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1"/>
  </p:sldMasterIdLst>
  <p:sldIdLst>
    <p:sldId id="256" r:id="rId2"/>
    <p:sldId id="259" r:id="rId3"/>
    <p:sldId id="263" r:id="rId4"/>
    <p:sldId id="257" r:id="rId5"/>
    <p:sldId id="265"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snapToGrid="0">
      <p:cViewPr varScale="1">
        <p:scale>
          <a:sx n="63" d="100"/>
          <a:sy n="63" d="100"/>
        </p:scale>
        <p:origin x="-427" y="-6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Ref idx="1003">
        <a:schemeClr val="bg2"/>
      </p:bgRef>
    </p:bg>
    <p:spTree>
      <p:nvGrpSpPr>
        <p:cNvPr id="1" name=""/>
        <p:cNvGrpSpPr/>
        <p:nvPr/>
      </p:nvGrpSpPr>
      <p:grpSpPr>
        <a:xfrm>
          <a:off x="0" y="0"/>
          <a:ext cx="0" cy="0"/>
          <a:chOff x="0" y="0"/>
          <a:chExt cx="0" cy="0"/>
        </a:xfrm>
      </p:grpSpPr>
      <p:sp>
        <p:nvSpPr>
          <p:cNvPr id="2" name="标题 1"/>
          <p:cNvSpPr>
            <a:spLocks noGrp="1"/>
          </p:cNvSpPr>
          <p:nvPr>
            <p:ph type="ctrTitle"/>
          </p:nvPr>
        </p:nvSpPr>
        <p:spPr>
          <a:xfrm>
            <a:off x="914400" y="1173158"/>
            <a:ext cx="10363200" cy="1470025"/>
          </a:xfrm>
        </p:spPr>
        <p:txBody>
          <a:bodyPr anchor="b"/>
          <a:lstStyle>
            <a:lvl1pPr algn="l">
              <a:defRPr sz="4800"/>
            </a:lvl1pPr>
          </a:lstStyle>
          <a:p>
            <a:r>
              <a:rPr kumimoji="0" lang="zh-CN" altLang="en-US" smtClean="0"/>
              <a:t>单击此处编辑母版标题样式</a:t>
            </a:r>
            <a:endParaRPr kumimoji="0" lang="en-US"/>
          </a:p>
        </p:txBody>
      </p:sp>
      <p:sp>
        <p:nvSpPr>
          <p:cNvPr id="3" name="副标题 2"/>
          <p:cNvSpPr>
            <a:spLocks noGrp="1"/>
          </p:cNvSpPr>
          <p:nvPr>
            <p:ph type="subTitle" idx="1"/>
          </p:nvPr>
        </p:nvSpPr>
        <p:spPr>
          <a:xfrm>
            <a:off x="916955" y="2643182"/>
            <a:ext cx="8893821" cy="1752600"/>
          </a:xfrm>
        </p:spPr>
        <p:txBody>
          <a:bodyPr/>
          <a:lstStyle>
            <a:lvl1pPr marL="0" indent="0" algn="l">
              <a:buNone/>
              <a:defRPr sz="2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zh-CN" altLang="en-US" smtClean="0"/>
              <a:t>单击此处编辑母版副标题样式</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3">
        <a:schemeClr val="bg2"/>
      </p:bgRef>
    </p:bg>
    <p:spTree>
      <p:nvGrpSpPr>
        <p:cNvPr id="1" name=""/>
        <p:cNvGrpSpPr/>
        <p:nvPr/>
      </p:nvGrpSpPr>
      <p:grpSpPr>
        <a:xfrm>
          <a:off x="0" y="0"/>
          <a:ext cx="0" cy="0"/>
          <a:chOff x="0" y="0"/>
          <a:chExt cx="0" cy="0"/>
        </a:xfrm>
      </p:grpSpPr>
      <p:sp>
        <p:nvSpPr>
          <p:cNvPr id="2" name="标题 1"/>
          <p:cNvSpPr>
            <a:spLocks noGrp="1"/>
          </p:cNvSpPr>
          <p:nvPr>
            <p:ph type="title"/>
          </p:nvPr>
        </p:nvSpPr>
        <p:spPr>
          <a:xfrm>
            <a:off x="914400" y="2924181"/>
            <a:ext cx="10363200" cy="1362075"/>
          </a:xfrm>
        </p:spPr>
        <p:txBody>
          <a:bodyPr anchor="t"/>
          <a:lstStyle>
            <a:lvl1pPr algn="l">
              <a:defRPr sz="4400" b="0" cap="all"/>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914400" y="1428748"/>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6" name="页脚占位符 5"/>
          <p:cNvSpPr>
            <a:spLocks noGrp="1"/>
          </p:cNvSpPr>
          <p:nvPr>
            <p:ph type="ftr" sz="quarter" idx="11"/>
          </p:nvPr>
        </p:nvSpPr>
        <p:spPr/>
        <p:txBody>
          <a:bodyPr/>
          <a:lstStyle/>
          <a:p>
            <a:endParaRPr lang="en-GB"/>
          </a:p>
        </p:txBody>
      </p:sp>
      <p:sp>
        <p:nvSpPr>
          <p:cNvPr id="7" name="灯片编号占位符 6"/>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4" name="内容占位符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文本占位符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6" name="内容占位符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8" name="页脚占位符 7"/>
          <p:cNvSpPr>
            <a:spLocks noGrp="1"/>
          </p:cNvSpPr>
          <p:nvPr>
            <p:ph type="ftr" sz="quarter" idx="11"/>
          </p:nvPr>
        </p:nvSpPr>
        <p:spPr/>
        <p:txBody>
          <a:bodyPr/>
          <a:lstStyle/>
          <a:p>
            <a:endParaRPr lang="en-GB"/>
          </a:p>
        </p:txBody>
      </p:sp>
      <p:sp>
        <p:nvSpPr>
          <p:cNvPr id="9" name="灯片编号占位符 8"/>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4" name="页脚占位符 3"/>
          <p:cNvSpPr>
            <a:spLocks noGrp="1"/>
          </p:cNvSpPr>
          <p:nvPr>
            <p:ph type="ftr" sz="quarter" idx="11"/>
          </p:nvPr>
        </p:nvSpPr>
        <p:spPr/>
        <p:txBody>
          <a:bodyPr/>
          <a:lstStyle/>
          <a:p>
            <a:endParaRPr lang="en-GB"/>
          </a:p>
        </p:txBody>
      </p:sp>
      <p:sp>
        <p:nvSpPr>
          <p:cNvPr id="5" name="灯片编号占位符 4"/>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3" name="页脚占位符 2"/>
          <p:cNvSpPr>
            <a:spLocks noGrp="1"/>
          </p:cNvSpPr>
          <p:nvPr>
            <p:ph type="ftr" sz="quarter" idx="11"/>
          </p:nvPr>
        </p:nvSpPr>
        <p:spPr/>
        <p:txBody>
          <a:bodyPr/>
          <a:lstStyle/>
          <a:p>
            <a:endParaRPr lang="en-GB"/>
          </a:p>
        </p:txBody>
      </p:sp>
      <p:sp>
        <p:nvSpPr>
          <p:cNvPr id="4" name="灯片编号占位符 3"/>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3" name="内容占位符 2"/>
          <p:cNvSpPr>
            <a:spLocks noGrp="1"/>
          </p:cNvSpPr>
          <p:nvPr>
            <p:ph idx="1"/>
          </p:nvPr>
        </p:nvSpPr>
        <p:spPr>
          <a:xfrm>
            <a:off x="613843" y="1071546"/>
            <a:ext cx="6815667" cy="50497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文本占位符 3"/>
          <p:cNvSpPr>
            <a:spLocks noGrp="1"/>
          </p:cNvSpPr>
          <p:nvPr>
            <p:ph type="body" sz="half" idx="2"/>
          </p:nvPr>
        </p:nvSpPr>
        <p:spPr>
          <a:xfrm>
            <a:off x="7572111" y="1071547"/>
            <a:ext cx="4011084" cy="34290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6" name="页脚占位符 5"/>
          <p:cNvSpPr>
            <a:spLocks noGrp="1"/>
          </p:cNvSpPr>
          <p:nvPr>
            <p:ph type="ftr" sz="quarter" idx="11"/>
          </p:nvPr>
        </p:nvSpPr>
        <p:spPr/>
        <p:txBody>
          <a:bodyPr/>
          <a:lstStyle/>
          <a:p>
            <a:endParaRPr lang="en-GB"/>
          </a:p>
        </p:txBody>
      </p:sp>
      <p:sp>
        <p:nvSpPr>
          <p:cNvPr id="7" name="灯片编号占位符 6"/>
          <p:cNvSpPr>
            <a:spLocks noGrp="1"/>
          </p:cNvSpPr>
          <p:nvPr>
            <p:ph type="sldNum" sz="quarter" idx="12"/>
          </p:nvPr>
        </p:nvSpPr>
        <p:spPr/>
        <p:txBody>
          <a:bodyPr/>
          <a:lstStyle/>
          <a:p>
            <a:fld id="{393EF7A0-DFD6-4359-84D0-457AB737E370}" type="slidenum">
              <a:rPr lang="en-GB" smtClean="0"/>
              <a:pPr/>
              <a:t>‹#›</a:t>
            </a:fld>
            <a:endParaRPr lang="en-GB"/>
          </a:p>
        </p:txBody>
      </p:sp>
      <p:sp>
        <p:nvSpPr>
          <p:cNvPr id="2" name="标题 1"/>
          <p:cNvSpPr>
            <a:spLocks noGrp="1"/>
          </p:cNvSpPr>
          <p:nvPr>
            <p:ph type="title"/>
          </p:nvPr>
        </p:nvSpPr>
        <p:spPr>
          <a:xfrm>
            <a:off x="609608" y="285728"/>
            <a:ext cx="10974657" cy="696626"/>
          </a:xfrm>
        </p:spPr>
        <p:txBody>
          <a:bodyPr anchor="ctr"/>
          <a:lstStyle>
            <a:lvl1pPr algn="ctr">
              <a:defRPr sz="3600" b="0"/>
            </a:lvl1pPr>
          </a:lstStyle>
          <a:p>
            <a:r>
              <a:rPr kumimoji="0" lang="zh-CN" altLang="en-US" smtClean="0"/>
              <a:t>单击此处编辑母版标题样式</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0668032" y="642918"/>
            <a:ext cx="1047757" cy="4572032"/>
          </a:xfrm>
        </p:spPr>
        <p:txBody>
          <a:bodyPr vert="eaVert" anchor="ctr"/>
          <a:lstStyle>
            <a:lvl1pPr algn="l">
              <a:defRPr sz="2400" b="0"/>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590563" y="541340"/>
            <a:ext cx="8553459" cy="5459428"/>
          </a:xfrm>
          <a:prstGeom prst="roundRect">
            <a:avLst>
              <a:gd name="adj" fmla="val 4800"/>
            </a:avLst>
          </a:prstGeom>
          <a:solidFill>
            <a:schemeClr val="accent1">
              <a:tint val="20000"/>
            </a:schemeClr>
          </a:solidFill>
          <a:ln w="38100">
            <a:gradFill flip="none" rotWithShape="1">
              <a:gsLst>
                <a:gs pos="0">
                  <a:schemeClr val="accent1">
                    <a:alpha val="50000"/>
                  </a:schemeClr>
                </a:gs>
                <a:gs pos="100000">
                  <a:schemeClr val="accent1">
                    <a:tint val="20000"/>
                  </a:schemeClr>
                </a:gs>
              </a:gsLst>
              <a:lin ang="16200000" scaled="1"/>
              <a:tileRect/>
            </a:gradFill>
          </a:ln>
          <a:effectLst>
            <a:outerShdw blurRad="76200" dist="38100" dir="5400000" sx="100500" sy="100500" algn="tl" rotWithShape="0">
              <a:srgbClr val="000000">
                <a:alpha val="50000"/>
              </a:srgb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zh-CN" altLang="en-US" smtClean="0"/>
              <a:t>单击图标添加图片</a:t>
            </a:r>
            <a:endParaRPr kumimoji="0" lang="en-US"/>
          </a:p>
        </p:txBody>
      </p:sp>
      <p:sp>
        <p:nvSpPr>
          <p:cNvPr id="4" name="文本占位符 3"/>
          <p:cNvSpPr>
            <a:spLocks noGrp="1"/>
          </p:cNvSpPr>
          <p:nvPr>
            <p:ph type="body" sz="half" idx="2"/>
          </p:nvPr>
        </p:nvSpPr>
        <p:spPr>
          <a:xfrm>
            <a:off x="9429774" y="1000108"/>
            <a:ext cx="1219157" cy="4214842"/>
          </a:xfrm>
        </p:spPr>
        <p:txBody>
          <a:bodyPr vert="eaVert" anchor="ctr"/>
          <a:lstStyle>
            <a:lvl1pPr marL="0" indent="0" algn="ctr">
              <a:buNone/>
              <a:defRPr sz="1400"/>
            </a:lvl1pPr>
            <a:lvl2pPr marL="457200" indent="0" algn="ctr">
              <a:buNone/>
              <a:defRPr sz="1200"/>
            </a:lvl2pPr>
            <a:lvl3pPr marL="914400" indent="0" algn="ctr">
              <a:buNone/>
              <a:defRPr sz="1000"/>
            </a:lvl3pPr>
            <a:lvl4pPr marL="1371600" indent="0" algn="ctr">
              <a:buNone/>
              <a:defRPr sz="900"/>
            </a:lvl4pPr>
            <a:lvl5pPr marL="1828800" indent="0" algn="ct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6" name="页脚占位符 5"/>
          <p:cNvSpPr>
            <a:spLocks noGrp="1"/>
          </p:cNvSpPr>
          <p:nvPr>
            <p:ph type="ftr" sz="quarter" idx="11"/>
          </p:nvPr>
        </p:nvSpPr>
        <p:spPr/>
        <p:txBody>
          <a:bodyPr/>
          <a:lstStyle/>
          <a:p>
            <a:endParaRPr lang="en-GB"/>
          </a:p>
        </p:txBody>
      </p:sp>
      <p:sp>
        <p:nvSpPr>
          <p:cNvPr id="7" name="灯片编号占位符 6"/>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525024" y="274640"/>
            <a:ext cx="2057376"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609600" y="274640"/>
            <a:ext cx="8820173"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图片 7"/>
          <p:cNvPicPr>
            <a:picLocks noChangeAspect="1"/>
          </p:cNvPicPr>
          <p:nvPr/>
        </p:nvPicPr>
        <p:blipFill>
          <a:blip r:embed="rId13">
            <a:duotone>
              <a:schemeClr val="accent1"/>
              <a:srgbClr val="FFFFFF"/>
            </a:duotone>
            <a:lum bright="12000" contrast="40000"/>
          </a:blip>
          <a:stretch>
            <a:fillRect/>
          </a:stretch>
        </p:blipFill>
        <p:spPr>
          <a:xfrm>
            <a:off x="8890413" y="4915144"/>
            <a:ext cx="3301588" cy="1942857"/>
          </a:xfrm>
          <a:prstGeom prst="rect">
            <a:avLst/>
          </a:prstGeom>
          <a:noFill/>
          <a:ln>
            <a:noFill/>
          </a:ln>
        </p:spPr>
      </p:pic>
      <p:sp>
        <p:nvSpPr>
          <p:cNvPr id="10" name="矩形 9"/>
          <p:cNvSpPr/>
          <p:nvPr/>
        </p:nvSpPr>
        <p:spPr>
          <a:xfrm>
            <a:off x="0" y="0"/>
            <a:ext cx="12192000" cy="71438"/>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20000"/>
                </a:schemeClr>
              </a:gs>
              <a:gs pos="100000">
                <a:schemeClr val="accent1">
                  <a:tint val="50000"/>
                  <a:shade val="100000"/>
                  <a:hueMod val="100000"/>
                  <a:satMod val="500000"/>
                </a:schemeClr>
              </a:gs>
            </a:gsLst>
            <a:lin ang="18900000" scaled="1"/>
            <a:tileRect/>
          </a:gradFill>
          <a:ln w="12700" cap="rnd" cmpd="sng" algn="ctr">
            <a:noFill/>
            <a:prstDash val="solid"/>
          </a:ln>
        </p:spPr>
        <p:style>
          <a:lnRef idx="1">
            <a:schemeClr val="accent1"/>
          </a:lnRef>
          <a:fillRef idx="2">
            <a:schemeClr val="accent1"/>
          </a:fillRef>
          <a:effectRef idx="1">
            <a:schemeClr val="accent1"/>
          </a:effectRef>
          <a:fontRef idx="minor">
            <a:schemeClr val="dk1"/>
          </a:fontRef>
        </p:style>
        <p:txBody>
          <a:bodyPr rtlCol="0" anchor="ctr"/>
          <a:lstStyle/>
          <a:p>
            <a:pPr algn="ctr" eaLnBrk="1" latinLnBrk="0" hangingPunct="1"/>
            <a:endParaRPr kumimoji="0" lang="zh-CN" altLang="en-US"/>
          </a:p>
        </p:txBody>
      </p:sp>
      <p:sp>
        <p:nvSpPr>
          <p:cNvPr id="11" name="矩形 10"/>
          <p:cNvSpPr/>
          <p:nvPr/>
        </p:nvSpPr>
        <p:spPr>
          <a:xfrm>
            <a:off x="0" y="40951"/>
            <a:ext cx="6096000" cy="71438"/>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5000"/>
                </a:schemeClr>
              </a:gs>
              <a:gs pos="100000">
                <a:schemeClr val="accent1">
                  <a:tint val="50000"/>
                  <a:shade val="100000"/>
                  <a:hueMod val="100000"/>
                  <a:satMod val="500000"/>
                  <a:alpha val="60000"/>
                </a:schemeClr>
              </a:gs>
            </a:gsLst>
            <a:lin ang="8100000" scaled="1"/>
            <a:tileRect/>
          </a:gradFill>
          <a:ln w="12700" cap="rnd" cmpd="sng" algn="ctr">
            <a:noFill/>
            <a:prstDash val="solid"/>
          </a:ln>
          <a:effectLst>
            <a:glow>
              <a:schemeClr val="accent1">
                <a:tint val="100000"/>
                <a:shade val="100000"/>
                <a:hueMod val="100000"/>
                <a:satMod val="100000"/>
              </a:schemeClr>
            </a:glow>
            <a:softEdge rad="12700"/>
          </a:effectLst>
        </p:spPr>
        <p:style>
          <a:lnRef idx="1">
            <a:schemeClr val="accent1"/>
          </a:lnRef>
          <a:fillRef idx="2">
            <a:schemeClr val="accent1"/>
          </a:fillRef>
          <a:effectRef idx="1">
            <a:schemeClr val="accent1"/>
          </a:effectRef>
          <a:fontRef idx="minor">
            <a:schemeClr val="dk1"/>
          </a:fontRef>
        </p:style>
        <p:txBody>
          <a:bodyPr rtlCol="0" anchor="ctr"/>
          <a:lstStyle/>
          <a:p>
            <a:pPr algn="ctr" eaLnBrk="1" latinLnBrk="0" hangingPunct="1"/>
            <a:endParaRPr kumimoji="0" lang="zh-CN" altLang="en-US"/>
          </a:p>
        </p:txBody>
      </p:sp>
      <p:pic>
        <p:nvPicPr>
          <p:cNvPr id="9" name="图片 8"/>
          <p:cNvPicPr>
            <a:picLocks noChangeAspect="1"/>
          </p:cNvPicPr>
          <p:nvPr/>
        </p:nvPicPr>
        <p:blipFill>
          <a:blip r:embed="rId14">
            <a:duotone>
              <a:schemeClr val="accent1"/>
              <a:srgbClr val="FFFFFF"/>
            </a:duotone>
            <a:lum bright="35000" contrast="40000"/>
          </a:blip>
          <a:stretch>
            <a:fillRect/>
          </a:stretch>
        </p:blipFill>
        <p:spPr>
          <a:xfrm>
            <a:off x="0" y="6420446"/>
            <a:ext cx="12192000" cy="437555"/>
          </a:xfrm>
          <a:prstGeom prst="rect">
            <a:avLst/>
          </a:prstGeom>
          <a:noFill/>
          <a:ln>
            <a:noFill/>
          </a:ln>
          <a:effectLst/>
        </p:spPr>
      </p:pic>
      <p:sp>
        <p:nvSpPr>
          <p:cNvPr id="2" name="标题占位符 1"/>
          <p:cNvSpPr>
            <a:spLocks noGrp="1"/>
          </p:cNvSpPr>
          <p:nvPr>
            <p:ph type="title"/>
          </p:nvPr>
        </p:nvSpPr>
        <p:spPr>
          <a:xfrm>
            <a:off x="609600" y="274638"/>
            <a:ext cx="10972800" cy="1143000"/>
          </a:xfrm>
          <a:prstGeom prst="rect">
            <a:avLst/>
          </a:prstGeom>
        </p:spPr>
        <p:txBody>
          <a:bodyPr vert="horz" rtlCol="0" anchor="ctr">
            <a:normAutofit/>
          </a:body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609600" y="1600201"/>
            <a:ext cx="10972800" cy="4525963"/>
          </a:xfrm>
          <a:prstGeom prst="rect">
            <a:avLst/>
          </a:prstGeom>
        </p:spPr>
        <p:txBody>
          <a:bodyPr vert="horz" rtlCol="0">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4" name="日期占位符 3"/>
          <p:cNvSpPr>
            <a:spLocks noGrp="1"/>
          </p:cNvSpPr>
          <p:nvPr>
            <p:ph type="dt" sz="half" idx="2"/>
          </p:nvPr>
        </p:nvSpPr>
        <p:spPr>
          <a:xfrm>
            <a:off x="609600" y="6356351"/>
            <a:ext cx="2844800" cy="365125"/>
          </a:xfrm>
          <a:prstGeom prst="rect">
            <a:avLst/>
          </a:prstGeom>
        </p:spPr>
        <p:txBody>
          <a:bodyPr vert="horz" rtlCol="0" anchor="ctr"/>
          <a:lstStyle>
            <a:lvl1pPr algn="l" eaLnBrk="1" latinLnBrk="0" hangingPunct="1">
              <a:defRPr kumimoji="0" sz="1200">
                <a:solidFill>
                  <a:schemeClr val="tx1">
                    <a:tint val="75000"/>
                  </a:schemeClr>
                </a:solidFill>
              </a:defRPr>
            </a:lvl1pPr>
          </a:lstStyle>
          <a:p>
            <a:fld id="{9941AA84-348C-485C-B214-D04CF1C1093D}" type="datetimeFigureOut">
              <a:rPr lang="en-GB" smtClean="0"/>
              <a:pPr/>
              <a:t>05/12/2017</a:t>
            </a:fld>
            <a:endParaRPr lang="en-GB"/>
          </a:p>
        </p:txBody>
      </p:sp>
      <p:sp>
        <p:nvSpPr>
          <p:cNvPr id="5" name="页脚占位符 4"/>
          <p:cNvSpPr>
            <a:spLocks noGrp="1"/>
          </p:cNvSpPr>
          <p:nvPr>
            <p:ph type="ftr" sz="quarter" idx="3"/>
          </p:nvPr>
        </p:nvSpPr>
        <p:spPr>
          <a:xfrm>
            <a:off x="4165600" y="6356351"/>
            <a:ext cx="3860800" cy="365125"/>
          </a:xfrm>
          <a:prstGeom prst="rect">
            <a:avLst/>
          </a:prstGeom>
        </p:spPr>
        <p:txBody>
          <a:bodyPr vert="horz" rtlCol="0" anchor="ctr"/>
          <a:lstStyle>
            <a:lvl1pPr algn="ctr" eaLnBrk="1" latinLnBrk="0" hangingPunct="1">
              <a:defRPr kumimoji="0" sz="1200">
                <a:solidFill>
                  <a:schemeClr val="tx1">
                    <a:tint val="75000"/>
                  </a:schemeClr>
                </a:solidFill>
              </a:defRPr>
            </a:lvl1pPr>
          </a:lstStyle>
          <a:p>
            <a:endParaRPr lang="en-GB"/>
          </a:p>
        </p:txBody>
      </p:sp>
      <p:sp>
        <p:nvSpPr>
          <p:cNvPr id="6" name="灯片编号占位符 5"/>
          <p:cNvSpPr>
            <a:spLocks noGrp="1"/>
          </p:cNvSpPr>
          <p:nvPr>
            <p:ph type="sldNum" sz="quarter" idx="4"/>
          </p:nvPr>
        </p:nvSpPr>
        <p:spPr>
          <a:xfrm>
            <a:off x="8737600" y="6356351"/>
            <a:ext cx="2844800" cy="365125"/>
          </a:xfrm>
          <a:prstGeom prst="rect">
            <a:avLst/>
          </a:prstGeom>
        </p:spPr>
        <p:txBody>
          <a:bodyPr vert="horz" rtlCol="0" anchor="ctr"/>
          <a:lstStyle>
            <a:lvl1pPr algn="r" eaLnBrk="1" latinLnBrk="0" hangingPunct="1">
              <a:defRPr kumimoji="0" sz="1200">
                <a:solidFill>
                  <a:schemeClr val="tx1">
                    <a:tint val="75000"/>
                  </a:schemeClr>
                </a:solidFill>
              </a:defRPr>
            </a:lvl1pPr>
          </a:lstStyle>
          <a:p>
            <a:fld id="{393EF7A0-DFD6-4359-84D0-457AB737E37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Lst>
  <p:txStyles>
    <p:titleStyle>
      <a:lvl1pPr algn="ctr" rtl="0" eaLnBrk="1" latinLnBrk="0" hangingPunct="1">
        <a:spcBef>
          <a:spcPct val="0"/>
        </a:spcBef>
        <a:buNone/>
        <a:defRPr kumimoji="0" sz="44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Welwyn_Garden_City" TargetMode="External"/><Relationship Id="rId2" Type="http://schemas.openxmlformats.org/officeDocument/2006/relationships/hyperlink" Target="https://en.wikipedia.org/wiki/Multinational_corporation" TargetMode="Externa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hyperlink" Target="https://en.wikipedia.org/wiki/Jack_Cohen_(businessman)" TargetMode="External"/><Relationship Id="rId4" Type="http://schemas.openxmlformats.org/officeDocument/2006/relationships/hyperlink" Target="https://en.wikipedia.org/wiki/Hertfordshir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http://www.bbc.co.uk/news/magazine-1319012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dirty="0" smtClean="0"/>
              <a:t>Tesco</a:t>
            </a:r>
            <a:endParaRPr lang="en-GB" sz="8000" dirty="0"/>
          </a:p>
        </p:txBody>
      </p:sp>
      <p:sp>
        <p:nvSpPr>
          <p:cNvPr id="3" name="Subtitle 2"/>
          <p:cNvSpPr>
            <a:spLocks noGrp="1"/>
          </p:cNvSpPr>
          <p:nvPr>
            <p:ph type="subTitle" idx="1"/>
          </p:nvPr>
        </p:nvSpPr>
        <p:spPr>
          <a:xfrm>
            <a:off x="688355" y="2943972"/>
            <a:ext cx="8893821" cy="1752600"/>
          </a:xfrm>
        </p:spPr>
        <p:txBody>
          <a:bodyPr/>
          <a:lstStyle/>
          <a:p>
            <a:r>
              <a:rPr lang="en-GB" dirty="0" smtClean="0"/>
              <a:t>Yang Zheman</a:t>
            </a:r>
            <a:endParaRPr lang="en-GB" dirty="0"/>
          </a:p>
        </p:txBody>
      </p:sp>
      <p:pic>
        <p:nvPicPr>
          <p:cNvPr id="7170" name="Picture 2" descr="https://timgsa.baidu.com/timg?image&amp;quality=80&amp;size=b9999_10000&amp;sec=1513025079&amp;di=6c2083101c8a358d44be31ee5618a80c&amp;imgtype=jpg&amp;er=1&amp;src=http%3A%2F%2Fwww.ibtimes.com.cn%2Fimg%2Fchinese%2Fdata%2Fimages%2Ffull%2F2013%2F08%2F20%2F36985.jpg"/>
          <p:cNvPicPr>
            <a:picLocks noChangeAspect="1" noChangeArrowheads="1"/>
          </p:cNvPicPr>
          <p:nvPr/>
        </p:nvPicPr>
        <p:blipFill>
          <a:blip r:embed="rId2"/>
          <a:srcRect/>
          <a:stretch>
            <a:fillRect/>
          </a:stretch>
        </p:blipFill>
        <p:spPr bwMode="auto">
          <a:xfrm>
            <a:off x="3918286" y="652713"/>
            <a:ext cx="8273714" cy="6205287"/>
          </a:xfrm>
          <a:prstGeom prst="rect">
            <a:avLst/>
          </a:prstGeom>
          <a:noFill/>
        </p:spPr>
      </p:pic>
    </p:spTree>
    <p:extLst>
      <p:ext uri="{BB962C8B-B14F-4D97-AF65-F5344CB8AC3E}">
        <p14:creationId xmlns:p14="http://schemas.microsoft.com/office/powerpoint/2010/main" xmlns="" val="1212210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of </a:t>
            </a:r>
            <a:r>
              <a:rPr lang="en-GB" dirty="0" smtClean="0"/>
              <a:t>T</a:t>
            </a:r>
            <a:r>
              <a:rPr lang="en-GB" dirty="0" smtClean="0"/>
              <a:t>esco</a:t>
            </a:r>
            <a:endParaRPr lang="en-GB" dirty="0"/>
          </a:p>
        </p:txBody>
      </p:sp>
      <p:sp>
        <p:nvSpPr>
          <p:cNvPr id="3" name="Content Placeholder 2"/>
          <p:cNvSpPr>
            <a:spLocks noGrp="1"/>
          </p:cNvSpPr>
          <p:nvPr>
            <p:ph idx="1"/>
          </p:nvPr>
        </p:nvSpPr>
        <p:spPr>
          <a:xfrm>
            <a:off x="1251678" y="2105527"/>
            <a:ext cx="10178322" cy="3416968"/>
          </a:xfrm>
        </p:spPr>
        <p:txBody>
          <a:bodyPr>
            <a:normAutofit/>
          </a:bodyPr>
          <a:lstStyle/>
          <a:p>
            <a:r>
              <a:rPr lang="en-GB" sz="2400" b="1" dirty="0" smtClean="0"/>
              <a:t>Tesco</a:t>
            </a:r>
            <a:r>
              <a:rPr lang="en-GB" sz="2400" dirty="0" smtClean="0"/>
              <a:t> </a:t>
            </a:r>
            <a:r>
              <a:rPr lang="en-GB" sz="2400" dirty="0" smtClean="0"/>
              <a:t>is a British </a:t>
            </a:r>
            <a:r>
              <a:rPr lang="en-GB" sz="2400" dirty="0" smtClean="0">
                <a:hlinkClick r:id="rId2" tooltip="Multinational corporation"/>
              </a:rPr>
              <a:t>multinational</a:t>
            </a:r>
            <a:r>
              <a:rPr lang="en-GB" sz="2400" dirty="0" smtClean="0"/>
              <a:t> grocery and general merchandise retailer with headquarters  in</a:t>
            </a:r>
            <a:r>
              <a:rPr lang="en-GB" sz="2400" dirty="0"/>
              <a:t> </a:t>
            </a:r>
            <a:r>
              <a:rPr lang="en-GB" sz="2400" dirty="0">
                <a:hlinkClick r:id="rId3" tooltip="Welwyn Garden City"/>
              </a:rPr>
              <a:t>Welwyn Garden City</a:t>
            </a:r>
            <a:r>
              <a:rPr lang="en-GB" sz="2400" dirty="0"/>
              <a:t>, </a:t>
            </a:r>
            <a:r>
              <a:rPr lang="en-GB" sz="2400" dirty="0">
                <a:hlinkClick r:id="rId4" tooltip="Hertfordshire"/>
              </a:rPr>
              <a:t>Hertfordshire</a:t>
            </a:r>
            <a:r>
              <a:rPr lang="en-GB" sz="2400" dirty="0"/>
              <a:t>, England, </a:t>
            </a:r>
            <a:r>
              <a:rPr lang="en-GB" sz="2400" dirty="0" smtClean="0"/>
              <a:t>UK.</a:t>
            </a:r>
            <a:r>
              <a:rPr lang="en-GB" sz="2400" baseline="30000" dirty="0" smtClean="0"/>
              <a:t> </a:t>
            </a:r>
            <a:r>
              <a:rPr lang="en-GB" sz="2400" dirty="0" smtClean="0"/>
              <a:t>It  </a:t>
            </a:r>
            <a:r>
              <a:rPr lang="en-GB" sz="2400" dirty="0" smtClean="0"/>
              <a:t>was founded in 1919 by </a:t>
            </a:r>
            <a:r>
              <a:rPr lang="en-GB" sz="2400" dirty="0" smtClean="0">
                <a:hlinkClick r:id="rId5" tooltip="Jack Cohen (businessman)"/>
              </a:rPr>
              <a:t>Jack Cohen</a:t>
            </a:r>
            <a:r>
              <a:rPr lang="en-GB" sz="2400" dirty="0" smtClean="0"/>
              <a:t> as a group of market stalls</a:t>
            </a:r>
            <a:r>
              <a:rPr lang="en-GB" sz="2400" dirty="0" smtClean="0"/>
              <a:t>. </a:t>
            </a:r>
            <a:r>
              <a:rPr lang="en-GB" sz="2400" dirty="0" smtClean="0"/>
              <a:t>A</a:t>
            </a:r>
            <a:r>
              <a:rPr lang="en-GB" sz="2400" dirty="0" smtClean="0"/>
              <a:t>t now,</a:t>
            </a:r>
            <a:r>
              <a:rPr lang="en-GB" sz="2400" baseline="30000" dirty="0" smtClean="0"/>
              <a:t> </a:t>
            </a:r>
            <a:r>
              <a:rPr lang="en-GB" sz="2400" dirty="0" smtClean="0"/>
              <a:t> i</a:t>
            </a:r>
            <a:r>
              <a:rPr lang="en-GB" sz="2400" dirty="0" smtClean="0"/>
              <a:t>t </a:t>
            </a:r>
            <a:r>
              <a:rPr lang="en-GB" sz="2400" dirty="0"/>
              <a:t>is the </a:t>
            </a:r>
            <a:r>
              <a:rPr lang="en-GB" sz="2400" dirty="0" smtClean="0"/>
              <a:t>one of the </a:t>
            </a:r>
            <a:r>
              <a:rPr lang="en-GB" sz="2400" dirty="0" smtClean="0"/>
              <a:t> </a:t>
            </a:r>
            <a:r>
              <a:rPr lang="en-GB" sz="2400" dirty="0"/>
              <a:t>largest retailer in the </a:t>
            </a:r>
            <a:r>
              <a:rPr lang="en-GB" sz="2400" dirty="0" smtClean="0"/>
              <a:t>world. </a:t>
            </a:r>
            <a:endParaRPr lang="en-GB" sz="2400" dirty="0" smtClean="0"/>
          </a:p>
        </p:txBody>
      </p:sp>
      <p:pic>
        <p:nvPicPr>
          <p:cNvPr id="6146" name="Picture 2" descr="https://timgsa.baidu.com/timg?image&amp;quality=80&amp;size=b9999_10000&amp;sec=1512430367075&amp;di=c86667f01f551f71cac9696049cacfa4&amp;imgtype=0&amp;src=http%3A%2F%2Fwww.twgrace.cn%2Ffiles%2F150513%2F1-150513141259533.jpg"/>
          <p:cNvPicPr>
            <a:picLocks noChangeAspect="1" noChangeArrowheads="1"/>
          </p:cNvPicPr>
          <p:nvPr/>
        </p:nvPicPr>
        <p:blipFill>
          <a:blip r:embed="rId6"/>
          <a:srcRect/>
          <a:stretch>
            <a:fillRect/>
          </a:stretch>
        </p:blipFill>
        <p:spPr bwMode="auto">
          <a:xfrm>
            <a:off x="7848600" y="4607329"/>
            <a:ext cx="4343400" cy="2250671"/>
          </a:xfrm>
          <a:prstGeom prst="rect">
            <a:avLst/>
          </a:prstGeom>
          <a:noFill/>
        </p:spPr>
      </p:pic>
    </p:spTree>
    <p:extLst>
      <p:ext uri="{BB962C8B-B14F-4D97-AF65-F5344CB8AC3E}">
        <p14:creationId xmlns:p14="http://schemas.microsoft.com/office/powerpoint/2010/main" xmlns="" val="4131102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668" y="168443"/>
            <a:ext cx="10178322" cy="1046747"/>
          </a:xfrm>
        </p:spPr>
        <p:txBody>
          <a:bodyPr/>
          <a:lstStyle/>
          <a:p>
            <a:r>
              <a:rPr lang="en-GB" dirty="0" smtClean="0"/>
              <a:t>T</a:t>
            </a:r>
            <a:r>
              <a:rPr lang="en-US" altLang="zh-CN" dirty="0" err="1" smtClean="0"/>
              <a:t>esco’s</a:t>
            </a:r>
            <a:r>
              <a:rPr lang="en-US" altLang="zh-CN" dirty="0" smtClean="0"/>
              <a:t> situation in the us</a:t>
            </a:r>
            <a:endParaRPr lang="en-GB" dirty="0"/>
          </a:p>
        </p:txBody>
      </p:sp>
      <p:sp>
        <p:nvSpPr>
          <p:cNvPr id="3" name="Content Placeholder 2"/>
          <p:cNvSpPr>
            <a:spLocks noGrp="1"/>
          </p:cNvSpPr>
          <p:nvPr>
            <p:ph idx="1"/>
          </p:nvPr>
        </p:nvSpPr>
        <p:spPr>
          <a:xfrm>
            <a:off x="440048" y="1082842"/>
            <a:ext cx="10544784" cy="5077326"/>
          </a:xfrm>
        </p:spPr>
        <p:txBody>
          <a:bodyPr>
            <a:normAutofit/>
          </a:bodyPr>
          <a:lstStyle/>
          <a:p>
            <a:pPr marL="0" indent="0">
              <a:buNone/>
            </a:pPr>
            <a:r>
              <a:rPr lang="en-US" sz="2400" dirty="0" smtClean="0"/>
              <a:t>Tesco </a:t>
            </a:r>
            <a:r>
              <a:rPr lang="en-US" sz="2400" dirty="0" smtClean="0"/>
              <a:t>announced that its global financial results, have a bit of a surprise, the group's profit increased by 12% in the year February 2011 by 3.8bn</a:t>
            </a:r>
            <a:r>
              <a:rPr lang="en-US" sz="2400" dirty="0" smtClean="0"/>
              <a:t>. The </a:t>
            </a:r>
            <a:r>
              <a:rPr lang="en-US" sz="2400" dirty="0" smtClean="0"/>
              <a:t>US was the only blot on its copybook, posting a loss of £186m for 2010 to </a:t>
            </a:r>
            <a:r>
              <a:rPr lang="en-US" sz="2400" dirty="0" smtClean="0"/>
              <a:t>2011. </a:t>
            </a:r>
          </a:p>
          <a:p>
            <a:pPr marL="0" indent="0">
              <a:buNone/>
            </a:pPr>
            <a:endParaRPr lang="en-US" sz="2400" dirty="0" smtClean="0"/>
          </a:p>
          <a:p>
            <a:pPr marL="0" indent="0">
              <a:buNone/>
            </a:pPr>
            <a:r>
              <a:rPr lang="en-US" sz="2400" dirty="0" smtClean="0"/>
              <a:t>According </a:t>
            </a:r>
            <a:r>
              <a:rPr lang="en-US" sz="2400" dirty="0" smtClean="0"/>
              <a:t>to the website, </a:t>
            </a:r>
            <a:r>
              <a:rPr lang="en-US" sz="2400" dirty="0" smtClean="0"/>
              <a:t>"</a:t>
            </a:r>
            <a:r>
              <a:rPr lang="en-US" sz="2400" dirty="0" smtClean="0"/>
              <a:t>fresh and easy" </a:t>
            </a:r>
            <a:r>
              <a:rPr lang="en-US" sz="2400" dirty="0" smtClean="0"/>
              <a:t>(under the name of Tesco)to </a:t>
            </a:r>
            <a:r>
              <a:rPr lang="en-US" sz="2400" dirty="0" smtClean="0"/>
              <a:t>sell "healthy food, and it won't spend all your salary."</a:t>
            </a:r>
            <a:endParaRPr lang="en-US" sz="2400" dirty="0" smtClean="0"/>
          </a:p>
          <a:p>
            <a:pPr marL="0" indent="0">
              <a:buNone/>
            </a:pPr>
            <a:endParaRPr lang="en-US" sz="2600" dirty="0" smtClean="0"/>
          </a:p>
          <a:p>
            <a:pPr marL="0" indent="0">
              <a:buNone/>
            </a:pPr>
            <a:r>
              <a:rPr lang="en-GB" sz="1900" dirty="0" smtClean="0">
                <a:hlinkClick r:id="rId2"/>
              </a:rPr>
              <a:t>References</a:t>
            </a:r>
            <a:r>
              <a:rPr lang="en-GB" sz="1900" dirty="0" smtClean="0">
                <a:hlinkClick r:id="rId2"/>
              </a:rPr>
              <a:t>: http://www.bbc.co.uk/news/magazine-13190124</a:t>
            </a:r>
            <a:endParaRPr lang="en-GB" sz="1900" dirty="0" smtClean="0"/>
          </a:p>
        </p:txBody>
      </p:sp>
      <p:pic>
        <p:nvPicPr>
          <p:cNvPr id="4100" name="Picture 4" descr="https://timgsa.baidu.com/timg?image&amp;quality=80&amp;size=b9999_10000&amp;sec=1512430803803&amp;di=0e72a147980cdfed0ebc5d34fb39261e&amp;imgtype=0&amp;src=http%3A%2F%2Fsnovavodka.com%2Fwp-content%2Fuploads%2F2013%2F11%2Ffreshandeasy.gif"/>
          <p:cNvPicPr>
            <a:picLocks noChangeAspect="1" noChangeArrowheads="1"/>
          </p:cNvPicPr>
          <p:nvPr/>
        </p:nvPicPr>
        <p:blipFill>
          <a:blip r:embed="rId3"/>
          <a:srcRect/>
          <a:stretch>
            <a:fillRect/>
          </a:stretch>
        </p:blipFill>
        <p:spPr bwMode="auto">
          <a:xfrm>
            <a:off x="8061158" y="3811285"/>
            <a:ext cx="4130842" cy="3046715"/>
          </a:xfrm>
          <a:prstGeom prst="rect">
            <a:avLst/>
          </a:prstGeom>
          <a:noFill/>
        </p:spPr>
      </p:pic>
    </p:spTree>
    <p:extLst>
      <p:ext uri="{BB962C8B-B14F-4D97-AF65-F5344CB8AC3E}">
        <p14:creationId xmlns:p14="http://schemas.microsoft.com/office/powerpoint/2010/main" xmlns="" val="3030725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t>
            </a:r>
            <a:r>
              <a:rPr lang="en-GB" dirty="0" err="1" smtClean="0"/>
              <a:t>tesco</a:t>
            </a:r>
            <a:r>
              <a:rPr lang="en-GB" dirty="0" smtClean="0"/>
              <a:t> failed in us</a:t>
            </a:r>
            <a:endParaRPr lang="en-GB" dirty="0"/>
          </a:p>
        </p:txBody>
      </p:sp>
      <p:sp>
        <p:nvSpPr>
          <p:cNvPr id="3" name="Content Placeholder 2"/>
          <p:cNvSpPr>
            <a:spLocks noGrp="1"/>
          </p:cNvSpPr>
          <p:nvPr>
            <p:ph idx="1"/>
          </p:nvPr>
        </p:nvSpPr>
        <p:spPr>
          <a:xfrm>
            <a:off x="1251678" y="2009273"/>
            <a:ext cx="10178322" cy="4535905"/>
          </a:xfrm>
        </p:spPr>
        <p:txBody>
          <a:bodyPr>
            <a:noAutofit/>
          </a:bodyPr>
          <a:lstStyle/>
          <a:p>
            <a:r>
              <a:rPr lang="en-GB" sz="2400" dirty="0" smtClean="0"/>
              <a:t>Internal factor:</a:t>
            </a:r>
          </a:p>
          <a:p>
            <a:pPr marL="457200" indent="-457200">
              <a:buFont typeface="+mj-lt"/>
              <a:buAutoNum type="arabicPeriod"/>
            </a:pPr>
            <a:r>
              <a:rPr lang="en-GB" sz="2400" dirty="0" smtClean="0"/>
              <a:t>Tesco does not understand what American customers’ need, they do not know shopping habits of American customers</a:t>
            </a:r>
          </a:p>
          <a:p>
            <a:pPr marL="457200" indent="-457200">
              <a:buFont typeface="+mj-lt"/>
              <a:buAutoNum type="arabicPeriod"/>
            </a:pPr>
            <a:r>
              <a:rPr lang="en-US" sz="2400" dirty="0" smtClean="0"/>
              <a:t>The self-checkout system seemed strange to a nation used to a high level of customer service in supermarkets.</a:t>
            </a:r>
          </a:p>
          <a:p>
            <a:pPr marL="457200" indent="-457200">
              <a:buFont typeface="+mj-lt"/>
              <a:buAutoNum type="arabicPeriod"/>
            </a:pPr>
            <a:r>
              <a:rPr lang="en-US" sz="2400" dirty="0" smtClean="0"/>
              <a:t>Tesco </a:t>
            </a:r>
            <a:r>
              <a:rPr lang="en-US" sz="2400" dirty="0" smtClean="0"/>
              <a:t>provides many of its own direct food products, but these foods are not known to the American people. They don't choose Tesco to provide these foods on the different characteristics of food.</a:t>
            </a:r>
            <a:endParaRPr lang="en-GB" sz="2400" dirty="0" smtClean="0"/>
          </a:p>
        </p:txBody>
      </p:sp>
    </p:spTree>
    <p:extLst>
      <p:ext uri="{BB962C8B-B14F-4D97-AF65-F5344CB8AC3E}">
        <p14:creationId xmlns:p14="http://schemas.microsoft.com/office/powerpoint/2010/main" xmlns="" val="1263487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dirty="0" smtClean="0"/>
              <a:t>Why </a:t>
            </a:r>
            <a:r>
              <a:rPr lang="en-GB" dirty="0" err="1" smtClean="0"/>
              <a:t>tesco</a:t>
            </a:r>
            <a:r>
              <a:rPr lang="en-GB" dirty="0" smtClean="0"/>
              <a:t> failed in us</a:t>
            </a:r>
            <a:endParaRPr lang="zh-CN" altLang="en-US" dirty="0"/>
          </a:p>
        </p:txBody>
      </p:sp>
      <p:sp>
        <p:nvSpPr>
          <p:cNvPr id="3" name="内容占位符 2"/>
          <p:cNvSpPr>
            <a:spLocks noGrp="1"/>
          </p:cNvSpPr>
          <p:nvPr>
            <p:ph idx="1"/>
          </p:nvPr>
        </p:nvSpPr>
        <p:spPr/>
        <p:txBody>
          <a:bodyPr/>
          <a:lstStyle/>
          <a:p>
            <a:pPr marL="457200" indent="-457200">
              <a:buNone/>
            </a:pPr>
            <a:r>
              <a:rPr lang="en-GB" sz="2400" dirty="0" smtClean="0"/>
              <a:t>Internal factors:</a:t>
            </a:r>
          </a:p>
          <a:p>
            <a:pPr marL="457200" indent="-457200">
              <a:buNone/>
            </a:pPr>
            <a:r>
              <a:rPr lang="en-GB" sz="2400" dirty="0" smtClean="0"/>
              <a:t>3</a:t>
            </a:r>
            <a:r>
              <a:rPr lang="en-GB" sz="2400" dirty="0" smtClean="0"/>
              <a:t>.  </a:t>
            </a:r>
            <a:r>
              <a:rPr lang="en-GB" sz="2400" dirty="0" smtClean="0"/>
              <a:t>Operating costs in US is higher than UK</a:t>
            </a:r>
          </a:p>
          <a:p>
            <a:pPr marL="457200" indent="-457200">
              <a:buNone/>
            </a:pPr>
            <a:r>
              <a:rPr lang="en-US" sz="2400" dirty="0" smtClean="0"/>
              <a:t>4.   The US customers love to fill their freezers with frozen food, something Fresh &amp; Easy ignored at the beginning. </a:t>
            </a:r>
            <a:r>
              <a:rPr lang="en-US" altLang="zh-CN" sz="2400" dirty="0" smtClean="0"/>
              <a:t>It was too late when they introduced frozen </a:t>
            </a:r>
            <a:r>
              <a:rPr lang="en-US" altLang="zh-CN" sz="2400" dirty="0" smtClean="0"/>
              <a:t>food.</a:t>
            </a:r>
            <a:endParaRPr lang="en-GB" sz="24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t>
            </a:r>
            <a:r>
              <a:rPr lang="en-GB" dirty="0" err="1"/>
              <a:t>tesco</a:t>
            </a:r>
            <a:r>
              <a:rPr lang="en-GB" dirty="0"/>
              <a:t> failed in us</a:t>
            </a:r>
          </a:p>
        </p:txBody>
      </p:sp>
      <p:sp>
        <p:nvSpPr>
          <p:cNvPr id="3" name="Content Placeholder 2"/>
          <p:cNvSpPr>
            <a:spLocks noGrp="1"/>
          </p:cNvSpPr>
          <p:nvPr>
            <p:ph idx="1"/>
          </p:nvPr>
        </p:nvSpPr>
        <p:spPr/>
        <p:txBody>
          <a:bodyPr>
            <a:normAutofit/>
          </a:bodyPr>
          <a:lstStyle/>
          <a:p>
            <a:r>
              <a:rPr lang="en-GB" sz="2400" dirty="0" smtClean="0"/>
              <a:t>External factors:</a:t>
            </a:r>
          </a:p>
          <a:p>
            <a:pPr marL="457200" indent="-457200">
              <a:buFont typeface="+mj-lt"/>
              <a:buAutoNum type="arabicPeriod"/>
            </a:pPr>
            <a:r>
              <a:rPr lang="en-US" sz="2400" dirty="0" smtClean="0"/>
              <a:t>As </a:t>
            </a:r>
            <a:r>
              <a:rPr lang="en-US" sz="2400" dirty="0" smtClean="0"/>
              <a:t>a result of the 2009 global recession, target customers are threatened by unemployment and pay cuts, and their </a:t>
            </a:r>
            <a:r>
              <a:rPr lang="en-US" sz="2400" dirty="0" smtClean="0"/>
              <a:t>buying desire is </a:t>
            </a:r>
            <a:r>
              <a:rPr lang="en-US" sz="2400" dirty="0" smtClean="0"/>
              <a:t>weak</a:t>
            </a:r>
            <a:r>
              <a:rPr lang="en-US" sz="2400" dirty="0" smtClean="0"/>
              <a:t>.</a:t>
            </a:r>
          </a:p>
          <a:p>
            <a:pPr marL="457200" indent="-457200">
              <a:buFont typeface="+mj-lt"/>
              <a:buAutoNum type="arabicPeriod"/>
            </a:pPr>
            <a:r>
              <a:rPr lang="en-US" sz="2400" dirty="0" smtClean="0"/>
              <a:t>At </a:t>
            </a:r>
            <a:r>
              <a:rPr lang="en-US" sz="2400" dirty="0" smtClean="0"/>
              <a:t>the same time, Tesco global competitors, </a:t>
            </a:r>
            <a:r>
              <a:rPr lang="en-US" sz="2400" dirty="0" err="1" smtClean="0"/>
              <a:t>Aldi</a:t>
            </a:r>
            <a:r>
              <a:rPr lang="en-US" sz="2400" dirty="0" smtClean="0"/>
              <a:t> </a:t>
            </a:r>
            <a:r>
              <a:rPr lang="en-US" sz="2400" dirty="0" smtClean="0"/>
              <a:t>is expanding </a:t>
            </a:r>
            <a:r>
              <a:rPr lang="en-US" sz="2400" dirty="0" smtClean="0"/>
              <a:t>the U.S. market. So this is a pleasure for Tesco.</a:t>
            </a:r>
            <a:endParaRPr lang="en-GB" sz="2400" dirty="0" smtClean="0"/>
          </a:p>
        </p:txBody>
      </p:sp>
    </p:spTree>
    <p:extLst>
      <p:ext uri="{BB962C8B-B14F-4D97-AF65-F5344CB8AC3E}">
        <p14:creationId xmlns:p14="http://schemas.microsoft.com/office/powerpoint/2010/main" xmlns="" val="23751105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龙腾四海">
  <a:themeElements>
    <a:clrScheme name="龙腾四海">
      <a:dk1>
        <a:sysClr val="windowText" lastClr="000000"/>
      </a:dk1>
      <a:lt1>
        <a:sysClr val="window" lastClr="FFFFFF"/>
      </a:lt1>
      <a:dk2>
        <a:srgbClr val="001B36"/>
      </a:dk2>
      <a:lt2>
        <a:srgbClr val="EDF8FE"/>
      </a:lt2>
      <a:accent1>
        <a:srgbClr val="477AB1"/>
      </a:accent1>
      <a:accent2>
        <a:srgbClr val="51848E"/>
      </a:accent2>
      <a:accent3>
        <a:srgbClr val="7B9B57"/>
      </a:accent3>
      <a:accent4>
        <a:srgbClr val="8B8D8C"/>
      </a:accent4>
      <a:accent5>
        <a:srgbClr val="8B7396"/>
      </a:accent5>
      <a:accent6>
        <a:srgbClr val="E89A53"/>
      </a:accent6>
      <a:hlink>
        <a:srgbClr val="0080FF"/>
      </a:hlink>
      <a:folHlink>
        <a:srgbClr val="FF00FF"/>
      </a:folHlink>
    </a:clrScheme>
    <a:fontScheme name="龙腾四海">
      <a:majorFont>
        <a:latin typeface="Maiandra GD"/>
        <a:ea typeface=""/>
        <a:cs typeface=""/>
        <a:font script="CYRL" typeface="Times New Roman"/>
        <a:font script="GREK" typeface="Times New Roman"/>
        <a:font script="Jpan" typeface="ＭＳ Ｐゴシック"/>
        <a:font script="Hang" typeface="HY중고딕"/>
        <a:font script="Hans" typeface="隶书"/>
        <a:font script="Hant" typeface="微軟正黑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mbria"/>
        <a:ea typeface=""/>
        <a:cs typeface=""/>
        <a:font script="Jpan" typeface="ＭＳ Ｐ明朝"/>
        <a:font script="Hang" typeface="HY견명조"/>
        <a:font script="Hans" typeface="华文楷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龙腾四海">
      <a:fillStyleLst>
        <a:solidFill>
          <a:schemeClr val="phClr">
            <a:tint val="100000"/>
            <a:shade val="100000"/>
            <a:hueMod val="100000"/>
            <a:satMod val="100000"/>
          </a:schemeClr>
        </a:solidFill>
        <a:gradFill rotWithShape="1">
          <a:gsLst>
            <a:gs pos="0">
              <a:schemeClr val="phClr">
                <a:tint val="100000"/>
                <a:shade val="50000"/>
                <a:hueMod val="100000"/>
                <a:satMod val="250000"/>
              </a:schemeClr>
            </a:gs>
            <a:gs pos="75000">
              <a:schemeClr val="phClr">
                <a:tint val="80000"/>
                <a:shade val="100000"/>
                <a:hueMod val="100000"/>
                <a:satMod val="375000"/>
              </a:schemeClr>
            </a:gs>
            <a:gs pos="100000">
              <a:schemeClr val="phClr">
                <a:tint val="50000"/>
                <a:shade val="100000"/>
                <a:hueMod val="100000"/>
                <a:satMod val="500000"/>
              </a:schemeClr>
            </a:gs>
          </a:gsLst>
          <a:lin ang="16200000" scaled="1"/>
        </a:gradFill>
        <a:blipFill>
          <a:blip xmlns:r="http://schemas.openxmlformats.org/officeDocument/2006/relationships" r:embed="rId1">
            <a:duotone>
              <a:schemeClr val="phClr">
                <a:tint val="100000"/>
                <a:shade val="50000"/>
                <a:hueMod val="100000"/>
                <a:satMod val="100000"/>
              </a:schemeClr>
              <a:schemeClr val="phClr">
                <a:tint val="100000"/>
                <a:shade val="75000"/>
                <a:hueMod val="100000"/>
                <a:satMod val="100000"/>
              </a:schemeClr>
            </a:duotone>
          </a:blip>
          <a:tile tx="0" ty="0" sx="50000" sy="50000" flip="none" algn="ctr"/>
        </a:blipFill>
      </a:fillStyleLst>
      <a:lnStyleLst>
        <a:ln w="127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glow>
              <a:schemeClr val="phClr">
                <a:tint val="100000"/>
                <a:shade val="100000"/>
                <a:hueMod val="100000"/>
                <a:satMod val="100000"/>
              </a:schemeClr>
            </a:glow>
          </a:effectLst>
        </a:effectStyle>
        <a:effectStyle>
          <a:effectLst>
            <a:glow>
              <a:schemeClr val="phClr">
                <a:tint val="100000"/>
                <a:shade val="100000"/>
                <a:hueMod val="100000"/>
                <a:satMod val="100000"/>
              </a:schemeClr>
            </a:glow>
          </a:effectLst>
          <a:scene3d>
            <a:camera prst="orthographicFront" fov="0">
              <a:rot lat="0" lon="0" rev="0"/>
            </a:camera>
            <a:lightRig rig="threePt" dir="tl">
              <a:rot lat="0" lon="0" rev="0"/>
            </a:lightRig>
          </a:scene3d>
          <a:sp3d prstMaterial="metal">
            <a:bevelT w="12700" h="12700" prst="relaxedInset"/>
            <a:contourClr>
              <a:schemeClr val="phClr">
                <a:tint val="100000"/>
                <a:shade val="100000"/>
                <a:hueMod val="100000"/>
                <a:satMod val="100000"/>
              </a:schemeClr>
            </a:contourClr>
          </a:sp3d>
        </a:effectStyle>
        <a:effectStyle>
          <a:effectLst>
            <a:glow>
              <a:schemeClr val="phClr">
                <a:tint val="100000"/>
                <a:shade val="100000"/>
                <a:hueMod val="100000"/>
                <a:satMod val="100000"/>
              </a:schemeClr>
            </a:glow>
            <a:outerShdw blurRad="44450" dist="50800" dir="3300000" sx="99000" sy="99000" algn="tl" rotWithShape="0">
              <a:srgbClr val="000000">
                <a:alpha val="55000"/>
              </a:srgbClr>
            </a:outerShdw>
          </a:effectLst>
          <a:scene3d>
            <a:camera prst="orthographicFront">
              <a:rot lat="0" lon="0" rev="0"/>
            </a:camera>
            <a:lightRig rig="contrasting" dir="tl">
              <a:rot lat="0" lon="0" rev="14220000"/>
            </a:lightRig>
          </a:scene3d>
          <a:sp3d prstMaterial="dkEdge">
            <a:bevelT w="63500" h="63500"/>
            <a:bevelB w="0" h="0"/>
            <a:contourClr>
              <a:schemeClr val="phClr">
                <a:tint val="100000"/>
                <a:shade val="100000"/>
                <a:hueMod val="100000"/>
                <a:satMod val="100000"/>
              </a:schemeClr>
            </a:contourClr>
          </a:sp3d>
        </a:effectStyle>
      </a:effectStyleLst>
      <a:bgFillStyleLst>
        <a:solidFill>
          <a:schemeClr val="phClr">
            <a:tint val="100000"/>
            <a:shade val="100000"/>
            <a:hueMod val="100000"/>
            <a:satMod val="100000"/>
          </a:schemeClr>
        </a:solidFill>
        <a:gradFill rotWithShape="1">
          <a:gsLst>
            <a:gs pos="0">
              <a:schemeClr val="bg1">
                <a:tint val="100000"/>
                <a:shade val="100000"/>
                <a:hueMod val="100000"/>
                <a:satMod val="150000"/>
              </a:schemeClr>
            </a:gs>
            <a:gs pos="55000">
              <a:schemeClr val="bg1">
                <a:tint val="100000"/>
                <a:shade val="90000"/>
                <a:hueMod val="100000"/>
                <a:satMod val="375000"/>
              </a:schemeClr>
            </a:gs>
            <a:gs pos="100000">
              <a:schemeClr val="phClr">
                <a:tint val="88000"/>
                <a:shade val="100000"/>
                <a:hueMod val="100000"/>
                <a:satMod val="500000"/>
              </a:schemeClr>
            </a:gs>
          </a:gsLst>
          <a:lin ang="5400000" scaled="1"/>
        </a:gradFill>
        <a:blipFill>
          <a:blip xmlns:r="http://schemas.openxmlformats.org/officeDocument/2006/relationships" r:embed="rId2">
            <a:duotone>
              <a:schemeClr val="phClr">
                <a:shade val="30000"/>
                <a:satMod val="555000"/>
              </a:schemeClr>
              <a:schemeClr val="phClr">
                <a:tint val="96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Dragon</Template>
  <TotalTime>205</TotalTime>
  <Words>293</Words>
  <Application>Microsoft Office PowerPoint</Application>
  <PresentationFormat>自定义</PresentationFormat>
  <Paragraphs>23</Paragraphs>
  <Slides>6</Slides>
  <Notes>0</Notes>
  <HiddenSlides>0</HiddenSlides>
  <MMClips>0</MMClips>
  <ScaleCrop>false</ScaleCrop>
  <HeadingPairs>
    <vt:vector size="4" baseType="variant">
      <vt:variant>
        <vt:lpstr>主题</vt:lpstr>
      </vt:variant>
      <vt:variant>
        <vt:i4>1</vt:i4>
      </vt:variant>
      <vt:variant>
        <vt:lpstr>幻灯片标题</vt:lpstr>
      </vt:variant>
      <vt:variant>
        <vt:i4>6</vt:i4>
      </vt:variant>
    </vt:vector>
  </HeadingPairs>
  <TitlesOfParts>
    <vt:vector size="7" baseType="lpstr">
      <vt:lpstr>龙腾四海</vt:lpstr>
      <vt:lpstr>Tesco</vt:lpstr>
      <vt:lpstr>Background of Tesco</vt:lpstr>
      <vt:lpstr>Tesco’s situation in the us</vt:lpstr>
      <vt:lpstr>Why tesco failed in us</vt:lpstr>
      <vt:lpstr>Why tesco failed in us</vt:lpstr>
      <vt:lpstr>Why tesco failed in us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Zheman Yang (1703808)</dc:creator>
  <cp:lastModifiedBy>yangzheman</cp:lastModifiedBy>
  <cp:revision>13</cp:revision>
  <dcterms:created xsi:type="dcterms:W3CDTF">2017-11-08T11:16:54Z</dcterms:created>
  <dcterms:modified xsi:type="dcterms:W3CDTF">2017-12-04T21:15:24Z</dcterms:modified>
</cp:coreProperties>
</file>