
<file path=[Content_Types].xml><?xml version="1.0" encoding="utf-8"?>
<Types xmlns="http://schemas.openxmlformats.org/package/2006/content-types">
  <Default ContentType="application/x-fontdata" Extension="fntdata"/>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2"/>
    <p:sldId id="257" r:id="rId23"/>
    <p:sldId id="258" r:id="rId24"/>
    <p:sldId id="259" r:id="rId25"/>
    <p:sldId id="260" r:id="rId26"/>
    <p:sldId id="261" r:id="rId27"/>
    <p:sldId id="262" r:id="rId28"/>
    <p:sldId id="263" r:id="rId29"/>
    <p:sldId id="264" r:id="rId30"/>
    <p:sldId id="265" r:id="rId31"/>
    <p:sldId id="266" r:id="rId3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Aileron Heavy" charset="1" panose="00000A00000000000000"/>
      <p:regular r:id="rId10"/>
    </p:embeddedFont>
    <p:embeddedFont>
      <p:font typeface="Aileron Heavy Bold" charset="1" panose="00000A00000000000000"/>
      <p:regular r:id="rId11"/>
    </p:embeddedFont>
    <p:embeddedFont>
      <p:font typeface="Aileron Heavy Italics" charset="1" panose="00000A00000000000000"/>
      <p:regular r:id="rId12"/>
    </p:embeddedFont>
    <p:embeddedFont>
      <p:font typeface="Aileron Heavy Bold Italics" charset="1" panose="00000A00000000000000"/>
      <p:regular r:id="rId13"/>
    </p:embeddedFont>
    <p:embeddedFont>
      <p:font typeface="Alegreya" charset="1" panose="00000500000000000000"/>
      <p:regular r:id="rId14"/>
    </p:embeddedFont>
    <p:embeddedFont>
      <p:font typeface="Alegreya Bold" charset="1" panose="00000800000000000000"/>
      <p:regular r:id="rId15"/>
    </p:embeddedFont>
    <p:embeddedFont>
      <p:font typeface="Alegreya Italics" charset="1" panose="00000500000000000000"/>
      <p:regular r:id="rId16"/>
    </p:embeddedFont>
    <p:embeddedFont>
      <p:font typeface="Alegreya Bold Italics" charset="1" panose="00000800000000000000"/>
      <p:regular r:id="rId17"/>
    </p:embeddedFont>
    <p:embeddedFont>
      <p:font typeface="Canva Sans" charset="1" panose="020B0503030501040103"/>
      <p:regular r:id="rId18"/>
    </p:embeddedFont>
    <p:embeddedFont>
      <p:font typeface="Canva Sans Bold" charset="1" panose="020B0803030501040103"/>
      <p:regular r:id="rId19"/>
    </p:embeddedFont>
    <p:embeddedFont>
      <p:font typeface="Canva Sans Italics" charset="1" panose="020B0503030501040103"/>
      <p:regular r:id="rId20"/>
    </p:embeddedFont>
    <p:embeddedFont>
      <p:font typeface="Canva Sans Bold Italics" charset="1" panose="020B0803030501040103"/>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slides/slide1.xml" Type="http://schemas.openxmlformats.org/officeDocument/2006/relationships/slide"/><Relationship Id="rId23" Target="slides/slide2.xml" Type="http://schemas.openxmlformats.org/officeDocument/2006/relationships/slide"/><Relationship Id="rId24" Target="slides/slide3.xml" Type="http://schemas.openxmlformats.org/officeDocument/2006/relationships/slide"/><Relationship Id="rId25" Target="slides/slide4.xml" Type="http://schemas.openxmlformats.org/officeDocument/2006/relationships/slide"/><Relationship Id="rId26" Target="slides/slide5.xml" Type="http://schemas.openxmlformats.org/officeDocument/2006/relationships/slide"/><Relationship Id="rId27" Target="slides/slide6.xml" Type="http://schemas.openxmlformats.org/officeDocument/2006/relationships/slide"/><Relationship Id="rId28" Target="slides/slide7.xml" Type="http://schemas.openxmlformats.org/officeDocument/2006/relationships/slide"/><Relationship Id="rId29" Target="slides/slide8.xml" Type="http://schemas.openxmlformats.org/officeDocument/2006/relationships/slide"/><Relationship Id="rId3" Target="viewProps.xml" Type="http://schemas.openxmlformats.org/officeDocument/2006/relationships/viewProps"/><Relationship Id="rId30" Target="slides/slide9.xml" Type="http://schemas.openxmlformats.org/officeDocument/2006/relationships/slide"/><Relationship Id="rId31" Target="slides/slide10.xml" Type="http://schemas.openxmlformats.org/officeDocument/2006/relationships/slide"/><Relationship Id="rId32" Target="slides/slide11.xml" Type="http://schemas.openxmlformats.org/officeDocument/2006/relationships/slide"/><Relationship Id="rId4" Target="theme/theme1.xml" Type="http://schemas.openxmlformats.org/officeDocument/2006/relationships/them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4.jpeg" Type="http://schemas.openxmlformats.org/officeDocument/2006/relationships/image"/><Relationship Id="rId4" Target="../media/image5.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8.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 Id="rId3" Target="../media/image10.jpeg" Type="http://schemas.openxmlformats.org/officeDocument/2006/relationships/image"/><Relationship Id="rId4" Target="../media/image11.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690" r="0" b="11590"/>
          <a:stretch>
            <a:fillRect/>
          </a:stretch>
        </p:blipFill>
        <p:spPr>
          <a:xfrm>
            <a:off x="0" y="0"/>
            <a:ext cx="18288000" cy="10287000"/>
          </a:xfrm>
          <a:prstGeom prst="rect">
            <a:avLst/>
          </a:prstGeom>
        </p:spPr>
      </p:pic>
      <p:sp>
        <p:nvSpPr>
          <p:cNvPr name="TextBox 3" id="3"/>
          <p:cNvSpPr txBox="true"/>
          <p:nvPr/>
        </p:nvSpPr>
        <p:spPr>
          <a:xfrm rot="0">
            <a:off x="4221552" y="2518600"/>
            <a:ext cx="9844897" cy="5259324"/>
          </a:xfrm>
          <a:prstGeom prst="rect">
            <a:avLst/>
          </a:prstGeom>
        </p:spPr>
        <p:txBody>
          <a:bodyPr anchor="t" rtlCol="false" tIns="0" lIns="0" bIns="0" rIns="0">
            <a:spAutoFit/>
          </a:bodyPr>
          <a:lstStyle/>
          <a:p>
            <a:pPr algn="ctr">
              <a:lnSpc>
                <a:spcPts val="10353"/>
              </a:lnSpc>
            </a:pPr>
            <a:r>
              <a:rPr lang="en-US" sz="8700">
                <a:solidFill>
                  <a:srgbClr val="FFFFFF"/>
                </a:solidFill>
                <a:latin typeface="Aileron Heavy Bold"/>
              </a:rPr>
              <a:t>GLOBAL BUSSINES ENVIRONMENT </a:t>
            </a:r>
          </a:p>
          <a:p>
            <a:pPr algn="ctr">
              <a:lnSpc>
                <a:spcPts val="10353"/>
              </a:lnSpc>
            </a:pPr>
            <a:r>
              <a:rPr lang="en-US" sz="8700">
                <a:solidFill>
                  <a:srgbClr val="FFFFFF"/>
                </a:solidFill>
                <a:latin typeface="Aileron Heavy Bold"/>
              </a:rPr>
              <a:t>PRESENTATION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4195" r="0" b="12523"/>
          <a:stretch>
            <a:fillRect/>
          </a:stretch>
        </p:blipFill>
        <p:spPr>
          <a:xfrm flipH="false" flipV="false" rot="0">
            <a:off x="10058400" y="0"/>
            <a:ext cx="8229600" cy="10287000"/>
          </a:xfrm>
          <a:prstGeom prst="rect">
            <a:avLst/>
          </a:prstGeom>
        </p:spPr>
      </p:pic>
      <p:grpSp>
        <p:nvGrpSpPr>
          <p:cNvPr name="Group 3" id="3"/>
          <p:cNvGrpSpPr/>
          <p:nvPr/>
        </p:nvGrpSpPr>
        <p:grpSpPr>
          <a:xfrm rot="0">
            <a:off x="9215382" y="0"/>
            <a:ext cx="1686037" cy="2192003"/>
            <a:chOff x="0" y="0"/>
            <a:chExt cx="1522839" cy="1979831"/>
          </a:xfrm>
        </p:grpSpPr>
        <p:sp>
          <p:nvSpPr>
            <p:cNvPr name="Freeform 4" id="4"/>
            <p:cNvSpPr/>
            <p:nvPr/>
          </p:nvSpPr>
          <p:spPr>
            <a:xfrm>
              <a:off x="0" y="0"/>
              <a:ext cx="1522839" cy="1979831"/>
            </a:xfrm>
            <a:custGeom>
              <a:avLst/>
              <a:gdLst/>
              <a:ahLst/>
              <a:cxnLst/>
              <a:rect r="r" b="b" t="t" l="l"/>
              <a:pathLst>
                <a:path h="1979831" w="1522839">
                  <a:moveTo>
                    <a:pt x="0" y="0"/>
                  </a:moveTo>
                  <a:lnTo>
                    <a:pt x="1522839" y="0"/>
                  </a:lnTo>
                  <a:lnTo>
                    <a:pt x="1522839" y="1979831"/>
                  </a:lnTo>
                  <a:lnTo>
                    <a:pt x="0" y="1979831"/>
                  </a:lnTo>
                  <a:close/>
                </a:path>
              </a:pathLst>
            </a:custGeom>
            <a:solidFill>
              <a:srgbClr val="D00D11"/>
            </a:solidFill>
          </p:spPr>
        </p:sp>
      </p:grpSp>
      <p:sp>
        <p:nvSpPr>
          <p:cNvPr name="TextBox 5" id="5"/>
          <p:cNvSpPr txBox="true"/>
          <p:nvPr/>
        </p:nvSpPr>
        <p:spPr>
          <a:xfrm rot="0">
            <a:off x="496969" y="3652071"/>
            <a:ext cx="9561431" cy="5230495"/>
          </a:xfrm>
          <a:prstGeom prst="rect">
            <a:avLst/>
          </a:prstGeom>
        </p:spPr>
        <p:txBody>
          <a:bodyPr anchor="t" rtlCol="false" tIns="0" lIns="0" bIns="0" rIns="0">
            <a:spAutoFit/>
          </a:bodyPr>
          <a:lstStyle/>
          <a:p>
            <a:pPr>
              <a:lnSpc>
                <a:spcPts val="5179"/>
              </a:lnSpc>
            </a:pPr>
            <a:r>
              <a:rPr lang="en-US" sz="3699" spc="73">
                <a:solidFill>
                  <a:srgbClr val="000000"/>
                </a:solidFill>
                <a:latin typeface="Alegreya"/>
              </a:rPr>
              <a:t>Right now BMW Group sees difficulties in different regions, including political vulnerabilit, a cooling worldwide economy (part of the way because of global exchange clashes,rising creation expenses to meet administrative necessities, swapping scale impacts and rising unrefined components costs.</a:t>
            </a:r>
          </a:p>
        </p:txBody>
      </p:sp>
      <p:sp>
        <p:nvSpPr>
          <p:cNvPr name="TextBox 6" id="6"/>
          <p:cNvSpPr txBox="true"/>
          <p:nvPr/>
        </p:nvSpPr>
        <p:spPr>
          <a:xfrm rot="0">
            <a:off x="1028700" y="2252560"/>
            <a:ext cx="7123220" cy="1066166"/>
          </a:xfrm>
          <a:prstGeom prst="rect">
            <a:avLst/>
          </a:prstGeom>
        </p:spPr>
        <p:txBody>
          <a:bodyPr anchor="t" rtlCol="false" tIns="0" lIns="0" bIns="0" rIns="0">
            <a:spAutoFit/>
          </a:bodyPr>
          <a:lstStyle/>
          <a:p>
            <a:pPr>
              <a:lnSpc>
                <a:spcPts val="8330"/>
              </a:lnSpc>
            </a:pPr>
            <a:r>
              <a:rPr lang="en-US" sz="7000">
                <a:solidFill>
                  <a:srgbClr val="000000"/>
                </a:solidFill>
                <a:latin typeface="Aileron Heavy Bold"/>
              </a:rPr>
              <a:t>INTRODUCTION</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1380" r="0" b="11380"/>
          <a:stretch>
            <a:fillRect/>
          </a:stretch>
        </p:blipFill>
        <p:spPr>
          <a:xfrm flipH="false" flipV="false" rot="0">
            <a:off x="0" y="0"/>
            <a:ext cx="8229600" cy="3972820"/>
          </a:xfrm>
          <a:prstGeom prst="rect">
            <a:avLst/>
          </a:prstGeom>
        </p:spPr>
      </p:pic>
      <p:pic>
        <p:nvPicPr>
          <p:cNvPr name="Picture 3" id="3"/>
          <p:cNvPicPr>
            <a:picLocks noChangeAspect="true"/>
          </p:cNvPicPr>
          <p:nvPr/>
        </p:nvPicPr>
        <p:blipFill>
          <a:blip r:embed="rId3"/>
          <a:srcRect l="2962" t="0" r="2962" b="0"/>
          <a:stretch>
            <a:fillRect/>
          </a:stretch>
        </p:blipFill>
        <p:spPr>
          <a:xfrm flipH="false" flipV="false" rot="0">
            <a:off x="4264644" y="3972820"/>
            <a:ext cx="3964956" cy="6314180"/>
          </a:xfrm>
          <a:prstGeom prst="rect">
            <a:avLst/>
          </a:prstGeom>
        </p:spPr>
      </p:pic>
      <p:pic>
        <p:nvPicPr>
          <p:cNvPr name="Picture 4" id="4"/>
          <p:cNvPicPr>
            <a:picLocks noChangeAspect="true"/>
          </p:cNvPicPr>
          <p:nvPr/>
        </p:nvPicPr>
        <p:blipFill>
          <a:blip r:embed="rId4"/>
          <a:srcRect l="39138" t="33380" r="4616" b="0"/>
          <a:stretch>
            <a:fillRect/>
          </a:stretch>
        </p:blipFill>
        <p:spPr>
          <a:xfrm flipH="false" flipV="false" rot="0">
            <a:off x="0" y="3972820"/>
            <a:ext cx="4264644" cy="6314180"/>
          </a:xfrm>
          <a:prstGeom prst="rect">
            <a:avLst/>
          </a:prstGeom>
        </p:spPr>
      </p:pic>
      <p:grpSp>
        <p:nvGrpSpPr>
          <p:cNvPr name="Group 5" id="5"/>
          <p:cNvGrpSpPr/>
          <p:nvPr/>
        </p:nvGrpSpPr>
        <p:grpSpPr>
          <a:xfrm rot="0">
            <a:off x="4212380" y="3972820"/>
            <a:ext cx="104529" cy="6314180"/>
            <a:chOff x="0" y="0"/>
            <a:chExt cx="152400" cy="9205836"/>
          </a:xfrm>
        </p:grpSpPr>
        <p:sp>
          <p:nvSpPr>
            <p:cNvPr name="Freeform 6" id="6"/>
            <p:cNvSpPr/>
            <p:nvPr/>
          </p:nvSpPr>
          <p:spPr>
            <a:xfrm>
              <a:off x="0" y="0"/>
              <a:ext cx="152400" cy="9205836"/>
            </a:xfrm>
            <a:custGeom>
              <a:avLst/>
              <a:gdLst/>
              <a:ahLst/>
              <a:cxnLst/>
              <a:rect r="r" b="b" t="t" l="l"/>
              <a:pathLst>
                <a:path h="9205836" w="152400">
                  <a:moveTo>
                    <a:pt x="0" y="0"/>
                  </a:moveTo>
                  <a:lnTo>
                    <a:pt x="152400" y="0"/>
                  </a:lnTo>
                  <a:lnTo>
                    <a:pt x="152400" y="9205836"/>
                  </a:lnTo>
                  <a:lnTo>
                    <a:pt x="0" y="9205836"/>
                  </a:lnTo>
                  <a:close/>
                </a:path>
              </a:pathLst>
            </a:custGeom>
            <a:solidFill>
              <a:srgbClr val="FFFFFF"/>
            </a:solidFill>
          </p:spPr>
        </p:sp>
      </p:grpSp>
      <p:grpSp>
        <p:nvGrpSpPr>
          <p:cNvPr name="Group 7" id="7"/>
          <p:cNvGrpSpPr/>
          <p:nvPr/>
        </p:nvGrpSpPr>
        <p:grpSpPr>
          <a:xfrm rot="5400000">
            <a:off x="4062535" y="-141980"/>
            <a:ext cx="104529" cy="8229600"/>
            <a:chOff x="0" y="0"/>
            <a:chExt cx="152400" cy="11998446"/>
          </a:xfrm>
        </p:grpSpPr>
        <p:sp>
          <p:nvSpPr>
            <p:cNvPr name="Freeform 8" id="8"/>
            <p:cNvSpPr/>
            <p:nvPr/>
          </p:nvSpPr>
          <p:spPr>
            <a:xfrm>
              <a:off x="0" y="0"/>
              <a:ext cx="152400" cy="11998446"/>
            </a:xfrm>
            <a:custGeom>
              <a:avLst/>
              <a:gdLst/>
              <a:ahLst/>
              <a:cxnLst/>
              <a:rect r="r" b="b" t="t" l="l"/>
              <a:pathLst>
                <a:path h="11998446" w="152400">
                  <a:moveTo>
                    <a:pt x="0" y="0"/>
                  </a:moveTo>
                  <a:lnTo>
                    <a:pt x="152400" y="0"/>
                  </a:lnTo>
                  <a:lnTo>
                    <a:pt x="152400" y="11998446"/>
                  </a:lnTo>
                  <a:lnTo>
                    <a:pt x="0" y="11998446"/>
                  </a:lnTo>
                  <a:close/>
                </a:path>
              </a:pathLst>
            </a:custGeom>
            <a:solidFill>
              <a:srgbClr val="FFFFFF"/>
            </a:solidFill>
          </p:spPr>
        </p:sp>
      </p:grpSp>
      <p:grpSp>
        <p:nvGrpSpPr>
          <p:cNvPr name="Group 9" id="9"/>
          <p:cNvGrpSpPr/>
          <p:nvPr/>
        </p:nvGrpSpPr>
        <p:grpSpPr>
          <a:xfrm rot="0">
            <a:off x="4316909" y="6104263"/>
            <a:ext cx="8792438" cy="3130225"/>
            <a:chOff x="0" y="0"/>
            <a:chExt cx="7977633" cy="2840143"/>
          </a:xfrm>
        </p:grpSpPr>
        <p:sp>
          <p:nvSpPr>
            <p:cNvPr name="Freeform 10" id="10"/>
            <p:cNvSpPr/>
            <p:nvPr/>
          </p:nvSpPr>
          <p:spPr>
            <a:xfrm>
              <a:off x="0" y="0"/>
              <a:ext cx="7977633" cy="2840143"/>
            </a:xfrm>
            <a:custGeom>
              <a:avLst/>
              <a:gdLst/>
              <a:ahLst/>
              <a:cxnLst/>
              <a:rect r="r" b="b" t="t" l="l"/>
              <a:pathLst>
                <a:path h="2840143" w="7977633">
                  <a:moveTo>
                    <a:pt x="0" y="0"/>
                  </a:moveTo>
                  <a:lnTo>
                    <a:pt x="7977633" y="0"/>
                  </a:lnTo>
                  <a:lnTo>
                    <a:pt x="7977633" y="2840143"/>
                  </a:lnTo>
                  <a:lnTo>
                    <a:pt x="0" y="2840143"/>
                  </a:lnTo>
                  <a:close/>
                </a:path>
              </a:pathLst>
            </a:custGeom>
            <a:solidFill>
              <a:srgbClr val="D00D11"/>
            </a:solidFill>
          </p:spPr>
        </p:sp>
      </p:grpSp>
      <p:grpSp>
        <p:nvGrpSpPr>
          <p:cNvPr name="Group 11" id="11"/>
          <p:cNvGrpSpPr/>
          <p:nvPr/>
        </p:nvGrpSpPr>
        <p:grpSpPr>
          <a:xfrm rot="0">
            <a:off x="9387160" y="3972820"/>
            <a:ext cx="533196" cy="533196"/>
            <a:chOff x="0" y="0"/>
            <a:chExt cx="6350000" cy="6350000"/>
          </a:xfrm>
        </p:grpSpPr>
        <p:sp>
          <p:nvSpPr>
            <p:cNvPr name="Freeform 12" id="12"/>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p:spPr>
        </p:sp>
      </p:grpSp>
      <p:sp>
        <p:nvSpPr>
          <p:cNvPr name="AutoShape 13" id="13"/>
          <p:cNvSpPr/>
          <p:nvPr/>
        </p:nvSpPr>
        <p:spPr>
          <a:xfrm rot="0">
            <a:off x="2602387" y="6075688"/>
            <a:ext cx="5627213" cy="0"/>
          </a:xfrm>
          <a:prstGeom prst="line">
            <a:avLst/>
          </a:prstGeom>
          <a:ln cap="flat" w="28575">
            <a:solidFill>
              <a:srgbClr val="FFFFFF"/>
            </a:solidFill>
            <a:prstDash val="solid"/>
            <a:headEnd type="none" len="sm" w="sm"/>
            <a:tailEnd type="none" len="sm" w="sm"/>
          </a:ln>
        </p:spPr>
      </p:sp>
      <p:sp>
        <p:nvSpPr>
          <p:cNvPr name="AutoShape 14" id="14"/>
          <p:cNvSpPr/>
          <p:nvPr/>
        </p:nvSpPr>
        <p:spPr>
          <a:xfrm rot="0">
            <a:off x="2602387" y="9229725"/>
            <a:ext cx="5627213" cy="0"/>
          </a:xfrm>
          <a:prstGeom prst="line">
            <a:avLst/>
          </a:prstGeom>
          <a:ln cap="flat" w="28575">
            <a:solidFill>
              <a:srgbClr val="FFFFFF"/>
            </a:solidFill>
            <a:prstDash val="solid"/>
            <a:headEnd type="none" len="sm" w="sm"/>
            <a:tailEnd type="none" len="sm" w="sm"/>
          </a:ln>
        </p:spPr>
      </p:sp>
      <p:sp>
        <p:nvSpPr>
          <p:cNvPr name="AutoShape 15" id="15"/>
          <p:cNvSpPr/>
          <p:nvPr/>
        </p:nvSpPr>
        <p:spPr>
          <a:xfrm rot="5400000">
            <a:off x="1025368" y="7652706"/>
            <a:ext cx="3182612" cy="0"/>
          </a:xfrm>
          <a:prstGeom prst="line">
            <a:avLst/>
          </a:prstGeom>
          <a:ln cap="flat" w="28575">
            <a:solidFill>
              <a:srgbClr val="FFFFFF"/>
            </a:solidFill>
            <a:prstDash val="solid"/>
            <a:headEnd type="none" len="sm" w="sm"/>
            <a:tailEnd type="none" len="sm" w="sm"/>
          </a:ln>
        </p:spPr>
      </p:sp>
      <p:sp>
        <p:nvSpPr>
          <p:cNvPr name="TextBox 16" id="16"/>
          <p:cNvSpPr txBox="true"/>
          <p:nvPr/>
        </p:nvSpPr>
        <p:spPr>
          <a:xfrm rot="0">
            <a:off x="9734944" y="4689141"/>
            <a:ext cx="7382995" cy="1066166"/>
          </a:xfrm>
          <a:prstGeom prst="rect">
            <a:avLst/>
          </a:prstGeom>
        </p:spPr>
        <p:txBody>
          <a:bodyPr anchor="t" rtlCol="false" tIns="0" lIns="0" bIns="0" rIns="0">
            <a:spAutoFit/>
          </a:bodyPr>
          <a:lstStyle/>
          <a:p>
            <a:pPr>
              <a:lnSpc>
                <a:spcPts val="8330"/>
              </a:lnSpc>
            </a:pPr>
            <a:r>
              <a:rPr lang="en-US" sz="7000">
                <a:solidFill>
                  <a:srgbClr val="000000"/>
                </a:solidFill>
                <a:latin typeface="Aileron Heavy"/>
              </a:rPr>
              <a:t>QUALITIES</a:t>
            </a:r>
          </a:p>
        </p:txBody>
      </p:sp>
      <p:sp>
        <p:nvSpPr>
          <p:cNvPr name="TextBox 17" id="17"/>
          <p:cNvSpPr txBox="true"/>
          <p:nvPr/>
        </p:nvSpPr>
        <p:spPr>
          <a:xfrm rot="0">
            <a:off x="9387160" y="2037008"/>
            <a:ext cx="7872140" cy="1406525"/>
          </a:xfrm>
          <a:prstGeom prst="rect">
            <a:avLst/>
          </a:prstGeom>
        </p:spPr>
        <p:txBody>
          <a:bodyPr anchor="t" rtlCol="false" tIns="0" lIns="0" bIns="0" rIns="0">
            <a:spAutoFit/>
          </a:bodyPr>
          <a:lstStyle/>
          <a:p>
            <a:pPr>
              <a:lnSpc>
                <a:spcPts val="2800"/>
              </a:lnSpc>
            </a:pPr>
            <a:r>
              <a:rPr lang="en-US" sz="2000" spc="40">
                <a:solidFill>
                  <a:srgbClr val="000000"/>
                </a:solidFill>
                <a:latin typeface="Alegreya"/>
              </a:rPr>
              <a:t>The qualities of BMW takes a gander at the critical parts of its business which gives it upper hand on the lookout. A few significant elements in a brand's assets incorporate its monetary position, experienced labor force, item uniqueness and immaterial resources like brand esteem.</a:t>
            </a:r>
          </a:p>
        </p:txBody>
      </p:sp>
      <p:sp>
        <p:nvSpPr>
          <p:cNvPr name="TextBox 18" id="18"/>
          <p:cNvSpPr txBox="true"/>
          <p:nvPr/>
        </p:nvSpPr>
        <p:spPr>
          <a:xfrm rot="0">
            <a:off x="10377119" y="971550"/>
            <a:ext cx="3376060" cy="448310"/>
          </a:xfrm>
          <a:prstGeom prst="rect">
            <a:avLst/>
          </a:prstGeom>
        </p:spPr>
        <p:txBody>
          <a:bodyPr anchor="t" rtlCol="false" tIns="0" lIns="0" bIns="0" rIns="0">
            <a:spAutoFit/>
          </a:bodyPr>
          <a:lstStyle/>
          <a:p>
            <a:pPr>
              <a:lnSpc>
                <a:spcPts val="3640"/>
              </a:lnSpc>
            </a:pPr>
            <a:r>
              <a:rPr lang="en-US" sz="2600" spc="52">
                <a:solidFill>
                  <a:srgbClr val="000000"/>
                </a:solidFill>
                <a:latin typeface="Alegreya Bold"/>
              </a:rPr>
              <a:t>BMW Analysis </a:t>
            </a:r>
          </a:p>
        </p:txBody>
      </p:sp>
      <p:sp>
        <p:nvSpPr>
          <p:cNvPr name="TextBox 19" id="19"/>
          <p:cNvSpPr txBox="true"/>
          <p:nvPr/>
        </p:nvSpPr>
        <p:spPr>
          <a:xfrm rot="0">
            <a:off x="4526459" y="6142363"/>
            <a:ext cx="11820040" cy="2851573"/>
          </a:xfrm>
          <a:prstGeom prst="rect">
            <a:avLst/>
          </a:prstGeom>
        </p:spPr>
        <p:txBody>
          <a:bodyPr anchor="t" rtlCol="false" tIns="0" lIns="0" bIns="0" rIns="0">
            <a:spAutoFit/>
          </a:bodyPr>
          <a:lstStyle/>
          <a:p>
            <a:pPr algn="ctr">
              <a:lnSpc>
                <a:spcPts val="5646"/>
              </a:lnSpc>
            </a:pPr>
            <a:r>
              <a:rPr lang="en-US" sz="4033" spc="80">
                <a:solidFill>
                  <a:srgbClr val="000000"/>
                </a:solidFill>
                <a:latin typeface="Alegreya Bold"/>
              </a:rPr>
              <a:t>1.Solid Brand with excellent financial performance.</a:t>
            </a:r>
          </a:p>
          <a:p>
            <a:pPr algn="ctr">
              <a:lnSpc>
                <a:spcPts val="5646"/>
              </a:lnSpc>
            </a:pPr>
            <a:r>
              <a:rPr lang="en-US" sz="4033" spc="80">
                <a:solidFill>
                  <a:srgbClr val="000000"/>
                </a:solidFill>
                <a:latin typeface="Alegreya Bold"/>
              </a:rPr>
              <a:t>2.High demand of electric vehicles and motorcycle.</a:t>
            </a:r>
          </a:p>
          <a:p>
            <a:pPr algn="ctr">
              <a:lnSpc>
                <a:spcPts val="5646"/>
              </a:lnSpc>
            </a:pPr>
            <a:r>
              <a:rPr lang="en-US" sz="4033" spc="80">
                <a:solidFill>
                  <a:srgbClr val="000000"/>
                </a:solidFill>
                <a:latin typeface="Alegreya Bold"/>
              </a:rPr>
              <a:t>3. Growing production and international distributio.</a:t>
            </a:r>
          </a:p>
          <a:p>
            <a:pPr algn="ctr">
              <a:lnSpc>
                <a:spcPts val="5646"/>
              </a:lnSpc>
              <a:spcBef>
                <a:spcPct val="0"/>
              </a:spcBef>
            </a:pPr>
            <a:r>
              <a:rPr lang="en-US" sz="4033" spc="80">
                <a:solidFill>
                  <a:srgbClr val="000000"/>
                </a:solidFill>
                <a:latin typeface="Alegreya Bold"/>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3818535" y="0"/>
            <a:ext cx="4469465" cy="5694778"/>
            <a:chOff x="0" y="0"/>
            <a:chExt cx="4036849" cy="5143559"/>
          </a:xfrm>
        </p:grpSpPr>
        <p:sp>
          <p:nvSpPr>
            <p:cNvPr name="Freeform 3" id="3"/>
            <p:cNvSpPr/>
            <p:nvPr/>
          </p:nvSpPr>
          <p:spPr>
            <a:xfrm>
              <a:off x="0" y="0"/>
              <a:ext cx="4036849" cy="5143559"/>
            </a:xfrm>
            <a:custGeom>
              <a:avLst/>
              <a:gdLst/>
              <a:ahLst/>
              <a:cxnLst/>
              <a:rect r="r" b="b" t="t" l="l"/>
              <a:pathLst>
                <a:path h="5143559" w="4036849">
                  <a:moveTo>
                    <a:pt x="0" y="0"/>
                  </a:moveTo>
                  <a:lnTo>
                    <a:pt x="4036849" y="0"/>
                  </a:lnTo>
                  <a:lnTo>
                    <a:pt x="4036849" y="5143559"/>
                  </a:lnTo>
                  <a:lnTo>
                    <a:pt x="0" y="5143559"/>
                  </a:lnTo>
                  <a:close/>
                </a:path>
              </a:pathLst>
            </a:custGeom>
            <a:solidFill>
              <a:srgbClr val="D00D11"/>
            </a:solidFill>
          </p:spPr>
        </p:sp>
      </p:grpSp>
      <p:sp>
        <p:nvSpPr>
          <p:cNvPr name="AutoShape 4" id="4"/>
          <p:cNvSpPr/>
          <p:nvPr/>
        </p:nvSpPr>
        <p:spPr>
          <a:xfrm rot="0">
            <a:off x="13818535" y="1000125"/>
            <a:ext cx="3440765" cy="0"/>
          </a:xfrm>
          <a:prstGeom prst="line">
            <a:avLst/>
          </a:prstGeom>
          <a:ln cap="flat" w="28575">
            <a:solidFill>
              <a:srgbClr val="FFFFFF"/>
            </a:solidFill>
            <a:prstDash val="solid"/>
            <a:headEnd type="none" len="sm" w="sm"/>
            <a:tailEnd type="none" len="sm" w="sm"/>
          </a:ln>
        </p:spPr>
      </p:sp>
      <p:sp>
        <p:nvSpPr>
          <p:cNvPr name="AutoShape 5" id="5"/>
          <p:cNvSpPr/>
          <p:nvPr/>
        </p:nvSpPr>
        <p:spPr>
          <a:xfrm rot="5400000">
            <a:off x="14897686" y="3333164"/>
            <a:ext cx="4694653" cy="0"/>
          </a:xfrm>
          <a:prstGeom prst="line">
            <a:avLst/>
          </a:prstGeom>
          <a:ln cap="flat" w="28575">
            <a:solidFill>
              <a:srgbClr val="FFFFFF"/>
            </a:solidFill>
            <a:prstDash val="solid"/>
            <a:headEnd type="none" len="sm" w="sm"/>
            <a:tailEnd type="none" len="sm" w="sm"/>
          </a:ln>
        </p:spPr>
      </p:sp>
      <p:pic>
        <p:nvPicPr>
          <p:cNvPr name="Picture 6" id="6"/>
          <p:cNvPicPr>
            <a:picLocks noChangeAspect="true"/>
          </p:cNvPicPr>
          <p:nvPr/>
        </p:nvPicPr>
        <p:blipFill>
          <a:blip r:embed="rId2"/>
          <a:srcRect l="0" t="0" r="0" b="0"/>
          <a:stretch>
            <a:fillRect/>
          </a:stretch>
        </p:blipFill>
        <p:spPr>
          <a:xfrm flipH="false" flipV="false" rot="0">
            <a:off x="8395133" y="2847389"/>
            <a:ext cx="9892867" cy="5354514"/>
          </a:xfrm>
          <a:prstGeom prst="rect">
            <a:avLst/>
          </a:prstGeom>
        </p:spPr>
      </p:pic>
      <p:sp>
        <p:nvSpPr>
          <p:cNvPr name="TextBox 7" id="7"/>
          <p:cNvSpPr txBox="true"/>
          <p:nvPr/>
        </p:nvSpPr>
        <p:spPr>
          <a:xfrm rot="0">
            <a:off x="1000125" y="2682875"/>
            <a:ext cx="7108330" cy="6581140"/>
          </a:xfrm>
          <a:prstGeom prst="rect">
            <a:avLst/>
          </a:prstGeom>
        </p:spPr>
        <p:txBody>
          <a:bodyPr anchor="t" rtlCol="false" tIns="0" lIns="0" bIns="0" rIns="0">
            <a:spAutoFit/>
          </a:bodyPr>
          <a:lstStyle/>
          <a:p>
            <a:pPr>
              <a:lnSpc>
                <a:spcPts val="4759"/>
              </a:lnSpc>
            </a:pPr>
            <a:r>
              <a:rPr lang="en-US" sz="3399" spc="67">
                <a:solidFill>
                  <a:srgbClr val="000000"/>
                </a:solidFill>
                <a:latin typeface="Alegreya Bold"/>
              </a:rPr>
              <a:t>        Developing business sectors across the globe are incredible open doors for the achievement and maintainability of BMW. The gigantic monetary development and improvement in China and India is an extraordinary road to control the genuinely necessary development in BMW. India and China are potential worldwide business sectors which will drive worldwide interest.</a:t>
            </a:r>
          </a:p>
        </p:txBody>
      </p:sp>
      <p:sp>
        <p:nvSpPr>
          <p:cNvPr name="TextBox 8" id="8"/>
          <p:cNvSpPr txBox="true"/>
          <p:nvPr/>
        </p:nvSpPr>
        <p:spPr>
          <a:xfrm rot="0">
            <a:off x="2157322" y="1338160"/>
            <a:ext cx="9408446" cy="1027670"/>
          </a:xfrm>
          <a:prstGeom prst="rect">
            <a:avLst/>
          </a:prstGeom>
        </p:spPr>
        <p:txBody>
          <a:bodyPr anchor="t" rtlCol="false" tIns="0" lIns="0" bIns="0" rIns="0">
            <a:spAutoFit/>
          </a:bodyPr>
          <a:lstStyle/>
          <a:p>
            <a:pPr>
              <a:lnSpc>
                <a:spcPts val="8051"/>
              </a:lnSpc>
            </a:pPr>
            <a:r>
              <a:rPr lang="en-US" sz="6765">
                <a:solidFill>
                  <a:srgbClr val="D00D11"/>
                </a:solidFill>
                <a:latin typeface="Aileron Heavy"/>
              </a:rPr>
              <a:t>NEW HORIZONT</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7812" r="0" b="7812"/>
          <a:stretch>
            <a:fillRect/>
          </a:stretch>
        </p:blipFill>
        <p:spPr>
          <a:xfrm>
            <a:off x="0" y="0"/>
            <a:ext cx="18288000" cy="10287000"/>
          </a:xfrm>
          <a:prstGeom prst="rect">
            <a:avLst/>
          </a:prstGeom>
        </p:spPr>
      </p:pic>
      <p:sp>
        <p:nvSpPr>
          <p:cNvPr name="TextBox 3" id="3"/>
          <p:cNvSpPr txBox="true"/>
          <p:nvPr/>
        </p:nvSpPr>
        <p:spPr>
          <a:xfrm rot="0">
            <a:off x="-497921" y="3251219"/>
            <a:ext cx="9196262" cy="835661"/>
          </a:xfrm>
          <a:prstGeom prst="rect">
            <a:avLst/>
          </a:prstGeom>
        </p:spPr>
        <p:txBody>
          <a:bodyPr anchor="t" rtlCol="false" tIns="0" lIns="0" bIns="0" rIns="0">
            <a:spAutoFit/>
          </a:bodyPr>
          <a:lstStyle/>
          <a:p>
            <a:pPr algn="ctr">
              <a:lnSpc>
                <a:spcPts val="6545"/>
              </a:lnSpc>
            </a:pPr>
            <a:r>
              <a:rPr lang="en-US" sz="5500">
                <a:solidFill>
                  <a:srgbClr val="D00D11"/>
                </a:solidFill>
                <a:latin typeface="Alegreya Bold"/>
              </a:rPr>
              <a:t>1.BROADENING SYSTEM</a:t>
            </a:r>
          </a:p>
        </p:txBody>
      </p:sp>
      <p:sp>
        <p:nvSpPr>
          <p:cNvPr name="TextBox 4" id="4"/>
          <p:cNvSpPr txBox="true"/>
          <p:nvPr/>
        </p:nvSpPr>
        <p:spPr>
          <a:xfrm rot="0">
            <a:off x="2082808" y="1028700"/>
            <a:ext cx="12560564" cy="835661"/>
          </a:xfrm>
          <a:prstGeom prst="rect">
            <a:avLst/>
          </a:prstGeom>
        </p:spPr>
        <p:txBody>
          <a:bodyPr anchor="t" rtlCol="false" tIns="0" lIns="0" bIns="0" rIns="0">
            <a:spAutoFit/>
          </a:bodyPr>
          <a:lstStyle/>
          <a:p>
            <a:pPr algn="ctr">
              <a:lnSpc>
                <a:spcPts val="6545"/>
              </a:lnSpc>
            </a:pPr>
            <a:r>
              <a:rPr lang="en-US" sz="5500">
                <a:solidFill>
                  <a:srgbClr val="FFFFFF"/>
                </a:solidFill>
                <a:latin typeface="Aileron Heavy Bold"/>
              </a:rPr>
              <a:t>KEY CHOICES FOR BMW</a:t>
            </a:r>
          </a:p>
        </p:txBody>
      </p:sp>
      <p:sp>
        <p:nvSpPr>
          <p:cNvPr name="TextBox 5" id="5"/>
          <p:cNvSpPr txBox="true"/>
          <p:nvPr/>
        </p:nvSpPr>
        <p:spPr>
          <a:xfrm rot="0">
            <a:off x="1652573" y="4598041"/>
            <a:ext cx="16288105" cy="835661"/>
          </a:xfrm>
          <a:prstGeom prst="rect">
            <a:avLst/>
          </a:prstGeom>
        </p:spPr>
        <p:txBody>
          <a:bodyPr anchor="t" rtlCol="false" tIns="0" lIns="0" bIns="0" rIns="0">
            <a:spAutoFit/>
          </a:bodyPr>
          <a:lstStyle/>
          <a:p>
            <a:pPr algn="ctr">
              <a:lnSpc>
                <a:spcPts val="6545"/>
              </a:lnSpc>
            </a:pPr>
            <a:r>
              <a:rPr lang="en-US" sz="5500">
                <a:solidFill>
                  <a:srgbClr val="D00D11"/>
                </a:solidFill>
                <a:latin typeface="Alegreya Bold"/>
              </a:rPr>
              <a:t>2.COST AUTHORITY AND THE EVALUATING SYSTEM</a:t>
            </a:r>
          </a:p>
        </p:txBody>
      </p:sp>
      <p:sp>
        <p:nvSpPr>
          <p:cNvPr name="TextBox 6" id="6"/>
          <p:cNvSpPr txBox="true"/>
          <p:nvPr/>
        </p:nvSpPr>
        <p:spPr>
          <a:xfrm rot="0">
            <a:off x="3602288" y="5948052"/>
            <a:ext cx="10192105" cy="835661"/>
          </a:xfrm>
          <a:prstGeom prst="rect">
            <a:avLst/>
          </a:prstGeom>
        </p:spPr>
        <p:txBody>
          <a:bodyPr anchor="t" rtlCol="false" tIns="0" lIns="0" bIns="0" rIns="0">
            <a:spAutoFit/>
          </a:bodyPr>
          <a:lstStyle/>
          <a:p>
            <a:pPr algn="ctr">
              <a:lnSpc>
                <a:spcPts val="6545"/>
              </a:lnSpc>
            </a:pPr>
            <a:r>
              <a:rPr lang="en-US" sz="5500">
                <a:solidFill>
                  <a:srgbClr val="D00D11"/>
                </a:solidFill>
                <a:latin typeface="Alegreya Bold"/>
              </a:rPr>
              <a:t>3.ITEM SEPARATION</a:t>
            </a:r>
          </a:p>
        </p:txBody>
      </p:sp>
      <p:sp>
        <p:nvSpPr>
          <p:cNvPr name="TextBox 7" id="7"/>
          <p:cNvSpPr txBox="true"/>
          <p:nvPr/>
        </p:nvSpPr>
        <p:spPr>
          <a:xfrm rot="0">
            <a:off x="7522234" y="7298063"/>
            <a:ext cx="10192105" cy="835661"/>
          </a:xfrm>
          <a:prstGeom prst="rect">
            <a:avLst/>
          </a:prstGeom>
        </p:spPr>
        <p:txBody>
          <a:bodyPr anchor="t" rtlCol="false" tIns="0" lIns="0" bIns="0" rIns="0">
            <a:spAutoFit/>
          </a:bodyPr>
          <a:lstStyle/>
          <a:p>
            <a:pPr algn="ctr">
              <a:lnSpc>
                <a:spcPts val="6545"/>
              </a:lnSpc>
            </a:pPr>
            <a:r>
              <a:rPr lang="en-US" sz="5500">
                <a:solidFill>
                  <a:srgbClr val="D00D11"/>
                </a:solidFill>
                <a:latin typeface="Alegreya Bold"/>
              </a:rPr>
              <a:t>4.CUSTOMER SATISFACTION</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26444" r="0" b="26444"/>
          <a:stretch>
            <a:fillRect/>
          </a:stretch>
        </p:blipFill>
        <p:spPr>
          <a:xfrm flipH="false" flipV="false" rot="0">
            <a:off x="0" y="-241304"/>
            <a:ext cx="18288000" cy="5384804"/>
          </a:xfrm>
          <a:prstGeom prst="rect">
            <a:avLst/>
          </a:prstGeom>
        </p:spPr>
      </p:pic>
      <p:grpSp>
        <p:nvGrpSpPr>
          <p:cNvPr name="Group 3" id="3"/>
          <p:cNvGrpSpPr/>
          <p:nvPr/>
        </p:nvGrpSpPr>
        <p:grpSpPr>
          <a:xfrm rot="0">
            <a:off x="3962215" y="1057275"/>
            <a:ext cx="10392145" cy="3148494"/>
            <a:chOff x="0" y="0"/>
            <a:chExt cx="9386251" cy="2843740"/>
          </a:xfrm>
        </p:grpSpPr>
        <p:sp>
          <p:nvSpPr>
            <p:cNvPr name="Freeform 4" id="4"/>
            <p:cNvSpPr/>
            <p:nvPr/>
          </p:nvSpPr>
          <p:spPr>
            <a:xfrm>
              <a:off x="0" y="0"/>
              <a:ext cx="9386250" cy="2843740"/>
            </a:xfrm>
            <a:custGeom>
              <a:avLst/>
              <a:gdLst/>
              <a:ahLst/>
              <a:cxnLst/>
              <a:rect r="r" b="b" t="t" l="l"/>
              <a:pathLst>
                <a:path h="2843740" w="9386250">
                  <a:moveTo>
                    <a:pt x="0" y="0"/>
                  </a:moveTo>
                  <a:lnTo>
                    <a:pt x="9386250" y="0"/>
                  </a:lnTo>
                  <a:lnTo>
                    <a:pt x="9386250" y="2843740"/>
                  </a:lnTo>
                  <a:lnTo>
                    <a:pt x="0" y="2843740"/>
                  </a:lnTo>
                  <a:close/>
                </a:path>
              </a:pathLst>
            </a:custGeom>
            <a:solidFill>
              <a:srgbClr val="000000"/>
            </a:solidFill>
          </p:spPr>
        </p:sp>
      </p:grpSp>
      <p:pic>
        <p:nvPicPr>
          <p:cNvPr name="Picture 5" id="5"/>
          <p:cNvPicPr>
            <a:picLocks noChangeAspect="true"/>
          </p:cNvPicPr>
          <p:nvPr/>
        </p:nvPicPr>
        <p:blipFill>
          <a:blip r:embed="rId3">
            <a:alphaModFix amt="48000"/>
          </a:blip>
          <a:srcRect l="0" t="25695" r="0" b="25695"/>
          <a:stretch>
            <a:fillRect/>
          </a:stretch>
        </p:blipFill>
        <p:spPr>
          <a:xfrm flipH="false" flipV="false" rot="0">
            <a:off x="3962215" y="1028700"/>
            <a:ext cx="10363570" cy="3148494"/>
          </a:xfrm>
          <a:prstGeom prst="rect">
            <a:avLst/>
          </a:prstGeom>
        </p:spPr>
      </p:pic>
      <p:sp>
        <p:nvSpPr>
          <p:cNvPr name="AutoShape 6" id="6"/>
          <p:cNvSpPr/>
          <p:nvPr/>
        </p:nvSpPr>
        <p:spPr>
          <a:xfrm rot="5400000">
            <a:off x="2373681" y="2588659"/>
            <a:ext cx="3148494" cy="0"/>
          </a:xfrm>
          <a:prstGeom prst="line">
            <a:avLst/>
          </a:prstGeom>
          <a:ln cap="flat" w="28575">
            <a:solidFill>
              <a:srgbClr val="FFFFFF"/>
            </a:solidFill>
            <a:prstDash val="solid"/>
            <a:headEnd type="none" len="sm" w="sm"/>
            <a:tailEnd type="none" len="sm" w="sm"/>
          </a:ln>
        </p:spPr>
      </p:sp>
      <p:sp>
        <p:nvSpPr>
          <p:cNvPr name="AutoShape 7" id="7"/>
          <p:cNvSpPr/>
          <p:nvPr/>
        </p:nvSpPr>
        <p:spPr>
          <a:xfrm rot="5400000">
            <a:off x="12765825" y="2588659"/>
            <a:ext cx="3148494" cy="0"/>
          </a:xfrm>
          <a:prstGeom prst="line">
            <a:avLst/>
          </a:prstGeom>
          <a:ln cap="flat" w="28575">
            <a:solidFill>
              <a:srgbClr val="FFFFFF"/>
            </a:solidFill>
            <a:prstDash val="solid"/>
            <a:headEnd type="none" len="sm" w="sm"/>
            <a:tailEnd type="none" len="sm" w="sm"/>
          </a:ln>
        </p:spPr>
      </p:sp>
      <p:sp>
        <p:nvSpPr>
          <p:cNvPr name="AutoShape 8" id="8"/>
          <p:cNvSpPr/>
          <p:nvPr/>
        </p:nvSpPr>
        <p:spPr>
          <a:xfrm rot="0">
            <a:off x="3933640" y="4177194"/>
            <a:ext cx="10420720" cy="0"/>
          </a:xfrm>
          <a:prstGeom prst="line">
            <a:avLst/>
          </a:prstGeom>
          <a:ln cap="flat" w="28575">
            <a:solidFill>
              <a:srgbClr val="FFFFFF"/>
            </a:solidFill>
            <a:prstDash val="solid"/>
            <a:headEnd type="none" len="sm" w="sm"/>
            <a:tailEnd type="none" len="sm" w="sm"/>
          </a:ln>
        </p:spPr>
      </p:sp>
      <p:sp>
        <p:nvSpPr>
          <p:cNvPr name="AutoShape 9" id="9"/>
          <p:cNvSpPr/>
          <p:nvPr/>
        </p:nvSpPr>
        <p:spPr>
          <a:xfrm rot="0">
            <a:off x="3933640" y="1028700"/>
            <a:ext cx="10420720" cy="0"/>
          </a:xfrm>
          <a:prstGeom prst="line">
            <a:avLst/>
          </a:prstGeom>
          <a:ln cap="flat" w="28575">
            <a:solidFill>
              <a:srgbClr val="FFFFFF"/>
            </a:solidFill>
            <a:prstDash val="solid"/>
            <a:headEnd type="none" len="sm" w="sm"/>
            <a:tailEnd type="none" len="sm" w="sm"/>
          </a:ln>
        </p:spPr>
      </p:sp>
      <p:sp>
        <p:nvSpPr>
          <p:cNvPr name="AutoShape 10" id="10"/>
          <p:cNvSpPr/>
          <p:nvPr/>
        </p:nvSpPr>
        <p:spPr>
          <a:xfrm rot="0">
            <a:off x="8512656" y="3618780"/>
            <a:ext cx="1262687" cy="0"/>
          </a:xfrm>
          <a:prstGeom prst="line">
            <a:avLst/>
          </a:prstGeom>
          <a:ln cap="flat" w="47625">
            <a:solidFill>
              <a:srgbClr val="FFFFFF"/>
            </a:solidFill>
            <a:prstDash val="solid"/>
            <a:headEnd type="none" len="sm" w="sm"/>
            <a:tailEnd type="none" len="sm" w="sm"/>
          </a:ln>
        </p:spPr>
      </p:sp>
      <p:sp>
        <p:nvSpPr>
          <p:cNvPr name="TextBox 11" id="11"/>
          <p:cNvSpPr txBox="true"/>
          <p:nvPr/>
        </p:nvSpPr>
        <p:spPr>
          <a:xfrm rot="0">
            <a:off x="4917553" y="1486406"/>
            <a:ext cx="8452895" cy="633985"/>
          </a:xfrm>
          <a:prstGeom prst="rect">
            <a:avLst/>
          </a:prstGeom>
        </p:spPr>
        <p:txBody>
          <a:bodyPr anchor="t" rtlCol="false" tIns="0" lIns="0" bIns="0" rIns="0">
            <a:spAutoFit/>
          </a:bodyPr>
          <a:lstStyle/>
          <a:p>
            <a:pPr algn="ctr">
              <a:lnSpc>
                <a:spcPts val="4998"/>
              </a:lnSpc>
            </a:pPr>
            <a:r>
              <a:rPr lang="en-US" sz="4200">
                <a:solidFill>
                  <a:srgbClr val="FFFFFF"/>
                </a:solidFill>
                <a:latin typeface="Aileron Heavy Bold"/>
              </a:rPr>
              <a:t>INNOVATION INITIATIVE</a:t>
            </a:r>
          </a:p>
        </p:txBody>
      </p:sp>
      <p:sp>
        <p:nvSpPr>
          <p:cNvPr name="TextBox 12" id="12"/>
          <p:cNvSpPr txBox="true"/>
          <p:nvPr/>
        </p:nvSpPr>
        <p:spPr>
          <a:xfrm rot="0">
            <a:off x="4917553" y="2743706"/>
            <a:ext cx="8452895" cy="633985"/>
          </a:xfrm>
          <a:prstGeom prst="rect">
            <a:avLst/>
          </a:prstGeom>
        </p:spPr>
        <p:txBody>
          <a:bodyPr anchor="t" rtlCol="false" tIns="0" lIns="0" bIns="0" rIns="0">
            <a:spAutoFit/>
          </a:bodyPr>
          <a:lstStyle/>
          <a:p>
            <a:pPr algn="ctr">
              <a:lnSpc>
                <a:spcPts val="4998"/>
              </a:lnSpc>
            </a:pPr>
            <a:r>
              <a:rPr lang="en-US" sz="4200">
                <a:solidFill>
                  <a:srgbClr val="D00D11"/>
                </a:solidFill>
                <a:latin typeface="Aileron Heavy Bold"/>
              </a:rPr>
              <a:t>PERFORMANCE </a:t>
            </a:r>
          </a:p>
        </p:txBody>
      </p:sp>
      <p:sp>
        <p:nvSpPr>
          <p:cNvPr name="TextBox 13" id="13"/>
          <p:cNvSpPr txBox="true"/>
          <p:nvPr/>
        </p:nvSpPr>
        <p:spPr>
          <a:xfrm rot="0">
            <a:off x="1214269" y="7139110"/>
            <a:ext cx="4857791" cy="2789555"/>
          </a:xfrm>
          <a:prstGeom prst="rect">
            <a:avLst/>
          </a:prstGeom>
        </p:spPr>
        <p:txBody>
          <a:bodyPr anchor="t" rtlCol="false" tIns="0" lIns="0" bIns="0" rIns="0">
            <a:spAutoFit/>
          </a:bodyPr>
          <a:lstStyle/>
          <a:p>
            <a:pPr algn="ctr">
              <a:lnSpc>
                <a:spcPts val="3220"/>
              </a:lnSpc>
            </a:pPr>
            <a:r>
              <a:rPr lang="en-US" sz="2300" spc="46">
                <a:solidFill>
                  <a:srgbClr val="000000"/>
                </a:solidFill>
                <a:latin typeface="Alegreya"/>
              </a:rPr>
              <a:t>BMW has each commitment to show productivity and maintainability in its activities. As to this viewpoint, the organization can accomplish accomplishment by effective money management enormously on innovation and developments.</a:t>
            </a:r>
          </a:p>
        </p:txBody>
      </p:sp>
      <p:sp>
        <p:nvSpPr>
          <p:cNvPr name="TextBox 14" id="14"/>
          <p:cNvSpPr txBox="true"/>
          <p:nvPr/>
        </p:nvSpPr>
        <p:spPr>
          <a:xfrm rot="0">
            <a:off x="6072060" y="7843960"/>
            <a:ext cx="6172455" cy="1589405"/>
          </a:xfrm>
          <a:prstGeom prst="rect">
            <a:avLst/>
          </a:prstGeom>
        </p:spPr>
        <p:txBody>
          <a:bodyPr anchor="t" rtlCol="false" tIns="0" lIns="0" bIns="0" rIns="0">
            <a:spAutoFit/>
          </a:bodyPr>
          <a:lstStyle/>
          <a:p>
            <a:pPr algn="ctr">
              <a:lnSpc>
                <a:spcPts val="3220"/>
              </a:lnSpc>
            </a:pPr>
            <a:r>
              <a:rPr lang="en-US" sz="2300" spc="46">
                <a:solidFill>
                  <a:srgbClr val="000000"/>
                </a:solidFill>
                <a:latin typeface="Alegreya"/>
              </a:rPr>
              <a:t>Client relationship is a part of key worry in the contemporary business stage. One of the principal approaches in client relationship the board is foundation of a client care division.</a:t>
            </a:r>
          </a:p>
        </p:txBody>
      </p:sp>
      <p:sp>
        <p:nvSpPr>
          <p:cNvPr name="TextBox 15" id="15"/>
          <p:cNvSpPr txBox="true"/>
          <p:nvPr/>
        </p:nvSpPr>
        <p:spPr>
          <a:xfrm rot="0">
            <a:off x="1769704" y="6693101"/>
            <a:ext cx="3888853" cy="448310"/>
          </a:xfrm>
          <a:prstGeom prst="rect">
            <a:avLst/>
          </a:prstGeom>
        </p:spPr>
        <p:txBody>
          <a:bodyPr anchor="t" rtlCol="false" tIns="0" lIns="0" bIns="0" rIns="0">
            <a:spAutoFit/>
          </a:bodyPr>
          <a:lstStyle/>
          <a:p>
            <a:pPr algn="ctr">
              <a:lnSpc>
                <a:spcPts val="3640"/>
              </a:lnSpc>
            </a:pPr>
            <a:r>
              <a:rPr lang="en-US" sz="2600" spc="52">
                <a:solidFill>
                  <a:srgbClr val="000000"/>
                </a:solidFill>
                <a:latin typeface="Alegreya Bold"/>
              </a:rPr>
              <a:t>Awards and Achievement</a:t>
            </a:r>
          </a:p>
        </p:txBody>
      </p:sp>
      <p:sp>
        <p:nvSpPr>
          <p:cNvPr name="TextBox 16" id="16"/>
          <p:cNvSpPr txBox="true"/>
          <p:nvPr/>
        </p:nvSpPr>
        <p:spPr>
          <a:xfrm rot="0">
            <a:off x="6729392" y="6693101"/>
            <a:ext cx="4857791" cy="905510"/>
          </a:xfrm>
          <a:prstGeom prst="rect">
            <a:avLst/>
          </a:prstGeom>
        </p:spPr>
        <p:txBody>
          <a:bodyPr anchor="t" rtlCol="false" tIns="0" lIns="0" bIns="0" rIns="0">
            <a:spAutoFit/>
          </a:bodyPr>
          <a:lstStyle/>
          <a:p>
            <a:pPr algn="ctr">
              <a:lnSpc>
                <a:spcPts val="3640"/>
              </a:lnSpc>
            </a:pPr>
            <a:r>
              <a:rPr lang="en-US" sz="2600" spc="52">
                <a:solidFill>
                  <a:srgbClr val="000000"/>
                </a:solidFill>
                <a:latin typeface="Alegreya Bold"/>
              </a:rPr>
              <a:t>Professional Automotive  Tools and Client Relationship</a:t>
            </a:r>
          </a:p>
        </p:txBody>
      </p:sp>
      <p:sp>
        <p:nvSpPr>
          <p:cNvPr name="TextBox 17" id="17"/>
          <p:cNvSpPr txBox="true"/>
          <p:nvPr/>
        </p:nvSpPr>
        <p:spPr>
          <a:xfrm rot="0">
            <a:off x="12450743" y="7834435"/>
            <a:ext cx="4445335" cy="2277110"/>
          </a:xfrm>
          <a:prstGeom prst="rect">
            <a:avLst/>
          </a:prstGeom>
        </p:spPr>
        <p:txBody>
          <a:bodyPr anchor="t" rtlCol="false" tIns="0" lIns="0" bIns="0" rIns="0">
            <a:spAutoFit/>
          </a:bodyPr>
          <a:lstStyle/>
          <a:p>
            <a:pPr algn="ctr">
              <a:lnSpc>
                <a:spcPts val="3640"/>
              </a:lnSpc>
            </a:pPr>
            <a:r>
              <a:rPr lang="en-US" sz="2600" spc="52">
                <a:solidFill>
                  <a:srgbClr val="000000"/>
                </a:solidFill>
                <a:latin typeface="Alegreya"/>
              </a:rPr>
              <a:t>In this time of worldwide contest in the car business, BMW can accomplish accomplishment by embracing item separation system.</a:t>
            </a:r>
          </a:p>
        </p:txBody>
      </p:sp>
      <p:sp>
        <p:nvSpPr>
          <p:cNvPr name="TextBox 18" id="18"/>
          <p:cNvSpPr txBox="true"/>
          <p:nvPr/>
        </p:nvSpPr>
        <p:spPr>
          <a:xfrm rot="0">
            <a:off x="13486915" y="6693101"/>
            <a:ext cx="2514923" cy="905510"/>
          </a:xfrm>
          <a:prstGeom prst="rect">
            <a:avLst/>
          </a:prstGeom>
        </p:spPr>
        <p:txBody>
          <a:bodyPr anchor="t" rtlCol="false" tIns="0" lIns="0" bIns="0" rIns="0">
            <a:spAutoFit/>
          </a:bodyPr>
          <a:lstStyle/>
          <a:p>
            <a:pPr algn="ctr">
              <a:lnSpc>
                <a:spcPts val="3640"/>
              </a:lnSpc>
            </a:pPr>
            <a:r>
              <a:rPr lang="en-US" sz="2600" spc="52">
                <a:solidFill>
                  <a:srgbClr val="000000"/>
                </a:solidFill>
                <a:latin typeface="Alegreya Bold"/>
              </a:rPr>
              <a:t>Our High Quality Tools</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17426" b="14970"/>
          <a:stretch>
            <a:fillRect/>
          </a:stretch>
        </p:blipFill>
        <p:spPr>
          <a:xfrm>
            <a:off x="0" y="0"/>
            <a:ext cx="18288000" cy="10287000"/>
          </a:xfrm>
          <a:prstGeom prst="rect">
            <a:avLst/>
          </a:prstGeom>
        </p:spPr>
      </p:pic>
      <p:pic>
        <p:nvPicPr>
          <p:cNvPr name="Picture 3" id="3"/>
          <p:cNvPicPr>
            <a:picLocks noChangeAspect="true"/>
          </p:cNvPicPr>
          <p:nvPr/>
        </p:nvPicPr>
        <p:blipFill>
          <a:blip r:embed="rId3"/>
          <a:srcRect l="0" t="12770" r="0" b="12770"/>
          <a:stretch>
            <a:fillRect/>
          </a:stretch>
        </p:blipFill>
        <p:spPr>
          <a:xfrm flipH="false" flipV="false" rot="0">
            <a:off x="1028700" y="4815441"/>
            <a:ext cx="7841788" cy="3899955"/>
          </a:xfrm>
          <a:prstGeom prst="rect">
            <a:avLst/>
          </a:prstGeom>
        </p:spPr>
      </p:pic>
      <p:sp>
        <p:nvSpPr>
          <p:cNvPr name="AutoShape 4" id="4"/>
          <p:cNvSpPr/>
          <p:nvPr/>
        </p:nvSpPr>
        <p:spPr>
          <a:xfrm rot="0">
            <a:off x="9436562" y="4767816"/>
            <a:ext cx="7841788" cy="0"/>
          </a:xfrm>
          <a:prstGeom prst="line">
            <a:avLst/>
          </a:prstGeom>
          <a:ln cap="flat" w="47625">
            <a:solidFill>
              <a:srgbClr val="FFFFFF"/>
            </a:solidFill>
            <a:prstDash val="solid"/>
            <a:headEnd type="none" len="sm" w="sm"/>
            <a:tailEnd type="none" len="sm" w="sm"/>
          </a:ln>
        </p:spPr>
      </p:sp>
      <p:sp>
        <p:nvSpPr>
          <p:cNvPr name="AutoShape 5" id="5"/>
          <p:cNvSpPr/>
          <p:nvPr/>
        </p:nvSpPr>
        <p:spPr>
          <a:xfrm rot="0">
            <a:off x="9436562" y="8715396"/>
            <a:ext cx="7825951" cy="0"/>
          </a:xfrm>
          <a:prstGeom prst="line">
            <a:avLst/>
          </a:prstGeom>
          <a:ln cap="flat" w="47625">
            <a:solidFill>
              <a:srgbClr val="FFFFFF"/>
            </a:solidFill>
            <a:prstDash val="solid"/>
            <a:headEnd type="none" len="sm" w="sm"/>
            <a:tailEnd type="none" len="sm" w="sm"/>
          </a:ln>
        </p:spPr>
      </p:sp>
      <p:sp>
        <p:nvSpPr>
          <p:cNvPr name="AutoShape 6" id="6"/>
          <p:cNvSpPr/>
          <p:nvPr/>
        </p:nvSpPr>
        <p:spPr>
          <a:xfrm rot="0">
            <a:off x="1028700" y="8715396"/>
            <a:ext cx="7841788" cy="0"/>
          </a:xfrm>
          <a:prstGeom prst="line">
            <a:avLst/>
          </a:prstGeom>
          <a:ln cap="flat" w="47625">
            <a:solidFill>
              <a:srgbClr val="FFFFFF"/>
            </a:solidFill>
            <a:prstDash val="solid"/>
            <a:headEnd type="none" len="sm" w="sm"/>
            <a:tailEnd type="none" len="sm" w="sm"/>
          </a:ln>
        </p:spPr>
      </p:sp>
      <p:grpSp>
        <p:nvGrpSpPr>
          <p:cNvPr name="Group 7" id="7"/>
          <p:cNvGrpSpPr/>
          <p:nvPr/>
        </p:nvGrpSpPr>
        <p:grpSpPr>
          <a:xfrm rot="0">
            <a:off x="2485242" y="8127082"/>
            <a:ext cx="4864622" cy="1131218"/>
            <a:chOff x="0" y="0"/>
            <a:chExt cx="12213581" cy="2840143"/>
          </a:xfrm>
        </p:grpSpPr>
        <p:sp>
          <p:nvSpPr>
            <p:cNvPr name="Freeform 8" id="8"/>
            <p:cNvSpPr/>
            <p:nvPr/>
          </p:nvSpPr>
          <p:spPr>
            <a:xfrm>
              <a:off x="0" y="0"/>
              <a:ext cx="12213581" cy="2840143"/>
            </a:xfrm>
            <a:custGeom>
              <a:avLst/>
              <a:gdLst/>
              <a:ahLst/>
              <a:cxnLst/>
              <a:rect r="r" b="b" t="t" l="l"/>
              <a:pathLst>
                <a:path h="2840143" w="12213581">
                  <a:moveTo>
                    <a:pt x="0" y="0"/>
                  </a:moveTo>
                  <a:lnTo>
                    <a:pt x="12213581" y="0"/>
                  </a:lnTo>
                  <a:lnTo>
                    <a:pt x="12213581" y="2840143"/>
                  </a:lnTo>
                  <a:lnTo>
                    <a:pt x="0" y="2840143"/>
                  </a:lnTo>
                  <a:close/>
                </a:path>
              </a:pathLst>
            </a:custGeom>
            <a:solidFill>
              <a:srgbClr val="D00D11"/>
            </a:solidFill>
          </p:spPr>
        </p:sp>
      </p:grpSp>
      <p:grpSp>
        <p:nvGrpSpPr>
          <p:cNvPr name="Group 9" id="9"/>
          <p:cNvGrpSpPr/>
          <p:nvPr/>
        </p:nvGrpSpPr>
        <p:grpSpPr>
          <a:xfrm rot="0">
            <a:off x="11075596" y="8127082"/>
            <a:ext cx="4864622" cy="1131218"/>
            <a:chOff x="0" y="0"/>
            <a:chExt cx="12213581" cy="2840143"/>
          </a:xfrm>
        </p:grpSpPr>
        <p:sp>
          <p:nvSpPr>
            <p:cNvPr name="Freeform 10" id="10"/>
            <p:cNvSpPr/>
            <p:nvPr/>
          </p:nvSpPr>
          <p:spPr>
            <a:xfrm>
              <a:off x="0" y="0"/>
              <a:ext cx="12213581" cy="2840143"/>
            </a:xfrm>
            <a:custGeom>
              <a:avLst/>
              <a:gdLst/>
              <a:ahLst/>
              <a:cxnLst/>
              <a:rect r="r" b="b" t="t" l="l"/>
              <a:pathLst>
                <a:path h="2840143" w="12213581">
                  <a:moveTo>
                    <a:pt x="0" y="0"/>
                  </a:moveTo>
                  <a:lnTo>
                    <a:pt x="12213581" y="0"/>
                  </a:lnTo>
                  <a:lnTo>
                    <a:pt x="12213581" y="2840143"/>
                  </a:lnTo>
                  <a:lnTo>
                    <a:pt x="0" y="2840143"/>
                  </a:lnTo>
                  <a:close/>
                </a:path>
              </a:pathLst>
            </a:custGeom>
            <a:solidFill>
              <a:srgbClr val="D00D11"/>
            </a:solidFill>
          </p:spPr>
        </p:sp>
      </p:grpSp>
      <p:sp>
        <p:nvSpPr>
          <p:cNvPr name="AutoShape 11" id="11"/>
          <p:cNvSpPr/>
          <p:nvPr/>
        </p:nvSpPr>
        <p:spPr>
          <a:xfrm rot="0">
            <a:off x="1028700" y="4767816"/>
            <a:ext cx="7841788" cy="0"/>
          </a:xfrm>
          <a:prstGeom prst="line">
            <a:avLst/>
          </a:prstGeom>
          <a:ln cap="flat" w="47625">
            <a:solidFill>
              <a:srgbClr val="FFFFFF"/>
            </a:solidFill>
            <a:prstDash val="solid"/>
            <a:headEnd type="none" len="sm" w="sm"/>
            <a:tailEnd type="none" len="sm" w="sm"/>
          </a:ln>
        </p:spPr>
      </p:sp>
      <p:sp>
        <p:nvSpPr>
          <p:cNvPr name="AutoShape 12" id="12"/>
          <p:cNvSpPr/>
          <p:nvPr/>
        </p:nvSpPr>
        <p:spPr>
          <a:xfrm rot="5400000">
            <a:off x="6849072" y="6741606"/>
            <a:ext cx="3995205" cy="0"/>
          </a:xfrm>
          <a:prstGeom prst="line">
            <a:avLst/>
          </a:prstGeom>
          <a:ln cap="flat" w="47625">
            <a:solidFill>
              <a:srgbClr val="FFFFFF"/>
            </a:solidFill>
            <a:prstDash val="solid"/>
            <a:headEnd type="none" len="sm" w="sm"/>
            <a:tailEnd type="none" len="sm" w="sm"/>
          </a:ln>
        </p:spPr>
      </p:sp>
      <p:sp>
        <p:nvSpPr>
          <p:cNvPr name="AutoShape 13" id="13"/>
          <p:cNvSpPr/>
          <p:nvPr/>
        </p:nvSpPr>
        <p:spPr>
          <a:xfrm rot="5400000">
            <a:off x="15241098" y="6741606"/>
            <a:ext cx="3995205" cy="0"/>
          </a:xfrm>
          <a:prstGeom prst="line">
            <a:avLst/>
          </a:prstGeom>
          <a:ln cap="flat" w="47625">
            <a:solidFill>
              <a:srgbClr val="FFFFFF"/>
            </a:solidFill>
            <a:prstDash val="solid"/>
            <a:headEnd type="none" len="sm" w="sm"/>
            <a:tailEnd type="none" len="sm" w="sm"/>
          </a:ln>
        </p:spPr>
      </p:sp>
      <p:sp>
        <p:nvSpPr>
          <p:cNvPr name="AutoShape 14" id="14"/>
          <p:cNvSpPr/>
          <p:nvPr/>
        </p:nvSpPr>
        <p:spPr>
          <a:xfrm rot="5400000">
            <a:off x="-945090" y="6741606"/>
            <a:ext cx="3995205" cy="0"/>
          </a:xfrm>
          <a:prstGeom prst="line">
            <a:avLst/>
          </a:prstGeom>
          <a:ln cap="flat" w="47625">
            <a:solidFill>
              <a:srgbClr val="FFFFFF"/>
            </a:solidFill>
            <a:prstDash val="solid"/>
            <a:headEnd type="none" len="sm" w="sm"/>
            <a:tailEnd type="none" len="sm" w="sm"/>
          </a:ln>
        </p:spPr>
      </p:sp>
      <p:sp>
        <p:nvSpPr>
          <p:cNvPr name="AutoShape 15" id="15"/>
          <p:cNvSpPr/>
          <p:nvPr/>
        </p:nvSpPr>
        <p:spPr>
          <a:xfrm rot="5400000">
            <a:off x="7446936" y="6741606"/>
            <a:ext cx="3995205" cy="0"/>
          </a:xfrm>
          <a:prstGeom prst="line">
            <a:avLst/>
          </a:prstGeom>
          <a:ln cap="flat" w="47625">
            <a:solidFill>
              <a:srgbClr val="FFFFFF"/>
            </a:solidFill>
            <a:prstDash val="solid"/>
            <a:headEnd type="none" len="sm" w="sm"/>
            <a:tailEnd type="none" len="sm" w="sm"/>
          </a:ln>
        </p:spPr>
      </p:sp>
      <p:pic>
        <p:nvPicPr>
          <p:cNvPr name="Picture 16" id="16"/>
          <p:cNvPicPr>
            <a:picLocks noChangeAspect="true"/>
          </p:cNvPicPr>
          <p:nvPr/>
        </p:nvPicPr>
        <p:blipFill>
          <a:blip r:embed="rId4"/>
          <a:srcRect l="0" t="6342" r="0" b="5249"/>
          <a:stretch>
            <a:fillRect/>
          </a:stretch>
        </p:blipFill>
        <p:spPr>
          <a:xfrm flipH="false" flipV="false" rot="0">
            <a:off x="9468351" y="4815441"/>
            <a:ext cx="7746538" cy="3852295"/>
          </a:xfrm>
          <a:prstGeom prst="rect">
            <a:avLst/>
          </a:prstGeom>
        </p:spPr>
      </p:pic>
      <p:sp>
        <p:nvSpPr>
          <p:cNvPr name="TextBox 17" id="17"/>
          <p:cNvSpPr txBox="true"/>
          <p:nvPr/>
        </p:nvSpPr>
        <p:spPr>
          <a:xfrm rot="0">
            <a:off x="2668353" y="8211361"/>
            <a:ext cx="4498399" cy="905510"/>
          </a:xfrm>
          <a:prstGeom prst="rect">
            <a:avLst/>
          </a:prstGeom>
        </p:spPr>
        <p:txBody>
          <a:bodyPr anchor="t" rtlCol="false" tIns="0" lIns="0" bIns="0" rIns="0">
            <a:spAutoFit/>
          </a:bodyPr>
          <a:lstStyle/>
          <a:p>
            <a:pPr algn="ctr">
              <a:lnSpc>
                <a:spcPts val="3640"/>
              </a:lnSpc>
            </a:pPr>
            <a:r>
              <a:rPr lang="en-US" sz="2600" spc="148">
                <a:solidFill>
                  <a:srgbClr val="FFFFFF"/>
                </a:solidFill>
                <a:latin typeface="Alegreya Bold"/>
              </a:rPr>
              <a:t>OUR DISTRIBUTION CHAINS</a:t>
            </a:r>
          </a:p>
        </p:txBody>
      </p:sp>
      <p:sp>
        <p:nvSpPr>
          <p:cNvPr name="TextBox 18" id="18"/>
          <p:cNvSpPr txBox="true"/>
          <p:nvPr/>
        </p:nvSpPr>
        <p:spPr>
          <a:xfrm rot="0">
            <a:off x="11258707" y="8211361"/>
            <a:ext cx="4498399" cy="905510"/>
          </a:xfrm>
          <a:prstGeom prst="rect">
            <a:avLst/>
          </a:prstGeom>
        </p:spPr>
        <p:txBody>
          <a:bodyPr anchor="t" rtlCol="false" tIns="0" lIns="0" bIns="0" rIns="0">
            <a:spAutoFit/>
          </a:bodyPr>
          <a:lstStyle/>
          <a:p>
            <a:pPr algn="ctr">
              <a:lnSpc>
                <a:spcPts val="3640"/>
              </a:lnSpc>
            </a:pPr>
            <a:r>
              <a:rPr lang="en-US" sz="2600" spc="148">
                <a:solidFill>
                  <a:srgbClr val="FFFFFF"/>
                </a:solidFill>
                <a:latin typeface="Alegreya Bold"/>
              </a:rPr>
              <a:t>OUR DISTRIBUTION CHAINS</a:t>
            </a:r>
          </a:p>
        </p:txBody>
      </p:sp>
      <p:sp>
        <p:nvSpPr>
          <p:cNvPr name="TextBox 19" id="19"/>
          <p:cNvSpPr txBox="true"/>
          <p:nvPr/>
        </p:nvSpPr>
        <p:spPr>
          <a:xfrm rot="0">
            <a:off x="95250" y="831061"/>
            <a:ext cx="18192750" cy="2495222"/>
          </a:xfrm>
          <a:prstGeom prst="rect">
            <a:avLst/>
          </a:prstGeom>
        </p:spPr>
        <p:txBody>
          <a:bodyPr anchor="t" rtlCol="false" tIns="0" lIns="0" bIns="0" rIns="0">
            <a:spAutoFit/>
          </a:bodyPr>
          <a:lstStyle/>
          <a:p>
            <a:pPr algn="ctr">
              <a:lnSpc>
                <a:spcPts val="5021"/>
              </a:lnSpc>
            </a:pPr>
            <a:r>
              <a:rPr lang="en-US" sz="3586" spc="71">
                <a:solidFill>
                  <a:srgbClr val="FFFFFF"/>
                </a:solidFill>
                <a:latin typeface="Alegreya"/>
              </a:rPr>
              <a:t>The key methodologies including mechanical administration, cost authority, evaluating system, market expansion, item separation, and client relationship the executives ought to be placed in pace. By taking into account the above talked about essential choices, BMW will actually want to understand its development and benefit expansion targets.</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4802436" y="5487859"/>
            <a:ext cx="12456864" cy="3741866"/>
            <a:chOff x="0" y="0"/>
            <a:chExt cx="11251119" cy="3379677"/>
          </a:xfrm>
        </p:grpSpPr>
        <p:sp>
          <p:nvSpPr>
            <p:cNvPr name="Freeform 3" id="3"/>
            <p:cNvSpPr/>
            <p:nvPr/>
          </p:nvSpPr>
          <p:spPr>
            <a:xfrm>
              <a:off x="0" y="0"/>
              <a:ext cx="11251119" cy="3379677"/>
            </a:xfrm>
            <a:custGeom>
              <a:avLst/>
              <a:gdLst/>
              <a:ahLst/>
              <a:cxnLst/>
              <a:rect r="r" b="b" t="t" l="l"/>
              <a:pathLst>
                <a:path h="3379677" w="11251119">
                  <a:moveTo>
                    <a:pt x="0" y="0"/>
                  </a:moveTo>
                  <a:lnTo>
                    <a:pt x="11251119" y="0"/>
                  </a:lnTo>
                  <a:lnTo>
                    <a:pt x="11251119" y="3379677"/>
                  </a:lnTo>
                  <a:lnTo>
                    <a:pt x="0" y="3379677"/>
                  </a:lnTo>
                  <a:close/>
                </a:path>
              </a:pathLst>
            </a:custGeom>
            <a:solidFill>
              <a:srgbClr val="D00D11"/>
            </a:solidFill>
          </p:spPr>
        </p:sp>
      </p:grpSp>
      <p:grpSp>
        <p:nvGrpSpPr>
          <p:cNvPr name="Group 4" id="4"/>
          <p:cNvGrpSpPr/>
          <p:nvPr/>
        </p:nvGrpSpPr>
        <p:grpSpPr>
          <a:xfrm rot="0">
            <a:off x="9144000" y="0"/>
            <a:ext cx="343639" cy="2600956"/>
            <a:chOff x="0" y="0"/>
            <a:chExt cx="310377" cy="2349200"/>
          </a:xfrm>
        </p:grpSpPr>
        <p:sp>
          <p:nvSpPr>
            <p:cNvPr name="Freeform 5" id="5"/>
            <p:cNvSpPr/>
            <p:nvPr/>
          </p:nvSpPr>
          <p:spPr>
            <a:xfrm>
              <a:off x="0" y="0"/>
              <a:ext cx="310377" cy="2349200"/>
            </a:xfrm>
            <a:custGeom>
              <a:avLst/>
              <a:gdLst/>
              <a:ahLst/>
              <a:cxnLst/>
              <a:rect r="r" b="b" t="t" l="l"/>
              <a:pathLst>
                <a:path h="2349200" w="310377">
                  <a:moveTo>
                    <a:pt x="0" y="0"/>
                  </a:moveTo>
                  <a:lnTo>
                    <a:pt x="310377" y="0"/>
                  </a:lnTo>
                  <a:lnTo>
                    <a:pt x="310377" y="2349200"/>
                  </a:lnTo>
                  <a:lnTo>
                    <a:pt x="0" y="2349200"/>
                  </a:lnTo>
                  <a:close/>
                </a:path>
              </a:pathLst>
            </a:custGeom>
            <a:solidFill>
              <a:srgbClr val="D00D11"/>
            </a:solidFill>
          </p:spPr>
        </p:sp>
      </p:grpSp>
      <p:sp>
        <p:nvSpPr>
          <p:cNvPr name="AutoShape 6" id="6"/>
          <p:cNvSpPr/>
          <p:nvPr/>
        </p:nvSpPr>
        <p:spPr>
          <a:xfrm rot="5400000">
            <a:off x="2547900" y="7004908"/>
            <a:ext cx="3770441" cy="0"/>
          </a:xfrm>
          <a:prstGeom prst="line">
            <a:avLst/>
          </a:prstGeom>
          <a:ln cap="flat" w="47625">
            <a:solidFill>
              <a:srgbClr val="FFFFFF"/>
            </a:solidFill>
            <a:prstDash val="solid"/>
            <a:headEnd type="none" len="sm" w="sm"/>
            <a:tailEnd type="none" len="sm" w="sm"/>
          </a:ln>
        </p:spPr>
      </p:sp>
      <p:pic>
        <p:nvPicPr>
          <p:cNvPr name="Picture 7" id="7"/>
          <p:cNvPicPr>
            <a:picLocks noChangeAspect="true"/>
          </p:cNvPicPr>
          <p:nvPr/>
        </p:nvPicPr>
        <p:blipFill>
          <a:blip r:embed="rId2"/>
          <a:srcRect l="26363" t="16140" r="0" b="16140"/>
          <a:stretch>
            <a:fillRect/>
          </a:stretch>
        </p:blipFill>
        <p:spPr>
          <a:xfrm flipH="false" flipV="false" rot="0">
            <a:off x="9487639" y="593263"/>
            <a:ext cx="8800361" cy="4550237"/>
          </a:xfrm>
          <a:prstGeom prst="rect">
            <a:avLst/>
          </a:prstGeom>
        </p:spPr>
      </p:pic>
      <p:sp>
        <p:nvSpPr>
          <p:cNvPr name="TextBox 8" id="8"/>
          <p:cNvSpPr txBox="true"/>
          <p:nvPr/>
        </p:nvSpPr>
        <p:spPr>
          <a:xfrm rot="0">
            <a:off x="1028700" y="1038225"/>
            <a:ext cx="6856465" cy="5045324"/>
          </a:xfrm>
          <a:prstGeom prst="rect">
            <a:avLst/>
          </a:prstGeom>
        </p:spPr>
        <p:txBody>
          <a:bodyPr anchor="t" rtlCol="false" tIns="0" lIns="0" bIns="0" rIns="0">
            <a:spAutoFit/>
          </a:bodyPr>
          <a:lstStyle/>
          <a:p>
            <a:pPr>
              <a:lnSpc>
                <a:spcPts val="7986"/>
              </a:lnSpc>
            </a:pPr>
            <a:r>
              <a:rPr lang="en-US" sz="6711">
                <a:solidFill>
                  <a:srgbClr val="000000"/>
                </a:solidFill>
                <a:latin typeface="Aileron Heavy Bold"/>
              </a:rPr>
              <a:t>WEAKNESSES AND </a:t>
            </a:r>
          </a:p>
          <a:p>
            <a:pPr>
              <a:lnSpc>
                <a:spcPts val="7986"/>
              </a:lnSpc>
            </a:pPr>
            <a:r>
              <a:rPr lang="en-US" sz="6711">
                <a:solidFill>
                  <a:srgbClr val="000000"/>
                </a:solidFill>
                <a:latin typeface="Aileron Heavy Bold"/>
              </a:rPr>
              <a:t>THREATS</a:t>
            </a:r>
          </a:p>
          <a:p>
            <a:pPr>
              <a:lnSpc>
                <a:spcPts val="7986"/>
              </a:lnSpc>
            </a:pPr>
          </a:p>
          <a:p>
            <a:pPr>
              <a:lnSpc>
                <a:spcPts val="7986"/>
              </a:lnSpc>
            </a:pPr>
          </a:p>
        </p:txBody>
      </p:sp>
      <p:sp>
        <p:nvSpPr>
          <p:cNvPr name="TextBox 9" id="9"/>
          <p:cNvSpPr txBox="true"/>
          <p:nvPr/>
        </p:nvSpPr>
        <p:spPr>
          <a:xfrm rot="0">
            <a:off x="6198475" y="5739542"/>
            <a:ext cx="5114129" cy="3181350"/>
          </a:xfrm>
          <a:prstGeom prst="rect">
            <a:avLst/>
          </a:prstGeom>
        </p:spPr>
        <p:txBody>
          <a:bodyPr anchor="t" rtlCol="false" tIns="0" lIns="0" bIns="0" rIns="0">
            <a:spAutoFit/>
          </a:bodyPr>
          <a:lstStyle/>
          <a:p>
            <a:pPr>
              <a:lnSpc>
                <a:spcPts val="4200"/>
              </a:lnSpc>
            </a:pPr>
            <a:r>
              <a:rPr lang="en-US" sz="3000" spc="60">
                <a:solidFill>
                  <a:srgbClr val="FFFFFF"/>
                </a:solidFill>
                <a:latin typeface="Alegreya"/>
              </a:rPr>
              <a:t>The rising costs of aluminum and steel which are the essential unrefined substances for vehicle creation is compromising the outcome of the organization.</a:t>
            </a:r>
          </a:p>
        </p:txBody>
      </p:sp>
      <p:sp>
        <p:nvSpPr>
          <p:cNvPr name="TextBox 10" id="10"/>
          <p:cNvSpPr txBox="true"/>
          <p:nvPr/>
        </p:nvSpPr>
        <p:spPr>
          <a:xfrm rot="0">
            <a:off x="12458205" y="5739542"/>
            <a:ext cx="4801095" cy="3181350"/>
          </a:xfrm>
          <a:prstGeom prst="rect">
            <a:avLst/>
          </a:prstGeom>
        </p:spPr>
        <p:txBody>
          <a:bodyPr anchor="t" rtlCol="false" tIns="0" lIns="0" bIns="0" rIns="0">
            <a:spAutoFit/>
          </a:bodyPr>
          <a:lstStyle/>
          <a:p>
            <a:pPr>
              <a:lnSpc>
                <a:spcPts val="4200"/>
              </a:lnSpc>
            </a:pPr>
            <a:r>
              <a:rPr lang="en-US" sz="3000" spc="60">
                <a:solidFill>
                  <a:srgbClr val="FFFFFF"/>
                </a:solidFill>
                <a:latin typeface="Alegreya"/>
              </a:rPr>
              <a:t>The tough outflow guidelines laid out in the car business has uncommon repercussions on the auto business by which BMW isn't excluded.</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0965" r="0" b="10965"/>
          <a:stretch>
            <a:fillRect/>
          </a:stretch>
        </p:blipFill>
        <p:spPr>
          <a:xfrm flipH="false" flipV="false" rot="0">
            <a:off x="477852" y="3152839"/>
            <a:ext cx="9265516" cy="4822344"/>
          </a:xfrm>
          <a:prstGeom prst="rect">
            <a:avLst/>
          </a:prstGeom>
        </p:spPr>
      </p:pic>
      <p:sp>
        <p:nvSpPr>
          <p:cNvPr name="TextBox 3" id="3"/>
          <p:cNvSpPr txBox="true"/>
          <p:nvPr/>
        </p:nvSpPr>
        <p:spPr>
          <a:xfrm rot="0">
            <a:off x="5603421" y="401384"/>
            <a:ext cx="8567052" cy="989330"/>
          </a:xfrm>
          <a:prstGeom prst="rect">
            <a:avLst/>
          </a:prstGeom>
        </p:spPr>
        <p:txBody>
          <a:bodyPr anchor="t" rtlCol="false" tIns="0" lIns="0" bIns="0" rIns="0">
            <a:spAutoFit/>
          </a:bodyPr>
          <a:lstStyle/>
          <a:p>
            <a:pPr>
              <a:lnSpc>
                <a:spcPts val="7735"/>
              </a:lnSpc>
            </a:pPr>
            <a:r>
              <a:rPr lang="en-US" sz="6500">
                <a:solidFill>
                  <a:srgbClr val="000000"/>
                </a:solidFill>
                <a:latin typeface="Aileron Heavy Bold"/>
              </a:rPr>
              <a:t>CONCLUSION</a:t>
            </a:r>
          </a:p>
        </p:txBody>
      </p:sp>
      <p:sp>
        <p:nvSpPr>
          <p:cNvPr name="TextBox 4" id="4"/>
          <p:cNvSpPr txBox="true"/>
          <p:nvPr/>
        </p:nvSpPr>
        <p:spPr>
          <a:xfrm rot="0">
            <a:off x="10112823" y="3076639"/>
            <a:ext cx="8115300" cy="4091940"/>
          </a:xfrm>
          <a:prstGeom prst="rect">
            <a:avLst/>
          </a:prstGeom>
        </p:spPr>
        <p:txBody>
          <a:bodyPr anchor="t" rtlCol="false" tIns="0" lIns="0" bIns="0" rIns="0">
            <a:spAutoFit/>
          </a:bodyPr>
          <a:lstStyle/>
          <a:p>
            <a:pPr>
              <a:lnSpc>
                <a:spcPts val="5459"/>
              </a:lnSpc>
            </a:pPr>
            <a:r>
              <a:rPr lang="en-US" sz="3900" spc="78">
                <a:solidFill>
                  <a:srgbClr val="000000"/>
                </a:solidFill>
                <a:latin typeface="Alegreya"/>
              </a:rPr>
              <a:t>In light of the above conversation and examination of the ongoing circumstance of BMW it is obvious that the organization is capability of supporting its prosperity, despite Covid-19.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1605" r="0" b="14019"/>
          <a:stretch>
            <a:fillRect/>
          </a:stretch>
        </p:blipFill>
        <p:spPr>
          <a:xfrm>
            <a:off x="0" y="0"/>
            <a:ext cx="18288000" cy="10287000"/>
          </a:xfrm>
          <a:prstGeom prst="rect">
            <a:avLst/>
          </a:prstGeom>
        </p:spPr>
      </p:pic>
      <p:sp>
        <p:nvSpPr>
          <p:cNvPr name="TextBox 3" id="3"/>
          <p:cNvSpPr txBox="true"/>
          <p:nvPr/>
        </p:nvSpPr>
        <p:spPr>
          <a:xfrm rot="0">
            <a:off x="5595731" y="3321839"/>
            <a:ext cx="4272927" cy="1315974"/>
          </a:xfrm>
          <a:prstGeom prst="rect">
            <a:avLst/>
          </a:prstGeom>
        </p:spPr>
        <p:txBody>
          <a:bodyPr anchor="t" rtlCol="false" tIns="0" lIns="0" bIns="0" rIns="0">
            <a:spAutoFit/>
          </a:bodyPr>
          <a:lstStyle/>
          <a:p>
            <a:pPr>
              <a:lnSpc>
                <a:spcPts val="10353"/>
              </a:lnSpc>
            </a:pPr>
            <a:r>
              <a:rPr lang="en-US" sz="8700">
                <a:solidFill>
                  <a:srgbClr val="FFFFFF"/>
                </a:solidFill>
                <a:latin typeface="Aileron Heavy Bold"/>
              </a:rPr>
              <a:t>THANK</a:t>
            </a:r>
          </a:p>
        </p:txBody>
      </p:sp>
      <p:sp>
        <p:nvSpPr>
          <p:cNvPr name="TextBox 4" id="4"/>
          <p:cNvSpPr txBox="true"/>
          <p:nvPr/>
        </p:nvSpPr>
        <p:spPr>
          <a:xfrm rot="0">
            <a:off x="9868658" y="3321839"/>
            <a:ext cx="2823611" cy="1315974"/>
          </a:xfrm>
          <a:prstGeom prst="rect">
            <a:avLst/>
          </a:prstGeom>
        </p:spPr>
        <p:txBody>
          <a:bodyPr anchor="t" rtlCol="false" tIns="0" lIns="0" bIns="0" rIns="0">
            <a:spAutoFit/>
          </a:bodyPr>
          <a:lstStyle/>
          <a:p>
            <a:pPr>
              <a:lnSpc>
                <a:spcPts val="10353"/>
              </a:lnSpc>
            </a:pPr>
            <a:r>
              <a:rPr lang="en-US" sz="8700">
                <a:solidFill>
                  <a:srgbClr val="FF2227"/>
                </a:solidFill>
                <a:latin typeface="Aileron Heavy Bold"/>
              </a:rPr>
              <a:t>YOU</a:t>
            </a:r>
          </a:p>
        </p:txBody>
      </p:sp>
      <p:sp>
        <p:nvSpPr>
          <p:cNvPr name="TextBox 5" id="5"/>
          <p:cNvSpPr txBox="true"/>
          <p:nvPr/>
        </p:nvSpPr>
        <p:spPr>
          <a:xfrm rot="0">
            <a:off x="5177943" y="8784436"/>
            <a:ext cx="9381429" cy="1315974"/>
          </a:xfrm>
          <a:prstGeom prst="rect">
            <a:avLst/>
          </a:prstGeom>
        </p:spPr>
        <p:txBody>
          <a:bodyPr anchor="t" rtlCol="false" tIns="0" lIns="0" bIns="0" rIns="0">
            <a:spAutoFit/>
          </a:bodyPr>
          <a:lstStyle/>
          <a:p>
            <a:pPr>
              <a:lnSpc>
                <a:spcPts val="10353"/>
              </a:lnSpc>
            </a:pPr>
            <a:r>
              <a:rPr lang="en-US" sz="8700">
                <a:solidFill>
                  <a:srgbClr val="FF2227"/>
                </a:solidFill>
                <a:latin typeface="Aileron Heavy Bold"/>
              </a:rPr>
              <a:t>STEFAN BAEV</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24" t="0" r="1330" b="1306"/>
          <a:stretch>
            <a:fillRect/>
          </a:stretch>
        </p:blipFill>
        <p:spPr>
          <a:xfrm>
            <a:off x="0" y="0"/>
            <a:ext cx="18288000" cy="10287000"/>
          </a:xfrm>
          <a:prstGeom prst="rect">
            <a:avLst/>
          </a:prstGeom>
        </p:spPr>
      </p:pic>
      <p:sp>
        <p:nvSpPr>
          <p:cNvPr name="TextBox 3" id="3"/>
          <p:cNvSpPr txBox="true"/>
          <p:nvPr/>
        </p:nvSpPr>
        <p:spPr>
          <a:xfrm rot="0">
            <a:off x="1028700" y="381289"/>
            <a:ext cx="16160317" cy="9406126"/>
          </a:xfrm>
          <a:prstGeom prst="rect">
            <a:avLst/>
          </a:prstGeom>
        </p:spPr>
        <p:txBody>
          <a:bodyPr anchor="t" rtlCol="false" tIns="0" lIns="0" bIns="0" rIns="0">
            <a:spAutoFit/>
          </a:bodyPr>
          <a:lstStyle/>
          <a:p>
            <a:pPr algn="ctr">
              <a:lnSpc>
                <a:spcPts val="4977"/>
              </a:lnSpc>
            </a:pPr>
            <a:r>
              <a:rPr lang="en-US" sz="3555">
                <a:solidFill>
                  <a:srgbClr val="FFFFFF"/>
                </a:solidFill>
                <a:latin typeface="Canva Sans"/>
              </a:rPr>
              <a:t>References</a:t>
            </a:r>
          </a:p>
          <a:p>
            <a:pPr algn="ctr">
              <a:lnSpc>
                <a:spcPts val="4977"/>
              </a:lnSpc>
            </a:pPr>
            <a:r>
              <a:rPr lang="en-US" sz="3555">
                <a:solidFill>
                  <a:srgbClr val="FFFFFF"/>
                </a:solidFill>
                <a:latin typeface="Canva Sans"/>
              </a:rPr>
              <a:t>1.Ferrell, O. furthermore, Hartline, M. 2010, Promoting Technique, South-West School Distributers, New York.</a:t>
            </a:r>
          </a:p>
          <a:p>
            <a:pPr algn="ctr">
              <a:lnSpc>
                <a:spcPts val="4977"/>
              </a:lnSpc>
            </a:pPr>
          </a:p>
          <a:p>
            <a:pPr algn="ctr">
              <a:lnSpc>
                <a:spcPts val="4977"/>
              </a:lnSpc>
            </a:pPr>
            <a:r>
              <a:rPr lang="en-US" sz="3555">
                <a:solidFill>
                  <a:srgbClr val="FFFFFF"/>
                </a:solidFill>
                <a:latin typeface="Canva Sans"/>
              </a:rPr>
              <a:t>2.Gerry, J. et al 2008, Investigating Corporate Methodology, Pearson Instruction, New York.</a:t>
            </a:r>
          </a:p>
          <a:p>
            <a:pPr algn="ctr">
              <a:lnSpc>
                <a:spcPts val="4977"/>
              </a:lnSpc>
            </a:pPr>
            <a:r>
              <a:rPr lang="en-US" sz="3555">
                <a:solidFill>
                  <a:srgbClr val="FFFFFF"/>
                </a:solidFill>
                <a:latin typeface="Canva Sans"/>
              </a:rPr>
              <a:t>3.Paley, N. 2006, The Trough's Manual for Cutthroat Advertising Procedures, Thorogood, London.</a:t>
            </a:r>
          </a:p>
          <a:p>
            <a:pPr algn="ctr">
              <a:lnSpc>
                <a:spcPts val="4977"/>
              </a:lnSpc>
            </a:pPr>
          </a:p>
          <a:p>
            <a:pPr algn="ctr">
              <a:lnSpc>
                <a:spcPts val="4977"/>
              </a:lnSpc>
            </a:pPr>
            <a:r>
              <a:rPr lang="en-US" sz="3555">
                <a:solidFill>
                  <a:srgbClr val="FFFFFF"/>
                </a:solidFill>
                <a:latin typeface="Canva Sans"/>
              </a:rPr>
              <a:t>4.Palmer, I. furthermore, Tough, C 2000, Pondering Administration, Sage, London.</a:t>
            </a:r>
          </a:p>
          <a:p>
            <a:pPr algn="ctr">
              <a:lnSpc>
                <a:spcPts val="4977"/>
              </a:lnSpc>
            </a:pPr>
          </a:p>
          <a:p>
            <a:pPr algn="ctr">
              <a:lnSpc>
                <a:spcPts val="4977"/>
              </a:lnSpc>
            </a:pPr>
            <a:r>
              <a:rPr lang="en-US" sz="3555">
                <a:solidFill>
                  <a:srgbClr val="FFFFFF"/>
                </a:solidFill>
                <a:latin typeface="Canva Sans"/>
              </a:rPr>
              <a:t>5.Pettigrew, T. furthermore, Whittington, T. 2002, Handbook of System and The board, Sage, London.</a:t>
            </a:r>
          </a:p>
          <a:p>
            <a:pPr algn="ctr">
              <a:lnSpc>
                <a:spcPts val="4977"/>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DAFMVeruiOg</dc:identifier>
  <dcterms:modified xsi:type="dcterms:W3CDTF">2011-08-01T06:04:30Z</dcterms:modified>
  <cp:revision>1</cp:revision>
  <dc:title>Red and Black modern Business Automotive Presentation </dc:title>
</cp:coreProperties>
</file>