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Lst>
  <p:notesMasterIdLst>
    <p:notesMasterId r:id="rId36"/>
  </p:notesMasterIdLst>
  <p:handoutMasterIdLst>
    <p:handoutMasterId r:id="rId37"/>
  </p:handoutMasterIdLst>
  <p:sldIdLst>
    <p:sldId id="359" r:id="rId2"/>
    <p:sldId id="341" r:id="rId3"/>
    <p:sldId id="360" r:id="rId4"/>
    <p:sldId id="342" r:id="rId5"/>
    <p:sldId id="394" r:id="rId6"/>
    <p:sldId id="389" r:id="rId7"/>
    <p:sldId id="397" r:id="rId8"/>
    <p:sldId id="395" r:id="rId9"/>
    <p:sldId id="355" r:id="rId10"/>
    <p:sldId id="354" r:id="rId11"/>
    <p:sldId id="392" r:id="rId12"/>
    <p:sldId id="399" r:id="rId13"/>
    <p:sldId id="401" r:id="rId14"/>
    <p:sldId id="402" r:id="rId15"/>
    <p:sldId id="356" r:id="rId16"/>
    <p:sldId id="414" r:id="rId17"/>
    <p:sldId id="415" r:id="rId18"/>
    <p:sldId id="416" r:id="rId19"/>
    <p:sldId id="417" r:id="rId20"/>
    <p:sldId id="393" r:id="rId21"/>
    <p:sldId id="431" r:id="rId22"/>
    <p:sldId id="334" r:id="rId23"/>
    <p:sldId id="418" r:id="rId24"/>
    <p:sldId id="433" r:id="rId25"/>
    <p:sldId id="434" r:id="rId26"/>
    <p:sldId id="435" r:id="rId27"/>
    <p:sldId id="436" r:id="rId28"/>
    <p:sldId id="437" r:id="rId29"/>
    <p:sldId id="429" r:id="rId30"/>
    <p:sldId id="409" r:id="rId31"/>
    <p:sldId id="410" r:id="rId32"/>
    <p:sldId id="411" r:id="rId33"/>
    <p:sldId id="412" r:id="rId34"/>
    <p:sldId id="43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44">
          <p15:clr>
            <a:srgbClr val="A4A3A4"/>
          </p15:clr>
        </p15:guide>
        <p15:guide id="2" orient="horz" pos="436">
          <p15:clr>
            <a:srgbClr val="A4A3A4"/>
          </p15:clr>
        </p15:guide>
        <p15:guide id="3" orient="horz" pos="4179">
          <p15:clr>
            <a:srgbClr val="A4A3A4"/>
          </p15:clr>
        </p15:guide>
        <p15:guide id="4" orient="horz" pos="3888">
          <p15:clr>
            <a:srgbClr val="A4A3A4"/>
          </p15:clr>
        </p15:guide>
        <p15:guide id="5" orient="horz" pos="3984">
          <p15:clr>
            <a:srgbClr val="A4A3A4"/>
          </p15:clr>
        </p15:guide>
        <p15:guide id="6" orient="horz" pos="1104">
          <p15:clr>
            <a:srgbClr val="A4A3A4"/>
          </p15:clr>
        </p15:guide>
        <p15:guide id="7" orient="horz" pos="1008">
          <p15:clr>
            <a:srgbClr val="A4A3A4"/>
          </p15:clr>
        </p15:guide>
        <p15:guide id="8" orient="horz" pos="2448">
          <p15:clr>
            <a:srgbClr val="A4A3A4"/>
          </p15:clr>
        </p15:guide>
        <p15:guide id="9" orient="horz" pos="2544">
          <p15:clr>
            <a:srgbClr val="A4A3A4"/>
          </p15:clr>
        </p15:guide>
        <p15:guide id="10" orient="horz" pos="336">
          <p15:clr>
            <a:srgbClr val="A4A3A4"/>
          </p15:clr>
        </p15:guide>
        <p15:guide id="11" pos="2832">
          <p15:clr>
            <a:srgbClr val="A4A3A4"/>
          </p15:clr>
        </p15:guide>
        <p15:guide id="12" pos="336">
          <p15:clr>
            <a:srgbClr val="A4A3A4"/>
          </p15:clr>
        </p15:guide>
        <p15:guide id="13" pos="5424">
          <p15:clr>
            <a:srgbClr val="A4A3A4"/>
          </p15:clr>
        </p15:guide>
        <p15:guide id="14" pos="2928">
          <p15:clr>
            <a:srgbClr val="A4A3A4"/>
          </p15:clr>
        </p15:guide>
        <p15:guide id="15" pos="1968">
          <p15:clr>
            <a:srgbClr val="A4A3A4"/>
          </p15:clr>
        </p15:guide>
        <p15:guide id="16" pos="2070">
          <p15:clr>
            <a:srgbClr val="A4A3A4"/>
          </p15:clr>
        </p15:guide>
        <p15:guide id="17" pos="3792">
          <p15:clr>
            <a:srgbClr val="A4A3A4"/>
          </p15:clr>
        </p15:guide>
        <p15:guide id="18" pos="1104">
          <p15:clr>
            <a:srgbClr val="A4A3A4"/>
          </p15:clr>
        </p15:guide>
        <p15:guide id="19" pos="4656">
          <p15:clr>
            <a:srgbClr val="A4A3A4"/>
          </p15:clr>
        </p15:guide>
        <p15:guide id="20" pos="4560">
          <p15:clr>
            <a:srgbClr val="A4A3A4"/>
          </p15:clr>
        </p15:guide>
        <p15:guide id="21" pos="3696">
          <p15:clr>
            <a:srgbClr val="A4A3A4"/>
          </p15:clr>
        </p15:guide>
        <p15:guide id="22" pos="120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Mia Vida Villanueva" initials="MVV" lastIdx="1" clrIdx="0"/>
  <p:cmAuthor id="1" name="Anand S Rao" initials="ASR" lastIdx="5" clrIdx="1">
    <p:extLst>
      <p:ext uri="{19B8F6BF-5375-455C-9EA6-DF929625EA0E}">
        <p15:presenceInfo xmlns:p15="http://schemas.microsoft.com/office/powerpoint/2012/main" userId="S-1-5-21-372416507-3140574786-2943197521-344881" providerId="AD"/>
      </p:ext>
    </p:extLst>
  </p:cmAuthor>
  <p:cmAuthor id="2" name="Gwendolyn O'Connor" initials="GO" lastIdx="43" clrIdx="2">
    <p:extLst>
      <p:ext uri="{19B8F6BF-5375-455C-9EA6-DF929625EA0E}">
        <p15:presenceInfo xmlns:p15="http://schemas.microsoft.com/office/powerpoint/2012/main" userId="S-1-5-21-372416507-3140574786-2943197521-34162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366"/>
    <a:srgbClr val="FFE1C5"/>
    <a:srgbClr val="F6A329"/>
    <a:srgbClr val="F47D5D"/>
    <a:srgbClr val="EB4A27"/>
    <a:srgbClr val="F2D4CB"/>
    <a:srgbClr val="FFAF59"/>
    <a:srgbClr val="EA7205"/>
    <a:srgbClr val="EB8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D073F8-1565-44D7-B386-08B59EADF2EE}">
  <a:tblStyle styleId="{69D073F8-1565-44D7-B386-08B59EADF2EE}" styleName="PwC Table">
    <a:wholeTbl>
      <a:tcTxStyle>
        <a:fontRef idx="major">
          <a:prstClr val="black"/>
        </a:fontRef>
        <a:schemeClr val="dk1"/>
      </a:tcTxStyle>
      <a:tcStyle>
        <a:tcBdr>
          <a:left>
            <a:ln>
              <a:noFill/>
            </a:ln>
          </a:left>
          <a:right>
            <a:ln>
              <a:noFill/>
            </a:ln>
          </a:right>
          <a:top>
            <a:ln>
              <a:noFill/>
            </a:ln>
          </a:top>
          <a:bottom>
            <a:ln>
              <a:noFill/>
            </a:ln>
          </a:bottom>
          <a:insideH>
            <a:ln>
              <a:noFill/>
            </a:ln>
          </a:insideH>
          <a:insideV>
            <a:ln>
              <a:noFill/>
            </a:ln>
          </a:insideV>
        </a:tcBdr>
        <a:fill>
          <a:noFill/>
        </a:fill>
      </a:tcStyle>
    </a:wholeTbl>
    <a:band1H>
      <a:tcStyle>
        <a:tcBdr>
          <a:bottom>
            <a:ln w="38100" cmpd="sng">
              <a:noFill/>
            </a:ln>
          </a:bottom>
        </a:tcBdr>
      </a:tcStyle>
    </a:band1H>
    <a:band2H>
      <a:tcStyle>
        <a:tcBdr>
          <a:bottom>
            <a:ln w="38100" cmpd="sng">
              <a:noFill/>
            </a:ln>
          </a:bottom>
        </a:tcBdr>
      </a:tcStyle>
    </a:band2H>
    <a:firstCol>
      <a:tcTxStyle i="on">
        <a:fontRef idx="major">
          <a:prstClr val="black"/>
        </a:fontRef>
        <a:schemeClr val="dk1"/>
      </a:tcTxStyle>
      <a:tcStyle>
        <a:tcBdr/>
        <a:fill>
          <a:noFill/>
        </a:fill>
      </a:tcStyle>
    </a:firstCol>
    <a:firstRow>
      <a:tcTxStyle b="on">
        <a:fontRef idx="major">
          <a:prstClr val="black"/>
        </a:fontRef>
        <a:schemeClr val="dk2"/>
      </a:tcTxStyle>
      <a:tcStyle>
        <a:tcBdr>
          <a:bottom>
            <a:ln w="38100" cmpd="sng">
              <a:no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116" autoAdjust="0"/>
  </p:normalViewPr>
  <p:slideViewPr>
    <p:cSldViewPr>
      <p:cViewPr varScale="1">
        <p:scale>
          <a:sx n="58" d="100"/>
          <a:sy n="58" d="100"/>
        </p:scale>
        <p:origin x="1116" y="60"/>
      </p:cViewPr>
      <p:guideLst>
        <p:guide orient="horz" pos="144"/>
        <p:guide orient="horz" pos="436"/>
        <p:guide orient="horz" pos="4179"/>
        <p:guide orient="horz" pos="3888"/>
        <p:guide orient="horz" pos="3984"/>
        <p:guide orient="horz" pos="1104"/>
        <p:guide orient="horz" pos="1008"/>
        <p:guide orient="horz" pos="2448"/>
        <p:guide orient="horz" pos="2544"/>
        <p:guide orient="horz" pos="336"/>
        <p:guide pos="2832"/>
        <p:guide pos="336"/>
        <p:guide pos="5424"/>
        <p:guide pos="2928"/>
        <p:guide pos="1968"/>
        <p:guide pos="2070"/>
        <p:guide pos="3792"/>
        <p:guide pos="1104"/>
        <p:guide pos="4656"/>
        <p:guide pos="4560"/>
        <p:guide pos="3696"/>
        <p:guide pos="120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98" d="100"/>
          <a:sy n="98" d="100"/>
        </p:scale>
        <p:origin x="-3564" y="-11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C3F740-0193-43D0-BB63-64F0B7B50C61}" type="doc">
      <dgm:prSet loTypeId="urn:microsoft.com/office/officeart/2008/layout/VerticalCurvedList#1" loCatId="list" qsTypeId="urn:microsoft.com/office/officeart/2005/8/quickstyle/simple5" qsCatId="simple" csTypeId="urn:microsoft.com/office/officeart/2005/8/colors/accent2_2" csCatId="accent2" phldr="1"/>
      <dgm:spPr/>
      <dgm:t>
        <a:bodyPr numCol="1"/>
        <a:lstStyle/>
        <a:p>
          <a:endParaRPr lang="en-US"/>
        </a:p>
      </dgm:t>
    </dgm:pt>
    <dgm:pt modelId="{1C4B8578-A00D-4586-BDB4-FC90EE7D2697}">
      <dgm:prSet phldrT="[Text]" custT="1"/>
      <dgm:spPr>
        <a:solidFill>
          <a:schemeClr val="accent2">
            <a:hueOff val="0"/>
            <a:satOff val="0"/>
            <a:lumOff val="0"/>
            <a:shade val="51000"/>
            <a:satMod val="130000"/>
          </a:schemeClr>
        </a:solidFill>
        <a:effectLst/>
        <a:scene3d>
          <a:camera prst="orthographicFront">
            <a:rot lat="0" lon="0" rev="0"/>
          </a:camera>
          <a:lightRig rig="threePt" dir="t">
            <a:rot lat="0" lon="0" rev="1200000"/>
          </a:lightRig>
        </a:scene3d>
        <a:sp3d/>
      </dgm:spPr>
      <dgm:t>
        <a:bodyPr numCol="1"/>
        <a:lstStyle/>
        <a:p>
          <a:r>
            <a:rPr lang="en-US" sz="900" b="1" dirty="0">
              <a:latin typeface="+mj-lt"/>
            </a:rPr>
            <a:t>Machine Learning/Deep Learning</a:t>
          </a:r>
        </a:p>
      </dgm:t>
    </dgm:pt>
    <dgm:pt modelId="{58011530-6A73-4D9A-8AB3-FEFE20AD2940}" type="parTrans" cxnId="{61AC00FB-3631-4DBB-BA67-84373B81CFC7}">
      <dgm:prSet/>
      <dgm:spPr/>
      <dgm:t>
        <a:bodyPr numCol="1"/>
        <a:lstStyle/>
        <a:p>
          <a:endParaRPr lang="en-US" sz="900" b="1">
            <a:latin typeface="+mj-lt"/>
          </a:endParaRPr>
        </a:p>
      </dgm:t>
    </dgm:pt>
    <dgm:pt modelId="{ECE98683-7107-4865-86EA-DF7A236128FF}" type="sibTrans" cxnId="{61AC00FB-3631-4DBB-BA67-84373B81CFC7}">
      <dgm:prSet/>
      <dgm:spPr/>
      <dgm:t>
        <a:bodyPr numCol="1"/>
        <a:lstStyle/>
        <a:p>
          <a:endParaRPr lang="en-US" sz="900" b="1">
            <a:latin typeface="+mj-lt"/>
          </a:endParaRPr>
        </a:p>
      </dgm:t>
    </dgm:pt>
    <dgm:pt modelId="{7B35BC4C-AD29-434F-84AD-DA4D50FCFBB3}">
      <dgm:prSet phldrT="[Text]" custT="1"/>
      <dgm:spPr>
        <a:solidFill>
          <a:schemeClr val="accent2">
            <a:hueOff val="0"/>
            <a:satOff val="0"/>
            <a:lumOff val="0"/>
            <a:shade val="51000"/>
            <a:satMod val="130000"/>
          </a:schemeClr>
        </a:solidFill>
        <a:effectLst/>
        <a:scene3d>
          <a:camera prst="orthographicFront">
            <a:rot lat="0" lon="0" rev="0"/>
          </a:camera>
          <a:lightRig rig="threePt" dir="t">
            <a:rot lat="0" lon="0" rev="1200000"/>
          </a:lightRig>
        </a:scene3d>
        <a:sp3d/>
      </dgm:spPr>
      <dgm:t>
        <a:bodyPr numCol="1"/>
        <a:lstStyle/>
        <a:p>
          <a:r>
            <a:rPr lang="en-US" sz="900" b="1" dirty="0">
              <a:latin typeface="+mj-lt"/>
            </a:rPr>
            <a:t>Creating a Streaming Consumer Behavior Data Lake</a:t>
          </a:r>
        </a:p>
      </dgm:t>
    </dgm:pt>
    <dgm:pt modelId="{5E33EA88-B79E-4E5D-8488-539498351D69}" type="parTrans" cxnId="{3A72122D-F7DB-4AEE-BE34-02E7E5761EED}">
      <dgm:prSet/>
      <dgm:spPr/>
      <dgm:t>
        <a:bodyPr numCol="1"/>
        <a:lstStyle/>
        <a:p>
          <a:endParaRPr lang="en-US" sz="900" b="1">
            <a:latin typeface="+mj-lt"/>
          </a:endParaRPr>
        </a:p>
      </dgm:t>
    </dgm:pt>
    <dgm:pt modelId="{E948A970-5254-45C9-8289-9700F4559099}" type="sibTrans" cxnId="{3A72122D-F7DB-4AEE-BE34-02E7E5761EED}">
      <dgm:prSet/>
      <dgm:spPr/>
      <dgm:t>
        <a:bodyPr numCol="1"/>
        <a:lstStyle/>
        <a:p>
          <a:endParaRPr lang="en-US" sz="900" b="1">
            <a:latin typeface="+mj-lt"/>
          </a:endParaRPr>
        </a:p>
      </dgm:t>
    </dgm:pt>
    <dgm:pt modelId="{EE139AB1-CF0D-49F9-A518-5F5F0DE1EA25}">
      <dgm:prSet phldrT="[Text]" custT="1"/>
      <dgm:spPr>
        <a:solidFill>
          <a:schemeClr val="accent2">
            <a:hueOff val="0"/>
            <a:satOff val="0"/>
            <a:lumOff val="0"/>
            <a:shade val="51000"/>
            <a:satMod val="130000"/>
          </a:schemeClr>
        </a:solidFill>
        <a:effectLst/>
        <a:scene3d>
          <a:camera prst="orthographicFront">
            <a:rot lat="0" lon="0" rev="0"/>
          </a:camera>
          <a:lightRig rig="threePt" dir="t">
            <a:rot lat="0" lon="0" rev="1200000"/>
          </a:lightRig>
        </a:scene3d>
        <a:sp3d/>
      </dgm:spPr>
      <dgm:t>
        <a:bodyPr numCol="1"/>
        <a:lstStyle/>
        <a:p>
          <a:r>
            <a:rPr lang="en-US" sz="900" b="1" dirty="0" err="1">
              <a:latin typeface="+mj-lt"/>
            </a:rPr>
            <a:t>IoT</a:t>
          </a:r>
          <a:r>
            <a:rPr lang="en-US" sz="900" b="1" dirty="0">
              <a:latin typeface="+mj-lt"/>
            </a:rPr>
            <a:t>  (Internet of Things) &amp; Sensor Analytics</a:t>
          </a:r>
        </a:p>
      </dgm:t>
    </dgm:pt>
    <dgm:pt modelId="{BCC08A2E-3D06-41E0-B2AA-834644929001}" type="parTrans" cxnId="{F4A31B6C-DEC6-49C9-AC5D-E993E527BD3F}">
      <dgm:prSet/>
      <dgm:spPr/>
      <dgm:t>
        <a:bodyPr numCol="1"/>
        <a:lstStyle/>
        <a:p>
          <a:endParaRPr lang="en-US" sz="900" b="1">
            <a:latin typeface="+mj-lt"/>
          </a:endParaRPr>
        </a:p>
      </dgm:t>
    </dgm:pt>
    <dgm:pt modelId="{E4DF215B-A45D-4E95-96ED-ABA764CC0808}" type="sibTrans" cxnId="{F4A31B6C-DEC6-49C9-AC5D-E993E527BD3F}">
      <dgm:prSet/>
      <dgm:spPr/>
      <dgm:t>
        <a:bodyPr numCol="1"/>
        <a:lstStyle/>
        <a:p>
          <a:endParaRPr lang="en-US" sz="900" b="1">
            <a:latin typeface="+mj-lt"/>
          </a:endParaRPr>
        </a:p>
      </dgm:t>
    </dgm:pt>
    <dgm:pt modelId="{D341316B-8B6B-49DD-B5E8-049C2D3B1E4F}">
      <dgm:prSet phldrT="[Text]" custT="1"/>
      <dgm:spPr>
        <a:solidFill>
          <a:schemeClr val="accent2">
            <a:hueOff val="0"/>
            <a:satOff val="0"/>
            <a:lumOff val="0"/>
            <a:shade val="51000"/>
            <a:satMod val="130000"/>
          </a:schemeClr>
        </a:solidFill>
        <a:effectLst/>
        <a:scene3d>
          <a:camera prst="orthographicFront">
            <a:rot lat="0" lon="0" rev="0"/>
          </a:camera>
          <a:lightRig rig="threePt" dir="t">
            <a:rot lat="0" lon="0" rev="1200000"/>
          </a:lightRig>
        </a:scene3d>
        <a:sp3d/>
      </dgm:spPr>
      <dgm:t>
        <a:bodyPr numCol="1"/>
        <a:lstStyle/>
        <a:p>
          <a:r>
            <a:rPr lang="en-US" sz="900" b="1" dirty="0">
              <a:latin typeface="+mj-lt"/>
            </a:rPr>
            <a:t>Modeling Willingness-to-Pay</a:t>
          </a:r>
        </a:p>
      </dgm:t>
    </dgm:pt>
    <dgm:pt modelId="{4D0953FD-EBD5-4C7F-A37E-C174AE33D1AD}" type="parTrans" cxnId="{100F4D08-F0F3-4DD5-85EF-CA050478418E}">
      <dgm:prSet/>
      <dgm:spPr/>
      <dgm:t>
        <a:bodyPr numCol="1"/>
        <a:lstStyle/>
        <a:p>
          <a:endParaRPr lang="en-US" sz="900" b="1">
            <a:latin typeface="+mj-lt"/>
          </a:endParaRPr>
        </a:p>
      </dgm:t>
    </dgm:pt>
    <dgm:pt modelId="{039F68C1-E4E0-436B-92ED-39C8530FA682}" type="sibTrans" cxnId="{100F4D08-F0F3-4DD5-85EF-CA050478418E}">
      <dgm:prSet/>
      <dgm:spPr/>
      <dgm:t>
        <a:bodyPr numCol="1"/>
        <a:lstStyle/>
        <a:p>
          <a:endParaRPr lang="en-US" sz="900" b="1">
            <a:latin typeface="+mj-lt"/>
          </a:endParaRPr>
        </a:p>
      </dgm:t>
    </dgm:pt>
    <dgm:pt modelId="{78394CB4-8D36-43B4-A5A5-0DBA2B44D6AB}">
      <dgm:prSet phldrT="[Text]" custT="1"/>
      <dgm:spPr>
        <a:solidFill>
          <a:schemeClr val="accent2">
            <a:hueOff val="0"/>
            <a:satOff val="0"/>
            <a:lumOff val="0"/>
            <a:shade val="51000"/>
            <a:satMod val="130000"/>
          </a:schemeClr>
        </a:solidFill>
        <a:effectLst/>
        <a:scene3d>
          <a:camera prst="orthographicFront">
            <a:rot lat="0" lon="0" rev="0"/>
          </a:camera>
          <a:lightRig rig="threePt" dir="t">
            <a:rot lat="0" lon="0" rev="1200000"/>
          </a:lightRig>
        </a:scene3d>
        <a:sp3d/>
      </dgm:spPr>
      <dgm:t>
        <a:bodyPr numCol="1"/>
        <a:lstStyle/>
        <a:p>
          <a:r>
            <a:rPr lang="en-US" sz="900" b="1" dirty="0">
              <a:latin typeface="+mj-lt"/>
            </a:rPr>
            <a:t>Natural Language Processing</a:t>
          </a:r>
        </a:p>
      </dgm:t>
    </dgm:pt>
    <dgm:pt modelId="{624D13FA-37DD-4549-B64B-2FE1D5130D6E}" type="parTrans" cxnId="{15C53E84-4379-454D-AA9E-18623CDF57DE}">
      <dgm:prSet/>
      <dgm:spPr/>
      <dgm:t>
        <a:bodyPr numCol="1"/>
        <a:lstStyle/>
        <a:p>
          <a:endParaRPr lang="en-US" sz="900" b="1">
            <a:latin typeface="+mj-lt"/>
          </a:endParaRPr>
        </a:p>
      </dgm:t>
    </dgm:pt>
    <dgm:pt modelId="{42B8C6D3-60CF-47EB-BB87-6D4C833DB11E}" type="sibTrans" cxnId="{15C53E84-4379-454D-AA9E-18623CDF57DE}">
      <dgm:prSet/>
      <dgm:spPr/>
      <dgm:t>
        <a:bodyPr numCol="1"/>
        <a:lstStyle/>
        <a:p>
          <a:endParaRPr lang="en-US" sz="900" b="1">
            <a:latin typeface="+mj-lt"/>
          </a:endParaRPr>
        </a:p>
      </dgm:t>
    </dgm:pt>
    <dgm:pt modelId="{5109B333-6538-4EDF-8756-E00BF58DEA9B}">
      <dgm:prSet phldrT="[Text]" custT="1"/>
      <dgm:spPr>
        <a:solidFill>
          <a:schemeClr val="accent2">
            <a:hueOff val="0"/>
            <a:satOff val="0"/>
            <a:lumOff val="0"/>
            <a:shade val="51000"/>
            <a:satMod val="130000"/>
          </a:schemeClr>
        </a:solidFill>
        <a:effectLst/>
        <a:scene3d>
          <a:camera prst="orthographicFront">
            <a:rot lat="0" lon="0" rev="0"/>
          </a:camera>
          <a:lightRig rig="threePt" dir="t">
            <a:rot lat="0" lon="0" rev="1200000"/>
          </a:lightRig>
        </a:scene3d>
        <a:sp3d/>
      </dgm:spPr>
      <dgm:t>
        <a:bodyPr numCol="1"/>
        <a:lstStyle/>
        <a:p>
          <a:r>
            <a:rPr lang="en-US" sz="900" b="1" dirty="0">
              <a:latin typeface="+mj-lt"/>
            </a:rPr>
            <a:t>Analyzing Data @ Scale</a:t>
          </a:r>
        </a:p>
      </dgm:t>
    </dgm:pt>
    <dgm:pt modelId="{84072F2E-70B1-40D2-AC9C-6F65E720332D}" type="parTrans" cxnId="{B2394F63-CD89-4639-88FA-B6FA7488483B}">
      <dgm:prSet/>
      <dgm:spPr/>
      <dgm:t>
        <a:bodyPr numCol="1"/>
        <a:lstStyle/>
        <a:p>
          <a:endParaRPr lang="en-US" sz="900" b="1">
            <a:latin typeface="+mj-lt"/>
          </a:endParaRPr>
        </a:p>
      </dgm:t>
    </dgm:pt>
    <dgm:pt modelId="{2E50C5A0-D31F-4983-9ED1-E2DC7136EAE4}" type="sibTrans" cxnId="{B2394F63-CD89-4639-88FA-B6FA7488483B}">
      <dgm:prSet/>
      <dgm:spPr/>
      <dgm:t>
        <a:bodyPr numCol="1"/>
        <a:lstStyle/>
        <a:p>
          <a:endParaRPr lang="en-US" sz="900" b="1">
            <a:latin typeface="+mj-lt"/>
          </a:endParaRPr>
        </a:p>
      </dgm:t>
    </dgm:pt>
    <dgm:pt modelId="{66C57A72-3F79-4A7E-B5A9-D88C6083B205}" type="pres">
      <dgm:prSet presAssocID="{81C3F740-0193-43D0-BB63-64F0B7B50C61}" presName="Name0" presStyleCnt="0">
        <dgm:presLayoutVars>
          <dgm:chMax val="7"/>
          <dgm:chPref val="7"/>
          <dgm:dir/>
        </dgm:presLayoutVars>
      </dgm:prSet>
      <dgm:spPr/>
    </dgm:pt>
    <dgm:pt modelId="{73D409AA-3E33-46B2-9199-FD84908D7403}" type="pres">
      <dgm:prSet presAssocID="{81C3F740-0193-43D0-BB63-64F0B7B50C61}" presName="Name1" presStyleCnt="0"/>
      <dgm:spPr/>
    </dgm:pt>
    <dgm:pt modelId="{CFF8040B-DA84-4917-9FE4-79916215AADF}" type="pres">
      <dgm:prSet presAssocID="{81C3F740-0193-43D0-BB63-64F0B7B50C61}" presName="cycle" presStyleCnt="0"/>
      <dgm:spPr/>
    </dgm:pt>
    <dgm:pt modelId="{4CD81B17-AE30-4312-AAA3-58268080713A}" type="pres">
      <dgm:prSet presAssocID="{81C3F740-0193-43D0-BB63-64F0B7B50C61}" presName="srcNode" presStyleLbl="node1" presStyleIdx="0" presStyleCnt="6"/>
      <dgm:spPr/>
    </dgm:pt>
    <dgm:pt modelId="{2BA270E3-89A0-4BFA-9DCA-DAD79E040B58}" type="pres">
      <dgm:prSet presAssocID="{81C3F740-0193-43D0-BB63-64F0B7B50C61}" presName="conn" presStyleLbl="parChTrans1D2" presStyleIdx="0" presStyleCnt="1"/>
      <dgm:spPr/>
    </dgm:pt>
    <dgm:pt modelId="{1C7758A2-ECFD-48F6-AC9E-D1A5B63DAE97}" type="pres">
      <dgm:prSet presAssocID="{81C3F740-0193-43D0-BB63-64F0B7B50C61}" presName="extraNode" presStyleLbl="node1" presStyleIdx="0" presStyleCnt="6"/>
      <dgm:spPr/>
    </dgm:pt>
    <dgm:pt modelId="{0756A5D1-6782-4419-9E3F-82286DC333A5}" type="pres">
      <dgm:prSet presAssocID="{81C3F740-0193-43D0-BB63-64F0B7B50C61}" presName="dstNode" presStyleLbl="node1" presStyleIdx="0" presStyleCnt="6"/>
      <dgm:spPr/>
    </dgm:pt>
    <dgm:pt modelId="{ED9A30B7-5459-4E77-824D-9F88E303676C}" type="pres">
      <dgm:prSet presAssocID="{1C4B8578-A00D-4586-BDB4-FC90EE7D2697}" presName="text_1" presStyleLbl="node1" presStyleIdx="0" presStyleCnt="6" custScaleY="134977" custLinFactNeighborX="-511">
        <dgm:presLayoutVars>
          <dgm:bulletEnabled val="1"/>
        </dgm:presLayoutVars>
      </dgm:prSet>
      <dgm:spPr/>
    </dgm:pt>
    <dgm:pt modelId="{283272D6-E815-4C9A-BE57-5068856E90F5}" type="pres">
      <dgm:prSet presAssocID="{1C4B8578-A00D-4586-BDB4-FC90EE7D2697}" presName="accent_1" presStyleCnt="0"/>
      <dgm:spPr/>
    </dgm:pt>
    <dgm:pt modelId="{6F0FA291-142C-4147-B762-58A89F6AD5FB}" type="pres">
      <dgm:prSet presAssocID="{1C4B8578-A00D-4586-BDB4-FC90EE7D2697}" presName="accentRepeatNode" presStyleLbl="solidFgAcc1" presStyleIdx="0" presStyleCnt="6"/>
      <dgm:spPr/>
    </dgm:pt>
    <dgm:pt modelId="{1499BD7F-AAD9-4A1D-A18E-CAEB7C6A607E}" type="pres">
      <dgm:prSet presAssocID="{EE139AB1-CF0D-49F9-A518-5F5F0DE1EA25}" presName="text_2" presStyleLbl="node1" presStyleIdx="1" presStyleCnt="6" custScaleY="134977">
        <dgm:presLayoutVars>
          <dgm:bulletEnabled val="1"/>
        </dgm:presLayoutVars>
      </dgm:prSet>
      <dgm:spPr/>
    </dgm:pt>
    <dgm:pt modelId="{FC382A6C-DEE2-40B3-9C4D-617B44E33BFD}" type="pres">
      <dgm:prSet presAssocID="{EE139AB1-CF0D-49F9-A518-5F5F0DE1EA25}" presName="accent_2" presStyleCnt="0"/>
      <dgm:spPr/>
    </dgm:pt>
    <dgm:pt modelId="{DDE31995-9F16-45E2-80E5-EFFC81BAAEB6}" type="pres">
      <dgm:prSet presAssocID="{EE139AB1-CF0D-49F9-A518-5F5F0DE1EA25}" presName="accentRepeatNode" presStyleLbl="solidFgAcc1" presStyleIdx="1" presStyleCnt="6"/>
      <dgm:spPr/>
    </dgm:pt>
    <dgm:pt modelId="{3B3C97CA-DF37-4BBB-8D8F-E4AB9A2C32DC}" type="pres">
      <dgm:prSet presAssocID="{D341316B-8B6B-49DD-B5E8-049C2D3B1E4F}" presName="text_3" presStyleLbl="node1" presStyleIdx="2" presStyleCnt="6" custScaleY="134977">
        <dgm:presLayoutVars>
          <dgm:bulletEnabled val="1"/>
        </dgm:presLayoutVars>
      </dgm:prSet>
      <dgm:spPr/>
    </dgm:pt>
    <dgm:pt modelId="{F61C12AD-5A3A-400B-9AA2-F504F021CB8E}" type="pres">
      <dgm:prSet presAssocID="{D341316B-8B6B-49DD-B5E8-049C2D3B1E4F}" presName="accent_3" presStyleCnt="0"/>
      <dgm:spPr/>
    </dgm:pt>
    <dgm:pt modelId="{83CEDFD2-7B6B-4E14-B7B9-6FAF0FB3B746}" type="pres">
      <dgm:prSet presAssocID="{D341316B-8B6B-49DD-B5E8-049C2D3B1E4F}" presName="accentRepeatNode" presStyleLbl="solidFgAcc1" presStyleIdx="2" presStyleCnt="6"/>
      <dgm:spPr/>
    </dgm:pt>
    <dgm:pt modelId="{34417F4D-7171-43E4-802C-EA3383625615}" type="pres">
      <dgm:prSet presAssocID="{78394CB4-8D36-43B4-A5A5-0DBA2B44D6AB}" presName="text_4" presStyleLbl="node1" presStyleIdx="3" presStyleCnt="6" custScaleY="134977">
        <dgm:presLayoutVars>
          <dgm:bulletEnabled val="1"/>
        </dgm:presLayoutVars>
      </dgm:prSet>
      <dgm:spPr/>
    </dgm:pt>
    <dgm:pt modelId="{BF6580F2-AFF3-4F32-B504-CCF09EEBDD77}" type="pres">
      <dgm:prSet presAssocID="{78394CB4-8D36-43B4-A5A5-0DBA2B44D6AB}" presName="accent_4" presStyleCnt="0"/>
      <dgm:spPr/>
    </dgm:pt>
    <dgm:pt modelId="{AC8D2076-7E1D-4BE9-B073-8C5AD8A6C1BA}" type="pres">
      <dgm:prSet presAssocID="{78394CB4-8D36-43B4-A5A5-0DBA2B44D6AB}" presName="accentRepeatNode" presStyleLbl="solidFgAcc1" presStyleIdx="3" presStyleCnt="6"/>
      <dgm:spPr/>
    </dgm:pt>
    <dgm:pt modelId="{AF419C04-95C7-4A49-8D45-E0786F1AC0ED}" type="pres">
      <dgm:prSet presAssocID="{5109B333-6538-4EDF-8756-E00BF58DEA9B}" presName="text_5" presStyleLbl="node1" presStyleIdx="4" presStyleCnt="6" custScaleY="134977">
        <dgm:presLayoutVars>
          <dgm:bulletEnabled val="1"/>
        </dgm:presLayoutVars>
      </dgm:prSet>
      <dgm:spPr/>
    </dgm:pt>
    <dgm:pt modelId="{C8186E21-17C1-48BD-AD13-15E113E09B02}" type="pres">
      <dgm:prSet presAssocID="{5109B333-6538-4EDF-8756-E00BF58DEA9B}" presName="accent_5" presStyleCnt="0"/>
      <dgm:spPr/>
    </dgm:pt>
    <dgm:pt modelId="{A365DAA4-D4AD-479F-A559-10E87C92020D}" type="pres">
      <dgm:prSet presAssocID="{5109B333-6538-4EDF-8756-E00BF58DEA9B}" presName="accentRepeatNode" presStyleLbl="solidFgAcc1" presStyleIdx="4" presStyleCnt="6"/>
      <dgm:spPr/>
    </dgm:pt>
    <dgm:pt modelId="{8C7D0871-3FF3-4078-9C20-2EED85A4F752}" type="pres">
      <dgm:prSet presAssocID="{7B35BC4C-AD29-434F-84AD-DA4D50FCFBB3}" presName="text_6" presStyleLbl="node1" presStyleIdx="5" presStyleCnt="6" custScaleY="134977">
        <dgm:presLayoutVars>
          <dgm:bulletEnabled val="1"/>
        </dgm:presLayoutVars>
      </dgm:prSet>
      <dgm:spPr/>
    </dgm:pt>
    <dgm:pt modelId="{412F6986-EA35-4ABE-8BF7-EE24FFDF83FD}" type="pres">
      <dgm:prSet presAssocID="{7B35BC4C-AD29-434F-84AD-DA4D50FCFBB3}" presName="accent_6" presStyleCnt="0"/>
      <dgm:spPr/>
    </dgm:pt>
    <dgm:pt modelId="{9C878FDE-FAF7-446E-9B08-E698652841E3}" type="pres">
      <dgm:prSet presAssocID="{7B35BC4C-AD29-434F-84AD-DA4D50FCFBB3}" presName="accentRepeatNode" presStyleLbl="solidFgAcc1" presStyleIdx="5" presStyleCnt="6"/>
      <dgm:spPr/>
    </dgm:pt>
  </dgm:ptLst>
  <dgm:cxnLst>
    <dgm:cxn modelId="{FCD6F703-EDA4-4FEF-B97B-0603878F5C32}" type="presOf" srcId="{5109B333-6538-4EDF-8756-E00BF58DEA9B}" destId="{AF419C04-95C7-4A49-8D45-E0786F1AC0ED}" srcOrd="0" destOrd="0" presId="urn:microsoft.com/office/officeart/2008/layout/VerticalCurvedList#1"/>
    <dgm:cxn modelId="{7C461205-8931-426A-A32D-15A91EE1E172}" type="presOf" srcId="{1C4B8578-A00D-4586-BDB4-FC90EE7D2697}" destId="{ED9A30B7-5459-4E77-824D-9F88E303676C}" srcOrd="0" destOrd="0" presId="urn:microsoft.com/office/officeart/2008/layout/VerticalCurvedList#1"/>
    <dgm:cxn modelId="{7A372B05-47F7-4BCC-A040-31E76BBA9333}" type="presOf" srcId="{81C3F740-0193-43D0-BB63-64F0B7B50C61}" destId="{66C57A72-3F79-4A7E-B5A9-D88C6083B205}" srcOrd="0" destOrd="0" presId="urn:microsoft.com/office/officeart/2008/layout/VerticalCurvedList#1"/>
    <dgm:cxn modelId="{100F4D08-F0F3-4DD5-85EF-CA050478418E}" srcId="{81C3F740-0193-43D0-BB63-64F0B7B50C61}" destId="{D341316B-8B6B-49DD-B5E8-049C2D3B1E4F}" srcOrd="2" destOrd="0" parTransId="{4D0953FD-EBD5-4C7F-A37E-C174AE33D1AD}" sibTransId="{039F68C1-E4E0-436B-92ED-39C8530FA682}"/>
    <dgm:cxn modelId="{3A72122D-F7DB-4AEE-BE34-02E7E5761EED}" srcId="{81C3F740-0193-43D0-BB63-64F0B7B50C61}" destId="{7B35BC4C-AD29-434F-84AD-DA4D50FCFBB3}" srcOrd="5" destOrd="0" parTransId="{5E33EA88-B79E-4E5D-8488-539498351D69}" sibTransId="{E948A970-5254-45C9-8289-9700F4559099}"/>
    <dgm:cxn modelId="{B2394F63-CD89-4639-88FA-B6FA7488483B}" srcId="{81C3F740-0193-43D0-BB63-64F0B7B50C61}" destId="{5109B333-6538-4EDF-8756-E00BF58DEA9B}" srcOrd="4" destOrd="0" parTransId="{84072F2E-70B1-40D2-AC9C-6F65E720332D}" sibTransId="{2E50C5A0-D31F-4983-9ED1-E2DC7136EAE4}"/>
    <dgm:cxn modelId="{F4A31B6C-DEC6-49C9-AC5D-E993E527BD3F}" srcId="{81C3F740-0193-43D0-BB63-64F0B7B50C61}" destId="{EE139AB1-CF0D-49F9-A518-5F5F0DE1EA25}" srcOrd="1" destOrd="0" parTransId="{BCC08A2E-3D06-41E0-B2AA-834644929001}" sibTransId="{E4DF215B-A45D-4E95-96ED-ABA764CC0808}"/>
    <dgm:cxn modelId="{D443FC53-E707-49EC-AC30-99B2C8416A8A}" type="presOf" srcId="{78394CB4-8D36-43B4-A5A5-0DBA2B44D6AB}" destId="{34417F4D-7171-43E4-802C-EA3383625615}" srcOrd="0" destOrd="0" presId="urn:microsoft.com/office/officeart/2008/layout/VerticalCurvedList#1"/>
    <dgm:cxn modelId="{0CDA6D7D-4589-448C-B097-175F1375E946}" type="presOf" srcId="{7B35BC4C-AD29-434F-84AD-DA4D50FCFBB3}" destId="{8C7D0871-3FF3-4078-9C20-2EED85A4F752}" srcOrd="0" destOrd="0" presId="urn:microsoft.com/office/officeart/2008/layout/VerticalCurvedList#1"/>
    <dgm:cxn modelId="{15C53E84-4379-454D-AA9E-18623CDF57DE}" srcId="{81C3F740-0193-43D0-BB63-64F0B7B50C61}" destId="{78394CB4-8D36-43B4-A5A5-0DBA2B44D6AB}" srcOrd="3" destOrd="0" parTransId="{624D13FA-37DD-4549-B64B-2FE1D5130D6E}" sibTransId="{42B8C6D3-60CF-47EB-BB87-6D4C833DB11E}"/>
    <dgm:cxn modelId="{C9AB138E-51D7-44BC-ABD2-F5AA31C7BF72}" type="presOf" srcId="{ECE98683-7107-4865-86EA-DF7A236128FF}" destId="{2BA270E3-89A0-4BFA-9DCA-DAD79E040B58}" srcOrd="0" destOrd="0" presId="urn:microsoft.com/office/officeart/2008/layout/VerticalCurvedList#1"/>
    <dgm:cxn modelId="{E3884C9B-F40A-49F9-9B4A-B4A02B1D24A0}" type="presOf" srcId="{D341316B-8B6B-49DD-B5E8-049C2D3B1E4F}" destId="{3B3C97CA-DF37-4BBB-8D8F-E4AB9A2C32DC}" srcOrd="0" destOrd="0" presId="urn:microsoft.com/office/officeart/2008/layout/VerticalCurvedList#1"/>
    <dgm:cxn modelId="{4E91839C-851F-47A1-B021-9BFAF4370BD1}" type="presOf" srcId="{EE139AB1-CF0D-49F9-A518-5F5F0DE1EA25}" destId="{1499BD7F-AAD9-4A1D-A18E-CAEB7C6A607E}" srcOrd="0" destOrd="0" presId="urn:microsoft.com/office/officeart/2008/layout/VerticalCurvedList#1"/>
    <dgm:cxn modelId="{61AC00FB-3631-4DBB-BA67-84373B81CFC7}" srcId="{81C3F740-0193-43D0-BB63-64F0B7B50C61}" destId="{1C4B8578-A00D-4586-BDB4-FC90EE7D2697}" srcOrd="0" destOrd="0" parTransId="{58011530-6A73-4D9A-8AB3-FEFE20AD2940}" sibTransId="{ECE98683-7107-4865-86EA-DF7A236128FF}"/>
    <dgm:cxn modelId="{2E86E1DF-8AB9-4827-885B-F701DC974CB3}" type="presParOf" srcId="{66C57A72-3F79-4A7E-B5A9-D88C6083B205}" destId="{73D409AA-3E33-46B2-9199-FD84908D7403}" srcOrd="0" destOrd="0" presId="urn:microsoft.com/office/officeart/2008/layout/VerticalCurvedList#1"/>
    <dgm:cxn modelId="{69B1B129-B2EF-4F2E-A154-0E2D365A34EE}" type="presParOf" srcId="{73D409AA-3E33-46B2-9199-FD84908D7403}" destId="{CFF8040B-DA84-4917-9FE4-79916215AADF}" srcOrd="0" destOrd="0" presId="urn:microsoft.com/office/officeart/2008/layout/VerticalCurvedList#1"/>
    <dgm:cxn modelId="{A615534D-CA49-48B3-A061-0F3192B721A5}" type="presParOf" srcId="{CFF8040B-DA84-4917-9FE4-79916215AADF}" destId="{4CD81B17-AE30-4312-AAA3-58268080713A}" srcOrd="0" destOrd="0" presId="urn:microsoft.com/office/officeart/2008/layout/VerticalCurvedList#1"/>
    <dgm:cxn modelId="{C6DC1286-8D7E-45CD-81E4-177A9379F341}" type="presParOf" srcId="{CFF8040B-DA84-4917-9FE4-79916215AADF}" destId="{2BA270E3-89A0-4BFA-9DCA-DAD79E040B58}" srcOrd="1" destOrd="0" presId="urn:microsoft.com/office/officeart/2008/layout/VerticalCurvedList#1"/>
    <dgm:cxn modelId="{180541A3-5B2C-46F4-996A-E699FE58C0B4}" type="presParOf" srcId="{CFF8040B-DA84-4917-9FE4-79916215AADF}" destId="{1C7758A2-ECFD-48F6-AC9E-D1A5B63DAE97}" srcOrd="2" destOrd="0" presId="urn:microsoft.com/office/officeart/2008/layout/VerticalCurvedList#1"/>
    <dgm:cxn modelId="{3A1229DF-1413-4E97-A880-BB9508A05920}" type="presParOf" srcId="{CFF8040B-DA84-4917-9FE4-79916215AADF}" destId="{0756A5D1-6782-4419-9E3F-82286DC333A5}" srcOrd="3" destOrd="0" presId="urn:microsoft.com/office/officeart/2008/layout/VerticalCurvedList#1"/>
    <dgm:cxn modelId="{3444FE13-4437-45A0-9D7F-3DBBC3849F09}" type="presParOf" srcId="{73D409AA-3E33-46B2-9199-FD84908D7403}" destId="{ED9A30B7-5459-4E77-824D-9F88E303676C}" srcOrd="1" destOrd="0" presId="urn:microsoft.com/office/officeart/2008/layout/VerticalCurvedList#1"/>
    <dgm:cxn modelId="{D16F3E68-28E0-42C4-8662-5E11E82BF266}" type="presParOf" srcId="{73D409AA-3E33-46B2-9199-FD84908D7403}" destId="{283272D6-E815-4C9A-BE57-5068856E90F5}" srcOrd="2" destOrd="0" presId="urn:microsoft.com/office/officeart/2008/layout/VerticalCurvedList#1"/>
    <dgm:cxn modelId="{1A1A2009-724D-4421-84E1-2781965F9833}" type="presParOf" srcId="{283272D6-E815-4C9A-BE57-5068856E90F5}" destId="{6F0FA291-142C-4147-B762-58A89F6AD5FB}" srcOrd="0" destOrd="0" presId="urn:microsoft.com/office/officeart/2008/layout/VerticalCurvedList#1"/>
    <dgm:cxn modelId="{09FF7F6A-4FE2-43F9-BC7F-94EE886A1E8E}" type="presParOf" srcId="{73D409AA-3E33-46B2-9199-FD84908D7403}" destId="{1499BD7F-AAD9-4A1D-A18E-CAEB7C6A607E}" srcOrd="3" destOrd="0" presId="urn:microsoft.com/office/officeart/2008/layout/VerticalCurvedList#1"/>
    <dgm:cxn modelId="{CE232060-C0D2-4767-8375-B4D6799212F4}" type="presParOf" srcId="{73D409AA-3E33-46B2-9199-FD84908D7403}" destId="{FC382A6C-DEE2-40B3-9C4D-617B44E33BFD}" srcOrd="4" destOrd="0" presId="urn:microsoft.com/office/officeart/2008/layout/VerticalCurvedList#1"/>
    <dgm:cxn modelId="{3A08883A-F281-47C7-9467-6B393728E1A1}" type="presParOf" srcId="{FC382A6C-DEE2-40B3-9C4D-617B44E33BFD}" destId="{DDE31995-9F16-45E2-80E5-EFFC81BAAEB6}" srcOrd="0" destOrd="0" presId="urn:microsoft.com/office/officeart/2008/layout/VerticalCurvedList#1"/>
    <dgm:cxn modelId="{2216CB35-B12F-4B2B-BDB4-A562DDAA366A}" type="presParOf" srcId="{73D409AA-3E33-46B2-9199-FD84908D7403}" destId="{3B3C97CA-DF37-4BBB-8D8F-E4AB9A2C32DC}" srcOrd="5" destOrd="0" presId="urn:microsoft.com/office/officeart/2008/layout/VerticalCurvedList#1"/>
    <dgm:cxn modelId="{EE814A47-2820-4872-B85A-AAC9EFB331BA}" type="presParOf" srcId="{73D409AA-3E33-46B2-9199-FD84908D7403}" destId="{F61C12AD-5A3A-400B-9AA2-F504F021CB8E}" srcOrd="6" destOrd="0" presId="urn:microsoft.com/office/officeart/2008/layout/VerticalCurvedList#1"/>
    <dgm:cxn modelId="{9FC67DA7-C2BC-4FEA-A241-24D80A6427D4}" type="presParOf" srcId="{F61C12AD-5A3A-400B-9AA2-F504F021CB8E}" destId="{83CEDFD2-7B6B-4E14-B7B9-6FAF0FB3B746}" srcOrd="0" destOrd="0" presId="urn:microsoft.com/office/officeart/2008/layout/VerticalCurvedList#1"/>
    <dgm:cxn modelId="{AD90D51A-6164-4BFF-A55D-02B8D45448B8}" type="presParOf" srcId="{73D409AA-3E33-46B2-9199-FD84908D7403}" destId="{34417F4D-7171-43E4-802C-EA3383625615}" srcOrd="7" destOrd="0" presId="urn:microsoft.com/office/officeart/2008/layout/VerticalCurvedList#1"/>
    <dgm:cxn modelId="{CDFE64C4-E1B0-48CF-B3CD-CDEBD54F5FB5}" type="presParOf" srcId="{73D409AA-3E33-46B2-9199-FD84908D7403}" destId="{BF6580F2-AFF3-4F32-B504-CCF09EEBDD77}" srcOrd="8" destOrd="0" presId="urn:microsoft.com/office/officeart/2008/layout/VerticalCurvedList#1"/>
    <dgm:cxn modelId="{3F4390F1-92C5-4754-A3E4-4B74637ED193}" type="presParOf" srcId="{BF6580F2-AFF3-4F32-B504-CCF09EEBDD77}" destId="{AC8D2076-7E1D-4BE9-B073-8C5AD8A6C1BA}" srcOrd="0" destOrd="0" presId="urn:microsoft.com/office/officeart/2008/layout/VerticalCurvedList#1"/>
    <dgm:cxn modelId="{2A945457-BA39-4EE2-ABA9-D8FB74409B80}" type="presParOf" srcId="{73D409AA-3E33-46B2-9199-FD84908D7403}" destId="{AF419C04-95C7-4A49-8D45-E0786F1AC0ED}" srcOrd="9" destOrd="0" presId="urn:microsoft.com/office/officeart/2008/layout/VerticalCurvedList#1"/>
    <dgm:cxn modelId="{12F6F3E8-10F8-4AF3-B3EB-5B13FD74DBB3}" type="presParOf" srcId="{73D409AA-3E33-46B2-9199-FD84908D7403}" destId="{C8186E21-17C1-48BD-AD13-15E113E09B02}" srcOrd="10" destOrd="0" presId="urn:microsoft.com/office/officeart/2008/layout/VerticalCurvedList#1"/>
    <dgm:cxn modelId="{75104831-3C7A-47AD-A7FE-67505EB15B15}" type="presParOf" srcId="{C8186E21-17C1-48BD-AD13-15E113E09B02}" destId="{A365DAA4-D4AD-479F-A559-10E87C92020D}" srcOrd="0" destOrd="0" presId="urn:microsoft.com/office/officeart/2008/layout/VerticalCurvedList#1"/>
    <dgm:cxn modelId="{AC19F26E-16D1-4B43-BD52-C286D79FA343}" type="presParOf" srcId="{73D409AA-3E33-46B2-9199-FD84908D7403}" destId="{8C7D0871-3FF3-4078-9C20-2EED85A4F752}" srcOrd="11" destOrd="0" presId="urn:microsoft.com/office/officeart/2008/layout/VerticalCurvedList#1"/>
    <dgm:cxn modelId="{10E8DA63-68FB-4D28-B850-D223C133BB11}" type="presParOf" srcId="{73D409AA-3E33-46B2-9199-FD84908D7403}" destId="{412F6986-EA35-4ABE-8BF7-EE24FFDF83FD}" srcOrd="12" destOrd="0" presId="urn:microsoft.com/office/officeart/2008/layout/VerticalCurvedList#1"/>
    <dgm:cxn modelId="{ADB169DE-7971-45C1-B538-72C0F6D70696}" type="presParOf" srcId="{412F6986-EA35-4ABE-8BF7-EE24FFDF83FD}" destId="{9C878FDE-FAF7-446E-9B08-E698652841E3}" srcOrd="0" destOrd="0" presId="urn:microsoft.com/office/officeart/2008/layout/VerticalCurved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3F9ED4-9CEC-4E9F-BC17-87327AA44275}" type="doc">
      <dgm:prSet loTypeId="urn:microsoft.com/office/officeart/2005/8/layout/pyramid1" loCatId="pyramid" qsTypeId="urn:microsoft.com/office/officeart/2005/8/quickstyle/simple1" qsCatId="simple" csTypeId="urn:microsoft.com/office/officeart/2005/8/colors/accent1_2" csCatId="accent1" phldr="1"/>
      <dgm:spPr/>
    </dgm:pt>
    <dgm:pt modelId="{F00146F2-AA6A-4073-A7F4-60464257648A}">
      <dgm:prSet phldrT="[Text]"/>
      <dgm:spPr>
        <a:solidFill>
          <a:schemeClr val="accent6"/>
        </a:solidFill>
      </dgm:spPr>
      <dgm:t>
        <a:bodyPr/>
        <a:lstStyle/>
        <a:p>
          <a:r>
            <a:rPr lang="en-US" dirty="0"/>
            <a:t> </a:t>
          </a:r>
        </a:p>
      </dgm:t>
    </dgm:pt>
    <dgm:pt modelId="{835C3E86-ACBF-42C1-BB9A-5B124534C5EC}" type="parTrans" cxnId="{61C3A17C-B357-4508-AF84-750461BCF94F}">
      <dgm:prSet/>
      <dgm:spPr/>
      <dgm:t>
        <a:bodyPr/>
        <a:lstStyle/>
        <a:p>
          <a:endParaRPr lang="en-US"/>
        </a:p>
      </dgm:t>
    </dgm:pt>
    <dgm:pt modelId="{E8FFB685-C06F-4DCA-94B9-270176CE1232}" type="sibTrans" cxnId="{61C3A17C-B357-4508-AF84-750461BCF94F}">
      <dgm:prSet/>
      <dgm:spPr/>
      <dgm:t>
        <a:bodyPr/>
        <a:lstStyle/>
        <a:p>
          <a:endParaRPr lang="en-US"/>
        </a:p>
      </dgm:t>
    </dgm:pt>
    <dgm:pt modelId="{B1C443C6-7534-4EB7-AF92-1FF04FA96F6B}">
      <dgm:prSet phldrT="[Text]"/>
      <dgm:spPr>
        <a:solidFill>
          <a:schemeClr val="accent5"/>
        </a:solidFill>
      </dgm:spPr>
      <dgm:t>
        <a:bodyPr/>
        <a:lstStyle/>
        <a:p>
          <a:r>
            <a:rPr lang="en-US" dirty="0"/>
            <a:t> </a:t>
          </a:r>
        </a:p>
      </dgm:t>
    </dgm:pt>
    <dgm:pt modelId="{852E1F8F-18EC-4120-BF84-6E8B3F6BBB2B}" type="parTrans" cxnId="{6585EBAE-7789-4A4D-ACA4-629A33A856EF}">
      <dgm:prSet/>
      <dgm:spPr/>
      <dgm:t>
        <a:bodyPr/>
        <a:lstStyle/>
        <a:p>
          <a:endParaRPr lang="en-US"/>
        </a:p>
      </dgm:t>
    </dgm:pt>
    <dgm:pt modelId="{7DF55713-3E61-4C9C-95D5-FC59FD72B501}" type="sibTrans" cxnId="{6585EBAE-7789-4A4D-ACA4-629A33A856EF}">
      <dgm:prSet/>
      <dgm:spPr/>
      <dgm:t>
        <a:bodyPr/>
        <a:lstStyle/>
        <a:p>
          <a:endParaRPr lang="en-US"/>
        </a:p>
      </dgm:t>
    </dgm:pt>
    <dgm:pt modelId="{0941476A-DD4D-4151-AC14-C77DD613E617}">
      <dgm:prSet phldrT="[Text]"/>
      <dgm:spPr>
        <a:solidFill>
          <a:schemeClr val="accent3"/>
        </a:solidFill>
      </dgm:spPr>
      <dgm:t>
        <a:bodyPr/>
        <a:lstStyle/>
        <a:p>
          <a:r>
            <a:rPr lang="en-US" dirty="0"/>
            <a:t> </a:t>
          </a:r>
        </a:p>
      </dgm:t>
    </dgm:pt>
    <dgm:pt modelId="{4795434F-00BC-4364-B380-92047C88B242}" type="parTrans" cxnId="{DC0DE601-0122-4617-B835-40619CCB599E}">
      <dgm:prSet/>
      <dgm:spPr/>
      <dgm:t>
        <a:bodyPr/>
        <a:lstStyle/>
        <a:p>
          <a:endParaRPr lang="en-US"/>
        </a:p>
      </dgm:t>
    </dgm:pt>
    <dgm:pt modelId="{241E249C-64EC-4DE4-8C92-8E2093B0D1D8}" type="sibTrans" cxnId="{DC0DE601-0122-4617-B835-40619CCB599E}">
      <dgm:prSet/>
      <dgm:spPr/>
      <dgm:t>
        <a:bodyPr/>
        <a:lstStyle/>
        <a:p>
          <a:endParaRPr lang="en-US"/>
        </a:p>
      </dgm:t>
    </dgm:pt>
    <dgm:pt modelId="{A11C143B-C6F0-47D1-B9C5-2BE6ADE05B99}" type="pres">
      <dgm:prSet presAssocID="{5C3F9ED4-9CEC-4E9F-BC17-87327AA44275}" presName="Name0" presStyleCnt="0">
        <dgm:presLayoutVars>
          <dgm:dir/>
          <dgm:animLvl val="lvl"/>
          <dgm:resizeHandles val="exact"/>
        </dgm:presLayoutVars>
      </dgm:prSet>
      <dgm:spPr/>
    </dgm:pt>
    <dgm:pt modelId="{BD13AF68-CF7A-4F04-974E-29F1F9FB5429}" type="pres">
      <dgm:prSet presAssocID="{F00146F2-AA6A-4073-A7F4-60464257648A}" presName="Name8" presStyleCnt="0"/>
      <dgm:spPr/>
    </dgm:pt>
    <dgm:pt modelId="{E5B1E08F-9DC1-4520-8F6F-DD4314540B46}" type="pres">
      <dgm:prSet presAssocID="{F00146F2-AA6A-4073-A7F4-60464257648A}" presName="level" presStyleLbl="node1" presStyleIdx="0" presStyleCnt="3">
        <dgm:presLayoutVars>
          <dgm:chMax val="1"/>
          <dgm:bulletEnabled val="1"/>
        </dgm:presLayoutVars>
      </dgm:prSet>
      <dgm:spPr/>
    </dgm:pt>
    <dgm:pt modelId="{49FF44E4-7368-467A-9005-2D290BB1E409}" type="pres">
      <dgm:prSet presAssocID="{F00146F2-AA6A-4073-A7F4-60464257648A}" presName="levelTx" presStyleLbl="revTx" presStyleIdx="0" presStyleCnt="0">
        <dgm:presLayoutVars>
          <dgm:chMax val="1"/>
          <dgm:bulletEnabled val="1"/>
        </dgm:presLayoutVars>
      </dgm:prSet>
      <dgm:spPr/>
    </dgm:pt>
    <dgm:pt modelId="{90E2E5D5-F08C-4630-813D-4D54258AF4CD}" type="pres">
      <dgm:prSet presAssocID="{B1C443C6-7534-4EB7-AF92-1FF04FA96F6B}" presName="Name8" presStyleCnt="0"/>
      <dgm:spPr/>
    </dgm:pt>
    <dgm:pt modelId="{FE15F75E-80E6-46BF-BE3C-EC0276DE6DAF}" type="pres">
      <dgm:prSet presAssocID="{B1C443C6-7534-4EB7-AF92-1FF04FA96F6B}" presName="level" presStyleLbl="node1" presStyleIdx="1" presStyleCnt="3" custScaleY="68141">
        <dgm:presLayoutVars>
          <dgm:chMax val="1"/>
          <dgm:bulletEnabled val="1"/>
        </dgm:presLayoutVars>
      </dgm:prSet>
      <dgm:spPr/>
    </dgm:pt>
    <dgm:pt modelId="{7D69B9B9-1FDB-4F3C-8329-F59C06C28A84}" type="pres">
      <dgm:prSet presAssocID="{B1C443C6-7534-4EB7-AF92-1FF04FA96F6B}" presName="levelTx" presStyleLbl="revTx" presStyleIdx="0" presStyleCnt="0">
        <dgm:presLayoutVars>
          <dgm:chMax val="1"/>
          <dgm:bulletEnabled val="1"/>
        </dgm:presLayoutVars>
      </dgm:prSet>
      <dgm:spPr/>
    </dgm:pt>
    <dgm:pt modelId="{B93D0749-5265-485E-908F-F28AE51A7B1F}" type="pres">
      <dgm:prSet presAssocID="{0941476A-DD4D-4151-AC14-C77DD613E617}" presName="Name8" presStyleCnt="0"/>
      <dgm:spPr/>
    </dgm:pt>
    <dgm:pt modelId="{50AE67CC-CCA5-4E14-95F3-0B982EC963AA}" type="pres">
      <dgm:prSet presAssocID="{0941476A-DD4D-4151-AC14-C77DD613E617}" presName="level" presStyleLbl="node1" presStyleIdx="2" presStyleCnt="3" custScaleY="83224">
        <dgm:presLayoutVars>
          <dgm:chMax val="1"/>
          <dgm:bulletEnabled val="1"/>
        </dgm:presLayoutVars>
      </dgm:prSet>
      <dgm:spPr/>
    </dgm:pt>
    <dgm:pt modelId="{9861B8B1-89FE-427D-BBF0-70E203F1D563}" type="pres">
      <dgm:prSet presAssocID="{0941476A-DD4D-4151-AC14-C77DD613E617}" presName="levelTx" presStyleLbl="revTx" presStyleIdx="0" presStyleCnt="0">
        <dgm:presLayoutVars>
          <dgm:chMax val="1"/>
          <dgm:bulletEnabled val="1"/>
        </dgm:presLayoutVars>
      </dgm:prSet>
      <dgm:spPr/>
    </dgm:pt>
  </dgm:ptLst>
  <dgm:cxnLst>
    <dgm:cxn modelId="{DC0DE601-0122-4617-B835-40619CCB599E}" srcId="{5C3F9ED4-9CEC-4E9F-BC17-87327AA44275}" destId="{0941476A-DD4D-4151-AC14-C77DD613E617}" srcOrd="2" destOrd="0" parTransId="{4795434F-00BC-4364-B380-92047C88B242}" sibTransId="{241E249C-64EC-4DE4-8C92-8E2093B0D1D8}"/>
    <dgm:cxn modelId="{49B43502-0F79-436D-B1C4-B7AC473469A4}" type="presOf" srcId="{B1C443C6-7534-4EB7-AF92-1FF04FA96F6B}" destId="{FE15F75E-80E6-46BF-BE3C-EC0276DE6DAF}" srcOrd="0" destOrd="0" presId="urn:microsoft.com/office/officeart/2005/8/layout/pyramid1"/>
    <dgm:cxn modelId="{17DFFB0C-6A56-4D35-9981-C64E8C36A0C5}" type="presOf" srcId="{F00146F2-AA6A-4073-A7F4-60464257648A}" destId="{E5B1E08F-9DC1-4520-8F6F-DD4314540B46}" srcOrd="0" destOrd="0" presId="urn:microsoft.com/office/officeart/2005/8/layout/pyramid1"/>
    <dgm:cxn modelId="{E0AFC639-A13D-45B5-87AB-43892895840B}" type="presOf" srcId="{0941476A-DD4D-4151-AC14-C77DD613E617}" destId="{9861B8B1-89FE-427D-BBF0-70E203F1D563}" srcOrd="1" destOrd="0" presId="urn:microsoft.com/office/officeart/2005/8/layout/pyramid1"/>
    <dgm:cxn modelId="{61C3A17C-B357-4508-AF84-750461BCF94F}" srcId="{5C3F9ED4-9CEC-4E9F-BC17-87327AA44275}" destId="{F00146F2-AA6A-4073-A7F4-60464257648A}" srcOrd="0" destOrd="0" parTransId="{835C3E86-ACBF-42C1-BB9A-5B124534C5EC}" sibTransId="{E8FFB685-C06F-4DCA-94B9-270176CE1232}"/>
    <dgm:cxn modelId="{068D2391-4E4F-4D70-AB3E-684BC8C81538}" type="presOf" srcId="{F00146F2-AA6A-4073-A7F4-60464257648A}" destId="{49FF44E4-7368-467A-9005-2D290BB1E409}" srcOrd="1" destOrd="0" presId="urn:microsoft.com/office/officeart/2005/8/layout/pyramid1"/>
    <dgm:cxn modelId="{47B16E96-9EFA-43F1-9F07-33E9350A2985}" type="presOf" srcId="{5C3F9ED4-9CEC-4E9F-BC17-87327AA44275}" destId="{A11C143B-C6F0-47D1-B9C5-2BE6ADE05B99}" srcOrd="0" destOrd="0" presId="urn:microsoft.com/office/officeart/2005/8/layout/pyramid1"/>
    <dgm:cxn modelId="{6585EBAE-7789-4A4D-ACA4-629A33A856EF}" srcId="{5C3F9ED4-9CEC-4E9F-BC17-87327AA44275}" destId="{B1C443C6-7534-4EB7-AF92-1FF04FA96F6B}" srcOrd="1" destOrd="0" parTransId="{852E1F8F-18EC-4120-BF84-6E8B3F6BBB2B}" sibTransId="{7DF55713-3E61-4C9C-95D5-FC59FD72B501}"/>
    <dgm:cxn modelId="{BB4AB0AF-9509-44AD-9F61-5BC7499D6BA0}" type="presOf" srcId="{0941476A-DD4D-4151-AC14-C77DD613E617}" destId="{50AE67CC-CCA5-4E14-95F3-0B982EC963AA}" srcOrd="0" destOrd="0" presId="urn:microsoft.com/office/officeart/2005/8/layout/pyramid1"/>
    <dgm:cxn modelId="{5174D7B0-CD0C-4ABF-A4C6-E558746EF22A}" type="presOf" srcId="{B1C443C6-7534-4EB7-AF92-1FF04FA96F6B}" destId="{7D69B9B9-1FDB-4F3C-8329-F59C06C28A84}" srcOrd="1" destOrd="0" presId="urn:microsoft.com/office/officeart/2005/8/layout/pyramid1"/>
    <dgm:cxn modelId="{61FBCC3A-3684-40CB-B159-9440A7033D81}" type="presParOf" srcId="{A11C143B-C6F0-47D1-B9C5-2BE6ADE05B99}" destId="{BD13AF68-CF7A-4F04-974E-29F1F9FB5429}" srcOrd="0" destOrd="0" presId="urn:microsoft.com/office/officeart/2005/8/layout/pyramid1"/>
    <dgm:cxn modelId="{C2EE83FB-6BA9-4610-B538-A6186E47FDFC}" type="presParOf" srcId="{BD13AF68-CF7A-4F04-974E-29F1F9FB5429}" destId="{E5B1E08F-9DC1-4520-8F6F-DD4314540B46}" srcOrd="0" destOrd="0" presId="urn:microsoft.com/office/officeart/2005/8/layout/pyramid1"/>
    <dgm:cxn modelId="{5D713243-4FF8-41BA-A3DB-8D881DC89EBD}" type="presParOf" srcId="{BD13AF68-CF7A-4F04-974E-29F1F9FB5429}" destId="{49FF44E4-7368-467A-9005-2D290BB1E409}" srcOrd="1" destOrd="0" presId="urn:microsoft.com/office/officeart/2005/8/layout/pyramid1"/>
    <dgm:cxn modelId="{EC0E3534-2FDB-4BE8-BA26-9E0E445BE201}" type="presParOf" srcId="{A11C143B-C6F0-47D1-B9C5-2BE6ADE05B99}" destId="{90E2E5D5-F08C-4630-813D-4D54258AF4CD}" srcOrd="1" destOrd="0" presId="urn:microsoft.com/office/officeart/2005/8/layout/pyramid1"/>
    <dgm:cxn modelId="{E82837DC-0CE1-4058-91EB-EB131BEA70E7}" type="presParOf" srcId="{90E2E5D5-F08C-4630-813D-4D54258AF4CD}" destId="{FE15F75E-80E6-46BF-BE3C-EC0276DE6DAF}" srcOrd="0" destOrd="0" presId="urn:microsoft.com/office/officeart/2005/8/layout/pyramid1"/>
    <dgm:cxn modelId="{32F74A83-10CC-4B92-A51D-0551C943E985}" type="presParOf" srcId="{90E2E5D5-F08C-4630-813D-4D54258AF4CD}" destId="{7D69B9B9-1FDB-4F3C-8329-F59C06C28A84}" srcOrd="1" destOrd="0" presId="urn:microsoft.com/office/officeart/2005/8/layout/pyramid1"/>
    <dgm:cxn modelId="{55EDE1ED-45EC-44CD-9A51-D4D6E2994B41}" type="presParOf" srcId="{A11C143B-C6F0-47D1-B9C5-2BE6ADE05B99}" destId="{B93D0749-5265-485E-908F-F28AE51A7B1F}" srcOrd="2" destOrd="0" presId="urn:microsoft.com/office/officeart/2005/8/layout/pyramid1"/>
    <dgm:cxn modelId="{9E17079B-66FC-481A-9FBE-FE38D33768FD}" type="presParOf" srcId="{B93D0749-5265-485E-908F-F28AE51A7B1F}" destId="{50AE67CC-CCA5-4E14-95F3-0B982EC963AA}" srcOrd="0" destOrd="0" presId="urn:microsoft.com/office/officeart/2005/8/layout/pyramid1"/>
    <dgm:cxn modelId="{AC06BD2A-ECBA-4151-B224-CEDE3D1C73BC}" type="presParOf" srcId="{B93D0749-5265-485E-908F-F28AE51A7B1F}" destId="{9861B8B1-89FE-427D-BBF0-70E203F1D563}"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270E3-89A0-4BFA-9DCA-DAD79E040B58}">
      <dsp:nvSpPr>
        <dsp:cNvPr id="0" name=""/>
        <dsp:cNvSpPr/>
      </dsp:nvSpPr>
      <dsp:spPr>
        <a:xfrm>
          <a:off x="-3470975" y="-231556"/>
          <a:ext cx="4138344" cy="4138344"/>
        </a:xfrm>
        <a:prstGeom prst="blockArc">
          <a:avLst>
            <a:gd name="adj1" fmla="val 18900000"/>
            <a:gd name="adj2" fmla="val 2700000"/>
            <a:gd name="adj3" fmla="val 522"/>
          </a:avLst>
        </a:pr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D9A30B7-5459-4E77-824D-9F88E303676C}">
      <dsp:nvSpPr>
        <dsp:cNvPr id="0" name=""/>
        <dsp:cNvSpPr/>
      </dsp:nvSpPr>
      <dsp:spPr>
        <a:xfrm>
          <a:off x="239024" y="407249"/>
          <a:ext cx="2167268" cy="436413"/>
        </a:xfrm>
        <a:prstGeom prst="rect">
          <a:avLst/>
        </a:prstGeom>
        <a:solidFill>
          <a:schemeClr val="accent2">
            <a:hueOff val="0"/>
            <a:satOff val="0"/>
            <a:lumOff val="0"/>
            <a:shade val="51000"/>
            <a:satMod val="130000"/>
          </a:schemeClr>
        </a:solidFill>
        <a:ln>
          <a:noFill/>
        </a:ln>
        <a:effectLst/>
        <a:scene3d>
          <a:camera prst="orthographicFront">
            <a:rot lat="0" lon="0" rev="0"/>
          </a:camera>
          <a:lightRig rig="threePt" dir="t">
            <a:rot lat="0" lon="0" rev="1200000"/>
          </a:lightRig>
        </a:scene3d>
        <a:sp3d/>
      </dsp:spPr>
      <dsp:style>
        <a:lnRef idx="0">
          <a:scrgbClr r="0" g="0" b="0"/>
        </a:lnRef>
        <a:fillRef idx="3">
          <a:scrgbClr r="0" g="0" b="0"/>
        </a:fillRef>
        <a:effectRef idx="3">
          <a:scrgbClr r="0" g="0" b="0"/>
        </a:effectRef>
        <a:fontRef idx="minor">
          <a:schemeClr val="lt1"/>
        </a:fontRef>
      </dsp:style>
      <dsp:txBody>
        <a:bodyPr spcFirstLastPara="0" vert="horz" wrap="square" lIns="256639" tIns="22860" rIns="22860" bIns="22860" numCol="1" spcCol="1270" anchor="ctr" anchorCtr="0">
          <a:noAutofit/>
        </a:bodyPr>
        <a:lstStyle/>
        <a:p>
          <a:pPr marL="0" lvl="0" indent="0" algn="l" defTabSz="400050">
            <a:lnSpc>
              <a:spcPct val="90000"/>
            </a:lnSpc>
            <a:spcBef>
              <a:spcPct val="0"/>
            </a:spcBef>
            <a:spcAft>
              <a:spcPct val="35000"/>
            </a:spcAft>
            <a:buNone/>
          </a:pPr>
          <a:r>
            <a:rPr lang="en-US" sz="900" b="1" kern="1200" dirty="0">
              <a:latin typeface="+mj-lt"/>
            </a:rPr>
            <a:t>Machine Learning/Deep Learning</a:t>
          </a:r>
        </a:p>
      </dsp:txBody>
      <dsp:txXfrm>
        <a:off x="239024" y="407249"/>
        <a:ext cx="2167268" cy="436413"/>
      </dsp:txXfrm>
    </dsp:sp>
    <dsp:sp modelId="{6F0FA291-142C-4147-B762-58A89F6AD5FB}">
      <dsp:nvSpPr>
        <dsp:cNvPr id="0" name=""/>
        <dsp:cNvSpPr/>
      </dsp:nvSpPr>
      <dsp:spPr>
        <a:xfrm>
          <a:off x="48021" y="423378"/>
          <a:ext cx="404155" cy="404155"/>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1499BD7F-AAD9-4A1D-A18E-CAEB7C6A607E}">
      <dsp:nvSpPr>
        <dsp:cNvPr id="0" name=""/>
        <dsp:cNvSpPr/>
      </dsp:nvSpPr>
      <dsp:spPr>
        <a:xfrm>
          <a:off x="516055" y="892174"/>
          <a:ext cx="1901311" cy="436413"/>
        </a:xfrm>
        <a:prstGeom prst="rect">
          <a:avLst/>
        </a:prstGeom>
        <a:solidFill>
          <a:schemeClr val="accent2">
            <a:hueOff val="0"/>
            <a:satOff val="0"/>
            <a:lumOff val="0"/>
            <a:shade val="51000"/>
            <a:satMod val="130000"/>
          </a:schemeClr>
        </a:solidFill>
        <a:ln>
          <a:noFill/>
        </a:ln>
        <a:effectLst/>
        <a:scene3d>
          <a:camera prst="orthographicFront">
            <a:rot lat="0" lon="0" rev="0"/>
          </a:camera>
          <a:lightRig rig="threePt" dir="t">
            <a:rot lat="0" lon="0" rev="1200000"/>
          </a:lightRig>
        </a:scene3d>
        <a:sp3d/>
      </dsp:spPr>
      <dsp:style>
        <a:lnRef idx="0">
          <a:scrgbClr r="0" g="0" b="0"/>
        </a:lnRef>
        <a:fillRef idx="3">
          <a:scrgbClr r="0" g="0" b="0"/>
        </a:fillRef>
        <a:effectRef idx="3">
          <a:scrgbClr r="0" g="0" b="0"/>
        </a:effectRef>
        <a:fontRef idx="minor">
          <a:schemeClr val="lt1"/>
        </a:fontRef>
      </dsp:style>
      <dsp:txBody>
        <a:bodyPr spcFirstLastPara="0" vert="horz" wrap="square" lIns="256639" tIns="22860" rIns="22860" bIns="22860" numCol="1" spcCol="1270" anchor="ctr" anchorCtr="0">
          <a:noAutofit/>
        </a:bodyPr>
        <a:lstStyle/>
        <a:p>
          <a:pPr marL="0" lvl="0" indent="0" algn="l" defTabSz="400050">
            <a:lnSpc>
              <a:spcPct val="90000"/>
            </a:lnSpc>
            <a:spcBef>
              <a:spcPct val="0"/>
            </a:spcBef>
            <a:spcAft>
              <a:spcPct val="35000"/>
            </a:spcAft>
            <a:buNone/>
          </a:pPr>
          <a:r>
            <a:rPr lang="en-US" sz="900" b="1" kern="1200" dirty="0" err="1">
              <a:latin typeface="+mj-lt"/>
            </a:rPr>
            <a:t>IoT</a:t>
          </a:r>
          <a:r>
            <a:rPr lang="en-US" sz="900" b="1" kern="1200" dirty="0">
              <a:latin typeface="+mj-lt"/>
            </a:rPr>
            <a:t>  (Internet of Things) &amp; Sensor Analytics</a:t>
          </a:r>
        </a:p>
      </dsp:txBody>
      <dsp:txXfrm>
        <a:off x="516055" y="892174"/>
        <a:ext cx="1901311" cy="436413"/>
      </dsp:txXfrm>
    </dsp:sp>
    <dsp:sp modelId="{DDE31995-9F16-45E2-80E5-EFFC81BAAEB6}">
      <dsp:nvSpPr>
        <dsp:cNvPr id="0" name=""/>
        <dsp:cNvSpPr/>
      </dsp:nvSpPr>
      <dsp:spPr>
        <a:xfrm>
          <a:off x="313977" y="908303"/>
          <a:ext cx="404155" cy="404155"/>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3B3C97CA-DF37-4BBB-8D8F-E4AB9A2C32DC}">
      <dsp:nvSpPr>
        <dsp:cNvPr id="0" name=""/>
        <dsp:cNvSpPr/>
      </dsp:nvSpPr>
      <dsp:spPr>
        <a:xfrm>
          <a:off x="637670" y="1377099"/>
          <a:ext cx="1779696" cy="436413"/>
        </a:xfrm>
        <a:prstGeom prst="rect">
          <a:avLst/>
        </a:prstGeom>
        <a:solidFill>
          <a:schemeClr val="accent2">
            <a:hueOff val="0"/>
            <a:satOff val="0"/>
            <a:lumOff val="0"/>
            <a:shade val="51000"/>
            <a:satMod val="130000"/>
          </a:schemeClr>
        </a:solidFill>
        <a:ln>
          <a:noFill/>
        </a:ln>
        <a:effectLst/>
        <a:scene3d>
          <a:camera prst="orthographicFront">
            <a:rot lat="0" lon="0" rev="0"/>
          </a:camera>
          <a:lightRig rig="threePt" dir="t">
            <a:rot lat="0" lon="0" rev="1200000"/>
          </a:lightRig>
        </a:scene3d>
        <a:sp3d/>
      </dsp:spPr>
      <dsp:style>
        <a:lnRef idx="0">
          <a:scrgbClr r="0" g="0" b="0"/>
        </a:lnRef>
        <a:fillRef idx="3">
          <a:scrgbClr r="0" g="0" b="0"/>
        </a:fillRef>
        <a:effectRef idx="3">
          <a:scrgbClr r="0" g="0" b="0"/>
        </a:effectRef>
        <a:fontRef idx="minor">
          <a:schemeClr val="lt1"/>
        </a:fontRef>
      </dsp:style>
      <dsp:txBody>
        <a:bodyPr spcFirstLastPara="0" vert="horz" wrap="square" lIns="256639" tIns="22860" rIns="22860" bIns="22860" numCol="1" spcCol="1270" anchor="ctr" anchorCtr="0">
          <a:noAutofit/>
        </a:bodyPr>
        <a:lstStyle/>
        <a:p>
          <a:pPr marL="0" lvl="0" indent="0" algn="l" defTabSz="400050">
            <a:lnSpc>
              <a:spcPct val="90000"/>
            </a:lnSpc>
            <a:spcBef>
              <a:spcPct val="0"/>
            </a:spcBef>
            <a:spcAft>
              <a:spcPct val="35000"/>
            </a:spcAft>
            <a:buNone/>
          </a:pPr>
          <a:r>
            <a:rPr lang="en-US" sz="900" b="1" kern="1200" dirty="0">
              <a:latin typeface="+mj-lt"/>
            </a:rPr>
            <a:t>Modeling Willingness-to-Pay</a:t>
          </a:r>
        </a:p>
      </dsp:txBody>
      <dsp:txXfrm>
        <a:off x="637670" y="1377099"/>
        <a:ext cx="1779696" cy="436413"/>
      </dsp:txXfrm>
    </dsp:sp>
    <dsp:sp modelId="{83CEDFD2-7B6B-4E14-B7B9-6FAF0FB3B746}">
      <dsp:nvSpPr>
        <dsp:cNvPr id="0" name=""/>
        <dsp:cNvSpPr/>
      </dsp:nvSpPr>
      <dsp:spPr>
        <a:xfrm>
          <a:off x="435593" y="1393228"/>
          <a:ext cx="404155" cy="404155"/>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34417F4D-7171-43E4-802C-EA3383625615}">
      <dsp:nvSpPr>
        <dsp:cNvPr id="0" name=""/>
        <dsp:cNvSpPr/>
      </dsp:nvSpPr>
      <dsp:spPr>
        <a:xfrm>
          <a:off x="637670" y="1861717"/>
          <a:ext cx="1779696" cy="436413"/>
        </a:xfrm>
        <a:prstGeom prst="rect">
          <a:avLst/>
        </a:prstGeom>
        <a:solidFill>
          <a:schemeClr val="accent2">
            <a:hueOff val="0"/>
            <a:satOff val="0"/>
            <a:lumOff val="0"/>
            <a:shade val="51000"/>
            <a:satMod val="130000"/>
          </a:schemeClr>
        </a:solidFill>
        <a:ln>
          <a:noFill/>
        </a:ln>
        <a:effectLst/>
        <a:scene3d>
          <a:camera prst="orthographicFront">
            <a:rot lat="0" lon="0" rev="0"/>
          </a:camera>
          <a:lightRig rig="threePt" dir="t">
            <a:rot lat="0" lon="0" rev="1200000"/>
          </a:lightRig>
        </a:scene3d>
        <a:sp3d/>
      </dsp:spPr>
      <dsp:style>
        <a:lnRef idx="0">
          <a:scrgbClr r="0" g="0" b="0"/>
        </a:lnRef>
        <a:fillRef idx="3">
          <a:scrgbClr r="0" g="0" b="0"/>
        </a:fillRef>
        <a:effectRef idx="3">
          <a:scrgbClr r="0" g="0" b="0"/>
        </a:effectRef>
        <a:fontRef idx="minor">
          <a:schemeClr val="lt1"/>
        </a:fontRef>
      </dsp:style>
      <dsp:txBody>
        <a:bodyPr spcFirstLastPara="0" vert="horz" wrap="square" lIns="256639" tIns="22860" rIns="22860" bIns="22860" numCol="1" spcCol="1270" anchor="ctr" anchorCtr="0">
          <a:noAutofit/>
        </a:bodyPr>
        <a:lstStyle/>
        <a:p>
          <a:pPr marL="0" lvl="0" indent="0" algn="l" defTabSz="400050">
            <a:lnSpc>
              <a:spcPct val="90000"/>
            </a:lnSpc>
            <a:spcBef>
              <a:spcPct val="0"/>
            </a:spcBef>
            <a:spcAft>
              <a:spcPct val="35000"/>
            </a:spcAft>
            <a:buNone/>
          </a:pPr>
          <a:r>
            <a:rPr lang="en-US" sz="900" b="1" kern="1200" dirty="0">
              <a:latin typeface="+mj-lt"/>
            </a:rPr>
            <a:t>Natural Language Processing</a:t>
          </a:r>
        </a:p>
      </dsp:txBody>
      <dsp:txXfrm>
        <a:off x="637670" y="1861717"/>
        <a:ext cx="1779696" cy="436413"/>
      </dsp:txXfrm>
    </dsp:sp>
    <dsp:sp modelId="{AC8D2076-7E1D-4BE9-B073-8C5AD8A6C1BA}">
      <dsp:nvSpPr>
        <dsp:cNvPr id="0" name=""/>
        <dsp:cNvSpPr/>
      </dsp:nvSpPr>
      <dsp:spPr>
        <a:xfrm>
          <a:off x="435593" y="1877846"/>
          <a:ext cx="404155" cy="404155"/>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AF419C04-95C7-4A49-8D45-E0786F1AC0ED}">
      <dsp:nvSpPr>
        <dsp:cNvPr id="0" name=""/>
        <dsp:cNvSpPr/>
      </dsp:nvSpPr>
      <dsp:spPr>
        <a:xfrm>
          <a:off x="516055" y="2346642"/>
          <a:ext cx="1901311" cy="436413"/>
        </a:xfrm>
        <a:prstGeom prst="rect">
          <a:avLst/>
        </a:prstGeom>
        <a:solidFill>
          <a:schemeClr val="accent2">
            <a:hueOff val="0"/>
            <a:satOff val="0"/>
            <a:lumOff val="0"/>
            <a:shade val="51000"/>
            <a:satMod val="130000"/>
          </a:schemeClr>
        </a:solidFill>
        <a:ln>
          <a:noFill/>
        </a:ln>
        <a:effectLst/>
        <a:scene3d>
          <a:camera prst="orthographicFront">
            <a:rot lat="0" lon="0" rev="0"/>
          </a:camera>
          <a:lightRig rig="threePt" dir="t">
            <a:rot lat="0" lon="0" rev="1200000"/>
          </a:lightRig>
        </a:scene3d>
        <a:sp3d/>
      </dsp:spPr>
      <dsp:style>
        <a:lnRef idx="0">
          <a:scrgbClr r="0" g="0" b="0"/>
        </a:lnRef>
        <a:fillRef idx="3">
          <a:scrgbClr r="0" g="0" b="0"/>
        </a:fillRef>
        <a:effectRef idx="3">
          <a:scrgbClr r="0" g="0" b="0"/>
        </a:effectRef>
        <a:fontRef idx="minor">
          <a:schemeClr val="lt1"/>
        </a:fontRef>
      </dsp:style>
      <dsp:txBody>
        <a:bodyPr spcFirstLastPara="0" vert="horz" wrap="square" lIns="256639" tIns="22860" rIns="22860" bIns="22860" numCol="1" spcCol="1270" anchor="ctr" anchorCtr="0">
          <a:noAutofit/>
        </a:bodyPr>
        <a:lstStyle/>
        <a:p>
          <a:pPr marL="0" lvl="0" indent="0" algn="l" defTabSz="400050">
            <a:lnSpc>
              <a:spcPct val="90000"/>
            </a:lnSpc>
            <a:spcBef>
              <a:spcPct val="0"/>
            </a:spcBef>
            <a:spcAft>
              <a:spcPct val="35000"/>
            </a:spcAft>
            <a:buNone/>
          </a:pPr>
          <a:r>
            <a:rPr lang="en-US" sz="900" b="1" kern="1200" dirty="0">
              <a:latin typeface="+mj-lt"/>
            </a:rPr>
            <a:t>Analyzing Data @ Scale</a:t>
          </a:r>
        </a:p>
      </dsp:txBody>
      <dsp:txXfrm>
        <a:off x="516055" y="2346642"/>
        <a:ext cx="1901311" cy="436413"/>
      </dsp:txXfrm>
    </dsp:sp>
    <dsp:sp modelId="{A365DAA4-D4AD-479F-A559-10E87C92020D}">
      <dsp:nvSpPr>
        <dsp:cNvPr id="0" name=""/>
        <dsp:cNvSpPr/>
      </dsp:nvSpPr>
      <dsp:spPr>
        <a:xfrm>
          <a:off x="313977" y="2362771"/>
          <a:ext cx="404155" cy="404155"/>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8C7D0871-3FF3-4078-9C20-2EED85A4F752}">
      <dsp:nvSpPr>
        <dsp:cNvPr id="0" name=""/>
        <dsp:cNvSpPr/>
      </dsp:nvSpPr>
      <dsp:spPr>
        <a:xfrm>
          <a:off x="250099" y="2831567"/>
          <a:ext cx="2167268" cy="436413"/>
        </a:xfrm>
        <a:prstGeom prst="rect">
          <a:avLst/>
        </a:prstGeom>
        <a:solidFill>
          <a:schemeClr val="accent2">
            <a:hueOff val="0"/>
            <a:satOff val="0"/>
            <a:lumOff val="0"/>
            <a:shade val="51000"/>
            <a:satMod val="130000"/>
          </a:schemeClr>
        </a:solidFill>
        <a:ln>
          <a:noFill/>
        </a:ln>
        <a:effectLst/>
        <a:scene3d>
          <a:camera prst="orthographicFront">
            <a:rot lat="0" lon="0" rev="0"/>
          </a:camera>
          <a:lightRig rig="threePt" dir="t">
            <a:rot lat="0" lon="0" rev="1200000"/>
          </a:lightRig>
        </a:scene3d>
        <a:sp3d/>
      </dsp:spPr>
      <dsp:style>
        <a:lnRef idx="0">
          <a:scrgbClr r="0" g="0" b="0"/>
        </a:lnRef>
        <a:fillRef idx="3">
          <a:scrgbClr r="0" g="0" b="0"/>
        </a:fillRef>
        <a:effectRef idx="3">
          <a:scrgbClr r="0" g="0" b="0"/>
        </a:effectRef>
        <a:fontRef idx="minor">
          <a:schemeClr val="lt1"/>
        </a:fontRef>
      </dsp:style>
      <dsp:txBody>
        <a:bodyPr spcFirstLastPara="0" vert="horz" wrap="square" lIns="256639" tIns="22860" rIns="22860" bIns="22860" numCol="1" spcCol="1270" anchor="ctr" anchorCtr="0">
          <a:noAutofit/>
        </a:bodyPr>
        <a:lstStyle/>
        <a:p>
          <a:pPr marL="0" lvl="0" indent="0" algn="l" defTabSz="400050">
            <a:lnSpc>
              <a:spcPct val="90000"/>
            </a:lnSpc>
            <a:spcBef>
              <a:spcPct val="0"/>
            </a:spcBef>
            <a:spcAft>
              <a:spcPct val="35000"/>
            </a:spcAft>
            <a:buNone/>
          </a:pPr>
          <a:r>
            <a:rPr lang="en-US" sz="900" b="1" kern="1200" dirty="0">
              <a:latin typeface="+mj-lt"/>
            </a:rPr>
            <a:t>Creating a Streaming Consumer Behavior Data Lake</a:t>
          </a:r>
        </a:p>
      </dsp:txBody>
      <dsp:txXfrm>
        <a:off x="250099" y="2831567"/>
        <a:ext cx="2167268" cy="436413"/>
      </dsp:txXfrm>
    </dsp:sp>
    <dsp:sp modelId="{9C878FDE-FAF7-446E-9B08-E698652841E3}">
      <dsp:nvSpPr>
        <dsp:cNvPr id="0" name=""/>
        <dsp:cNvSpPr/>
      </dsp:nvSpPr>
      <dsp:spPr>
        <a:xfrm>
          <a:off x="48021" y="2847697"/>
          <a:ext cx="404155" cy="404155"/>
        </a:xfrm>
        <a:prstGeom prst="ellipse">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1E08F-9DC1-4520-8F6F-DD4314540B46}">
      <dsp:nvSpPr>
        <dsp:cNvPr id="0" name=""/>
        <dsp:cNvSpPr/>
      </dsp:nvSpPr>
      <dsp:spPr>
        <a:xfrm>
          <a:off x="1323720" y="0"/>
          <a:ext cx="1749045" cy="1787965"/>
        </a:xfrm>
        <a:prstGeom prst="trapezoid">
          <a:avLst>
            <a:gd name="adj" fmla="val 50000"/>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 </a:t>
          </a:r>
        </a:p>
      </dsp:txBody>
      <dsp:txXfrm>
        <a:off x="1323720" y="0"/>
        <a:ext cx="1749045" cy="1787965"/>
      </dsp:txXfrm>
    </dsp:sp>
    <dsp:sp modelId="{FE15F75E-80E6-46BF-BE3C-EC0276DE6DAF}">
      <dsp:nvSpPr>
        <dsp:cNvPr id="0" name=""/>
        <dsp:cNvSpPr/>
      </dsp:nvSpPr>
      <dsp:spPr>
        <a:xfrm>
          <a:off x="727812" y="1787965"/>
          <a:ext cx="2940861" cy="1218337"/>
        </a:xfrm>
        <a:prstGeom prst="trapezoid">
          <a:avLst>
            <a:gd name="adj" fmla="val 48912"/>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 </a:t>
          </a:r>
        </a:p>
      </dsp:txBody>
      <dsp:txXfrm>
        <a:off x="1242463" y="1787965"/>
        <a:ext cx="1911560" cy="1218337"/>
      </dsp:txXfrm>
    </dsp:sp>
    <dsp:sp modelId="{50AE67CC-CCA5-4E14-95F3-0B982EC963AA}">
      <dsp:nvSpPr>
        <dsp:cNvPr id="0" name=""/>
        <dsp:cNvSpPr/>
      </dsp:nvSpPr>
      <dsp:spPr>
        <a:xfrm>
          <a:off x="0" y="3006302"/>
          <a:ext cx="4396487" cy="1488016"/>
        </a:xfrm>
        <a:prstGeom prst="trapezoid">
          <a:avLst>
            <a:gd name="adj" fmla="val 48912"/>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 </a:t>
          </a:r>
        </a:p>
      </dsp:txBody>
      <dsp:txXfrm>
        <a:off x="769385" y="3006302"/>
        <a:ext cx="2857716" cy="1488016"/>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1">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alg type="composite"/>
    <dgm:shape xmlns:r="http://schemas.openxmlformats.org/officeDocument/2006/relationships" r:blip="">
      <dgm:adjLst/>
    </dgm:shape>
    <dgm:layoutNode name="Name1">
      <dgm:alg type="composite"/>
      <dgm:shape xmlns:r="http://schemas.openxmlformats.org/officeDocument/2006/relationships" r:blip="">
        <dgm:adjLst/>
      </dgm:shape>
      <dgm:layoutNode name="cycle">
        <dgm:shape xmlns:r="http://schemas.openxmlformats.org/officeDocument/2006/relationships" r:blip="">
          <dgm:adjLst/>
        </dgm:shape>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choose name="Name21">
          <dgm:if name="Name22" func="var" arg="dir" op="equ" val="norm">
            <dgm:alg type="cycle">
              <dgm:param type="stAng" val="45"/>
              <dgm:param type="spanAng" val="90"/>
            </dgm:alg>
          </dgm:if>
          <dgm:else name="Name23">
            <dgm:alg type="cycle">
              <dgm:param type="stAng" val="225"/>
              <dgm:param type="spanAng" val="90"/>
            </dgm:alg>
          </dgm:else>
        </dgm:choose>
        <dgm:presOf/>
        <dgm:constrLst>
          <dgm:constr type="w" for="ch" val="1"/>
          <dgm:constr type="h" for="ch" val="1"/>
          <dgm:constr type="diam" for="ch" forName="conn" refType="diam"/>
        </dgm:constrLst>
      </dgm:layoutNod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shape xmlns:r="http://schemas.openxmlformats.org/officeDocument/2006/relationships" type="rect" r:blip="">
            <dgm:adjLst/>
          </dgm:shape>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shape xmlns:r="http://schemas.openxmlformats.org/officeDocument/2006/relationships" type="rect" r:blip="">
            <dgm:adjLst/>
          </dgm:shape>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shape xmlns:r="http://schemas.openxmlformats.org/officeDocument/2006/relationships" type="rect" r:blip="">
            <dgm:adjLst/>
          </dgm:shape>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shape xmlns:r="http://schemas.openxmlformats.org/officeDocument/2006/relationships" type="rect" r:blip="">
            <dgm:adjLst/>
          </dgm:shape>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shape xmlns:r="http://schemas.openxmlformats.org/officeDocument/2006/relationships" type="rect" r:blip="">
            <dgm:adjLst/>
          </dgm:shape>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shape xmlns:r="http://schemas.openxmlformats.org/officeDocument/2006/relationships" type="rect" r:blip="">
            <dgm:adjLst/>
          </dgm:shape>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shape xmlns:r="http://schemas.openxmlformats.org/officeDocument/2006/relationships" type="rect" r:blip="">
            <dgm:adjLst/>
          </dgm:shape>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varLst>
      <dgm:chMax val="7"/>
      <dgm:chPref val="7"/>
      <dgm:dir/>
    </dgm:varLst>
    <dgm:constrLst>
      <dgm:constr type="w" for="ch" refType="h" refFor="ch" op="gte" fact="0.8"/>
    </dgm:constrLst>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latin typeface="Arial" pitchFamily="34" charset="0"/>
              <a:cs typeface="Arial" pitchFamily="34" charset="0"/>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5F05CFF-548C-4E04-B325-CF1209D66BDC}" type="datetimeFigureOut">
              <a:rPr lang="en-GB" smtClean="0">
                <a:latin typeface="Arial" pitchFamily="34" charset="0"/>
                <a:cs typeface="Arial" pitchFamily="34" charset="0"/>
              </a:rPr>
              <a:pPr/>
              <a:t>20/09/2023</a:t>
            </a:fld>
            <a:endParaRPr lang="en-GB">
              <a:latin typeface="Arial" pitchFamily="34" charset="0"/>
              <a:cs typeface="Arial" pitchFamily="34" charset="0"/>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latin typeface="Arial" pitchFamily="34" charset="0"/>
              <a:cs typeface="Arial" pitchFamily="34" charset="0"/>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EE90EF7-3E10-491C-87C2-59674BB3AAF6}" type="slidenum">
              <a:rPr lang="en-GB" smtClean="0">
                <a:latin typeface="Arial" pitchFamily="34" charset="0"/>
                <a:cs typeface="Arial" pitchFamily="34" charset="0"/>
              </a:rPr>
              <a:pPr/>
              <a:t>‹#›</a:t>
            </a:fld>
            <a:endParaRPr lang="en-GB">
              <a:latin typeface="Arial" pitchFamily="34" charset="0"/>
              <a:cs typeface="Arial" pitchFamily="34" charset="0"/>
            </a:endParaRPr>
          </a:p>
        </p:txBody>
      </p:sp>
    </p:spTree>
    <p:extLst>
      <p:ext uri="{BB962C8B-B14F-4D97-AF65-F5344CB8AC3E}">
        <p14:creationId xmlns:p14="http://schemas.microsoft.com/office/powerpoint/2010/main" val="23375995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itchFamily="34" charset="0"/>
                <a:cs typeface="Arial" pitchFamily="34" charset="0"/>
              </a:defRPr>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pitchFamily="34" charset="0"/>
                <a:cs typeface="Arial" pitchFamily="34" charset="0"/>
              </a:defRPr>
            </a:lvl1pPr>
          </a:lstStyle>
          <a:p>
            <a:fld id="{5EFB8DA3-BCA9-4B7D-B50D-14F47506B614}" type="datetimeFigureOut">
              <a:rPr lang="en-GB" smtClean="0"/>
              <a:pPr/>
              <a:t>20/09/2023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itchFamily="34" charset="0"/>
                <a:cs typeface="Arial" pitchFamily="34" charset="0"/>
              </a:defRPr>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Arial" pitchFamily="34" charset="0"/>
                <a:cs typeface="Arial" pitchFamily="34" charset="0"/>
              </a:defRPr>
            </a:lvl1pPr>
          </a:lstStyle>
          <a:p>
            <a:fld id="{F07B8F03-BC93-4120-96CA-A36DF640BE24}" type="slidenum">
              <a:rPr lang="en-GB" smtClean="0"/>
              <a:pPr/>
              <a:t>‹#›</a:t>
            </a:fld>
            <a:endParaRPr lang="en-GB"/>
          </a:p>
        </p:txBody>
      </p:sp>
    </p:spTree>
    <p:extLst>
      <p:ext uri="{BB962C8B-B14F-4D97-AF65-F5344CB8AC3E}">
        <p14:creationId xmlns:p14="http://schemas.microsoft.com/office/powerpoint/2010/main" val="242598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itchFamily="34" charset="0"/>
        <a:ea typeface="+mn-ea"/>
        <a:cs typeface="Arial" pitchFamily="34" charset="0"/>
      </a:defRPr>
    </a:lvl1pPr>
    <a:lvl2pPr marL="457200" algn="l" defTabSz="914400" rtl="0" eaLnBrk="1" latinLnBrk="0" hangingPunct="1">
      <a:defRPr sz="1200" kern="1200">
        <a:solidFill>
          <a:schemeClr val="tx1"/>
        </a:solidFill>
        <a:latin typeface="Arial" pitchFamily="34" charset="0"/>
        <a:ea typeface="+mn-ea"/>
        <a:cs typeface="Arial" pitchFamily="34" charset="0"/>
      </a:defRPr>
    </a:lvl2pPr>
    <a:lvl3pPr marL="914400" algn="l" defTabSz="914400" rtl="0" eaLnBrk="1" latinLnBrk="0" hangingPunct="1">
      <a:defRPr sz="1200" kern="1200">
        <a:solidFill>
          <a:schemeClr val="tx1"/>
        </a:solidFill>
        <a:latin typeface="Arial" pitchFamily="34" charset="0"/>
        <a:ea typeface="+mn-ea"/>
        <a:cs typeface="Arial" pitchFamily="34" charset="0"/>
      </a:defRPr>
    </a:lvl3pPr>
    <a:lvl4pPr marL="1371600" algn="l" defTabSz="914400" rtl="0" eaLnBrk="1" latinLnBrk="0" hangingPunct="1">
      <a:defRPr sz="1200" kern="1200">
        <a:solidFill>
          <a:schemeClr val="tx1"/>
        </a:solidFill>
        <a:latin typeface="Arial" pitchFamily="34" charset="0"/>
        <a:ea typeface="+mn-ea"/>
        <a:cs typeface="Arial" pitchFamily="34" charset="0"/>
      </a:defRPr>
    </a:lvl4pPr>
    <a:lvl5pPr marL="1828800" algn="l" defTabSz="914400" rtl="0" eaLnBrk="1" latinLnBrk="0" hangingPunct="1">
      <a:defRPr sz="1200" kern="1200">
        <a:solidFill>
          <a:schemeClr val="tx1"/>
        </a:solidFill>
        <a:latin typeface="Arial" pitchFamily="34" charset="0"/>
        <a:ea typeface="+mn-ea"/>
        <a:cs typeface="Arial"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news.walmart.com/news-archive/2012/08/30/walmart-announces-new-search-engine-to-power-walmartcom" TargetMode="External"/><Relationship Id="rId3" Type="http://schemas.openxmlformats.org/officeDocument/2006/relationships/hyperlink" Target="http://www.forbes.com/sites/peterpham/2015/08/28/the-impacts-of-big-data-that-you-may-not-have-heard-of/" TargetMode="External"/><Relationship Id="rId7" Type="http://schemas.openxmlformats.org/officeDocument/2006/relationships/hyperlink" Target="http://techcrunch.com/2012/08/30/in-battle-with-amazon-walmart-unveils-polaris-a-semantic-search-engine-for-product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www.fastcompany.com/most-innovative-companies/2014/ge" TargetMode="External"/><Relationship Id="rId5" Type="http://schemas.openxmlformats.org/officeDocument/2006/relationships/hyperlink" Target="http://www.fastcompany.com/most-innovative-companies/2014/industry/big-data" TargetMode="External"/><Relationship Id="rId4" Type="http://schemas.openxmlformats.org/officeDocument/2006/relationships/hyperlink" Target="http://www.forbes.com/sites/bernardmarr/2015/06/01/how-big-data-drives-success-at-rolls-royce/3/"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a:t>
            </a:r>
            <a:r>
              <a:rPr lang="en-US" baseline="0" dirty="0"/>
              <a:t> “Big Data” encompasses structured, semi-structured and unstructured information created inside an organization or available for sale by commercial data aggregators and for free by governments – from demographic and psychographic information about consumers to product reviews and commentary; blogs; content on social media sites; and data streamed 24/7 from mobile devices, sensors, and tech-enabled devices.</a:t>
            </a:r>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2</a:t>
            </a:fld>
            <a:endParaRPr lang="en-GB"/>
          </a:p>
        </p:txBody>
      </p:sp>
    </p:spTree>
    <p:extLst>
      <p:ext uri="{BB962C8B-B14F-4D97-AF65-F5344CB8AC3E}">
        <p14:creationId xmlns:p14="http://schemas.microsoft.com/office/powerpoint/2010/main" val="3809561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Effectively used, Big Data can transform data into insights and intelligence, delivered when and where they’re needed to make and</a:t>
            </a:r>
            <a:r>
              <a:rPr lang="en-US" baseline="0" dirty="0"/>
              <a:t> implement better strategic and operational decisions. For the vast majority of organizations, having access to the right information at the right time and place – to interact with customers, build new products, improve customer service and more – is not yet a reality. Limitations in skills, storage costs, tools, connectivity, quality, and availability have made the goal unobtainable – until now.</a:t>
            </a:r>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3</a:t>
            </a:fld>
            <a:endParaRPr lang="en-GB"/>
          </a:p>
        </p:txBody>
      </p:sp>
    </p:spTree>
    <p:extLst>
      <p:ext uri="{BB962C8B-B14F-4D97-AF65-F5344CB8AC3E}">
        <p14:creationId xmlns:p14="http://schemas.microsoft.com/office/powerpoint/2010/main" val="1254548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Big Data is often confused with other terms that also</a:t>
            </a:r>
            <a:r>
              <a:rPr lang="en-US" baseline="0" dirty="0"/>
              <a:t> represent, in their own ways, fundamental shifts in the way we collect, store, and use data.</a:t>
            </a:r>
          </a:p>
          <a:p>
            <a:endParaRPr lang="en-US" baseline="0" dirty="0"/>
          </a:p>
          <a:p>
            <a:r>
              <a:rPr lang="en-US" baseline="0" dirty="0"/>
              <a:t>In some cases, these categories may overlap.</a:t>
            </a:r>
          </a:p>
          <a:p>
            <a:endParaRPr lang="en-US" baseline="0" dirty="0"/>
          </a:p>
          <a:p>
            <a:r>
              <a:rPr lang="en-US" b="1" baseline="0" dirty="0"/>
              <a:t>Crowdsourced Data + Big Data </a:t>
            </a:r>
            <a:r>
              <a:rPr lang="en-US" b="1" baseline="0" dirty="0">
                <a:sym typeface="Wingdings" panose="05000000000000000000" pitchFamily="2" charset="2"/>
              </a:rPr>
              <a:t></a:t>
            </a:r>
            <a:r>
              <a:rPr lang="en-US" baseline="0" dirty="0">
                <a:sym typeface="Wingdings" panose="05000000000000000000" pitchFamily="2" charset="2"/>
              </a:rPr>
              <a:t> Credit card transaction data</a:t>
            </a:r>
          </a:p>
          <a:p>
            <a:endParaRPr lang="en-US" baseline="0" dirty="0">
              <a:sym typeface="Wingdings" panose="05000000000000000000" pitchFamily="2" charset="2"/>
            </a:endParaRPr>
          </a:p>
          <a:p>
            <a:r>
              <a:rPr lang="en-US" b="1" baseline="0" dirty="0">
                <a:sym typeface="Wingdings" panose="05000000000000000000" pitchFamily="2" charset="2"/>
              </a:rPr>
              <a:t>Big Data + Open Data </a:t>
            </a:r>
            <a:r>
              <a:rPr lang="en-US" baseline="0" dirty="0">
                <a:sym typeface="Wingdings" panose="05000000000000000000" pitchFamily="2" charset="2"/>
              </a:rPr>
              <a:t> Government-collected weather data</a:t>
            </a:r>
          </a:p>
          <a:p>
            <a:endParaRPr lang="en-US" baseline="0" dirty="0">
              <a:sym typeface="Wingdings" panose="05000000000000000000" pitchFamily="2" charset="2"/>
            </a:endParaRPr>
          </a:p>
          <a:p>
            <a:r>
              <a:rPr lang="en-US" b="1" baseline="0" dirty="0"/>
              <a:t>Big Data + Crowdsourced Data + Open Data </a:t>
            </a:r>
            <a:r>
              <a:rPr lang="en-US" b="1" baseline="0" dirty="0">
                <a:sym typeface="Wingdings" panose="05000000000000000000" pitchFamily="2" charset="2"/>
              </a:rPr>
              <a:t></a:t>
            </a:r>
            <a:r>
              <a:rPr lang="en-US" baseline="0" dirty="0">
                <a:sym typeface="Wingdings" panose="05000000000000000000" pitchFamily="2" charset="2"/>
              </a:rPr>
              <a:t> Google Search trends (Google.com/Trends)</a:t>
            </a:r>
            <a:endParaRPr lang="en-US" baseline="0"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8</a:t>
            </a:fld>
            <a:endParaRPr lang="en-GB"/>
          </a:p>
        </p:txBody>
      </p:sp>
    </p:spTree>
    <p:extLst>
      <p:ext uri="{BB962C8B-B14F-4D97-AF65-F5344CB8AC3E}">
        <p14:creationId xmlns:p14="http://schemas.microsoft.com/office/powerpoint/2010/main" val="2801825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leads us to the main</a:t>
            </a:r>
            <a:r>
              <a:rPr lang="en-US" baseline="0" dirty="0"/>
              <a:t> part of the talk – Big Data and Analytics. Before we dive into it – it is worth clarifying what we mean by ‘Big Data and Analytics’. There have been a number of definitions of this and also the usage of the word has been changing over the past couple of years. To us big data is about 5 key aspects</a:t>
            </a:r>
          </a:p>
          <a:p>
            <a:pPr marL="168501" indent="-168501">
              <a:buFontTx/>
              <a:buChar char="-"/>
            </a:pPr>
            <a:r>
              <a:rPr lang="en-US" baseline="0" dirty="0"/>
              <a:t>Decisions – how are decisions made today? How can we make more effective and efficient decisions?</a:t>
            </a:r>
          </a:p>
          <a:p>
            <a:pPr marL="168501" indent="-168501">
              <a:buFontTx/>
              <a:buChar char="-"/>
            </a:pPr>
            <a:r>
              <a:rPr lang="en-US" baseline="0" dirty="0"/>
              <a:t>This leads to insights that we need to generate from analytics to make better decisions</a:t>
            </a:r>
          </a:p>
          <a:p>
            <a:pPr marL="168501" indent="-168501">
              <a:buFontTx/>
              <a:buChar char="-"/>
            </a:pPr>
            <a:r>
              <a:rPr lang="en-US" baseline="0" dirty="0"/>
              <a:t>This in turn requires large volumes of data, in some cases real-time, and also a broad class of different types of data</a:t>
            </a:r>
          </a:p>
          <a:p>
            <a:pPr marL="168501" indent="-168501">
              <a:buFontTx/>
              <a:buChar char="-"/>
            </a:pPr>
            <a:r>
              <a:rPr lang="en-US" baseline="0" dirty="0"/>
              <a:t>Given the amount of data and the sophisticated analytics we do we also need additional technologies to support it –e.g. distributed processing and going beyond traditional relational databases into unstructured and alternative databases</a:t>
            </a:r>
          </a:p>
          <a:p>
            <a:pPr marL="168501" indent="-168501">
              <a:buFontTx/>
              <a:buChar char="-"/>
            </a:pPr>
            <a:r>
              <a:rPr lang="en-US" baseline="0" dirty="0"/>
              <a:t>Last, but not least, it is also about the mindset change and the different skills required for doing all of the above.</a:t>
            </a:r>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10</a:t>
            </a:fld>
            <a:endParaRPr lang="en-GB"/>
          </a:p>
        </p:txBody>
      </p:sp>
    </p:spTree>
    <p:extLst>
      <p:ext uri="{BB962C8B-B14F-4D97-AF65-F5344CB8AC3E}">
        <p14:creationId xmlns:p14="http://schemas.microsoft.com/office/powerpoint/2010/main" val="2638909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11</a:t>
            </a:fld>
            <a:endParaRPr lang="en-GB"/>
          </a:p>
        </p:txBody>
      </p:sp>
    </p:spTree>
    <p:extLst>
      <p:ext uri="{BB962C8B-B14F-4D97-AF65-F5344CB8AC3E}">
        <p14:creationId xmlns:p14="http://schemas.microsoft.com/office/powerpoint/2010/main" val="1005115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74320"/>
            <a:r>
              <a:rPr lang="en-US" sz="1200" dirty="0">
                <a:latin typeface="Georgia" pitchFamily="18" charset="0"/>
                <a:cs typeface="Arial" pitchFamily="34" charset="0"/>
              </a:rPr>
              <a:t>Sources: </a:t>
            </a:r>
            <a:r>
              <a:rPr lang="en-US" sz="1200" dirty="0">
                <a:latin typeface="Georgia" pitchFamily="18" charset="0"/>
                <a:cs typeface="Arial" pitchFamily="34" charset="0"/>
                <a:hlinkClick r:id="rId3"/>
              </a:rPr>
              <a:t>http://www.forbes.com/sites/peterpham/2015/08/28/the-impacts-of-big-data-that-you-may-not-have-heard-of/</a:t>
            </a:r>
            <a:endParaRPr lang="en-US" sz="1200" dirty="0">
              <a:latin typeface="Georgia" pitchFamily="18" charset="0"/>
              <a:cs typeface="Arial" pitchFamily="34" charset="0"/>
            </a:endParaRPr>
          </a:p>
          <a:p>
            <a:pPr indent="-274320"/>
            <a:r>
              <a:rPr lang="en-US" sz="1200" dirty="0">
                <a:latin typeface="Georgia" pitchFamily="18" charset="0"/>
                <a:cs typeface="Arial" pitchFamily="34" charset="0"/>
                <a:hlinkClick r:id="rId4"/>
              </a:rPr>
              <a:t>http://www.forbes.com/sites/bernardmarr/2015/06/01/how-big-data-drives-success-at-rolls-royce/3/</a:t>
            </a:r>
            <a:r>
              <a:rPr lang="en-US" sz="1200" dirty="0">
                <a:latin typeface="Georgia" pitchFamily="18" charset="0"/>
                <a:cs typeface="Arial" pitchFamily="34" charset="0"/>
              </a:rPr>
              <a:t> </a:t>
            </a:r>
          </a:p>
          <a:p>
            <a:pPr indent="-274320"/>
            <a:r>
              <a:rPr lang="en-US" sz="1200" dirty="0">
                <a:latin typeface="Georgia" pitchFamily="18" charset="0"/>
                <a:cs typeface="Arial" pitchFamily="34" charset="0"/>
                <a:hlinkClick r:id="rId5"/>
              </a:rPr>
              <a:t>http://www.fastcompany.com/most-innovative-companies/2014/industry/big-data</a:t>
            </a:r>
            <a:r>
              <a:rPr lang="en-US" sz="1200" dirty="0">
                <a:latin typeface="Georgia" pitchFamily="18" charset="0"/>
                <a:cs typeface="Arial" pitchFamily="34" charset="0"/>
              </a:rPr>
              <a:t> </a:t>
            </a:r>
          </a:p>
          <a:p>
            <a:pPr indent="-274320"/>
            <a:r>
              <a:rPr lang="en-US" sz="1200" dirty="0">
                <a:latin typeface="Georgia" pitchFamily="18" charset="0"/>
                <a:cs typeface="Arial" pitchFamily="34" charset="0"/>
                <a:hlinkClick r:id="rId6"/>
              </a:rPr>
              <a:t>http://www.fastcompany.com/most-innovative-companies/2014/ge</a:t>
            </a:r>
            <a:r>
              <a:rPr lang="en-US" sz="1200" dirty="0">
                <a:latin typeface="Georgia" pitchFamily="18" charset="0"/>
                <a:cs typeface="Arial" pitchFamily="34" charset="0"/>
              </a:rPr>
              <a:t> </a:t>
            </a:r>
          </a:p>
          <a:p>
            <a:pPr indent="-274320"/>
            <a:r>
              <a:rPr lang="en-US" sz="1200" dirty="0">
                <a:latin typeface="Georgia" pitchFamily="18" charset="0"/>
                <a:cs typeface="Arial" pitchFamily="34" charset="0"/>
                <a:hlinkClick r:id="rId7"/>
              </a:rPr>
              <a:t>http://techcrunch.com/2012/08/30/in-battle-with-amazon-walmart-unveils-polaris-a-semantic-search-engine-for-products/</a:t>
            </a:r>
            <a:r>
              <a:rPr lang="en-US" sz="1200" dirty="0">
                <a:latin typeface="Georgia" pitchFamily="18" charset="0"/>
                <a:cs typeface="Arial" pitchFamily="34" charset="0"/>
              </a:rPr>
              <a:t> </a:t>
            </a:r>
          </a:p>
          <a:p>
            <a:pPr indent="-274320"/>
            <a:r>
              <a:rPr lang="en-US" sz="1200" dirty="0">
                <a:latin typeface="Georgia" pitchFamily="18" charset="0"/>
                <a:cs typeface="Arial" pitchFamily="34" charset="0"/>
                <a:hlinkClick r:id="rId8"/>
              </a:rPr>
              <a:t>http://news.walmart.com/news-archive/2012/08/30/walmart-announces-new-search-engine-to-power-walmartcom</a:t>
            </a:r>
            <a:r>
              <a:rPr lang="en-US" sz="1200" dirty="0">
                <a:latin typeface="Georgia" pitchFamily="18" charset="0"/>
                <a:cs typeface="Arial" pitchFamily="34" charset="0"/>
              </a:rPr>
              <a:t> </a:t>
            </a:r>
          </a:p>
          <a:p>
            <a:pPr indent="-274320"/>
            <a:endParaRPr lang="en-US" sz="1200" dirty="0">
              <a:latin typeface="Georgia" pitchFamily="18" charset="0"/>
              <a:cs typeface="Arial" pitchFamily="34" charset="0"/>
            </a:endParaRPr>
          </a:p>
          <a:p>
            <a:pPr marL="0" marR="0" lvl="0" indent="-274320" algn="l" defTabSz="914400" rtl="0" eaLnBrk="1" fontAlgn="auto" latinLnBrk="0" hangingPunct="1">
              <a:lnSpc>
                <a:spcPct val="100000"/>
              </a:lnSpc>
              <a:spcBef>
                <a:spcPts val="0"/>
              </a:spcBef>
              <a:spcAft>
                <a:spcPts val="0"/>
              </a:spcAft>
              <a:buClrTx/>
              <a:buSzTx/>
              <a:buFontTx/>
              <a:buNone/>
              <a:tabLst/>
              <a:defRPr/>
            </a:pPr>
            <a:r>
              <a:rPr lang="en-US" b="1" dirty="0"/>
              <a:t>Examples of leaders and what do leaders do well and what is the value that they have been able to generate (what they do well is starting from a business problem, focusing on the insights, etc.)</a:t>
            </a:r>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13</a:t>
            </a:fld>
            <a:endParaRPr lang="en-GB"/>
          </a:p>
        </p:txBody>
      </p:sp>
    </p:spTree>
    <p:extLst>
      <p:ext uri="{BB962C8B-B14F-4D97-AF65-F5344CB8AC3E}">
        <p14:creationId xmlns:p14="http://schemas.microsoft.com/office/powerpoint/2010/main" val="3878835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74320"/>
            <a:r>
              <a:rPr lang="en-US" dirty="0"/>
              <a:t>Source:</a:t>
            </a:r>
          </a:p>
          <a:p>
            <a:pPr indent="-274320"/>
            <a:r>
              <a:rPr lang="en-US" dirty="0"/>
              <a:t>http://live.worldbank.org/sites/default/files/Big%20Data%20for%20Development%20Report_final%20version.pdf</a:t>
            </a:r>
          </a:p>
        </p:txBody>
      </p:sp>
      <p:sp>
        <p:nvSpPr>
          <p:cNvPr id="4" name="Slide Number Placeholder 3"/>
          <p:cNvSpPr>
            <a:spLocks noGrp="1"/>
          </p:cNvSpPr>
          <p:nvPr>
            <p:ph type="sldNum" sz="quarter" idx="10"/>
          </p:nvPr>
        </p:nvSpPr>
        <p:spPr/>
        <p:txBody>
          <a:bodyPr/>
          <a:lstStyle/>
          <a:p>
            <a:fld id="{F07B8F03-BC93-4120-96CA-A36DF640BE24}" type="slidenum">
              <a:rPr lang="en-GB" smtClean="0"/>
              <a:pPr/>
              <a:t>14</a:t>
            </a:fld>
            <a:endParaRPr lang="en-GB"/>
          </a:p>
        </p:txBody>
      </p:sp>
    </p:spTree>
    <p:extLst>
      <p:ext uri="{BB962C8B-B14F-4D97-AF65-F5344CB8AC3E}">
        <p14:creationId xmlns:p14="http://schemas.microsoft.com/office/powerpoint/2010/main" val="2070528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48706B8-EBCC-470A-8AE8-B49CE76EE6E5}" type="slidenum">
              <a:rPr lang="en-GB" smtClean="0"/>
              <a:pPr/>
              <a:t>15</a:t>
            </a:fld>
            <a:endParaRPr lang="en-GB" dirty="0"/>
          </a:p>
        </p:txBody>
      </p:sp>
    </p:spTree>
    <p:extLst>
      <p:ext uri="{BB962C8B-B14F-4D97-AF65-F5344CB8AC3E}">
        <p14:creationId xmlns:p14="http://schemas.microsoft.com/office/powerpoint/2010/main" val="2589092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could potentially also</a:t>
            </a:r>
            <a:r>
              <a:rPr lang="en-US" baseline="0" dirty="0"/>
              <a:t> add another domain: Visualization and Communication Expertise. This becomes critical in enabling those who aren’t professional data analysts to interpret data.</a:t>
            </a: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Arial" pitchFamily="34" charset="0"/>
                <a:ea typeface="+mn-ea"/>
                <a:cs typeface="Arial" pitchFamily="34" charset="0"/>
              </a:rPr>
              <a:t>Comfort with visual art and design to: </a:t>
            </a:r>
            <a:endParaRPr lang="en-US" sz="1200" b="0" i="0" u="none" strike="noStrike" dirty="0">
              <a:effectLst/>
              <a:latin typeface="Arial" panose="020B0604020202020204" pitchFamily="34" charset="0"/>
            </a:endParaRP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Arial" pitchFamily="34" charset="0"/>
                <a:ea typeface="+mn-ea"/>
                <a:cs typeface="Arial" pitchFamily="34" charset="0"/>
              </a:rPr>
              <a:t>Turn statistical and computational analysis into user friendly graphs, charts, and animations</a:t>
            </a:r>
            <a:endParaRPr lang="en-US" sz="1200" b="0" i="0" u="none" strike="noStrike" dirty="0">
              <a:effectLst/>
              <a:latin typeface="Arial" panose="020B0604020202020204" pitchFamily="34" charset="0"/>
            </a:endParaRP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Arial" pitchFamily="34" charset="0"/>
                <a:ea typeface="+mn-ea"/>
                <a:cs typeface="Arial" pitchFamily="34" charset="0"/>
              </a:rPr>
              <a:t>Create insightful data visualizations (e.g., motion charts, word maps) that highlight trends that may otherwise go unnoticed</a:t>
            </a:r>
            <a:endParaRPr lang="en-US" sz="1200" b="0" i="0" u="none" strike="noStrike" dirty="0">
              <a:effectLst/>
              <a:latin typeface="Arial" panose="020B0604020202020204" pitchFamily="34" charset="0"/>
            </a:endParaRP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Arial" pitchFamily="34" charset="0"/>
                <a:ea typeface="+mn-ea"/>
                <a:cs typeface="Arial" pitchFamily="34" charset="0"/>
              </a:rPr>
              <a:t>Utilize visual media to deliver key message (e.g., reports, screens – from mobile screens to laptop/desktop screens to HD large visualization walls, interactive programs, and – perhaps soon – augmented reality glasses)</a:t>
            </a:r>
            <a:endParaRPr lang="en-US" sz="1200" b="0" i="0" u="none" strike="noStrike" dirty="0">
              <a:effectLst/>
              <a:latin typeface="Arial" panose="020B0604020202020204" pitchFamily="34" charset="0"/>
            </a:endParaRP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Arial" pitchFamily="34" charset="0"/>
                <a:ea typeface="+mn-ea"/>
                <a:cs typeface="Arial" pitchFamily="34" charset="0"/>
              </a:rPr>
              <a:t>Engage effectively with senior management, talk their language and translate the data-driven insights into decisions and actions</a:t>
            </a:r>
            <a:endParaRPr lang="en-US" sz="1200" b="0" i="0" u="none" strike="noStrike" dirty="0">
              <a:effectLst/>
              <a:latin typeface="Arial" panose="020B0604020202020204" pitchFamily="34" charset="0"/>
            </a:endParaRPr>
          </a:p>
          <a:p>
            <a:pPr marL="171450" indent="-171450" rtl="0" eaLnBrk="1" fontAlgn="t" latinLnBrk="0" hangingPunct="1">
              <a:buFont typeface="Arial" panose="020B0604020202020204" pitchFamily="34" charset="0"/>
              <a:buChar char="•"/>
            </a:pPr>
            <a:r>
              <a:rPr lang="en-GB" sz="1200" b="0" i="0" u="none" strike="noStrike" kern="1200" dirty="0">
                <a:solidFill>
                  <a:schemeClr val="tx1"/>
                </a:solidFill>
                <a:effectLst/>
                <a:latin typeface="Arial" pitchFamily="34" charset="0"/>
                <a:ea typeface="+mn-ea"/>
                <a:cs typeface="Arial" pitchFamily="34" charset="0"/>
              </a:rPr>
              <a:t>Develop powerful, convincing messages for key stakeholders, to positively influence their course of action</a:t>
            </a:r>
            <a:endParaRPr lang="en-US" sz="1200" b="0" i="0" u="none" strike="noStrike" dirty="0">
              <a:effectLst/>
              <a:latin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17</a:t>
            </a:fld>
            <a:endParaRPr lang="en-GB"/>
          </a:p>
        </p:txBody>
      </p:sp>
    </p:spTree>
    <p:extLst>
      <p:ext uri="{BB962C8B-B14F-4D97-AF65-F5344CB8AC3E}">
        <p14:creationId xmlns:p14="http://schemas.microsoft.com/office/powerpoint/2010/main" val="3417331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structure and its consequences be conscious, proactive choices</a:t>
            </a:r>
            <a:r>
              <a:rPr lang="en-US" baseline="0" dirty="0"/>
              <a:t>, rather than allowing the downstream effects of poor structure constrain or even force analytical capabilities.</a:t>
            </a:r>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18</a:t>
            </a:fld>
            <a:endParaRPr lang="en-GB"/>
          </a:p>
        </p:txBody>
      </p:sp>
    </p:spTree>
    <p:extLst>
      <p:ext uri="{BB962C8B-B14F-4D97-AF65-F5344CB8AC3E}">
        <p14:creationId xmlns:p14="http://schemas.microsoft.com/office/powerpoint/2010/main" val="3002868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228600" indent="-228600">
              <a:buAutoNum type="arabicParenR"/>
            </a:pPr>
            <a:r>
              <a:rPr lang="en-US" dirty="0"/>
              <a:t>Central Decision Hub</a:t>
            </a:r>
          </a:p>
          <a:p>
            <a:pPr marL="685800" lvl="1" indent="-228600">
              <a:buFont typeface="+mj-lt"/>
              <a:buAutoNum type="alphaLcPeriod"/>
            </a:pPr>
            <a:r>
              <a:rPr lang="en-US" dirty="0"/>
              <a:t>Centralized data</a:t>
            </a:r>
            <a:r>
              <a:rPr lang="en-US" baseline="0" dirty="0"/>
              <a:t> management model, with strong interdependence between business units</a:t>
            </a:r>
          </a:p>
          <a:p>
            <a:pPr marL="685800" lvl="1" indent="-228600">
              <a:buFont typeface="+mj-lt"/>
              <a:buAutoNum type="alphaLcPeriod"/>
            </a:pPr>
            <a:r>
              <a:rPr lang="en-US" baseline="0" dirty="0"/>
              <a:t>Responsible for aligning analytic priorities with business strategy</a:t>
            </a:r>
          </a:p>
          <a:p>
            <a:pPr marL="685800" lvl="1" indent="-228600">
              <a:buFont typeface="+mj-lt"/>
              <a:buAutoNum type="alphaLcPeriod"/>
            </a:pPr>
            <a:r>
              <a:rPr lang="en-US" baseline="0" dirty="0"/>
              <a:t>Establishes Best Practices and supports Innovation (may reside in a few ‘hubs’)</a:t>
            </a:r>
          </a:p>
          <a:p>
            <a:pPr marL="685800" lvl="1" indent="-228600">
              <a:buFont typeface="+mj-lt"/>
              <a:buAutoNum type="alphaLcPeriod"/>
            </a:pPr>
            <a:r>
              <a:rPr lang="en-US" baseline="0" dirty="0"/>
              <a:t>System decisions, process design, and other organizational decisions made centrally</a:t>
            </a:r>
            <a:endParaRPr lang="en-US" dirty="0"/>
          </a:p>
          <a:p>
            <a:pPr marL="228600" indent="-228600">
              <a:buAutoNum type="arabicParenR"/>
            </a:pPr>
            <a:endParaRPr lang="en-US" dirty="0"/>
          </a:p>
          <a:p>
            <a:pPr marL="228600" indent="-228600">
              <a:buAutoNum type="arabicParenR"/>
            </a:pPr>
            <a:r>
              <a:rPr lang="en-US" dirty="0"/>
              <a:t>Competency Center</a:t>
            </a:r>
          </a:p>
          <a:p>
            <a:pPr marL="685800" lvl="1" indent="-228600">
              <a:buFont typeface="+mj-lt"/>
              <a:buAutoNum type="alphaLcPeriod"/>
            </a:pPr>
            <a:r>
              <a:rPr lang="en-US" dirty="0"/>
              <a:t>Owns model development and repeatable winning routines</a:t>
            </a:r>
          </a:p>
          <a:p>
            <a:pPr marL="685800" lvl="1" indent="-228600">
              <a:buFont typeface="+mj-lt"/>
              <a:buAutoNum type="alphaLcPeriod"/>
            </a:pPr>
            <a:r>
              <a:rPr lang="en-US" dirty="0"/>
              <a:t>Standardized</a:t>
            </a:r>
            <a:r>
              <a:rPr lang="en-US" baseline="0" dirty="0"/>
              <a:t> reporting/analytics</a:t>
            </a:r>
          </a:p>
          <a:p>
            <a:pPr marL="685800" lvl="1" indent="-228600">
              <a:buFont typeface="+mj-lt"/>
              <a:buAutoNum type="alphaLcPeriod"/>
            </a:pPr>
            <a:r>
              <a:rPr lang="en-US" baseline="0" dirty="0"/>
              <a:t>Data acquisition/vendor negotiation</a:t>
            </a:r>
          </a:p>
          <a:p>
            <a:pPr marL="685800" lvl="1" indent="-228600">
              <a:buFont typeface="+mj-lt"/>
              <a:buAutoNum type="alphaLcPeriod"/>
            </a:pPr>
            <a:r>
              <a:rPr lang="en-US" baseline="0" dirty="0"/>
              <a:t>Shared customers and products, requiring seamless access to shared data</a:t>
            </a:r>
            <a:endParaRPr lang="en-US" dirty="0"/>
          </a:p>
          <a:p>
            <a:pPr marL="228600" indent="-228600">
              <a:buAutoNum type="arabicParenR"/>
            </a:pPr>
            <a:endParaRPr lang="en-US" dirty="0"/>
          </a:p>
          <a:p>
            <a:pPr marL="228600" indent="-228600">
              <a:buAutoNum type="arabicParenR"/>
            </a:pPr>
            <a:r>
              <a:rPr lang="en-US" dirty="0"/>
              <a:t>Center of Excellence</a:t>
            </a:r>
          </a:p>
          <a:p>
            <a:pPr marL="685800" lvl="1" indent="-228600">
              <a:buFont typeface="+mj-lt"/>
              <a:buAutoNum type="alphaLcPeriod"/>
            </a:pPr>
            <a:r>
              <a:rPr lang="en-US" dirty="0"/>
              <a:t>Market/region/subject</a:t>
            </a:r>
            <a:r>
              <a:rPr lang="en-US" baseline="0" dirty="0"/>
              <a:t> area-specific innovation</a:t>
            </a:r>
          </a:p>
          <a:p>
            <a:pPr marL="685800" lvl="1" indent="-228600">
              <a:buFont typeface="+mj-lt"/>
              <a:buAutoNum type="alphaLcPeriod"/>
            </a:pPr>
            <a:r>
              <a:rPr lang="en-US" baseline="0" dirty="0"/>
              <a:t>Specific skill focus / strengths (unique analytic strength in geospatial analytics, etc.)</a:t>
            </a:r>
          </a:p>
          <a:p>
            <a:pPr marL="685800" lvl="1" indent="-228600">
              <a:buFont typeface="+mj-lt"/>
              <a:buAutoNum type="alphaLcPeriod"/>
            </a:pPr>
            <a:r>
              <a:rPr lang="en-US" baseline="0" dirty="0"/>
              <a:t>Operates as a centralized group, including business and IT</a:t>
            </a:r>
          </a:p>
          <a:p>
            <a:pPr marL="685800" lvl="1" indent="-228600">
              <a:buFont typeface="+mj-lt"/>
              <a:buAutoNum type="alphaLcPeriod"/>
            </a:pPr>
            <a:r>
              <a:rPr lang="en-US" baseline="0" dirty="0"/>
              <a:t>Owns and is accountable for tools and processes for collaboration and visualization of data and analyses</a:t>
            </a:r>
            <a:endParaRPr lang="en-US" dirty="0"/>
          </a:p>
          <a:p>
            <a:pPr marL="228600" indent="-228600">
              <a:buAutoNum type="arabicParenR"/>
            </a:pPr>
            <a:endParaRPr lang="en-US" dirty="0"/>
          </a:p>
          <a:p>
            <a:pPr marL="228600" indent="-228600">
              <a:buAutoNum type="arabicParenR"/>
            </a:pPr>
            <a:r>
              <a:rPr lang="en-US" dirty="0"/>
              <a:t>Local Adoption of Practices</a:t>
            </a:r>
          </a:p>
          <a:p>
            <a:pPr marL="685800" lvl="1" indent="-228600">
              <a:buFont typeface="+mj-lt"/>
              <a:buAutoNum type="alphaLcPeriod"/>
            </a:pPr>
            <a:r>
              <a:rPr lang="en-US" dirty="0"/>
              <a:t>Market/region/subject</a:t>
            </a:r>
            <a:r>
              <a:rPr lang="en-US" baseline="0" dirty="0"/>
              <a:t> area-specific decisions using local/subject area-specific data in centrally developed models</a:t>
            </a:r>
          </a:p>
          <a:p>
            <a:pPr marL="685800" lvl="1" indent="-228600">
              <a:buFont typeface="+mj-lt"/>
              <a:buAutoNum type="alphaLcPeriod"/>
            </a:pPr>
            <a:r>
              <a:rPr lang="en-US" baseline="0" dirty="0"/>
              <a:t>Focus on speed of response</a:t>
            </a:r>
          </a:p>
          <a:p>
            <a:pPr marL="685800" lvl="1" indent="-228600">
              <a:buFont typeface="+mj-lt"/>
              <a:buAutoNum type="alphaLcPeriod"/>
            </a:pPr>
            <a:r>
              <a:rPr lang="en-US" baseline="0" dirty="0"/>
              <a:t>Support local business units</a:t>
            </a:r>
          </a:p>
          <a:p>
            <a:pPr marL="685800" lvl="1" indent="-228600">
              <a:buFont typeface="+mj-lt"/>
              <a:buAutoNum type="alphaLcPeriod"/>
            </a:pPr>
            <a:r>
              <a:rPr lang="en-US" baseline="0" dirty="0"/>
              <a:t>Adopt processes that have already been standardized</a:t>
            </a:r>
          </a:p>
          <a:p>
            <a:pPr marL="685800" lvl="1" indent="-228600">
              <a:buFont typeface="+mj-lt"/>
              <a:buAutoNum type="alphaLcPeriod"/>
            </a:pPr>
            <a:r>
              <a:rPr lang="en-US" baseline="0" dirty="0"/>
              <a:t>High data integration across business units</a:t>
            </a:r>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19</a:t>
            </a:fld>
            <a:endParaRPr lang="en-GB"/>
          </a:p>
        </p:txBody>
      </p:sp>
    </p:spTree>
    <p:extLst>
      <p:ext uri="{BB962C8B-B14F-4D97-AF65-F5344CB8AC3E}">
        <p14:creationId xmlns:p14="http://schemas.microsoft.com/office/powerpoint/2010/main" val="605207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22</a:t>
            </a:fld>
            <a:endParaRPr lang="en-GB" dirty="0"/>
          </a:p>
        </p:txBody>
      </p:sp>
    </p:spTree>
    <p:extLst>
      <p:ext uri="{BB962C8B-B14F-4D97-AF65-F5344CB8AC3E}">
        <p14:creationId xmlns:p14="http://schemas.microsoft.com/office/powerpoint/2010/main" val="4173776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48706B8-EBCC-470A-8AE8-B49CE76EE6E5}" type="slidenum">
              <a:rPr lang="en-GB" smtClean="0"/>
              <a:pPr/>
              <a:t>24</a:t>
            </a:fld>
            <a:endParaRPr lang="en-GB" dirty="0"/>
          </a:p>
        </p:txBody>
      </p:sp>
    </p:spTree>
    <p:extLst>
      <p:ext uri="{BB962C8B-B14F-4D97-AF65-F5344CB8AC3E}">
        <p14:creationId xmlns:p14="http://schemas.microsoft.com/office/powerpoint/2010/main" val="3495917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74320"/>
            <a:r>
              <a:rPr lang="en-US" dirty="0"/>
              <a:t>Source:</a:t>
            </a:r>
          </a:p>
          <a:p>
            <a:pPr indent="-274320"/>
            <a:r>
              <a:rPr lang="en-US" dirty="0"/>
              <a:t>http://live.worldbank.org/sites/default/files/Big%20Data%20for%20Development%20Report_final%20version.pdf</a:t>
            </a:r>
          </a:p>
          <a:p>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25</a:t>
            </a:fld>
            <a:endParaRPr lang="en-GB"/>
          </a:p>
        </p:txBody>
      </p:sp>
    </p:spTree>
    <p:extLst>
      <p:ext uri="{BB962C8B-B14F-4D97-AF65-F5344CB8AC3E}">
        <p14:creationId xmlns:p14="http://schemas.microsoft.com/office/powerpoint/2010/main" val="4456926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facilitator,</a:t>
            </a:r>
            <a:r>
              <a:rPr lang="en-US" baseline="0" dirty="0"/>
              <a:t> it is important that during this discussion you encourage participants to keep as open-minded as possible, and try not to reveal what the Ministry actually chose to use.</a:t>
            </a:r>
            <a:endParaRPr lang="en-US" dirty="0"/>
          </a:p>
        </p:txBody>
      </p:sp>
      <p:sp>
        <p:nvSpPr>
          <p:cNvPr id="4" name="Slide Number Placeholder 3"/>
          <p:cNvSpPr>
            <a:spLocks noGrp="1"/>
          </p:cNvSpPr>
          <p:nvPr>
            <p:ph type="sldNum" sz="quarter" idx="10"/>
          </p:nvPr>
        </p:nvSpPr>
        <p:spPr/>
        <p:txBody>
          <a:bodyPr/>
          <a:lstStyle/>
          <a:p>
            <a:fld id="{F07B8F03-BC93-4120-96CA-A36DF640BE24}" type="slidenum">
              <a:rPr lang="en-GB" smtClean="0"/>
              <a:pPr/>
              <a:t>26</a:t>
            </a:fld>
            <a:endParaRPr lang="en-GB"/>
          </a:p>
        </p:txBody>
      </p:sp>
    </p:spTree>
    <p:extLst>
      <p:ext uri="{BB962C8B-B14F-4D97-AF65-F5344CB8AC3E}">
        <p14:creationId xmlns:p14="http://schemas.microsoft.com/office/powerpoint/2010/main" val="21565048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74320"/>
            <a:r>
              <a:rPr lang="en-US" dirty="0"/>
              <a:t>Source:</a:t>
            </a:r>
          </a:p>
          <a:p>
            <a:pPr indent="-274320"/>
            <a:r>
              <a:rPr lang="en-US" dirty="0"/>
              <a:t>http://live.worldbank.org/sites/default/files/Big%20Data%20for%20Development%20Report_final%20version.pdf</a:t>
            </a:r>
          </a:p>
        </p:txBody>
      </p:sp>
      <p:sp>
        <p:nvSpPr>
          <p:cNvPr id="4" name="Slide Number Placeholder 3"/>
          <p:cNvSpPr>
            <a:spLocks noGrp="1"/>
          </p:cNvSpPr>
          <p:nvPr>
            <p:ph type="sldNum" sz="quarter" idx="10"/>
          </p:nvPr>
        </p:nvSpPr>
        <p:spPr/>
        <p:txBody>
          <a:bodyPr/>
          <a:lstStyle/>
          <a:p>
            <a:fld id="{F07B8F03-BC93-4120-96CA-A36DF640BE24}" type="slidenum">
              <a:rPr lang="en-GB" smtClean="0"/>
              <a:pPr/>
              <a:t>28</a:t>
            </a:fld>
            <a:endParaRPr lang="en-GB"/>
          </a:p>
        </p:txBody>
      </p:sp>
    </p:spTree>
    <p:extLst>
      <p:ext uri="{BB962C8B-B14F-4D97-AF65-F5344CB8AC3E}">
        <p14:creationId xmlns:p14="http://schemas.microsoft.com/office/powerpoint/2010/main" val="5781310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48706B8-EBCC-470A-8AE8-B49CE76EE6E5}" type="slidenum">
              <a:rPr lang="en-GB" smtClean="0"/>
              <a:pPr/>
              <a:t>29</a:t>
            </a:fld>
            <a:endParaRPr lang="en-GB" dirty="0"/>
          </a:p>
        </p:txBody>
      </p:sp>
    </p:spTree>
    <p:extLst>
      <p:ext uri="{BB962C8B-B14F-4D97-AF65-F5344CB8AC3E}">
        <p14:creationId xmlns:p14="http://schemas.microsoft.com/office/powerpoint/2010/main" val="262366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Cover Slide">
    <p:spTree>
      <p:nvGrpSpPr>
        <p:cNvPr id="1" name=""/>
        <p:cNvGrpSpPr/>
        <p:nvPr/>
      </p:nvGrpSpPr>
      <p:grpSpPr>
        <a:xfrm>
          <a:off x="0" y="0"/>
          <a:ext cx="0" cy="0"/>
          <a:chOff x="0" y="0"/>
          <a:chExt cx="0" cy="0"/>
        </a:xfrm>
      </p:grpSpPr>
      <p:grpSp>
        <p:nvGrpSpPr>
          <p:cNvPr id="19" name="Group 18"/>
          <p:cNvGrpSpPr/>
          <p:nvPr userDrawn="1"/>
        </p:nvGrpSpPr>
        <p:grpSpPr bwMode="gray">
          <a:xfrm>
            <a:off x="1752601" y="1"/>
            <a:ext cx="7391400" cy="6176009"/>
            <a:chOff x="19140488" y="13674"/>
            <a:chExt cx="7443798" cy="6145827"/>
          </a:xfrm>
        </p:grpSpPr>
        <p:sp>
          <p:nvSpPr>
            <p:cNvPr id="23" name="Rectangle 17"/>
            <p:cNvSpPr>
              <a:spLocks noChangeArrowheads="1"/>
            </p:cNvSpPr>
            <p:nvPr/>
          </p:nvSpPr>
          <p:spPr bwMode="gray">
            <a:xfrm>
              <a:off x="19140488" y="4188799"/>
              <a:ext cx="2302206" cy="1970702"/>
            </a:xfrm>
            <a:prstGeom prst="rect">
              <a:avLst/>
            </a:prstGeom>
            <a:solidFill>
              <a:srgbClr val="9A170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24" name="Rectangle 7"/>
            <p:cNvSpPr>
              <a:spLocks noChangeArrowheads="1"/>
            </p:cNvSpPr>
            <p:nvPr/>
          </p:nvSpPr>
          <p:spPr bwMode="gray">
            <a:xfrm>
              <a:off x="25663403" y="4032250"/>
              <a:ext cx="920883" cy="2127250"/>
            </a:xfrm>
            <a:prstGeom prst="rect">
              <a:avLst/>
            </a:prstGeom>
            <a:solidFill>
              <a:srgbClr val="F3BE26"/>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28" name="Rectangle 8"/>
            <p:cNvSpPr>
              <a:spLocks noChangeArrowheads="1"/>
            </p:cNvSpPr>
            <p:nvPr/>
          </p:nvSpPr>
          <p:spPr bwMode="gray">
            <a:xfrm>
              <a:off x="25049482" y="2899477"/>
              <a:ext cx="734694" cy="1289321"/>
            </a:xfrm>
            <a:prstGeom prst="rect">
              <a:avLst/>
            </a:prstGeom>
            <a:solidFill>
              <a:srgbClr val="F3BC87"/>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3" name="Rectangle 9"/>
            <p:cNvSpPr>
              <a:spLocks noChangeArrowheads="1"/>
            </p:cNvSpPr>
            <p:nvPr/>
          </p:nvSpPr>
          <p:spPr bwMode="gray">
            <a:xfrm>
              <a:off x="25049482" y="4032250"/>
              <a:ext cx="734693" cy="2127250"/>
            </a:xfrm>
            <a:prstGeom prst="rect">
              <a:avLst/>
            </a:prstGeom>
            <a:solidFill>
              <a:srgbClr val="E88C1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4" name="Rectangle 11"/>
            <p:cNvSpPr>
              <a:spLocks noChangeArrowheads="1"/>
            </p:cNvSpPr>
            <p:nvPr/>
          </p:nvSpPr>
          <p:spPr bwMode="gray">
            <a:xfrm>
              <a:off x="24665780" y="706365"/>
              <a:ext cx="477045" cy="2263848"/>
            </a:xfrm>
            <a:prstGeom prst="rect">
              <a:avLst/>
            </a:prstGeom>
            <a:solidFill>
              <a:srgbClr val="E669A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5" name="Rectangle 12"/>
            <p:cNvSpPr>
              <a:spLocks noChangeArrowheads="1"/>
            </p:cNvSpPr>
            <p:nvPr/>
          </p:nvSpPr>
          <p:spPr bwMode="gray">
            <a:xfrm>
              <a:off x="24665780" y="2899478"/>
              <a:ext cx="477045" cy="1289321"/>
            </a:xfrm>
            <a:prstGeom prst="rect">
              <a:avLst/>
            </a:prstGeom>
            <a:solidFill>
              <a:srgbClr val="DB4D56"/>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6" name="Rectangle 13"/>
            <p:cNvSpPr>
              <a:spLocks noChangeArrowheads="1"/>
            </p:cNvSpPr>
            <p:nvPr/>
          </p:nvSpPr>
          <p:spPr bwMode="gray">
            <a:xfrm>
              <a:off x="24665780" y="4032250"/>
              <a:ext cx="477045" cy="2127250"/>
            </a:xfrm>
            <a:prstGeom prst="rect">
              <a:avLst/>
            </a:prstGeom>
            <a:solidFill>
              <a:srgbClr val="D13A0D"/>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7" name="Rectangle 14"/>
            <p:cNvSpPr>
              <a:spLocks noChangeArrowheads="1"/>
            </p:cNvSpPr>
            <p:nvPr/>
          </p:nvSpPr>
          <p:spPr bwMode="gray">
            <a:xfrm>
              <a:off x="19140488" y="669925"/>
              <a:ext cx="5662612" cy="2300288"/>
            </a:xfrm>
            <a:prstGeom prst="rect">
              <a:avLst/>
            </a:prstGeom>
            <a:solidFill>
              <a:srgbClr val="D74021"/>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8" name="Rectangle 15"/>
            <p:cNvSpPr>
              <a:spLocks noChangeArrowheads="1"/>
            </p:cNvSpPr>
            <p:nvPr/>
          </p:nvSpPr>
          <p:spPr bwMode="gray">
            <a:xfrm>
              <a:off x="19140488" y="2899478"/>
              <a:ext cx="5662612" cy="1289321"/>
            </a:xfrm>
            <a:prstGeom prst="rect">
              <a:avLst/>
            </a:prstGeom>
            <a:solidFill>
              <a:srgbClr val="CD2F1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9" name="Freeform 16"/>
            <p:cNvSpPr>
              <a:spLocks/>
            </p:cNvSpPr>
            <p:nvPr/>
          </p:nvSpPr>
          <p:spPr bwMode="gray">
            <a:xfrm>
              <a:off x="19140488" y="4032250"/>
              <a:ext cx="5662612" cy="2127250"/>
            </a:xfrm>
            <a:custGeom>
              <a:avLst/>
              <a:gdLst/>
              <a:ahLst/>
              <a:cxnLst>
                <a:cxn ang="0">
                  <a:pos x="0" y="0"/>
                </a:cxn>
                <a:cxn ang="0">
                  <a:pos x="3567" y="0"/>
                </a:cxn>
                <a:cxn ang="0">
                  <a:pos x="3567" y="1340"/>
                </a:cxn>
                <a:cxn ang="0">
                  <a:pos x="1372" y="1340"/>
                </a:cxn>
                <a:cxn ang="0">
                  <a:pos x="1372" y="181"/>
                </a:cxn>
                <a:cxn ang="0">
                  <a:pos x="0" y="181"/>
                </a:cxn>
                <a:cxn ang="0">
                  <a:pos x="0" y="0"/>
                </a:cxn>
              </a:cxnLst>
              <a:rect l="0" t="0" r="r" b="b"/>
              <a:pathLst>
                <a:path w="3567" h="1340">
                  <a:moveTo>
                    <a:pt x="0" y="0"/>
                  </a:moveTo>
                  <a:lnTo>
                    <a:pt x="3567" y="0"/>
                  </a:lnTo>
                  <a:lnTo>
                    <a:pt x="3567" y="1340"/>
                  </a:lnTo>
                  <a:lnTo>
                    <a:pt x="1372" y="1340"/>
                  </a:lnTo>
                  <a:lnTo>
                    <a:pt x="1372" y="181"/>
                  </a:lnTo>
                  <a:lnTo>
                    <a:pt x="0" y="181"/>
                  </a:lnTo>
                  <a:lnTo>
                    <a:pt x="0" y="0"/>
                  </a:lnTo>
                  <a:close/>
                </a:path>
              </a:pathLst>
            </a:custGeom>
            <a:solidFill>
              <a:srgbClr val="C42303"/>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40" name="Rectangle 10"/>
            <p:cNvSpPr>
              <a:spLocks noChangeArrowheads="1"/>
            </p:cNvSpPr>
            <p:nvPr/>
          </p:nvSpPr>
          <p:spPr bwMode="gray">
            <a:xfrm>
              <a:off x="19140488" y="13674"/>
              <a:ext cx="5662612" cy="692692"/>
            </a:xfrm>
            <a:prstGeom prst="rect">
              <a:avLst/>
            </a:prstGeom>
            <a:solidFill>
              <a:srgbClr val="EE9C3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grpSp>
      <p:sp>
        <p:nvSpPr>
          <p:cNvPr id="15" name="Title 1"/>
          <p:cNvSpPr>
            <a:spLocks noGrp="1"/>
          </p:cNvSpPr>
          <p:nvPr>
            <p:ph type="ctrTitle" hasCustomPrompt="1"/>
          </p:nvPr>
        </p:nvSpPr>
        <p:spPr bwMode="white">
          <a:xfrm>
            <a:off x="1895475" y="838200"/>
            <a:ext cx="5343525" cy="914400"/>
          </a:xfrm>
        </p:spPr>
        <p:txBody>
          <a:bodyPr anchor="t" anchorCtr="0">
            <a:noAutofit/>
          </a:bodyPr>
          <a:lstStyle>
            <a:lvl1pPr>
              <a:lnSpc>
                <a:spcPct val="90000"/>
              </a:lnSpc>
              <a:defRPr sz="3200" b="1" i="1" baseline="0">
                <a:solidFill>
                  <a:schemeClr val="bg1"/>
                </a:solidFill>
              </a:defRPr>
            </a:lvl1pPr>
          </a:lstStyle>
          <a:p>
            <a:r>
              <a:rPr lang="en-GB" noProof="0" dirty="0"/>
              <a:t>Click to add the presentation’s main title</a:t>
            </a:r>
          </a:p>
        </p:txBody>
      </p:sp>
      <p:sp>
        <p:nvSpPr>
          <p:cNvPr id="18" name="Subtitle 2"/>
          <p:cNvSpPr>
            <a:spLocks noGrp="1"/>
          </p:cNvSpPr>
          <p:nvPr>
            <p:ph type="subTitle" idx="1" hasCustomPrompt="1"/>
          </p:nvPr>
        </p:nvSpPr>
        <p:spPr bwMode="white">
          <a:xfrm>
            <a:off x="1895475" y="1828799"/>
            <a:ext cx="5343525" cy="914401"/>
          </a:xfrm>
        </p:spPr>
        <p:txBody>
          <a:bodyPr>
            <a:noAutofit/>
          </a:bodyPr>
          <a:lstStyle>
            <a:lvl1pPr marL="0" indent="0" algn="l">
              <a:lnSpc>
                <a:spcPct val="90000"/>
              </a:lnSpc>
              <a:spcAft>
                <a:spcPts val="0"/>
              </a:spcAft>
              <a:buNone/>
              <a:defRPr sz="3200" baseline="0">
                <a:solidFill>
                  <a:schemeClr val="bg1"/>
                </a:solidFill>
                <a:latin typeface="+mj-lt"/>
              </a:defRPr>
            </a:lvl1pPr>
            <a:lvl2pPr marL="0" indent="0" algn="l">
              <a:buNone/>
              <a:defRPr sz="1800">
                <a:solidFill>
                  <a:schemeClr val="bg1"/>
                </a:solidFill>
                <a:latin typeface="+mj-lt"/>
              </a:defRPr>
            </a:lvl2pPr>
            <a:lvl3pPr marL="457200" indent="0" algn="l">
              <a:buNone/>
              <a:defRPr sz="1800">
                <a:solidFill>
                  <a:schemeClr val="bg1"/>
                </a:solidFill>
                <a:latin typeface="+mj-lt"/>
              </a:defRPr>
            </a:lvl3pPr>
            <a:lvl4pPr marL="914400" indent="0" algn="l">
              <a:buNone/>
              <a:defRPr sz="1800">
                <a:solidFill>
                  <a:schemeClr val="bg1"/>
                </a:solidFill>
                <a:latin typeface="+mj-lt"/>
              </a:defRPr>
            </a:lvl4pPr>
            <a:lvl5pPr marL="1371600" indent="0" algn="l">
              <a:buNone/>
              <a:defRPr sz="1800">
                <a:solidFill>
                  <a:schemeClr val="bg1"/>
                </a:solidFill>
                <a:latin typeface="+mj-lt"/>
              </a:defRPr>
            </a:lvl5pPr>
            <a:lvl6pPr marL="1828800" indent="0" algn="l">
              <a:buNone/>
              <a:defRPr sz="1800">
                <a:solidFill>
                  <a:schemeClr val="bg1"/>
                </a:solidFill>
                <a:latin typeface="+mj-lt"/>
              </a:defRPr>
            </a:lvl6pPr>
            <a:lvl7pPr marL="2286000" indent="0" algn="l">
              <a:buNone/>
              <a:defRPr sz="1800">
                <a:solidFill>
                  <a:schemeClr val="bg1"/>
                </a:solidFill>
                <a:latin typeface="+mj-lt"/>
              </a:defRPr>
            </a:lvl7pPr>
            <a:lvl8pPr marL="2743200" indent="0" algn="l">
              <a:buNone/>
              <a:defRPr sz="1800">
                <a:solidFill>
                  <a:schemeClr val="bg1"/>
                </a:solidFill>
                <a:latin typeface="+mj-lt"/>
              </a:defRPr>
            </a:lvl8pPr>
            <a:lvl9pPr marL="3200400" indent="0" algn="l">
              <a:buNone/>
              <a:defRPr sz="1800">
                <a:solidFill>
                  <a:schemeClr val="bg1"/>
                </a:solidFill>
                <a:latin typeface="+mj-lt"/>
              </a:defRPr>
            </a:lvl9pPr>
          </a:lstStyle>
          <a:p>
            <a:r>
              <a:rPr lang="en-GB" noProof="0" dirty="0"/>
              <a:t>Subtitle and date (move higher if title is only one line)</a:t>
            </a:r>
          </a:p>
        </p:txBody>
      </p:sp>
      <p:sp>
        <p:nvSpPr>
          <p:cNvPr id="21" name="Text Placeholder 31"/>
          <p:cNvSpPr>
            <a:spLocks noGrp="1"/>
          </p:cNvSpPr>
          <p:nvPr>
            <p:ph type="body" sz="quarter" idx="10" hasCustomPrompt="1"/>
          </p:nvPr>
        </p:nvSpPr>
        <p:spPr bwMode="white">
          <a:xfrm>
            <a:off x="1895475" y="374904"/>
            <a:ext cx="4105656" cy="146304"/>
          </a:xfrm>
        </p:spPr>
        <p:txBody>
          <a:bodyPr/>
          <a:lstStyle>
            <a:lvl1pPr>
              <a:defRPr sz="1100">
                <a:solidFill>
                  <a:schemeClr val="bg1"/>
                </a:solidFill>
                <a:latin typeface="Arial" pitchFamily="34" charset="0"/>
                <a:cs typeface="Arial" pitchFamily="34" charset="0"/>
              </a:defRPr>
            </a:lvl1pPr>
            <a:lvl2pPr>
              <a:defRPr sz="1000">
                <a:solidFill>
                  <a:schemeClr val="bg1"/>
                </a:solidFill>
                <a:latin typeface="Arial" pitchFamily="34" charset="0"/>
                <a:cs typeface="Arial" pitchFamily="34" charset="0"/>
              </a:defRPr>
            </a:lvl2pPr>
            <a:lvl3pPr>
              <a:defRPr sz="1000">
                <a:solidFill>
                  <a:schemeClr val="bg1"/>
                </a:solidFill>
                <a:latin typeface="Arial" pitchFamily="34" charset="0"/>
                <a:cs typeface="Arial" pitchFamily="34" charset="0"/>
              </a:defRPr>
            </a:lvl3pPr>
            <a:lvl4pPr>
              <a:defRPr sz="1000">
                <a:solidFill>
                  <a:schemeClr val="bg1"/>
                </a:solidFill>
                <a:latin typeface="Arial" pitchFamily="34" charset="0"/>
                <a:cs typeface="Arial" pitchFamily="34" charset="0"/>
              </a:defRPr>
            </a:lvl4pPr>
            <a:lvl5pPr>
              <a:defRPr sz="1000">
                <a:solidFill>
                  <a:schemeClr val="bg1"/>
                </a:solidFill>
                <a:latin typeface="Arial" pitchFamily="34" charset="0"/>
                <a:cs typeface="Arial" pitchFamily="34" charset="0"/>
              </a:defRPr>
            </a:lvl5pPr>
          </a:lstStyle>
          <a:p>
            <a:pPr lvl="0"/>
            <a:r>
              <a:rPr lang="en-GB" noProof="0" dirty="0" err="1"/>
              <a:t>www.pwc.com</a:t>
            </a:r>
            <a:endParaRPr lang="en-GB" noProof="0" dirty="0"/>
          </a:p>
        </p:txBody>
      </p:sp>
      <p:grpSp>
        <p:nvGrpSpPr>
          <p:cNvPr id="16" name="Group 32"/>
          <p:cNvGrpSpPr/>
          <p:nvPr userDrawn="1"/>
        </p:nvGrpSpPr>
        <p:grpSpPr>
          <a:xfrm>
            <a:off x="968592" y="6170991"/>
            <a:ext cx="914400" cy="533479"/>
            <a:chOff x="518032" y="978681"/>
            <a:chExt cx="4572000" cy="2667393"/>
          </a:xfrm>
        </p:grpSpPr>
        <p:sp>
          <p:nvSpPr>
            <p:cNvPr id="17" name="Rectangle 37"/>
            <p:cNvSpPr>
              <a:spLocks noChangeArrowheads="1"/>
            </p:cNvSpPr>
            <p:nvPr userDrawn="1"/>
          </p:nvSpPr>
          <p:spPr bwMode="black">
            <a:xfrm>
              <a:off x="3295650" y="978681"/>
              <a:ext cx="1143000" cy="263229"/>
            </a:xfrm>
            <a:prstGeom prst="rect">
              <a:avLst/>
            </a:prstGeom>
            <a:solidFill>
              <a:srgbClr val="A100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20" name="Freeform 7"/>
            <p:cNvSpPr>
              <a:spLocks noEditPoints="1"/>
            </p:cNvSpPr>
            <p:nvPr userDrawn="1"/>
          </p:nvSpPr>
          <p:spPr bwMode="black">
            <a:xfrm>
              <a:off x="518032" y="1922794"/>
              <a:ext cx="4572000" cy="1723280"/>
            </a:xfrm>
            <a:custGeom>
              <a:avLst/>
              <a:gdLst/>
              <a:ahLst/>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One">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077200" cy="914400"/>
          </a:xfrm>
        </p:spPr>
        <p:txBody>
          <a:bodyPr/>
          <a:lstStyle>
            <a:lvl1pPr>
              <a:defRPr/>
            </a:lvl1pPr>
          </a:lstStyle>
          <a:p>
            <a:r>
              <a:rPr lang="en-US" noProof="0"/>
              <a:t>Click to edit Master title style</a:t>
            </a:r>
            <a:endParaRPr lang="en-GB" noProof="0"/>
          </a:p>
        </p:txBody>
      </p:sp>
      <p:sp>
        <p:nvSpPr>
          <p:cNvPr id="31" name="Content Placeholder 26"/>
          <p:cNvSpPr>
            <a:spLocks noGrp="1"/>
          </p:cNvSpPr>
          <p:nvPr>
            <p:ph sz="quarter" idx="15"/>
          </p:nvPr>
        </p:nvSpPr>
        <p:spPr>
          <a:xfrm>
            <a:off x="533400" y="1752600"/>
            <a:ext cx="8077200" cy="4419600"/>
          </a:xfrm>
        </p:spPr>
        <p:txBody>
          <a:bodyPr/>
          <a:lstStyle>
            <a:lvl1pPr>
              <a:defRPr baseline="0"/>
            </a:lvl1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7"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sp>
        <p:nvSpPr>
          <p:cNvPr id="32" name="PwCFirm"/>
          <p:cNvSpPr txBox="1"/>
          <p:nvPr/>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cxnSp>
        <p:nvCxnSpPr>
          <p:cNvPr id="15" name="Shape 14"/>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0"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Two">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077200" cy="914400"/>
          </a:xfrm>
        </p:spPr>
        <p:txBody>
          <a:bodyPr/>
          <a:lstStyle/>
          <a:p>
            <a:r>
              <a:rPr lang="en-US" noProof="0"/>
              <a:t>Click to edit Master title style</a:t>
            </a:r>
            <a:endParaRPr lang="en-GB" noProof="0"/>
          </a:p>
        </p:txBody>
      </p:sp>
      <p:sp>
        <p:nvSpPr>
          <p:cNvPr id="28" name="Content Placeholder 26"/>
          <p:cNvSpPr>
            <a:spLocks noGrp="1"/>
          </p:cNvSpPr>
          <p:nvPr>
            <p:ph sz="quarter" idx="14"/>
          </p:nvPr>
        </p:nvSpPr>
        <p:spPr>
          <a:xfrm>
            <a:off x="533400" y="1752601"/>
            <a:ext cx="3962400" cy="441959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1" name="Content Placeholder 26"/>
          <p:cNvSpPr>
            <a:spLocks noGrp="1"/>
          </p:cNvSpPr>
          <p:nvPr>
            <p:ph sz="quarter" idx="15"/>
          </p:nvPr>
        </p:nvSpPr>
        <p:spPr>
          <a:xfrm>
            <a:off x="4648201" y="1752600"/>
            <a:ext cx="3962399" cy="44196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2"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cxnSp>
        <p:nvCxnSpPr>
          <p:cNvPr id="62" name="Shape 61"/>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1"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12"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ntent: Three">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1"/>
            <a:ext cx="8077200" cy="914400"/>
          </a:xfrm>
        </p:spPr>
        <p:txBody>
          <a:bodyPr/>
          <a:lstStyle/>
          <a:p>
            <a:r>
              <a:rPr lang="en-US" noProof="0"/>
              <a:t>Click to edit Master title style</a:t>
            </a:r>
            <a:endParaRPr lang="en-GB" noProof="0"/>
          </a:p>
        </p:txBody>
      </p:sp>
      <p:sp>
        <p:nvSpPr>
          <p:cNvPr id="27" name="Content Placeholder 26"/>
          <p:cNvSpPr>
            <a:spLocks noGrp="1"/>
          </p:cNvSpPr>
          <p:nvPr>
            <p:ph sz="quarter" idx="13"/>
          </p:nvPr>
        </p:nvSpPr>
        <p:spPr>
          <a:xfrm>
            <a:off x="533400" y="1752601"/>
            <a:ext cx="2590800" cy="441959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8" name="Content Placeholder 26"/>
          <p:cNvSpPr>
            <a:spLocks noGrp="1"/>
          </p:cNvSpPr>
          <p:nvPr>
            <p:ph sz="quarter" idx="14"/>
          </p:nvPr>
        </p:nvSpPr>
        <p:spPr>
          <a:xfrm>
            <a:off x="3276601" y="1752601"/>
            <a:ext cx="2590799" cy="441959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1" name="Content Placeholder 26"/>
          <p:cNvSpPr>
            <a:spLocks noGrp="1"/>
          </p:cNvSpPr>
          <p:nvPr>
            <p:ph sz="quarter" idx="15"/>
          </p:nvPr>
        </p:nvSpPr>
        <p:spPr>
          <a:xfrm>
            <a:off x="6019800" y="1752601"/>
            <a:ext cx="2590800" cy="441959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6"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cxnSp>
        <p:nvCxnSpPr>
          <p:cNvPr id="19" name="Shape 18"/>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2"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13"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tent: Two under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077200" cy="914400"/>
          </a:xfrm>
        </p:spPr>
        <p:txBody>
          <a:bodyPr/>
          <a:lstStyle/>
          <a:p>
            <a:r>
              <a:rPr lang="en-US" noProof="0"/>
              <a:t>Click to edit Master title style</a:t>
            </a:r>
            <a:endParaRPr lang="en-GB" noProof="0"/>
          </a:p>
        </p:txBody>
      </p:sp>
      <p:sp>
        <p:nvSpPr>
          <p:cNvPr id="28" name="Content Placeholder 26"/>
          <p:cNvSpPr>
            <a:spLocks noGrp="1"/>
          </p:cNvSpPr>
          <p:nvPr>
            <p:ph sz="quarter" idx="14"/>
          </p:nvPr>
        </p:nvSpPr>
        <p:spPr>
          <a:xfrm>
            <a:off x="533400" y="3352800"/>
            <a:ext cx="3962400" cy="28194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1" name="Content Placeholder 26"/>
          <p:cNvSpPr>
            <a:spLocks noGrp="1"/>
          </p:cNvSpPr>
          <p:nvPr>
            <p:ph sz="quarter" idx="15"/>
          </p:nvPr>
        </p:nvSpPr>
        <p:spPr>
          <a:xfrm>
            <a:off x="4648199" y="3352800"/>
            <a:ext cx="3962401" cy="28194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2"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sp>
        <p:nvSpPr>
          <p:cNvPr id="13" name="Text Placeholder 12"/>
          <p:cNvSpPr>
            <a:spLocks noGrp="1"/>
          </p:cNvSpPr>
          <p:nvPr>
            <p:ph type="body" sz="quarter" idx="16"/>
          </p:nvPr>
        </p:nvSpPr>
        <p:spPr>
          <a:xfrm>
            <a:off x="533400" y="1752600"/>
            <a:ext cx="8077200" cy="1447800"/>
          </a:xfrm>
        </p:spPr>
        <p:txBody>
          <a:bodyPr/>
          <a:lstStyle/>
          <a:p>
            <a:pPr lvl="0"/>
            <a:r>
              <a:rPr lang="en-US" noProof="0"/>
              <a:t>Click to edit Master text styles</a:t>
            </a:r>
          </a:p>
        </p:txBody>
      </p:sp>
      <p:cxnSp>
        <p:nvCxnSpPr>
          <p:cNvPr id="14" name="Shape 13"/>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2"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15"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tent: Two and Left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077200" cy="914400"/>
          </a:xfrm>
        </p:spPr>
        <p:txBody>
          <a:bodyPr/>
          <a:lstStyle/>
          <a:p>
            <a:r>
              <a:rPr lang="en-US" noProof="0"/>
              <a:t>Click to edit Master title style</a:t>
            </a:r>
            <a:endParaRPr lang="en-GB" noProof="0"/>
          </a:p>
        </p:txBody>
      </p:sp>
      <p:sp>
        <p:nvSpPr>
          <p:cNvPr id="28" name="Content Placeholder 26"/>
          <p:cNvSpPr>
            <a:spLocks noGrp="1"/>
          </p:cNvSpPr>
          <p:nvPr>
            <p:ph sz="quarter" idx="14"/>
          </p:nvPr>
        </p:nvSpPr>
        <p:spPr>
          <a:xfrm>
            <a:off x="6019800" y="1752600"/>
            <a:ext cx="2590800" cy="2133600"/>
          </a:xfrm>
        </p:spPr>
        <p:txBody>
          <a:bodyPr/>
          <a:lstStyle/>
          <a:p>
            <a:pPr lvl="0"/>
            <a:r>
              <a:rPr lang="en-US" noProof="0"/>
              <a:t>Click to edit Master text styles</a:t>
            </a:r>
          </a:p>
        </p:txBody>
      </p:sp>
      <p:sp>
        <p:nvSpPr>
          <p:cNvPr id="31" name="Content Placeholder 26"/>
          <p:cNvSpPr>
            <a:spLocks noGrp="1"/>
          </p:cNvSpPr>
          <p:nvPr>
            <p:ph sz="quarter" idx="15"/>
          </p:nvPr>
        </p:nvSpPr>
        <p:spPr>
          <a:xfrm>
            <a:off x="6019800" y="4038600"/>
            <a:ext cx="2590800" cy="2133600"/>
          </a:xfrm>
        </p:spPr>
        <p:txBody>
          <a:bodyPr/>
          <a:lstStyle/>
          <a:p>
            <a:pPr lvl="0"/>
            <a:r>
              <a:rPr lang="en-US" noProof="0"/>
              <a:t>Click to edit Master text styles</a:t>
            </a:r>
          </a:p>
        </p:txBody>
      </p:sp>
      <p:sp>
        <p:nvSpPr>
          <p:cNvPr id="13" name="Text Placeholder 12"/>
          <p:cNvSpPr>
            <a:spLocks noGrp="1"/>
          </p:cNvSpPr>
          <p:nvPr>
            <p:ph type="body" sz="quarter" idx="16"/>
          </p:nvPr>
        </p:nvSpPr>
        <p:spPr>
          <a:xfrm>
            <a:off x="533400" y="1752600"/>
            <a:ext cx="5334000" cy="4419600"/>
          </a:xfrm>
        </p:spPr>
        <p:txBody>
          <a:bodyPr/>
          <a:lstStyle/>
          <a:p>
            <a:pPr lvl="0"/>
            <a:r>
              <a:rPr lang="en-US" noProof="0"/>
              <a:t>Click to edit Master text styles</a:t>
            </a:r>
          </a:p>
        </p:txBody>
      </p:sp>
      <p:sp>
        <p:nvSpPr>
          <p:cNvPr id="19"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cxnSp>
        <p:nvCxnSpPr>
          <p:cNvPr id="14" name="Shape 13"/>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2"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15"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tent: Two and Right Text">
    <p:spTree>
      <p:nvGrpSpPr>
        <p:cNvPr id="1" name=""/>
        <p:cNvGrpSpPr/>
        <p:nvPr/>
      </p:nvGrpSpPr>
      <p:grpSpPr>
        <a:xfrm>
          <a:off x="0" y="0"/>
          <a:ext cx="0" cy="0"/>
          <a:chOff x="0" y="0"/>
          <a:chExt cx="0" cy="0"/>
        </a:xfrm>
      </p:grpSpPr>
      <p:sp>
        <p:nvSpPr>
          <p:cNvPr id="28" name="Content Placeholder 26"/>
          <p:cNvSpPr>
            <a:spLocks noGrp="1"/>
          </p:cNvSpPr>
          <p:nvPr>
            <p:ph sz="quarter" idx="14"/>
          </p:nvPr>
        </p:nvSpPr>
        <p:spPr>
          <a:xfrm>
            <a:off x="533400" y="1752600"/>
            <a:ext cx="2590800" cy="2133600"/>
          </a:xfrm>
        </p:spPr>
        <p:txBody>
          <a:bodyPr/>
          <a:lstStyle/>
          <a:p>
            <a:pPr lvl="0"/>
            <a:r>
              <a:rPr lang="en-US" noProof="0"/>
              <a:t>Click to edit Master text styles</a:t>
            </a:r>
          </a:p>
        </p:txBody>
      </p:sp>
      <p:sp>
        <p:nvSpPr>
          <p:cNvPr id="2" name="Title 1"/>
          <p:cNvSpPr>
            <a:spLocks noGrp="1"/>
          </p:cNvSpPr>
          <p:nvPr>
            <p:ph type="title"/>
          </p:nvPr>
        </p:nvSpPr>
        <p:spPr>
          <a:xfrm>
            <a:off x="533400" y="685800"/>
            <a:ext cx="8077200" cy="914400"/>
          </a:xfrm>
        </p:spPr>
        <p:txBody>
          <a:bodyPr/>
          <a:lstStyle/>
          <a:p>
            <a:r>
              <a:rPr lang="en-US" noProof="0"/>
              <a:t>Click to edit Master title style</a:t>
            </a:r>
            <a:endParaRPr lang="en-GB" noProof="0"/>
          </a:p>
        </p:txBody>
      </p:sp>
      <p:sp>
        <p:nvSpPr>
          <p:cNvPr id="31" name="Content Placeholder 26"/>
          <p:cNvSpPr>
            <a:spLocks noGrp="1"/>
          </p:cNvSpPr>
          <p:nvPr>
            <p:ph sz="quarter" idx="15"/>
          </p:nvPr>
        </p:nvSpPr>
        <p:spPr>
          <a:xfrm>
            <a:off x="533400" y="4038600"/>
            <a:ext cx="2590800" cy="2133600"/>
          </a:xfrm>
        </p:spPr>
        <p:txBody>
          <a:bodyPr/>
          <a:lstStyle/>
          <a:p>
            <a:pPr lvl="0"/>
            <a:r>
              <a:rPr lang="en-US" noProof="0"/>
              <a:t>Click to edit Master text styles</a:t>
            </a:r>
          </a:p>
        </p:txBody>
      </p:sp>
      <p:sp>
        <p:nvSpPr>
          <p:cNvPr id="13" name="Text Placeholder 12"/>
          <p:cNvSpPr>
            <a:spLocks noGrp="1"/>
          </p:cNvSpPr>
          <p:nvPr>
            <p:ph type="body" sz="quarter" idx="16"/>
          </p:nvPr>
        </p:nvSpPr>
        <p:spPr>
          <a:xfrm>
            <a:off x="3276600" y="1752600"/>
            <a:ext cx="5334000" cy="4419600"/>
          </a:xfrm>
        </p:spPr>
        <p:txBody>
          <a:bodyPr/>
          <a:lstStyle/>
          <a:p>
            <a:pPr lvl="0"/>
            <a:r>
              <a:rPr lang="en-US" noProof="0"/>
              <a:t>Click to edit Master text styles</a:t>
            </a:r>
          </a:p>
        </p:txBody>
      </p:sp>
      <p:sp>
        <p:nvSpPr>
          <p:cNvPr id="19"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cxnSp>
        <p:nvCxnSpPr>
          <p:cNvPr id="14" name="Shape 13"/>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2"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15"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One with Impact">
    <p:spTree>
      <p:nvGrpSpPr>
        <p:cNvPr id="1" name=""/>
        <p:cNvGrpSpPr/>
        <p:nvPr/>
      </p:nvGrpSpPr>
      <p:grpSpPr>
        <a:xfrm>
          <a:off x="0" y="0"/>
          <a:ext cx="0" cy="0"/>
          <a:chOff x="0" y="0"/>
          <a:chExt cx="0" cy="0"/>
        </a:xfrm>
      </p:grpSpPr>
      <p:sp>
        <p:nvSpPr>
          <p:cNvPr id="2" name="Title 1"/>
          <p:cNvSpPr>
            <a:spLocks noGrp="1"/>
          </p:cNvSpPr>
          <p:nvPr>
            <p:ph type="title"/>
          </p:nvPr>
        </p:nvSpPr>
        <p:spPr>
          <a:xfrm>
            <a:off x="3276600" y="685800"/>
            <a:ext cx="5334000" cy="914400"/>
          </a:xfrm>
        </p:spPr>
        <p:txBody>
          <a:bodyPr/>
          <a:lstStyle>
            <a:lvl1pPr>
              <a:defRPr/>
            </a:lvl1pPr>
          </a:lstStyle>
          <a:p>
            <a:r>
              <a:rPr lang="en-US" noProof="1"/>
              <a:t>Click to edit Master title style</a:t>
            </a:r>
            <a:endParaRPr lang="en-GB" noProof="1"/>
          </a:p>
        </p:txBody>
      </p:sp>
      <p:sp>
        <p:nvSpPr>
          <p:cNvPr id="31" name="Content Placeholder 26"/>
          <p:cNvSpPr>
            <a:spLocks noGrp="1"/>
          </p:cNvSpPr>
          <p:nvPr>
            <p:ph sz="quarter" idx="15"/>
          </p:nvPr>
        </p:nvSpPr>
        <p:spPr>
          <a:xfrm>
            <a:off x="3276600" y="1752600"/>
            <a:ext cx="5334000" cy="4419600"/>
          </a:xfrm>
        </p:spPr>
        <p:txBody>
          <a:bodyPr/>
          <a:lstStyle>
            <a:lvl1pPr>
              <a:defRPr baseline="0"/>
            </a:lvl1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12" name="Text Placeholder 11"/>
          <p:cNvSpPr>
            <a:spLocks noGrp="1"/>
          </p:cNvSpPr>
          <p:nvPr>
            <p:ph type="body" sz="quarter" idx="16"/>
          </p:nvPr>
        </p:nvSpPr>
        <p:spPr>
          <a:xfrm>
            <a:off x="533400" y="1752600"/>
            <a:ext cx="2590800" cy="2130552"/>
          </a:xfrm>
        </p:spPr>
        <p:txBody>
          <a:bodyPr/>
          <a:lstStyle>
            <a:lvl1pPr>
              <a:defRPr sz="2400" b="1" i="1" baseline="0">
                <a:solidFill>
                  <a:schemeClr val="tx2"/>
                </a:solidFill>
              </a:defRPr>
            </a:lvl1pPr>
          </a:lstStyle>
          <a:p>
            <a:pPr lvl="0"/>
            <a:r>
              <a:rPr lang="en-US" noProof="1"/>
              <a:t>Click to edit Master text styles</a:t>
            </a:r>
          </a:p>
        </p:txBody>
      </p:sp>
      <p:sp>
        <p:nvSpPr>
          <p:cNvPr id="18"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cxnSp>
        <p:nvCxnSpPr>
          <p:cNvPr id="30" name="Shape 29"/>
          <p:cNvCxnSpPr/>
          <p:nvPr/>
        </p:nvCxnSpPr>
        <p:spPr>
          <a:xfrm rot="5400000" flipH="1" flipV="1">
            <a:off x="5791201" y="-2057400"/>
            <a:ext cx="152399" cy="54864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1"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13"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ver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077200" cy="914400"/>
          </a:xfrm>
        </p:spPr>
        <p:txBody>
          <a:bodyPr/>
          <a:lstStyle/>
          <a:p>
            <a:r>
              <a:rPr lang="en-US" noProof="0"/>
              <a:t>Click to edit Master title style</a:t>
            </a:r>
            <a:endParaRPr lang="en-GB" noProof="0"/>
          </a:p>
        </p:txBody>
      </p:sp>
      <p:sp>
        <p:nvSpPr>
          <p:cNvPr id="12"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cxnSp>
        <p:nvCxnSpPr>
          <p:cNvPr id="10" name="Shape 9"/>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9"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11"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Empty no Footer">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11"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sp>
        <p:nvSpPr>
          <p:cNvPr id="6"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8"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7"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Key poi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077200" cy="914400"/>
          </a:xfrm>
        </p:spPr>
        <p:txBody>
          <a:bodyPr/>
          <a:lstStyle>
            <a:lvl1pPr>
              <a:lnSpc>
                <a:spcPct val="100000"/>
              </a:lnSpc>
              <a:defRPr baseline="0">
                <a:solidFill>
                  <a:schemeClr val="tx1"/>
                </a:solidFill>
              </a:defRPr>
            </a:lvl1pPr>
          </a:lstStyle>
          <a:p>
            <a:r>
              <a:rPr lang="en-US" noProof="0"/>
              <a:t>Click to edit Master title style</a:t>
            </a:r>
            <a:endParaRPr lang="en-GB" noProof="0"/>
          </a:p>
        </p:txBody>
      </p:sp>
      <p:cxnSp>
        <p:nvCxnSpPr>
          <p:cNvPr id="11" name="Shape 10"/>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sp>
        <p:nvSpPr>
          <p:cNvPr id="15" name="Content Placeholder 26"/>
          <p:cNvSpPr>
            <a:spLocks noGrp="1"/>
          </p:cNvSpPr>
          <p:nvPr>
            <p:ph sz="quarter" idx="15"/>
          </p:nvPr>
        </p:nvSpPr>
        <p:spPr>
          <a:xfrm>
            <a:off x="533400" y="1752600"/>
            <a:ext cx="8077200" cy="4419600"/>
          </a:xfrm>
        </p:spPr>
        <p:txBody>
          <a:bodyPr/>
          <a:lstStyle>
            <a:lvl1pPr>
              <a:defRPr sz="3200" baseline="0">
                <a:solidFill>
                  <a:schemeClr val="tx2"/>
                </a:solidFill>
              </a:defRPr>
            </a:lvl1pPr>
            <a:lvl2pPr>
              <a:buClr>
                <a:schemeClr val="tx2"/>
              </a:buClr>
              <a:defRPr sz="3200">
                <a:solidFill>
                  <a:schemeClr val="tx2"/>
                </a:solidFill>
              </a:defRPr>
            </a:lvl2pPr>
            <a:lvl3pPr>
              <a:buClr>
                <a:schemeClr val="tx2"/>
              </a:buClr>
              <a:defRPr sz="3200">
                <a:solidFill>
                  <a:schemeClr val="tx2"/>
                </a:solidFill>
              </a:defRPr>
            </a:lvl3pPr>
            <a:lvl4pPr>
              <a:buClr>
                <a:schemeClr val="tx2"/>
              </a:buClr>
              <a:defRPr sz="3200">
                <a:solidFill>
                  <a:schemeClr val="tx2"/>
                </a:solidFill>
              </a:defRPr>
            </a:lvl4pPr>
            <a:lvl5pPr>
              <a:buClr>
                <a:schemeClr val="tx2"/>
              </a:buClr>
              <a:defRPr sz="3200">
                <a:solidFill>
                  <a:schemeClr val="tx2"/>
                </a:solidFill>
              </a:defRPr>
            </a:lvl5pPr>
            <a:lvl6pPr>
              <a:buClr>
                <a:schemeClr val="tx2"/>
              </a:buClr>
              <a:defRPr sz="3200" baseline="0">
                <a:solidFill>
                  <a:schemeClr val="tx2"/>
                </a:solidFill>
              </a:defRPr>
            </a:lvl6pPr>
            <a:lvl7pPr>
              <a:buClr>
                <a:schemeClr val="tx2"/>
              </a:buClr>
              <a:buAutoNum type="alphaLcPeriod"/>
              <a:defRPr sz="3200" baseline="0">
                <a:solidFill>
                  <a:schemeClr val="tx2"/>
                </a:solidFill>
              </a:defRPr>
            </a:lvl7pPr>
            <a:lvl8pPr>
              <a:buClr>
                <a:schemeClr val="tx2"/>
              </a:buClr>
              <a:buNone/>
              <a:defRPr sz="3200">
                <a:solidFill>
                  <a:schemeClr val="tx2"/>
                </a:solidFill>
              </a:defRPr>
            </a:lvl8pPr>
            <a:lvl9pPr>
              <a:defRPr sz="32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4"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6"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9"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Key point: Colour">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077200" cy="914400"/>
          </a:xfrm>
        </p:spPr>
        <p:txBody>
          <a:bodyPr/>
          <a:lstStyle>
            <a:lvl1pPr>
              <a:lnSpc>
                <a:spcPct val="100000"/>
              </a:lnSpc>
              <a:defRPr baseline="0">
                <a:solidFill>
                  <a:schemeClr val="bg1"/>
                </a:solidFill>
              </a:defRPr>
            </a:lvl1pPr>
          </a:lstStyle>
          <a:p>
            <a:r>
              <a:rPr lang="en-US" noProof="0"/>
              <a:t>Click to edit Master title style</a:t>
            </a:r>
            <a:endParaRPr lang="en-GB" noProof="0"/>
          </a:p>
        </p:txBody>
      </p:sp>
      <p:sp>
        <p:nvSpPr>
          <p:cNvPr id="3" name="Content Placeholder 2"/>
          <p:cNvSpPr>
            <a:spLocks noGrp="1"/>
          </p:cNvSpPr>
          <p:nvPr>
            <p:ph idx="1"/>
          </p:nvPr>
        </p:nvSpPr>
        <p:spPr>
          <a:xfrm>
            <a:off x="533400" y="1752600"/>
            <a:ext cx="8077200" cy="4419600"/>
          </a:xfrm>
        </p:spPr>
        <p:txBody>
          <a:bodyPr>
            <a:noAutofit/>
          </a:bodyPr>
          <a:lstStyle>
            <a:lvl1pPr>
              <a:lnSpc>
                <a:spcPts val="3600"/>
              </a:lnSpc>
              <a:spcBef>
                <a:spcPts val="0"/>
              </a:spcBef>
              <a:spcAft>
                <a:spcPts val="600"/>
              </a:spcAft>
              <a:defRPr sz="3200" baseline="0">
                <a:solidFill>
                  <a:schemeClr val="bg1"/>
                </a:solidFill>
              </a:defRPr>
            </a:lvl1pPr>
            <a:lvl2pPr marL="444500" indent="-263525">
              <a:lnSpc>
                <a:spcPts val="3600"/>
              </a:lnSpc>
              <a:spcBef>
                <a:spcPts val="0"/>
              </a:spcBef>
              <a:spcAft>
                <a:spcPts val="600"/>
              </a:spcAft>
              <a:buClr>
                <a:schemeClr val="bg1"/>
              </a:buClr>
              <a:defRPr sz="3200">
                <a:solidFill>
                  <a:schemeClr val="bg1"/>
                </a:solidFill>
              </a:defRPr>
            </a:lvl2pPr>
            <a:lvl3pPr marL="714375" indent="-266700">
              <a:lnSpc>
                <a:spcPts val="3600"/>
              </a:lnSpc>
              <a:spcBef>
                <a:spcPts val="0"/>
              </a:spcBef>
              <a:spcAft>
                <a:spcPts val="600"/>
              </a:spcAft>
              <a:buClr>
                <a:schemeClr val="bg1"/>
              </a:buClr>
              <a:defRPr sz="3200">
                <a:solidFill>
                  <a:schemeClr val="bg1"/>
                </a:solidFill>
              </a:defRPr>
            </a:lvl3pPr>
            <a:lvl4pPr marL="984250" indent="-266700">
              <a:lnSpc>
                <a:spcPts val="3600"/>
              </a:lnSpc>
              <a:spcBef>
                <a:spcPts val="0"/>
              </a:spcBef>
              <a:spcAft>
                <a:spcPts val="600"/>
              </a:spcAft>
              <a:buClr>
                <a:schemeClr val="bg1"/>
              </a:buClr>
              <a:defRPr sz="3200">
                <a:solidFill>
                  <a:schemeClr val="bg1"/>
                </a:solidFill>
              </a:defRPr>
            </a:lvl4pPr>
            <a:lvl5pPr marL="1341438" indent="-266700">
              <a:lnSpc>
                <a:spcPts val="3600"/>
              </a:lnSpc>
              <a:spcBef>
                <a:spcPts val="0"/>
              </a:spcBef>
              <a:spcAft>
                <a:spcPts val="600"/>
              </a:spcAft>
              <a:buClr>
                <a:schemeClr val="bg1"/>
              </a:buClr>
              <a:defRPr sz="3200">
                <a:solidFill>
                  <a:schemeClr val="bg1"/>
                </a:solidFill>
              </a:defRPr>
            </a:lvl5pPr>
            <a:lvl6pPr marL="1611313" indent="-271463">
              <a:lnSpc>
                <a:spcPts val="3600"/>
              </a:lnSpc>
              <a:spcBef>
                <a:spcPts val="0"/>
              </a:spcBef>
              <a:spcAft>
                <a:spcPts val="60"/>
              </a:spcAft>
              <a:buClr>
                <a:schemeClr val="bg1"/>
              </a:buClr>
              <a:buFont typeface="Arial" pitchFamily="34" charset="0"/>
              <a:buNone/>
              <a:defRPr sz="2800">
                <a:solidFill>
                  <a:schemeClr val="bg1"/>
                </a:solidFill>
              </a:defRPr>
            </a:lvl6pPr>
            <a:lvl7pPr>
              <a:defRPr sz="2800">
                <a:solidFill>
                  <a:schemeClr val="bg1"/>
                </a:solidFill>
              </a:defRPr>
            </a:lvl7pPr>
            <a:lvl8pPr>
              <a:lnSpc>
                <a:spcPts val="3600"/>
              </a:lnSpc>
              <a:defRPr sz="2800">
                <a:solidFill>
                  <a:schemeClr val="bg1"/>
                </a:solidFill>
              </a:defRPr>
            </a:lvl8pPr>
            <a:lvl9pPr>
              <a:defRPr sz="2800">
                <a:solidFill>
                  <a:schemeClr val="bg1"/>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8"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bg1"/>
                </a:solidFill>
                <a:latin typeface="Arial" pitchFamily="34" charset="0"/>
                <a:cs typeface="Arial" pitchFamily="34" charset="0"/>
              </a:defRPr>
            </a:lvl1pPr>
          </a:lstStyle>
          <a:p>
            <a:endParaRPr lang="en-GB"/>
          </a:p>
        </p:txBody>
      </p:sp>
      <p:cxnSp>
        <p:nvCxnSpPr>
          <p:cNvPr id="11" name="Shape 10"/>
          <p:cNvCxnSpPr/>
          <p:nvPr/>
        </p:nvCxnSpPr>
        <p:spPr>
          <a:xfrm rot="5400000" flipH="1" flipV="1">
            <a:off x="4419601" y="-3429000"/>
            <a:ext cx="152399" cy="8229600"/>
          </a:xfrm>
          <a:prstGeom prst="bentConnector2">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bg1"/>
                </a:solidFill>
                <a:latin typeface="Arial" pitchFamily="34" charset="0"/>
                <a:cs typeface="Arial" pitchFamily="34" charset="0"/>
              </a:defRPr>
            </a:lvl1pPr>
          </a:lstStyle>
          <a:p>
            <a:fld id="{9EBD5762-3BDC-484D-9503-7EA6D5A9A8CE}" type="slidenum">
              <a:rPr lang="en-GB" smtClean="0"/>
              <a:pPr/>
              <a:t>‹#›</a:t>
            </a:fld>
            <a:endParaRPr lang="en-GB"/>
          </a:p>
        </p:txBody>
      </p:sp>
      <p:sp>
        <p:nvSpPr>
          <p:cNvPr id="10"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bg1"/>
                </a:solidFill>
                <a:latin typeface="Arial" pitchFamily="34" charset="0"/>
                <a:cs typeface="Arial" pitchFamily="34" charset="0"/>
              </a:defRPr>
            </a:lvl1pPr>
          </a:lstStyle>
          <a:p>
            <a:endParaRPr lang="en-GB" dirty="0"/>
          </a:p>
        </p:txBody>
      </p:sp>
      <p:sp>
        <p:nvSpPr>
          <p:cNvPr id="12"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solidFill>
                  <a:schemeClr val="bg1"/>
                </a:solidFill>
                <a:latin typeface="Arial" pitchFamily="34" charset="0"/>
                <a:cs typeface="Arial" pitchFamily="34" charset="0"/>
              </a:rPr>
              <a:t>PwC</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Divider">
    <p:spTree>
      <p:nvGrpSpPr>
        <p:cNvPr id="1" name=""/>
        <p:cNvGrpSpPr/>
        <p:nvPr/>
      </p:nvGrpSpPr>
      <p:grpSpPr>
        <a:xfrm>
          <a:off x="0" y="0"/>
          <a:ext cx="0" cy="0"/>
          <a:chOff x="0" y="0"/>
          <a:chExt cx="0" cy="0"/>
        </a:xfrm>
      </p:grpSpPr>
      <p:sp>
        <p:nvSpPr>
          <p:cNvPr id="57" name="Title 1"/>
          <p:cNvSpPr>
            <a:spLocks noGrp="1"/>
          </p:cNvSpPr>
          <p:nvPr>
            <p:ph type="ctrTitle"/>
          </p:nvPr>
        </p:nvSpPr>
        <p:spPr bwMode="black">
          <a:xfrm>
            <a:off x="533400" y="685801"/>
            <a:ext cx="8077200" cy="1066799"/>
          </a:xfrm>
        </p:spPr>
        <p:txBody>
          <a:bodyPr anchor="t" anchorCtr="0">
            <a:noAutofit/>
          </a:bodyPr>
          <a:lstStyle>
            <a:lvl1pPr>
              <a:lnSpc>
                <a:spcPct val="90000"/>
              </a:lnSpc>
              <a:defRPr sz="3200">
                <a:solidFill>
                  <a:schemeClr val="tx1"/>
                </a:solidFill>
              </a:defRPr>
            </a:lvl1pPr>
          </a:lstStyle>
          <a:p>
            <a:r>
              <a:rPr lang="en-US" noProof="0"/>
              <a:t>Click to edit Master title style</a:t>
            </a:r>
            <a:endParaRPr lang="en-GB" noProof="0"/>
          </a:p>
        </p:txBody>
      </p:sp>
      <p:sp>
        <p:nvSpPr>
          <p:cNvPr id="58" name="Subtitle 2"/>
          <p:cNvSpPr>
            <a:spLocks noGrp="1"/>
          </p:cNvSpPr>
          <p:nvPr>
            <p:ph type="subTitle" idx="1"/>
          </p:nvPr>
        </p:nvSpPr>
        <p:spPr bwMode="black">
          <a:xfrm>
            <a:off x="533400" y="1905001"/>
            <a:ext cx="8077200" cy="1371599"/>
          </a:xfrm>
        </p:spPr>
        <p:txBody>
          <a:bodyPr>
            <a:noAutofit/>
          </a:bodyPr>
          <a:lstStyle>
            <a:lvl1pPr marL="0" indent="0" algn="l">
              <a:lnSpc>
                <a:spcPct val="90000"/>
              </a:lnSpc>
              <a:buNone/>
              <a:defRPr sz="3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endParaRPr lang="en-GB" noProof="0"/>
          </a:p>
        </p:txBody>
      </p:sp>
      <p:sp>
        <p:nvSpPr>
          <p:cNvPr id="33"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cxnSp>
        <p:nvCxnSpPr>
          <p:cNvPr id="12" name="Shape 11"/>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10"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11"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latin typeface="Arial" pitchFamily="34" charset="0"/>
                <a:cs typeface="Arial" pitchFamily="34" charset="0"/>
              </a:rPr>
              <a:t>PwC</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Divider: Colour">
    <p:bg>
      <p:bgPr>
        <a:solidFill>
          <a:schemeClr val="tx2"/>
        </a:solidFill>
        <a:effectLst/>
      </p:bgPr>
    </p:bg>
    <p:spTree>
      <p:nvGrpSpPr>
        <p:cNvPr id="1" name=""/>
        <p:cNvGrpSpPr/>
        <p:nvPr/>
      </p:nvGrpSpPr>
      <p:grpSpPr>
        <a:xfrm>
          <a:off x="0" y="0"/>
          <a:ext cx="0" cy="0"/>
          <a:chOff x="0" y="0"/>
          <a:chExt cx="0" cy="0"/>
        </a:xfrm>
      </p:grpSpPr>
      <p:sp>
        <p:nvSpPr>
          <p:cNvPr id="57" name="Title 1"/>
          <p:cNvSpPr>
            <a:spLocks noGrp="1"/>
          </p:cNvSpPr>
          <p:nvPr>
            <p:ph type="ctrTitle"/>
          </p:nvPr>
        </p:nvSpPr>
        <p:spPr bwMode="black">
          <a:xfrm>
            <a:off x="533400" y="685800"/>
            <a:ext cx="8077200" cy="1066800"/>
          </a:xfrm>
        </p:spPr>
        <p:txBody>
          <a:bodyPr anchor="t" anchorCtr="0">
            <a:noAutofit/>
          </a:bodyPr>
          <a:lstStyle>
            <a:lvl1pPr>
              <a:lnSpc>
                <a:spcPct val="90000"/>
              </a:lnSpc>
              <a:defRPr sz="3200" baseline="0">
                <a:solidFill>
                  <a:schemeClr val="bg1"/>
                </a:solidFill>
              </a:defRPr>
            </a:lvl1pPr>
          </a:lstStyle>
          <a:p>
            <a:r>
              <a:rPr lang="en-US" noProof="0"/>
              <a:t>Click to edit Master title style</a:t>
            </a:r>
            <a:endParaRPr lang="en-GB" noProof="0"/>
          </a:p>
        </p:txBody>
      </p:sp>
      <p:sp>
        <p:nvSpPr>
          <p:cNvPr id="22" name="Subtitle 2"/>
          <p:cNvSpPr>
            <a:spLocks noGrp="1"/>
          </p:cNvSpPr>
          <p:nvPr>
            <p:ph type="subTitle" idx="1"/>
          </p:nvPr>
        </p:nvSpPr>
        <p:spPr bwMode="black">
          <a:xfrm>
            <a:off x="533400" y="1905000"/>
            <a:ext cx="8077200" cy="1371600"/>
          </a:xfrm>
        </p:spPr>
        <p:txBody>
          <a:bodyPr>
            <a:noAutofit/>
          </a:bodyPr>
          <a:lstStyle>
            <a:lvl1pPr marL="0" indent="0" algn="l">
              <a:lnSpc>
                <a:spcPct val="90000"/>
              </a:lnSpc>
              <a:buNone/>
              <a:defRPr sz="3200" baseline="0">
                <a:solidFill>
                  <a:schemeClr val="bg1"/>
                </a:solidFill>
                <a:latin typeface="+mj-lt"/>
              </a:defRPr>
            </a:lvl1pPr>
            <a:lvl2pPr marL="0" indent="0" algn="l">
              <a:buNone/>
              <a:defRPr sz="1800">
                <a:solidFill>
                  <a:schemeClr val="bg1"/>
                </a:solidFill>
                <a:latin typeface="+mj-lt"/>
              </a:defRPr>
            </a:lvl2pPr>
            <a:lvl3pPr marL="457200" indent="0" algn="l">
              <a:buNone/>
              <a:defRPr sz="1800">
                <a:solidFill>
                  <a:schemeClr val="bg1"/>
                </a:solidFill>
                <a:latin typeface="+mj-lt"/>
              </a:defRPr>
            </a:lvl3pPr>
            <a:lvl4pPr marL="914400" indent="0" algn="l">
              <a:buNone/>
              <a:defRPr sz="1800">
                <a:solidFill>
                  <a:schemeClr val="bg1"/>
                </a:solidFill>
                <a:latin typeface="+mj-lt"/>
              </a:defRPr>
            </a:lvl4pPr>
            <a:lvl5pPr marL="1371600" indent="0" algn="l">
              <a:buNone/>
              <a:defRPr sz="1800">
                <a:solidFill>
                  <a:schemeClr val="bg1"/>
                </a:solidFill>
                <a:latin typeface="+mj-lt"/>
              </a:defRPr>
            </a:lvl5pPr>
            <a:lvl6pPr marL="1828800" indent="0" algn="l">
              <a:buNone/>
              <a:defRPr sz="1800">
                <a:solidFill>
                  <a:schemeClr val="bg1"/>
                </a:solidFill>
                <a:latin typeface="+mj-lt"/>
              </a:defRPr>
            </a:lvl6pPr>
            <a:lvl7pPr marL="2286000" indent="0" algn="l">
              <a:buNone/>
              <a:defRPr sz="1800">
                <a:solidFill>
                  <a:schemeClr val="bg1"/>
                </a:solidFill>
                <a:latin typeface="+mj-lt"/>
              </a:defRPr>
            </a:lvl7pPr>
            <a:lvl8pPr marL="2743200" indent="0" algn="l">
              <a:buNone/>
              <a:defRPr sz="1800">
                <a:solidFill>
                  <a:schemeClr val="bg1"/>
                </a:solidFill>
                <a:latin typeface="+mj-lt"/>
              </a:defRPr>
            </a:lvl8pPr>
            <a:lvl9pPr marL="3200400" indent="0" algn="l">
              <a:buNone/>
              <a:defRPr sz="1800">
                <a:solidFill>
                  <a:schemeClr val="bg1"/>
                </a:solidFill>
                <a:latin typeface="+mj-lt"/>
              </a:defRPr>
            </a:lvl9pPr>
          </a:lstStyle>
          <a:p>
            <a:r>
              <a:rPr lang="en-US" noProof="0"/>
              <a:t>Click to edit Master subtitle style</a:t>
            </a:r>
            <a:endParaRPr lang="en-GB" noProof="0"/>
          </a:p>
        </p:txBody>
      </p:sp>
      <p:sp>
        <p:nvSpPr>
          <p:cNvPr id="37"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bg1"/>
                </a:solidFill>
                <a:latin typeface="Arial" pitchFamily="34" charset="0"/>
                <a:cs typeface="Arial" pitchFamily="34" charset="0"/>
              </a:defRPr>
            </a:lvl1pPr>
          </a:lstStyle>
          <a:p>
            <a:endParaRPr lang="en-GB"/>
          </a:p>
        </p:txBody>
      </p:sp>
      <p:cxnSp>
        <p:nvCxnSpPr>
          <p:cNvPr id="11" name="Shape 10"/>
          <p:cNvCxnSpPr/>
          <p:nvPr/>
        </p:nvCxnSpPr>
        <p:spPr>
          <a:xfrm rot="5400000" flipH="1" flipV="1">
            <a:off x="4419601" y="-3429000"/>
            <a:ext cx="152399" cy="8229600"/>
          </a:xfrm>
          <a:prstGeom prst="bentConnector2">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bg1"/>
                </a:solidFill>
                <a:latin typeface="Arial" pitchFamily="34" charset="0"/>
                <a:cs typeface="Arial" pitchFamily="34" charset="0"/>
              </a:defRPr>
            </a:lvl1pPr>
          </a:lstStyle>
          <a:p>
            <a:fld id="{9EBD5762-3BDC-484D-9503-7EA6D5A9A8CE}" type="slidenum">
              <a:rPr lang="en-GB" smtClean="0"/>
              <a:pPr/>
              <a:t>‹#›</a:t>
            </a:fld>
            <a:endParaRPr lang="en-GB"/>
          </a:p>
        </p:txBody>
      </p:sp>
      <p:sp>
        <p:nvSpPr>
          <p:cNvPr id="10"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bg1"/>
                </a:solidFill>
                <a:latin typeface="Arial" pitchFamily="34" charset="0"/>
                <a:cs typeface="Arial" pitchFamily="34" charset="0"/>
              </a:defRPr>
            </a:lvl1pPr>
          </a:lstStyle>
          <a:p>
            <a:endParaRPr lang="en-GB" dirty="0"/>
          </a:p>
        </p:txBody>
      </p:sp>
      <p:sp>
        <p:nvSpPr>
          <p:cNvPr id="12"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solidFill>
                  <a:schemeClr val="bg1"/>
                </a:solidFill>
                <a:latin typeface="Arial" pitchFamily="34" charset="0"/>
                <a:cs typeface="Arial" pitchFamily="34" charset="0"/>
              </a:rPr>
              <a:t>PwC</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ection Divider: Content">
    <p:bg>
      <p:bgPr>
        <a:solidFill>
          <a:schemeClr val="tx2"/>
        </a:solidFill>
        <a:effectLst/>
      </p:bgPr>
    </p:bg>
    <p:spTree>
      <p:nvGrpSpPr>
        <p:cNvPr id="1" name=""/>
        <p:cNvGrpSpPr/>
        <p:nvPr/>
      </p:nvGrpSpPr>
      <p:grpSpPr>
        <a:xfrm>
          <a:off x="0" y="0"/>
          <a:ext cx="0" cy="0"/>
          <a:chOff x="0" y="0"/>
          <a:chExt cx="0" cy="0"/>
        </a:xfrm>
      </p:grpSpPr>
      <p:sp>
        <p:nvSpPr>
          <p:cNvPr id="57" name="Title 1"/>
          <p:cNvSpPr>
            <a:spLocks noGrp="1"/>
          </p:cNvSpPr>
          <p:nvPr>
            <p:ph type="ctrTitle"/>
          </p:nvPr>
        </p:nvSpPr>
        <p:spPr bwMode="black">
          <a:xfrm>
            <a:off x="533400" y="685800"/>
            <a:ext cx="8077200" cy="1066800"/>
          </a:xfrm>
        </p:spPr>
        <p:txBody>
          <a:bodyPr anchor="t" anchorCtr="0">
            <a:noAutofit/>
          </a:bodyPr>
          <a:lstStyle>
            <a:lvl1pPr>
              <a:lnSpc>
                <a:spcPct val="90000"/>
              </a:lnSpc>
              <a:defRPr sz="3200">
                <a:solidFill>
                  <a:schemeClr val="bg1"/>
                </a:solidFill>
              </a:defRPr>
            </a:lvl1pPr>
          </a:lstStyle>
          <a:p>
            <a:r>
              <a:rPr lang="en-US" noProof="0"/>
              <a:t>Click to edit Master title style</a:t>
            </a:r>
            <a:endParaRPr lang="en-GB" noProof="0"/>
          </a:p>
        </p:txBody>
      </p:sp>
      <p:sp>
        <p:nvSpPr>
          <p:cNvPr id="20" name="Content Placeholder 19"/>
          <p:cNvSpPr>
            <a:spLocks noGrp="1"/>
          </p:cNvSpPr>
          <p:nvPr>
            <p:ph sz="quarter" idx="13"/>
          </p:nvPr>
        </p:nvSpPr>
        <p:spPr>
          <a:xfrm>
            <a:off x="533401" y="2819400"/>
            <a:ext cx="3962399" cy="3352800"/>
          </a:xfrm>
        </p:spPr>
        <p:txBody>
          <a:bodyPr/>
          <a:lstStyle>
            <a:lvl1pPr>
              <a:defRPr>
                <a:solidFill>
                  <a:schemeClr val="bg1"/>
                </a:solidFill>
              </a:defRPr>
            </a:lvl1pPr>
            <a:lvl2pPr>
              <a:buClr>
                <a:schemeClr val="bg1"/>
              </a:buClr>
              <a:defRPr>
                <a:solidFill>
                  <a:schemeClr val="bg1"/>
                </a:solidFill>
              </a:defRPr>
            </a:lvl2pPr>
            <a:lvl3pPr>
              <a:buClr>
                <a:schemeClr val="bg1"/>
              </a:buClr>
              <a:defRPr>
                <a:solidFill>
                  <a:schemeClr val="bg1"/>
                </a:solidFill>
              </a:defRPr>
            </a:lvl3pPr>
            <a:lvl4pPr>
              <a:buClr>
                <a:schemeClr val="bg1"/>
              </a:buClr>
              <a:defRPr>
                <a:solidFill>
                  <a:schemeClr val="bg1"/>
                </a:solidFill>
              </a:defRPr>
            </a:lvl4pPr>
            <a:lvl5pPr>
              <a:buClr>
                <a:schemeClr val="bg1"/>
              </a:buClr>
              <a:defRPr>
                <a:solidFill>
                  <a:schemeClr val="bg1"/>
                </a:solidFill>
              </a:defRPr>
            </a:lvl5pPr>
            <a:lvl6pPr>
              <a:buClr>
                <a:schemeClr val="bg1"/>
              </a:buCl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3" name="Subtitle 2"/>
          <p:cNvSpPr>
            <a:spLocks noGrp="1"/>
          </p:cNvSpPr>
          <p:nvPr>
            <p:ph type="subTitle" idx="1"/>
          </p:nvPr>
        </p:nvSpPr>
        <p:spPr bwMode="black">
          <a:xfrm>
            <a:off x="533400" y="1905001"/>
            <a:ext cx="8077200" cy="762000"/>
          </a:xfrm>
        </p:spPr>
        <p:txBody>
          <a:bodyPr>
            <a:noAutofit/>
          </a:bodyPr>
          <a:lstStyle>
            <a:lvl1pPr marL="0" indent="0" algn="l">
              <a:lnSpc>
                <a:spcPct val="90000"/>
              </a:lnSpc>
              <a:buNone/>
              <a:defRPr sz="3200">
                <a:solidFill>
                  <a:schemeClr val="bg1"/>
                </a:solidFill>
                <a:latin typeface="+mj-lt"/>
              </a:defRPr>
            </a:lvl1pPr>
            <a:lvl2pPr marL="0" indent="0" algn="l">
              <a:buNone/>
              <a:defRPr sz="1800">
                <a:solidFill>
                  <a:schemeClr val="bg1"/>
                </a:solidFill>
                <a:latin typeface="+mj-lt"/>
              </a:defRPr>
            </a:lvl2pPr>
            <a:lvl3pPr marL="457200" indent="0" algn="l">
              <a:buNone/>
              <a:defRPr sz="1800">
                <a:solidFill>
                  <a:schemeClr val="bg1"/>
                </a:solidFill>
                <a:latin typeface="+mj-lt"/>
              </a:defRPr>
            </a:lvl3pPr>
            <a:lvl4pPr marL="914400" indent="0" algn="l">
              <a:buNone/>
              <a:defRPr sz="1800">
                <a:solidFill>
                  <a:schemeClr val="bg1"/>
                </a:solidFill>
                <a:latin typeface="+mj-lt"/>
              </a:defRPr>
            </a:lvl4pPr>
            <a:lvl5pPr marL="1371600" indent="0" algn="l">
              <a:buNone/>
              <a:defRPr sz="1800">
                <a:solidFill>
                  <a:schemeClr val="bg1"/>
                </a:solidFill>
                <a:latin typeface="+mj-lt"/>
              </a:defRPr>
            </a:lvl5pPr>
            <a:lvl6pPr marL="1828800" indent="0" algn="l">
              <a:buNone/>
              <a:defRPr sz="1800">
                <a:solidFill>
                  <a:schemeClr val="bg1"/>
                </a:solidFill>
                <a:latin typeface="+mj-lt"/>
              </a:defRPr>
            </a:lvl6pPr>
            <a:lvl7pPr marL="2286000" indent="0" algn="l">
              <a:buNone/>
              <a:defRPr sz="1800">
                <a:solidFill>
                  <a:schemeClr val="bg1"/>
                </a:solidFill>
                <a:latin typeface="+mj-lt"/>
              </a:defRPr>
            </a:lvl7pPr>
            <a:lvl8pPr marL="2743200" indent="0" algn="l">
              <a:buNone/>
              <a:defRPr sz="1800">
                <a:solidFill>
                  <a:schemeClr val="bg1"/>
                </a:solidFill>
                <a:latin typeface="+mj-lt"/>
              </a:defRPr>
            </a:lvl8pPr>
            <a:lvl9pPr marL="3200400" indent="0" algn="l">
              <a:buNone/>
              <a:defRPr sz="1800">
                <a:solidFill>
                  <a:schemeClr val="bg1"/>
                </a:solidFill>
                <a:latin typeface="+mj-lt"/>
              </a:defRPr>
            </a:lvl9pPr>
          </a:lstStyle>
          <a:p>
            <a:r>
              <a:rPr lang="en-US" noProof="0"/>
              <a:t>Click to edit Master subtitle style</a:t>
            </a:r>
            <a:endParaRPr lang="en-GB" noProof="0"/>
          </a:p>
        </p:txBody>
      </p:sp>
      <p:sp>
        <p:nvSpPr>
          <p:cNvPr id="31" name="Footer Placeholder 4"/>
          <p:cNvSpPr>
            <a:spLocks noGrp="1"/>
          </p:cNvSpPr>
          <p:nvPr>
            <p:ph type="ftr" sz="quarter" idx="3"/>
          </p:nvPr>
        </p:nvSpPr>
        <p:spPr>
          <a:xfrm>
            <a:off x="533400" y="6324600"/>
            <a:ext cx="5257800" cy="152400"/>
          </a:xfrm>
          <a:prstGeom prst="rect">
            <a:avLst/>
          </a:prstGeom>
        </p:spPr>
        <p:txBody>
          <a:bodyPr vert="horz" lIns="0" tIns="0" rIns="0" bIns="0" anchor="b" anchorCtr="0">
            <a:noAutofit/>
          </a:bodyPr>
          <a:lstStyle>
            <a:lvl1pPr algn="l">
              <a:defRPr sz="1000">
                <a:solidFill>
                  <a:schemeClr val="bg1"/>
                </a:solidFill>
                <a:latin typeface="Arial" pitchFamily="34" charset="0"/>
                <a:cs typeface="Arial" pitchFamily="34" charset="0"/>
              </a:defRPr>
            </a:lvl1pPr>
          </a:lstStyle>
          <a:p>
            <a:endParaRPr lang="en-GB"/>
          </a:p>
        </p:txBody>
      </p:sp>
      <p:cxnSp>
        <p:nvCxnSpPr>
          <p:cNvPr id="12" name="Shape 11"/>
          <p:cNvCxnSpPr/>
          <p:nvPr/>
        </p:nvCxnSpPr>
        <p:spPr>
          <a:xfrm rot="5400000" flipH="1" flipV="1">
            <a:off x="4419601" y="-3429000"/>
            <a:ext cx="152399" cy="8229600"/>
          </a:xfrm>
          <a:prstGeom prst="bentConnector2">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bg1"/>
                </a:solidFill>
                <a:latin typeface="Arial" pitchFamily="34" charset="0"/>
                <a:cs typeface="Arial" pitchFamily="34" charset="0"/>
              </a:defRPr>
            </a:lvl1pPr>
          </a:lstStyle>
          <a:p>
            <a:fld id="{9EBD5762-3BDC-484D-9503-7EA6D5A9A8CE}" type="slidenum">
              <a:rPr lang="en-GB" smtClean="0"/>
              <a:pPr/>
              <a:t>‹#›</a:t>
            </a:fld>
            <a:endParaRPr lang="en-GB"/>
          </a:p>
        </p:txBody>
      </p:sp>
      <p:sp>
        <p:nvSpPr>
          <p:cNvPr id="11"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bg1"/>
                </a:solidFill>
                <a:latin typeface="Arial" pitchFamily="34" charset="0"/>
                <a:cs typeface="Arial" pitchFamily="34" charset="0"/>
              </a:defRPr>
            </a:lvl1pPr>
          </a:lstStyle>
          <a:p>
            <a:endParaRPr lang="en-GB" dirty="0"/>
          </a:p>
        </p:txBody>
      </p:sp>
      <p:sp>
        <p:nvSpPr>
          <p:cNvPr id="13" name="PwCFirm"/>
          <p:cNvSpPr txBox="1"/>
          <p:nvPr userDrawn="1"/>
        </p:nvSpPr>
        <p:spPr>
          <a:xfrm>
            <a:off x="533400" y="6477000"/>
            <a:ext cx="2590800" cy="152401"/>
          </a:xfrm>
          <a:prstGeom prst="rect">
            <a:avLst/>
          </a:prstGeom>
          <a:noFill/>
        </p:spPr>
        <p:txBody>
          <a:bodyPr vert="horz" wrap="square" lIns="0" tIns="0" rIns="0" bIns="0" rtlCol="0" anchor="t" anchorCtr="0">
            <a:noAutofit/>
          </a:bodyPr>
          <a:lstStyle/>
          <a:p>
            <a:r>
              <a:rPr lang="en-GB" sz="1000" noProof="0" dirty="0">
                <a:solidFill>
                  <a:schemeClr val="bg1"/>
                </a:solidFill>
                <a:latin typeface="Arial" pitchFamily="34" charset="0"/>
                <a:cs typeface="Arial" pitchFamily="34" charset="0"/>
              </a:rPr>
              <a:t>PwC</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ver Slide: Fixed Logo">
    <p:spTree>
      <p:nvGrpSpPr>
        <p:cNvPr id="1" name=""/>
        <p:cNvGrpSpPr/>
        <p:nvPr/>
      </p:nvGrpSpPr>
      <p:grpSpPr>
        <a:xfrm>
          <a:off x="0" y="0"/>
          <a:ext cx="0" cy="0"/>
          <a:chOff x="0" y="0"/>
          <a:chExt cx="0" cy="0"/>
        </a:xfrm>
      </p:grpSpPr>
      <p:cxnSp>
        <p:nvCxnSpPr>
          <p:cNvPr id="141" name="Shape 140"/>
          <p:cNvCxnSpPr/>
          <p:nvPr/>
        </p:nvCxnSpPr>
        <p:spPr>
          <a:xfrm rot="5400000" flipH="1" flipV="1">
            <a:off x="5096257" y="-2734056"/>
            <a:ext cx="152399" cy="6839712"/>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42" name="Title 1"/>
          <p:cNvSpPr>
            <a:spLocks noGrp="1"/>
          </p:cNvSpPr>
          <p:nvPr>
            <p:ph type="ctrTitle" hasCustomPrompt="1"/>
          </p:nvPr>
        </p:nvSpPr>
        <p:spPr bwMode="black">
          <a:xfrm>
            <a:off x="1895475" y="838200"/>
            <a:ext cx="5343525" cy="914400"/>
          </a:xfrm>
        </p:spPr>
        <p:txBody>
          <a:bodyPr anchor="t" anchorCtr="0">
            <a:noAutofit/>
          </a:bodyPr>
          <a:lstStyle>
            <a:lvl1pPr>
              <a:lnSpc>
                <a:spcPct val="90000"/>
              </a:lnSpc>
              <a:defRPr sz="3200" b="1" i="1" baseline="0">
                <a:solidFill>
                  <a:schemeClr val="tx1"/>
                </a:solidFill>
              </a:defRPr>
            </a:lvl1pPr>
          </a:lstStyle>
          <a:p>
            <a:r>
              <a:rPr lang="en-GB" noProof="0" dirty="0"/>
              <a:t>Click to add the presentation’s main title</a:t>
            </a:r>
          </a:p>
        </p:txBody>
      </p:sp>
      <p:sp>
        <p:nvSpPr>
          <p:cNvPr id="143" name="Subtitle 2"/>
          <p:cNvSpPr>
            <a:spLocks noGrp="1"/>
          </p:cNvSpPr>
          <p:nvPr>
            <p:ph type="subTitle" idx="1" hasCustomPrompt="1"/>
          </p:nvPr>
        </p:nvSpPr>
        <p:spPr bwMode="black">
          <a:xfrm>
            <a:off x="1895475" y="1828799"/>
            <a:ext cx="5343525" cy="914401"/>
          </a:xfrm>
        </p:spPr>
        <p:txBody>
          <a:bodyPr>
            <a:noAutofit/>
          </a:bodyPr>
          <a:lstStyle>
            <a:lvl1pPr marL="0" indent="0" algn="l">
              <a:lnSpc>
                <a:spcPct val="90000"/>
              </a:lnSpc>
              <a:spcAft>
                <a:spcPts val="0"/>
              </a:spcAft>
              <a:buNone/>
              <a:defRPr sz="3200" baseline="0">
                <a:solidFill>
                  <a:schemeClr val="tx1"/>
                </a:solidFill>
                <a:latin typeface="+mj-lt"/>
              </a:defRPr>
            </a:lvl1pPr>
            <a:lvl2pPr marL="0" indent="0" algn="l">
              <a:buNone/>
              <a:defRPr sz="1800">
                <a:solidFill>
                  <a:schemeClr val="bg1"/>
                </a:solidFill>
                <a:latin typeface="+mj-lt"/>
              </a:defRPr>
            </a:lvl2pPr>
            <a:lvl3pPr marL="457200" indent="0" algn="l">
              <a:buNone/>
              <a:defRPr sz="1800">
                <a:solidFill>
                  <a:schemeClr val="bg1"/>
                </a:solidFill>
                <a:latin typeface="+mj-lt"/>
              </a:defRPr>
            </a:lvl3pPr>
            <a:lvl4pPr marL="914400" indent="0" algn="l">
              <a:buNone/>
              <a:defRPr sz="1800">
                <a:solidFill>
                  <a:schemeClr val="bg1"/>
                </a:solidFill>
                <a:latin typeface="+mj-lt"/>
              </a:defRPr>
            </a:lvl4pPr>
            <a:lvl5pPr marL="1371600" indent="0" algn="l">
              <a:buNone/>
              <a:defRPr sz="1800">
                <a:solidFill>
                  <a:schemeClr val="bg1"/>
                </a:solidFill>
                <a:latin typeface="+mj-lt"/>
              </a:defRPr>
            </a:lvl5pPr>
            <a:lvl6pPr marL="1828800" indent="0" algn="l">
              <a:buNone/>
              <a:defRPr sz="1800">
                <a:solidFill>
                  <a:schemeClr val="bg1"/>
                </a:solidFill>
                <a:latin typeface="+mj-lt"/>
              </a:defRPr>
            </a:lvl6pPr>
            <a:lvl7pPr marL="2286000" indent="0" algn="l">
              <a:buNone/>
              <a:defRPr sz="1800">
                <a:solidFill>
                  <a:schemeClr val="bg1"/>
                </a:solidFill>
                <a:latin typeface="+mj-lt"/>
              </a:defRPr>
            </a:lvl7pPr>
            <a:lvl8pPr marL="2743200" indent="0" algn="l">
              <a:buNone/>
              <a:defRPr sz="1800">
                <a:solidFill>
                  <a:schemeClr val="bg1"/>
                </a:solidFill>
                <a:latin typeface="+mj-lt"/>
              </a:defRPr>
            </a:lvl8pPr>
            <a:lvl9pPr marL="3200400" indent="0" algn="l">
              <a:buNone/>
              <a:defRPr sz="1800">
                <a:solidFill>
                  <a:schemeClr val="bg1"/>
                </a:solidFill>
                <a:latin typeface="+mj-lt"/>
              </a:defRPr>
            </a:lvl9pPr>
          </a:lstStyle>
          <a:p>
            <a:r>
              <a:rPr lang="en-GB" noProof="0" dirty="0"/>
              <a:t>Subtitle and date (move higher if title is only one line)</a:t>
            </a:r>
          </a:p>
        </p:txBody>
      </p:sp>
      <p:sp>
        <p:nvSpPr>
          <p:cNvPr id="144" name="Text Placeholder 31"/>
          <p:cNvSpPr>
            <a:spLocks noGrp="1"/>
          </p:cNvSpPr>
          <p:nvPr>
            <p:ph type="body" sz="quarter" idx="10" hasCustomPrompt="1"/>
          </p:nvPr>
        </p:nvSpPr>
        <p:spPr bwMode="black">
          <a:xfrm>
            <a:off x="1895475" y="374904"/>
            <a:ext cx="4105656" cy="146304"/>
          </a:xfrm>
        </p:spPr>
        <p:txBody>
          <a:bodyPr/>
          <a:lstStyle>
            <a:lvl1pPr>
              <a:defRPr sz="1100">
                <a:solidFill>
                  <a:schemeClr val="tx1"/>
                </a:solidFill>
                <a:latin typeface="Arial" pitchFamily="34" charset="0"/>
                <a:cs typeface="Arial" pitchFamily="34" charset="0"/>
              </a:defRPr>
            </a:lvl1pPr>
            <a:lvl2pPr>
              <a:defRPr sz="1000">
                <a:solidFill>
                  <a:schemeClr val="bg1"/>
                </a:solidFill>
                <a:latin typeface="Arial" pitchFamily="34" charset="0"/>
                <a:cs typeface="Arial" pitchFamily="34" charset="0"/>
              </a:defRPr>
            </a:lvl2pPr>
            <a:lvl3pPr>
              <a:defRPr sz="1000">
                <a:solidFill>
                  <a:schemeClr val="bg1"/>
                </a:solidFill>
                <a:latin typeface="Arial" pitchFamily="34" charset="0"/>
                <a:cs typeface="Arial" pitchFamily="34" charset="0"/>
              </a:defRPr>
            </a:lvl3pPr>
            <a:lvl4pPr>
              <a:defRPr sz="1000">
                <a:solidFill>
                  <a:schemeClr val="bg1"/>
                </a:solidFill>
                <a:latin typeface="Arial" pitchFamily="34" charset="0"/>
                <a:cs typeface="Arial" pitchFamily="34" charset="0"/>
              </a:defRPr>
            </a:lvl4pPr>
            <a:lvl5pPr>
              <a:defRPr sz="1000">
                <a:solidFill>
                  <a:schemeClr val="bg1"/>
                </a:solidFill>
                <a:latin typeface="Arial" pitchFamily="34" charset="0"/>
                <a:cs typeface="Arial" pitchFamily="34" charset="0"/>
              </a:defRPr>
            </a:lvl5pPr>
          </a:lstStyle>
          <a:p>
            <a:pPr lvl="0"/>
            <a:r>
              <a:rPr lang="en-GB" noProof="0"/>
              <a:t>www.pwc.com</a:t>
            </a:r>
          </a:p>
        </p:txBody>
      </p:sp>
      <p:grpSp>
        <p:nvGrpSpPr>
          <p:cNvPr id="102" name="Group 101"/>
          <p:cNvGrpSpPr>
            <a:grpSpLocks noChangeAspect="1"/>
          </p:cNvGrpSpPr>
          <p:nvPr userDrawn="1"/>
        </p:nvGrpSpPr>
        <p:grpSpPr>
          <a:xfrm>
            <a:off x="968592" y="5768681"/>
            <a:ext cx="1232283" cy="935789"/>
            <a:chOff x="518032" y="-1032869"/>
            <a:chExt cx="6161413" cy="4678943"/>
          </a:xfrm>
        </p:grpSpPr>
        <p:grpSp>
          <p:nvGrpSpPr>
            <p:cNvPr id="103" name="Group 73"/>
            <p:cNvGrpSpPr>
              <a:grpSpLocks noChangeAspect="1"/>
            </p:cNvGrpSpPr>
            <p:nvPr/>
          </p:nvGrpSpPr>
          <p:grpSpPr>
            <a:xfrm>
              <a:off x="4438637" y="-1032863"/>
              <a:ext cx="2240792" cy="2011550"/>
              <a:chOff x="1905000" y="5715000"/>
              <a:chExt cx="445770" cy="381000"/>
            </a:xfrm>
          </p:grpSpPr>
          <p:sp>
            <p:nvSpPr>
              <p:cNvPr id="107" name="Rectangle 25"/>
              <p:cNvSpPr>
                <a:spLocks noChangeArrowheads="1"/>
              </p:cNvSpPr>
              <p:nvPr userDrawn="1"/>
            </p:nvSpPr>
            <p:spPr bwMode="gray">
              <a:xfrm>
                <a:off x="2293620" y="5988118"/>
                <a:ext cx="57150" cy="107882"/>
              </a:xfrm>
              <a:prstGeom prst="rect">
                <a:avLst/>
              </a:prstGeom>
              <a:solidFill>
                <a:srgbClr val="F445F6"/>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08" name="Rectangle 26"/>
              <p:cNvSpPr>
                <a:spLocks noChangeArrowheads="1"/>
              </p:cNvSpPr>
              <p:nvPr userDrawn="1"/>
            </p:nvSpPr>
            <p:spPr bwMode="gray">
              <a:xfrm>
                <a:off x="2132171" y="5757333"/>
                <a:ext cx="44291" cy="66914"/>
              </a:xfrm>
              <a:prstGeom prst="rect">
                <a:avLst/>
              </a:prstGeom>
              <a:solidFill>
                <a:srgbClr val="F6B67F"/>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09" name="Rectangle 27"/>
              <p:cNvSpPr>
                <a:spLocks noChangeArrowheads="1"/>
              </p:cNvSpPr>
              <p:nvPr userDrawn="1"/>
            </p:nvSpPr>
            <p:spPr bwMode="gray">
              <a:xfrm>
                <a:off x="1905000" y="5715000"/>
                <a:ext cx="227171" cy="42333"/>
              </a:xfrm>
              <a:prstGeom prst="rect">
                <a:avLst/>
              </a:prstGeom>
              <a:solidFill>
                <a:srgbClr val="F48F17"/>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0" name="Rectangle 28"/>
              <p:cNvSpPr>
                <a:spLocks noChangeArrowheads="1"/>
              </p:cNvSpPr>
              <p:nvPr userDrawn="1"/>
            </p:nvSpPr>
            <p:spPr bwMode="gray">
              <a:xfrm>
                <a:off x="1905000" y="5757333"/>
                <a:ext cx="227171" cy="66914"/>
              </a:xfrm>
              <a:prstGeom prst="rect">
                <a:avLst/>
              </a:prstGeom>
              <a:solidFill>
                <a:srgbClr val="EB660B"/>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1" name="Rectangle 29"/>
              <p:cNvSpPr>
                <a:spLocks noChangeArrowheads="1"/>
              </p:cNvSpPr>
              <p:nvPr userDrawn="1"/>
            </p:nvSpPr>
            <p:spPr bwMode="gray">
              <a:xfrm>
                <a:off x="2176462" y="5824247"/>
                <a:ext cx="117158" cy="163871"/>
              </a:xfrm>
              <a:prstGeom prst="rect">
                <a:avLst/>
              </a:prstGeom>
              <a:solidFill>
                <a:srgbClr val="F3BF09"/>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2" name="Rectangle 30"/>
              <p:cNvSpPr>
                <a:spLocks noChangeArrowheads="1"/>
              </p:cNvSpPr>
              <p:nvPr userDrawn="1"/>
            </p:nvSpPr>
            <p:spPr bwMode="gray">
              <a:xfrm>
                <a:off x="2176462" y="5988118"/>
                <a:ext cx="117158" cy="107882"/>
              </a:xfrm>
              <a:prstGeom prst="rect">
                <a:avLst/>
              </a:prstGeom>
              <a:solidFill>
                <a:srgbClr val="E93409"/>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3" name="Rectangle 31"/>
              <p:cNvSpPr>
                <a:spLocks noChangeArrowheads="1"/>
              </p:cNvSpPr>
              <p:nvPr userDrawn="1"/>
            </p:nvSpPr>
            <p:spPr bwMode="gray">
              <a:xfrm>
                <a:off x="2132171" y="5824247"/>
                <a:ext cx="44291" cy="163871"/>
              </a:xfrm>
              <a:prstGeom prst="rect">
                <a:avLst/>
              </a:prstGeom>
              <a:solidFill>
                <a:srgbClr val="EA880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4" name="Rectangle 32"/>
              <p:cNvSpPr>
                <a:spLocks noChangeArrowheads="1"/>
              </p:cNvSpPr>
              <p:nvPr userDrawn="1"/>
            </p:nvSpPr>
            <p:spPr bwMode="gray">
              <a:xfrm>
                <a:off x="2132171" y="5988118"/>
                <a:ext cx="44291" cy="107882"/>
              </a:xfrm>
              <a:prstGeom prst="rect">
                <a:avLst/>
              </a:prstGeom>
              <a:solidFill>
                <a:srgbClr val="E0250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5" name="Freeform 33"/>
              <p:cNvSpPr>
                <a:spLocks/>
              </p:cNvSpPr>
              <p:nvPr userDrawn="1"/>
            </p:nvSpPr>
            <p:spPr bwMode="gray">
              <a:xfrm>
                <a:off x="1905000" y="5824247"/>
                <a:ext cx="227171" cy="163871"/>
              </a:xfrm>
              <a:custGeom>
                <a:avLst/>
                <a:gdLst/>
                <a:ahLst/>
                <a:cxnLst>
                  <a:cxn ang="0">
                    <a:pos x="0" y="0"/>
                  </a:cxn>
                  <a:cxn ang="0">
                    <a:pos x="159" y="0"/>
                  </a:cxn>
                  <a:cxn ang="0">
                    <a:pos x="159" y="120"/>
                  </a:cxn>
                  <a:cxn ang="0">
                    <a:pos x="99" y="120"/>
                  </a:cxn>
                  <a:cxn ang="0">
                    <a:pos x="99" y="80"/>
                  </a:cxn>
                  <a:cxn ang="0">
                    <a:pos x="0" y="80"/>
                  </a:cxn>
                  <a:cxn ang="0">
                    <a:pos x="0" y="0"/>
                  </a:cxn>
                </a:cxnLst>
                <a:rect l="0" t="0" r="r" b="b"/>
                <a:pathLst>
                  <a:path w="159" h="120">
                    <a:moveTo>
                      <a:pt x="0" y="0"/>
                    </a:moveTo>
                    <a:lnTo>
                      <a:pt x="159" y="0"/>
                    </a:lnTo>
                    <a:lnTo>
                      <a:pt x="159" y="120"/>
                    </a:lnTo>
                    <a:lnTo>
                      <a:pt x="99" y="120"/>
                    </a:lnTo>
                    <a:lnTo>
                      <a:pt x="99" y="80"/>
                    </a:lnTo>
                    <a:lnTo>
                      <a:pt x="0" y="80"/>
                    </a:lnTo>
                    <a:lnTo>
                      <a:pt x="0" y="0"/>
                    </a:lnTo>
                    <a:close/>
                  </a:path>
                </a:pathLst>
              </a:custGeom>
              <a:solidFill>
                <a:srgbClr val="E04C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6" name="Rectangle 34"/>
              <p:cNvSpPr>
                <a:spLocks noChangeArrowheads="1"/>
              </p:cNvSpPr>
              <p:nvPr userDrawn="1"/>
            </p:nvSpPr>
            <p:spPr bwMode="gray">
              <a:xfrm>
                <a:off x="2046446" y="5988118"/>
                <a:ext cx="85725" cy="107882"/>
              </a:xfrm>
              <a:prstGeom prst="rect">
                <a:avLst/>
              </a:prstGeom>
              <a:solidFill>
                <a:srgbClr val="D614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7" name="Rectangle 35"/>
              <p:cNvSpPr>
                <a:spLocks noChangeArrowheads="1"/>
              </p:cNvSpPr>
              <p:nvPr userDrawn="1"/>
            </p:nvSpPr>
            <p:spPr bwMode="gray">
              <a:xfrm>
                <a:off x="1905000" y="5933495"/>
                <a:ext cx="141446" cy="54624"/>
              </a:xfrm>
              <a:prstGeom prst="rect">
                <a:avLst/>
              </a:prstGeom>
              <a:solidFill>
                <a:srgbClr val="C93C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8" name="Rectangle 36"/>
              <p:cNvSpPr>
                <a:spLocks noChangeArrowheads="1"/>
              </p:cNvSpPr>
              <p:nvPr userDrawn="1"/>
            </p:nvSpPr>
            <p:spPr bwMode="gray">
              <a:xfrm>
                <a:off x="1905000" y="5988118"/>
                <a:ext cx="141446" cy="107882"/>
              </a:xfrm>
              <a:prstGeom prst="rect">
                <a:avLst/>
              </a:prstGeom>
              <a:solidFill>
                <a:srgbClr val="C010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19" name="Rectangle 25"/>
              <p:cNvSpPr>
                <a:spLocks noChangeArrowheads="1"/>
              </p:cNvSpPr>
              <p:nvPr/>
            </p:nvSpPr>
            <p:spPr bwMode="gray">
              <a:xfrm>
                <a:off x="2293620" y="5988118"/>
                <a:ext cx="57150" cy="107882"/>
              </a:xfrm>
              <a:prstGeom prst="rect">
                <a:avLst/>
              </a:prstGeom>
              <a:solidFill>
                <a:srgbClr val="F445F6"/>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0" name="Rectangle 26"/>
              <p:cNvSpPr>
                <a:spLocks noChangeArrowheads="1"/>
              </p:cNvSpPr>
              <p:nvPr/>
            </p:nvSpPr>
            <p:spPr bwMode="gray">
              <a:xfrm>
                <a:off x="2132171" y="5757333"/>
                <a:ext cx="44291" cy="66914"/>
              </a:xfrm>
              <a:prstGeom prst="rect">
                <a:avLst/>
              </a:prstGeom>
              <a:solidFill>
                <a:srgbClr val="F6B67F"/>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1" name="Rectangle 27"/>
              <p:cNvSpPr>
                <a:spLocks noChangeArrowheads="1"/>
              </p:cNvSpPr>
              <p:nvPr/>
            </p:nvSpPr>
            <p:spPr bwMode="gray">
              <a:xfrm>
                <a:off x="1905000" y="5715000"/>
                <a:ext cx="227171" cy="42333"/>
              </a:xfrm>
              <a:prstGeom prst="rect">
                <a:avLst/>
              </a:prstGeom>
              <a:solidFill>
                <a:srgbClr val="F48F17"/>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2" name="Rectangle 28"/>
              <p:cNvSpPr>
                <a:spLocks noChangeArrowheads="1"/>
              </p:cNvSpPr>
              <p:nvPr/>
            </p:nvSpPr>
            <p:spPr bwMode="gray">
              <a:xfrm>
                <a:off x="1905000" y="5757333"/>
                <a:ext cx="227171" cy="66914"/>
              </a:xfrm>
              <a:prstGeom prst="rect">
                <a:avLst/>
              </a:prstGeom>
              <a:solidFill>
                <a:srgbClr val="EB660B"/>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3" name="Rectangle 29"/>
              <p:cNvSpPr>
                <a:spLocks noChangeArrowheads="1"/>
              </p:cNvSpPr>
              <p:nvPr/>
            </p:nvSpPr>
            <p:spPr bwMode="gray">
              <a:xfrm>
                <a:off x="2176462" y="5824247"/>
                <a:ext cx="117158" cy="163871"/>
              </a:xfrm>
              <a:prstGeom prst="rect">
                <a:avLst/>
              </a:prstGeom>
              <a:solidFill>
                <a:srgbClr val="F3BF09"/>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4" name="Rectangle 30"/>
              <p:cNvSpPr>
                <a:spLocks noChangeArrowheads="1"/>
              </p:cNvSpPr>
              <p:nvPr/>
            </p:nvSpPr>
            <p:spPr bwMode="gray">
              <a:xfrm>
                <a:off x="2176462" y="5988118"/>
                <a:ext cx="117158" cy="107882"/>
              </a:xfrm>
              <a:prstGeom prst="rect">
                <a:avLst/>
              </a:prstGeom>
              <a:solidFill>
                <a:srgbClr val="E93409"/>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5" name="Rectangle 31"/>
              <p:cNvSpPr>
                <a:spLocks noChangeArrowheads="1"/>
              </p:cNvSpPr>
              <p:nvPr/>
            </p:nvSpPr>
            <p:spPr bwMode="gray">
              <a:xfrm>
                <a:off x="2132171" y="5824247"/>
                <a:ext cx="44291" cy="163871"/>
              </a:xfrm>
              <a:prstGeom prst="rect">
                <a:avLst/>
              </a:prstGeom>
              <a:solidFill>
                <a:srgbClr val="EA880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6" name="Rectangle 32"/>
              <p:cNvSpPr>
                <a:spLocks noChangeArrowheads="1"/>
              </p:cNvSpPr>
              <p:nvPr/>
            </p:nvSpPr>
            <p:spPr bwMode="gray">
              <a:xfrm>
                <a:off x="2132171" y="5988118"/>
                <a:ext cx="44291" cy="107882"/>
              </a:xfrm>
              <a:prstGeom prst="rect">
                <a:avLst/>
              </a:prstGeom>
              <a:solidFill>
                <a:srgbClr val="E0250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7" name="Freeform 33"/>
              <p:cNvSpPr>
                <a:spLocks/>
              </p:cNvSpPr>
              <p:nvPr/>
            </p:nvSpPr>
            <p:spPr bwMode="gray">
              <a:xfrm>
                <a:off x="1905000" y="5824247"/>
                <a:ext cx="227171" cy="163871"/>
              </a:xfrm>
              <a:custGeom>
                <a:avLst/>
                <a:gdLst/>
                <a:ahLst/>
                <a:cxnLst>
                  <a:cxn ang="0">
                    <a:pos x="0" y="0"/>
                  </a:cxn>
                  <a:cxn ang="0">
                    <a:pos x="159" y="0"/>
                  </a:cxn>
                  <a:cxn ang="0">
                    <a:pos x="159" y="120"/>
                  </a:cxn>
                  <a:cxn ang="0">
                    <a:pos x="99" y="120"/>
                  </a:cxn>
                  <a:cxn ang="0">
                    <a:pos x="99" y="80"/>
                  </a:cxn>
                  <a:cxn ang="0">
                    <a:pos x="0" y="80"/>
                  </a:cxn>
                  <a:cxn ang="0">
                    <a:pos x="0" y="0"/>
                  </a:cxn>
                </a:cxnLst>
                <a:rect l="0" t="0" r="r" b="b"/>
                <a:pathLst>
                  <a:path w="159" h="120">
                    <a:moveTo>
                      <a:pt x="0" y="0"/>
                    </a:moveTo>
                    <a:lnTo>
                      <a:pt x="159" y="0"/>
                    </a:lnTo>
                    <a:lnTo>
                      <a:pt x="159" y="120"/>
                    </a:lnTo>
                    <a:lnTo>
                      <a:pt x="99" y="120"/>
                    </a:lnTo>
                    <a:lnTo>
                      <a:pt x="99" y="80"/>
                    </a:lnTo>
                    <a:lnTo>
                      <a:pt x="0" y="80"/>
                    </a:lnTo>
                    <a:lnTo>
                      <a:pt x="0" y="0"/>
                    </a:lnTo>
                    <a:close/>
                  </a:path>
                </a:pathLst>
              </a:custGeom>
              <a:solidFill>
                <a:srgbClr val="E04C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8" name="Rectangle 34"/>
              <p:cNvSpPr>
                <a:spLocks noChangeArrowheads="1"/>
              </p:cNvSpPr>
              <p:nvPr/>
            </p:nvSpPr>
            <p:spPr bwMode="gray">
              <a:xfrm>
                <a:off x="2046446" y="5988118"/>
                <a:ext cx="85725" cy="107882"/>
              </a:xfrm>
              <a:prstGeom prst="rect">
                <a:avLst/>
              </a:prstGeom>
              <a:solidFill>
                <a:srgbClr val="D614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29" name="Rectangle 35"/>
              <p:cNvSpPr>
                <a:spLocks noChangeArrowheads="1"/>
              </p:cNvSpPr>
              <p:nvPr/>
            </p:nvSpPr>
            <p:spPr bwMode="gray">
              <a:xfrm>
                <a:off x="1905000" y="5933495"/>
                <a:ext cx="141446" cy="54624"/>
              </a:xfrm>
              <a:prstGeom prst="rect">
                <a:avLst/>
              </a:prstGeom>
              <a:solidFill>
                <a:srgbClr val="C93C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30" name="Rectangle 36"/>
              <p:cNvSpPr>
                <a:spLocks noChangeArrowheads="1"/>
              </p:cNvSpPr>
              <p:nvPr/>
            </p:nvSpPr>
            <p:spPr bwMode="gray">
              <a:xfrm>
                <a:off x="1905000" y="5988118"/>
                <a:ext cx="141446" cy="107882"/>
              </a:xfrm>
              <a:prstGeom prst="rect">
                <a:avLst/>
              </a:prstGeom>
              <a:solidFill>
                <a:srgbClr val="C010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grpSp>
        <p:grpSp>
          <p:nvGrpSpPr>
            <p:cNvPr id="104" name="Group 32"/>
            <p:cNvGrpSpPr/>
            <p:nvPr/>
          </p:nvGrpSpPr>
          <p:grpSpPr>
            <a:xfrm>
              <a:off x="518032" y="978681"/>
              <a:ext cx="4572000" cy="2667393"/>
              <a:chOff x="518032" y="978681"/>
              <a:chExt cx="4572000" cy="2667393"/>
            </a:xfrm>
          </p:grpSpPr>
          <p:sp>
            <p:nvSpPr>
              <p:cNvPr id="105" name="Rectangle 37"/>
              <p:cNvSpPr>
                <a:spLocks noChangeArrowheads="1"/>
              </p:cNvSpPr>
              <p:nvPr userDrawn="1"/>
            </p:nvSpPr>
            <p:spPr bwMode="black">
              <a:xfrm>
                <a:off x="3295650" y="978681"/>
                <a:ext cx="1143000" cy="263229"/>
              </a:xfrm>
              <a:prstGeom prst="rect">
                <a:avLst/>
              </a:prstGeom>
              <a:solidFill>
                <a:srgbClr val="A100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06" name="Freeform 7"/>
              <p:cNvSpPr>
                <a:spLocks noEditPoints="1"/>
              </p:cNvSpPr>
              <p:nvPr userDrawn="1"/>
            </p:nvSpPr>
            <p:spPr bwMode="black">
              <a:xfrm>
                <a:off x="518032" y="1922794"/>
                <a:ext cx="4572000" cy="1723280"/>
              </a:xfrm>
              <a:custGeom>
                <a:avLst/>
                <a:gdLst/>
                <a:ahLst/>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ver Slide: Client Logo">
    <p:spTree>
      <p:nvGrpSpPr>
        <p:cNvPr id="1" name=""/>
        <p:cNvGrpSpPr/>
        <p:nvPr/>
      </p:nvGrpSpPr>
      <p:grpSpPr>
        <a:xfrm>
          <a:off x="0" y="0"/>
          <a:ext cx="0" cy="0"/>
          <a:chOff x="0" y="0"/>
          <a:chExt cx="0" cy="0"/>
        </a:xfrm>
      </p:grpSpPr>
      <p:grpSp>
        <p:nvGrpSpPr>
          <p:cNvPr id="32" name="Group 31"/>
          <p:cNvGrpSpPr/>
          <p:nvPr userDrawn="1"/>
        </p:nvGrpSpPr>
        <p:grpSpPr bwMode="gray">
          <a:xfrm>
            <a:off x="1752601" y="1"/>
            <a:ext cx="7391400" cy="6176009"/>
            <a:chOff x="19140488" y="13674"/>
            <a:chExt cx="7443798" cy="6145827"/>
          </a:xfrm>
        </p:grpSpPr>
        <p:sp>
          <p:nvSpPr>
            <p:cNvPr id="35" name="Rectangle 17"/>
            <p:cNvSpPr>
              <a:spLocks noChangeArrowheads="1"/>
            </p:cNvSpPr>
            <p:nvPr/>
          </p:nvSpPr>
          <p:spPr bwMode="gray">
            <a:xfrm>
              <a:off x="19140488" y="4188799"/>
              <a:ext cx="2302206" cy="1970702"/>
            </a:xfrm>
            <a:prstGeom prst="rect">
              <a:avLst/>
            </a:prstGeom>
            <a:solidFill>
              <a:srgbClr val="9A170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6" name="Rectangle 7"/>
            <p:cNvSpPr>
              <a:spLocks noChangeArrowheads="1"/>
            </p:cNvSpPr>
            <p:nvPr/>
          </p:nvSpPr>
          <p:spPr bwMode="gray">
            <a:xfrm>
              <a:off x="25663403" y="4032250"/>
              <a:ext cx="920883" cy="2127250"/>
            </a:xfrm>
            <a:prstGeom prst="rect">
              <a:avLst/>
            </a:prstGeom>
            <a:solidFill>
              <a:srgbClr val="F3BE26"/>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7" name="Rectangle 8"/>
            <p:cNvSpPr>
              <a:spLocks noChangeArrowheads="1"/>
            </p:cNvSpPr>
            <p:nvPr/>
          </p:nvSpPr>
          <p:spPr bwMode="gray">
            <a:xfrm>
              <a:off x="25049482" y="2899477"/>
              <a:ext cx="734694" cy="1289321"/>
            </a:xfrm>
            <a:prstGeom prst="rect">
              <a:avLst/>
            </a:prstGeom>
            <a:solidFill>
              <a:srgbClr val="F3BC87"/>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2" name="Rectangle 9"/>
            <p:cNvSpPr>
              <a:spLocks noChangeArrowheads="1"/>
            </p:cNvSpPr>
            <p:nvPr/>
          </p:nvSpPr>
          <p:spPr bwMode="gray">
            <a:xfrm>
              <a:off x="25049482" y="4032250"/>
              <a:ext cx="734693" cy="2127250"/>
            </a:xfrm>
            <a:prstGeom prst="rect">
              <a:avLst/>
            </a:prstGeom>
            <a:solidFill>
              <a:srgbClr val="E88C1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3" name="Rectangle 11"/>
            <p:cNvSpPr>
              <a:spLocks noChangeArrowheads="1"/>
            </p:cNvSpPr>
            <p:nvPr/>
          </p:nvSpPr>
          <p:spPr bwMode="gray">
            <a:xfrm>
              <a:off x="24665780" y="706365"/>
              <a:ext cx="477045" cy="2263848"/>
            </a:xfrm>
            <a:prstGeom prst="rect">
              <a:avLst/>
            </a:prstGeom>
            <a:solidFill>
              <a:srgbClr val="E669A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4" name="Rectangle 12"/>
            <p:cNvSpPr>
              <a:spLocks noChangeArrowheads="1"/>
            </p:cNvSpPr>
            <p:nvPr/>
          </p:nvSpPr>
          <p:spPr bwMode="gray">
            <a:xfrm>
              <a:off x="24665780" y="2899478"/>
              <a:ext cx="477045" cy="1289321"/>
            </a:xfrm>
            <a:prstGeom prst="rect">
              <a:avLst/>
            </a:prstGeom>
            <a:solidFill>
              <a:srgbClr val="DB4D56"/>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8" name="Rectangle 13"/>
            <p:cNvSpPr>
              <a:spLocks noChangeArrowheads="1"/>
            </p:cNvSpPr>
            <p:nvPr/>
          </p:nvSpPr>
          <p:spPr bwMode="gray">
            <a:xfrm>
              <a:off x="24665780" y="4032250"/>
              <a:ext cx="477045" cy="2127250"/>
            </a:xfrm>
            <a:prstGeom prst="rect">
              <a:avLst/>
            </a:prstGeom>
            <a:solidFill>
              <a:srgbClr val="D13A0D"/>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9" name="Rectangle 14"/>
            <p:cNvSpPr>
              <a:spLocks noChangeArrowheads="1"/>
            </p:cNvSpPr>
            <p:nvPr/>
          </p:nvSpPr>
          <p:spPr bwMode="gray">
            <a:xfrm>
              <a:off x="19140488" y="669925"/>
              <a:ext cx="5662612" cy="2300288"/>
            </a:xfrm>
            <a:prstGeom prst="rect">
              <a:avLst/>
            </a:prstGeom>
            <a:solidFill>
              <a:srgbClr val="D74021"/>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50" name="Rectangle 15"/>
            <p:cNvSpPr>
              <a:spLocks noChangeArrowheads="1"/>
            </p:cNvSpPr>
            <p:nvPr/>
          </p:nvSpPr>
          <p:spPr bwMode="gray">
            <a:xfrm>
              <a:off x="19140488" y="2899478"/>
              <a:ext cx="5662612" cy="1289321"/>
            </a:xfrm>
            <a:prstGeom prst="rect">
              <a:avLst/>
            </a:prstGeom>
            <a:solidFill>
              <a:srgbClr val="CD2F1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51" name="Freeform 16"/>
            <p:cNvSpPr>
              <a:spLocks/>
            </p:cNvSpPr>
            <p:nvPr/>
          </p:nvSpPr>
          <p:spPr bwMode="gray">
            <a:xfrm>
              <a:off x="19140488" y="4032250"/>
              <a:ext cx="5662612" cy="2127250"/>
            </a:xfrm>
            <a:custGeom>
              <a:avLst/>
              <a:gdLst/>
              <a:ahLst/>
              <a:cxnLst>
                <a:cxn ang="0">
                  <a:pos x="0" y="0"/>
                </a:cxn>
                <a:cxn ang="0">
                  <a:pos x="3567" y="0"/>
                </a:cxn>
                <a:cxn ang="0">
                  <a:pos x="3567" y="1340"/>
                </a:cxn>
                <a:cxn ang="0">
                  <a:pos x="1372" y="1340"/>
                </a:cxn>
                <a:cxn ang="0">
                  <a:pos x="1372" y="181"/>
                </a:cxn>
                <a:cxn ang="0">
                  <a:pos x="0" y="181"/>
                </a:cxn>
                <a:cxn ang="0">
                  <a:pos x="0" y="0"/>
                </a:cxn>
              </a:cxnLst>
              <a:rect l="0" t="0" r="r" b="b"/>
              <a:pathLst>
                <a:path w="3567" h="1340">
                  <a:moveTo>
                    <a:pt x="0" y="0"/>
                  </a:moveTo>
                  <a:lnTo>
                    <a:pt x="3567" y="0"/>
                  </a:lnTo>
                  <a:lnTo>
                    <a:pt x="3567" y="1340"/>
                  </a:lnTo>
                  <a:lnTo>
                    <a:pt x="1372" y="1340"/>
                  </a:lnTo>
                  <a:lnTo>
                    <a:pt x="1372" y="181"/>
                  </a:lnTo>
                  <a:lnTo>
                    <a:pt x="0" y="181"/>
                  </a:lnTo>
                  <a:lnTo>
                    <a:pt x="0" y="0"/>
                  </a:lnTo>
                  <a:close/>
                </a:path>
              </a:pathLst>
            </a:custGeom>
            <a:solidFill>
              <a:srgbClr val="C42303"/>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52" name="Rectangle 10"/>
            <p:cNvSpPr>
              <a:spLocks noChangeArrowheads="1"/>
            </p:cNvSpPr>
            <p:nvPr/>
          </p:nvSpPr>
          <p:spPr bwMode="gray">
            <a:xfrm>
              <a:off x="19140488" y="13674"/>
              <a:ext cx="5662612" cy="692692"/>
            </a:xfrm>
            <a:prstGeom prst="rect">
              <a:avLst/>
            </a:prstGeom>
            <a:solidFill>
              <a:srgbClr val="EE9C3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grpSp>
      <p:sp>
        <p:nvSpPr>
          <p:cNvPr id="31" name="Picture Placeholder 76"/>
          <p:cNvSpPr>
            <a:spLocks noGrp="1"/>
          </p:cNvSpPr>
          <p:nvPr>
            <p:ph type="pic" sz="quarter" idx="13"/>
          </p:nvPr>
        </p:nvSpPr>
        <p:spPr>
          <a:xfrm>
            <a:off x="609601" y="3048000"/>
            <a:ext cx="914400" cy="762000"/>
          </a:xfrm>
        </p:spPr>
        <p:txBody>
          <a:bodyPr/>
          <a:lstStyle>
            <a:lvl1pPr>
              <a:defRPr sz="1400"/>
            </a:lvl1pPr>
          </a:lstStyle>
          <a:p>
            <a:r>
              <a:rPr lang="en-US" noProof="0"/>
              <a:t>Click icon to add picture</a:t>
            </a:r>
            <a:endParaRPr lang="en-GB" noProof="0" dirty="0"/>
          </a:p>
        </p:txBody>
      </p:sp>
      <p:grpSp>
        <p:nvGrpSpPr>
          <p:cNvPr id="3" name="Group 31"/>
          <p:cNvGrpSpPr/>
          <p:nvPr/>
        </p:nvGrpSpPr>
        <p:grpSpPr>
          <a:xfrm>
            <a:off x="489086" y="2901697"/>
            <a:ext cx="1209752" cy="151219"/>
            <a:chOff x="489087" y="2521685"/>
            <a:chExt cx="1209752" cy="151219"/>
          </a:xfrm>
        </p:grpSpPr>
        <p:cxnSp>
          <p:nvCxnSpPr>
            <p:cNvPr id="33" name="Straight Connector 32"/>
            <p:cNvCxnSpPr/>
            <p:nvPr userDrawn="1"/>
          </p:nvCxnSpPr>
          <p:spPr>
            <a:xfrm rot="10800000">
              <a:off x="489087" y="2521686"/>
              <a:ext cx="1209752" cy="0"/>
            </a:xfrm>
            <a:prstGeom prst="line">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userDrawn="1"/>
          </p:nvCxnSpPr>
          <p:spPr>
            <a:xfrm rot="5400000">
              <a:off x="413478" y="2597295"/>
              <a:ext cx="151219" cy="0"/>
            </a:xfrm>
            <a:prstGeom prst="line">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cxnSp>
      </p:grpSp>
      <p:sp>
        <p:nvSpPr>
          <p:cNvPr id="45" name="Title 1"/>
          <p:cNvSpPr>
            <a:spLocks noGrp="1"/>
          </p:cNvSpPr>
          <p:nvPr>
            <p:ph type="ctrTitle" hasCustomPrompt="1"/>
          </p:nvPr>
        </p:nvSpPr>
        <p:spPr bwMode="white">
          <a:xfrm>
            <a:off x="1895475" y="838200"/>
            <a:ext cx="5343525" cy="914400"/>
          </a:xfrm>
        </p:spPr>
        <p:txBody>
          <a:bodyPr anchor="t" anchorCtr="0">
            <a:noAutofit/>
          </a:bodyPr>
          <a:lstStyle>
            <a:lvl1pPr>
              <a:lnSpc>
                <a:spcPct val="90000"/>
              </a:lnSpc>
              <a:defRPr sz="3200" b="1" i="1" baseline="0">
                <a:solidFill>
                  <a:schemeClr val="bg1"/>
                </a:solidFill>
              </a:defRPr>
            </a:lvl1pPr>
          </a:lstStyle>
          <a:p>
            <a:r>
              <a:rPr lang="en-GB" noProof="0"/>
              <a:t>Click to add the presentation’s main title</a:t>
            </a:r>
          </a:p>
        </p:txBody>
      </p:sp>
      <p:sp>
        <p:nvSpPr>
          <p:cNvPr id="46" name="Subtitle 2"/>
          <p:cNvSpPr>
            <a:spLocks noGrp="1"/>
          </p:cNvSpPr>
          <p:nvPr>
            <p:ph type="subTitle" idx="1" hasCustomPrompt="1"/>
          </p:nvPr>
        </p:nvSpPr>
        <p:spPr bwMode="white">
          <a:xfrm>
            <a:off x="1895475" y="1828799"/>
            <a:ext cx="5343525" cy="914401"/>
          </a:xfrm>
        </p:spPr>
        <p:txBody>
          <a:bodyPr>
            <a:noAutofit/>
          </a:bodyPr>
          <a:lstStyle>
            <a:lvl1pPr marL="0" indent="0" algn="l">
              <a:lnSpc>
                <a:spcPct val="90000"/>
              </a:lnSpc>
              <a:spcAft>
                <a:spcPts val="0"/>
              </a:spcAft>
              <a:buNone/>
              <a:defRPr sz="3200" baseline="0">
                <a:solidFill>
                  <a:schemeClr val="bg1"/>
                </a:solidFill>
                <a:latin typeface="+mj-lt"/>
              </a:defRPr>
            </a:lvl1pPr>
            <a:lvl2pPr marL="0" indent="0" algn="l">
              <a:buNone/>
              <a:defRPr sz="1800">
                <a:solidFill>
                  <a:schemeClr val="bg1"/>
                </a:solidFill>
                <a:latin typeface="+mj-lt"/>
              </a:defRPr>
            </a:lvl2pPr>
            <a:lvl3pPr marL="457200" indent="0" algn="l">
              <a:buNone/>
              <a:defRPr sz="1800">
                <a:solidFill>
                  <a:schemeClr val="bg1"/>
                </a:solidFill>
                <a:latin typeface="+mj-lt"/>
              </a:defRPr>
            </a:lvl3pPr>
            <a:lvl4pPr marL="914400" indent="0" algn="l">
              <a:buNone/>
              <a:defRPr sz="1800">
                <a:solidFill>
                  <a:schemeClr val="bg1"/>
                </a:solidFill>
                <a:latin typeface="+mj-lt"/>
              </a:defRPr>
            </a:lvl4pPr>
            <a:lvl5pPr marL="1371600" indent="0" algn="l">
              <a:buNone/>
              <a:defRPr sz="1800">
                <a:solidFill>
                  <a:schemeClr val="bg1"/>
                </a:solidFill>
                <a:latin typeface="+mj-lt"/>
              </a:defRPr>
            </a:lvl5pPr>
            <a:lvl6pPr marL="1828800" indent="0" algn="l">
              <a:buNone/>
              <a:defRPr sz="1800">
                <a:solidFill>
                  <a:schemeClr val="bg1"/>
                </a:solidFill>
                <a:latin typeface="+mj-lt"/>
              </a:defRPr>
            </a:lvl6pPr>
            <a:lvl7pPr marL="2286000" indent="0" algn="l">
              <a:buNone/>
              <a:defRPr sz="1800">
                <a:solidFill>
                  <a:schemeClr val="bg1"/>
                </a:solidFill>
                <a:latin typeface="+mj-lt"/>
              </a:defRPr>
            </a:lvl7pPr>
            <a:lvl8pPr marL="2743200" indent="0" algn="l">
              <a:buNone/>
              <a:defRPr sz="1800">
                <a:solidFill>
                  <a:schemeClr val="bg1"/>
                </a:solidFill>
                <a:latin typeface="+mj-lt"/>
              </a:defRPr>
            </a:lvl8pPr>
            <a:lvl9pPr marL="3200400" indent="0" algn="l">
              <a:buNone/>
              <a:defRPr sz="1800">
                <a:solidFill>
                  <a:schemeClr val="bg1"/>
                </a:solidFill>
                <a:latin typeface="+mj-lt"/>
              </a:defRPr>
            </a:lvl9pPr>
          </a:lstStyle>
          <a:p>
            <a:r>
              <a:rPr lang="en-GB" noProof="0" dirty="0"/>
              <a:t>Subtitle and date (move higher if title is only one line)</a:t>
            </a:r>
          </a:p>
        </p:txBody>
      </p:sp>
      <p:sp>
        <p:nvSpPr>
          <p:cNvPr id="47" name="Text Placeholder 31"/>
          <p:cNvSpPr>
            <a:spLocks noGrp="1"/>
          </p:cNvSpPr>
          <p:nvPr>
            <p:ph type="body" sz="quarter" idx="10" hasCustomPrompt="1"/>
          </p:nvPr>
        </p:nvSpPr>
        <p:spPr bwMode="white">
          <a:xfrm>
            <a:off x="1895475" y="374904"/>
            <a:ext cx="4105656" cy="146304"/>
          </a:xfrm>
        </p:spPr>
        <p:txBody>
          <a:bodyPr/>
          <a:lstStyle>
            <a:lvl1pPr>
              <a:defRPr sz="1100">
                <a:solidFill>
                  <a:schemeClr val="bg1"/>
                </a:solidFill>
                <a:latin typeface="Arial" pitchFamily="34" charset="0"/>
                <a:cs typeface="Arial" pitchFamily="34" charset="0"/>
              </a:defRPr>
            </a:lvl1pPr>
            <a:lvl2pPr>
              <a:defRPr sz="1000">
                <a:solidFill>
                  <a:schemeClr val="bg1"/>
                </a:solidFill>
                <a:latin typeface="Arial" pitchFamily="34" charset="0"/>
                <a:cs typeface="Arial" pitchFamily="34" charset="0"/>
              </a:defRPr>
            </a:lvl2pPr>
            <a:lvl3pPr>
              <a:defRPr sz="1000">
                <a:solidFill>
                  <a:schemeClr val="bg1"/>
                </a:solidFill>
                <a:latin typeface="Arial" pitchFamily="34" charset="0"/>
                <a:cs typeface="Arial" pitchFamily="34" charset="0"/>
              </a:defRPr>
            </a:lvl3pPr>
            <a:lvl4pPr>
              <a:defRPr sz="1000">
                <a:solidFill>
                  <a:schemeClr val="bg1"/>
                </a:solidFill>
                <a:latin typeface="Arial" pitchFamily="34" charset="0"/>
                <a:cs typeface="Arial" pitchFamily="34" charset="0"/>
              </a:defRPr>
            </a:lvl4pPr>
            <a:lvl5pPr>
              <a:defRPr sz="1000">
                <a:solidFill>
                  <a:schemeClr val="bg1"/>
                </a:solidFill>
                <a:latin typeface="Arial" pitchFamily="34" charset="0"/>
                <a:cs typeface="Arial" pitchFamily="34" charset="0"/>
              </a:defRPr>
            </a:lvl5pPr>
          </a:lstStyle>
          <a:p>
            <a:pPr lvl="0"/>
            <a:r>
              <a:rPr lang="en-GB" noProof="0"/>
              <a:t>www.pwc.com</a:t>
            </a:r>
          </a:p>
        </p:txBody>
      </p:sp>
      <p:grpSp>
        <p:nvGrpSpPr>
          <p:cNvPr id="96" name="Group 32"/>
          <p:cNvGrpSpPr/>
          <p:nvPr/>
        </p:nvGrpSpPr>
        <p:grpSpPr>
          <a:xfrm>
            <a:off x="968592" y="6170991"/>
            <a:ext cx="914400" cy="533479"/>
            <a:chOff x="518032" y="978681"/>
            <a:chExt cx="4572000" cy="2667393"/>
          </a:xfrm>
        </p:grpSpPr>
        <p:sp>
          <p:nvSpPr>
            <p:cNvPr id="97" name="Rectangle 37"/>
            <p:cNvSpPr>
              <a:spLocks noChangeArrowheads="1"/>
            </p:cNvSpPr>
            <p:nvPr userDrawn="1"/>
          </p:nvSpPr>
          <p:spPr bwMode="black">
            <a:xfrm>
              <a:off x="3295650" y="978681"/>
              <a:ext cx="1143000" cy="263229"/>
            </a:xfrm>
            <a:prstGeom prst="rect">
              <a:avLst/>
            </a:prstGeom>
            <a:solidFill>
              <a:srgbClr val="A100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98" name="Freeform 7"/>
            <p:cNvSpPr>
              <a:spLocks noEditPoints="1"/>
            </p:cNvSpPr>
            <p:nvPr userDrawn="1"/>
          </p:nvSpPr>
          <p:spPr bwMode="black">
            <a:xfrm>
              <a:off x="518032" y="1922794"/>
              <a:ext cx="4572000" cy="1723280"/>
            </a:xfrm>
            <a:custGeom>
              <a:avLst/>
              <a:gdLst/>
              <a:ahLst/>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ver Slide: Picture">
    <p:spTree>
      <p:nvGrpSpPr>
        <p:cNvPr id="1" name=""/>
        <p:cNvGrpSpPr/>
        <p:nvPr/>
      </p:nvGrpSpPr>
      <p:grpSpPr>
        <a:xfrm>
          <a:off x="0" y="0"/>
          <a:ext cx="0" cy="0"/>
          <a:chOff x="0" y="0"/>
          <a:chExt cx="0" cy="0"/>
        </a:xfrm>
      </p:grpSpPr>
      <p:grpSp>
        <p:nvGrpSpPr>
          <p:cNvPr id="27" name="Group 26"/>
          <p:cNvGrpSpPr/>
          <p:nvPr userDrawn="1"/>
        </p:nvGrpSpPr>
        <p:grpSpPr bwMode="gray">
          <a:xfrm>
            <a:off x="1752601" y="1"/>
            <a:ext cx="7391400" cy="6176009"/>
            <a:chOff x="19140488" y="13674"/>
            <a:chExt cx="7443798" cy="6145827"/>
          </a:xfrm>
        </p:grpSpPr>
        <p:sp>
          <p:nvSpPr>
            <p:cNvPr id="28" name="Rectangle 17"/>
            <p:cNvSpPr>
              <a:spLocks noChangeArrowheads="1"/>
            </p:cNvSpPr>
            <p:nvPr/>
          </p:nvSpPr>
          <p:spPr bwMode="gray">
            <a:xfrm>
              <a:off x="19140488" y="4188799"/>
              <a:ext cx="2302206" cy="1970702"/>
            </a:xfrm>
            <a:prstGeom prst="rect">
              <a:avLst/>
            </a:prstGeom>
            <a:solidFill>
              <a:srgbClr val="9A170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29" name="Rectangle 7"/>
            <p:cNvSpPr>
              <a:spLocks noChangeArrowheads="1"/>
            </p:cNvSpPr>
            <p:nvPr/>
          </p:nvSpPr>
          <p:spPr bwMode="gray">
            <a:xfrm>
              <a:off x="25663403" y="4032250"/>
              <a:ext cx="920883" cy="2127250"/>
            </a:xfrm>
            <a:prstGeom prst="rect">
              <a:avLst/>
            </a:prstGeom>
            <a:solidFill>
              <a:srgbClr val="F3BE26"/>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 name="Rectangle 8"/>
            <p:cNvSpPr>
              <a:spLocks noChangeArrowheads="1"/>
            </p:cNvSpPr>
            <p:nvPr/>
          </p:nvSpPr>
          <p:spPr bwMode="gray">
            <a:xfrm>
              <a:off x="25049482" y="2899477"/>
              <a:ext cx="734694" cy="1289321"/>
            </a:xfrm>
            <a:prstGeom prst="rect">
              <a:avLst/>
            </a:prstGeom>
            <a:solidFill>
              <a:srgbClr val="F3BC87"/>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 name="Rectangle 9"/>
            <p:cNvSpPr>
              <a:spLocks noChangeArrowheads="1"/>
            </p:cNvSpPr>
            <p:nvPr/>
          </p:nvSpPr>
          <p:spPr bwMode="gray">
            <a:xfrm>
              <a:off x="25049482" y="4032250"/>
              <a:ext cx="734693" cy="2127250"/>
            </a:xfrm>
            <a:prstGeom prst="rect">
              <a:avLst/>
            </a:prstGeom>
            <a:solidFill>
              <a:srgbClr val="E88C1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2" name="Rectangle 11"/>
            <p:cNvSpPr>
              <a:spLocks noChangeArrowheads="1"/>
            </p:cNvSpPr>
            <p:nvPr/>
          </p:nvSpPr>
          <p:spPr bwMode="gray">
            <a:xfrm>
              <a:off x="24665780" y="706365"/>
              <a:ext cx="477045" cy="2263848"/>
            </a:xfrm>
            <a:prstGeom prst="rect">
              <a:avLst/>
            </a:prstGeom>
            <a:solidFill>
              <a:srgbClr val="E669A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3" name="Rectangle 12"/>
            <p:cNvSpPr>
              <a:spLocks noChangeArrowheads="1"/>
            </p:cNvSpPr>
            <p:nvPr/>
          </p:nvSpPr>
          <p:spPr bwMode="gray">
            <a:xfrm>
              <a:off x="24665780" y="2899478"/>
              <a:ext cx="477045" cy="1289321"/>
            </a:xfrm>
            <a:prstGeom prst="rect">
              <a:avLst/>
            </a:prstGeom>
            <a:solidFill>
              <a:srgbClr val="DB4D56"/>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0" name="Rectangle 13"/>
            <p:cNvSpPr>
              <a:spLocks noChangeArrowheads="1"/>
            </p:cNvSpPr>
            <p:nvPr/>
          </p:nvSpPr>
          <p:spPr bwMode="gray">
            <a:xfrm>
              <a:off x="24665780" y="4032250"/>
              <a:ext cx="477045" cy="2127250"/>
            </a:xfrm>
            <a:prstGeom prst="rect">
              <a:avLst/>
            </a:prstGeom>
            <a:solidFill>
              <a:srgbClr val="D13A0D"/>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 name="Rectangle 14"/>
            <p:cNvSpPr>
              <a:spLocks noChangeArrowheads="1"/>
            </p:cNvSpPr>
            <p:nvPr/>
          </p:nvSpPr>
          <p:spPr bwMode="gray">
            <a:xfrm>
              <a:off x="19140488" y="669925"/>
              <a:ext cx="5662612" cy="2300288"/>
            </a:xfrm>
            <a:prstGeom prst="rect">
              <a:avLst/>
            </a:prstGeom>
            <a:solidFill>
              <a:srgbClr val="D74021"/>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2" name="Rectangle 15"/>
            <p:cNvSpPr>
              <a:spLocks noChangeArrowheads="1"/>
            </p:cNvSpPr>
            <p:nvPr/>
          </p:nvSpPr>
          <p:spPr bwMode="gray">
            <a:xfrm>
              <a:off x="19140488" y="2899478"/>
              <a:ext cx="5662612" cy="1289321"/>
            </a:xfrm>
            <a:prstGeom prst="rect">
              <a:avLst/>
            </a:prstGeom>
            <a:solidFill>
              <a:srgbClr val="CD2F1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3" name="Freeform 16"/>
            <p:cNvSpPr>
              <a:spLocks/>
            </p:cNvSpPr>
            <p:nvPr/>
          </p:nvSpPr>
          <p:spPr bwMode="gray">
            <a:xfrm>
              <a:off x="19140488" y="4032250"/>
              <a:ext cx="5662612" cy="2127250"/>
            </a:xfrm>
            <a:custGeom>
              <a:avLst/>
              <a:gdLst/>
              <a:ahLst/>
              <a:cxnLst>
                <a:cxn ang="0">
                  <a:pos x="0" y="0"/>
                </a:cxn>
                <a:cxn ang="0">
                  <a:pos x="3567" y="0"/>
                </a:cxn>
                <a:cxn ang="0">
                  <a:pos x="3567" y="1340"/>
                </a:cxn>
                <a:cxn ang="0">
                  <a:pos x="1372" y="1340"/>
                </a:cxn>
                <a:cxn ang="0">
                  <a:pos x="1372" y="181"/>
                </a:cxn>
                <a:cxn ang="0">
                  <a:pos x="0" y="181"/>
                </a:cxn>
                <a:cxn ang="0">
                  <a:pos x="0" y="0"/>
                </a:cxn>
              </a:cxnLst>
              <a:rect l="0" t="0" r="r" b="b"/>
              <a:pathLst>
                <a:path w="3567" h="1340">
                  <a:moveTo>
                    <a:pt x="0" y="0"/>
                  </a:moveTo>
                  <a:lnTo>
                    <a:pt x="3567" y="0"/>
                  </a:lnTo>
                  <a:lnTo>
                    <a:pt x="3567" y="1340"/>
                  </a:lnTo>
                  <a:lnTo>
                    <a:pt x="1372" y="1340"/>
                  </a:lnTo>
                  <a:lnTo>
                    <a:pt x="1372" y="181"/>
                  </a:lnTo>
                  <a:lnTo>
                    <a:pt x="0" y="181"/>
                  </a:lnTo>
                  <a:lnTo>
                    <a:pt x="0" y="0"/>
                  </a:lnTo>
                  <a:close/>
                </a:path>
              </a:pathLst>
            </a:custGeom>
            <a:solidFill>
              <a:srgbClr val="C42303"/>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44" name="Rectangle 10"/>
            <p:cNvSpPr>
              <a:spLocks noChangeArrowheads="1"/>
            </p:cNvSpPr>
            <p:nvPr/>
          </p:nvSpPr>
          <p:spPr bwMode="gray">
            <a:xfrm>
              <a:off x="19140488" y="13674"/>
              <a:ext cx="5662612" cy="692692"/>
            </a:xfrm>
            <a:prstGeom prst="rect">
              <a:avLst/>
            </a:prstGeom>
            <a:solidFill>
              <a:srgbClr val="EE9C34"/>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grpSp>
      <p:sp>
        <p:nvSpPr>
          <p:cNvPr id="54" name="Title 1"/>
          <p:cNvSpPr>
            <a:spLocks noGrp="1"/>
          </p:cNvSpPr>
          <p:nvPr>
            <p:ph type="ctrTitle" hasCustomPrompt="1"/>
          </p:nvPr>
        </p:nvSpPr>
        <p:spPr bwMode="white">
          <a:xfrm>
            <a:off x="1895475" y="838200"/>
            <a:ext cx="5343525" cy="914400"/>
          </a:xfrm>
        </p:spPr>
        <p:txBody>
          <a:bodyPr anchor="t" anchorCtr="0">
            <a:noAutofit/>
          </a:bodyPr>
          <a:lstStyle>
            <a:lvl1pPr>
              <a:lnSpc>
                <a:spcPct val="90000"/>
              </a:lnSpc>
              <a:defRPr sz="3200" b="1" i="1" baseline="0">
                <a:solidFill>
                  <a:schemeClr val="bg1"/>
                </a:solidFill>
              </a:defRPr>
            </a:lvl1pPr>
          </a:lstStyle>
          <a:p>
            <a:r>
              <a:rPr lang="en-GB" noProof="0" dirty="0"/>
              <a:t>Click to add the presentation’s main title</a:t>
            </a:r>
          </a:p>
        </p:txBody>
      </p:sp>
      <p:sp>
        <p:nvSpPr>
          <p:cNvPr id="55" name="Subtitle 2"/>
          <p:cNvSpPr>
            <a:spLocks noGrp="1"/>
          </p:cNvSpPr>
          <p:nvPr>
            <p:ph type="subTitle" idx="1" hasCustomPrompt="1"/>
          </p:nvPr>
        </p:nvSpPr>
        <p:spPr bwMode="white">
          <a:xfrm>
            <a:off x="1895475" y="1828799"/>
            <a:ext cx="5343525" cy="914401"/>
          </a:xfrm>
        </p:spPr>
        <p:txBody>
          <a:bodyPr>
            <a:noAutofit/>
          </a:bodyPr>
          <a:lstStyle>
            <a:lvl1pPr marL="0" indent="0" algn="l">
              <a:lnSpc>
                <a:spcPct val="90000"/>
              </a:lnSpc>
              <a:spcAft>
                <a:spcPts val="0"/>
              </a:spcAft>
              <a:buNone/>
              <a:defRPr sz="3200" baseline="0">
                <a:solidFill>
                  <a:schemeClr val="bg1"/>
                </a:solidFill>
                <a:latin typeface="+mj-lt"/>
              </a:defRPr>
            </a:lvl1pPr>
            <a:lvl2pPr marL="0" indent="0" algn="l">
              <a:buNone/>
              <a:defRPr sz="1800">
                <a:solidFill>
                  <a:schemeClr val="bg1"/>
                </a:solidFill>
                <a:latin typeface="+mj-lt"/>
              </a:defRPr>
            </a:lvl2pPr>
            <a:lvl3pPr marL="457200" indent="0" algn="l">
              <a:buNone/>
              <a:defRPr sz="1800">
                <a:solidFill>
                  <a:schemeClr val="bg1"/>
                </a:solidFill>
                <a:latin typeface="+mj-lt"/>
              </a:defRPr>
            </a:lvl3pPr>
            <a:lvl4pPr marL="914400" indent="0" algn="l">
              <a:buNone/>
              <a:defRPr sz="1800">
                <a:solidFill>
                  <a:schemeClr val="bg1"/>
                </a:solidFill>
                <a:latin typeface="+mj-lt"/>
              </a:defRPr>
            </a:lvl4pPr>
            <a:lvl5pPr marL="1371600" indent="0" algn="l">
              <a:buNone/>
              <a:defRPr sz="1800">
                <a:solidFill>
                  <a:schemeClr val="bg1"/>
                </a:solidFill>
                <a:latin typeface="+mj-lt"/>
              </a:defRPr>
            </a:lvl5pPr>
            <a:lvl6pPr marL="1828800" indent="0" algn="l">
              <a:buNone/>
              <a:defRPr sz="1800">
                <a:solidFill>
                  <a:schemeClr val="bg1"/>
                </a:solidFill>
                <a:latin typeface="+mj-lt"/>
              </a:defRPr>
            </a:lvl6pPr>
            <a:lvl7pPr marL="2286000" indent="0" algn="l">
              <a:buNone/>
              <a:defRPr sz="1800">
                <a:solidFill>
                  <a:schemeClr val="bg1"/>
                </a:solidFill>
                <a:latin typeface="+mj-lt"/>
              </a:defRPr>
            </a:lvl7pPr>
            <a:lvl8pPr marL="2743200" indent="0" algn="l">
              <a:buNone/>
              <a:defRPr sz="1800">
                <a:solidFill>
                  <a:schemeClr val="bg1"/>
                </a:solidFill>
                <a:latin typeface="+mj-lt"/>
              </a:defRPr>
            </a:lvl8pPr>
            <a:lvl9pPr marL="3200400" indent="0" algn="l">
              <a:buNone/>
              <a:defRPr sz="1800">
                <a:solidFill>
                  <a:schemeClr val="bg1"/>
                </a:solidFill>
                <a:latin typeface="+mj-lt"/>
              </a:defRPr>
            </a:lvl9pPr>
          </a:lstStyle>
          <a:p>
            <a:r>
              <a:rPr lang="en-GB" noProof="0" dirty="0"/>
              <a:t>Subtitle and date (move higher if title is only one line)</a:t>
            </a:r>
          </a:p>
        </p:txBody>
      </p:sp>
      <p:sp>
        <p:nvSpPr>
          <p:cNvPr id="56" name="Text Placeholder 31"/>
          <p:cNvSpPr>
            <a:spLocks noGrp="1"/>
          </p:cNvSpPr>
          <p:nvPr>
            <p:ph type="body" sz="quarter" idx="10" hasCustomPrompt="1"/>
          </p:nvPr>
        </p:nvSpPr>
        <p:spPr bwMode="white">
          <a:xfrm>
            <a:off x="1895475" y="374904"/>
            <a:ext cx="4105656" cy="146304"/>
          </a:xfrm>
        </p:spPr>
        <p:txBody>
          <a:bodyPr/>
          <a:lstStyle>
            <a:lvl1pPr>
              <a:defRPr sz="1100">
                <a:solidFill>
                  <a:schemeClr val="bg1"/>
                </a:solidFill>
                <a:latin typeface="Arial" pitchFamily="34" charset="0"/>
                <a:cs typeface="Arial" pitchFamily="34" charset="0"/>
              </a:defRPr>
            </a:lvl1pPr>
            <a:lvl2pPr>
              <a:defRPr sz="1000">
                <a:solidFill>
                  <a:schemeClr val="bg1"/>
                </a:solidFill>
                <a:latin typeface="Arial" pitchFamily="34" charset="0"/>
                <a:cs typeface="Arial" pitchFamily="34" charset="0"/>
              </a:defRPr>
            </a:lvl2pPr>
            <a:lvl3pPr>
              <a:defRPr sz="1000">
                <a:solidFill>
                  <a:schemeClr val="bg1"/>
                </a:solidFill>
                <a:latin typeface="Arial" pitchFamily="34" charset="0"/>
                <a:cs typeface="Arial" pitchFamily="34" charset="0"/>
              </a:defRPr>
            </a:lvl3pPr>
            <a:lvl4pPr>
              <a:defRPr sz="1000">
                <a:solidFill>
                  <a:schemeClr val="bg1"/>
                </a:solidFill>
                <a:latin typeface="Arial" pitchFamily="34" charset="0"/>
                <a:cs typeface="Arial" pitchFamily="34" charset="0"/>
              </a:defRPr>
            </a:lvl4pPr>
            <a:lvl5pPr>
              <a:defRPr sz="1000">
                <a:solidFill>
                  <a:schemeClr val="bg1"/>
                </a:solidFill>
                <a:latin typeface="Arial" pitchFamily="34" charset="0"/>
                <a:cs typeface="Arial" pitchFamily="34" charset="0"/>
              </a:defRPr>
            </a:lvl5pPr>
          </a:lstStyle>
          <a:p>
            <a:pPr lvl="0"/>
            <a:r>
              <a:rPr lang="en-GB" noProof="0"/>
              <a:t>www.pwc.com</a:t>
            </a:r>
          </a:p>
        </p:txBody>
      </p:sp>
      <p:sp>
        <p:nvSpPr>
          <p:cNvPr id="17" name="Picture Placeholder 76"/>
          <p:cNvSpPr>
            <a:spLocks noGrp="1"/>
          </p:cNvSpPr>
          <p:nvPr>
            <p:ph type="pic" sz="quarter" idx="13"/>
          </p:nvPr>
        </p:nvSpPr>
        <p:spPr>
          <a:xfrm>
            <a:off x="1752600" y="2899977"/>
            <a:ext cx="6324600" cy="3272223"/>
          </a:xfrm>
        </p:spPr>
        <p:txBody>
          <a:bodyPr/>
          <a:lstStyle>
            <a:lvl1pPr>
              <a:defRPr sz="1400"/>
            </a:lvl1pPr>
          </a:lstStyle>
          <a:p>
            <a:r>
              <a:rPr lang="en-US" noProof="0"/>
              <a:t>Click icon to add picture</a:t>
            </a:r>
            <a:endParaRPr lang="en-GB" noProof="0" dirty="0"/>
          </a:p>
        </p:txBody>
      </p:sp>
      <p:grpSp>
        <p:nvGrpSpPr>
          <p:cNvPr id="18" name="Group 32"/>
          <p:cNvGrpSpPr/>
          <p:nvPr userDrawn="1"/>
        </p:nvGrpSpPr>
        <p:grpSpPr>
          <a:xfrm>
            <a:off x="968592" y="6170991"/>
            <a:ext cx="914400" cy="533479"/>
            <a:chOff x="518032" y="978681"/>
            <a:chExt cx="4572000" cy="2667393"/>
          </a:xfrm>
        </p:grpSpPr>
        <p:sp>
          <p:nvSpPr>
            <p:cNvPr id="19" name="Rectangle 37"/>
            <p:cNvSpPr>
              <a:spLocks noChangeArrowheads="1"/>
            </p:cNvSpPr>
            <p:nvPr userDrawn="1"/>
          </p:nvSpPr>
          <p:spPr bwMode="black">
            <a:xfrm>
              <a:off x="3295650" y="978681"/>
              <a:ext cx="1143000" cy="263229"/>
            </a:xfrm>
            <a:prstGeom prst="rect">
              <a:avLst/>
            </a:prstGeom>
            <a:solidFill>
              <a:srgbClr val="A10000"/>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21" name="Freeform 7"/>
            <p:cNvSpPr>
              <a:spLocks noEditPoints="1"/>
            </p:cNvSpPr>
            <p:nvPr userDrawn="1"/>
          </p:nvSpPr>
          <p:spPr bwMode="black">
            <a:xfrm>
              <a:off x="518032" y="1922794"/>
              <a:ext cx="4572000" cy="1723280"/>
            </a:xfrm>
            <a:custGeom>
              <a:avLst/>
              <a:gdLst/>
              <a:ahLst/>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ver Slide: Colour">
    <p:spTree>
      <p:nvGrpSpPr>
        <p:cNvPr id="1" name=""/>
        <p:cNvGrpSpPr/>
        <p:nvPr/>
      </p:nvGrpSpPr>
      <p:grpSpPr>
        <a:xfrm>
          <a:off x="0" y="0"/>
          <a:ext cx="0" cy="0"/>
          <a:chOff x="0" y="0"/>
          <a:chExt cx="0" cy="0"/>
        </a:xfrm>
      </p:grpSpPr>
      <p:sp>
        <p:nvSpPr>
          <p:cNvPr id="82" name="Rectangle 649"/>
          <p:cNvSpPr>
            <a:spLocks noChangeArrowheads="1"/>
          </p:cNvSpPr>
          <p:nvPr/>
        </p:nvSpPr>
        <p:spPr bwMode="gray">
          <a:xfrm>
            <a:off x="7391400" y="685801"/>
            <a:ext cx="1752600" cy="5486399"/>
          </a:xfrm>
          <a:prstGeom prst="rect">
            <a:avLst/>
          </a:prstGeom>
          <a:solidFill>
            <a:schemeClr val="tx2">
              <a:lumMod val="40000"/>
              <a:lumOff val="60000"/>
            </a:schemeClr>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81" name="Rectangle 648"/>
          <p:cNvSpPr>
            <a:spLocks noChangeArrowheads="1"/>
          </p:cNvSpPr>
          <p:nvPr/>
        </p:nvSpPr>
        <p:spPr bwMode="gray">
          <a:xfrm>
            <a:off x="1752600" y="0"/>
            <a:ext cx="5638800" cy="685800"/>
          </a:xfrm>
          <a:prstGeom prst="rect">
            <a:avLst/>
          </a:prstGeom>
          <a:solidFill>
            <a:schemeClr val="tx2">
              <a:lumMod val="60000"/>
              <a:lumOff val="40000"/>
            </a:schemeClr>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83" name="Rectangle 650"/>
          <p:cNvSpPr>
            <a:spLocks noChangeArrowheads="1"/>
          </p:cNvSpPr>
          <p:nvPr/>
        </p:nvSpPr>
        <p:spPr bwMode="gray">
          <a:xfrm>
            <a:off x="1752600" y="685800"/>
            <a:ext cx="5638800" cy="5486400"/>
          </a:xfrm>
          <a:prstGeom prst="rect">
            <a:avLst/>
          </a:prstGeom>
          <a:solidFill>
            <a:schemeClr val="tx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50" name="Title 1"/>
          <p:cNvSpPr>
            <a:spLocks noGrp="1"/>
          </p:cNvSpPr>
          <p:nvPr>
            <p:ph type="ctrTitle" hasCustomPrompt="1"/>
          </p:nvPr>
        </p:nvSpPr>
        <p:spPr bwMode="white">
          <a:xfrm>
            <a:off x="1895475" y="838200"/>
            <a:ext cx="5343525" cy="914400"/>
          </a:xfrm>
        </p:spPr>
        <p:txBody>
          <a:bodyPr anchor="t" anchorCtr="0">
            <a:noAutofit/>
          </a:bodyPr>
          <a:lstStyle>
            <a:lvl1pPr>
              <a:lnSpc>
                <a:spcPct val="90000"/>
              </a:lnSpc>
              <a:defRPr sz="3200" b="1" i="1" baseline="0">
                <a:solidFill>
                  <a:schemeClr val="bg1"/>
                </a:solidFill>
              </a:defRPr>
            </a:lvl1pPr>
          </a:lstStyle>
          <a:p>
            <a:r>
              <a:rPr lang="en-GB" noProof="0" dirty="0"/>
              <a:t>Click to add the presentation’s main title</a:t>
            </a:r>
          </a:p>
        </p:txBody>
      </p:sp>
      <p:sp>
        <p:nvSpPr>
          <p:cNvPr id="51" name="Subtitle 2"/>
          <p:cNvSpPr>
            <a:spLocks noGrp="1"/>
          </p:cNvSpPr>
          <p:nvPr>
            <p:ph type="subTitle" idx="1" hasCustomPrompt="1"/>
          </p:nvPr>
        </p:nvSpPr>
        <p:spPr bwMode="white">
          <a:xfrm>
            <a:off x="1895475" y="1828799"/>
            <a:ext cx="5343525" cy="914401"/>
          </a:xfrm>
        </p:spPr>
        <p:txBody>
          <a:bodyPr>
            <a:noAutofit/>
          </a:bodyPr>
          <a:lstStyle>
            <a:lvl1pPr marL="0" indent="0" algn="l">
              <a:lnSpc>
                <a:spcPct val="90000"/>
              </a:lnSpc>
              <a:spcAft>
                <a:spcPts val="0"/>
              </a:spcAft>
              <a:buNone/>
              <a:defRPr sz="3200" baseline="0">
                <a:solidFill>
                  <a:schemeClr val="bg1"/>
                </a:solidFill>
                <a:latin typeface="+mj-lt"/>
              </a:defRPr>
            </a:lvl1pPr>
            <a:lvl2pPr marL="0" indent="0" algn="l">
              <a:buNone/>
              <a:defRPr sz="1800">
                <a:solidFill>
                  <a:schemeClr val="bg1"/>
                </a:solidFill>
                <a:latin typeface="+mj-lt"/>
              </a:defRPr>
            </a:lvl2pPr>
            <a:lvl3pPr marL="457200" indent="0" algn="l">
              <a:buNone/>
              <a:defRPr sz="1800">
                <a:solidFill>
                  <a:schemeClr val="bg1"/>
                </a:solidFill>
                <a:latin typeface="+mj-lt"/>
              </a:defRPr>
            </a:lvl3pPr>
            <a:lvl4pPr marL="914400" indent="0" algn="l">
              <a:buNone/>
              <a:defRPr sz="1800">
                <a:solidFill>
                  <a:schemeClr val="bg1"/>
                </a:solidFill>
                <a:latin typeface="+mj-lt"/>
              </a:defRPr>
            </a:lvl4pPr>
            <a:lvl5pPr marL="1371600" indent="0" algn="l">
              <a:buNone/>
              <a:defRPr sz="1800">
                <a:solidFill>
                  <a:schemeClr val="bg1"/>
                </a:solidFill>
                <a:latin typeface="+mj-lt"/>
              </a:defRPr>
            </a:lvl5pPr>
            <a:lvl6pPr marL="1828800" indent="0" algn="l">
              <a:buNone/>
              <a:defRPr sz="1800">
                <a:solidFill>
                  <a:schemeClr val="bg1"/>
                </a:solidFill>
                <a:latin typeface="+mj-lt"/>
              </a:defRPr>
            </a:lvl6pPr>
            <a:lvl7pPr marL="2286000" indent="0" algn="l">
              <a:buNone/>
              <a:defRPr sz="1800">
                <a:solidFill>
                  <a:schemeClr val="bg1"/>
                </a:solidFill>
                <a:latin typeface="+mj-lt"/>
              </a:defRPr>
            </a:lvl7pPr>
            <a:lvl8pPr marL="2743200" indent="0" algn="l">
              <a:buNone/>
              <a:defRPr sz="1800">
                <a:solidFill>
                  <a:schemeClr val="bg1"/>
                </a:solidFill>
                <a:latin typeface="+mj-lt"/>
              </a:defRPr>
            </a:lvl8pPr>
            <a:lvl9pPr marL="3200400" indent="0" algn="l">
              <a:buNone/>
              <a:defRPr sz="1800">
                <a:solidFill>
                  <a:schemeClr val="bg1"/>
                </a:solidFill>
                <a:latin typeface="+mj-lt"/>
              </a:defRPr>
            </a:lvl9pPr>
          </a:lstStyle>
          <a:p>
            <a:r>
              <a:rPr lang="en-GB" noProof="0" dirty="0"/>
              <a:t>Subtitle and date (move higher if title is only one line)</a:t>
            </a:r>
          </a:p>
        </p:txBody>
      </p:sp>
      <p:sp>
        <p:nvSpPr>
          <p:cNvPr id="52" name="Text Placeholder 31"/>
          <p:cNvSpPr>
            <a:spLocks noGrp="1"/>
          </p:cNvSpPr>
          <p:nvPr>
            <p:ph type="body" sz="quarter" idx="10" hasCustomPrompt="1"/>
          </p:nvPr>
        </p:nvSpPr>
        <p:spPr bwMode="white">
          <a:xfrm>
            <a:off x="1895475" y="374904"/>
            <a:ext cx="4105656" cy="146304"/>
          </a:xfrm>
        </p:spPr>
        <p:txBody>
          <a:bodyPr/>
          <a:lstStyle>
            <a:lvl1pPr>
              <a:defRPr sz="1100">
                <a:solidFill>
                  <a:schemeClr val="bg1"/>
                </a:solidFill>
                <a:latin typeface="Arial" pitchFamily="34" charset="0"/>
                <a:cs typeface="Arial" pitchFamily="34" charset="0"/>
              </a:defRPr>
            </a:lvl1pPr>
            <a:lvl2pPr>
              <a:defRPr sz="1000">
                <a:solidFill>
                  <a:schemeClr val="bg1"/>
                </a:solidFill>
                <a:latin typeface="Arial" pitchFamily="34" charset="0"/>
                <a:cs typeface="Arial" pitchFamily="34" charset="0"/>
              </a:defRPr>
            </a:lvl2pPr>
            <a:lvl3pPr>
              <a:defRPr sz="1000">
                <a:solidFill>
                  <a:schemeClr val="bg1"/>
                </a:solidFill>
                <a:latin typeface="Arial" pitchFamily="34" charset="0"/>
                <a:cs typeface="Arial" pitchFamily="34" charset="0"/>
              </a:defRPr>
            </a:lvl3pPr>
            <a:lvl4pPr>
              <a:defRPr sz="1000">
                <a:solidFill>
                  <a:schemeClr val="bg1"/>
                </a:solidFill>
                <a:latin typeface="Arial" pitchFamily="34" charset="0"/>
                <a:cs typeface="Arial" pitchFamily="34" charset="0"/>
              </a:defRPr>
            </a:lvl4pPr>
            <a:lvl5pPr>
              <a:defRPr sz="1000">
                <a:solidFill>
                  <a:schemeClr val="bg1"/>
                </a:solidFill>
                <a:latin typeface="Arial" pitchFamily="34" charset="0"/>
                <a:cs typeface="Arial" pitchFamily="34" charset="0"/>
              </a:defRPr>
            </a:lvl5pPr>
          </a:lstStyle>
          <a:p>
            <a:pPr lvl="0"/>
            <a:r>
              <a:rPr lang="en-GB" noProof="0"/>
              <a:t>www.pwc.com</a:t>
            </a:r>
          </a:p>
        </p:txBody>
      </p:sp>
      <p:grpSp>
        <p:nvGrpSpPr>
          <p:cNvPr id="11" name="Group 32"/>
          <p:cNvGrpSpPr/>
          <p:nvPr userDrawn="1"/>
        </p:nvGrpSpPr>
        <p:grpSpPr>
          <a:xfrm>
            <a:off x="968592" y="6170991"/>
            <a:ext cx="914400" cy="533479"/>
            <a:chOff x="518032" y="978681"/>
            <a:chExt cx="4572000" cy="2667393"/>
          </a:xfrm>
        </p:grpSpPr>
        <p:sp>
          <p:nvSpPr>
            <p:cNvPr id="12" name="Rectangle 37"/>
            <p:cNvSpPr>
              <a:spLocks noChangeArrowheads="1"/>
            </p:cNvSpPr>
            <p:nvPr userDrawn="1"/>
          </p:nvSpPr>
          <p:spPr bwMode="black">
            <a:xfrm>
              <a:off x="3295650" y="978681"/>
              <a:ext cx="1143000" cy="263229"/>
            </a:xfrm>
            <a:prstGeom prst="rect">
              <a:avLst/>
            </a:prstGeom>
            <a:solidFill>
              <a:schemeClr val="tx2"/>
            </a:solid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GB" noProof="0"/>
            </a:p>
          </p:txBody>
        </p:sp>
        <p:sp>
          <p:nvSpPr>
            <p:cNvPr id="13" name="Freeform 7"/>
            <p:cNvSpPr>
              <a:spLocks noEditPoints="1"/>
            </p:cNvSpPr>
            <p:nvPr userDrawn="1"/>
          </p:nvSpPr>
          <p:spPr bwMode="black">
            <a:xfrm>
              <a:off x="518032" y="1922794"/>
              <a:ext cx="4572000" cy="1723280"/>
            </a:xfrm>
            <a:custGeom>
              <a:avLst/>
              <a:gdLst/>
              <a:ahLst/>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GB" noProof="0"/>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losing Statement">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8077200" cy="914400"/>
          </a:xfrm>
        </p:spPr>
        <p:txBody>
          <a:bodyPr/>
          <a:lstStyle>
            <a:lvl1pPr>
              <a:defRPr sz="3200">
                <a:solidFill>
                  <a:schemeClr val="tx1"/>
                </a:solidFill>
              </a:defRPr>
            </a:lvl1pPr>
          </a:lstStyle>
          <a:p>
            <a:r>
              <a:rPr lang="en-US" noProof="0"/>
              <a:t>Click to edit Master title style</a:t>
            </a:r>
            <a:endParaRPr lang="en-GB" noProof="0"/>
          </a:p>
        </p:txBody>
      </p:sp>
      <p:sp>
        <p:nvSpPr>
          <p:cNvPr id="11" name="Text Placeholder 10"/>
          <p:cNvSpPr>
            <a:spLocks noGrp="1"/>
          </p:cNvSpPr>
          <p:nvPr>
            <p:ph type="body" sz="quarter" idx="10" hasCustomPrompt="1"/>
          </p:nvPr>
        </p:nvSpPr>
        <p:spPr>
          <a:xfrm>
            <a:off x="533400" y="5867400"/>
            <a:ext cx="4800600" cy="762000"/>
          </a:xfrm>
        </p:spPr>
        <p:txBody>
          <a:bodyPr anchor="b"/>
          <a:lstStyle>
            <a:lvl1pPr>
              <a:defRPr sz="900">
                <a:latin typeface="Arial" pitchFamily="34" charset="0"/>
                <a:cs typeface="Arial" pitchFamily="34" charset="0"/>
              </a:defRPr>
            </a:lvl1pPr>
          </a:lstStyle>
          <a:p>
            <a:pPr lvl="0"/>
            <a:r>
              <a:rPr lang="en-GB" noProof="0"/>
              <a:t>Add legal and copyright disclaimers here.</a:t>
            </a:r>
          </a:p>
        </p:txBody>
      </p:sp>
      <p:cxnSp>
        <p:nvCxnSpPr>
          <p:cNvPr id="7" name="Shape 6"/>
          <p:cNvCxnSpPr/>
          <p:nvPr/>
        </p:nvCxnSpPr>
        <p:spPr>
          <a:xfrm rot="5400000" flipH="1" flipV="1">
            <a:off x="4419601" y="-3429000"/>
            <a:ext cx="1523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3_Section Divider: Colour">
    <p:bg>
      <p:bgPr>
        <a:solidFill>
          <a:schemeClr val="tx2"/>
        </a:solidFill>
        <a:effectLst/>
      </p:bgPr>
    </p:bg>
    <p:spTree>
      <p:nvGrpSpPr>
        <p:cNvPr id="1" name=""/>
        <p:cNvGrpSpPr/>
        <p:nvPr/>
      </p:nvGrpSpPr>
      <p:grpSpPr>
        <a:xfrm>
          <a:off x="0" y="0"/>
          <a:ext cx="0" cy="0"/>
          <a:chOff x="0" y="0"/>
          <a:chExt cx="0" cy="0"/>
        </a:xfrm>
      </p:grpSpPr>
      <p:sp>
        <p:nvSpPr>
          <p:cNvPr id="57" name="Title 1"/>
          <p:cNvSpPr>
            <a:spLocks noGrp="1"/>
          </p:cNvSpPr>
          <p:nvPr>
            <p:ph type="ctrTitle"/>
          </p:nvPr>
        </p:nvSpPr>
        <p:spPr bwMode="black">
          <a:xfrm>
            <a:off x="4648200" y="685800"/>
            <a:ext cx="3962400" cy="1066800"/>
          </a:xfrm>
        </p:spPr>
        <p:txBody>
          <a:bodyPr anchor="t" anchorCtr="0">
            <a:noAutofit/>
          </a:bodyPr>
          <a:lstStyle>
            <a:lvl1pPr>
              <a:lnSpc>
                <a:spcPct val="90000"/>
              </a:lnSpc>
              <a:defRPr sz="3200" baseline="0">
                <a:solidFill>
                  <a:schemeClr val="bg1"/>
                </a:solidFill>
              </a:defRPr>
            </a:lvl1pPr>
          </a:lstStyle>
          <a:p>
            <a:r>
              <a:rPr lang="en-US" noProof="0" dirty="0"/>
              <a:t>Click to edit Master title style</a:t>
            </a:r>
            <a:endParaRPr lang="en-GB" noProof="0" dirty="0"/>
          </a:p>
        </p:txBody>
      </p:sp>
      <p:sp>
        <p:nvSpPr>
          <p:cNvPr id="22" name="Subtitle 2"/>
          <p:cNvSpPr>
            <a:spLocks noGrp="1"/>
          </p:cNvSpPr>
          <p:nvPr>
            <p:ph type="subTitle" idx="1"/>
          </p:nvPr>
        </p:nvSpPr>
        <p:spPr bwMode="black">
          <a:xfrm>
            <a:off x="4648200" y="1905000"/>
            <a:ext cx="3962400" cy="1371600"/>
          </a:xfrm>
        </p:spPr>
        <p:txBody>
          <a:bodyPr>
            <a:noAutofit/>
          </a:bodyPr>
          <a:lstStyle>
            <a:lvl1pPr marL="0" indent="0" algn="l">
              <a:lnSpc>
                <a:spcPct val="90000"/>
              </a:lnSpc>
              <a:buNone/>
              <a:defRPr sz="3200" baseline="0">
                <a:solidFill>
                  <a:schemeClr val="bg1"/>
                </a:solidFill>
                <a:latin typeface="+mj-lt"/>
              </a:defRPr>
            </a:lvl1pPr>
            <a:lvl2pPr marL="0" indent="0" algn="l">
              <a:buNone/>
              <a:defRPr sz="1800">
                <a:solidFill>
                  <a:schemeClr val="bg1"/>
                </a:solidFill>
                <a:latin typeface="+mj-lt"/>
              </a:defRPr>
            </a:lvl2pPr>
            <a:lvl3pPr marL="457200" indent="0" algn="l">
              <a:buNone/>
              <a:defRPr sz="1800">
                <a:solidFill>
                  <a:schemeClr val="bg1"/>
                </a:solidFill>
                <a:latin typeface="+mj-lt"/>
              </a:defRPr>
            </a:lvl3pPr>
            <a:lvl4pPr marL="914400" indent="0" algn="l">
              <a:buNone/>
              <a:defRPr sz="1800">
                <a:solidFill>
                  <a:schemeClr val="bg1"/>
                </a:solidFill>
                <a:latin typeface="+mj-lt"/>
              </a:defRPr>
            </a:lvl4pPr>
            <a:lvl5pPr marL="1371600" indent="0" algn="l">
              <a:buNone/>
              <a:defRPr sz="1800">
                <a:solidFill>
                  <a:schemeClr val="bg1"/>
                </a:solidFill>
                <a:latin typeface="+mj-lt"/>
              </a:defRPr>
            </a:lvl5pPr>
            <a:lvl6pPr marL="1828800" indent="0" algn="l">
              <a:buNone/>
              <a:defRPr sz="1800">
                <a:solidFill>
                  <a:schemeClr val="bg1"/>
                </a:solidFill>
                <a:latin typeface="+mj-lt"/>
              </a:defRPr>
            </a:lvl6pPr>
            <a:lvl7pPr marL="2286000" indent="0" algn="l">
              <a:buNone/>
              <a:defRPr sz="1800">
                <a:solidFill>
                  <a:schemeClr val="bg1"/>
                </a:solidFill>
                <a:latin typeface="+mj-lt"/>
              </a:defRPr>
            </a:lvl7pPr>
            <a:lvl8pPr marL="2743200" indent="0" algn="l">
              <a:buNone/>
              <a:defRPr sz="1800">
                <a:solidFill>
                  <a:schemeClr val="bg1"/>
                </a:solidFill>
                <a:latin typeface="+mj-lt"/>
              </a:defRPr>
            </a:lvl8pPr>
            <a:lvl9pPr marL="3200400" indent="0" algn="l">
              <a:buNone/>
              <a:defRPr sz="1800">
                <a:solidFill>
                  <a:schemeClr val="bg1"/>
                </a:solidFill>
                <a:latin typeface="+mj-lt"/>
              </a:defRPr>
            </a:lvl9pPr>
          </a:lstStyle>
          <a:p>
            <a:r>
              <a:rPr lang="en-US" noProof="0" dirty="0"/>
              <a:t>Click to edit Master subtitle style</a:t>
            </a:r>
            <a:endParaRPr lang="en-GB" noProof="0" dirty="0"/>
          </a:p>
        </p:txBody>
      </p:sp>
      <p:cxnSp>
        <p:nvCxnSpPr>
          <p:cNvPr id="11" name="Shape 10"/>
          <p:cNvCxnSpPr/>
          <p:nvPr/>
        </p:nvCxnSpPr>
        <p:spPr>
          <a:xfrm rot="5400000" flipH="1" flipV="1">
            <a:off x="6471600" y="-1366200"/>
            <a:ext cx="152399" cy="4104000"/>
          </a:xfrm>
          <a:prstGeom prst="bentConnector2">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Content Placeholder 12"/>
          <p:cNvSpPr>
            <a:spLocks noGrp="1"/>
          </p:cNvSpPr>
          <p:nvPr>
            <p:ph sz="quarter" idx="10"/>
          </p:nvPr>
        </p:nvSpPr>
        <p:spPr>
          <a:xfrm>
            <a:off x="533400" y="3644900"/>
            <a:ext cx="5486400" cy="1524000"/>
          </a:xfrm>
        </p:spPr>
        <p:txBody>
          <a:bodyPr/>
          <a:lstStyle>
            <a:lvl1pPr>
              <a:defRPr sz="20000" b="1" i="1">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1076534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3400" y="685800"/>
            <a:ext cx="8077201" cy="914400"/>
          </a:xfrm>
          <a:prstGeom prst="rect">
            <a:avLst/>
          </a:prstGeom>
        </p:spPr>
        <p:txBody>
          <a:bodyPr vert="horz" lIns="0" tIns="0" rIns="0" bIns="0" rtlCol="0" anchor="t" anchorCtr="0">
            <a:noAutofit/>
          </a:bodyPr>
          <a:lstStyle/>
          <a:p>
            <a:r>
              <a:rPr lang="en-GB" noProof="0"/>
              <a:t>Click to edit</a:t>
            </a:r>
            <a:br>
              <a:rPr lang="en-GB" noProof="0"/>
            </a:br>
            <a:r>
              <a:rPr lang="en-GB" noProof="0"/>
              <a:t>Master title style</a:t>
            </a:r>
          </a:p>
        </p:txBody>
      </p:sp>
      <p:sp>
        <p:nvSpPr>
          <p:cNvPr id="3" name="Text Placeholder 2"/>
          <p:cNvSpPr>
            <a:spLocks noGrp="1"/>
          </p:cNvSpPr>
          <p:nvPr>
            <p:ph type="body" idx="1"/>
          </p:nvPr>
        </p:nvSpPr>
        <p:spPr>
          <a:xfrm>
            <a:off x="533401" y="1752600"/>
            <a:ext cx="8077199" cy="441960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Slide Number Placeholder 5"/>
          <p:cNvSpPr>
            <a:spLocks noGrp="1"/>
          </p:cNvSpPr>
          <p:nvPr>
            <p:ph type="sldNum" sz="quarter" idx="4"/>
          </p:nvPr>
        </p:nvSpPr>
        <p:spPr>
          <a:xfrm>
            <a:off x="7086600" y="6477000"/>
            <a:ext cx="1527048"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fld id="{9EBD5762-3BDC-484D-9503-7EA6D5A9A8CE}" type="slidenum">
              <a:rPr lang="en-GB" smtClean="0"/>
              <a:pPr/>
              <a:t>‹#›</a:t>
            </a:fld>
            <a:endParaRPr lang="en-GB"/>
          </a:p>
        </p:txBody>
      </p:sp>
      <p:sp>
        <p:nvSpPr>
          <p:cNvPr id="6" name="Date Placeholder 3"/>
          <p:cNvSpPr>
            <a:spLocks noGrp="1"/>
          </p:cNvSpPr>
          <p:nvPr>
            <p:ph type="dt" sz="half" idx="2"/>
          </p:nvPr>
        </p:nvSpPr>
        <p:spPr>
          <a:xfrm>
            <a:off x="7086600" y="6324600"/>
            <a:ext cx="1524000" cy="152400"/>
          </a:xfrm>
          <a:prstGeom prst="rect">
            <a:avLst/>
          </a:prstGeom>
        </p:spPr>
        <p:txBody>
          <a:bodyPr lIns="0" tIns="0" rIns="0" bIns="0" anchor="t" anchorCtr="0">
            <a:noAutofit/>
          </a:bodyPr>
          <a:lstStyle>
            <a:lvl1pPr algn="r">
              <a:defRPr sz="1000">
                <a:solidFill>
                  <a:schemeClr val="tx1"/>
                </a:solidFill>
                <a:latin typeface="Arial" pitchFamily="34" charset="0"/>
                <a:cs typeface="Arial" pitchFamily="34" charset="0"/>
              </a:defRPr>
            </a:lvl1pPr>
          </a:lstStyle>
          <a:p>
            <a:endParaRPr lang="en-GB" dirty="0"/>
          </a:p>
        </p:txBody>
      </p:sp>
      <p:sp>
        <p:nvSpPr>
          <p:cNvPr id="7" name="Footer Placeholder 4"/>
          <p:cNvSpPr>
            <a:spLocks noGrp="1"/>
          </p:cNvSpPr>
          <p:nvPr>
            <p:ph type="ftr" sz="quarter" idx="3"/>
          </p:nvPr>
        </p:nvSpPr>
        <p:spPr>
          <a:xfrm>
            <a:off x="530352" y="6324600"/>
            <a:ext cx="5260848" cy="150876"/>
          </a:xfrm>
          <a:prstGeom prst="rect">
            <a:avLst/>
          </a:prstGeom>
        </p:spPr>
        <p:txBody>
          <a:bodyPr vert="horz" lIns="0" tIns="0" rIns="0" bIns="0" anchor="b" anchorCtr="0">
            <a:noAutofit/>
          </a:bodyPr>
          <a:lstStyle>
            <a:lvl1pPr algn="l">
              <a:defRPr sz="1000">
                <a:solidFill>
                  <a:schemeClr val="tx1"/>
                </a:solidFill>
                <a:latin typeface="Arial" pitchFamily="34" charset="0"/>
                <a:cs typeface="Arial" pitchFamily="34" charset="0"/>
              </a:defRPr>
            </a:lvl1pPr>
          </a:lstStyle>
          <a:p>
            <a:endParaRPr lang="en-GB"/>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3" r:id="rId22"/>
  </p:sldLayoutIdLst>
  <p:hf hdr="0"/>
  <p:txStyles>
    <p:titleStyle>
      <a:lvl1pPr algn="l" defTabSz="914400" rtl="0" eaLnBrk="1" latinLnBrk="0" hangingPunct="1">
        <a:lnSpc>
          <a:spcPct val="100000"/>
        </a:lnSpc>
        <a:spcBef>
          <a:spcPct val="0"/>
        </a:spcBef>
        <a:buNone/>
        <a:defRPr sz="2400" b="1" i="1" kern="1200">
          <a:solidFill>
            <a:schemeClr val="tx1"/>
          </a:solidFill>
          <a:latin typeface="+mj-lt"/>
          <a:ea typeface="+mj-ea"/>
          <a:cs typeface="+mj-cs"/>
        </a:defRPr>
      </a:lvl1pPr>
    </p:titleStyle>
    <p:bodyStyle>
      <a:lvl1pPr marL="0" marR="0" indent="-274320" algn="l" defTabSz="914400" rtl="0" eaLnBrk="1" fontAlgn="auto" latinLnBrk="0" hangingPunct="1">
        <a:lnSpc>
          <a:spcPct val="100000"/>
        </a:lnSpc>
        <a:spcBef>
          <a:spcPts val="0"/>
        </a:spcBef>
        <a:spcAft>
          <a:spcPts val="900"/>
        </a:spcAft>
        <a:buClr>
          <a:schemeClr val="tx1"/>
        </a:buClr>
        <a:buSzTx/>
        <a:buFontTx/>
        <a:buNone/>
        <a:tabLst/>
        <a:defRPr sz="2000" kern="1200">
          <a:solidFill>
            <a:schemeClr val="tx1"/>
          </a:solidFill>
          <a:latin typeface="Georgia" pitchFamily="18" charset="0"/>
          <a:ea typeface="+mn-ea"/>
          <a:cs typeface="+mn-cs"/>
        </a:defRPr>
      </a:lvl1pPr>
      <a:lvl2pPr marL="27432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ts val="0"/>
        </a:spcBef>
        <a:spcAft>
          <a:spcPts val="900"/>
        </a:spcAft>
        <a:buClr>
          <a:schemeClr val="tx1"/>
        </a:buClr>
        <a:buSzPct val="100000"/>
        <a:buFont typeface="+mj-lt"/>
        <a:buAutoNum type="arabicPeriod"/>
        <a:tabLst/>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ts val="0"/>
        </a:spcBef>
        <a:spcAft>
          <a:spcPts val="900"/>
        </a:spcAft>
        <a:buSzPct val="100000"/>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ts val="0"/>
        </a:spcBef>
        <a:spcAft>
          <a:spcPts val="900"/>
        </a:spcAft>
        <a:buSzPct val="100000"/>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ts val="0"/>
        </a:spcBef>
        <a:spcAft>
          <a:spcPts val="900"/>
        </a:spcAft>
        <a:buFont typeface="Arial" pitchFamily="34" charset="0"/>
        <a:buNone/>
        <a:defRPr sz="2000" b="1" kern="1200" baseline="0">
          <a:solidFill>
            <a:schemeClr val="tx2"/>
          </a:solidFill>
          <a:latin typeface="Georgia" pitchFamily="18" charset="0"/>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wmf"/><Relationship Id="rId4" Type="http://schemas.openxmlformats.org/officeDocument/2006/relationships/image" Target="../media/image3.wm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notesSlide" Target="../notesSlides/notesSlide8.xml"/><Relationship Id="rId4"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8" Type="http://schemas.openxmlformats.org/officeDocument/2006/relationships/image" Target="../media/image15.wmf"/><Relationship Id="rId3" Type="http://schemas.openxmlformats.org/officeDocument/2006/relationships/diagramLayout" Target="../diagrams/layout2.xml"/><Relationship Id="rId7" Type="http://schemas.openxmlformats.org/officeDocument/2006/relationships/image" Target="../media/image14.wmf"/><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16.wmf"/></Relationships>
</file>

<file path=ppt/slides/_rels/slide17.xml.rels><?xml version="1.0" encoding="UTF-8" standalone="yes"?>
<Relationships xmlns="http://schemas.openxmlformats.org/package/2006/relationships"><Relationship Id="rId8" Type="http://schemas.openxmlformats.org/officeDocument/2006/relationships/tags" Target="../tags/tag12.xml"/><Relationship Id="rId3" Type="http://schemas.openxmlformats.org/officeDocument/2006/relationships/tags" Target="../tags/tag7.xml"/><Relationship Id="rId7" Type="http://schemas.openxmlformats.org/officeDocument/2006/relationships/tags" Target="../tags/tag11.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tags" Target="../tags/tag10.xml"/><Relationship Id="rId5" Type="http://schemas.openxmlformats.org/officeDocument/2006/relationships/tags" Target="../tags/tag9.xml"/><Relationship Id="rId10" Type="http://schemas.openxmlformats.org/officeDocument/2006/relationships/notesSlide" Target="../notesSlides/notesSlide9.xml"/><Relationship Id="rId4" Type="http://schemas.openxmlformats.org/officeDocument/2006/relationships/tags" Target="../tags/tag8.xml"/><Relationship Id="rId9"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5" Type="http://schemas.openxmlformats.org/officeDocument/2006/relationships/notesSlide" Target="../notesSlides/notesSlide13.xml"/><Relationship Id="rId4"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trends.google.com/trends/" TargetMode="External"/><Relationship Id="rId2" Type="http://schemas.openxmlformats.org/officeDocument/2006/relationships/notesSlide" Target="../notesSlides/notesSlide16.xml"/><Relationship Id="rId1" Type="http://schemas.openxmlformats.org/officeDocument/2006/relationships/slideLayout" Target="../slideLayouts/slideLayout9.xml"/><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tags" Target="../tags/tag16.xml"/><Relationship Id="rId5" Type="http://schemas.openxmlformats.org/officeDocument/2006/relationships/notesSlide" Target="../notesSlides/notesSlide17.xml"/><Relationship Id="rId4"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image" Target="../media/image24.png"/><Relationship Id="rId5" Type="http://schemas.openxmlformats.org/officeDocument/2006/relationships/image" Target="../media/image23.gif"/><Relationship Id="rId4" Type="http://schemas.openxmlformats.org/officeDocument/2006/relationships/image" Target="../media/image22.jpeg"/></Relationships>
</file>

<file path=ppt/slides/_rels/slide31.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slideLayout" Target="../slideLayouts/slideLayout2.xml"/><Relationship Id="rId1" Type="http://schemas.openxmlformats.org/officeDocument/2006/relationships/tags" Target="../tags/tag20.xml"/><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wmf"/><Relationship Id="rId2" Type="http://schemas.openxmlformats.org/officeDocument/2006/relationships/slideLayout" Target="../slideLayouts/slideLayout2.xml"/><Relationship Id="rId1" Type="http://schemas.openxmlformats.org/officeDocument/2006/relationships/tags" Target="../tags/tag22.xml"/><Relationship Id="rId6" Type="http://schemas.openxmlformats.org/officeDocument/2006/relationships/image" Target="../media/image31.wmf"/><Relationship Id="rId5" Type="http://schemas.openxmlformats.org/officeDocument/2006/relationships/image" Target="../media/image30.wmf"/><Relationship Id="rId4" Type="http://schemas.openxmlformats.org/officeDocument/2006/relationships/image" Target="../media/image29.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sz="quarter" idx="15"/>
          </p:nvPr>
        </p:nvSpPr>
        <p:spPr>
          <a:xfrm>
            <a:off x="533400" y="1524000"/>
            <a:ext cx="8077200" cy="4419600"/>
          </a:xfrm>
        </p:spPr>
        <p:txBody>
          <a:bodyPr/>
          <a:lstStyle/>
          <a:p>
            <a:pPr marL="240030" indent="-514350">
              <a:buFont typeface="+mj-lt"/>
              <a:buAutoNum type="romanUcPeriod"/>
            </a:pPr>
            <a:r>
              <a:rPr lang="en-US" dirty="0"/>
              <a:t>Introduction to Big Data</a:t>
            </a:r>
          </a:p>
          <a:p>
            <a:pPr marL="274320" lvl="2" indent="0">
              <a:buNone/>
            </a:pPr>
            <a:r>
              <a:rPr lang="en-US" sz="1800" dirty="0"/>
              <a:t>	</a:t>
            </a:r>
            <a:r>
              <a:rPr lang="en-US" sz="1800" i="1" dirty="0"/>
              <a:t>What it is and why it matters</a:t>
            </a:r>
          </a:p>
          <a:p>
            <a:pPr marL="274320" lvl="2" indent="0">
              <a:buNone/>
            </a:pPr>
            <a:endParaRPr lang="en-US" dirty="0"/>
          </a:p>
          <a:p>
            <a:pPr marL="240030" indent="-514350">
              <a:buFont typeface="+mj-lt"/>
              <a:buAutoNum type="romanUcPeriod"/>
            </a:pPr>
            <a:r>
              <a:rPr lang="en-US" dirty="0"/>
              <a:t>Big Data Analytics</a:t>
            </a:r>
          </a:p>
          <a:p>
            <a:pPr indent="0"/>
            <a:r>
              <a:rPr lang="en-US" sz="1800" i="1" dirty="0"/>
              <a:t>	Putting Big Data to work</a:t>
            </a:r>
          </a:p>
          <a:p>
            <a:pPr indent="0"/>
            <a:endParaRPr lang="en-US" i="1" dirty="0"/>
          </a:p>
          <a:p>
            <a:pPr marL="240030" indent="-514350">
              <a:buFont typeface="+mj-lt"/>
              <a:buAutoNum type="romanUcPeriod" startAt="3"/>
            </a:pPr>
            <a:r>
              <a:rPr lang="en-US" dirty="0"/>
              <a:t>Creating a Big Data-Enabled Organization</a:t>
            </a:r>
          </a:p>
          <a:p>
            <a:pPr marL="548640" lvl="3" indent="0">
              <a:buNone/>
            </a:pPr>
            <a:r>
              <a:rPr lang="en-US" sz="1800" dirty="0"/>
              <a:t>	</a:t>
            </a:r>
            <a:r>
              <a:rPr lang="en-US" sz="1800" i="1" dirty="0"/>
              <a:t>Bringing Big Data Analytics home</a:t>
            </a:r>
            <a:endParaRPr lang="en-US" sz="1800" dirty="0"/>
          </a:p>
          <a:p>
            <a:pPr marL="240030" indent="-514350">
              <a:buFont typeface="+mj-lt"/>
              <a:buAutoNum type="romanUcPeriod" startAt="3"/>
            </a:pPr>
            <a:endParaRPr lang="en-US" dirty="0"/>
          </a:p>
          <a:p>
            <a:pPr marL="240030" indent="-514350">
              <a:buFont typeface="+mj-lt"/>
              <a:buAutoNum type="romanUcPeriod" startAt="3"/>
            </a:pPr>
            <a:r>
              <a:rPr lang="en-US" dirty="0"/>
              <a:t>Case Study</a:t>
            </a:r>
          </a:p>
          <a:p>
            <a:pPr marL="548640" lvl="3" indent="0">
              <a:buNone/>
            </a:pPr>
            <a:r>
              <a:rPr lang="en-US" sz="1800" i="1" dirty="0"/>
              <a:t>	‘</a:t>
            </a:r>
            <a:r>
              <a:rPr lang="en-US" sz="1800" i="1" dirty="0" err="1"/>
              <a:t>Nowcasting</a:t>
            </a:r>
            <a:r>
              <a:rPr lang="en-US" sz="1800" i="1" dirty="0"/>
              <a:t>’ economic activity in Colombia</a:t>
            </a:r>
          </a:p>
        </p:txBody>
      </p:sp>
    </p:spTree>
    <p:extLst>
      <p:ext uri="{BB962C8B-B14F-4D97-AF65-F5344CB8AC3E}">
        <p14:creationId xmlns:p14="http://schemas.microsoft.com/office/powerpoint/2010/main" val="2057350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What is Big Data?</a:t>
            </a:r>
          </a:p>
        </p:txBody>
      </p:sp>
      <p:sp>
        <p:nvSpPr>
          <p:cNvPr id="5" name="Slide Number Placeholder 4"/>
          <p:cNvSpPr>
            <a:spLocks noGrp="1"/>
          </p:cNvSpPr>
          <p:nvPr>
            <p:ph type="sldNum" sz="quarter" idx="4"/>
          </p:nvPr>
        </p:nvSpPr>
        <p:spPr/>
        <p:txBody>
          <a:bodyPr/>
          <a:lstStyle/>
          <a:p>
            <a:fld id="{9EBD5762-3BDC-484D-9503-7EA6D5A9A8CE}" type="slidenum">
              <a:rPr lang="en-GB" smtClean="0"/>
              <a:pPr/>
              <a:t>2</a:t>
            </a:fld>
            <a:endParaRPr lang="en-GB"/>
          </a:p>
        </p:txBody>
      </p:sp>
      <p:sp>
        <p:nvSpPr>
          <p:cNvPr id="7" name="Text Placeholder 4"/>
          <p:cNvSpPr txBox="1">
            <a:spLocks/>
          </p:cNvSpPr>
          <p:nvPr/>
        </p:nvSpPr>
        <p:spPr>
          <a:xfrm>
            <a:off x="520700" y="1143000"/>
            <a:ext cx="8102600" cy="416983"/>
          </a:xfrm>
          <a:prstGeom prst="rect">
            <a:avLst/>
          </a:prstGeom>
        </p:spPr>
        <p:txBody>
          <a:bodyPr numCol="1"/>
          <a:lstStyle>
            <a:lvl1pPr marL="0" marR="0" indent="-274320" algn="l" defTabSz="914400" rtl="0" eaLnBrk="1" fontAlgn="auto" latinLnBrk="0" hangingPunct="1">
              <a:lnSpc>
                <a:spcPct val="100000"/>
              </a:lnSpc>
              <a:spcBef>
                <a:spcPts val="0"/>
              </a:spcBef>
              <a:spcAft>
                <a:spcPts val="900"/>
              </a:spcAft>
              <a:buClr>
                <a:schemeClr val="tx1"/>
              </a:buClr>
              <a:buSzTx/>
              <a:buFontTx/>
              <a:buNone/>
              <a:tabLst/>
              <a:defRPr sz="2000" kern="1200">
                <a:solidFill>
                  <a:schemeClr val="tx1"/>
                </a:solidFill>
                <a:latin typeface="Georgia" pitchFamily="18" charset="0"/>
                <a:ea typeface="+mn-ea"/>
                <a:cs typeface="+mn-cs"/>
              </a:defRPr>
            </a:lvl1pPr>
            <a:lvl2pPr marL="27432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ts val="0"/>
              </a:spcBef>
              <a:spcAft>
                <a:spcPts val="900"/>
              </a:spcAft>
              <a:buClr>
                <a:schemeClr val="tx1"/>
              </a:buClr>
              <a:buSzPct val="100000"/>
              <a:buFont typeface="+mj-lt"/>
              <a:buAutoNum type="arabicPeriod"/>
              <a:tabLst/>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ts val="0"/>
              </a:spcBef>
              <a:spcAft>
                <a:spcPts val="900"/>
              </a:spcAft>
              <a:buSzPct val="100000"/>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ts val="0"/>
              </a:spcBef>
              <a:spcAft>
                <a:spcPts val="900"/>
              </a:spcAft>
              <a:buSzPct val="100000"/>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ts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r>
              <a:rPr lang="en-US" sz="1600" dirty="0">
                <a:solidFill>
                  <a:srgbClr val="000000"/>
                </a:solidFill>
              </a:rPr>
              <a:t>“Big Data” exceeds the capacity of traditional analytics and information management paradigms across what is known as the 4 V’s: Volume, Variety, Velocity, and Veracity</a:t>
            </a:r>
            <a:endParaRPr lang="en-US" sz="1600" dirty="0"/>
          </a:p>
        </p:txBody>
      </p:sp>
      <p:sp>
        <p:nvSpPr>
          <p:cNvPr id="17" name="Rectangle 16"/>
          <p:cNvSpPr/>
          <p:nvPr/>
        </p:nvSpPr>
        <p:spPr bwMode="ltGray">
          <a:xfrm>
            <a:off x="6644640" y="3414447"/>
            <a:ext cx="1920240" cy="2834640"/>
          </a:xfrm>
          <a:prstGeom prst="rect">
            <a:avLst/>
          </a:prstGeom>
          <a:solidFill>
            <a:srgbClr val="E5E1DE"/>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US" sz="1050" dirty="0">
              <a:solidFill>
                <a:srgbClr val="000000"/>
              </a:solidFill>
              <a:latin typeface="Georgia" pitchFamily="18" charset="0"/>
            </a:endParaRPr>
          </a:p>
          <a:p>
            <a:endParaRPr lang="en-US" sz="1050" dirty="0">
              <a:solidFill>
                <a:srgbClr val="000000"/>
              </a:solidFill>
              <a:latin typeface="Georgia" pitchFamily="18" charset="0"/>
            </a:endParaRPr>
          </a:p>
          <a:p>
            <a:endParaRPr lang="en-US" sz="1050" dirty="0">
              <a:solidFill>
                <a:srgbClr val="000000"/>
              </a:solidFill>
              <a:latin typeface="Georgia" pitchFamily="18" charset="0"/>
            </a:endParaRPr>
          </a:p>
          <a:p>
            <a:r>
              <a:rPr lang="en-US" sz="1400" dirty="0">
                <a:solidFill>
                  <a:srgbClr val="000000"/>
                </a:solidFill>
                <a:latin typeface="Georgia" pitchFamily="18" charset="0"/>
              </a:rPr>
              <a:t>Reflects the size of a data set. New information is generated daily and in some cases hourly, creating data sets that are measured in terabytes and petabytes</a:t>
            </a:r>
          </a:p>
        </p:txBody>
      </p:sp>
      <p:sp>
        <p:nvSpPr>
          <p:cNvPr id="18" name="Rectangle 17"/>
          <p:cNvSpPr/>
          <p:nvPr/>
        </p:nvSpPr>
        <p:spPr bwMode="ltGray">
          <a:xfrm>
            <a:off x="487680" y="3414447"/>
            <a:ext cx="1920240" cy="2834640"/>
          </a:xfrm>
          <a:prstGeom prst="rect">
            <a:avLst/>
          </a:prstGeom>
          <a:solidFill>
            <a:srgbClr val="E5E1DE"/>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US" sz="1100" i="1" dirty="0">
              <a:solidFill>
                <a:schemeClr val="tx1"/>
              </a:solidFill>
              <a:latin typeface="Georgia" pitchFamily="18" charset="0"/>
            </a:endParaRPr>
          </a:p>
          <a:p>
            <a:endParaRPr lang="en-US" sz="1100" i="1" dirty="0">
              <a:solidFill>
                <a:schemeClr val="tx1"/>
              </a:solidFill>
              <a:latin typeface="Georgia" pitchFamily="18" charset="0"/>
            </a:endParaRPr>
          </a:p>
          <a:p>
            <a:endParaRPr lang="en-US" sz="1100" i="1" dirty="0">
              <a:solidFill>
                <a:schemeClr val="tx1"/>
              </a:solidFill>
              <a:latin typeface="Georgia" pitchFamily="18" charset="0"/>
            </a:endParaRPr>
          </a:p>
          <a:p>
            <a:r>
              <a:rPr lang="en-US" sz="1400" dirty="0">
                <a:solidFill>
                  <a:schemeClr val="tx1"/>
                </a:solidFill>
                <a:latin typeface="Georgia" pitchFamily="18" charset="0"/>
              </a:rPr>
              <a:t>With exponential increases of data from unfiltered and constantly flowing data sources, data quality often suffers and new methods must find ways to “sift” through junk to find meaning</a:t>
            </a:r>
          </a:p>
        </p:txBody>
      </p:sp>
      <p:sp>
        <p:nvSpPr>
          <p:cNvPr id="19" name="Rectangle 18"/>
          <p:cNvSpPr/>
          <p:nvPr/>
        </p:nvSpPr>
        <p:spPr bwMode="ltGray">
          <a:xfrm>
            <a:off x="2540000" y="3414447"/>
            <a:ext cx="1920240" cy="2834640"/>
          </a:xfrm>
          <a:prstGeom prst="rect">
            <a:avLst/>
          </a:prstGeom>
          <a:solidFill>
            <a:srgbClr val="E5E1DE"/>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US" sz="1100" i="1" dirty="0">
              <a:solidFill>
                <a:schemeClr val="tx1"/>
              </a:solidFill>
              <a:latin typeface="Georgia" pitchFamily="18" charset="0"/>
            </a:endParaRPr>
          </a:p>
          <a:p>
            <a:endParaRPr lang="en-US" sz="1100" i="1" dirty="0">
              <a:solidFill>
                <a:schemeClr val="tx1"/>
              </a:solidFill>
              <a:latin typeface="Georgia" pitchFamily="18" charset="0"/>
            </a:endParaRPr>
          </a:p>
          <a:p>
            <a:endParaRPr lang="en-US" sz="1200" dirty="0">
              <a:solidFill>
                <a:srgbClr val="000000"/>
              </a:solidFill>
              <a:latin typeface="Georgia" pitchFamily="18" charset="0"/>
            </a:endParaRPr>
          </a:p>
          <a:p>
            <a:r>
              <a:rPr lang="en-US" sz="1400" dirty="0">
                <a:solidFill>
                  <a:srgbClr val="000000"/>
                </a:solidFill>
                <a:latin typeface="Georgia" pitchFamily="18" charset="0"/>
              </a:rPr>
              <a:t>The speed at which data is generated and used. New data is being created every second and in some cases it may need to be analyzed just as quickly</a:t>
            </a:r>
            <a:endParaRPr lang="en-US" sz="1200" dirty="0">
              <a:solidFill>
                <a:srgbClr val="000000"/>
              </a:solidFill>
              <a:latin typeface="Georgia" pitchFamily="18" charset="0"/>
            </a:endParaRPr>
          </a:p>
        </p:txBody>
      </p:sp>
      <p:sp>
        <p:nvSpPr>
          <p:cNvPr id="20" name="Rectangle 19"/>
          <p:cNvSpPr/>
          <p:nvPr/>
        </p:nvSpPr>
        <p:spPr bwMode="ltGray">
          <a:xfrm>
            <a:off x="4592320" y="3414447"/>
            <a:ext cx="1920240" cy="2834640"/>
          </a:xfrm>
          <a:prstGeom prst="rect">
            <a:avLst/>
          </a:prstGeom>
          <a:solidFill>
            <a:srgbClr val="E5E1DE"/>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endParaRPr lang="en-US" sz="1050" i="1" dirty="0">
              <a:solidFill>
                <a:schemeClr val="tx1"/>
              </a:solidFill>
              <a:latin typeface="Georgia" pitchFamily="18" charset="0"/>
            </a:endParaRPr>
          </a:p>
          <a:p>
            <a:endParaRPr lang="en-US" sz="1050" i="1" dirty="0">
              <a:solidFill>
                <a:schemeClr val="tx1"/>
              </a:solidFill>
              <a:latin typeface="Georgia" pitchFamily="18" charset="0"/>
            </a:endParaRPr>
          </a:p>
          <a:p>
            <a:endParaRPr lang="en-US" sz="1050" i="1" dirty="0">
              <a:solidFill>
                <a:schemeClr val="tx1"/>
              </a:solidFill>
              <a:latin typeface="Georgia" pitchFamily="18" charset="0"/>
            </a:endParaRPr>
          </a:p>
          <a:p>
            <a:r>
              <a:rPr lang="en-US" sz="1400" dirty="0">
                <a:solidFill>
                  <a:srgbClr val="000000"/>
                </a:solidFill>
                <a:latin typeface="Georgia" pitchFamily="18" charset="0"/>
              </a:rPr>
              <a:t>Represents the diversity of the data. Data sets will vary by type (e.g. social  networking, media, text) and they will vary how well they are structured</a:t>
            </a:r>
          </a:p>
        </p:txBody>
      </p:sp>
      <p:sp>
        <p:nvSpPr>
          <p:cNvPr id="21" name="Pentagon 20"/>
          <p:cNvSpPr/>
          <p:nvPr/>
        </p:nvSpPr>
        <p:spPr bwMode="ltGray">
          <a:xfrm rot="16200000">
            <a:off x="6918960" y="1828800"/>
            <a:ext cx="1371600" cy="1920240"/>
          </a:xfrm>
          <a:prstGeom prst="homePlate">
            <a:avLst>
              <a:gd name="adj" fmla="val 20768"/>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vert" rtlCol="0" anchor="b"/>
          <a:lstStyle/>
          <a:p>
            <a:pPr algn="ctr"/>
            <a:endParaRPr lang="en-US" sz="1400" b="1" i="1" dirty="0">
              <a:solidFill>
                <a:schemeClr val="accent3"/>
              </a:solidFill>
              <a:latin typeface="Georgia" pitchFamily="18" charset="0"/>
            </a:endParaRPr>
          </a:p>
          <a:p>
            <a:pPr algn="ctr"/>
            <a:endParaRPr lang="en-US" sz="1400" b="1" i="1" dirty="0">
              <a:solidFill>
                <a:schemeClr val="accent3"/>
              </a:solidFill>
              <a:latin typeface="Georgia" pitchFamily="18" charset="0"/>
            </a:endParaRPr>
          </a:p>
        </p:txBody>
      </p:sp>
      <p:sp>
        <p:nvSpPr>
          <p:cNvPr id="22" name="Pentagon 21"/>
          <p:cNvSpPr/>
          <p:nvPr/>
        </p:nvSpPr>
        <p:spPr bwMode="ltGray">
          <a:xfrm rot="16200000">
            <a:off x="762000" y="1828800"/>
            <a:ext cx="1371600" cy="1920240"/>
          </a:xfrm>
          <a:prstGeom prst="homePlate">
            <a:avLst>
              <a:gd name="adj" fmla="val 20768"/>
            </a:avLst>
          </a:prstGeom>
          <a:solidFill>
            <a:schemeClr val="tx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vert" rtlCol="0" anchor="b"/>
          <a:lstStyle/>
          <a:p>
            <a:pPr algn="ctr"/>
            <a:endParaRPr lang="en-US" sz="1400" b="1" i="1" dirty="0">
              <a:solidFill>
                <a:schemeClr val="accent3"/>
              </a:solidFill>
              <a:latin typeface="Georgia" pitchFamily="18" charset="0"/>
            </a:endParaRPr>
          </a:p>
          <a:p>
            <a:pPr algn="ctr"/>
            <a:endParaRPr lang="en-US" sz="1400" b="1" i="1" dirty="0">
              <a:solidFill>
                <a:schemeClr val="accent3"/>
              </a:solidFill>
              <a:latin typeface="Georgia" pitchFamily="18" charset="0"/>
            </a:endParaRPr>
          </a:p>
        </p:txBody>
      </p:sp>
      <p:sp>
        <p:nvSpPr>
          <p:cNvPr id="23" name="Pentagon 22"/>
          <p:cNvSpPr/>
          <p:nvPr/>
        </p:nvSpPr>
        <p:spPr bwMode="ltGray">
          <a:xfrm rot="5400000">
            <a:off x="6918961" y="2133599"/>
            <a:ext cx="1371600" cy="1920240"/>
          </a:xfrm>
          <a:prstGeom prst="homePlate">
            <a:avLst>
              <a:gd name="adj" fmla="val 20768"/>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vert" rtlCol="0" anchor="b"/>
          <a:lstStyle/>
          <a:p>
            <a:pPr algn="ctr"/>
            <a:endParaRPr lang="en-US" sz="1400" b="1" i="1" dirty="0">
              <a:solidFill>
                <a:schemeClr val="accent3"/>
              </a:solidFill>
              <a:latin typeface="Georgia" pitchFamily="18" charset="0"/>
            </a:endParaRPr>
          </a:p>
          <a:p>
            <a:pPr algn="ctr"/>
            <a:endParaRPr lang="en-US" sz="1400" b="1" i="1" dirty="0">
              <a:solidFill>
                <a:schemeClr val="accent3"/>
              </a:solidFill>
              <a:latin typeface="Georgia" pitchFamily="18" charset="0"/>
            </a:endParaRPr>
          </a:p>
        </p:txBody>
      </p:sp>
      <p:sp>
        <p:nvSpPr>
          <p:cNvPr id="24" name="Pentagon 23"/>
          <p:cNvSpPr/>
          <p:nvPr/>
        </p:nvSpPr>
        <p:spPr bwMode="ltGray">
          <a:xfrm rot="5400000">
            <a:off x="762000" y="2133599"/>
            <a:ext cx="1371600" cy="1920240"/>
          </a:xfrm>
          <a:prstGeom prst="homePlate">
            <a:avLst>
              <a:gd name="adj" fmla="val 20768"/>
            </a:avLst>
          </a:prstGeom>
          <a:solidFill>
            <a:schemeClr val="tx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vert" rtlCol="0" anchor="b"/>
          <a:lstStyle/>
          <a:p>
            <a:pPr algn="ctr"/>
            <a:endParaRPr lang="en-US" sz="1400" b="1" i="1" dirty="0">
              <a:solidFill>
                <a:schemeClr val="accent3"/>
              </a:solidFill>
              <a:latin typeface="Georgia" pitchFamily="18" charset="0"/>
            </a:endParaRPr>
          </a:p>
          <a:p>
            <a:pPr algn="ctr"/>
            <a:endParaRPr lang="en-US" sz="1400" b="1" i="1" dirty="0">
              <a:solidFill>
                <a:schemeClr val="accent3"/>
              </a:solidFill>
              <a:latin typeface="Georgia" pitchFamily="18" charset="0"/>
            </a:endParaRPr>
          </a:p>
        </p:txBody>
      </p:sp>
      <p:sp>
        <p:nvSpPr>
          <p:cNvPr id="25" name="Pentagon 24"/>
          <p:cNvSpPr/>
          <p:nvPr/>
        </p:nvSpPr>
        <p:spPr bwMode="ltGray">
          <a:xfrm rot="5400000">
            <a:off x="2814321" y="2133599"/>
            <a:ext cx="1371600" cy="1920240"/>
          </a:xfrm>
          <a:prstGeom prst="homePlate">
            <a:avLst>
              <a:gd name="adj" fmla="val 20768"/>
            </a:avLst>
          </a:prstGeom>
          <a:solidFill>
            <a:schemeClr val="accent5"/>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vert" rtlCol="0" anchor="b"/>
          <a:lstStyle/>
          <a:p>
            <a:pPr algn="ctr"/>
            <a:endParaRPr lang="en-US" sz="1400" b="1" i="1" dirty="0">
              <a:solidFill>
                <a:schemeClr val="accent3"/>
              </a:solidFill>
              <a:latin typeface="Georgia" pitchFamily="18" charset="0"/>
            </a:endParaRPr>
          </a:p>
          <a:p>
            <a:pPr algn="ctr"/>
            <a:endParaRPr lang="en-US" sz="1400" b="1" i="1" dirty="0">
              <a:solidFill>
                <a:schemeClr val="accent3"/>
              </a:solidFill>
              <a:latin typeface="Georgia" pitchFamily="18" charset="0"/>
            </a:endParaRPr>
          </a:p>
        </p:txBody>
      </p:sp>
      <p:sp>
        <p:nvSpPr>
          <p:cNvPr id="26" name="Pentagon 25"/>
          <p:cNvSpPr/>
          <p:nvPr/>
        </p:nvSpPr>
        <p:spPr bwMode="ltGray">
          <a:xfrm rot="5400000">
            <a:off x="4866641" y="2133599"/>
            <a:ext cx="1371600" cy="1920240"/>
          </a:xfrm>
          <a:prstGeom prst="homePlate">
            <a:avLst>
              <a:gd name="adj" fmla="val 20768"/>
            </a:avLst>
          </a:prstGeom>
          <a:solidFill>
            <a:schemeClr val="accent4"/>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vert" rtlCol="0" anchor="b"/>
          <a:lstStyle/>
          <a:p>
            <a:pPr algn="ctr"/>
            <a:endParaRPr lang="en-US" sz="1400" b="1" i="1" dirty="0">
              <a:solidFill>
                <a:schemeClr val="bg1"/>
              </a:solidFill>
              <a:latin typeface="Georgia" pitchFamily="18" charset="0"/>
            </a:endParaRPr>
          </a:p>
        </p:txBody>
      </p:sp>
      <p:sp>
        <p:nvSpPr>
          <p:cNvPr id="28" name="Pentagon 27"/>
          <p:cNvSpPr/>
          <p:nvPr/>
        </p:nvSpPr>
        <p:spPr bwMode="ltGray">
          <a:xfrm rot="16200000">
            <a:off x="2814320" y="1828800"/>
            <a:ext cx="1371600" cy="1920240"/>
          </a:xfrm>
          <a:prstGeom prst="homePlate">
            <a:avLst>
              <a:gd name="adj" fmla="val 20768"/>
            </a:avLst>
          </a:prstGeom>
          <a:solidFill>
            <a:schemeClr val="accent5"/>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vert" rtlCol="0" anchor="b"/>
          <a:lstStyle/>
          <a:p>
            <a:pPr algn="ctr"/>
            <a:endParaRPr lang="en-US" sz="1400" b="1" i="1" dirty="0">
              <a:solidFill>
                <a:schemeClr val="accent3"/>
              </a:solidFill>
              <a:latin typeface="Georgia" pitchFamily="18" charset="0"/>
            </a:endParaRPr>
          </a:p>
          <a:p>
            <a:pPr algn="ctr"/>
            <a:endParaRPr lang="en-US" sz="1400" b="1" i="1" dirty="0">
              <a:solidFill>
                <a:schemeClr val="accent3"/>
              </a:solidFill>
              <a:latin typeface="Georgia" pitchFamily="18" charset="0"/>
            </a:endParaRPr>
          </a:p>
        </p:txBody>
      </p:sp>
      <p:sp>
        <p:nvSpPr>
          <p:cNvPr id="30" name="Pentagon 29"/>
          <p:cNvSpPr/>
          <p:nvPr/>
        </p:nvSpPr>
        <p:spPr bwMode="ltGray">
          <a:xfrm rot="16200000">
            <a:off x="4866640" y="1828800"/>
            <a:ext cx="1371600" cy="1920240"/>
          </a:xfrm>
          <a:prstGeom prst="homePlate">
            <a:avLst>
              <a:gd name="adj" fmla="val 20768"/>
            </a:avLst>
          </a:prstGeom>
          <a:solidFill>
            <a:schemeClr val="accent4"/>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vert" rtlCol="0" anchor="b"/>
          <a:lstStyle/>
          <a:p>
            <a:pPr algn="ctr"/>
            <a:endParaRPr lang="en-US" sz="1400" b="1" i="1" dirty="0">
              <a:solidFill>
                <a:schemeClr val="bg1"/>
              </a:solidFill>
              <a:latin typeface="Georgia" pitchFamily="18" charset="0"/>
            </a:endParaRPr>
          </a:p>
        </p:txBody>
      </p:sp>
      <p:sp>
        <p:nvSpPr>
          <p:cNvPr id="33" name="TextBox 32"/>
          <p:cNvSpPr txBox="1"/>
          <p:nvPr/>
        </p:nvSpPr>
        <p:spPr>
          <a:xfrm>
            <a:off x="723900" y="2362200"/>
            <a:ext cx="1447800" cy="520203"/>
          </a:xfrm>
          <a:prstGeom prst="rect">
            <a:avLst/>
          </a:prstGeom>
          <a:noFill/>
        </p:spPr>
        <p:txBody>
          <a:bodyPr wrap="square" lIns="0" tIns="0" rIns="0" bIns="0" rtlCol="0">
            <a:noAutofit/>
          </a:bodyPr>
          <a:lstStyle/>
          <a:p>
            <a:pPr indent="-274320" algn="ctr">
              <a:spcAft>
                <a:spcPts val="900"/>
              </a:spcAft>
            </a:pPr>
            <a:r>
              <a:rPr lang="en-US" sz="2000" b="1" i="1" dirty="0">
                <a:solidFill>
                  <a:schemeClr val="bg1"/>
                </a:solidFill>
                <a:latin typeface="Georgia" pitchFamily="18" charset="0"/>
              </a:rPr>
              <a:t>Veracity</a:t>
            </a:r>
          </a:p>
        </p:txBody>
      </p:sp>
      <p:sp>
        <p:nvSpPr>
          <p:cNvPr id="34" name="TextBox 33"/>
          <p:cNvSpPr txBox="1"/>
          <p:nvPr/>
        </p:nvSpPr>
        <p:spPr>
          <a:xfrm>
            <a:off x="2776220" y="2362200"/>
            <a:ext cx="1447800" cy="520203"/>
          </a:xfrm>
          <a:prstGeom prst="rect">
            <a:avLst/>
          </a:prstGeom>
          <a:noFill/>
        </p:spPr>
        <p:txBody>
          <a:bodyPr wrap="square" lIns="0" tIns="0" rIns="0" bIns="0" rtlCol="0">
            <a:noAutofit/>
          </a:bodyPr>
          <a:lstStyle/>
          <a:p>
            <a:pPr indent="-274320" algn="ctr">
              <a:spcAft>
                <a:spcPts val="900"/>
              </a:spcAft>
            </a:pPr>
            <a:r>
              <a:rPr lang="en-US" sz="2000" b="1" i="1" dirty="0">
                <a:solidFill>
                  <a:schemeClr val="bg1"/>
                </a:solidFill>
                <a:latin typeface="Georgia" pitchFamily="18" charset="0"/>
              </a:rPr>
              <a:t>Velocity</a:t>
            </a:r>
          </a:p>
        </p:txBody>
      </p:sp>
      <p:sp>
        <p:nvSpPr>
          <p:cNvPr id="35" name="TextBox 34"/>
          <p:cNvSpPr txBox="1"/>
          <p:nvPr/>
        </p:nvSpPr>
        <p:spPr>
          <a:xfrm>
            <a:off x="4828540" y="2362200"/>
            <a:ext cx="1447800" cy="520203"/>
          </a:xfrm>
          <a:prstGeom prst="rect">
            <a:avLst/>
          </a:prstGeom>
          <a:noFill/>
        </p:spPr>
        <p:txBody>
          <a:bodyPr wrap="square" lIns="0" tIns="0" rIns="0" bIns="0" rtlCol="0">
            <a:noAutofit/>
          </a:bodyPr>
          <a:lstStyle/>
          <a:p>
            <a:pPr indent="-274320" algn="ctr">
              <a:spcAft>
                <a:spcPts val="900"/>
              </a:spcAft>
            </a:pPr>
            <a:r>
              <a:rPr lang="en-US" sz="2000" b="1" i="1" dirty="0">
                <a:solidFill>
                  <a:schemeClr val="bg1"/>
                </a:solidFill>
                <a:latin typeface="Georgia" pitchFamily="18" charset="0"/>
              </a:rPr>
              <a:t>Variety</a:t>
            </a:r>
          </a:p>
        </p:txBody>
      </p:sp>
      <p:sp>
        <p:nvSpPr>
          <p:cNvPr id="36" name="TextBox 35"/>
          <p:cNvSpPr txBox="1"/>
          <p:nvPr/>
        </p:nvSpPr>
        <p:spPr>
          <a:xfrm>
            <a:off x="6880860" y="2362200"/>
            <a:ext cx="1447800" cy="520203"/>
          </a:xfrm>
          <a:prstGeom prst="rect">
            <a:avLst/>
          </a:prstGeom>
          <a:noFill/>
        </p:spPr>
        <p:txBody>
          <a:bodyPr wrap="square" lIns="0" tIns="0" rIns="0" bIns="0" rtlCol="0">
            <a:noAutofit/>
          </a:bodyPr>
          <a:lstStyle/>
          <a:p>
            <a:pPr indent="-274320" algn="ctr">
              <a:spcAft>
                <a:spcPts val="900"/>
              </a:spcAft>
            </a:pPr>
            <a:r>
              <a:rPr lang="en-US" sz="2000" b="1" i="1" dirty="0">
                <a:solidFill>
                  <a:schemeClr val="bg1"/>
                </a:solidFill>
                <a:latin typeface="Georgia" pitchFamily="18" charset="0"/>
              </a:rPr>
              <a:t>Volume</a:t>
            </a:r>
          </a:p>
        </p:txBody>
      </p:sp>
      <p:sp>
        <p:nvSpPr>
          <p:cNvPr id="48" name="TextBox 47"/>
          <p:cNvSpPr txBox="1"/>
          <p:nvPr/>
        </p:nvSpPr>
        <p:spPr>
          <a:xfrm>
            <a:off x="533400" y="3293883"/>
            <a:ext cx="1828800" cy="592317"/>
          </a:xfrm>
          <a:prstGeom prst="rect">
            <a:avLst/>
          </a:prstGeom>
          <a:noFill/>
        </p:spPr>
        <p:txBody>
          <a:bodyPr wrap="square" lIns="0" tIns="0" rIns="0" bIns="0" rtlCol="0">
            <a:noAutofit/>
          </a:bodyPr>
          <a:lstStyle/>
          <a:p>
            <a:pPr indent="-274320" algn="ctr">
              <a:spcAft>
                <a:spcPts val="900"/>
              </a:spcAft>
            </a:pPr>
            <a:r>
              <a:rPr lang="en-US" sz="1100" b="1" i="1" dirty="0">
                <a:solidFill>
                  <a:schemeClr val="bg1"/>
                </a:solidFill>
                <a:latin typeface="Georgia" pitchFamily="18" charset="0"/>
              </a:rPr>
              <a:t>Uncertainty of Data</a:t>
            </a:r>
          </a:p>
        </p:txBody>
      </p:sp>
      <p:sp>
        <p:nvSpPr>
          <p:cNvPr id="49" name="TextBox 48"/>
          <p:cNvSpPr txBox="1"/>
          <p:nvPr/>
        </p:nvSpPr>
        <p:spPr>
          <a:xfrm>
            <a:off x="2549185" y="3293883"/>
            <a:ext cx="1828800" cy="592317"/>
          </a:xfrm>
          <a:prstGeom prst="rect">
            <a:avLst/>
          </a:prstGeom>
          <a:noFill/>
        </p:spPr>
        <p:txBody>
          <a:bodyPr wrap="square" lIns="0" tIns="0" rIns="0" bIns="0" rtlCol="0">
            <a:noAutofit/>
          </a:bodyPr>
          <a:lstStyle/>
          <a:p>
            <a:pPr indent="-274320" algn="ctr">
              <a:spcAft>
                <a:spcPts val="900"/>
              </a:spcAft>
            </a:pPr>
            <a:r>
              <a:rPr lang="en-US" sz="1100" b="1" i="1" dirty="0">
                <a:solidFill>
                  <a:schemeClr val="bg1"/>
                </a:solidFill>
                <a:latin typeface="Georgia" pitchFamily="18" charset="0"/>
              </a:rPr>
              <a:t>Analysis of Streaming Data</a:t>
            </a:r>
          </a:p>
        </p:txBody>
      </p:sp>
      <p:sp>
        <p:nvSpPr>
          <p:cNvPr id="50" name="TextBox 49"/>
          <p:cNvSpPr txBox="1"/>
          <p:nvPr/>
        </p:nvSpPr>
        <p:spPr>
          <a:xfrm>
            <a:off x="4638039" y="3293883"/>
            <a:ext cx="1828800" cy="592317"/>
          </a:xfrm>
          <a:prstGeom prst="rect">
            <a:avLst/>
          </a:prstGeom>
          <a:noFill/>
        </p:spPr>
        <p:txBody>
          <a:bodyPr wrap="square" lIns="0" tIns="0" rIns="0" bIns="0" rtlCol="0">
            <a:noAutofit/>
          </a:bodyPr>
          <a:lstStyle/>
          <a:p>
            <a:pPr indent="-274320" algn="ctr">
              <a:spcAft>
                <a:spcPts val="900"/>
              </a:spcAft>
            </a:pPr>
            <a:r>
              <a:rPr lang="en-US" sz="1100" b="1" i="1" dirty="0">
                <a:solidFill>
                  <a:schemeClr val="bg1"/>
                </a:solidFill>
                <a:latin typeface="Georgia" pitchFamily="18" charset="0"/>
              </a:rPr>
              <a:t>Different Forms of Data</a:t>
            </a:r>
          </a:p>
        </p:txBody>
      </p:sp>
      <p:sp>
        <p:nvSpPr>
          <p:cNvPr id="51" name="TextBox 50"/>
          <p:cNvSpPr txBox="1"/>
          <p:nvPr/>
        </p:nvSpPr>
        <p:spPr>
          <a:xfrm>
            <a:off x="6690359" y="3293883"/>
            <a:ext cx="1828800" cy="592317"/>
          </a:xfrm>
          <a:prstGeom prst="rect">
            <a:avLst/>
          </a:prstGeom>
          <a:noFill/>
        </p:spPr>
        <p:txBody>
          <a:bodyPr wrap="square" lIns="0" tIns="0" rIns="0" bIns="0" rtlCol="0">
            <a:noAutofit/>
          </a:bodyPr>
          <a:lstStyle/>
          <a:p>
            <a:pPr indent="-274320" algn="ctr">
              <a:spcAft>
                <a:spcPts val="900"/>
              </a:spcAft>
            </a:pPr>
            <a:r>
              <a:rPr lang="en-US" sz="1100" b="1" i="1" dirty="0">
                <a:solidFill>
                  <a:schemeClr val="bg1"/>
                </a:solidFill>
                <a:latin typeface="Georgia" pitchFamily="18" charset="0"/>
              </a:rPr>
              <a:t>Scale of Data</a:t>
            </a:r>
          </a:p>
        </p:txBody>
      </p:sp>
      <p:sp>
        <p:nvSpPr>
          <p:cNvPr id="31" name="Freeform 4936"/>
          <p:cNvSpPr>
            <a:spLocks noEditPoints="1"/>
          </p:cNvSpPr>
          <p:nvPr/>
        </p:nvSpPr>
        <p:spPr bwMode="auto">
          <a:xfrm>
            <a:off x="3261618" y="2749896"/>
            <a:ext cx="477003" cy="450504"/>
          </a:xfrm>
          <a:custGeom>
            <a:avLst/>
            <a:gdLst>
              <a:gd name="T0" fmla="*/ 198 w 396"/>
              <a:gd name="T1" fmla="*/ 218 h 374"/>
              <a:gd name="T2" fmla="*/ 178 w 396"/>
              <a:gd name="T3" fmla="*/ 198 h 374"/>
              <a:gd name="T4" fmla="*/ 206 w 396"/>
              <a:gd name="T5" fmla="*/ 180 h 374"/>
              <a:gd name="T6" fmla="*/ 396 w 396"/>
              <a:gd name="T7" fmla="*/ 198 h 374"/>
              <a:gd name="T8" fmla="*/ 332 w 396"/>
              <a:gd name="T9" fmla="*/ 344 h 374"/>
              <a:gd name="T10" fmla="*/ 230 w 396"/>
              <a:gd name="T11" fmla="*/ 334 h 374"/>
              <a:gd name="T12" fmla="*/ 150 w 396"/>
              <a:gd name="T13" fmla="*/ 328 h 374"/>
              <a:gd name="T14" fmla="*/ 46 w 396"/>
              <a:gd name="T15" fmla="*/ 324 h 374"/>
              <a:gd name="T16" fmla="*/ 0 w 396"/>
              <a:gd name="T17" fmla="*/ 198 h 374"/>
              <a:gd name="T18" fmla="*/ 34 w 396"/>
              <a:gd name="T19" fmla="*/ 88 h 374"/>
              <a:gd name="T20" fmla="*/ 122 w 396"/>
              <a:gd name="T21" fmla="*/ 16 h 374"/>
              <a:gd name="T22" fmla="*/ 218 w 396"/>
              <a:gd name="T23" fmla="*/ 2 h 374"/>
              <a:gd name="T24" fmla="*/ 324 w 396"/>
              <a:gd name="T25" fmla="*/ 46 h 374"/>
              <a:gd name="T26" fmla="*/ 386 w 396"/>
              <a:gd name="T27" fmla="*/ 140 h 374"/>
              <a:gd name="T28" fmla="*/ 310 w 396"/>
              <a:gd name="T29" fmla="*/ 134 h 374"/>
              <a:gd name="T30" fmla="*/ 352 w 396"/>
              <a:gd name="T31" fmla="*/ 120 h 374"/>
              <a:gd name="T32" fmla="*/ 354 w 396"/>
              <a:gd name="T33" fmla="*/ 104 h 374"/>
              <a:gd name="T34" fmla="*/ 310 w 396"/>
              <a:gd name="T35" fmla="*/ 122 h 374"/>
              <a:gd name="T36" fmla="*/ 262 w 396"/>
              <a:gd name="T37" fmla="*/ 86 h 374"/>
              <a:gd name="T38" fmla="*/ 292 w 396"/>
              <a:gd name="T39" fmla="*/ 54 h 374"/>
              <a:gd name="T40" fmla="*/ 286 w 396"/>
              <a:gd name="T41" fmla="*/ 38 h 374"/>
              <a:gd name="T42" fmla="*/ 258 w 396"/>
              <a:gd name="T43" fmla="*/ 76 h 374"/>
              <a:gd name="T44" fmla="*/ 188 w 396"/>
              <a:gd name="T45" fmla="*/ 60 h 374"/>
              <a:gd name="T46" fmla="*/ 202 w 396"/>
              <a:gd name="T47" fmla="*/ 68 h 374"/>
              <a:gd name="T48" fmla="*/ 208 w 396"/>
              <a:gd name="T49" fmla="*/ 22 h 374"/>
              <a:gd name="T50" fmla="*/ 190 w 396"/>
              <a:gd name="T51" fmla="*/ 18 h 374"/>
              <a:gd name="T52" fmla="*/ 58 w 396"/>
              <a:gd name="T53" fmla="*/ 208 h 374"/>
              <a:gd name="T54" fmla="*/ 68 w 396"/>
              <a:gd name="T55" fmla="*/ 194 h 374"/>
              <a:gd name="T56" fmla="*/ 22 w 396"/>
              <a:gd name="T57" fmla="*/ 188 h 374"/>
              <a:gd name="T58" fmla="*/ 18 w 396"/>
              <a:gd name="T59" fmla="*/ 206 h 374"/>
              <a:gd name="T60" fmla="*/ 84 w 396"/>
              <a:gd name="T61" fmla="*/ 260 h 374"/>
              <a:gd name="T62" fmla="*/ 40 w 396"/>
              <a:gd name="T63" fmla="*/ 278 h 374"/>
              <a:gd name="T64" fmla="*/ 48 w 396"/>
              <a:gd name="T65" fmla="*/ 294 h 374"/>
              <a:gd name="T66" fmla="*/ 88 w 396"/>
              <a:gd name="T67" fmla="*/ 270 h 374"/>
              <a:gd name="T68" fmla="*/ 54 w 396"/>
              <a:gd name="T69" fmla="*/ 104 h 374"/>
              <a:gd name="T70" fmla="*/ 38 w 396"/>
              <a:gd name="T71" fmla="*/ 110 h 374"/>
              <a:gd name="T72" fmla="*/ 78 w 396"/>
              <a:gd name="T73" fmla="*/ 138 h 374"/>
              <a:gd name="T74" fmla="*/ 88 w 396"/>
              <a:gd name="T75" fmla="*/ 126 h 374"/>
              <a:gd name="T76" fmla="*/ 120 w 396"/>
              <a:gd name="T77" fmla="*/ 44 h 374"/>
              <a:gd name="T78" fmla="*/ 104 w 396"/>
              <a:gd name="T79" fmla="*/ 42 h 374"/>
              <a:gd name="T80" fmla="*/ 124 w 396"/>
              <a:gd name="T81" fmla="*/ 86 h 374"/>
              <a:gd name="T82" fmla="*/ 138 w 396"/>
              <a:gd name="T83" fmla="*/ 80 h 374"/>
              <a:gd name="T84" fmla="*/ 224 w 396"/>
              <a:gd name="T85" fmla="*/ 174 h 374"/>
              <a:gd name="T86" fmla="*/ 188 w 396"/>
              <a:gd name="T87" fmla="*/ 164 h 374"/>
              <a:gd name="T88" fmla="*/ 164 w 396"/>
              <a:gd name="T89" fmla="*/ 186 h 374"/>
              <a:gd name="T90" fmla="*/ 176 w 396"/>
              <a:gd name="T91" fmla="*/ 226 h 374"/>
              <a:gd name="T92" fmla="*/ 216 w 396"/>
              <a:gd name="T93" fmla="*/ 228 h 374"/>
              <a:gd name="T94" fmla="*/ 324 w 396"/>
              <a:gd name="T95" fmla="*/ 258 h 374"/>
              <a:gd name="T96" fmla="*/ 310 w 396"/>
              <a:gd name="T97" fmla="*/ 262 h 374"/>
              <a:gd name="T98" fmla="*/ 342 w 396"/>
              <a:gd name="T99" fmla="*/ 292 h 374"/>
              <a:gd name="T100" fmla="*/ 358 w 396"/>
              <a:gd name="T101" fmla="*/ 286 h 374"/>
              <a:gd name="T102" fmla="*/ 380 w 396"/>
              <a:gd name="T103" fmla="*/ 198 h 374"/>
              <a:gd name="T104" fmla="*/ 338 w 396"/>
              <a:gd name="T105" fmla="*/ 188 h 374"/>
              <a:gd name="T106" fmla="*/ 328 w 396"/>
              <a:gd name="T107" fmla="*/ 202 h 374"/>
              <a:gd name="T108" fmla="*/ 374 w 396"/>
              <a:gd name="T109" fmla="*/ 208 h 3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96" h="374">
                <a:moveTo>
                  <a:pt x="218" y="198"/>
                </a:moveTo>
                <a:lnTo>
                  <a:pt x="218" y="198"/>
                </a:lnTo>
                <a:lnTo>
                  <a:pt x="216" y="206"/>
                </a:lnTo>
                <a:lnTo>
                  <a:pt x="212" y="212"/>
                </a:lnTo>
                <a:lnTo>
                  <a:pt x="206" y="216"/>
                </a:lnTo>
                <a:lnTo>
                  <a:pt x="198" y="218"/>
                </a:lnTo>
                <a:lnTo>
                  <a:pt x="198" y="218"/>
                </a:lnTo>
                <a:lnTo>
                  <a:pt x="190" y="216"/>
                </a:lnTo>
                <a:lnTo>
                  <a:pt x="184" y="212"/>
                </a:lnTo>
                <a:lnTo>
                  <a:pt x="180" y="206"/>
                </a:lnTo>
                <a:lnTo>
                  <a:pt x="178" y="198"/>
                </a:lnTo>
                <a:lnTo>
                  <a:pt x="178" y="198"/>
                </a:lnTo>
                <a:lnTo>
                  <a:pt x="180" y="190"/>
                </a:lnTo>
                <a:lnTo>
                  <a:pt x="184" y="184"/>
                </a:lnTo>
                <a:lnTo>
                  <a:pt x="190" y="180"/>
                </a:lnTo>
                <a:lnTo>
                  <a:pt x="198" y="178"/>
                </a:lnTo>
                <a:lnTo>
                  <a:pt x="198" y="178"/>
                </a:lnTo>
                <a:lnTo>
                  <a:pt x="206" y="180"/>
                </a:lnTo>
                <a:lnTo>
                  <a:pt x="212" y="184"/>
                </a:lnTo>
                <a:lnTo>
                  <a:pt x="216" y="190"/>
                </a:lnTo>
                <a:lnTo>
                  <a:pt x="218" y="198"/>
                </a:lnTo>
                <a:lnTo>
                  <a:pt x="218" y="198"/>
                </a:lnTo>
                <a:close/>
                <a:moveTo>
                  <a:pt x="396" y="198"/>
                </a:moveTo>
                <a:lnTo>
                  <a:pt x="396" y="198"/>
                </a:lnTo>
                <a:lnTo>
                  <a:pt x="394" y="226"/>
                </a:lnTo>
                <a:lnTo>
                  <a:pt x="388" y="254"/>
                </a:lnTo>
                <a:lnTo>
                  <a:pt x="378" y="278"/>
                </a:lnTo>
                <a:lnTo>
                  <a:pt x="366" y="302"/>
                </a:lnTo>
                <a:lnTo>
                  <a:pt x="350" y="324"/>
                </a:lnTo>
                <a:lnTo>
                  <a:pt x="332" y="344"/>
                </a:lnTo>
                <a:lnTo>
                  <a:pt x="310" y="360"/>
                </a:lnTo>
                <a:lnTo>
                  <a:pt x="288" y="374"/>
                </a:lnTo>
                <a:lnTo>
                  <a:pt x="262" y="322"/>
                </a:lnTo>
                <a:lnTo>
                  <a:pt x="262" y="322"/>
                </a:lnTo>
                <a:lnTo>
                  <a:pt x="246" y="328"/>
                </a:lnTo>
                <a:lnTo>
                  <a:pt x="230" y="334"/>
                </a:lnTo>
                <a:lnTo>
                  <a:pt x="214" y="336"/>
                </a:lnTo>
                <a:lnTo>
                  <a:pt x="198" y="338"/>
                </a:lnTo>
                <a:lnTo>
                  <a:pt x="198" y="338"/>
                </a:lnTo>
                <a:lnTo>
                  <a:pt x="182" y="336"/>
                </a:lnTo>
                <a:lnTo>
                  <a:pt x="166" y="334"/>
                </a:lnTo>
                <a:lnTo>
                  <a:pt x="150" y="328"/>
                </a:lnTo>
                <a:lnTo>
                  <a:pt x="134" y="322"/>
                </a:lnTo>
                <a:lnTo>
                  <a:pt x="108" y="374"/>
                </a:lnTo>
                <a:lnTo>
                  <a:pt x="108" y="374"/>
                </a:lnTo>
                <a:lnTo>
                  <a:pt x="86" y="360"/>
                </a:lnTo>
                <a:lnTo>
                  <a:pt x="64" y="344"/>
                </a:lnTo>
                <a:lnTo>
                  <a:pt x="46" y="324"/>
                </a:lnTo>
                <a:lnTo>
                  <a:pt x="30" y="302"/>
                </a:lnTo>
                <a:lnTo>
                  <a:pt x="18" y="278"/>
                </a:lnTo>
                <a:lnTo>
                  <a:pt x="8" y="254"/>
                </a:lnTo>
                <a:lnTo>
                  <a:pt x="2" y="226"/>
                </a:lnTo>
                <a:lnTo>
                  <a:pt x="0" y="198"/>
                </a:lnTo>
                <a:lnTo>
                  <a:pt x="0" y="198"/>
                </a:lnTo>
                <a:lnTo>
                  <a:pt x="2" y="178"/>
                </a:lnTo>
                <a:lnTo>
                  <a:pt x="4" y="158"/>
                </a:lnTo>
                <a:lnTo>
                  <a:pt x="10" y="140"/>
                </a:lnTo>
                <a:lnTo>
                  <a:pt x="16" y="122"/>
                </a:lnTo>
                <a:lnTo>
                  <a:pt x="24" y="104"/>
                </a:lnTo>
                <a:lnTo>
                  <a:pt x="34" y="88"/>
                </a:lnTo>
                <a:lnTo>
                  <a:pt x="46" y="72"/>
                </a:lnTo>
                <a:lnTo>
                  <a:pt x="58" y="58"/>
                </a:lnTo>
                <a:lnTo>
                  <a:pt x="72" y="46"/>
                </a:lnTo>
                <a:lnTo>
                  <a:pt x="88" y="34"/>
                </a:lnTo>
                <a:lnTo>
                  <a:pt x="104" y="24"/>
                </a:lnTo>
                <a:lnTo>
                  <a:pt x="122" y="16"/>
                </a:lnTo>
                <a:lnTo>
                  <a:pt x="140" y="10"/>
                </a:lnTo>
                <a:lnTo>
                  <a:pt x="158" y="4"/>
                </a:lnTo>
                <a:lnTo>
                  <a:pt x="178" y="2"/>
                </a:lnTo>
                <a:lnTo>
                  <a:pt x="198" y="0"/>
                </a:lnTo>
                <a:lnTo>
                  <a:pt x="198" y="0"/>
                </a:lnTo>
                <a:lnTo>
                  <a:pt x="218" y="2"/>
                </a:lnTo>
                <a:lnTo>
                  <a:pt x="238" y="4"/>
                </a:lnTo>
                <a:lnTo>
                  <a:pt x="256" y="10"/>
                </a:lnTo>
                <a:lnTo>
                  <a:pt x="274" y="16"/>
                </a:lnTo>
                <a:lnTo>
                  <a:pt x="292" y="24"/>
                </a:lnTo>
                <a:lnTo>
                  <a:pt x="308" y="34"/>
                </a:lnTo>
                <a:lnTo>
                  <a:pt x="324" y="46"/>
                </a:lnTo>
                <a:lnTo>
                  <a:pt x="338" y="58"/>
                </a:lnTo>
                <a:lnTo>
                  <a:pt x="350" y="72"/>
                </a:lnTo>
                <a:lnTo>
                  <a:pt x="362" y="88"/>
                </a:lnTo>
                <a:lnTo>
                  <a:pt x="372" y="104"/>
                </a:lnTo>
                <a:lnTo>
                  <a:pt x="380" y="122"/>
                </a:lnTo>
                <a:lnTo>
                  <a:pt x="386" y="140"/>
                </a:lnTo>
                <a:lnTo>
                  <a:pt x="392" y="158"/>
                </a:lnTo>
                <a:lnTo>
                  <a:pt x="394" y="178"/>
                </a:lnTo>
                <a:lnTo>
                  <a:pt x="396" y="198"/>
                </a:lnTo>
                <a:lnTo>
                  <a:pt x="396" y="198"/>
                </a:lnTo>
                <a:close/>
                <a:moveTo>
                  <a:pt x="310" y="134"/>
                </a:moveTo>
                <a:lnTo>
                  <a:pt x="310" y="134"/>
                </a:lnTo>
                <a:lnTo>
                  <a:pt x="314" y="138"/>
                </a:lnTo>
                <a:lnTo>
                  <a:pt x="318" y="138"/>
                </a:lnTo>
                <a:lnTo>
                  <a:pt x="318" y="138"/>
                </a:lnTo>
                <a:lnTo>
                  <a:pt x="324" y="138"/>
                </a:lnTo>
                <a:lnTo>
                  <a:pt x="352" y="120"/>
                </a:lnTo>
                <a:lnTo>
                  <a:pt x="352" y="120"/>
                </a:lnTo>
                <a:lnTo>
                  <a:pt x="356" y="118"/>
                </a:lnTo>
                <a:lnTo>
                  <a:pt x="356" y="114"/>
                </a:lnTo>
                <a:lnTo>
                  <a:pt x="358" y="110"/>
                </a:lnTo>
                <a:lnTo>
                  <a:pt x="356" y="106"/>
                </a:lnTo>
                <a:lnTo>
                  <a:pt x="356" y="106"/>
                </a:lnTo>
                <a:lnTo>
                  <a:pt x="354" y="104"/>
                </a:lnTo>
                <a:lnTo>
                  <a:pt x="350" y="102"/>
                </a:lnTo>
                <a:lnTo>
                  <a:pt x="346" y="102"/>
                </a:lnTo>
                <a:lnTo>
                  <a:pt x="342" y="104"/>
                </a:lnTo>
                <a:lnTo>
                  <a:pt x="314" y="120"/>
                </a:lnTo>
                <a:lnTo>
                  <a:pt x="314" y="120"/>
                </a:lnTo>
                <a:lnTo>
                  <a:pt x="310" y="122"/>
                </a:lnTo>
                <a:lnTo>
                  <a:pt x="308" y="126"/>
                </a:lnTo>
                <a:lnTo>
                  <a:pt x="308" y="130"/>
                </a:lnTo>
                <a:lnTo>
                  <a:pt x="310" y="134"/>
                </a:lnTo>
                <a:lnTo>
                  <a:pt x="310" y="134"/>
                </a:lnTo>
                <a:close/>
                <a:moveTo>
                  <a:pt x="262" y="86"/>
                </a:moveTo>
                <a:lnTo>
                  <a:pt x="262" y="86"/>
                </a:lnTo>
                <a:lnTo>
                  <a:pt x="268" y="88"/>
                </a:lnTo>
                <a:lnTo>
                  <a:pt x="268" y="88"/>
                </a:lnTo>
                <a:lnTo>
                  <a:pt x="272" y="86"/>
                </a:lnTo>
                <a:lnTo>
                  <a:pt x="276" y="82"/>
                </a:lnTo>
                <a:lnTo>
                  <a:pt x="292" y="54"/>
                </a:lnTo>
                <a:lnTo>
                  <a:pt x="292" y="54"/>
                </a:lnTo>
                <a:lnTo>
                  <a:pt x="294" y="50"/>
                </a:lnTo>
                <a:lnTo>
                  <a:pt x="294" y="46"/>
                </a:lnTo>
                <a:lnTo>
                  <a:pt x="292" y="42"/>
                </a:lnTo>
                <a:lnTo>
                  <a:pt x="290" y="40"/>
                </a:lnTo>
                <a:lnTo>
                  <a:pt x="290" y="40"/>
                </a:lnTo>
                <a:lnTo>
                  <a:pt x="286" y="38"/>
                </a:lnTo>
                <a:lnTo>
                  <a:pt x="282" y="40"/>
                </a:lnTo>
                <a:lnTo>
                  <a:pt x="278" y="40"/>
                </a:lnTo>
                <a:lnTo>
                  <a:pt x="276" y="44"/>
                </a:lnTo>
                <a:lnTo>
                  <a:pt x="258" y="72"/>
                </a:lnTo>
                <a:lnTo>
                  <a:pt x="258" y="72"/>
                </a:lnTo>
                <a:lnTo>
                  <a:pt x="258" y="76"/>
                </a:lnTo>
                <a:lnTo>
                  <a:pt x="258" y="80"/>
                </a:lnTo>
                <a:lnTo>
                  <a:pt x="260" y="84"/>
                </a:lnTo>
                <a:lnTo>
                  <a:pt x="262" y="86"/>
                </a:lnTo>
                <a:lnTo>
                  <a:pt x="262" y="86"/>
                </a:lnTo>
                <a:close/>
                <a:moveTo>
                  <a:pt x="188" y="60"/>
                </a:moveTo>
                <a:lnTo>
                  <a:pt x="188" y="60"/>
                </a:lnTo>
                <a:lnTo>
                  <a:pt x="188" y="62"/>
                </a:lnTo>
                <a:lnTo>
                  <a:pt x="190" y="66"/>
                </a:lnTo>
                <a:lnTo>
                  <a:pt x="194" y="68"/>
                </a:lnTo>
                <a:lnTo>
                  <a:pt x="198" y="70"/>
                </a:lnTo>
                <a:lnTo>
                  <a:pt x="198" y="70"/>
                </a:lnTo>
                <a:lnTo>
                  <a:pt x="202" y="68"/>
                </a:lnTo>
                <a:lnTo>
                  <a:pt x="206" y="66"/>
                </a:lnTo>
                <a:lnTo>
                  <a:pt x="208" y="62"/>
                </a:lnTo>
                <a:lnTo>
                  <a:pt x="208" y="60"/>
                </a:lnTo>
                <a:lnTo>
                  <a:pt x="208" y="26"/>
                </a:lnTo>
                <a:lnTo>
                  <a:pt x="208" y="26"/>
                </a:lnTo>
                <a:lnTo>
                  <a:pt x="208" y="22"/>
                </a:lnTo>
                <a:lnTo>
                  <a:pt x="206" y="18"/>
                </a:lnTo>
                <a:lnTo>
                  <a:pt x="202" y="16"/>
                </a:lnTo>
                <a:lnTo>
                  <a:pt x="198" y="16"/>
                </a:lnTo>
                <a:lnTo>
                  <a:pt x="198" y="16"/>
                </a:lnTo>
                <a:lnTo>
                  <a:pt x="194" y="16"/>
                </a:lnTo>
                <a:lnTo>
                  <a:pt x="190" y="18"/>
                </a:lnTo>
                <a:lnTo>
                  <a:pt x="188" y="22"/>
                </a:lnTo>
                <a:lnTo>
                  <a:pt x="188" y="26"/>
                </a:lnTo>
                <a:lnTo>
                  <a:pt x="188" y="60"/>
                </a:lnTo>
                <a:close/>
                <a:moveTo>
                  <a:pt x="26" y="208"/>
                </a:moveTo>
                <a:lnTo>
                  <a:pt x="58" y="208"/>
                </a:lnTo>
                <a:lnTo>
                  <a:pt x="58" y="208"/>
                </a:lnTo>
                <a:lnTo>
                  <a:pt x="62" y="208"/>
                </a:lnTo>
                <a:lnTo>
                  <a:pt x="66" y="206"/>
                </a:lnTo>
                <a:lnTo>
                  <a:pt x="68" y="202"/>
                </a:lnTo>
                <a:lnTo>
                  <a:pt x="68" y="198"/>
                </a:lnTo>
                <a:lnTo>
                  <a:pt x="68" y="198"/>
                </a:lnTo>
                <a:lnTo>
                  <a:pt x="68" y="194"/>
                </a:lnTo>
                <a:lnTo>
                  <a:pt x="66" y="190"/>
                </a:lnTo>
                <a:lnTo>
                  <a:pt x="62" y="188"/>
                </a:lnTo>
                <a:lnTo>
                  <a:pt x="58" y="188"/>
                </a:lnTo>
                <a:lnTo>
                  <a:pt x="26" y="188"/>
                </a:lnTo>
                <a:lnTo>
                  <a:pt x="26" y="188"/>
                </a:lnTo>
                <a:lnTo>
                  <a:pt x="22" y="188"/>
                </a:lnTo>
                <a:lnTo>
                  <a:pt x="18" y="190"/>
                </a:lnTo>
                <a:lnTo>
                  <a:pt x="16" y="194"/>
                </a:lnTo>
                <a:lnTo>
                  <a:pt x="16" y="198"/>
                </a:lnTo>
                <a:lnTo>
                  <a:pt x="16" y="198"/>
                </a:lnTo>
                <a:lnTo>
                  <a:pt x="16" y="202"/>
                </a:lnTo>
                <a:lnTo>
                  <a:pt x="18" y="206"/>
                </a:lnTo>
                <a:lnTo>
                  <a:pt x="22" y="208"/>
                </a:lnTo>
                <a:lnTo>
                  <a:pt x="26" y="208"/>
                </a:lnTo>
                <a:lnTo>
                  <a:pt x="26" y="208"/>
                </a:lnTo>
                <a:close/>
                <a:moveTo>
                  <a:pt x="86" y="262"/>
                </a:moveTo>
                <a:lnTo>
                  <a:pt x="86" y="262"/>
                </a:lnTo>
                <a:lnTo>
                  <a:pt x="84" y="260"/>
                </a:lnTo>
                <a:lnTo>
                  <a:pt x="80" y="258"/>
                </a:lnTo>
                <a:lnTo>
                  <a:pt x="76" y="258"/>
                </a:lnTo>
                <a:lnTo>
                  <a:pt x="72" y="258"/>
                </a:lnTo>
                <a:lnTo>
                  <a:pt x="44" y="276"/>
                </a:lnTo>
                <a:lnTo>
                  <a:pt x="44" y="276"/>
                </a:lnTo>
                <a:lnTo>
                  <a:pt x="40" y="278"/>
                </a:lnTo>
                <a:lnTo>
                  <a:pt x="40" y="282"/>
                </a:lnTo>
                <a:lnTo>
                  <a:pt x="38" y="286"/>
                </a:lnTo>
                <a:lnTo>
                  <a:pt x="40" y="290"/>
                </a:lnTo>
                <a:lnTo>
                  <a:pt x="40" y="290"/>
                </a:lnTo>
                <a:lnTo>
                  <a:pt x="44" y="292"/>
                </a:lnTo>
                <a:lnTo>
                  <a:pt x="48" y="294"/>
                </a:lnTo>
                <a:lnTo>
                  <a:pt x="48" y="294"/>
                </a:lnTo>
                <a:lnTo>
                  <a:pt x="54" y="292"/>
                </a:lnTo>
                <a:lnTo>
                  <a:pt x="82" y="276"/>
                </a:lnTo>
                <a:lnTo>
                  <a:pt x="82" y="276"/>
                </a:lnTo>
                <a:lnTo>
                  <a:pt x="86" y="274"/>
                </a:lnTo>
                <a:lnTo>
                  <a:pt x="88" y="270"/>
                </a:lnTo>
                <a:lnTo>
                  <a:pt x="88" y="266"/>
                </a:lnTo>
                <a:lnTo>
                  <a:pt x="86" y="262"/>
                </a:lnTo>
                <a:lnTo>
                  <a:pt x="86" y="262"/>
                </a:lnTo>
                <a:close/>
                <a:moveTo>
                  <a:pt x="82" y="120"/>
                </a:moveTo>
                <a:lnTo>
                  <a:pt x="54" y="104"/>
                </a:lnTo>
                <a:lnTo>
                  <a:pt x="54" y="104"/>
                </a:lnTo>
                <a:lnTo>
                  <a:pt x="50" y="102"/>
                </a:lnTo>
                <a:lnTo>
                  <a:pt x="46" y="102"/>
                </a:lnTo>
                <a:lnTo>
                  <a:pt x="42" y="104"/>
                </a:lnTo>
                <a:lnTo>
                  <a:pt x="40" y="106"/>
                </a:lnTo>
                <a:lnTo>
                  <a:pt x="40" y="106"/>
                </a:lnTo>
                <a:lnTo>
                  <a:pt x="38" y="110"/>
                </a:lnTo>
                <a:lnTo>
                  <a:pt x="40" y="114"/>
                </a:lnTo>
                <a:lnTo>
                  <a:pt x="40" y="118"/>
                </a:lnTo>
                <a:lnTo>
                  <a:pt x="44" y="120"/>
                </a:lnTo>
                <a:lnTo>
                  <a:pt x="72" y="138"/>
                </a:lnTo>
                <a:lnTo>
                  <a:pt x="72" y="138"/>
                </a:lnTo>
                <a:lnTo>
                  <a:pt x="78" y="138"/>
                </a:lnTo>
                <a:lnTo>
                  <a:pt x="78" y="138"/>
                </a:lnTo>
                <a:lnTo>
                  <a:pt x="82" y="138"/>
                </a:lnTo>
                <a:lnTo>
                  <a:pt x="86" y="134"/>
                </a:lnTo>
                <a:lnTo>
                  <a:pt x="86" y="134"/>
                </a:lnTo>
                <a:lnTo>
                  <a:pt x="88" y="130"/>
                </a:lnTo>
                <a:lnTo>
                  <a:pt x="88" y="126"/>
                </a:lnTo>
                <a:lnTo>
                  <a:pt x="86" y="122"/>
                </a:lnTo>
                <a:lnTo>
                  <a:pt x="82" y="120"/>
                </a:lnTo>
                <a:lnTo>
                  <a:pt x="82" y="120"/>
                </a:lnTo>
                <a:close/>
                <a:moveTo>
                  <a:pt x="138" y="72"/>
                </a:moveTo>
                <a:lnTo>
                  <a:pt x="120" y="44"/>
                </a:lnTo>
                <a:lnTo>
                  <a:pt x="120" y="44"/>
                </a:lnTo>
                <a:lnTo>
                  <a:pt x="118" y="40"/>
                </a:lnTo>
                <a:lnTo>
                  <a:pt x="114" y="40"/>
                </a:lnTo>
                <a:lnTo>
                  <a:pt x="110" y="38"/>
                </a:lnTo>
                <a:lnTo>
                  <a:pt x="106" y="40"/>
                </a:lnTo>
                <a:lnTo>
                  <a:pt x="106" y="40"/>
                </a:lnTo>
                <a:lnTo>
                  <a:pt x="104" y="42"/>
                </a:lnTo>
                <a:lnTo>
                  <a:pt x="102" y="46"/>
                </a:lnTo>
                <a:lnTo>
                  <a:pt x="102" y="50"/>
                </a:lnTo>
                <a:lnTo>
                  <a:pt x="104" y="54"/>
                </a:lnTo>
                <a:lnTo>
                  <a:pt x="120" y="82"/>
                </a:lnTo>
                <a:lnTo>
                  <a:pt x="120" y="82"/>
                </a:lnTo>
                <a:lnTo>
                  <a:pt x="124" y="86"/>
                </a:lnTo>
                <a:lnTo>
                  <a:pt x="128" y="88"/>
                </a:lnTo>
                <a:lnTo>
                  <a:pt x="128" y="88"/>
                </a:lnTo>
                <a:lnTo>
                  <a:pt x="134" y="86"/>
                </a:lnTo>
                <a:lnTo>
                  <a:pt x="134" y="86"/>
                </a:lnTo>
                <a:lnTo>
                  <a:pt x="136" y="84"/>
                </a:lnTo>
                <a:lnTo>
                  <a:pt x="138" y="80"/>
                </a:lnTo>
                <a:lnTo>
                  <a:pt x="138" y="76"/>
                </a:lnTo>
                <a:lnTo>
                  <a:pt x="138" y="72"/>
                </a:lnTo>
                <a:lnTo>
                  <a:pt x="138" y="72"/>
                </a:lnTo>
                <a:close/>
                <a:moveTo>
                  <a:pt x="372" y="152"/>
                </a:moveTo>
                <a:lnTo>
                  <a:pt x="224" y="174"/>
                </a:lnTo>
                <a:lnTo>
                  <a:pt x="224" y="174"/>
                </a:lnTo>
                <a:lnTo>
                  <a:pt x="218" y="168"/>
                </a:lnTo>
                <a:lnTo>
                  <a:pt x="212" y="166"/>
                </a:lnTo>
                <a:lnTo>
                  <a:pt x="206" y="164"/>
                </a:lnTo>
                <a:lnTo>
                  <a:pt x="198" y="162"/>
                </a:lnTo>
                <a:lnTo>
                  <a:pt x="198" y="162"/>
                </a:lnTo>
                <a:lnTo>
                  <a:pt x="188" y="164"/>
                </a:lnTo>
                <a:lnTo>
                  <a:pt x="188" y="164"/>
                </a:lnTo>
                <a:lnTo>
                  <a:pt x="182" y="166"/>
                </a:lnTo>
                <a:lnTo>
                  <a:pt x="176" y="170"/>
                </a:lnTo>
                <a:lnTo>
                  <a:pt x="172" y="174"/>
                </a:lnTo>
                <a:lnTo>
                  <a:pt x="168" y="180"/>
                </a:lnTo>
                <a:lnTo>
                  <a:pt x="164" y="186"/>
                </a:lnTo>
                <a:lnTo>
                  <a:pt x="162" y="194"/>
                </a:lnTo>
                <a:lnTo>
                  <a:pt x="162" y="200"/>
                </a:lnTo>
                <a:lnTo>
                  <a:pt x="164" y="208"/>
                </a:lnTo>
                <a:lnTo>
                  <a:pt x="164" y="208"/>
                </a:lnTo>
                <a:lnTo>
                  <a:pt x="168" y="218"/>
                </a:lnTo>
                <a:lnTo>
                  <a:pt x="176" y="226"/>
                </a:lnTo>
                <a:lnTo>
                  <a:pt x="186" y="232"/>
                </a:lnTo>
                <a:lnTo>
                  <a:pt x="198" y="234"/>
                </a:lnTo>
                <a:lnTo>
                  <a:pt x="198" y="234"/>
                </a:lnTo>
                <a:lnTo>
                  <a:pt x="208" y="232"/>
                </a:lnTo>
                <a:lnTo>
                  <a:pt x="208" y="232"/>
                </a:lnTo>
                <a:lnTo>
                  <a:pt x="216" y="228"/>
                </a:lnTo>
                <a:lnTo>
                  <a:pt x="224" y="222"/>
                </a:lnTo>
                <a:lnTo>
                  <a:pt x="228" y="216"/>
                </a:lnTo>
                <a:lnTo>
                  <a:pt x="232" y="208"/>
                </a:lnTo>
                <a:lnTo>
                  <a:pt x="372" y="152"/>
                </a:lnTo>
                <a:close/>
                <a:moveTo>
                  <a:pt x="352" y="276"/>
                </a:moveTo>
                <a:lnTo>
                  <a:pt x="324" y="258"/>
                </a:lnTo>
                <a:lnTo>
                  <a:pt x="324" y="258"/>
                </a:lnTo>
                <a:lnTo>
                  <a:pt x="320" y="258"/>
                </a:lnTo>
                <a:lnTo>
                  <a:pt x="316" y="258"/>
                </a:lnTo>
                <a:lnTo>
                  <a:pt x="312" y="260"/>
                </a:lnTo>
                <a:lnTo>
                  <a:pt x="310" y="262"/>
                </a:lnTo>
                <a:lnTo>
                  <a:pt x="310" y="262"/>
                </a:lnTo>
                <a:lnTo>
                  <a:pt x="308" y="266"/>
                </a:lnTo>
                <a:lnTo>
                  <a:pt x="308" y="270"/>
                </a:lnTo>
                <a:lnTo>
                  <a:pt x="310" y="274"/>
                </a:lnTo>
                <a:lnTo>
                  <a:pt x="314" y="276"/>
                </a:lnTo>
                <a:lnTo>
                  <a:pt x="342" y="292"/>
                </a:lnTo>
                <a:lnTo>
                  <a:pt x="342" y="292"/>
                </a:lnTo>
                <a:lnTo>
                  <a:pt x="348" y="294"/>
                </a:lnTo>
                <a:lnTo>
                  <a:pt x="348" y="294"/>
                </a:lnTo>
                <a:lnTo>
                  <a:pt x="352" y="292"/>
                </a:lnTo>
                <a:lnTo>
                  <a:pt x="356" y="290"/>
                </a:lnTo>
                <a:lnTo>
                  <a:pt x="356" y="290"/>
                </a:lnTo>
                <a:lnTo>
                  <a:pt x="358" y="286"/>
                </a:lnTo>
                <a:lnTo>
                  <a:pt x="356" y="282"/>
                </a:lnTo>
                <a:lnTo>
                  <a:pt x="356" y="278"/>
                </a:lnTo>
                <a:lnTo>
                  <a:pt x="352" y="276"/>
                </a:lnTo>
                <a:lnTo>
                  <a:pt x="352" y="276"/>
                </a:lnTo>
                <a:close/>
                <a:moveTo>
                  <a:pt x="380" y="198"/>
                </a:moveTo>
                <a:lnTo>
                  <a:pt x="380" y="198"/>
                </a:lnTo>
                <a:lnTo>
                  <a:pt x="380" y="194"/>
                </a:lnTo>
                <a:lnTo>
                  <a:pt x="378" y="190"/>
                </a:lnTo>
                <a:lnTo>
                  <a:pt x="374" y="188"/>
                </a:lnTo>
                <a:lnTo>
                  <a:pt x="370" y="188"/>
                </a:lnTo>
                <a:lnTo>
                  <a:pt x="338" y="188"/>
                </a:lnTo>
                <a:lnTo>
                  <a:pt x="338" y="188"/>
                </a:lnTo>
                <a:lnTo>
                  <a:pt x="334" y="188"/>
                </a:lnTo>
                <a:lnTo>
                  <a:pt x="330" y="190"/>
                </a:lnTo>
                <a:lnTo>
                  <a:pt x="328" y="194"/>
                </a:lnTo>
                <a:lnTo>
                  <a:pt x="328" y="198"/>
                </a:lnTo>
                <a:lnTo>
                  <a:pt x="328" y="198"/>
                </a:lnTo>
                <a:lnTo>
                  <a:pt x="328" y="202"/>
                </a:lnTo>
                <a:lnTo>
                  <a:pt x="330" y="206"/>
                </a:lnTo>
                <a:lnTo>
                  <a:pt x="334" y="208"/>
                </a:lnTo>
                <a:lnTo>
                  <a:pt x="338" y="208"/>
                </a:lnTo>
                <a:lnTo>
                  <a:pt x="370" y="208"/>
                </a:lnTo>
                <a:lnTo>
                  <a:pt x="370" y="208"/>
                </a:lnTo>
                <a:lnTo>
                  <a:pt x="374" y="208"/>
                </a:lnTo>
                <a:lnTo>
                  <a:pt x="378" y="206"/>
                </a:lnTo>
                <a:lnTo>
                  <a:pt x="380" y="202"/>
                </a:lnTo>
                <a:lnTo>
                  <a:pt x="380" y="198"/>
                </a:lnTo>
                <a:lnTo>
                  <a:pt x="380" y="19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 name="Freeform 4968"/>
          <p:cNvSpPr>
            <a:spLocks noEditPoints="1"/>
          </p:cNvSpPr>
          <p:nvPr/>
        </p:nvSpPr>
        <p:spPr bwMode="auto">
          <a:xfrm>
            <a:off x="7364879" y="2715795"/>
            <a:ext cx="479759" cy="484605"/>
          </a:xfrm>
          <a:custGeom>
            <a:avLst/>
            <a:gdLst>
              <a:gd name="T0" fmla="*/ 354 w 396"/>
              <a:gd name="T1" fmla="*/ 78 h 400"/>
              <a:gd name="T2" fmla="*/ 198 w 396"/>
              <a:gd name="T3" fmla="*/ 0 h 400"/>
              <a:gd name="T4" fmla="*/ 130 w 396"/>
              <a:gd name="T5" fmla="*/ 14 h 400"/>
              <a:gd name="T6" fmla="*/ 38 w 396"/>
              <a:gd name="T7" fmla="*/ 82 h 400"/>
              <a:gd name="T8" fmla="*/ 0 w 396"/>
              <a:gd name="T9" fmla="*/ 190 h 400"/>
              <a:gd name="T10" fmla="*/ 18 w 396"/>
              <a:gd name="T11" fmla="*/ 282 h 400"/>
              <a:gd name="T12" fmla="*/ 110 w 396"/>
              <a:gd name="T13" fmla="*/ 378 h 400"/>
              <a:gd name="T14" fmla="*/ 232 w 396"/>
              <a:gd name="T15" fmla="*/ 396 h 400"/>
              <a:gd name="T16" fmla="*/ 318 w 396"/>
              <a:gd name="T17" fmla="*/ 358 h 400"/>
              <a:gd name="T18" fmla="*/ 386 w 396"/>
              <a:gd name="T19" fmla="*/ 266 h 400"/>
              <a:gd name="T20" fmla="*/ 390 w 396"/>
              <a:gd name="T21" fmla="*/ 152 h 400"/>
              <a:gd name="T22" fmla="*/ 360 w 396"/>
              <a:gd name="T23" fmla="*/ 232 h 400"/>
              <a:gd name="T24" fmla="*/ 322 w 396"/>
              <a:gd name="T25" fmla="*/ 174 h 400"/>
              <a:gd name="T26" fmla="*/ 354 w 396"/>
              <a:gd name="T27" fmla="*/ 120 h 400"/>
              <a:gd name="T28" fmla="*/ 372 w 396"/>
              <a:gd name="T29" fmla="*/ 198 h 400"/>
              <a:gd name="T30" fmla="*/ 326 w 396"/>
              <a:gd name="T31" fmla="*/ 122 h 400"/>
              <a:gd name="T32" fmla="*/ 248 w 396"/>
              <a:gd name="T33" fmla="*/ 110 h 400"/>
              <a:gd name="T34" fmla="*/ 248 w 396"/>
              <a:gd name="T35" fmla="*/ 42 h 400"/>
              <a:gd name="T36" fmla="*/ 318 w 396"/>
              <a:gd name="T37" fmla="*/ 74 h 400"/>
              <a:gd name="T38" fmla="*/ 24 w 396"/>
              <a:gd name="T39" fmla="*/ 180 h 400"/>
              <a:gd name="T40" fmla="*/ 58 w 396"/>
              <a:gd name="T41" fmla="*/ 94 h 400"/>
              <a:gd name="T42" fmla="*/ 88 w 396"/>
              <a:gd name="T43" fmla="*/ 158 h 400"/>
              <a:gd name="T44" fmla="*/ 66 w 396"/>
              <a:gd name="T45" fmla="*/ 234 h 400"/>
              <a:gd name="T46" fmla="*/ 28 w 396"/>
              <a:gd name="T47" fmla="*/ 190 h 400"/>
              <a:gd name="T48" fmla="*/ 176 w 396"/>
              <a:gd name="T49" fmla="*/ 58 h 400"/>
              <a:gd name="T50" fmla="*/ 230 w 396"/>
              <a:gd name="T51" fmla="*/ 44 h 400"/>
              <a:gd name="T52" fmla="*/ 240 w 396"/>
              <a:gd name="T53" fmla="*/ 92 h 400"/>
              <a:gd name="T54" fmla="*/ 186 w 396"/>
              <a:gd name="T55" fmla="*/ 28 h 400"/>
              <a:gd name="T56" fmla="*/ 162 w 396"/>
              <a:gd name="T57" fmla="*/ 28 h 400"/>
              <a:gd name="T58" fmla="*/ 118 w 396"/>
              <a:gd name="T59" fmla="*/ 62 h 400"/>
              <a:gd name="T60" fmla="*/ 130 w 396"/>
              <a:gd name="T61" fmla="*/ 38 h 400"/>
              <a:gd name="T62" fmla="*/ 124 w 396"/>
              <a:gd name="T63" fmla="*/ 78 h 400"/>
              <a:gd name="T64" fmla="*/ 96 w 396"/>
              <a:gd name="T65" fmla="*/ 144 h 400"/>
              <a:gd name="T66" fmla="*/ 74 w 396"/>
              <a:gd name="T67" fmla="*/ 100 h 400"/>
              <a:gd name="T68" fmla="*/ 170 w 396"/>
              <a:gd name="T69" fmla="*/ 148 h 400"/>
              <a:gd name="T70" fmla="*/ 136 w 396"/>
              <a:gd name="T71" fmla="*/ 122 h 400"/>
              <a:gd name="T72" fmla="*/ 226 w 396"/>
              <a:gd name="T73" fmla="*/ 116 h 400"/>
              <a:gd name="T74" fmla="*/ 166 w 396"/>
              <a:gd name="T75" fmla="*/ 88 h 400"/>
              <a:gd name="T76" fmla="*/ 176 w 396"/>
              <a:gd name="T77" fmla="*/ 164 h 400"/>
              <a:gd name="T78" fmla="*/ 140 w 396"/>
              <a:gd name="T79" fmla="*/ 252 h 400"/>
              <a:gd name="T80" fmla="*/ 108 w 396"/>
              <a:gd name="T81" fmla="*/ 208 h 400"/>
              <a:gd name="T82" fmla="*/ 218 w 396"/>
              <a:gd name="T83" fmla="*/ 144 h 400"/>
              <a:gd name="T84" fmla="*/ 302 w 396"/>
              <a:gd name="T85" fmla="*/ 176 h 400"/>
              <a:gd name="T86" fmla="*/ 86 w 396"/>
              <a:gd name="T87" fmla="*/ 260 h 400"/>
              <a:gd name="T88" fmla="*/ 94 w 396"/>
              <a:gd name="T89" fmla="*/ 328 h 400"/>
              <a:gd name="T90" fmla="*/ 40 w 396"/>
              <a:gd name="T91" fmla="*/ 274 h 400"/>
              <a:gd name="T92" fmla="*/ 36 w 396"/>
              <a:gd name="T93" fmla="*/ 232 h 400"/>
              <a:gd name="T94" fmla="*/ 112 w 396"/>
              <a:gd name="T95" fmla="*/ 332 h 400"/>
              <a:gd name="T96" fmla="*/ 120 w 396"/>
              <a:gd name="T97" fmla="*/ 266 h 400"/>
              <a:gd name="T98" fmla="*/ 192 w 396"/>
              <a:gd name="T99" fmla="*/ 260 h 400"/>
              <a:gd name="T100" fmla="*/ 142 w 396"/>
              <a:gd name="T101" fmla="*/ 338 h 400"/>
              <a:gd name="T102" fmla="*/ 224 w 396"/>
              <a:gd name="T103" fmla="*/ 250 h 400"/>
              <a:gd name="T104" fmla="*/ 324 w 396"/>
              <a:gd name="T105" fmla="*/ 202 h 400"/>
              <a:gd name="T106" fmla="*/ 350 w 396"/>
              <a:gd name="T107" fmla="*/ 248 h 400"/>
              <a:gd name="T108" fmla="*/ 128 w 396"/>
              <a:gd name="T109" fmla="*/ 360 h 400"/>
              <a:gd name="T110" fmla="*/ 160 w 396"/>
              <a:gd name="T111" fmla="*/ 356 h 400"/>
              <a:gd name="T112" fmla="*/ 250 w 396"/>
              <a:gd name="T113" fmla="*/ 366 h 400"/>
              <a:gd name="T114" fmla="*/ 144 w 396"/>
              <a:gd name="T115" fmla="*/ 366 h 400"/>
              <a:gd name="T116" fmla="*/ 284 w 396"/>
              <a:gd name="T117" fmla="*/ 322 h 400"/>
              <a:gd name="T118" fmla="*/ 354 w 396"/>
              <a:gd name="T119" fmla="*/ 278 h 400"/>
              <a:gd name="T120" fmla="*/ 294 w 396"/>
              <a:gd name="T121" fmla="*/ 346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96" h="400">
                <a:moveTo>
                  <a:pt x="384" y="132"/>
                </a:moveTo>
                <a:lnTo>
                  <a:pt x="384" y="132"/>
                </a:lnTo>
                <a:lnTo>
                  <a:pt x="378" y="118"/>
                </a:lnTo>
                <a:lnTo>
                  <a:pt x="372" y="104"/>
                </a:lnTo>
                <a:lnTo>
                  <a:pt x="364" y="90"/>
                </a:lnTo>
                <a:lnTo>
                  <a:pt x="354" y="78"/>
                </a:lnTo>
                <a:lnTo>
                  <a:pt x="334" y="54"/>
                </a:lnTo>
                <a:lnTo>
                  <a:pt x="310" y="36"/>
                </a:lnTo>
                <a:lnTo>
                  <a:pt x="286" y="22"/>
                </a:lnTo>
                <a:lnTo>
                  <a:pt x="258" y="10"/>
                </a:lnTo>
                <a:lnTo>
                  <a:pt x="228" y="4"/>
                </a:lnTo>
                <a:lnTo>
                  <a:pt x="198" y="0"/>
                </a:lnTo>
                <a:lnTo>
                  <a:pt x="198" y="0"/>
                </a:lnTo>
                <a:lnTo>
                  <a:pt x="180" y="2"/>
                </a:lnTo>
                <a:lnTo>
                  <a:pt x="164" y="4"/>
                </a:lnTo>
                <a:lnTo>
                  <a:pt x="146" y="8"/>
                </a:lnTo>
                <a:lnTo>
                  <a:pt x="130" y="14"/>
                </a:lnTo>
                <a:lnTo>
                  <a:pt x="130" y="14"/>
                </a:lnTo>
                <a:lnTo>
                  <a:pt x="112" y="20"/>
                </a:lnTo>
                <a:lnTo>
                  <a:pt x="94" y="30"/>
                </a:lnTo>
                <a:lnTo>
                  <a:pt x="78" y="42"/>
                </a:lnTo>
                <a:lnTo>
                  <a:pt x="62" y="54"/>
                </a:lnTo>
                <a:lnTo>
                  <a:pt x="50" y="68"/>
                </a:lnTo>
                <a:lnTo>
                  <a:pt x="38" y="82"/>
                </a:lnTo>
                <a:lnTo>
                  <a:pt x="26" y="98"/>
                </a:lnTo>
                <a:lnTo>
                  <a:pt x="18" y="116"/>
                </a:lnTo>
                <a:lnTo>
                  <a:pt x="10" y="134"/>
                </a:lnTo>
                <a:lnTo>
                  <a:pt x="4" y="152"/>
                </a:lnTo>
                <a:lnTo>
                  <a:pt x="2" y="170"/>
                </a:lnTo>
                <a:lnTo>
                  <a:pt x="0" y="190"/>
                </a:lnTo>
                <a:lnTo>
                  <a:pt x="0" y="210"/>
                </a:lnTo>
                <a:lnTo>
                  <a:pt x="2" y="228"/>
                </a:lnTo>
                <a:lnTo>
                  <a:pt x="6" y="248"/>
                </a:lnTo>
                <a:lnTo>
                  <a:pt x="12" y="268"/>
                </a:lnTo>
                <a:lnTo>
                  <a:pt x="12" y="268"/>
                </a:lnTo>
                <a:lnTo>
                  <a:pt x="18" y="282"/>
                </a:lnTo>
                <a:lnTo>
                  <a:pt x="24" y="296"/>
                </a:lnTo>
                <a:lnTo>
                  <a:pt x="32" y="310"/>
                </a:lnTo>
                <a:lnTo>
                  <a:pt x="42" y="322"/>
                </a:lnTo>
                <a:lnTo>
                  <a:pt x="62" y="344"/>
                </a:lnTo>
                <a:lnTo>
                  <a:pt x="86" y="364"/>
                </a:lnTo>
                <a:lnTo>
                  <a:pt x="110" y="378"/>
                </a:lnTo>
                <a:lnTo>
                  <a:pt x="138" y="390"/>
                </a:lnTo>
                <a:lnTo>
                  <a:pt x="168" y="396"/>
                </a:lnTo>
                <a:lnTo>
                  <a:pt x="198" y="400"/>
                </a:lnTo>
                <a:lnTo>
                  <a:pt x="198" y="400"/>
                </a:lnTo>
                <a:lnTo>
                  <a:pt x="216" y="398"/>
                </a:lnTo>
                <a:lnTo>
                  <a:pt x="232" y="396"/>
                </a:lnTo>
                <a:lnTo>
                  <a:pt x="250" y="392"/>
                </a:lnTo>
                <a:lnTo>
                  <a:pt x="266" y="386"/>
                </a:lnTo>
                <a:lnTo>
                  <a:pt x="266" y="386"/>
                </a:lnTo>
                <a:lnTo>
                  <a:pt x="284" y="380"/>
                </a:lnTo>
                <a:lnTo>
                  <a:pt x="302" y="370"/>
                </a:lnTo>
                <a:lnTo>
                  <a:pt x="318" y="358"/>
                </a:lnTo>
                <a:lnTo>
                  <a:pt x="334" y="346"/>
                </a:lnTo>
                <a:lnTo>
                  <a:pt x="346" y="332"/>
                </a:lnTo>
                <a:lnTo>
                  <a:pt x="358" y="316"/>
                </a:lnTo>
                <a:lnTo>
                  <a:pt x="370" y="300"/>
                </a:lnTo>
                <a:lnTo>
                  <a:pt x="378" y="284"/>
                </a:lnTo>
                <a:lnTo>
                  <a:pt x="386" y="266"/>
                </a:lnTo>
                <a:lnTo>
                  <a:pt x="392" y="248"/>
                </a:lnTo>
                <a:lnTo>
                  <a:pt x="394" y="230"/>
                </a:lnTo>
                <a:lnTo>
                  <a:pt x="396" y="210"/>
                </a:lnTo>
                <a:lnTo>
                  <a:pt x="396" y="190"/>
                </a:lnTo>
                <a:lnTo>
                  <a:pt x="394" y="170"/>
                </a:lnTo>
                <a:lnTo>
                  <a:pt x="390" y="152"/>
                </a:lnTo>
                <a:lnTo>
                  <a:pt x="384" y="132"/>
                </a:lnTo>
                <a:lnTo>
                  <a:pt x="384" y="132"/>
                </a:lnTo>
                <a:close/>
                <a:moveTo>
                  <a:pt x="372" y="198"/>
                </a:moveTo>
                <a:lnTo>
                  <a:pt x="372" y="198"/>
                </a:lnTo>
                <a:lnTo>
                  <a:pt x="368" y="214"/>
                </a:lnTo>
                <a:lnTo>
                  <a:pt x="360" y="232"/>
                </a:lnTo>
                <a:lnTo>
                  <a:pt x="360" y="232"/>
                </a:lnTo>
                <a:lnTo>
                  <a:pt x="352" y="216"/>
                </a:lnTo>
                <a:lnTo>
                  <a:pt x="344" y="202"/>
                </a:lnTo>
                <a:lnTo>
                  <a:pt x="334" y="188"/>
                </a:lnTo>
                <a:lnTo>
                  <a:pt x="322" y="174"/>
                </a:lnTo>
                <a:lnTo>
                  <a:pt x="322" y="174"/>
                </a:lnTo>
                <a:lnTo>
                  <a:pt x="332" y="156"/>
                </a:lnTo>
                <a:lnTo>
                  <a:pt x="338" y="138"/>
                </a:lnTo>
                <a:lnTo>
                  <a:pt x="342" y="120"/>
                </a:lnTo>
                <a:lnTo>
                  <a:pt x="344" y="102"/>
                </a:lnTo>
                <a:lnTo>
                  <a:pt x="344" y="102"/>
                </a:lnTo>
                <a:lnTo>
                  <a:pt x="354" y="120"/>
                </a:lnTo>
                <a:lnTo>
                  <a:pt x="362" y="140"/>
                </a:lnTo>
                <a:lnTo>
                  <a:pt x="362" y="140"/>
                </a:lnTo>
                <a:lnTo>
                  <a:pt x="366" y="154"/>
                </a:lnTo>
                <a:lnTo>
                  <a:pt x="370" y="168"/>
                </a:lnTo>
                <a:lnTo>
                  <a:pt x="372" y="198"/>
                </a:lnTo>
                <a:lnTo>
                  <a:pt x="372" y="198"/>
                </a:lnTo>
                <a:close/>
                <a:moveTo>
                  <a:pt x="322" y="82"/>
                </a:moveTo>
                <a:lnTo>
                  <a:pt x="322" y="82"/>
                </a:lnTo>
                <a:lnTo>
                  <a:pt x="326" y="92"/>
                </a:lnTo>
                <a:lnTo>
                  <a:pt x="328" y="102"/>
                </a:lnTo>
                <a:lnTo>
                  <a:pt x="328" y="112"/>
                </a:lnTo>
                <a:lnTo>
                  <a:pt x="326" y="122"/>
                </a:lnTo>
                <a:lnTo>
                  <a:pt x="320" y="142"/>
                </a:lnTo>
                <a:lnTo>
                  <a:pt x="312" y="162"/>
                </a:lnTo>
                <a:lnTo>
                  <a:pt x="312" y="162"/>
                </a:lnTo>
                <a:lnTo>
                  <a:pt x="282" y="136"/>
                </a:lnTo>
                <a:lnTo>
                  <a:pt x="248" y="110"/>
                </a:lnTo>
                <a:lnTo>
                  <a:pt x="248" y="110"/>
                </a:lnTo>
                <a:lnTo>
                  <a:pt x="256" y="96"/>
                </a:lnTo>
                <a:lnTo>
                  <a:pt x="258" y="82"/>
                </a:lnTo>
                <a:lnTo>
                  <a:pt x="258" y="68"/>
                </a:lnTo>
                <a:lnTo>
                  <a:pt x="256" y="56"/>
                </a:lnTo>
                <a:lnTo>
                  <a:pt x="256" y="56"/>
                </a:lnTo>
                <a:lnTo>
                  <a:pt x="248" y="42"/>
                </a:lnTo>
                <a:lnTo>
                  <a:pt x="236" y="30"/>
                </a:lnTo>
                <a:lnTo>
                  <a:pt x="236" y="30"/>
                </a:lnTo>
                <a:lnTo>
                  <a:pt x="260" y="36"/>
                </a:lnTo>
                <a:lnTo>
                  <a:pt x="280" y="46"/>
                </a:lnTo>
                <a:lnTo>
                  <a:pt x="300" y="58"/>
                </a:lnTo>
                <a:lnTo>
                  <a:pt x="318" y="74"/>
                </a:lnTo>
                <a:lnTo>
                  <a:pt x="318" y="74"/>
                </a:lnTo>
                <a:lnTo>
                  <a:pt x="322" y="82"/>
                </a:lnTo>
                <a:lnTo>
                  <a:pt x="322" y="82"/>
                </a:lnTo>
                <a:close/>
                <a:moveTo>
                  <a:pt x="28" y="190"/>
                </a:moveTo>
                <a:lnTo>
                  <a:pt x="28" y="190"/>
                </a:lnTo>
                <a:lnTo>
                  <a:pt x="24" y="180"/>
                </a:lnTo>
                <a:lnTo>
                  <a:pt x="24" y="180"/>
                </a:lnTo>
                <a:lnTo>
                  <a:pt x="28" y="156"/>
                </a:lnTo>
                <a:lnTo>
                  <a:pt x="36" y="134"/>
                </a:lnTo>
                <a:lnTo>
                  <a:pt x="46" y="114"/>
                </a:lnTo>
                <a:lnTo>
                  <a:pt x="58" y="94"/>
                </a:lnTo>
                <a:lnTo>
                  <a:pt x="58" y="94"/>
                </a:lnTo>
                <a:lnTo>
                  <a:pt x="58" y="110"/>
                </a:lnTo>
                <a:lnTo>
                  <a:pt x="60" y="126"/>
                </a:lnTo>
                <a:lnTo>
                  <a:pt x="60" y="126"/>
                </a:lnTo>
                <a:lnTo>
                  <a:pt x="68" y="138"/>
                </a:lnTo>
                <a:lnTo>
                  <a:pt x="76" y="150"/>
                </a:lnTo>
                <a:lnTo>
                  <a:pt x="88" y="158"/>
                </a:lnTo>
                <a:lnTo>
                  <a:pt x="102" y="164"/>
                </a:lnTo>
                <a:lnTo>
                  <a:pt x="102" y="164"/>
                </a:lnTo>
                <a:lnTo>
                  <a:pt x="92" y="204"/>
                </a:lnTo>
                <a:lnTo>
                  <a:pt x="88" y="244"/>
                </a:lnTo>
                <a:lnTo>
                  <a:pt x="88" y="244"/>
                </a:lnTo>
                <a:lnTo>
                  <a:pt x="66" y="234"/>
                </a:lnTo>
                <a:lnTo>
                  <a:pt x="50" y="222"/>
                </a:lnTo>
                <a:lnTo>
                  <a:pt x="42" y="216"/>
                </a:lnTo>
                <a:lnTo>
                  <a:pt x="36" y="208"/>
                </a:lnTo>
                <a:lnTo>
                  <a:pt x="32" y="200"/>
                </a:lnTo>
                <a:lnTo>
                  <a:pt x="28" y="190"/>
                </a:lnTo>
                <a:lnTo>
                  <a:pt x="28" y="190"/>
                </a:lnTo>
                <a:close/>
                <a:moveTo>
                  <a:pt x="234" y="102"/>
                </a:moveTo>
                <a:lnTo>
                  <a:pt x="234" y="102"/>
                </a:lnTo>
                <a:lnTo>
                  <a:pt x="200" y="84"/>
                </a:lnTo>
                <a:lnTo>
                  <a:pt x="166" y="72"/>
                </a:lnTo>
                <a:lnTo>
                  <a:pt x="166" y="72"/>
                </a:lnTo>
                <a:lnTo>
                  <a:pt x="176" y="58"/>
                </a:lnTo>
                <a:lnTo>
                  <a:pt x="188" y="48"/>
                </a:lnTo>
                <a:lnTo>
                  <a:pt x="198" y="40"/>
                </a:lnTo>
                <a:lnTo>
                  <a:pt x="210" y="32"/>
                </a:lnTo>
                <a:lnTo>
                  <a:pt x="210" y="32"/>
                </a:lnTo>
                <a:lnTo>
                  <a:pt x="220" y="38"/>
                </a:lnTo>
                <a:lnTo>
                  <a:pt x="230" y="44"/>
                </a:lnTo>
                <a:lnTo>
                  <a:pt x="236" y="52"/>
                </a:lnTo>
                <a:lnTo>
                  <a:pt x="240" y="60"/>
                </a:lnTo>
                <a:lnTo>
                  <a:pt x="240" y="60"/>
                </a:lnTo>
                <a:lnTo>
                  <a:pt x="242" y="70"/>
                </a:lnTo>
                <a:lnTo>
                  <a:pt x="242" y="82"/>
                </a:lnTo>
                <a:lnTo>
                  <a:pt x="240" y="92"/>
                </a:lnTo>
                <a:lnTo>
                  <a:pt x="234" y="102"/>
                </a:lnTo>
                <a:lnTo>
                  <a:pt x="234" y="102"/>
                </a:lnTo>
                <a:close/>
                <a:moveTo>
                  <a:pt x="180" y="28"/>
                </a:moveTo>
                <a:lnTo>
                  <a:pt x="180" y="28"/>
                </a:lnTo>
                <a:lnTo>
                  <a:pt x="186" y="28"/>
                </a:lnTo>
                <a:lnTo>
                  <a:pt x="186" y="28"/>
                </a:lnTo>
                <a:lnTo>
                  <a:pt x="170" y="42"/>
                </a:lnTo>
                <a:lnTo>
                  <a:pt x="156" y="58"/>
                </a:lnTo>
                <a:lnTo>
                  <a:pt x="146" y="34"/>
                </a:lnTo>
                <a:lnTo>
                  <a:pt x="146" y="34"/>
                </a:lnTo>
                <a:lnTo>
                  <a:pt x="162" y="28"/>
                </a:lnTo>
                <a:lnTo>
                  <a:pt x="162" y="28"/>
                </a:lnTo>
                <a:lnTo>
                  <a:pt x="180" y="28"/>
                </a:lnTo>
                <a:lnTo>
                  <a:pt x="180" y="28"/>
                </a:lnTo>
                <a:close/>
                <a:moveTo>
                  <a:pt x="130" y="38"/>
                </a:moveTo>
                <a:lnTo>
                  <a:pt x="140" y="64"/>
                </a:lnTo>
                <a:lnTo>
                  <a:pt x="140" y="64"/>
                </a:lnTo>
                <a:lnTo>
                  <a:pt x="118" y="62"/>
                </a:lnTo>
                <a:lnTo>
                  <a:pt x="96" y="60"/>
                </a:lnTo>
                <a:lnTo>
                  <a:pt x="96" y="60"/>
                </a:lnTo>
                <a:lnTo>
                  <a:pt x="106" y="52"/>
                </a:lnTo>
                <a:lnTo>
                  <a:pt x="116" y="46"/>
                </a:lnTo>
                <a:lnTo>
                  <a:pt x="116" y="46"/>
                </a:lnTo>
                <a:lnTo>
                  <a:pt x="130" y="38"/>
                </a:lnTo>
                <a:lnTo>
                  <a:pt x="130" y="38"/>
                </a:lnTo>
                <a:close/>
                <a:moveTo>
                  <a:pt x="82" y="80"/>
                </a:moveTo>
                <a:lnTo>
                  <a:pt x="82" y="80"/>
                </a:lnTo>
                <a:lnTo>
                  <a:pt x="94" y="78"/>
                </a:lnTo>
                <a:lnTo>
                  <a:pt x="108" y="76"/>
                </a:lnTo>
                <a:lnTo>
                  <a:pt x="124" y="78"/>
                </a:lnTo>
                <a:lnTo>
                  <a:pt x="140" y="80"/>
                </a:lnTo>
                <a:lnTo>
                  <a:pt x="140" y="80"/>
                </a:lnTo>
                <a:lnTo>
                  <a:pt x="122" y="114"/>
                </a:lnTo>
                <a:lnTo>
                  <a:pt x="108" y="148"/>
                </a:lnTo>
                <a:lnTo>
                  <a:pt x="108" y="148"/>
                </a:lnTo>
                <a:lnTo>
                  <a:pt x="96" y="144"/>
                </a:lnTo>
                <a:lnTo>
                  <a:pt x="88" y="138"/>
                </a:lnTo>
                <a:lnTo>
                  <a:pt x="80" y="130"/>
                </a:lnTo>
                <a:lnTo>
                  <a:pt x="76" y="120"/>
                </a:lnTo>
                <a:lnTo>
                  <a:pt x="76" y="120"/>
                </a:lnTo>
                <a:lnTo>
                  <a:pt x="74" y="110"/>
                </a:lnTo>
                <a:lnTo>
                  <a:pt x="74" y="100"/>
                </a:lnTo>
                <a:lnTo>
                  <a:pt x="76" y="90"/>
                </a:lnTo>
                <a:lnTo>
                  <a:pt x="82" y="80"/>
                </a:lnTo>
                <a:lnTo>
                  <a:pt x="82" y="80"/>
                </a:lnTo>
                <a:close/>
                <a:moveTo>
                  <a:pt x="150" y="94"/>
                </a:moveTo>
                <a:lnTo>
                  <a:pt x="170" y="148"/>
                </a:lnTo>
                <a:lnTo>
                  <a:pt x="170" y="148"/>
                </a:lnTo>
                <a:lnTo>
                  <a:pt x="154" y="152"/>
                </a:lnTo>
                <a:lnTo>
                  <a:pt x="138" y="154"/>
                </a:lnTo>
                <a:lnTo>
                  <a:pt x="138" y="154"/>
                </a:lnTo>
                <a:lnTo>
                  <a:pt x="122" y="152"/>
                </a:lnTo>
                <a:lnTo>
                  <a:pt x="122" y="152"/>
                </a:lnTo>
                <a:lnTo>
                  <a:pt x="136" y="122"/>
                </a:lnTo>
                <a:lnTo>
                  <a:pt x="150" y="94"/>
                </a:lnTo>
                <a:lnTo>
                  <a:pt x="150" y="94"/>
                </a:lnTo>
                <a:close/>
                <a:moveTo>
                  <a:pt x="166" y="88"/>
                </a:moveTo>
                <a:lnTo>
                  <a:pt x="166" y="88"/>
                </a:lnTo>
                <a:lnTo>
                  <a:pt x="196" y="100"/>
                </a:lnTo>
                <a:lnTo>
                  <a:pt x="226" y="116"/>
                </a:lnTo>
                <a:lnTo>
                  <a:pt x="226" y="116"/>
                </a:lnTo>
                <a:lnTo>
                  <a:pt x="218" y="124"/>
                </a:lnTo>
                <a:lnTo>
                  <a:pt x="208" y="132"/>
                </a:lnTo>
                <a:lnTo>
                  <a:pt x="198" y="138"/>
                </a:lnTo>
                <a:lnTo>
                  <a:pt x="186" y="144"/>
                </a:lnTo>
                <a:lnTo>
                  <a:pt x="166" y="88"/>
                </a:lnTo>
                <a:close/>
                <a:moveTo>
                  <a:pt x="118" y="168"/>
                </a:moveTo>
                <a:lnTo>
                  <a:pt x="118" y="168"/>
                </a:lnTo>
                <a:lnTo>
                  <a:pt x="138" y="170"/>
                </a:lnTo>
                <a:lnTo>
                  <a:pt x="138" y="170"/>
                </a:lnTo>
                <a:lnTo>
                  <a:pt x="156" y="168"/>
                </a:lnTo>
                <a:lnTo>
                  <a:pt x="176" y="164"/>
                </a:lnTo>
                <a:lnTo>
                  <a:pt x="204" y="240"/>
                </a:lnTo>
                <a:lnTo>
                  <a:pt x="204" y="240"/>
                </a:lnTo>
                <a:lnTo>
                  <a:pt x="188" y="246"/>
                </a:lnTo>
                <a:lnTo>
                  <a:pt x="172" y="248"/>
                </a:lnTo>
                <a:lnTo>
                  <a:pt x="156" y="252"/>
                </a:lnTo>
                <a:lnTo>
                  <a:pt x="140" y="252"/>
                </a:lnTo>
                <a:lnTo>
                  <a:pt x="140" y="252"/>
                </a:lnTo>
                <a:lnTo>
                  <a:pt x="140" y="252"/>
                </a:lnTo>
                <a:lnTo>
                  <a:pt x="120" y="250"/>
                </a:lnTo>
                <a:lnTo>
                  <a:pt x="102" y="248"/>
                </a:lnTo>
                <a:lnTo>
                  <a:pt x="102" y="248"/>
                </a:lnTo>
                <a:lnTo>
                  <a:pt x="108" y="208"/>
                </a:lnTo>
                <a:lnTo>
                  <a:pt x="118" y="168"/>
                </a:lnTo>
                <a:lnTo>
                  <a:pt x="118" y="168"/>
                </a:lnTo>
                <a:close/>
                <a:moveTo>
                  <a:pt x="192" y="158"/>
                </a:moveTo>
                <a:lnTo>
                  <a:pt x="192" y="158"/>
                </a:lnTo>
                <a:lnTo>
                  <a:pt x="206" y="152"/>
                </a:lnTo>
                <a:lnTo>
                  <a:pt x="218" y="144"/>
                </a:lnTo>
                <a:lnTo>
                  <a:pt x="230" y="134"/>
                </a:lnTo>
                <a:lnTo>
                  <a:pt x="240" y="124"/>
                </a:lnTo>
                <a:lnTo>
                  <a:pt x="240" y="124"/>
                </a:lnTo>
                <a:lnTo>
                  <a:pt x="272" y="148"/>
                </a:lnTo>
                <a:lnTo>
                  <a:pt x="302" y="176"/>
                </a:lnTo>
                <a:lnTo>
                  <a:pt x="302" y="176"/>
                </a:lnTo>
                <a:lnTo>
                  <a:pt x="286" y="194"/>
                </a:lnTo>
                <a:lnTo>
                  <a:pt x="266" y="210"/>
                </a:lnTo>
                <a:lnTo>
                  <a:pt x="244" y="224"/>
                </a:lnTo>
                <a:lnTo>
                  <a:pt x="220" y="236"/>
                </a:lnTo>
                <a:lnTo>
                  <a:pt x="192" y="158"/>
                </a:lnTo>
                <a:close/>
                <a:moveTo>
                  <a:pt x="86" y="260"/>
                </a:moveTo>
                <a:lnTo>
                  <a:pt x="86" y="260"/>
                </a:lnTo>
                <a:lnTo>
                  <a:pt x="86" y="278"/>
                </a:lnTo>
                <a:lnTo>
                  <a:pt x="88" y="296"/>
                </a:lnTo>
                <a:lnTo>
                  <a:pt x="90" y="312"/>
                </a:lnTo>
                <a:lnTo>
                  <a:pt x="94" y="328"/>
                </a:lnTo>
                <a:lnTo>
                  <a:pt x="94" y="328"/>
                </a:lnTo>
                <a:lnTo>
                  <a:pt x="78" y="320"/>
                </a:lnTo>
                <a:lnTo>
                  <a:pt x="62" y="310"/>
                </a:lnTo>
                <a:lnTo>
                  <a:pt x="62" y="310"/>
                </a:lnTo>
                <a:lnTo>
                  <a:pt x="54" y="298"/>
                </a:lnTo>
                <a:lnTo>
                  <a:pt x="46" y="286"/>
                </a:lnTo>
                <a:lnTo>
                  <a:pt x="40" y="274"/>
                </a:lnTo>
                <a:lnTo>
                  <a:pt x="34" y="260"/>
                </a:lnTo>
                <a:lnTo>
                  <a:pt x="34" y="260"/>
                </a:lnTo>
                <a:lnTo>
                  <a:pt x="28" y="240"/>
                </a:lnTo>
                <a:lnTo>
                  <a:pt x="24" y="218"/>
                </a:lnTo>
                <a:lnTo>
                  <a:pt x="24" y="218"/>
                </a:lnTo>
                <a:lnTo>
                  <a:pt x="36" y="232"/>
                </a:lnTo>
                <a:lnTo>
                  <a:pt x="50" y="244"/>
                </a:lnTo>
                <a:lnTo>
                  <a:pt x="68" y="252"/>
                </a:lnTo>
                <a:lnTo>
                  <a:pt x="86" y="260"/>
                </a:lnTo>
                <a:lnTo>
                  <a:pt x="86" y="260"/>
                </a:lnTo>
                <a:close/>
                <a:moveTo>
                  <a:pt x="112" y="332"/>
                </a:moveTo>
                <a:lnTo>
                  <a:pt x="112" y="332"/>
                </a:lnTo>
                <a:lnTo>
                  <a:pt x="108" y="316"/>
                </a:lnTo>
                <a:lnTo>
                  <a:pt x="104" y="300"/>
                </a:lnTo>
                <a:lnTo>
                  <a:pt x="102" y="282"/>
                </a:lnTo>
                <a:lnTo>
                  <a:pt x="102" y="264"/>
                </a:lnTo>
                <a:lnTo>
                  <a:pt x="102" y="264"/>
                </a:lnTo>
                <a:lnTo>
                  <a:pt x="120" y="266"/>
                </a:lnTo>
                <a:lnTo>
                  <a:pt x="140" y="268"/>
                </a:lnTo>
                <a:lnTo>
                  <a:pt x="140" y="268"/>
                </a:lnTo>
                <a:lnTo>
                  <a:pt x="140" y="268"/>
                </a:lnTo>
                <a:lnTo>
                  <a:pt x="156" y="266"/>
                </a:lnTo>
                <a:lnTo>
                  <a:pt x="174" y="264"/>
                </a:lnTo>
                <a:lnTo>
                  <a:pt x="192" y="260"/>
                </a:lnTo>
                <a:lnTo>
                  <a:pt x="210" y="256"/>
                </a:lnTo>
                <a:lnTo>
                  <a:pt x="236" y="326"/>
                </a:lnTo>
                <a:lnTo>
                  <a:pt x="236" y="326"/>
                </a:lnTo>
                <a:lnTo>
                  <a:pt x="204" y="334"/>
                </a:lnTo>
                <a:lnTo>
                  <a:pt x="172" y="338"/>
                </a:lnTo>
                <a:lnTo>
                  <a:pt x="142" y="338"/>
                </a:lnTo>
                <a:lnTo>
                  <a:pt x="112" y="334"/>
                </a:lnTo>
                <a:lnTo>
                  <a:pt x="112" y="334"/>
                </a:lnTo>
                <a:lnTo>
                  <a:pt x="112" y="332"/>
                </a:lnTo>
                <a:lnTo>
                  <a:pt x="112" y="332"/>
                </a:lnTo>
                <a:close/>
                <a:moveTo>
                  <a:pt x="224" y="250"/>
                </a:moveTo>
                <a:lnTo>
                  <a:pt x="224" y="250"/>
                </a:lnTo>
                <a:lnTo>
                  <a:pt x="252" y="238"/>
                </a:lnTo>
                <a:lnTo>
                  <a:pt x="274" y="224"/>
                </a:lnTo>
                <a:lnTo>
                  <a:pt x="296" y="206"/>
                </a:lnTo>
                <a:lnTo>
                  <a:pt x="312" y="188"/>
                </a:lnTo>
                <a:lnTo>
                  <a:pt x="312" y="188"/>
                </a:lnTo>
                <a:lnTo>
                  <a:pt x="324" y="202"/>
                </a:lnTo>
                <a:lnTo>
                  <a:pt x="334" y="216"/>
                </a:lnTo>
                <a:lnTo>
                  <a:pt x="342" y="232"/>
                </a:lnTo>
                <a:lnTo>
                  <a:pt x="348" y="246"/>
                </a:lnTo>
                <a:lnTo>
                  <a:pt x="348" y="246"/>
                </a:lnTo>
                <a:lnTo>
                  <a:pt x="350" y="248"/>
                </a:lnTo>
                <a:lnTo>
                  <a:pt x="350" y="248"/>
                </a:lnTo>
                <a:lnTo>
                  <a:pt x="330" y="270"/>
                </a:lnTo>
                <a:lnTo>
                  <a:pt x="306" y="290"/>
                </a:lnTo>
                <a:lnTo>
                  <a:pt x="280" y="308"/>
                </a:lnTo>
                <a:lnTo>
                  <a:pt x="250" y="322"/>
                </a:lnTo>
                <a:lnTo>
                  <a:pt x="224" y="250"/>
                </a:lnTo>
                <a:close/>
                <a:moveTo>
                  <a:pt x="128" y="360"/>
                </a:moveTo>
                <a:lnTo>
                  <a:pt x="128" y="360"/>
                </a:lnTo>
                <a:lnTo>
                  <a:pt x="122" y="352"/>
                </a:lnTo>
                <a:lnTo>
                  <a:pt x="122" y="352"/>
                </a:lnTo>
                <a:lnTo>
                  <a:pt x="140" y="354"/>
                </a:lnTo>
                <a:lnTo>
                  <a:pt x="160" y="356"/>
                </a:lnTo>
                <a:lnTo>
                  <a:pt x="160" y="356"/>
                </a:lnTo>
                <a:lnTo>
                  <a:pt x="180" y="354"/>
                </a:lnTo>
                <a:lnTo>
                  <a:pt x="200" y="352"/>
                </a:lnTo>
                <a:lnTo>
                  <a:pt x="220" y="348"/>
                </a:lnTo>
                <a:lnTo>
                  <a:pt x="242" y="342"/>
                </a:lnTo>
                <a:lnTo>
                  <a:pt x="250" y="366"/>
                </a:lnTo>
                <a:lnTo>
                  <a:pt x="250" y="366"/>
                </a:lnTo>
                <a:lnTo>
                  <a:pt x="224" y="372"/>
                </a:lnTo>
                <a:lnTo>
                  <a:pt x="198" y="376"/>
                </a:lnTo>
                <a:lnTo>
                  <a:pt x="198" y="376"/>
                </a:lnTo>
                <a:lnTo>
                  <a:pt x="180" y="374"/>
                </a:lnTo>
                <a:lnTo>
                  <a:pt x="162" y="372"/>
                </a:lnTo>
                <a:lnTo>
                  <a:pt x="144" y="366"/>
                </a:lnTo>
                <a:lnTo>
                  <a:pt x="128" y="360"/>
                </a:lnTo>
                <a:lnTo>
                  <a:pt x="128" y="360"/>
                </a:lnTo>
                <a:close/>
                <a:moveTo>
                  <a:pt x="266" y="362"/>
                </a:moveTo>
                <a:lnTo>
                  <a:pt x="256" y="336"/>
                </a:lnTo>
                <a:lnTo>
                  <a:pt x="256" y="336"/>
                </a:lnTo>
                <a:lnTo>
                  <a:pt x="284" y="322"/>
                </a:lnTo>
                <a:lnTo>
                  <a:pt x="310" y="306"/>
                </a:lnTo>
                <a:lnTo>
                  <a:pt x="334" y="288"/>
                </a:lnTo>
                <a:lnTo>
                  <a:pt x="354" y="268"/>
                </a:lnTo>
                <a:lnTo>
                  <a:pt x="354" y="268"/>
                </a:lnTo>
                <a:lnTo>
                  <a:pt x="354" y="278"/>
                </a:lnTo>
                <a:lnTo>
                  <a:pt x="354" y="278"/>
                </a:lnTo>
                <a:lnTo>
                  <a:pt x="348" y="292"/>
                </a:lnTo>
                <a:lnTo>
                  <a:pt x="338" y="304"/>
                </a:lnTo>
                <a:lnTo>
                  <a:pt x="328" y="316"/>
                </a:lnTo>
                <a:lnTo>
                  <a:pt x="318" y="328"/>
                </a:lnTo>
                <a:lnTo>
                  <a:pt x="306" y="338"/>
                </a:lnTo>
                <a:lnTo>
                  <a:pt x="294" y="346"/>
                </a:lnTo>
                <a:lnTo>
                  <a:pt x="280" y="354"/>
                </a:lnTo>
                <a:lnTo>
                  <a:pt x="266" y="362"/>
                </a:lnTo>
                <a:lnTo>
                  <a:pt x="266" y="362"/>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 name="Freeform 4848"/>
          <p:cNvSpPr>
            <a:spLocks noEditPoints="1"/>
          </p:cNvSpPr>
          <p:nvPr/>
        </p:nvSpPr>
        <p:spPr bwMode="auto">
          <a:xfrm>
            <a:off x="1232121" y="2741583"/>
            <a:ext cx="431358" cy="382617"/>
          </a:xfrm>
          <a:custGeom>
            <a:avLst/>
            <a:gdLst>
              <a:gd name="T0" fmla="*/ 198 w 354"/>
              <a:gd name="T1" fmla="*/ 12 h 314"/>
              <a:gd name="T2" fmla="*/ 194 w 354"/>
              <a:gd name="T3" fmla="*/ 8 h 314"/>
              <a:gd name="T4" fmla="*/ 184 w 354"/>
              <a:gd name="T5" fmla="*/ 0 h 314"/>
              <a:gd name="T6" fmla="*/ 178 w 354"/>
              <a:gd name="T7" fmla="*/ 0 h 314"/>
              <a:gd name="T8" fmla="*/ 166 w 354"/>
              <a:gd name="T9" fmla="*/ 4 h 314"/>
              <a:gd name="T10" fmla="*/ 158 w 354"/>
              <a:gd name="T11" fmla="*/ 12 h 314"/>
              <a:gd name="T12" fmla="*/ 4 w 354"/>
              <a:gd name="T13" fmla="*/ 278 h 314"/>
              <a:gd name="T14" fmla="*/ 0 w 354"/>
              <a:gd name="T15" fmla="*/ 290 h 314"/>
              <a:gd name="T16" fmla="*/ 4 w 354"/>
              <a:gd name="T17" fmla="*/ 302 h 314"/>
              <a:gd name="T18" fmla="*/ 8 w 354"/>
              <a:gd name="T19" fmla="*/ 306 h 314"/>
              <a:gd name="T20" fmla="*/ 18 w 354"/>
              <a:gd name="T21" fmla="*/ 312 h 314"/>
              <a:gd name="T22" fmla="*/ 330 w 354"/>
              <a:gd name="T23" fmla="*/ 314 h 314"/>
              <a:gd name="T24" fmla="*/ 338 w 354"/>
              <a:gd name="T25" fmla="*/ 312 h 314"/>
              <a:gd name="T26" fmla="*/ 348 w 354"/>
              <a:gd name="T27" fmla="*/ 306 h 314"/>
              <a:gd name="T28" fmla="*/ 352 w 354"/>
              <a:gd name="T29" fmla="*/ 302 h 314"/>
              <a:gd name="T30" fmla="*/ 354 w 354"/>
              <a:gd name="T31" fmla="*/ 290 h 314"/>
              <a:gd name="T32" fmla="*/ 352 w 354"/>
              <a:gd name="T33" fmla="*/ 278 h 314"/>
              <a:gd name="T34" fmla="*/ 42 w 354"/>
              <a:gd name="T35" fmla="*/ 280 h 314"/>
              <a:gd name="T36" fmla="*/ 314 w 354"/>
              <a:gd name="T37" fmla="*/ 280 h 314"/>
              <a:gd name="T38" fmla="*/ 160 w 354"/>
              <a:gd name="T39" fmla="*/ 142 h 314"/>
              <a:gd name="T40" fmla="*/ 158 w 354"/>
              <a:gd name="T41" fmla="*/ 132 h 314"/>
              <a:gd name="T42" fmla="*/ 160 w 354"/>
              <a:gd name="T43" fmla="*/ 126 h 314"/>
              <a:gd name="T44" fmla="*/ 164 w 354"/>
              <a:gd name="T45" fmla="*/ 122 h 314"/>
              <a:gd name="T46" fmla="*/ 178 w 354"/>
              <a:gd name="T47" fmla="*/ 118 h 314"/>
              <a:gd name="T48" fmla="*/ 186 w 354"/>
              <a:gd name="T49" fmla="*/ 118 h 314"/>
              <a:gd name="T50" fmla="*/ 192 w 354"/>
              <a:gd name="T51" fmla="*/ 122 h 314"/>
              <a:gd name="T52" fmla="*/ 198 w 354"/>
              <a:gd name="T53" fmla="*/ 132 h 314"/>
              <a:gd name="T54" fmla="*/ 196 w 354"/>
              <a:gd name="T55" fmla="*/ 142 h 314"/>
              <a:gd name="T56" fmla="*/ 172 w 354"/>
              <a:gd name="T57" fmla="*/ 206 h 314"/>
              <a:gd name="T58" fmla="*/ 178 w 354"/>
              <a:gd name="T59" fmla="*/ 218 h 314"/>
              <a:gd name="T60" fmla="*/ 186 w 354"/>
              <a:gd name="T61" fmla="*/ 220 h 314"/>
              <a:gd name="T62" fmla="*/ 190 w 354"/>
              <a:gd name="T63" fmla="*/ 224 h 314"/>
              <a:gd name="T64" fmla="*/ 194 w 354"/>
              <a:gd name="T65" fmla="*/ 230 h 314"/>
              <a:gd name="T66" fmla="*/ 196 w 354"/>
              <a:gd name="T67" fmla="*/ 238 h 314"/>
              <a:gd name="T68" fmla="*/ 194 w 354"/>
              <a:gd name="T69" fmla="*/ 244 h 314"/>
              <a:gd name="T70" fmla="*/ 190 w 354"/>
              <a:gd name="T71" fmla="*/ 250 h 314"/>
              <a:gd name="T72" fmla="*/ 186 w 354"/>
              <a:gd name="T73" fmla="*/ 254 h 314"/>
              <a:gd name="T74" fmla="*/ 178 w 354"/>
              <a:gd name="T75" fmla="*/ 256 h 314"/>
              <a:gd name="T76" fmla="*/ 170 w 354"/>
              <a:gd name="T77" fmla="*/ 254 h 314"/>
              <a:gd name="T78" fmla="*/ 166 w 354"/>
              <a:gd name="T79" fmla="*/ 250 h 314"/>
              <a:gd name="T80" fmla="*/ 162 w 354"/>
              <a:gd name="T81" fmla="*/ 244 h 314"/>
              <a:gd name="T82" fmla="*/ 160 w 354"/>
              <a:gd name="T83" fmla="*/ 238 h 314"/>
              <a:gd name="T84" fmla="*/ 162 w 354"/>
              <a:gd name="T85" fmla="*/ 230 h 314"/>
              <a:gd name="T86" fmla="*/ 166 w 354"/>
              <a:gd name="T87" fmla="*/ 224 h 314"/>
              <a:gd name="T88" fmla="*/ 178 w 354"/>
              <a:gd name="T89" fmla="*/ 218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354" h="314">
                <a:moveTo>
                  <a:pt x="352" y="278"/>
                </a:moveTo>
                <a:lnTo>
                  <a:pt x="198" y="12"/>
                </a:lnTo>
                <a:lnTo>
                  <a:pt x="198" y="12"/>
                </a:lnTo>
                <a:lnTo>
                  <a:pt x="194" y="8"/>
                </a:lnTo>
                <a:lnTo>
                  <a:pt x="190" y="4"/>
                </a:lnTo>
                <a:lnTo>
                  <a:pt x="184" y="0"/>
                </a:lnTo>
                <a:lnTo>
                  <a:pt x="178" y="0"/>
                </a:lnTo>
                <a:lnTo>
                  <a:pt x="178" y="0"/>
                </a:lnTo>
                <a:lnTo>
                  <a:pt x="172" y="0"/>
                </a:lnTo>
                <a:lnTo>
                  <a:pt x="166" y="4"/>
                </a:lnTo>
                <a:lnTo>
                  <a:pt x="162" y="8"/>
                </a:lnTo>
                <a:lnTo>
                  <a:pt x="158" y="12"/>
                </a:lnTo>
                <a:lnTo>
                  <a:pt x="4" y="278"/>
                </a:lnTo>
                <a:lnTo>
                  <a:pt x="4" y="278"/>
                </a:lnTo>
                <a:lnTo>
                  <a:pt x="2" y="282"/>
                </a:lnTo>
                <a:lnTo>
                  <a:pt x="0" y="290"/>
                </a:lnTo>
                <a:lnTo>
                  <a:pt x="2" y="296"/>
                </a:lnTo>
                <a:lnTo>
                  <a:pt x="4" y="302"/>
                </a:lnTo>
                <a:lnTo>
                  <a:pt x="4" y="302"/>
                </a:lnTo>
                <a:lnTo>
                  <a:pt x="8" y="306"/>
                </a:lnTo>
                <a:lnTo>
                  <a:pt x="12" y="310"/>
                </a:lnTo>
                <a:lnTo>
                  <a:pt x="18" y="312"/>
                </a:lnTo>
                <a:lnTo>
                  <a:pt x="26" y="314"/>
                </a:lnTo>
                <a:lnTo>
                  <a:pt x="330" y="314"/>
                </a:lnTo>
                <a:lnTo>
                  <a:pt x="330" y="314"/>
                </a:lnTo>
                <a:lnTo>
                  <a:pt x="338" y="312"/>
                </a:lnTo>
                <a:lnTo>
                  <a:pt x="342" y="310"/>
                </a:lnTo>
                <a:lnTo>
                  <a:pt x="348" y="306"/>
                </a:lnTo>
                <a:lnTo>
                  <a:pt x="352" y="302"/>
                </a:lnTo>
                <a:lnTo>
                  <a:pt x="352" y="302"/>
                </a:lnTo>
                <a:lnTo>
                  <a:pt x="354" y="296"/>
                </a:lnTo>
                <a:lnTo>
                  <a:pt x="354" y="290"/>
                </a:lnTo>
                <a:lnTo>
                  <a:pt x="354" y="282"/>
                </a:lnTo>
                <a:lnTo>
                  <a:pt x="352" y="278"/>
                </a:lnTo>
                <a:lnTo>
                  <a:pt x="352" y="278"/>
                </a:lnTo>
                <a:close/>
                <a:moveTo>
                  <a:pt x="42" y="280"/>
                </a:moveTo>
                <a:lnTo>
                  <a:pt x="178" y="44"/>
                </a:lnTo>
                <a:lnTo>
                  <a:pt x="314" y="280"/>
                </a:lnTo>
                <a:lnTo>
                  <a:pt x="42" y="280"/>
                </a:lnTo>
                <a:close/>
                <a:moveTo>
                  <a:pt x="160" y="142"/>
                </a:moveTo>
                <a:lnTo>
                  <a:pt x="160" y="142"/>
                </a:lnTo>
                <a:lnTo>
                  <a:pt x="158" y="132"/>
                </a:lnTo>
                <a:lnTo>
                  <a:pt x="158" y="132"/>
                </a:lnTo>
                <a:lnTo>
                  <a:pt x="160" y="126"/>
                </a:lnTo>
                <a:lnTo>
                  <a:pt x="164" y="122"/>
                </a:lnTo>
                <a:lnTo>
                  <a:pt x="164" y="122"/>
                </a:lnTo>
                <a:lnTo>
                  <a:pt x="170" y="118"/>
                </a:lnTo>
                <a:lnTo>
                  <a:pt x="178" y="118"/>
                </a:lnTo>
                <a:lnTo>
                  <a:pt x="178" y="118"/>
                </a:lnTo>
                <a:lnTo>
                  <a:pt x="186" y="118"/>
                </a:lnTo>
                <a:lnTo>
                  <a:pt x="192" y="122"/>
                </a:lnTo>
                <a:lnTo>
                  <a:pt x="192" y="122"/>
                </a:lnTo>
                <a:lnTo>
                  <a:pt x="196" y="126"/>
                </a:lnTo>
                <a:lnTo>
                  <a:pt x="198" y="132"/>
                </a:lnTo>
                <a:lnTo>
                  <a:pt x="198" y="132"/>
                </a:lnTo>
                <a:lnTo>
                  <a:pt x="196" y="142"/>
                </a:lnTo>
                <a:lnTo>
                  <a:pt x="184" y="206"/>
                </a:lnTo>
                <a:lnTo>
                  <a:pt x="172" y="206"/>
                </a:lnTo>
                <a:lnTo>
                  <a:pt x="160" y="142"/>
                </a:lnTo>
                <a:close/>
                <a:moveTo>
                  <a:pt x="178" y="218"/>
                </a:moveTo>
                <a:lnTo>
                  <a:pt x="178" y="218"/>
                </a:lnTo>
                <a:lnTo>
                  <a:pt x="186" y="220"/>
                </a:lnTo>
                <a:lnTo>
                  <a:pt x="186" y="220"/>
                </a:lnTo>
                <a:lnTo>
                  <a:pt x="190" y="224"/>
                </a:lnTo>
                <a:lnTo>
                  <a:pt x="190" y="224"/>
                </a:lnTo>
                <a:lnTo>
                  <a:pt x="194" y="230"/>
                </a:lnTo>
                <a:lnTo>
                  <a:pt x="194" y="230"/>
                </a:lnTo>
                <a:lnTo>
                  <a:pt x="196" y="238"/>
                </a:lnTo>
                <a:lnTo>
                  <a:pt x="196" y="238"/>
                </a:lnTo>
                <a:lnTo>
                  <a:pt x="194" y="244"/>
                </a:lnTo>
                <a:lnTo>
                  <a:pt x="194" y="244"/>
                </a:lnTo>
                <a:lnTo>
                  <a:pt x="190" y="250"/>
                </a:lnTo>
                <a:lnTo>
                  <a:pt x="190" y="250"/>
                </a:lnTo>
                <a:lnTo>
                  <a:pt x="186" y="254"/>
                </a:lnTo>
                <a:lnTo>
                  <a:pt x="186" y="254"/>
                </a:lnTo>
                <a:lnTo>
                  <a:pt x="178" y="256"/>
                </a:lnTo>
                <a:lnTo>
                  <a:pt x="178" y="256"/>
                </a:lnTo>
                <a:lnTo>
                  <a:pt x="170" y="254"/>
                </a:lnTo>
                <a:lnTo>
                  <a:pt x="170" y="254"/>
                </a:lnTo>
                <a:lnTo>
                  <a:pt x="166" y="250"/>
                </a:lnTo>
                <a:lnTo>
                  <a:pt x="166" y="250"/>
                </a:lnTo>
                <a:lnTo>
                  <a:pt x="162" y="244"/>
                </a:lnTo>
                <a:lnTo>
                  <a:pt x="162" y="244"/>
                </a:lnTo>
                <a:lnTo>
                  <a:pt x="160" y="238"/>
                </a:lnTo>
                <a:lnTo>
                  <a:pt x="160" y="238"/>
                </a:lnTo>
                <a:lnTo>
                  <a:pt x="162" y="230"/>
                </a:lnTo>
                <a:lnTo>
                  <a:pt x="166" y="224"/>
                </a:lnTo>
                <a:lnTo>
                  <a:pt x="166" y="224"/>
                </a:lnTo>
                <a:lnTo>
                  <a:pt x="170" y="220"/>
                </a:lnTo>
                <a:lnTo>
                  <a:pt x="178" y="218"/>
                </a:lnTo>
                <a:lnTo>
                  <a:pt x="178" y="2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 name="Freeform 4958"/>
          <p:cNvSpPr>
            <a:spLocks noEditPoints="1"/>
          </p:cNvSpPr>
          <p:nvPr/>
        </p:nvSpPr>
        <p:spPr bwMode="auto">
          <a:xfrm>
            <a:off x="5301969" y="2720737"/>
            <a:ext cx="500939" cy="488839"/>
          </a:xfrm>
          <a:custGeom>
            <a:avLst/>
            <a:gdLst>
              <a:gd name="T0" fmla="*/ 294 w 414"/>
              <a:gd name="T1" fmla="*/ 176 h 404"/>
              <a:gd name="T2" fmla="*/ 272 w 414"/>
              <a:gd name="T3" fmla="*/ 200 h 404"/>
              <a:gd name="T4" fmla="*/ 272 w 414"/>
              <a:gd name="T5" fmla="*/ 220 h 404"/>
              <a:gd name="T6" fmla="*/ 294 w 414"/>
              <a:gd name="T7" fmla="*/ 244 h 404"/>
              <a:gd name="T8" fmla="*/ 286 w 414"/>
              <a:gd name="T9" fmla="*/ 316 h 404"/>
              <a:gd name="T10" fmla="*/ 244 w 414"/>
              <a:gd name="T11" fmla="*/ 338 h 404"/>
              <a:gd name="T12" fmla="*/ 212 w 414"/>
              <a:gd name="T13" fmla="*/ 316 h 404"/>
              <a:gd name="T14" fmla="*/ 170 w 414"/>
              <a:gd name="T15" fmla="*/ 332 h 404"/>
              <a:gd name="T16" fmla="*/ 112 w 414"/>
              <a:gd name="T17" fmla="*/ 378 h 404"/>
              <a:gd name="T18" fmla="*/ 128 w 414"/>
              <a:gd name="T19" fmla="*/ 390 h 404"/>
              <a:gd name="T20" fmla="*/ 174 w 414"/>
              <a:gd name="T21" fmla="*/ 372 h 404"/>
              <a:gd name="T22" fmla="*/ 212 w 414"/>
              <a:gd name="T23" fmla="*/ 382 h 404"/>
              <a:gd name="T24" fmla="*/ 244 w 414"/>
              <a:gd name="T25" fmla="*/ 358 h 404"/>
              <a:gd name="T26" fmla="*/ 302 w 414"/>
              <a:gd name="T27" fmla="*/ 328 h 404"/>
              <a:gd name="T28" fmla="*/ 314 w 414"/>
              <a:gd name="T29" fmla="*/ 288 h 404"/>
              <a:gd name="T30" fmla="*/ 336 w 414"/>
              <a:gd name="T31" fmla="*/ 228 h 404"/>
              <a:gd name="T32" fmla="*/ 414 w 414"/>
              <a:gd name="T33" fmla="*/ 210 h 404"/>
              <a:gd name="T34" fmla="*/ 330 w 414"/>
              <a:gd name="T35" fmla="*/ 184 h 404"/>
              <a:gd name="T36" fmla="*/ 200 w 414"/>
              <a:gd name="T37" fmla="*/ 364 h 404"/>
              <a:gd name="T38" fmla="*/ 186 w 414"/>
              <a:gd name="T39" fmla="*/ 348 h 404"/>
              <a:gd name="T40" fmla="*/ 200 w 414"/>
              <a:gd name="T41" fmla="*/ 334 h 404"/>
              <a:gd name="T42" fmla="*/ 216 w 414"/>
              <a:gd name="T43" fmla="*/ 348 h 404"/>
              <a:gd name="T44" fmla="*/ 200 w 414"/>
              <a:gd name="T45" fmla="*/ 364 h 404"/>
              <a:gd name="T46" fmla="*/ 334 w 414"/>
              <a:gd name="T47" fmla="*/ 138 h 404"/>
              <a:gd name="T48" fmla="*/ 16 w 414"/>
              <a:gd name="T49" fmla="*/ 292 h 404"/>
              <a:gd name="T50" fmla="*/ 46 w 414"/>
              <a:gd name="T51" fmla="*/ 240 h 404"/>
              <a:gd name="T52" fmla="*/ 80 w 414"/>
              <a:gd name="T53" fmla="*/ 240 h 404"/>
              <a:gd name="T54" fmla="*/ 120 w 414"/>
              <a:gd name="T55" fmla="*/ 238 h 404"/>
              <a:gd name="T56" fmla="*/ 168 w 414"/>
              <a:gd name="T57" fmla="*/ 220 h 404"/>
              <a:gd name="T58" fmla="*/ 136 w 414"/>
              <a:gd name="T59" fmla="*/ 200 h 404"/>
              <a:gd name="T60" fmla="*/ 120 w 414"/>
              <a:gd name="T61" fmla="*/ 182 h 404"/>
              <a:gd name="T62" fmla="*/ 86 w 414"/>
              <a:gd name="T63" fmla="*/ 176 h 404"/>
              <a:gd name="T64" fmla="*/ 62 w 414"/>
              <a:gd name="T65" fmla="*/ 206 h 404"/>
              <a:gd name="T66" fmla="*/ 16 w 414"/>
              <a:gd name="T67" fmla="*/ 242 h 404"/>
              <a:gd name="T68" fmla="*/ 6 w 414"/>
              <a:gd name="T69" fmla="*/ 292 h 404"/>
              <a:gd name="T70" fmla="*/ 104 w 414"/>
              <a:gd name="T71" fmla="*/ 196 h 404"/>
              <a:gd name="T72" fmla="*/ 112 w 414"/>
              <a:gd name="T73" fmla="*/ 216 h 404"/>
              <a:gd name="T74" fmla="*/ 92 w 414"/>
              <a:gd name="T75" fmla="*/ 224 h 404"/>
              <a:gd name="T76" fmla="*/ 84 w 414"/>
              <a:gd name="T77" fmla="*/ 204 h 404"/>
              <a:gd name="T78" fmla="*/ 108 w 414"/>
              <a:gd name="T79" fmla="*/ 306 h 404"/>
              <a:gd name="T80" fmla="*/ 124 w 414"/>
              <a:gd name="T81" fmla="*/ 284 h 404"/>
              <a:gd name="T82" fmla="*/ 184 w 414"/>
              <a:gd name="T83" fmla="*/ 234 h 404"/>
              <a:gd name="T84" fmla="*/ 212 w 414"/>
              <a:gd name="T85" fmla="*/ 202 h 404"/>
              <a:gd name="T86" fmla="*/ 180 w 414"/>
              <a:gd name="T87" fmla="*/ 276 h 404"/>
              <a:gd name="T88" fmla="*/ 108 w 414"/>
              <a:gd name="T89" fmla="*/ 306 h 404"/>
              <a:gd name="T90" fmla="*/ 212 w 414"/>
              <a:gd name="T91" fmla="*/ 68 h 404"/>
              <a:gd name="T92" fmla="*/ 236 w 414"/>
              <a:gd name="T93" fmla="*/ 34 h 404"/>
              <a:gd name="T94" fmla="*/ 222 w 414"/>
              <a:gd name="T95" fmla="*/ 6 h 404"/>
              <a:gd name="T96" fmla="*/ 194 w 414"/>
              <a:gd name="T97" fmla="*/ 0 h 404"/>
              <a:gd name="T98" fmla="*/ 168 w 414"/>
              <a:gd name="T99" fmla="*/ 22 h 404"/>
              <a:gd name="T100" fmla="*/ 174 w 414"/>
              <a:gd name="T101" fmla="*/ 56 h 404"/>
              <a:gd name="T102" fmla="*/ 202 w 414"/>
              <a:gd name="T103" fmla="*/ 20 h 404"/>
              <a:gd name="T104" fmla="*/ 216 w 414"/>
              <a:gd name="T105" fmla="*/ 34 h 404"/>
              <a:gd name="T106" fmla="*/ 202 w 414"/>
              <a:gd name="T107" fmla="*/ 50 h 404"/>
              <a:gd name="T108" fmla="*/ 186 w 414"/>
              <a:gd name="T109" fmla="*/ 34 h 404"/>
              <a:gd name="T110" fmla="*/ 202 w 414"/>
              <a:gd name="T111" fmla="*/ 20 h 404"/>
              <a:gd name="T112" fmla="*/ 2 w 414"/>
              <a:gd name="T113" fmla="*/ 138 h 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14" h="404">
                <a:moveTo>
                  <a:pt x="314" y="176"/>
                </a:moveTo>
                <a:lnTo>
                  <a:pt x="314" y="30"/>
                </a:lnTo>
                <a:lnTo>
                  <a:pt x="314" y="30"/>
                </a:lnTo>
                <a:lnTo>
                  <a:pt x="294" y="20"/>
                </a:lnTo>
                <a:lnTo>
                  <a:pt x="294" y="176"/>
                </a:lnTo>
                <a:lnTo>
                  <a:pt x="294" y="176"/>
                </a:lnTo>
                <a:lnTo>
                  <a:pt x="286" y="180"/>
                </a:lnTo>
                <a:lnTo>
                  <a:pt x="280" y="184"/>
                </a:lnTo>
                <a:lnTo>
                  <a:pt x="274" y="192"/>
                </a:lnTo>
                <a:lnTo>
                  <a:pt x="272" y="200"/>
                </a:lnTo>
                <a:lnTo>
                  <a:pt x="232" y="200"/>
                </a:lnTo>
                <a:lnTo>
                  <a:pt x="232" y="202"/>
                </a:lnTo>
                <a:lnTo>
                  <a:pt x="232" y="202"/>
                </a:lnTo>
                <a:lnTo>
                  <a:pt x="230" y="220"/>
                </a:lnTo>
                <a:lnTo>
                  <a:pt x="272" y="220"/>
                </a:lnTo>
                <a:lnTo>
                  <a:pt x="272" y="220"/>
                </a:lnTo>
                <a:lnTo>
                  <a:pt x="274" y="228"/>
                </a:lnTo>
                <a:lnTo>
                  <a:pt x="280" y="234"/>
                </a:lnTo>
                <a:lnTo>
                  <a:pt x="286" y="240"/>
                </a:lnTo>
                <a:lnTo>
                  <a:pt x="294" y="244"/>
                </a:lnTo>
                <a:lnTo>
                  <a:pt x="294" y="288"/>
                </a:lnTo>
                <a:lnTo>
                  <a:pt x="294" y="288"/>
                </a:lnTo>
                <a:lnTo>
                  <a:pt x="294" y="298"/>
                </a:lnTo>
                <a:lnTo>
                  <a:pt x="290" y="308"/>
                </a:lnTo>
                <a:lnTo>
                  <a:pt x="286" y="316"/>
                </a:lnTo>
                <a:lnTo>
                  <a:pt x="280" y="324"/>
                </a:lnTo>
                <a:lnTo>
                  <a:pt x="272" y="330"/>
                </a:lnTo>
                <a:lnTo>
                  <a:pt x="264" y="334"/>
                </a:lnTo>
                <a:lnTo>
                  <a:pt x="254" y="338"/>
                </a:lnTo>
                <a:lnTo>
                  <a:pt x="244" y="338"/>
                </a:lnTo>
                <a:lnTo>
                  <a:pt x="234" y="338"/>
                </a:lnTo>
                <a:lnTo>
                  <a:pt x="234" y="338"/>
                </a:lnTo>
                <a:lnTo>
                  <a:pt x="230" y="328"/>
                </a:lnTo>
                <a:lnTo>
                  <a:pt x="222" y="320"/>
                </a:lnTo>
                <a:lnTo>
                  <a:pt x="212" y="316"/>
                </a:lnTo>
                <a:lnTo>
                  <a:pt x="200" y="314"/>
                </a:lnTo>
                <a:lnTo>
                  <a:pt x="200" y="314"/>
                </a:lnTo>
                <a:lnTo>
                  <a:pt x="188" y="316"/>
                </a:lnTo>
                <a:lnTo>
                  <a:pt x="178" y="322"/>
                </a:lnTo>
                <a:lnTo>
                  <a:pt x="170" y="332"/>
                </a:lnTo>
                <a:lnTo>
                  <a:pt x="166" y="342"/>
                </a:lnTo>
                <a:lnTo>
                  <a:pt x="166" y="342"/>
                </a:lnTo>
                <a:lnTo>
                  <a:pt x="146" y="350"/>
                </a:lnTo>
                <a:lnTo>
                  <a:pt x="128" y="362"/>
                </a:lnTo>
                <a:lnTo>
                  <a:pt x="112" y="378"/>
                </a:lnTo>
                <a:lnTo>
                  <a:pt x="100" y="396"/>
                </a:lnTo>
                <a:lnTo>
                  <a:pt x="100" y="396"/>
                </a:lnTo>
                <a:lnTo>
                  <a:pt x="118" y="404"/>
                </a:lnTo>
                <a:lnTo>
                  <a:pt x="118" y="404"/>
                </a:lnTo>
                <a:lnTo>
                  <a:pt x="128" y="390"/>
                </a:lnTo>
                <a:lnTo>
                  <a:pt x="140" y="378"/>
                </a:lnTo>
                <a:lnTo>
                  <a:pt x="152" y="370"/>
                </a:lnTo>
                <a:lnTo>
                  <a:pt x="168" y="362"/>
                </a:lnTo>
                <a:lnTo>
                  <a:pt x="168" y="362"/>
                </a:lnTo>
                <a:lnTo>
                  <a:pt x="174" y="372"/>
                </a:lnTo>
                <a:lnTo>
                  <a:pt x="182" y="378"/>
                </a:lnTo>
                <a:lnTo>
                  <a:pt x="190" y="382"/>
                </a:lnTo>
                <a:lnTo>
                  <a:pt x="200" y="384"/>
                </a:lnTo>
                <a:lnTo>
                  <a:pt x="200" y="384"/>
                </a:lnTo>
                <a:lnTo>
                  <a:pt x="212" y="382"/>
                </a:lnTo>
                <a:lnTo>
                  <a:pt x="222" y="378"/>
                </a:lnTo>
                <a:lnTo>
                  <a:pt x="230" y="370"/>
                </a:lnTo>
                <a:lnTo>
                  <a:pt x="234" y="358"/>
                </a:lnTo>
                <a:lnTo>
                  <a:pt x="244" y="358"/>
                </a:lnTo>
                <a:lnTo>
                  <a:pt x="244" y="358"/>
                </a:lnTo>
                <a:lnTo>
                  <a:pt x="258" y="358"/>
                </a:lnTo>
                <a:lnTo>
                  <a:pt x="272" y="354"/>
                </a:lnTo>
                <a:lnTo>
                  <a:pt x="284" y="346"/>
                </a:lnTo>
                <a:lnTo>
                  <a:pt x="294" y="338"/>
                </a:lnTo>
                <a:lnTo>
                  <a:pt x="302" y="328"/>
                </a:lnTo>
                <a:lnTo>
                  <a:pt x="310" y="316"/>
                </a:lnTo>
                <a:lnTo>
                  <a:pt x="314" y="302"/>
                </a:lnTo>
                <a:lnTo>
                  <a:pt x="314" y="288"/>
                </a:lnTo>
                <a:lnTo>
                  <a:pt x="314" y="288"/>
                </a:lnTo>
                <a:lnTo>
                  <a:pt x="314" y="288"/>
                </a:lnTo>
                <a:lnTo>
                  <a:pt x="314" y="244"/>
                </a:lnTo>
                <a:lnTo>
                  <a:pt x="314" y="244"/>
                </a:lnTo>
                <a:lnTo>
                  <a:pt x="324" y="240"/>
                </a:lnTo>
                <a:lnTo>
                  <a:pt x="330" y="234"/>
                </a:lnTo>
                <a:lnTo>
                  <a:pt x="336" y="228"/>
                </a:lnTo>
                <a:lnTo>
                  <a:pt x="338" y="220"/>
                </a:lnTo>
                <a:lnTo>
                  <a:pt x="414" y="220"/>
                </a:lnTo>
                <a:lnTo>
                  <a:pt x="414" y="220"/>
                </a:lnTo>
                <a:lnTo>
                  <a:pt x="414" y="210"/>
                </a:lnTo>
                <a:lnTo>
                  <a:pt x="414" y="210"/>
                </a:lnTo>
                <a:lnTo>
                  <a:pt x="414" y="200"/>
                </a:lnTo>
                <a:lnTo>
                  <a:pt x="338" y="200"/>
                </a:lnTo>
                <a:lnTo>
                  <a:pt x="338" y="200"/>
                </a:lnTo>
                <a:lnTo>
                  <a:pt x="336" y="192"/>
                </a:lnTo>
                <a:lnTo>
                  <a:pt x="330" y="184"/>
                </a:lnTo>
                <a:lnTo>
                  <a:pt x="324" y="180"/>
                </a:lnTo>
                <a:lnTo>
                  <a:pt x="314" y="176"/>
                </a:lnTo>
                <a:lnTo>
                  <a:pt x="314" y="176"/>
                </a:lnTo>
                <a:close/>
                <a:moveTo>
                  <a:pt x="200" y="364"/>
                </a:moveTo>
                <a:lnTo>
                  <a:pt x="200" y="364"/>
                </a:lnTo>
                <a:lnTo>
                  <a:pt x="194" y="364"/>
                </a:lnTo>
                <a:lnTo>
                  <a:pt x="190" y="360"/>
                </a:lnTo>
                <a:lnTo>
                  <a:pt x="186" y="354"/>
                </a:lnTo>
                <a:lnTo>
                  <a:pt x="186" y="348"/>
                </a:lnTo>
                <a:lnTo>
                  <a:pt x="186" y="348"/>
                </a:lnTo>
                <a:lnTo>
                  <a:pt x="186" y="342"/>
                </a:lnTo>
                <a:lnTo>
                  <a:pt x="190" y="338"/>
                </a:lnTo>
                <a:lnTo>
                  <a:pt x="194" y="334"/>
                </a:lnTo>
                <a:lnTo>
                  <a:pt x="200" y="334"/>
                </a:lnTo>
                <a:lnTo>
                  <a:pt x="200" y="334"/>
                </a:lnTo>
                <a:lnTo>
                  <a:pt x="206" y="334"/>
                </a:lnTo>
                <a:lnTo>
                  <a:pt x="212" y="338"/>
                </a:lnTo>
                <a:lnTo>
                  <a:pt x="216" y="342"/>
                </a:lnTo>
                <a:lnTo>
                  <a:pt x="216" y="348"/>
                </a:lnTo>
                <a:lnTo>
                  <a:pt x="216" y="348"/>
                </a:lnTo>
                <a:lnTo>
                  <a:pt x="216" y="354"/>
                </a:lnTo>
                <a:lnTo>
                  <a:pt x="212" y="360"/>
                </a:lnTo>
                <a:lnTo>
                  <a:pt x="206" y="364"/>
                </a:lnTo>
                <a:lnTo>
                  <a:pt x="200" y="364"/>
                </a:lnTo>
                <a:lnTo>
                  <a:pt x="200" y="364"/>
                </a:lnTo>
                <a:close/>
                <a:moveTo>
                  <a:pt x="334" y="118"/>
                </a:moveTo>
                <a:lnTo>
                  <a:pt x="394" y="118"/>
                </a:lnTo>
                <a:lnTo>
                  <a:pt x="394" y="118"/>
                </a:lnTo>
                <a:lnTo>
                  <a:pt x="402" y="138"/>
                </a:lnTo>
                <a:lnTo>
                  <a:pt x="334" y="138"/>
                </a:lnTo>
                <a:lnTo>
                  <a:pt x="334" y="118"/>
                </a:lnTo>
                <a:close/>
                <a:moveTo>
                  <a:pt x="16" y="310"/>
                </a:moveTo>
                <a:lnTo>
                  <a:pt x="16" y="304"/>
                </a:lnTo>
                <a:lnTo>
                  <a:pt x="16" y="304"/>
                </a:lnTo>
                <a:lnTo>
                  <a:pt x="16" y="292"/>
                </a:lnTo>
                <a:lnTo>
                  <a:pt x="20" y="278"/>
                </a:lnTo>
                <a:lnTo>
                  <a:pt x="24" y="268"/>
                </a:lnTo>
                <a:lnTo>
                  <a:pt x="30" y="256"/>
                </a:lnTo>
                <a:lnTo>
                  <a:pt x="38" y="248"/>
                </a:lnTo>
                <a:lnTo>
                  <a:pt x="46" y="240"/>
                </a:lnTo>
                <a:lnTo>
                  <a:pt x="56" y="232"/>
                </a:lnTo>
                <a:lnTo>
                  <a:pt x="66" y="226"/>
                </a:lnTo>
                <a:lnTo>
                  <a:pt x="66" y="226"/>
                </a:lnTo>
                <a:lnTo>
                  <a:pt x="72" y="234"/>
                </a:lnTo>
                <a:lnTo>
                  <a:pt x="80" y="240"/>
                </a:lnTo>
                <a:lnTo>
                  <a:pt x="88" y="244"/>
                </a:lnTo>
                <a:lnTo>
                  <a:pt x="98" y="246"/>
                </a:lnTo>
                <a:lnTo>
                  <a:pt x="98" y="246"/>
                </a:lnTo>
                <a:lnTo>
                  <a:pt x="110" y="244"/>
                </a:lnTo>
                <a:lnTo>
                  <a:pt x="120" y="238"/>
                </a:lnTo>
                <a:lnTo>
                  <a:pt x="128" y="230"/>
                </a:lnTo>
                <a:lnTo>
                  <a:pt x="132" y="220"/>
                </a:lnTo>
                <a:lnTo>
                  <a:pt x="132" y="220"/>
                </a:lnTo>
                <a:lnTo>
                  <a:pt x="136" y="220"/>
                </a:lnTo>
                <a:lnTo>
                  <a:pt x="168" y="220"/>
                </a:lnTo>
                <a:lnTo>
                  <a:pt x="168" y="220"/>
                </a:lnTo>
                <a:lnTo>
                  <a:pt x="170" y="212"/>
                </a:lnTo>
                <a:lnTo>
                  <a:pt x="172" y="202"/>
                </a:lnTo>
                <a:lnTo>
                  <a:pt x="172" y="200"/>
                </a:lnTo>
                <a:lnTo>
                  <a:pt x="136" y="200"/>
                </a:lnTo>
                <a:lnTo>
                  <a:pt x="136" y="200"/>
                </a:lnTo>
                <a:lnTo>
                  <a:pt x="132" y="200"/>
                </a:lnTo>
                <a:lnTo>
                  <a:pt x="132" y="200"/>
                </a:lnTo>
                <a:lnTo>
                  <a:pt x="128" y="190"/>
                </a:lnTo>
                <a:lnTo>
                  <a:pt x="120" y="182"/>
                </a:lnTo>
                <a:lnTo>
                  <a:pt x="110" y="176"/>
                </a:lnTo>
                <a:lnTo>
                  <a:pt x="98" y="174"/>
                </a:lnTo>
                <a:lnTo>
                  <a:pt x="98" y="174"/>
                </a:lnTo>
                <a:lnTo>
                  <a:pt x="92" y="176"/>
                </a:lnTo>
                <a:lnTo>
                  <a:pt x="86" y="176"/>
                </a:lnTo>
                <a:lnTo>
                  <a:pt x="74" y="184"/>
                </a:lnTo>
                <a:lnTo>
                  <a:pt x="66" y="194"/>
                </a:lnTo>
                <a:lnTo>
                  <a:pt x="64" y="200"/>
                </a:lnTo>
                <a:lnTo>
                  <a:pt x="62" y="206"/>
                </a:lnTo>
                <a:lnTo>
                  <a:pt x="62" y="206"/>
                </a:lnTo>
                <a:lnTo>
                  <a:pt x="52" y="212"/>
                </a:lnTo>
                <a:lnTo>
                  <a:pt x="42" y="218"/>
                </a:lnTo>
                <a:lnTo>
                  <a:pt x="32" y="224"/>
                </a:lnTo>
                <a:lnTo>
                  <a:pt x="24" y="232"/>
                </a:lnTo>
                <a:lnTo>
                  <a:pt x="16" y="242"/>
                </a:lnTo>
                <a:lnTo>
                  <a:pt x="10" y="252"/>
                </a:lnTo>
                <a:lnTo>
                  <a:pt x="4" y="262"/>
                </a:lnTo>
                <a:lnTo>
                  <a:pt x="0" y="274"/>
                </a:lnTo>
                <a:lnTo>
                  <a:pt x="0" y="274"/>
                </a:lnTo>
                <a:lnTo>
                  <a:pt x="6" y="292"/>
                </a:lnTo>
                <a:lnTo>
                  <a:pt x="16" y="310"/>
                </a:lnTo>
                <a:lnTo>
                  <a:pt x="16" y="310"/>
                </a:lnTo>
                <a:close/>
                <a:moveTo>
                  <a:pt x="98" y="194"/>
                </a:moveTo>
                <a:lnTo>
                  <a:pt x="98" y="194"/>
                </a:lnTo>
                <a:lnTo>
                  <a:pt x="104" y="196"/>
                </a:lnTo>
                <a:lnTo>
                  <a:pt x="110" y="198"/>
                </a:lnTo>
                <a:lnTo>
                  <a:pt x="112" y="204"/>
                </a:lnTo>
                <a:lnTo>
                  <a:pt x="114" y="210"/>
                </a:lnTo>
                <a:lnTo>
                  <a:pt x="114" y="210"/>
                </a:lnTo>
                <a:lnTo>
                  <a:pt x="112" y="216"/>
                </a:lnTo>
                <a:lnTo>
                  <a:pt x="110" y="220"/>
                </a:lnTo>
                <a:lnTo>
                  <a:pt x="104" y="224"/>
                </a:lnTo>
                <a:lnTo>
                  <a:pt x="98" y="226"/>
                </a:lnTo>
                <a:lnTo>
                  <a:pt x="98" y="226"/>
                </a:lnTo>
                <a:lnTo>
                  <a:pt x="92" y="224"/>
                </a:lnTo>
                <a:lnTo>
                  <a:pt x="88" y="220"/>
                </a:lnTo>
                <a:lnTo>
                  <a:pt x="84" y="216"/>
                </a:lnTo>
                <a:lnTo>
                  <a:pt x="82" y="210"/>
                </a:lnTo>
                <a:lnTo>
                  <a:pt x="82" y="210"/>
                </a:lnTo>
                <a:lnTo>
                  <a:pt x="84" y="204"/>
                </a:lnTo>
                <a:lnTo>
                  <a:pt x="88" y="198"/>
                </a:lnTo>
                <a:lnTo>
                  <a:pt x="92" y="196"/>
                </a:lnTo>
                <a:lnTo>
                  <a:pt x="98" y="194"/>
                </a:lnTo>
                <a:lnTo>
                  <a:pt x="98" y="194"/>
                </a:lnTo>
                <a:close/>
                <a:moveTo>
                  <a:pt x="108" y="306"/>
                </a:moveTo>
                <a:lnTo>
                  <a:pt x="36" y="306"/>
                </a:lnTo>
                <a:lnTo>
                  <a:pt x="36" y="286"/>
                </a:lnTo>
                <a:lnTo>
                  <a:pt x="108" y="286"/>
                </a:lnTo>
                <a:lnTo>
                  <a:pt x="108" y="286"/>
                </a:lnTo>
                <a:lnTo>
                  <a:pt x="124" y="284"/>
                </a:lnTo>
                <a:lnTo>
                  <a:pt x="140" y="280"/>
                </a:lnTo>
                <a:lnTo>
                  <a:pt x="154" y="272"/>
                </a:lnTo>
                <a:lnTo>
                  <a:pt x="166" y="262"/>
                </a:lnTo>
                <a:lnTo>
                  <a:pt x="178" y="250"/>
                </a:lnTo>
                <a:lnTo>
                  <a:pt x="184" y="234"/>
                </a:lnTo>
                <a:lnTo>
                  <a:pt x="190" y="220"/>
                </a:lnTo>
                <a:lnTo>
                  <a:pt x="192" y="202"/>
                </a:lnTo>
                <a:lnTo>
                  <a:pt x="192" y="158"/>
                </a:lnTo>
                <a:lnTo>
                  <a:pt x="212" y="158"/>
                </a:lnTo>
                <a:lnTo>
                  <a:pt x="212" y="202"/>
                </a:lnTo>
                <a:lnTo>
                  <a:pt x="212" y="202"/>
                </a:lnTo>
                <a:lnTo>
                  <a:pt x="210" y="224"/>
                </a:lnTo>
                <a:lnTo>
                  <a:pt x="204" y="242"/>
                </a:lnTo>
                <a:lnTo>
                  <a:pt x="194" y="260"/>
                </a:lnTo>
                <a:lnTo>
                  <a:pt x="180" y="276"/>
                </a:lnTo>
                <a:lnTo>
                  <a:pt x="166" y="288"/>
                </a:lnTo>
                <a:lnTo>
                  <a:pt x="148" y="298"/>
                </a:lnTo>
                <a:lnTo>
                  <a:pt x="128" y="304"/>
                </a:lnTo>
                <a:lnTo>
                  <a:pt x="108" y="306"/>
                </a:lnTo>
                <a:lnTo>
                  <a:pt x="108" y="306"/>
                </a:lnTo>
                <a:close/>
                <a:moveTo>
                  <a:pt x="192" y="68"/>
                </a:moveTo>
                <a:lnTo>
                  <a:pt x="192" y="98"/>
                </a:lnTo>
                <a:lnTo>
                  <a:pt x="212" y="98"/>
                </a:lnTo>
                <a:lnTo>
                  <a:pt x="212" y="68"/>
                </a:lnTo>
                <a:lnTo>
                  <a:pt x="212" y="68"/>
                </a:lnTo>
                <a:lnTo>
                  <a:pt x="222" y="64"/>
                </a:lnTo>
                <a:lnTo>
                  <a:pt x="230" y="56"/>
                </a:lnTo>
                <a:lnTo>
                  <a:pt x="236" y="46"/>
                </a:lnTo>
                <a:lnTo>
                  <a:pt x="236" y="34"/>
                </a:lnTo>
                <a:lnTo>
                  <a:pt x="236" y="34"/>
                </a:lnTo>
                <a:lnTo>
                  <a:pt x="236" y="28"/>
                </a:lnTo>
                <a:lnTo>
                  <a:pt x="234" y="22"/>
                </a:lnTo>
                <a:lnTo>
                  <a:pt x="230" y="16"/>
                </a:lnTo>
                <a:lnTo>
                  <a:pt x="226" y="10"/>
                </a:lnTo>
                <a:lnTo>
                  <a:pt x="222" y="6"/>
                </a:lnTo>
                <a:lnTo>
                  <a:pt x="216" y="2"/>
                </a:lnTo>
                <a:lnTo>
                  <a:pt x="208" y="0"/>
                </a:lnTo>
                <a:lnTo>
                  <a:pt x="202" y="0"/>
                </a:lnTo>
                <a:lnTo>
                  <a:pt x="202" y="0"/>
                </a:lnTo>
                <a:lnTo>
                  <a:pt x="194" y="0"/>
                </a:lnTo>
                <a:lnTo>
                  <a:pt x="188" y="2"/>
                </a:lnTo>
                <a:lnTo>
                  <a:pt x="182" y="6"/>
                </a:lnTo>
                <a:lnTo>
                  <a:pt x="176" y="10"/>
                </a:lnTo>
                <a:lnTo>
                  <a:pt x="172" y="16"/>
                </a:lnTo>
                <a:lnTo>
                  <a:pt x="168" y="22"/>
                </a:lnTo>
                <a:lnTo>
                  <a:pt x="166" y="28"/>
                </a:lnTo>
                <a:lnTo>
                  <a:pt x="166" y="34"/>
                </a:lnTo>
                <a:lnTo>
                  <a:pt x="166" y="34"/>
                </a:lnTo>
                <a:lnTo>
                  <a:pt x="168" y="46"/>
                </a:lnTo>
                <a:lnTo>
                  <a:pt x="174" y="56"/>
                </a:lnTo>
                <a:lnTo>
                  <a:pt x="182" y="64"/>
                </a:lnTo>
                <a:lnTo>
                  <a:pt x="192" y="68"/>
                </a:lnTo>
                <a:lnTo>
                  <a:pt x="192" y="68"/>
                </a:lnTo>
                <a:close/>
                <a:moveTo>
                  <a:pt x="202" y="20"/>
                </a:moveTo>
                <a:lnTo>
                  <a:pt x="202" y="20"/>
                </a:lnTo>
                <a:lnTo>
                  <a:pt x="208" y="20"/>
                </a:lnTo>
                <a:lnTo>
                  <a:pt x="212" y="24"/>
                </a:lnTo>
                <a:lnTo>
                  <a:pt x="216" y="28"/>
                </a:lnTo>
                <a:lnTo>
                  <a:pt x="216" y="34"/>
                </a:lnTo>
                <a:lnTo>
                  <a:pt x="216" y="34"/>
                </a:lnTo>
                <a:lnTo>
                  <a:pt x="216" y="40"/>
                </a:lnTo>
                <a:lnTo>
                  <a:pt x="212" y="46"/>
                </a:lnTo>
                <a:lnTo>
                  <a:pt x="208" y="50"/>
                </a:lnTo>
                <a:lnTo>
                  <a:pt x="202" y="50"/>
                </a:lnTo>
                <a:lnTo>
                  <a:pt x="202" y="50"/>
                </a:lnTo>
                <a:lnTo>
                  <a:pt x="196" y="50"/>
                </a:lnTo>
                <a:lnTo>
                  <a:pt x="190" y="46"/>
                </a:lnTo>
                <a:lnTo>
                  <a:pt x="188" y="40"/>
                </a:lnTo>
                <a:lnTo>
                  <a:pt x="186" y="34"/>
                </a:lnTo>
                <a:lnTo>
                  <a:pt x="186" y="34"/>
                </a:lnTo>
                <a:lnTo>
                  <a:pt x="188" y="28"/>
                </a:lnTo>
                <a:lnTo>
                  <a:pt x="190" y="24"/>
                </a:lnTo>
                <a:lnTo>
                  <a:pt x="196" y="20"/>
                </a:lnTo>
                <a:lnTo>
                  <a:pt x="202" y="20"/>
                </a:lnTo>
                <a:lnTo>
                  <a:pt x="202" y="20"/>
                </a:lnTo>
                <a:close/>
                <a:moveTo>
                  <a:pt x="10" y="118"/>
                </a:moveTo>
                <a:lnTo>
                  <a:pt x="274" y="118"/>
                </a:lnTo>
                <a:lnTo>
                  <a:pt x="274" y="138"/>
                </a:lnTo>
                <a:lnTo>
                  <a:pt x="2" y="138"/>
                </a:lnTo>
                <a:lnTo>
                  <a:pt x="2" y="138"/>
                </a:lnTo>
                <a:lnTo>
                  <a:pt x="10" y="118"/>
                </a:lnTo>
                <a:lnTo>
                  <a:pt x="10" y="1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47330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The Promise of Big Data</a:t>
            </a:r>
          </a:p>
        </p:txBody>
      </p:sp>
      <p:sp>
        <p:nvSpPr>
          <p:cNvPr id="5" name="Slide Number Placeholder 4"/>
          <p:cNvSpPr>
            <a:spLocks noGrp="1"/>
          </p:cNvSpPr>
          <p:nvPr>
            <p:ph type="sldNum" sz="quarter" idx="4"/>
          </p:nvPr>
        </p:nvSpPr>
        <p:spPr/>
        <p:txBody>
          <a:bodyPr/>
          <a:lstStyle/>
          <a:p>
            <a:fld id="{9EBD5762-3BDC-484D-9503-7EA6D5A9A8CE}" type="slidenum">
              <a:rPr lang="en-GB" smtClean="0"/>
              <a:pPr/>
              <a:t>3</a:t>
            </a:fld>
            <a:endParaRPr lang="en-GB"/>
          </a:p>
        </p:txBody>
      </p:sp>
      <p:sp>
        <p:nvSpPr>
          <p:cNvPr id="8" name="Text Placeholder 4"/>
          <p:cNvSpPr txBox="1">
            <a:spLocks/>
          </p:cNvSpPr>
          <p:nvPr/>
        </p:nvSpPr>
        <p:spPr>
          <a:xfrm>
            <a:off x="520700" y="1143000"/>
            <a:ext cx="8102600" cy="416983"/>
          </a:xfrm>
          <a:prstGeom prst="rect">
            <a:avLst/>
          </a:prstGeom>
        </p:spPr>
        <p:txBody>
          <a:bodyPr numCol="1"/>
          <a:lstStyle>
            <a:lvl1pPr marL="0" marR="0" indent="-274320" algn="l" defTabSz="914400" rtl="0" eaLnBrk="1" fontAlgn="auto" latinLnBrk="0" hangingPunct="1">
              <a:lnSpc>
                <a:spcPct val="100000"/>
              </a:lnSpc>
              <a:spcBef>
                <a:spcPts val="0"/>
              </a:spcBef>
              <a:spcAft>
                <a:spcPts val="900"/>
              </a:spcAft>
              <a:buClr>
                <a:schemeClr val="tx1"/>
              </a:buClr>
              <a:buSzTx/>
              <a:buFontTx/>
              <a:buNone/>
              <a:tabLst/>
              <a:defRPr sz="2000" kern="1200">
                <a:solidFill>
                  <a:schemeClr val="tx1"/>
                </a:solidFill>
                <a:latin typeface="Georgia" pitchFamily="18" charset="0"/>
                <a:ea typeface="+mn-ea"/>
                <a:cs typeface="+mn-cs"/>
              </a:defRPr>
            </a:lvl1pPr>
            <a:lvl2pPr marL="27432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ts val="0"/>
              </a:spcBef>
              <a:spcAft>
                <a:spcPts val="900"/>
              </a:spcAft>
              <a:buClr>
                <a:schemeClr val="tx1"/>
              </a:buClr>
              <a:buSzPct val="100000"/>
              <a:buFont typeface="+mj-lt"/>
              <a:buAutoNum type="arabicPeriod"/>
              <a:tabLst/>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ts val="0"/>
              </a:spcBef>
              <a:spcAft>
                <a:spcPts val="900"/>
              </a:spcAft>
              <a:buSzPct val="100000"/>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ts val="0"/>
              </a:spcBef>
              <a:spcAft>
                <a:spcPts val="900"/>
              </a:spcAft>
              <a:buSzPct val="100000"/>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ts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r>
              <a:rPr lang="en-US" sz="1600" dirty="0">
                <a:solidFill>
                  <a:srgbClr val="000000"/>
                </a:solidFill>
              </a:rPr>
              <a:t>Even more important than its definition is what Big Data promises to achieve: </a:t>
            </a:r>
            <a:r>
              <a:rPr lang="en-US" sz="1600" i="1" dirty="0">
                <a:solidFill>
                  <a:srgbClr val="000000"/>
                </a:solidFill>
              </a:rPr>
              <a:t>intelligence in the moment</a:t>
            </a:r>
            <a:r>
              <a:rPr lang="en-US" sz="1600" dirty="0">
                <a:solidFill>
                  <a:srgbClr val="000000"/>
                </a:solidFill>
              </a:rPr>
              <a:t>.</a:t>
            </a:r>
            <a:endParaRPr lang="en-US" sz="1600" dirty="0"/>
          </a:p>
        </p:txBody>
      </p:sp>
      <p:sp>
        <p:nvSpPr>
          <p:cNvPr id="9" name="TextBox 8"/>
          <p:cNvSpPr txBox="1"/>
          <p:nvPr/>
        </p:nvSpPr>
        <p:spPr>
          <a:xfrm>
            <a:off x="3960987" y="1839205"/>
            <a:ext cx="5019723" cy="4538574"/>
          </a:xfrm>
          <a:prstGeom prst="rect">
            <a:avLst/>
          </a:prstGeom>
          <a:solidFill>
            <a:schemeClr val="bg2">
              <a:lumMod val="85000"/>
            </a:schemeClr>
          </a:solidFill>
        </p:spPr>
        <p:txBody>
          <a:bodyPr vert="horz" wrap="square" lIns="91440" tIns="45720" rIns="91440" bIns="45720" numCol="1" rtlCol="0">
            <a:noAutofit/>
          </a:bodyPr>
          <a:lstStyle/>
          <a:p>
            <a:pPr marL="114300" indent="-114300"/>
            <a:endParaRPr lang="en-US" sz="950" b="1" dirty="0"/>
          </a:p>
        </p:txBody>
      </p:sp>
      <p:sp>
        <p:nvSpPr>
          <p:cNvPr id="10" name="Pentagon 9"/>
          <p:cNvSpPr/>
          <p:nvPr/>
        </p:nvSpPr>
        <p:spPr bwMode="ltGray">
          <a:xfrm>
            <a:off x="810981" y="4263290"/>
            <a:ext cx="8158840" cy="1005840"/>
          </a:xfrm>
          <a:prstGeom prst="homePlate">
            <a:avLst/>
          </a:prstGeom>
          <a:solidFill>
            <a:schemeClr val="accent2">
              <a:lumMod val="50000"/>
              <a:alpha val="37000"/>
            </a:schemeClr>
          </a:solidFill>
          <a:ln w="127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sz="1000" dirty="0">
              <a:solidFill>
                <a:schemeClr val="tx1"/>
              </a:solidFill>
              <a:latin typeface="Georgia" pitchFamily="18" charset="0"/>
            </a:endParaRPr>
          </a:p>
        </p:txBody>
      </p:sp>
      <p:sp>
        <p:nvSpPr>
          <p:cNvPr id="11" name="Pentagon 10"/>
          <p:cNvSpPr/>
          <p:nvPr/>
        </p:nvSpPr>
        <p:spPr bwMode="ltGray">
          <a:xfrm>
            <a:off x="821871" y="3210647"/>
            <a:ext cx="8158840" cy="1005840"/>
          </a:xfrm>
          <a:prstGeom prst="homePlate">
            <a:avLst/>
          </a:prstGeom>
          <a:solidFill>
            <a:srgbClr val="FFC000">
              <a:alpha val="37000"/>
            </a:srgbClr>
          </a:solidFill>
          <a:ln w="127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sz="1000" dirty="0">
              <a:solidFill>
                <a:schemeClr val="tx1"/>
              </a:solidFill>
              <a:latin typeface="Georgia" pitchFamily="18" charset="0"/>
            </a:endParaRPr>
          </a:p>
        </p:txBody>
      </p:sp>
      <p:sp>
        <p:nvSpPr>
          <p:cNvPr id="12" name="Pentagon 11"/>
          <p:cNvSpPr/>
          <p:nvPr/>
        </p:nvSpPr>
        <p:spPr bwMode="ltGray">
          <a:xfrm>
            <a:off x="767445" y="5344253"/>
            <a:ext cx="8158840" cy="1005840"/>
          </a:xfrm>
          <a:prstGeom prst="homePlate">
            <a:avLst/>
          </a:prstGeom>
          <a:solidFill>
            <a:schemeClr val="accent1">
              <a:alpha val="28000"/>
            </a:schemeClr>
          </a:solidFill>
          <a:ln w="127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sz="1000" dirty="0">
              <a:solidFill>
                <a:schemeClr val="tx1"/>
              </a:solidFill>
              <a:latin typeface="Georgia" pitchFamily="18" charset="0"/>
            </a:endParaRPr>
          </a:p>
        </p:txBody>
      </p:sp>
      <p:sp>
        <p:nvSpPr>
          <p:cNvPr id="13" name="Rectangle 12"/>
          <p:cNvSpPr/>
          <p:nvPr/>
        </p:nvSpPr>
        <p:spPr bwMode="ltGray">
          <a:xfrm rot="16200000">
            <a:off x="213361" y="3517959"/>
            <a:ext cx="1005840" cy="365760"/>
          </a:xfrm>
          <a:prstGeom prst="rect">
            <a:avLst/>
          </a:prstGeom>
          <a:solidFill>
            <a:schemeClr val="accent5"/>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a:rPr>
              <a:t>Velocity</a:t>
            </a:r>
            <a:endParaRPr lang="en-US" sz="1400" dirty="0">
              <a:solidFill>
                <a:srgbClr val="FFFFFF"/>
              </a:solidFill>
              <a:latin typeface="Georgia"/>
            </a:endParaRPr>
          </a:p>
        </p:txBody>
      </p:sp>
      <p:sp>
        <p:nvSpPr>
          <p:cNvPr id="14" name="Rectangle 13"/>
          <p:cNvSpPr/>
          <p:nvPr/>
        </p:nvSpPr>
        <p:spPr bwMode="ltGray">
          <a:xfrm rot="16200000">
            <a:off x="229688" y="4583788"/>
            <a:ext cx="1005840" cy="365760"/>
          </a:xfrm>
          <a:prstGeom prst="rect">
            <a:avLst/>
          </a:prstGeom>
          <a:solidFill>
            <a:schemeClr val="accent4"/>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a:rPr>
              <a:t>Variety</a:t>
            </a:r>
            <a:endParaRPr lang="en-US" sz="1400" dirty="0">
              <a:solidFill>
                <a:srgbClr val="FFFFFF"/>
              </a:solidFill>
              <a:latin typeface="Georgia"/>
            </a:endParaRPr>
          </a:p>
        </p:txBody>
      </p:sp>
      <p:sp>
        <p:nvSpPr>
          <p:cNvPr id="15" name="Rectangle 14"/>
          <p:cNvSpPr/>
          <p:nvPr/>
        </p:nvSpPr>
        <p:spPr bwMode="ltGray">
          <a:xfrm rot="16200000">
            <a:off x="213361" y="5663204"/>
            <a:ext cx="1005840" cy="365760"/>
          </a:xfrm>
          <a:prstGeom prst="rect">
            <a:avLst/>
          </a:prstGeom>
          <a:solidFill>
            <a:schemeClr val="tx2"/>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a:rPr>
              <a:t>Volume</a:t>
            </a:r>
            <a:endParaRPr lang="en-US" sz="1400" dirty="0">
              <a:solidFill>
                <a:srgbClr val="FFFFFF"/>
              </a:solidFill>
              <a:latin typeface="Georgia"/>
            </a:endParaRPr>
          </a:p>
        </p:txBody>
      </p:sp>
      <p:sp>
        <p:nvSpPr>
          <p:cNvPr id="16" name="TextBox 15"/>
          <p:cNvSpPr txBox="1"/>
          <p:nvPr/>
        </p:nvSpPr>
        <p:spPr>
          <a:xfrm>
            <a:off x="899938" y="1759186"/>
            <a:ext cx="2980903" cy="440601"/>
          </a:xfrm>
          <a:prstGeom prst="rect">
            <a:avLst/>
          </a:prstGeom>
          <a:noFill/>
        </p:spPr>
        <p:txBody>
          <a:bodyPr wrap="square" lIns="0" tIns="0" rIns="0" bIns="0" numCol="1" rtlCol="0" anchor="ctr">
            <a:noAutofit/>
          </a:bodyPr>
          <a:lstStyle/>
          <a:p>
            <a:pPr indent="-205740" algn="ctr">
              <a:spcAft>
                <a:spcPts val="675"/>
              </a:spcAft>
            </a:pPr>
            <a:r>
              <a:rPr lang="en-US" sz="1400" b="1" i="1" dirty="0">
                <a:solidFill>
                  <a:srgbClr val="000000"/>
                </a:solidFill>
                <a:latin typeface="Georgia" pitchFamily="18" charset="0"/>
              </a:rPr>
              <a:t>Traditional Techniques &amp; Issues</a:t>
            </a:r>
          </a:p>
        </p:txBody>
      </p:sp>
      <p:sp>
        <p:nvSpPr>
          <p:cNvPr id="17" name="TextBox 16"/>
          <p:cNvSpPr txBox="1"/>
          <p:nvPr/>
        </p:nvSpPr>
        <p:spPr>
          <a:xfrm>
            <a:off x="2248287" y="1766153"/>
            <a:ext cx="5978583" cy="440601"/>
          </a:xfrm>
          <a:prstGeom prst="rect">
            <a:avLst/>
          </a:prstGeom>
          <a:noFill/>
        </p:spPr>
        <p:txBody>
          <a:bodyPr wrap="square" lIns="0" tIns="0" rIns="0" bIns="0" numCol="1" rtlCol="0" anchor="ctr">
            <a:noAutofit/>
          </a:bodyPr>
          <a:lstStyle/>
          <a:p>
            <a:pPr indent="-205740" algn="ctr">
              <a:spcAft>
                <a:spcPts val="675"/>
              </a:spcAft>
            </a:pPr>
            <a:r>
              <a:rPr lang="en-US" sz="1400" b="1" i="1" dirty="0">
                <a:solidFill>
                  <a:srgbClr val="000000"/>
                </a:solidFill>
                <a:latin typeface="Georgia" pitchFamily="18" charset="0"/>
              </a:rPr>
              <a:t>Big Data Differentiators</a:t>
            </a:r>
          </a:p>
        </p:txBody>
      </p:sp>
      <p:sp>
        <p:nvSpPr>
          <p:cNvPr id="18" name="TextBox 17"/>
          <p:cNvSpPr txBox="1"/>
          <p:nvPr/>
        </p:nvSpPr>
        <p:spPr>
          <a:xfrm>
            <a:off x="1041108" y="5391914"/>
            <a:ext cx="2865018" cy="957090"/>
          </a:xfrm>
          <a:prstGeom prst="rect">
            <a:avLst/>
          </a:prstGeom>
          <a:noFill/>
        </p:spPr>
        <p:txBody>
          <a:bodyPr wrap="square" lIns="0" tIns="0" rIns="0" bIns="0" numCol="1" rtlCol="0">
            <a:noAutofit/>
          </a:bodyPr>
          <a:lstStyle/>
          <a:p>
            <a:pPr marL="83344" indent="-83344">
              <a:spcAft>
                <a:spcPts val="300"/>
              </a:spcAft>
              <a:buFont typeface="Arial" pitchFamily="34" charset="0"/>
              <a:buChar char="•"/>
            </a:pPr>
            <a:r>
              <a:rPr lang="en-US" sz="1300" dirty="0">
                <a:solidFill>
                  <a:srgbClr val="000000"/>
                </a:solidFill>
                <a:latin typeface="Georgia" pitchFamily="18" charset="0"/>
              </a:rPr>
              <a:t>Analysis is limited to </a:t>
            </a:r>
            <a:r>
              <a:rPr lang="en-US" sz="1300" b="1" dirty="0">
                <a:solidFill>
                  <a:srgbClr val="000000"/>
                </a:solidFill>
                <a:latin typeface="Georgia" pitchFamily="18" charset="0"/>
              </a:rPr>
              <a:t>small data sets</a:t>
            </a:r>
          </a:p>
          <a:p>
            <a:pPr marL="83344" indent="-83344">
              <a:spcAft>
                <a:spcPts val="300"/>
              </a:spcAft>
              <a:buFont typeface="Arial" pitchFamily="34" charset="0"/>
              <a:buChar char="•"/>
            </a:pPr>
            <a:r>
              <a:rPr lang="en-US" sz="1300" dirty="0">
                <a:solidFill>
                  <a:srgbClr val="000000"/>
                </a:solidFill>
                <a:latin typeface="Georgia" pitchFamily="18" charset="0"/>
              </a:rPr>
              <a:t>Analyzing large data sets = </a:t>
            </a:r>
            <a:r>
              <a:rPr lang="en-US" sz="1300" b="1" dirty="0">
                <a:solidFill>
                  <a:srgbClr val="000000"/>
                </a:solidFill>
                <a:latin typeface="Georgia" pitchFamily="18" charset="0"/>
              </a:rPr>
              <a:t>High Costs &amp; High Memory </a:t>
            </a:r>
            <a:endParaRPr lang="en-US" sz="1300" dirty="0">
              <a:solidFill>
                <a:srgbClr val="000000"/>
              </a:solidFill>
              <a:latin typeface="Georgia" pitchFamily="18" charset="0"/>
            </a:endParaRPr>
          </a:p>
        </p:txBody>
      </p:sp>
      <p:sp>
        <p:nvSpPr>
          <p:cNvPr id="19" name="TextBox 18"/>
          <p:cNvSpPr txBox="1"/>
          <p:nvPr/>
        </p:nvSpPr>
        <p:spPr>
          <a:xfrm>
            <a:off x="1041108" y="3371437"/>
            <a:ext cx="2736325" cy="649377"/>
          </a:xfrm>
          <a:prstGeom prst="rect">
            <a:avLst/>
          </a:prstGeom>
          <a:noFill/>
        </p:spPr>
        <p:txBody>
          <a:bodyPr wrap="square" lIns="0" tIns="0" rIns="0" bIns="0" numCol="1" rtlCol="0">
            <a:noAutofit/>
          </a:bodyPr>
          <a:lstStyle/>
          <a:p>
            <a:pPr marL="83344" indent="-83344">
              <a:spcAft>
                <a:spcPts val="300"/>
              </a:spcAft>
              <a:buFont typeface="Arial" pitchFamily="34" charset="0"/>
              <a:buChar char="•"/>
            </a:pPr>
            <a:r>
              <a:rPr lang="en-US" sz="1300" b="1" dirty="0">
                <a:solidFill>
                  <a:srgbClr val="000000"/>
                </a:solidFill>
                <a:latin typeface="Georgia" pitchFamily="18" charset="0"/>
              </a:rPr>
              <a:t>No real time analysis</a:t>
            </a:r>
          </a:p>
        </p:txBody>
      </p:sp>
      <p:sp>
        <p:nvSpPr>
          <p:cNvPr id="20" name="TextBox 19"/>
          <p:cNvSpPr txBox="1"/>
          <p:nvPr/>
        </p:nvSpPr>
        <p:spPr>
          <a:xfrm>
            <a:off x="1041108" y="4350780"/>
            <a:ext cx="2736326" cy="1527416"/>
          </a:xfrm>
          <a:prstGeom prst="rect">
            <a:avLst/>
          </a:prstGeom>
          <a:noFill/>
        </p:spPr>
        <p:txBody>
          <a:bodyPr wrap="square" lIns="0" tIns="0" rIns="0" bIns="0" numCol="1" rtlCol="0">
            <a:noAutofit/>
          </a:bodyPr>
          <a:lstStyle/>
          <a:p>
            <a:pPr marL="83344" indent="-83344">
              <a:spcAft>
                <a:spcPts val="300"/>
              </a:spcAft>
              <a:buFont typeface="Arial" pitchFamily="34" charset="0"/>
              <a:buChar char="•"/>
            </a:pPr>
            <a:r>
              <a:rPr lang="en-US" sz="1300" b="1" dirty="0">
                <a:solidFill>
                  <a:srgbClr val="000000"/>
                </a:solidFill>
                <a:latin typeface="Georgia" pitchFamily="18" charset="0"/>
              </a:rPr>
              <a:t>Compatibility issues</a:t>
            </a:r>
          </a:p>
          <a:p>
            <a:pPr marL="83344" indent="-83344">
              <a:spcAft>
                <a:spcPts val="300"/>
              </a:spcAft>
              <a:buFont typeface="Arial" pitchFamily="34" charset="0"/>
              <a:buChar char="•"/>
            </a:pPr>
            <a:r>
              <a:rPr lang="en-US" sz="1300" dirty="0">
                <a:solidFill>
                  <a:srgbClr val="000000"/>
                </a:solidFill>
                <a:latin typeface="Georgia" pitchFamily="18" charset="0"/>
              </a:rPr>
              <a:t>Advanced analytics </a:t>
            </a:r>
            <a:r>
              <a:rPr lang="en-US" sz="1300" b="1" dirty="0">
                <a:solidFill>
                  <a:srgbClr val="000000"/>
                </a:solidFill>
                <a:latin typeface="Georgia" pitchFamily="18" charset="0"/>
              </a:rPr>
              <a:t>struggle with non-numerical data</a:t>
            </a:r>
          </a:p>
        </p:txBody>
      </p:sp>
      <p:sp>
        <p:nvSpPr>
          <p:cNvPr id="21" name="TextBox 20"/>
          <p:cNvSpPr txBox="1"/>
          <p:nvPr/>
        </p:nvSpPr>
        <p:spPr>
          <a:xfrm>
            <a:off x="4065903" y="5457230"/>
            <a:ext cx="4570098" cy="791170"/>
          </a:xfrm>
          <a:prstGeom prst="rect">
            <a:avLst/>
          </a:prstGeom>
          <a:noFill/>
        </p:spPr>
        <p:txBody>
          <a:bodyPr wrap="square" lIns="0" tIns="0" rIns="0" bIns="0" numCol="1" rtlCol="0">
            <a:noAutofit/>
          </a:bodyPr>
          <a:lstStyle/>
          <a:p>
            <a:pPr marL="83344" indent="-83344">
              <a:spcAft>
                <a:spcPts val="300"/>
              </a:spcAft>
              <a:buFont typeface="Arial" pitchFamily="34" charset="0"/>
              <a:buChar char="•"/>
            </a:pPr>
            <a:r>
              <a:rPr lang="en-US" sz="1300" dirty="0">
                <a:solidFill>
                  <a:srgbClr val="000000"/>
                </a:solidFill>
                <a:latin typeface="Georgia" pitchFamily="18" charset="0"/>
              </a:rPr>
              <a:t>Scalable for </a:t>
            </a:r>
            <a:r>
              <a:rPr lang="en-US" sz="1300" b="1" dirty="0">
                <a:solidFill>
                  <a:srgbClr val="000000"/>
                </a:solidFill>
                <a:latin typeface="Georgia" pitchFamily="18" charset="0"/>
              </a:rPr>
              <a:t>huge amounts of multi-sourced data </a:t>
            </a:r>
          </a:p>
          <a:p>
            <a:pPr marL="83344" indent="-83344">
              <a:spcAft>
                <a:spcPts val="300"/>
              </a:spcAft>
              <a:buFont typeface="Arial" pitchFamily="34" charset="0"/>
              <a:buChar char="•"/>
            </a:pPr>
            <a:r>
              <a:rPr lang="en-US" sz="1300" dirty="0">
                <a:solidFill>
                  <a:srgbClr val="000000"/>
                </a:solidFill>
                <a:latin typeface="Georgia" pitchFamily="18" charset="0"/>
              </a:rPr>
              <a:t>Facilitation of </a:t>
            </a:r>
            <a:r>
              <a:rPr lang="en-US" sz="1300" b="1" dirty="0">
                <a:solidFill>
                  <a:srgbClr val="000000"/>
                </a:solidFill>
                <a:latin typeface="Georgia" pitchFamily="18" charset="0"/>
              </a:rPr>
              <a:t>massively parallel processing</a:t>
            </a:r>
          </a:p>
          <a:p>
            <a:pPr marL="83344" indent="-83344">
              <a:spcAft>
                <a:spcPts val="300"/>
              </a:spcAft>
              <a:buFont typeface="Arial" pitchFamily="34" charset="0"/>
              <a:buChar char="•"/>
            </a:pPr>
            <a:r>
              <a:rPr lang="en-US" sz="1300" b="1" dirty="0">
                <a:solidFill>
                  <a:srgbClr val="000000"/>
                </a:solidFill>
                <a:latin typeface="Georgia" pitchFamily="18" charset="0"/>
              </a:rPr>
              <a:t>Low-cost data storage</a:t>
            </a:r>
          </a:p>
        </p:txBody>
      </p:sp>
      <p:sp>
        <p:nvSpPr>
          <p:cNvPr id="22" name="TextBox 21"/>
          <p:cNvSpPr txBox="1"/>
          <p:nvPr/>
        </p:nvSpPr>
        <p:spPr>
          <a:xfrm>
            <a:off x="4048071" y="3291745"/>
            <a:ext cx="4845556" cy="1248370"/>
          </a:xfrm>
          <a:prstGeom prst="rect">
            <a:avLst/>
          </a:prstGeom>
          <a:noFill/>
        </p:spPr>
        <p:txBody>
          <a:bodyPr wrap="square" lIns="0" tIns="0" rIns="0" bIns="0" numCol="1" rtlCol="0">
            <a:noAutofit/>
          </a:bodyPr>
          <a:lstStyle/>
          <a:p>
            <a:pPr>
              <a:spcAft>
                <a:spcPts val="300"/>
              </a:spcAft>
            </a:pPr>
            <a:r>
              <a:rPr lang="en-US" sz="1300" b="1" dirty="0">
                <a:solidFill>
                  <a:srgbClr val="000000"/>
                </a:solidFill>
                <a:latin typeface="Georgia" pitchFamily="18" charset="0"/>
              </a:rPr>
              <a:t>In real-time:</a:t>
            </a:r>
          </a:p>
          <a:p>
            <a:pPr marL="182880" lvl="1" indent="-91440">
              <a:spcAft>
                <a:spcPts val="300"/>
              </a:spcAft>
              <a:buFont typeface="Arial" pitchFamily="34" charset="0"/>
              <a:buChar char="•"/>
            </a:pPr>
            <a:r>
              <a:rPr lang="en-US" sz="1300" b="1" dirty="0">
                <a:solidFill>
                  <a:srgbClr val="000000"/>
                </a:solidFill>
                <a:latin typeface="Georgia" pitchFamily="18" charset="0"/>
              </a:rPr>
              <a:t>Dynamically analyze data</a:t>
            </a:r>
          </a:p>
          <a:p>
            <a:pPr marL="182880" lvl="1" indent="-91440">
              <a:spcAft>
                <a:spcPts val="300"/>
              </a:spcAft>
              <a:buFont typeface="Arial" pitchFamily="34" charset="0"/>
              <a:buChar char="•"/>
            </a:pPr>
            <a:r>
              <a:rPr lang="en-US" sz="1300" dirty="0">
                <a:solidFill>
                  <a:srgbClr val="000000"/>
                </a:solidFill>
                <a:latin typeface="Georgia" pitchFamily="18" charset="0"/>
              </a:rPr>
              <a:t>Consistently integrate new information</a:t>
            </a:r>
          </a:p>
          <a:p>
            <a:pPr marL="182880" lvl="1" indent="-91440">
              <a:spcAft>
                <a:spcPts val="300"/>
              </a:spcAft>
              <a:buFont typeface="Arial" pitchFamily="34" charset="0"/>
              <a:buChar char="•"/>
            </a:pPr>
            <a:r>
              <a:rPr lang="en-US" sz="1300" dirty="0">
                <a:solidFill>
                  <a:srgbClr val="000000"/>
                </a:solidFill>
                <a:latin typeface="Georgia" pitchFamily="18" charset="0"/>
              </a:rPr>
              <a:t>Auto deletes unwanted to ensure </a:t>
            </a:r>
            <a:r>
              <a:rPr lang="en-US" sz="1300" b="1" dirty="0">
                <a:solidFill>
                  <a:srgbClr val="000000"/>
                </a:solidFill>
                <a:latin typeface="Georgia" pitchFamily="18" charset="0"/>
              </a:rPr>
              <a:t>optimal storage</a:t>
            </a:r>
          </a:p>
        </p:txBody>
      </p:sp>
      <p:sp>
        <p:nvSpPr>
          <p:cNvPr id="23" name="TextBox 22"/>
          <p:cNvSpPr txBox="1"/>
          <p:nvPr/>
        </p:nvSpPr>
        <p:spPr>
          <a:xfrm>
            <a:off x="4064399" y="4408262"/>
            <a:ext cx="4344817" cy="1248370"/>
          </a:xfrm>
          <a:prstGeom prst="rect">
            <a:avLst/>
          </a:prstGeom>
          <a:noFill/>
        </p:spPr>
        <p:txBody>
          <a:bodyPr wrap="square" lIns="0" tIns="0" rIns="0" bIns="0" numCol="1" rtlCol="0">
            <a:noAutofit/>
          </a:bodyPr>
          <a:lstStyle/>
          <a:p>
            <a:pPr marL="83344" indent="-83344">
              <a:spcAft>
                <a:spcPts val="300"/>
              </a:spcAft>
              <a:buFont typeface="Arial" pitchFamily="34" charset="0"/>
              <a:buChar char="•"/>
            </a:pPr>
            <a:r>
              <a:rPr lang="en-US" sz="1300" dirty="0">
                <a:solidFill>
                  <a:srgbClr val="000000"/>
                </a:solidFill>
                <a:latin typeface="Georgia" pitchFamily="18" charset="0"/>
              </a:rPr>
              <a:t>Frameworks </a:t>
            </a:r>
            <a:r>
              <a:rPr lang="en-US" sz="1300" b="1" dirty="0">
                <a:solidFill>
                  <a:srgbClr val="000000"/>
                </a:solidFill>
                <a:latin typeface="Georgia" pitchFamily="18" charset="0"/>
              </a:rPr>
              <a:t>accommodate varying data types and data models</a:t>
            </a:r>
          </a:p>
          <a:p>
            <a:pPr marL="83344" indent="-83344">
              <a:spcAft>
                <a:spcPts val="300"/>
              </a:spcAft>
              <a:buFont typeface="Arial" pitchFamily="34" charset="0"/>
              <a:buChar char="•"/>
            </a:pPr>
            <a:r>
              <a:rPr lang="en-US" sz="1300" b="1" dirty="0">
                <a:solidFill>
                  <a:srgbClr val="000000"/>
                </a:solidFill>
                <a:latin typeface="Georgia" pitchFamily="18" charset="0"/>
              </a:rPr>
              <a:t>Insightful analysis with very few parameters</a:t>
            </a:r>
          </a:p>
        </p:txBody>
      </p:sp>
      <p:sp>
        <p:nvSpPr>
          <p:cNvPr id="24" name="Pentagon 23"/>
          <p:cNvSpPr/>
          <p:nvPr/>
        </p:nvSpPr>
        <p:spPr bwMode="ltGray">
          <a:xfrm>
            <a:off x="800091" y="2140574"/>
            <a:ext cx="8158840" cy="1005840"/>
          </a:xfrm>
          <a:prstGeom prst="homePlate">
            <a:avLst/>
          </a:prstGeom>
          <a:solidFill>
            <a:schemeClr val="accent3">
              <a:lumMod val="50000"/>
              <a:alpha val="37000"/>
            </a:schemeClr>
          </a:solidFill>
          <a:ln w="127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sz="1000" dirty="0">
              <a:solidFill>
                <a:schemeClr val="tx1"/>
              </a:solidFill>
              <a:latin typeface="Georgia" pitchFamily="18" charset="0"/>
            </a:endParaRPr>
          </a:p>
        </p:txBody>
      </p:sp>
      <p:sp>
        <p:nvSpPr>
          <p:cNvPr id="25" name="Rectangle 24"/>
          <p:cNvSpPr/>
          <p:nvPr/>
        </p:nvSpPr>
        <p:spPr bwMode="ltGray">
          <a:xfrm rot="16200000">
            <a:off x="251457" y="2461085"/>
            <a:ext cx="1005840" cy="365760"/>
          </a:xfrm>
          <a:prstGeom prst="rect">
            <a:avLst/>
          </a:prstGeom>
          <a:solidFill>
            <a:schemeClr val="accent3">
              <a:lumMod val="50000"/>
            </a:schemeClr>
          </a:solidFill>
          <a:ln w="19050">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a:rPr>
              <a:t>Veracity</a:t>
            </a:r>
            <a:endParaRPr lang="en-US" sz="1400" dirty="0">
              <a:solidFill>
                <a:srgbClr val="FFFFFF"/>
              </a:solidFill>
              <a:latin typeface="Georgia"/>
            </a:endParaRPr>
          </a:p>
        </p:txBody>
      </p:sp>
      <p:cxnSp>
        <p:nvCxnSpPr>
          <p:cNvPr id="26" name="Straight Connector 25"/>
          <p:cNvCxnSpPr/>
          <p:nvPr/>
        </p:nvCxnSpPr>
        <p:spPr>
          <a:xfrm>
            <a:off x="3960987" y="2143853"/>
            <a:ext cx="0" cy="4230782"/>
          </a:xfrm>
          <a:prstGeom prst="line">
            <a:avLst/>
          </a:prstGeom>
          <a:ln>
            <a:solidFill>
              <a:schemeClr val="bg1">
                <a:lumMod val="50000"/>
              </a:schemeClr>
            </a:solidFill>
            <a:prstDash val="dash"/>
          </a:ln>
        </p:spPr>
        <p:style>
          <a:lnRef idx="1">
            <a:schemeClr val="dk1"/>
          </a:lnRef>
          <a:fillRef idx="0">
            <a:schemeClr val="dk1"/>
          </a:fillRef>
          <a:effectRef idx="0">
            <a:schemeClr val="dk1"/>
          </a:effectRef>
          <a:fontRef idx="minor">
            <a:schemeClr val="tx1"/>
          </a:fontRef>
        </p:style>
      </p:cxnSp>
      <p:sp>
        <p:nvSpPr>
          <p:cNvPr id="27" name="TextBox 26"/>
          <p:cNvSpPr txBox="1"/>
          <p:nvPr/>
        </p:nvSpPr>
        <p:spPr>
          <a:xfrm>
            <a:off x="1062876" y="2244404"/>
            <a:ext cx="2736326" cy="1527416"/>
          </a:xfrm>
          <a:prstGeom prst="rect">
            <a:avLst/>
          </a:prstGeom>
          <a:noFill/>
        </p:spPr>
        <p:txBody>
          <a:bodyPr wrap="square" lIns="0" tIns="0" rIns="0" bIns="0" numCol="1" rtlCol="0">
            <a:noAutofit/>
          </a:bodyPr>
          <a:lstStyle/>
          <a:p>
            <a:pPr marL="83344" indent="-83344">
              <a:spcAft>
                <a:spcPts val="300"/>
              </a:spcAft>
              <a:buFont typeface="Arial" pitchFamily="34" charset="0"/>
              <a:buChar char="•"/>
            </a:pPr>
            <a:r>
              <a:rPr lang="en-US" sz="1300" b="1" dirty="0">
                <a:solidFill>
                  <a:srgbClr val="000000"/>
                </a:solidFill>
                <a:latin typeface="Georgia" pitchFamily="18" charset="0"/>
              </a:rPr>
              <a:t>Does not account for biases, noise and abnormality in data</a:t>
            </a:r>
          </a:p>
        </p:txBody>
      </p:sp>
      <p:sp>
        <p:nvSpPr>
          <p:cNvPr id="28" name="TextBox 27"/>
          <p:cNvSpPr txBox="1"/>
          <p:nvPr/>
        </p:nvSpPr>
        <p:spPr>
          <a:xfrm>
            <a:off x="4086167" y="2301886"/>
            <a:ext cx="4344817" cy="1248370"/>
          </a:xfrm>
          <a:prstGeom prst="rect">
            <a:avLst/>
          </a:prstGeom>
          <a:noFill/>
        </p:spPr>
        <p:txBody>
          <a:bodyPr wrap="square" lIns="0" tIns="0" rIns="0" bIns="0" numCol="1" rtlCol="0">
            <a:noAutofit/>
          </a:bodyPr>
          <a:lstStyle/>
          <a:p>
            <a:pPr marL="83344" indent="-83344">
              <a:spcAft>
                <a:spcPts val="300"/>
              </a:spcAft>
              <a:buFont typeface="Arial" pitchFamily="34" charset="0"/>
              <a:buChar char="•"/>
            </a:pPr>
            <a:r>
              <a:rPr lang="en-US" sz="1300" dirty="0">
                <a:solidFill>
                  <a:srgbClr val="000000"/>
                </a:solidFill>
                <a:latin typeface="Georgia" pitchFamily="18" charset="0"/>
              </a:rPr>
              <a:t>Data is stored, and </a:t>
            </a:r>
            <a:r>
              <a:rPr lang="en-US" sz="1300" b="1" dirty="0">
                <a:solidFill>
                  <a:srgbClr val="000000"/>
                </a:solidFill>
                <a:latin typeface="Georgia" pitchFamily="18" charset="0"/>
              </a:rPr>
              <a:t>mined meaningful to the problem being analyzed</a:t>
            </a:r>
          </a:p>
          <a:p>
            <a:pPr marL="83344" indent="-83344">
              <a:spcAft>
                <a:spcPts val="300"/>
              </a:spcAft>
              <a:buFont typeface="Arial" pitchFamily="34" charset="0"/>
              <a:buChar char="•"/>
            </a:pPr>
            <a:r>
              <a:rPr lang="en-US" sz="1300" b="1" dirty="0">
                <a:solidFill>
                  <a:srgbClr val="000000"/>
                </a:solidFill>
                <a:latin typeface="Georgia" pitchFamily="18" charset="0"/>
              </a:rPr>
              <a:t>Keeps data clean and processes to keep ‘dirty data’ from accumulating in your systems</a:t>
            </a:r>
          </a:p>
        </p:txBody>
      </p:sp>
    </p:spTree>
    <p:extLst>
      <p:ext uri="{BB962C8B-B14F-4D97-AF65-F5344CB8AC3E}">
        <p14:creationId xmlns:p14="http://schemas.microsoft.com/office/powerpoint/2010/main" val="3288777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Types of Big Data</a:t>
            </a:r>
          </a:p>
        </p:txBody>
      </p:sp>
      <p:sp>
        <p:nvSpPr>
          <p:cNvPr id="5" name="Slide Number Placeholder 4"/>
          <p:cNvSpPr>
            <a:spLocks noGrp="1"/>
          </p:cNvSpPr>
          <p:nvPr>
            <p:ph type="sldNum" sz="quarter" idx="4"/>
          </p:nvPr>
        </p:nvSpPr>
        <p:spPr/>
        <p:txBody>
          <a:bodyPr/>
          <a:lstStyle/>
          <a:p>
            <a:fld id="{9EBD5762-3BDC-484D-9503-7EA6D5A9A8CE}" type="slidenum">
              <a:rPr lang="en-GB" smtClean="0"/>
              <a:pPr/>
              <a:t>4</a:t>
            </a:fld>
            <a:endParaRPr lang="en-GB"/>
          </a:p>
        </p:txBody>
      </p:sp>
      <p:sp>
        <p:nvSpPr>
          <p:cNvPr id="7" name="Text Placeholder 4"/>
          <p:cNvSpPr txBox="1">
            <a:spLocks/>
          </p:cNvSpPr>
          <p:nvPr/>
        </p:nvSpPr>
        <p:spPr>
          <a:xfrm>
            <a:off x="533401" y="1143000"/>
            <a:ext cx="8102600" cy="416983"/>
          </a:xfrm>
          <a:prstGeom prst="rect">
            <a:avLst/>
          </a:prstGeom>
        </p:spPr>
        <p:txBody>
          <a:bodyPr numCol="1"/>
          <a:lstStyle>
            <a:lvl1pPr marL="0" marR="0" indent="-274320" algn="l" defTabSz="914400" rtl="0" eaLnBrk="1" fontAlgn="auto" latinLnBrk="0" hangingPunct="1">
              <a:lnSpc>
                <a:spcPct val="100000"/>
              </a:lnSpc>
              <a:spcBef>
                <a:spcPts val="0"/>
              </a:spcBef>
              <a:spcAft>
                <a:spcPts val="900"/>
              </a:spcAft>
              <a:buClr>
                <a:schemeClr val="tx1"/>
              </a:buClr>
              <a:buSzTx/>
              <a:buFontTx/>
              <a:buNone/>
              <a:tabLst/>
              <a:defRPr sz="2000" kern="1200">
                <a:solidFill>
                  <a:schemeClr val="tx1"/>
                </a:solidFill>
                <a:latin typeface="Georgia" pitchFamily="18" charset="0"/>
                <a:ea typeface="+mn-ea"/>
                <a:cs typeface="+mn-cs"/>
              </a:defRPr>
            </a:lvl1pPr>
            <a:lvl2pPr marL="27432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ts val="0"/>
              </a:spcBef>
              <a:spcAft>
                <a:spcPts val="900"/>
              </a:spcAft>
              <a:buClr>
                <a:schemeClr val="tx1"/>
              </a:buClr>
              <a:buSzPct val="100000"/>
              <a:buFont typeface="+mj-lt"/>
              <a:buAutoNum type="arabicPeriod"/>
              <a:tabLst/>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ts val="0"/>
              </a:spcBef>
              <a:spcAft>
                <a:spcPts val="900"/>
              </a:spcAft>
              <a:buSzPct val="100000"/>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ts val="0"/>
              </a:spcBef>
              <a:spcAft>
                <a:spcPts val="900"/>
              </a:spcAft>
              <a:buSzPct val="100000"/>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ts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r>
              <a:rPr lang="en-US" sz="1600" dirty="0"/>
              <a:t>Variety is the most unique aspect of Big Data. New technologies and new types of data have driven much of the evolution around Big Data.</a:t>
            </a:r>
          </a:p>
        </p:txBody>
      </p:sp>
      <p:grpSp>
        <p:nvGrpSpPr>
          <p:cNvPr id="8" name="Group 7"/>
          <p:cNvGrpSpPr/>
          <p:nvPr/>
        </p:nvGrpSpPr>
        <p:grpSpPr>
          <a:xfrm>
            <a:off x="533400" y="2032126"/>
            <a:ext cx="8343574" cy="4408460"/>
            <a:chOff x="519453" y="1720685"/>
            <a:chExt cx="8347760" cy="4435989"/>
          </a:xfrm>
        </p:grpSpPr>
        <p:grpSp>
          <p:nvGrpSpPr>
            <p:cNvPr id="9" name="Group 8"/>
            <p:cNvGrpSpPr/>
            <p:nvPr/>
          </p:nvGrpSpPr>
          <p:grpSpPr>
            <a:xfrm>
              <a:off x="5542633" y="1720685"/>
              <a:ext cx="3324580" cy="777316"/>
              <a:chOff x="6205998" y="2105666"/>
              <a:chExt cx="2953126" cy="777316"/>
            </a:xfrm>
          </p:grpSpPr>
          <p:sp>
            <p:nvSpPr>
              <p:cNvPr id="62" name="Freeform 61"/>
              <p:cNvSpPr/>
              <p:nvPr/>
            </p:nvSpPr>
            <p:spPr>
              <a:xfrm>
                <a:off x="6205998" y="2105666"/>
                <a:ext cx="2919912" cy="212252"/>
              </a:xfrm>
              <a:custGeom>
                <a:avLst/>
                <a:gdLst>
                  <a:gd name="connsiteX0" fmla="*/ 0 w 733245"/>
                  <a:gd name="connsiteY0" fmla="*/ 198407 h 198407"/>
                  <a:gd name="connsiteX1" fmla="*/ 198407 w 733245"/>
                  <a:gd name="connsiteY1" fmla="*/ 0 h 198407"/>
                  <a:gd name="connsiteX2" fmla="*/ 733245 w 733245"/>
                  <a:gd name="connsiteY2" fmla="*/ 0 h 198407"/>
                  <a:gd name="connsiteX0" fmla="*/ 0 w 733245"/>
                  <a:gd name="connsiteY0" fmla="*/ 198407 h 198407"/>
                  <a:gd name="connsiteX1" fmla="*/ 37531 w 733245"/>
                  <a:gd name="connsiteY1" fmla="*/ 0 h 198407"/>
                  <a:gd name="connsiteX2" fmla="*/ 733245 w 733245"/>
                  <a:gd name="connsiteY2" fmla="*/ 0 h 198407"/>
                </a:gdLst>
                <a:ah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ln w="19050">
                <a:solidFill>
                  <a:schemeClr val="accent4">
                    <a:lumMod val="60000"/>
                    <a:lumOff val="40000"/>
                  </a:schemeClr>
                </a:solidFill>
                <a:prstDash val="sysDot"/>
              </a:ln>
            </p:spPr>
            <p:style>
              <a:lnRef idx="1">
                <a:schemeClr val="accent1"/>
              </a:lnRef>
              <a:fillRef idx="0">
                <a:schemeClr val="accent1"/>
              </a:fillRef>
              <a:effectRef idx="0">
                <a:schemeClr val="accent1"/>
              </a:effectRef>
              <a:fontRef idx="minor">
                <a:schemeClr val="tx1"/>
              </a:fontRef>
            </p:style>
            <p:txBody>
              <a:bodyPr numCol="1" rtlCol="0" anchor="ctr"/>
              <a:lstStyle/>
              <a:p>
                <a:pPr algn="ctr"/>
                <a:endParaRPr lang="en-GB" altLang="en-GB" sz="1100">
                  <a:latin typeface="+mj-lt"/>
                </a:endParaRPr>
              </a:p>
            </p:txBody>
          </p:sp>
          <p:sp>
            <p:nvSpPr>
              <p:cNvPr id="63" name="Rectangle 10"/>
              <p:cNvSpPr>
                <a:spLocks noChangeArrowheads="1"/>
              </p:cNvSpPr>
              <p:nvPr/>
            </p:nvSpPr>
            <p:spPr>
              <a:xfrm>
                <a:off x="6570836" y="2167709"/>
                <a:ext cx="2588288" cy="715273"/>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algn="r" defTabSz="798513" eaLnBrk="0" hangingPunct="0">
                  <a:spcAft>
                    <a:spcPts val="200"/>
                  </a:spcAft>
                  <a:defRPr/>
                </a:pPr>
                <a:r>
                  <a:rPr lang="en-GB" altLang="en-GB" sz="1100" kern="0" dirty="0">
                    <a:solidFill>
                      <a:schemeClr val="accent3"/>
                    </a:solidFill>
                    <a:latin typeface="+mj-lt"/>
                    <a:cs typeface="Arial" charset="0"/>
                  </a:rPr>
                  <a:t>Twitter, Linkedin, Facebook, Tumblr, Blog, SlideShare, YouTube, Google+, Instagram, Flickr, Pinterest, Vimeo, WordPress, IM, RSS, Review, Chatter, Jive, Yammer, etc.</a:t>
                </a:r>
              </a:p>
            </p:txBody>
          </p:sp>
        </p:grpSp>
        <p:grpSp>
          <p:nvGrpSpPr>
            <p:cNvPr id="10" name="Group 9"/>
            <p:cNvGrpSpPr/>
            <p:nvPr/>
          </p:nvGrpSpPr>
          <p:grpSpPr>
            <a:xfrm>
              <a:off x="519453" y="1775044"/>
              <a:ext cx="8347759" cy="4381630"/>
              <a:chOff x="519453" y="1775044"/>
              <a:chExt cx="8347759" cy="4381634"/>
            </a:xfrm>
          </p:grpSpPr>
          <p:grpSp>
            <p:nvGrpSpPr>
              <p:cNvPr id="11" name="Group 10"/>
              <p:cNvGrpSpPr/>
              <p:nvPr/>
            </p:nvGrpSpPr>
            <p:grpSpPr>
              <a:xfrm>
                <a:off x="2574547" y="1797114"/>
                <a:ext cx="4043191" cy="4121588"/>
                <a:chOff x="3233734" y="2349097"/>
                <a:chExt cx="4043191" cy="4121588"/>
              </a:xfrm>
            </p:grpSpPr>
            <p:grpSp>
              <p:nvGrpSpPr>
                <p:cNvPr id="35" name="Group 52"/>
                <p:cNvGrpSpPr>
                  <a:grpSpLocks noChangeAspect="1"/>
                </p:cNvGrpSpPr>
                <p:nvPr/>
              </p:nvGrpSpPr>
              <p:grpSpPr>
                <a:xfrm>
                  <a:off x="3667931" y="2826424"/>
                  <a:ext cx="3181330" cy="3199613"/>
                  <a:chOff x="4230" y="2242"/>
                  <a:chExt cx="1044" cy="1050"/>
                </a:xfrm>
              </p:grpSpPr>
              <p:sp>
                <p:nvSpPr>
                  <p:cNvPr id="54" name="Freeform 53"/>
                  <p:cNvSpPr>
                    <a:spLocks/>
                  </p:cNvSpPr>
                  <p:nvPr/>
                </p:nvSpPr>
                <p:spPr>
                  <a:xfrm>
                    <a:off x="4752" y="2242"/>
                    <a:ext cx="370" cy="525"/>
                  </a:xfrm>
                  <a:custGeom>
                    <a:avLst/>
                    <a:gdLst/>
                    <a:ahLst/>
                    <a:cxnLst>
                      <a:cxn ang="0">
                        <a:pos x="988" y="413"/>
                      </a:cxn>
                      <a:cxn ang="0">
                        <a:pos x="0" y="0"/>
                      </a:cxn>
                      <a:cxn ang="0">
                        <a:pos x="0" y="1400"/>
                      </a:cxn>
                      <a:cxn ang="0">
                        <a:pos x="988" y="413"/>
                      </a:cxn>
                    </a:cxnLst>
                    <a:rect l="0" t="0" r="r" b="b"/>
                    <a:pathLst>
                      <a:path w="988" h="1400">
                        <a:moveTo>
                          <a:pt x="988" y="413"/>
                        </a:moveTo>
                        <a:cubicBezTo>
                          <a:pt x="726" y="149"/>
                          <a:pt x="371" y="0"/>
                          <a:pt x="0" y="0"/>
                        </a:cubicBezTo>
                        <a:lnTo>
                          <a:pt x="0" y="1400"/>
                        </a:lnTo>
                        <a:lnTo>
                          <a:pt x="988" y="413"/>
                        </a:lnTo>
                        <a:close/>
                      </a:path>
                    </a:pathLst>
                  </a:custGeom>
                  <a:solidFill>
                    <a:schemeClr val="accent4">
                      <a:lumMod val="60000"/>
                      <a:lumOff val="40000"/>
                    </a:schemeClr>
                  </a:solidFill>
                  <a:ln w="28575">
                    <a:solidFill>
                      <a:schemeClr val="bg2"/>
                    </a:solidFill>
                    <a:prstDash val="solid"/>
                    <a:round/>
                    <a:headEnd/>
                    <a:tailEnd/>
                  </a:ln>
                </p:spPr>
                <p:txBody>
                  <a:bodyPr vert="horz" wrap="square" lIns="91440" tIns="45720" rIns="91440" bIns="45720" numCol="1" anchor="t" anchorCtr="0" compatLnSpc="1">
                    <a:prstTxWarp prst="textNoShape">
                      <a:avLst/>
                    </a:prstTxWarp>
                  </a:bodyPr>
                  <a:lstStyle/>
                  <a:p>
                    <a:endParaRPr lang="en-GB" altLang="en-GB" sz="1100">
                      <a:latin typeface="+mj-lt"/>
                    </a:endParaRPr>
                  </a:p>
                </p:txBody>
              </p:sp>
              <p:sp>
                <p:nvSpPr>
                  <p:cNvPr id="55" name="Freeform 54"/>
                  <p:cNvSpPr>
                    <a:spLocks/>
                  </p:cNvSpPr>
                  <p:nvPr/>
                </p:nvSpPr>
                <p:spPr>
                  <a:xfrm>
                    <a:off x="4752" y="2397"/>
                    <a:ext cx="522" cy="370"/>
                  </a:xfrm>
                  <a:custGeom>
                    <a:avLst/>
                    <a:gdLst/>
                    <a:ahLst/>
                    <a:cxnLst>
                      <a:cxn ang="0">
                        <a:pos x="1392" y="987"/>
                      </a:cxn>
                      <a:cxn ang="0">
                        <a:pos x="988" y="0"/>
                      </a:cxn>
                      <a:cxn ang="0">
                        <a:pos x="0" y="987"/>
                      </a:cxn>
                      <a:cxn ang="0">
                        <a:pos x="1392" y="987"/>
                      </a:cxn>
                    </a:cxnLst>
                    <a:rect l="0" t="0" r="r" b="b"/>
                    <a:pathLst>
                      <a:path w="1392" h="987">
                        <a:moveTo>
                          <a:pt x="1392" y="987"/>
                        </a:moveTo>
                        <a:cubicBezTo>
                          <a:pt x="1392" y="618"/>
                          <a:pt x="1247" y="263"/>
                          <a:pt x="988" y="0"/>
                        </a:cubicBezTo>
                        <a:lnTo>
                          <a:pt x="0" y="987"/>
                        </a:lnTo>
                        <a:lnTo>
                          <a:pt x="1392" y="987"/>
                        </a:lnTo>
                        <a:close/>
                      </a:path>
                    </a:pathLst>
                  </a:custGeom>
                  <a:solidFill>
                    <a:schemeClr val="accent6"/>
                  </a:solidFill>
                  <a:ln w="28575">
                    <a:solidFill>
                      <a:schemeClr val="bg2"/>
                    </a:solidFill>
                    <a:prstDash val="solid"/>
                    <a:round/>
                    <a:headEnd/>
                    <a:tailEnd/>
                  </a:ln>
                </p:spPr>
                <p:txBody>
                  <a:bodyPr vert="horz" wrap="square" lIns="91440" tIns="45720" rIns="91440" bIns="45720" numCol="1" anchor="t" anchorCtr="0" compatLnSpc="1">
                    <a:prstTxWarp prst="textNoShape">
                      <a:avLst/>
                    </a:prstTxWarp>
                  </a:bodyPr>
                  <a:lstStyle/>
                  <a:p>
                    <a:endParaRPr lang="en-GB" altLang="en-GB" sz="1100">
                      <a:latin typeface="+mj-lt"/>
                    </a:endParaRPr>
                  </a:p>
                </p:txBody>
              </p:sp>
              <p:sp>
                <p:nvSpPr>
                  <p:cNvPr id="56" name="Freeform 55"/>
                  <p:cNvSpPr>
                    <a:spLocks/>
                  </p:cNvSpPr>
                  <p:nvPr/>
                </p:nvSpPr>
                <p:spPr>
                  <a:xfrm>
                    <a:off x="4752" y="2767"/>
                    <a:ext cx="522" cy="370"/>
                  </a:xfrm>
                  <a:custGeom>
                    <a:avLst/>
                    <a:gdLst/>
                    <a:ahLst/>
                    <a:cxnLst>
                      <a:cxn ang="0">
                        <a:pos x="988" y="988"/>
                      </a:cxn>
                      <a:cxn ang="0">
                        <a:pos x="1392" y="0"/>
                      </a:cxn>
                      <a:cxn ang="0">
                        <a:pos x="0" y="0"/>
                      </a:cxn>
                      <a:cxn ang="0">
                        <a:pos x="988" y="988"/>
                      </a:cxn>
                    </a:cxnLst>
                    <a:rect l="0" t="0" r="r" b="b"/>
                    <a:pathLst>
                      <a:path w="1392" h="988">
                        <a:moveTo>
                          <a:pt x="988" y="988"/>
                        </a:moveTo>
                        <a:cubicBezTo>
                          <a:pt x="1247" y="725"/>
                          <a:pt x="1392" y="370"/>
                          <a:pt x="1392" y="0"/>
                        </a:cubicBezTo>
                        <a:lnTo>
                          <a:pt x="0" y="0"/>
                        </a:lnTo>
                        <a:lnTo>
                          <a:pt x="988" y="988"/>
                        </a:lnTo>
                        <a:close/>
                      </a:path>
                    </a:pathLst>
                  </a:custGeom>
                  <a:solidFill>
                    <a:schemeClr val="accent5"/>
                  </a:solidFill>
                  <a:ln w="28575">
                    <a:solidFill>
                      <a:schemeClr val="bg2"/>
                    </a:solidFill>
                    <a:prstDash val="solid"/>
                    <a:round/>
                    <a:headEnd/>
                    <a:tailEnd/>
                  </a:ln>
                </p:spPr>
                <p:txBody>
                  <a:bodyPr vert="horz" wrap="square" lIns="91440" tIns="45720" rIns="91440" bIns="45720" numCol="1" anchor="t" anchorCtr="0" compatLnSpc="1">
                    <a:prstTxWarp prst="textNoShape">
                      <a:avLst/>
                    </a:prstTxWarp>
                  </a:bodyPr>
                  <a:lstStyle/>
                  <a:p>
                    <a:endParaRPr lang="en-GB" altLang="en-GB" sz="1100">
                      <a:latin typeface="+mj-lt"/>
                    </a:endParaRPr>
                  </a:p>
                </p:txBody>
              </p:sp>
              <p:sp>
                <p:nvSpPr>
                  <p:cNvPr id="57" name="Freeform 56"/>
                  <p:cNvSpPr>
                    <a:spLocks/>
                  </p:cNvSpPr>
                  <p:nvPr/>
                </p:nvSpPr>
                <p:spPr>
                  <a:xfrm>
                    <a:off x="4752" y="2767"/>
                    <a:ext cx="370" cy="525"/>
                  </a:xfrm>
                  <a:custGeom>
                    <a:avLst/>
                    <a:gdLst/>
                    <a:ahLst/>
                    <a:cxnLst>
                      <a:cxn ang="0">
                        <a:pos x="0" y="1400"/>
                      </a:cxn>
                      <a:cxn ang="0">
                        <a:pos x="988" y="988"/>
                      </a:cxn>
                      <a:cxn ang="0">
                        <a:pos x="0" y="0"/>
                      </a:cxn>
                      <a:cxn ang="0">
                        <a:pos x="0" y="1400"/>
                      </a:cxn>
                    </a:cxnLst>
                    <a:rect l="0" t="0" r="r" b="b"/>
                    <a:pathLst>
                      <a:path w="988" h="1400">
                        <a:moveTo>
                          <a:pt x="0" y="1400"/>
                        </a:moveTo>
                        <a:cubicBezTo>
                          <a:pt x="371" y="1400"/>
                          <a:pt x="726" y="1252"/>
                          <a:pt x="988" y="988"/>
                        </a:cubicBezTo>
                        <a:lnTo>
                          <a:pt x="0" y="0"/>
                        </a:lnTo>
                        <a:lnTo>
                          <a:pt x="0" y="1400"/>
                        </a:lnTo>
                        <a:close/>
                      </a:path>
                    </a:pathLst>
                  </a:custGeom>
                  <a:solidFill>
                    <a:schemeClr val="accent3"/>
                  </a:solidFill>
                  <a:ln w="28575">
                    <a:solidFill>
                      <a:schemeClr val="bg2"/>
                    </a:solidFill>
                    <a:prstDash val="solid"/>
                    <a:round/>
                    <a:headEnd/>
                    <a:tailEnd/>
                  </a:ln>
                </p:spPr>
                <p:txBody>
                  <a:bodyPr vert="horz" wrap="square" lIns="91440" tIns="45720" rIns="91440" bIns="45720" numCol="1" anchor="t" anchorCtr="0" compatLnSpc="1">
                    <a:prstTxWarp prst="textNoShape">
                      <a:avLst/>
                    </a:prstTxWarp>
                  </a:bodyPr>
                  <a:lstStyle/>
                  <a:p>
                    <a:endParaRPr lang="en-GB" altLang="en-GB" sz="1100">
                      <a:latin typeface="+mj-lt"/>
                    </a:endParaRPr>
                  </a:p>
                </p:txBody>
              </p:sp>
              <p:sp>
                <p:nvSpPr>
                  <p:cNvPr id="58" name="Freeform 57"/>
                  <p:cNvSpPr>
                    <a:spLocks/>
                  </p:cNvSpPr>
                  <p:nvPr/>
                </p:nvSpPr>
                <p:spPr>
                  <a:xfrm>
                    <a:off x="4382" y="2767"/>
                    <a:ext cx="370" cy="525"/>
                  </a:xfrm>
                  <a:custGeom>
                    <a:avLst/>
                    <a:gdLst/>
                    <a:ahLst/>
                    <a:cxnLst>
                      <a:cxn ang="0">
                        <a:pos x="0" y="988"/>
                      </a:cxn>
                      <a:cxn ang="0">
                        <a:pos x="987" y="1400"/>
                      </a:cxn>
                      <a:cxn ang="0">
                        <a:pos x="987" y="0"/>
                      </a:cxn>
                      <a:cxn ang="0">
                        <a:pos x="0" y="988"/>
                      </a:cxn>
                    </a:cxnLst>
                    <a:rect l="0" t="0" r="r" b="b"/>
                    <a:pathLst>
                      <a:path w="987" h="1400">
                        <a:moveTo>
                          <a:pt x="0" y="988"/>
                        </a:moveTo>
                        <a:cubicBezTo>
                          <a:pt x="262" y="1252"/>
                          <a:pt x="617" y="1400"/>
                          <a:pt x="987" y="1400"/>
                        </a:cubicBezTo>
                        <a:lnTo>
                          <a:pt x="987" y="0"/>
                        </a:lnTo>
                        <a:lnTo>
                          <a:pt x="0" y="988"/>
                        </a:lnTo>
                        <a:close/>
                      </a:path>
                    </a:pathLst>
                  </a:custGeom>
                  <a:solidFill>
                    <a:schemeClr val="accent1"/>
                  </a:solidFill>
                  <a:ln w="28575">
                    <a:solidFill>
                      <a:schemeClr val="bg2"/>
                    </a:solidFill>
                    <a:prstDash val="solid"/>
                    <a:round/>
                    <a:headEnd/>
                    <a:tailEnd/>
                  </a:ln>
                </p:spPr>
                <p:txBody>
                  <a:bodyPr vert="horz" wrap="square" lIns="91440" tIns="45720" rIns="91440" bIns="45720" numCol="1" anchor="t" anchorCtr="0" compatLnSpc="1">
                    <a:prstTxWarp prst="textNoShape">
                      <a:avLst/>
                    </a:prstTxWarp>
                  </a:bodyPr>
                  <a:lstStyle/>
                  <a:p>
                    <a:endParaRPr lang="en-GB" altLang="en-GB" sz="1100">
                      <a:latin typeface="+mj-lt"/>
                    </a:endParaRPr>
                  </a:p>
                </p:txBody>
              </p:sp>
              <p:sp>
                <p:nvSpPr>
                  <p:cNvPr id="59" name="Freeform 58"/>
                  <p:cNvSpPr>
                    <a:spLocks/>
                  </p:cNvSpPr>
                  <p:nvPr/>
                </p:nvSpPr>
                <p:spPr>
                  <a:xfrm>
                    <a:off x="4230" y="2767"/>
                    <a:ext cx="522" cy="370"/>
                  </a:xfrm>
                  <a:custGeom>
                    <a:avLst/>
                    <a:gdLst/>
                    <a:ahLst/>
                    <a:cxnLst>
                      <a:cxn ang="0">
                        <a:pos x="0" y="0"/>
                      </a:cxn>
                      <a:cxn ang="0">
                        <a:pos x="405" y="988"/>
                      </a:cxn>
                      <a:cxn ang="0">
                        <a:pos x="1392" y="0"/>
                      </a:cxn>
                      <a:cxn ang="0">
                        <a:pos x="0" y="0"/>
                      </a:cxn>
                    </a:cxnLst>
                    <a:rect l="0" t="0" r="r" b="b"/>
                    <a:pathLst>
                      <a:path w="1392" h="988">
                        <a:moveTo>
                          <a:pt x="0" y="0"/>
                        </a:moveTo>
                        <a:cubicBezTo>
                          <a:pt x="0" y="370"/>
                          <a:pt x="146" y="725"/>
                          <a:pt x="405" y="988"/>
                        </a:cubicBezTo>
                        <a:lnTo>
                          <a:pt x="1392" y="0"/>
                        </a:lnTo>
                        <a:lnTo>
                          <a:pt x="0" y="0"/>
                        </a:lnTo>
                        <a:close/>
                      </a:path>
                    </a:pathLst>
                  </a:custGeom>
                  <a:solidFill>
                    <a:srgbClr val="EB8C00"/>
                  </a:solidFill>
                  <a:ln w="28575">
                    <a:solidFill>
                      <a:schemeClr val="bg2"/>
                    </a:solidFill>
                    <a:prstDash val="solid"/>
                    <a:round/>
                    <a:headEnd/>
                    <a:tailEnd/>
                  </a:ln>
                </p:spPr>
                <p:txBody>
                  <a:bodyPr vert="horz" wrap="square" lIns="91440" tIns="45720" rIns="91440" bIns="45720" numCol="1" anchor="t" anchorCtr="0" compatLnSpc="1">
                    <a:prstTxWarp prst="textNoShape">
                      <a:avLst/>
                    </a:prstTxWarp>
                  </a:bodyPr>
                  <a:lstStyle/>
                  <a:p>
                    <a:endParaRPr lang="en-GB" altLang="en-GB" sz="1100">
                      <a:latin typeface="+mj-lt"/>
                    </a:endParaRPr>
                  </a:p>
                </p:txBody>
              </p:sp>
              <p:sp>
                <p:nvSpPr>
                  <p:cNvPr id="60" name="Freeform 59"/>
                  <p:cNvSpPr>
                    <a:spLocks/>
                  </p:cNvSpPr>
                  <p:nvPr/>
                </p:nvSpPr>
                <p:spPr>
                  <a:xfrm>
                    <a:off x="4230" y="2397"/>
                    <a:ext cx="522" cy="370"/>
                  </a:xfrm>
                  <a:custGeom>
                    <a:avLst/>
                    <a:gdLst/>
                    <a:ahLst/>
                    <a:cxnLst>
                      <a:cxn ang="0">
                        <a:pos x="405" y="0"/>
                      </a:cxn>
                      <a:cxn ang="0">
                        <a:pos x="0" y="987"/>
                      </a:cxn>
                      <a:cxn ang="0">
                        <a:pos x="1392" y="987"/>
                      </a:cxn>
                      <a:cxn ang="0">
                        <a:pos x="405" y="0"/>
                      </a:cxn>
                    </a:cxnLst>
                    <a:rect l="0" t="0" r="r" b="b"/>
                    <a:pathLst>
                      <a:path w="1392" h="987">
                        <a:moveTo>
                          <a:pt x="405" y="0"/>
                        </a:moveTo>
                        <a:cubicBezTo>
                          <a:pt x="146" y="263"/>
                          <a:pt x="0" y="618"/>
                          <a:pt x="0" y="987"/>
                        </a:cubicBezTo>
                        <a:lnTo>
                          <a:pt x="1392" y="987"/>
                        </a:lnTo>
                        <a:lnTo>
                          <a:pt x="405" y="0"/>
                        </a:lnTo>
                        <a:close/>
                      </a:path>
                    </a:pathLst>
                  </a:custGeom>
                  <a:solidFill>
                    <a:schemeClr val="accent2"/>
                  </a:solidFill>
                  <a:ln w="28575">
                    <a:solidFill>
                      <a:schemeClr val="bg2"/>
                    </a:solidFill>
                    <a:prstDash val="solid"/>
                    <a:round/>
                    <a:headEnd/>
                    <a:tailEnd/>
                  </a:ln>
                </p:spPr>
                <p:txBody>
                  <a:bodyPr vert="horz" wrap="square" lIns="91440" tIns="45720" rIns="91440" bIns="45720" numCol="1" anchor="t" anchorCtr="0" compatLnSpc="1">
                    <a:prstTxWarp prst="textNoShape">
                      <a:avLst/>
                    </a:prstTxWarp>
                  </a:bodyPr>
                  <a:lstStyle/>
                  <a:p>
                    <a:endParaRPr lang="en-GB" altLang="en-GB" sz="1100">
                      <a:latin typeface="+mj-lt"/>
                    </a:endParaRPr>
                  </a:p>
                </p:txBody>
              </p:sp>
              <p:sp>
                <p:nvSpPr>
                  <p:cNvPr id="61" name="Freeform 60"/>
                  <p:cNvSpPr>
                    <a:spLocks/>
                  </p:cNvSpPr>
                  <p:nvPr/>
                </p:nvSpPr>
                <p:spPr>
                  <a:xfrm>
                    <a:off x="4382" y="2242"/>
                    <a:ext cx="370" cy="525"/>
                  </a:xfrm>
                  <a:custGeom>
                    <a:avLst/>
                    <a:gdLst/>
                    <a:ahLst/>
                    <a:cxnLst>
                      <a:cxn ang="0">
                        <a:pos x="987" y="0"/>
                      </a:cxn>
                      <a:cxn ang="0">
                        <a:pos x="0" y="413"/>
                      </a:cxn>
                      <a:cxn ang="0">
                        <a:pos x="987" y="1400"/>
                      </a:cxn>
                      <a:cxn ang="0">
                        <a:pos x="987" y="0"/>
                      </a:cxn>
                    </a:cxnLst>
                    <a:rect l="0" t="0" r="r" b="b"/>
                    <a:pathLst>
                      <a:path w="987" h="1400">
                        <a:moveTo>
                          <a:pt x="987" y="0"/>
                        </a:moveTo>
                        <a:cubicBezTo>
                          <a:pt x="617" y="0"/>
                          <a:pt x="262" y="149"/>
                          <a:pt x="0" y="413"/>
                        </a:cubicBezTo>
                        <a:lnTo>
                          <a:pt x="987" y="1400"/>
                        </a:lnTo>
                        <a:lnTo>
                          <a:pt x="987" y="0"/>
                        </a:lnTo>
                        <a:close/>
                      </a:path>
                    </a:pathLst>
                  </a:custGeom>
                  <a:solidFill>
                    <a:schemeClr val="accent4"/>
                  </a:solidFill>
                  <a:ln w="28575">
                    <a:solidFill>
                      <a:schemeClr val="bg2"/>
                    </a:solidFill>
                    <a:prstDash val="solid"/>
                    <a:round/>
                    <a:headEnd/>
                    <a:tailEnd/>
                  </a:ln>
                </p:spPr>
                <p:txBody>
                  <a:bodyPr vert="horz" wrap="square" lIns="91440" tIns="45720" rIns="91440" bIns="45720" numCol="1" anchor="t" anchorCtr="0" compatLnSpc="1">
                    <a:prstTxWarp prst="textNoShape">
                      <a:avLst/>
                    </a:prstTxWarp>
                  </a:bodyPr>
                  <a:lstStyle/>
                  <a:p>
                    <a:endParaRPr lang="en-GB" altLang="en-GB" sz="1100">
                      <a:latin typeface="+mj-lt"/>
                    </a:endParaRPr>
                  </a:p>
                </p:txBody>
              </p:sp>
            </p:grpSp>
            <p:sp>
              <p:nvSpPr>
                <p:cNvPr id="36" name="Oval 35"/>
                <p:cNvSpPr/>
                <p:nvPr/>
              </p:nvSpPr>
              <p:spPr bwMode="ltGray">
                <a:xfrm>
                  <a:off x="3233734" y="4495238"/>
                  <a:ext cx="1080000" cy="1080000"/>
                </a:xfrm>
                <a:prstGeom prst="ellipse">
                  <a:avLst/>
                </a:prstGeom>
                <a:solidFill>
                  <a:srgbClr val="EB8C00"/>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sz="1100" dirty="0" err="1">
                    <a:solidFill>
                      <a:schemeClr val="bg1"/>
                    </a:solidFill>
                    <a:latin typeface="+mj-lt"/>
                  </a:endParaRPr>
                </a:p>
              </p:txBody>
            </p:sp>
            <p:sp>
              <p:nvSpPr>
                <p:cNvPr id="37" name="Oval 36"/>
                <p:cNvSpPr/>
                <p:nvPr/>
              </p:nvSpPr>
              <p:spPr bwMode="ltGray">
                <a:xfrm>
                  <a:off x="3233734" y="3278190"/>
                  <a:ext cx="1080000" cy="1080000"/>
                </a:xfrm>
                <a:prstGeom prst="ellipse">
                  <a:avLst/>
                </a:prstGeom>
                <a:solidFill>
                  <a:schemeClr val="accent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sz="1100" dirty="0" err="1">
                    <a:solidFill>
                      <a:schemeClr val="accent2"/>
                    </a:solidFill>
                    <a:latin typeface="+mj-lt"/>
                  </a:endParaRPr>
                </a:p>
              </p:txBody>
            </p:sp>
            <p:sp>
              <p:nvSpPr>
                <p:cNvPr id="38" name="Oval 37"/>
                <p:cNvSpPr/>
                <p:nvPr/>
              </p:nvSpPr>
              <p:spPr bwMode="ltGray">
                <a:xfrm>
                  <a:off x="6196925" y="4495238"/>
                  <a:ext cx="1080000" cy="1080000"/>
                </a:xfrm>
                <a:prstGeom prst="ellipse">
                  <a:avLst/>
                </a:prstGeom>
                <a:solidFill>
                  <a:schemeClr val="accent5"/>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sz="1100" dirty="0" err="1">
                    <a:solidFill>
                      <a:schemeClr val="bg1"/>
                    </a:solidFill>
                    <a:latin typeface="+mj-lt"/>
                  </a:endParaRPr>
                </a:p>
              </p:txBody>
            </p:sp>
            <p:sp>
              <p:nvSpPr>
                <p:cNvPr id="39" name="Oval 38"/>
                <p:cNvSpPr/>
                <p:nvPr/>
              </p:nvSpPr>
              <p:spPr bwMode="ltGray">
                <a:xfrm>
                  <a:off x="6196925" y="3278190"/>
                  <a:ext cx="1080000" cy="1080000"/>
                </a:xfrm>
                <a:prstGeom prst="ellipse">
                  <a:avLst/>
                </a:prstGeom>
                <a:solidFill>
                  <a:schemeClr val="accent6"/>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sz="1100" dirty="0" err="1">
                    <a:solidFill>
                      <a:schemeClr val="bg1"/>
                    </a:solidFill>
                    <a:latin typeface="+mj-lt"/>
                  </a:endParaRPr>
                </a:p>
              </p:txBody>
            </p:sp>
            <p:sp>
              <p:nvSpPr>
                <p:cNvPr id="40" name="Oval 39"/>
                <p:cNvSpPr/>
                <p:nvPr/>
              </p:nvSpPr>
              <p:spPr bwMode="ltGray">
                <a:xfrm>
                  <a:off x="5336230" y="2349097"/>
                  <a:ext cx="1080000" cy="1080000"/>
                </a:xfrm>
                <a:prstGeom prst="ellipse">
                  <a:avLst/>
                </a:prstGeom>
                <a:solidFill>
                  <a:schemeClr val="accent4">
                    <a:lumMod val="60000"/>
                    <a:lumOff val="40000"/>
                  </a:schemeClr>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sz="1100" dirty="0" err="1">
                    <a:solidFill>
                      <a:schemeClr val="bg1"/>
                    </a:solidFill>
                    <a:latin typeface="+mj-lt"/>
                  </a:endParaRPr>
                </a:p>
              </p:txBody>
            </p:sp>
            <p:sp>
              <p:nvSpPr>
                <p:cNvPr id="41" name="Oval 40"/>
                <p:cNvSpPr/>
                <p:nvPr/>
              </p:nvSpPr>
              <p:spPr bwMode="ltGray">
                <a:xfrm>
                  <a:off x="4073263" y="2375624"/>
                  <a:ext cx="1101048" cy="1053473"/>
                </a:xfrm>
                <a:prstGeom prst="ellipse">
                  <a:avLst/>
                </a:prstGeom>
                <a:solidFill>
                  <a:schemeClr val="accent4"/>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sz="1100" dirty="0" err="1">
                    <a:solidFill>
                      <a:schemeClr val="bg1"/>
                    </a:solidFill>
                    <a:latin typeface="+mj-lt"/>
                  </a:endParaRPr>
                </a:p>
              </p:txBody>
            </p:sp>
            <p:sp>
              <p:nvSpPr>
                <p:cNvPr id="42" name="Oval 41"/>
                <p:cNvSpPr/>
                <p:nvPr/>
              </p:nvSpPr>
              <p:spPr bwMode="ltGray">
                <a:xfrm>
                  <a:off x="5336230" y="5390685"/>
                  <a:ext cx="1080000" cy="1080000"/>
                </a:xfrm>
                <a:prstGeom prst="ellipse">
                  <a:avLst/>
                </a:prstGeom>
                <a:solidFill>
                  <a:schemeClr val="accent3"/>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sz="1100" dirty="0" err="1">
                    <a:solidFill>
                      <a:schemeClr val="bg1"/>
                    </a:solidFill>
                    <a:latin typeface="+mj-lt"/>
                  </a:endParaRPr>
                </a:p>
              </p:txBody>
            </p:sp>
            <p:sp>
              <p:nvSpPr>
                <p:cNvPr id="43" name="Oval 42"/>
                <p:cNvSpPr/>
                <p:nvPr/>
              </p:nvSpPr>
              <p:spPr bwMode="ltGray">
                <a:xfrm>
                  <a:off x="4094311" y="5390685"/>
                  <a:ext cx="1080000" cy="1080000"/>
                </a:xfrm>
                <a:prstGeom prst="ellipse">
                  <a:avLst/>
                </a:prstGeom>
                <a:solidFill>
                  <a:schemeClr val="accent1"/>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sz="1100" dirty="0" err="1">
                    <a:solidFill>
                      <a:schemeClr val="bg1"/>
                    </a:solidFill>
                    <a:latin typeface="+mj-lt"/>
                  </a:endParaRPr>
                </a:p>
              </p:txBody>
            </p:sp>
            <p:sp>
              <p:nvSpPr>
                <p:cNvPr id="44" name="Oval 43"/>
                <p:cNvSpPr/>
                <p:nvPr/>
              </p:nvSpPr>
              <p:spPr bwMode="ltGray">
                <a:xfrm>
                  <a:off x="3323734" y="3368190"/>
                  <a:ext cx="900000" cy="900000"/>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r>
                    <a:rPr lang="en-GB" altLang="en-GB" sz="1100" b="1" i="1" dirty="0">
                      <a:solidFill>
                        <a:schemeClr val="accent2"/>
                      </a:solidFill>
                      <a:latin typeface="+mj-lt"/>
                    </a:rPr>
                    <a:t>Docs</a:t>
                  </a:r>
                </a:p>
              </p:txBody>
            </p:sp>
            <p:sp>
              <p:nvSpPr>
                <p:cNvPr id="45" name="Oval 44"/>
                <p:cNvSpPr/>
                <p:nvPr/>
              </p:nvSpPr>
              <p:spPr bwMode="ltGray">
                <a:xfrm>
                  <a:off x="6282039" y="3368190"/>
                  <a:ext cx="900000" cy="900000"/>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r>
                    <a:rPr lang="en-GB" altLang="en-GB" sz="1100" b="1" i="1" dirty="0">
                      <a:solidFill>
                        <a:schemeClr val="accent6"/>
                      </a:solidFill>
                      <a:latin typeface="+mj-lt"/>
                    </a:rPr>
                    <a:t>Sensor data</a:t>
                  </a:r>
                </a:p>
              </p:txBody>
            </p:sp>
            <p:sp>
              <p:nvSpPr>
                <p:cNvPr id="46" name="Oval 45"/>
                <p:cNvSpPr/>
                <p:nvPr/>
              </p:nvSpPr>
              <p:spPr bwMode="ltGray">
                <a:xfrm>
                  <a:off x="3323734" y="4582945"/>
                  <a:ext cx="900000" cy="900000"/>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r>
                    <a:rPr lang="en-GB" altLang="en-GB" sz="1100" b="1" i="1" dirty="0">
                      <a:solidFill>
                        <a:srgbClr val="FFB600"/>
                      </a:solidFill>
                      <a:latin typeface="+mj-lt"/>
                    </a:rPr>
                    <a:t>Public Web</a:t>
                  </a:r>
                </a:p>
              </p:txBody>
            </p:sp>
            <p:sp>
              <p:nvSpPr>
                <p:cNvPr id="47" name="Oval 46"/>
                <p:cNvSpPr/>
                <p:nvPr/>
              </p:nvSpPr>
              <p:spPr bwMode="ltGray">
                <a:xfrm>
                  <a:off x="6282039" y="4582945"/>
                  <a:ext cx="900000" cy="900000"/>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endParaRPr lang="en-GB" altLang="en-GB" sz="1100" b="1" i="1" dirty="0">
                    <a:solidFill>
                      <a:schemeClr val="accent5"/>
                    </a:solidFill>
                    <a:latin typeface="+mj-lt"/>
                  </a:endParaRPr>
                </a:p>
              </p:txBody>
            </p:sp>
            <p:sp>
              <p:nvSpPr>
                <p:cNvPr id="48" name="Oval 47"/>
                <p:cNvSpPr/>
                <p:nvPr/>
              </p:nvSpPr>
              <p:spPr bwMode="ltGray">
                <a:xfrm>
                  <a:off x="4189230" y="5482945"/>
                  <a:ext cx="900000" cy="900000"/>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r>
                    <a:rPr lang="en-GB" altLang="en-GB" sz="1100" b="1" i="1" dirty="0">
                      <a:solidFill>
                        <a:schemeClr val="tx2"/>
                      </a:solidFill>
                      <a:latin typeface="+mj-lt"/>
                    </a:rPr>
                    <a:t>Archive</a:t>
                  </a:r>
                </a:p>
              </p:txBody>
            </p:sp>
            <p:sp>
              <p:nvSpPr>
                <p:cNvPr id="49" name="Oval 48"/>
                <p:cNvSpPr/>
                <p:nvPr/>
              </p:nvSpPr>
              <p:spPr bwMode="ltGray">
                <a:xfrm>
                  <a:off x="5429644" y="5482945"/>
                  <a:ext cx="900000" cy="900000"/>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endParaRPr lang="en-GB" altLang="en-GB" sz="1100" b="1" i="1" dirty="0">
                    <a:solidFill>
                      <a:schemeClr val="accent3"/>
                    </a:solidFill>
                    <a:latin typeface="+mj-lt"/>
                  </a:endParaRPr>
                </a:p>
              </p:txBody>
            </p:sp>
            <p:sp>
              <p:nvSpPr>
                <p:cNvPr id="50" name="Oval 49"/>
                <p:cNvSpPr/>
                <p:nvPr/>
              </p:nvSpPr>
              <p:spPr bwMode="ltGray">
                <a:xfrm>
                  <a:off x="4157430" y="2439097"/>
                  <a:ext cx="938951" cy="907567"/>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r>
                    <a:rPr lang="en-US" sz="1100" b="1" i="1" dirty="0">
                      <a:solidFill>
                        <a:schemeClr val="accent2"/>
                      </a:solidFill>
                      <a:latin typeface="+mj-lt"/>
                    </a:rPr>
                    <a:t>Media</a:t>
                  </a:r>
                  <a:endParaRPr lang="en-GB" altLang="en-GB" sz="1100" b="1" i="1" dirty="0">
                    <a:solidFill>
                      <a:schemeClr val="accent4"/>
                    </a:solidFill>
                    <a:latin typeface="+mj-lt"/>
                  </a:endParaRPr>
                </a:p>
              </p:txBody>
            </p:sp>
            <p:sp>
              <p:nvSpPr>
                <p:cNvPr id="51" name="Oval 50"/>
                <p:cNvSpPr/>
                <p:nvPr/>
              </p:nvSpPr>
              <p:spPr bwMode="ltGray">
                <a:xfrm>
                  <a:off x="5429644" y="2442312"/>
                  <a:ext cx="900000" cy="900000"/>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r>
                    <a:rPr lang="en-GB" altLang="en-GB" sz="1100" b="1" i="1" dirty="0">
                      <a:solidFill>
                        <a:schemeClr val="accent4">
                          <a:lumMod val="60000"/>
                          <a:lumOff val="40000"/>
                        </a:schemeClr>
                      </a:solidFill>
                      <a:latin typeface="+mj-lt"/>
                    </a:rPr>
                    <a:t>Social Media</a:t>
                  </a:r>
                </a:p>
              </p:txBody>
            </p:sp>
            <p:sp>
              <p:nvSpPr>
                <p:cNvPr id="52" name="Oval 51"/>
                <p:cNvSpPr/>
                <p:nvPr/>
              </p:nvSpPr>
              <p:spPr bwMode="ltGray">
                <a:xfrm>
                  <a:off x="4410596" y="3564607"/>
                  <a:ext cx="1714321" cy="1714321"/>
                </a:xfrm>
                <a:prstGeom prst="ellipse">
                  <a:avLst/>
                </a:prstGeom>
                <a:solidFill>
                  <a:schemeClr val="bg2"/>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numCol="1" rtlCol="0" anchor="ctr"/>
                <a:lstStyle/>
                <a:p>
                  <a:pPr algn="ctr"/>
                  <a:endParaRPr lang="en-GB" altLang="en-GB" sz="1100" b="1" i="1" dirty="0">
                    <a:solidFill>
                      <a:srgbClr val="968C6D"/>
                    </a:solidFill>
                    <a:latin typeface="+mj-lt"/>
                  </a:endParaRPr>
                </a:p>
              </p:txBody>
            </p:sp>
          </p:grpSp>
          <p:grpSp>
            <p:nvGrpSpPr>
              <p:cNvPr id="12" name="Group 11"/>
              <p:cNvGrpSpPr/>
              <p:nvPr/>
            </p:nvGrpSpPr>
            <p:grpSpPr>
              <a:xfrm>
                <a:off x="6376878" y="2566813"/>
                <a:ext cx="2456620" cy="1696757"/>
                <a:chOff x="7036065" y="3118796"/>
                <a:chExt cx="2919912" cy="1696757"/>
              </a:xfrm>
            </p:grpSpPr>
            <p:sp>
              <p:nvSpPr>
                <p:cNvPr id="33" name="Freeform 32"/>
                <p:cNvSpPr/>
                <p:nvPr/>
              </p:nvSpPr>
              <p:spPr>
                <a:xfrm>
                  <a:off x="7036065" y="3118796"/>
                  <a:ext cx="2919912" cy="212252"/>
                </a:xfrm>
                <a:custGeom>
                  <a:avLst/>
                  <a:gdLst>
                    <a:gd name="connsiteX0" fmla="*/ 0 w 733245"/>
                    <a:gd name="connsiteY0" fmla="*/ 198407 h 198407"/>
                    <a:gd name="connsiteX1" fmla="*/ 198407 w 733245"/>
                    <a:gd name="connsiteY1" fmla="*/ 0 h 198407"/>
                    <a:gd name="connsiteX2" fmla="*/ 733245 w 733245"/>
                    <a:gd name="connsiteY2" fmla="*/ 0 h 198407"/>
                    <a:gd name="connsiteX0" fmla="*/ 0 w 733245"/>
                    <a:gd name="connsiteY0" fmla="*/ 198407 h 198407"/>
                    <a:gd name="connsiteX1" fmla="*/ 37531 w 733245"/>
                    <a:gd name="connsiteY1" fmla="*/ 0 h 198407"/>
                    <a:gd name="connsiteX2" fmla="*/ 733245 w 733245"/>
                    <a:gd name="connsiteY2" fmla="*/ 0 h 198407"/>
                  </a:gdLst>
                  <a:ah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txBody>
                <a:bodyPr numCol="1" rtlCol="0" anchor="ctr"/>
                <a:lstStyle/>
                <a:p>
                  <a:pPr algn="ctr"/>
                  <a:endParaRPr lang="en-GB" altLang="en-GB" sz="1100">
                    <a:latin typeface="+mj-lt"/>
                  </a:endParaRPr>
                </a:p>
              </p:txBody>
            </p:sp>
            <p:sp>
              <p:nvSpPr>
                <p:cNvPr id="34" name="Rectangle 10"/>
                <p:cNvSpPr>
                  <a:spLocks noChangeArrowheads="1"/>
                </p:cNvSpPr>
                <p:nvPr/>
              </p:nvSpPr>
              <p:spPr>
                <a:xfrm>
                  <a:off x="7362924" y="3206185"/>
                  <a:ext cx="2593053" cy="1609368"/>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algn="r" defTabSz="798513" eaLnBrk="0" hangingPunct="0">
                    <a:spcAft>
                      <a:spcPts val="200"/>
                    </a:spcAft>
                    <a:defRPr/>
                  </a:pPr>
                  <a:r>
                    <a:rPr lang="en-GB" altLang="en-GB" sz="1100" kern="0" dirty="0">
                      <a:solidFill>
                        <a:schemeClr val="accent6"/>
                      </a:solidFill>
                      <a:latin typeface="+mj-lt"/>
                    </a:rPr>
                    <a:t>Medical devices, smart electric meters, car sensors, road cameras, satellites, traffic recording devices, processors found within vehicles, video games, cable boxes, assembly lines, office building, cell towers, jet engines, air conditioning units, refrigerators, trucks, farm machinery, etc.</a:t>
                  </a:r>
                  <a:r>
                    <a:rPr lang="en-GB" altLang="en-GB" sz="1100" kern="0" dirty="0">
                      <a:latin typeface="+mj-lt"/>
                    </a:rPr>
                    <a:t>. </a:t>
                  </a:r>
                </a:p>
              </p:txBody>
            </p:sp>
          </p:grpSp>
          <p:grpSp>
            <p:nvGrpSpPr>
              <p:cNvPr id="13" name="Group 12"/>
              <p:cNvGrpSpPr/>
              <p:nvPr/>
            </p:nvGrpSpPr>
            <p:grpSpPr>
              <a:xfrm>
                <a:off x="544870" y="2578478"/>
                <a:ext cx="2284149" cy="688409"/>
                <a:chOff x="568294" y="3118796"/>
                <a:chExt cx="2919912" cy="688409"/>
              </a:xfrm>
            </p:grpSpPr>
            <p:sp>
              <p:nvSpPr>
                <p:cNvPr id="31" name="Freeform 30"/>
                <p:cNvSpPr/>
                <p:nvPr/>
              </p:nvSpPr>
              <p:spPr>
                <a:xfrm flipH="1">
                  <a:off x="568294" y="3118796"/>
                  <a:ext cx="2919912" cy="212252"/>
                </a:xfrm>
                <a:custGeom>
                  <a:avLst/>
                  <a:gdLst>
                    <a:gd name="connsiteX0" fmla="*/ 0 w 733245"/>
                    <a:gd name="connsiteY0" fmla="*/ 198407 h 198407"/>
                    <a:gd name="connsiteX1" fmla="*/ 198407 w 733245"/>
                    <a:gd name="connsiteY1" fmla="*/ 0 h 198407"/>
                    <a:gd name="connsiteX2" fmla="*/ 733245 w 733245"/>
                    <a:gd name="connsiteY2" fmla="*/ 0 h 198407"/>
                    <a:gd name="connsiteX0" fmla="*/ 0 w 733245"/>
                    <a:gd name="connsiteY0" fmla="*/ 198407 h 198407"/>
                    <a:gd name="connsiteX1" fmla="*/ 37531 w 733245"/>
                    <a:gd name="connsiteY1" fmla="*/ 0 h 198407"/>
                    <a:gd name="connsiteX2" fmla="*/ 733245 w 733245"/>
                    <a:gd name="connsiteY2" fmla="*/ 0 h 198407"/>
                  </a:gdLst>
                  <a:ah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ln w="19050">
                  <a:solidFill>
                    <a:schemeClr val="accent2"/>
                  </a:solidFill>
                  <a:prstDash val="sysDot"/>
                </a:ln>
              </p:spPr>
              <p:style>
                <a:lnRef idx="1">
                  <a:schemeClr val="accent1"/>
                </a:lnRef>
                <a:fillRef idx="0">
                  <a:schemeClr val="accent1"/>
                </a:fillRef>
                <a:effectRef idx="0">
                  <a:schemeClr val="accent1"/>
                </a:effectRef>
                <a:fontRef idx="minor">
                  <a:schemeClr val="tx1"/>
                </a:fontRef>
              </p:style>
              <p:txBody>
                <a:bodyPr numCol="1" rtlCol="0" anchor="ctr"/>
                <a:lstStyle/>
                <a:p>
                  <a:pPr algn="ctr"/>
                  <a:endParaRPr lang="en-GB" altLang="en-GB" sz="1100">
                    <a:latin typeface="+mj-lt"/>
                  </a:endParaRPr>
                </a:p>
              </p:txBody>
            </p:sp>
            <p:sp>
              <p:nvSpPr>
                <p:cNvPr id="32" name="Rectangle 10"/>
                <p:cNvSpPr>
                  <a:spLocks noChangeArrowheads="1"/>
                </p:cNvSpPr>
                <p:nvPr/>
              </p:nvSpPr>
              <p:spPr>
                <a:xfrm>
                  <a:off x="581128" y="3270750"/>
                  <a:ext cx="2554719" cy="536455"/>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defTabSz="798513" eaLnBrk="0" hangingPunct="0">
                    <a:spcAft>
                      <a:spcPts val="200"/>
                    </a:spcAft>
                    <a:defRPr/>
                  </a:pPr>
                  <a:r>
                    <a:rPr lang="en-GB" altLang="en-GB" sz="1100" kern="0" dirty="0">
                      <a:solidFill>
                        <a:schemeClr val="accent2"/>
                      </a:solidFill>
                      <a:latin typeface="+mj-lt"/>
                      <a:cs typeface="Arial" charset="0"/>
                    </a:rPr>
                    <a:t>XLS, PDF, CSV, email, Word, PPT, HTML, HTML 5, plain text, XML, JSON, etc.</a:t>
                  </a:r>
                </a:p>
              </p:txBody>
            </p:sp>
          </p:grpSp>
          <p:grpSp>
            <p:nvGrpSpPr>
              <p:cNvPr id="14" name="Group 13"/>
              <p:cNvGrpSpPr/>
              <p:nvPr/>
            </p:nvGrpSpPr>
            <p:grpSpPr>
              <a:xfrm>
                <a:off x="519453" y="1775044"/>
                <a:ext cx="2923860" cy="445022"/>
                <a:chOff x="568294" y="2941234"/>
                <a:chExt cx="2919912" cy="445022"/>
              </a:xfrm>
            </p:grpSpPr>
            <p:sp>
              <p:nvSpPr>
                <p:cNvPr id="29" name="Freeform 28"/>
                <p:cNvSpPr/>
                <p:nvPr/>
              </p:nvSpPr>
              <p:spPr>
                <a:xfrm flipH="1">
                  <a:off x="568294" y="2941234"/>
                  <a:ext cx="2919912" cy="212252"/>
                </a:xfrm>
                <a:custGeom>
                  <a:avLst/>
                  <a:gdLst>
                    <a:gd name="connsiteX0" fmla="*/ 0 w 733245"/>
                    <a:gd name="connsiteY0" fmla="*/ 198407 h 198407"/>
                    <a:gd name="connsiteX1" fmla="*/ 198407 w 733245"/>
                    <a:gd name="connsiteY1" fmla="*/ 0 h 198407"/>
                    <a:gd name="connsiteX2" fmla="*/ 733245 w 733245"/>
                    <a:gd name="connsiteY2" fmla="*/ 0 h 198407"/>
                    <a:gd name="connsiteX0" fmla="*/ 0 w 733245"/>
                    <a:gd name="connsiteY0" fmla="*/ 198407 h 198407"/>
                    <a:gd name="connsiteX1" fmla="*/ 37531 w 733245"/>
                    <a:gd name="connsiteY1" fmla="*/ 0 h 198407"/>
                    <a:gd name="connsiteX2" fmla="*/ 733245 w 733245"/>
                    <a:gd name="connsiteY2" fmla="*/ 0 h 198407"/>
                  </a:gdLst>
                  <a:ah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ln w="19050">
                  <a:solidFill>
                    <a:schemeClr val="accent4"/>
                  </a:solidFill>
                  <a:prstDash val="sysDot"/>
                </a:ln>
              </p:spPr>
              <p:style>
                <a:lnRef idx="1">
                  <a:schemeClr val="accent1"/>
                </a:lnRef>
                <a:fillRef idx="0">
                  <a:schemeClr val="accent1"/>
                </a:fillRef>
                <a:effectRef idx="0">
                  <a:schemeClr val="accent1"/>
                </a:effectRef>
                <a:fontRef idx="minor">
                  <a:schemeClr val="tx1"/>
                </a:fontRef>
              </p:style>
              <p:txBody>
                <a:bodyPr numCol="1" rtlCol="0" anchor="ctr"/>
                <a:lstStyle/>
                <a:p>
                  <a:pPr algn="ctr"/>
                  <a:endParaRPr lang="en-GB" altLang="en-GB" sz="1100">
                    <a:latin typeface="+mj-lt"/>
                  </a:endParaRPr>
                </a:p>
              </p:txBody>
            </p:sp>
            <p:sp>
              <p:nvSpPr>
                <p:cNvPr id="30" name="Rectangle 10"/>
                <p:cNvSpPr>
                  <a:spLocks noChangeArrowheads="1"/>
                </p:cNvSpPr>
                <p:nvPr/>
              </p:nvSpPr>
              <p:spPr>
                <a:xfrm>
                  <a:off x="581128" y="3028620"/>
                  <a:ext cx="2554719" cy="357636"/>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defTabSz="798513" eaLnBrk="0" hangingPunct="0">
                    <a:spcAft>
                      <a:spcPts val="200"/>
                    </a:spcAft>
                    <a:defRPr/>
                  </a:pPr>
                  <a:r>
                    <a:rPr lang="en-GB" altLang="en-GB" sz="1100" kern="0" dirty="0">
                      <a:solidFill>
                        <a:schemeClr val="accent4"/>
                      </a:solidFill>
                      <a:latin typeface="+mj-lt"/>
                    </a:rPr>
                    <a:t>Images, videos, audio, Flash, live streams, podcasts, etc.</a:t>
                  </a:r>
                </a:p>
              </p:txBody>
            </p:sp>
          </p:grpSp>
          <p:grpSp>
            <p:nvGrpSpPr>
              <p:cNvPr id="15" name="Group 14"/>
              <p:cNvGrpSpPr/>
              <p:nvPr/>
            </p:nvGrpSpPr>
            <p:grpSpPr>
              <a:xfrm>
                <a:off x="576165" y="3604098"/>
                <a:ext cx="2142426" cy="1216926"/>
                <a:chOff x="665779" y="4337907"/>
                <a:chExt cx="2682978" cy="1216926"/>
              </a:xfrm>
            </p:grpSpPr>
            <p:sp>
              <p:nvSpPr>
                <p:cNvPr id="27" name="Freeform 26"/>
                <p:cNvSpPr/>
                <p:nvPr/>
              </p:nvSpPr>
              <p:spPr>
                <a:xfrm flipH="1" flipV="1">
                  <a:off x="672166" y="5390890"/>
                  <a:ext cx="2676591" cy="163943"/>
                </a:xfrm>
                <a:custGeom>
                  <a:avLst/>
                  <a:gdLst>
                    <a:gd name="connsiteX0" fmla="*/ 0 w 733245"/>
                    <a:gd name="connsiteY0" fmla="*/ 198407 h 198407"/>
                    <a:gd name="connsiteX1" fmla="*/ 198407 w 733245"/>
                    <a:gd name="connsiteY1" fmla="*/ 0 h 198407"/>
                    <a:gd name="connsiteX2" fmla="*/ 733245 w 733245"/>
                    <a:gd name="connsiteY2" fmla="*/ 0 h 198407"/>
                    <a:gd name="connsiteX0" fmla="*/ 0 w 733245"/>
                    <a:gd name="connsiteY0" fmla="*/ 198407 h 198407"/>
                    <a:gd name="connsiteX1" fmla="*/ 37531 w 733245"/>
                    <a:gd name="connsiteY1" fmla="*/ 0 h 198407"/>
                    <a:gd name="connsiteX2" fmla="*/ 733245 w 733245"/>
                    <a:gd name="connsiteY2" fmla="*/ 0 h 198407"/>
                  </a:gdLst>
                  <a:ah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ln w="19050">
                  <a:solidFill>
                    <a:srgbClr val="EB8C00"/>
                  </a:solidFill>
                  <a:prstDash val="sysDot"/>
                </a:ln>
              </p:spPr>
              <p:style>
                <a:lnRef idx="1">
                  <a:schemeClr val="accent1"/>
                </a:lnRef>
                <a:fillRef idx="0">
                  <a:schemeClr val="accent1"/>
                </a:fillRef>
                <a:effectRef idx="0">
                  <a:schemeClr val="accent1"/>
                </a:effectRef>
                <a:fontRef idx="minor">
                  <a:schemeClr val="tx1"/>
                </a:fontRef>
              </p:style>
              <p:txBody>
                <a:bodyPr numCol="1" rtlCol="0" anchor="ctr"/>
                <a:lstStyle/>
                <a:p>
                  <a:pPr algn="ctr"/>
                  <a:endParaRPr lang="en-GB" altLang="en-GB" sz="1100">
                    <a:latin typeface="+mj-lt"/>
                  </a:endParaRPr>
                </a:p>
              </p:txBody>
            </p:sp>
            <p:sp>
              <p:nvSpPr>
                <p:cNvPr id="28" name="Rectangle 10"/>
                <p:cNvSpPr>
                  <a:spLocks noChangeArrowheads="1"/>
                </p:cNvSpPr>
                <p:nvPr/>
              </p:nvSpPr>
              <p:spPr>
                <a:xfrm>
                  <a:off x="665779" y="4337907"/>
                  <a:ext cx="2554719" cy="1192340"/>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defTabSz="798513" eaLnBrk="0" hangingPunct="0">
                    <a:spcAft>
                      <a:spcPts val="200"/>
                    </a:spcAft>
                    <a:defRPr/>
                  </a:pPr>
                  <a:r>
                    <a:rPr lang="en-GB" altLang="en-GB" sz="1100" kern="0" dirty="0">
                      <a:solidFill>
                        <a:srgbClr val="EB8C00"/>
                      </a:solidFill>
                      <a:latin typeface="+mj-lt"/>
                      <a:cs typeface="Arial" charset="0"/>
                    </a:rPr>
                    <a:t>Government, weather, competitive, traffic, regulatory, compliance, health care services, economic, census, public finance, stock, OSINT, the World Bank, SEC/Edgar, Wikipedia, IMDb, etc.</a:t>
                  </a:r>
                </a:p>
              </p:txBody>
            </p:sp>
          </p:grpSp>
          <p:grpSp>
            <p:nvGrpSpPr>
              <p:cNvPr id="16" name="Group 15"/>
              <p:cNvGrpSpPr/>
              <p:nvPr/>
            </p:nvGrpSpPr>
            <p:grpSpPr>
              <a:xfrm>
                <a:off x="581267" y="5013652"/>
                <a:ext cx="3377216" cy="1107751"/>
                <a:chOff x="639423" y="4701539"/>
                <a:chExt cx="2919912" cy="1107751"/>
              </a:xfrm>
            </p:grpSpPr>
            <p:sp>
              <p:nvSpPr>
                <p:cNvPr id="25" name="Freeform 24"/>
                <p:cNvSpPr/>
                <p:nvPr/>
              </p:nvSpPr>
              <p:spPr>
                <a:xfrm flipH="1" flipV="1">
                  <a:off x="639423" y="5597038"/>
                  <a:ext cx="2919912" cy="212252"/>
                </a:xfrm>
                <a:custGeom>
                  <a:avLst/>
                  <a:gdLst>
                    <a:gd name="connsiteX0" fmla="*/ 0 w 733245"/>
                    <a:gd name="connsiteY0" fmla="*/ 198407 h 198407"/>
                    <a:gd name="connsiteX1" fmla="*/ 198407 w 733245"/>
                    <a:gd name="connsiteY1" fmla="*/ 0 h 198407"/>
                    <a:gd name="connsiteX2" fmla="*/ 733245 w 733245"/>
                    <a:gd name="connsiteY2" fmla="*/ 0 h 198407"/>
                    <a:gd name="connsiteX0" fmla="*/ 0 w 733245"/>
                    <a:gd name="connsiteY0" fmla="*/ 198407 h 198407"/>
                    <a:gd name="connsiteX1" fmla="*/ 37531 w 733245"/>
                    <a:gd name="connsiteY1" fmla="*/ 0 h 198407"/>
                    <a:gd name="connsiteX2" fmla="*/ 733245 w 733245"/>
                    <a:gd name="connsiteY2" fmla="*/ 0 h 198407"/>
                  </a:gdLst>
                  <a:ah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ln w="19050">
                  <a:solidFill>
                    <a:schemeClr val="tx2"/>
                  </a:solidFill>
                  <a:prstDash val="sysDot"/>
                </a:ln>
              </p:spPr>
              <p:style>
                <a:lnRef idx="1">
                  <a:schemeClr val="accent1"/>
                </a:lnRef>
                <a:fillRef idx="0">
                  <a:schemeClr val="accent1"/>
                </a:fillRef>
                <a:effectRef idx="0">
                  <a:schemeClr val="accent1"/>
                </a:effectRef>
                <a:fontRef idx="minor">
                  <a:schemeClr val="tx1"/>
                </a:fontRef>
              </p:style>
              <p:txBody>
                <a:bodyPr numCol="1" rtlCol="0" anchor="ctr"/>
                <a:lstStyle/>
                <a:p>
                  <a:pPr algn="ctr"/>
                  <a:endParaRPr lang="en-GB" altLang="en-GB" sz="1100">
                    <a:latin typeface="+mj-lt"/>
                  </a:endParaRPr>
                </a:p>
              </p:txBody>
            </p:sp>
            <p:sp>
              <p:nvSpPr>
                <p:cNvPr id="26" name="Rectangle 10"/>
                <p:cNvSpPr>
                  <a:spLocks noChangeArrowheads="1"/>
                </p:cNvSpPr>
                <p:nvPr/>
              </p:nvSpPr>
              <p:spPr>
                <a:xfrm>
                  <a:off x="639423" y="4701539"/>
                  <a:ext cx="2554719" cy="1072912"/>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defTabSz="798513" eaLnBrk="0" hangingPunct="0">
                    <a:spcAft>
                      <a:spcPts val="200"/>
                    </a:spcAft>
                    <a:defRPr/>
                  </a:pPr>
                  <a:r>
                    <a:rPr lang="en-GB" altLang="en-GB" sz="1100" kern="0" dirty="0">
                      <a:solidFill>
                        <a:schemeClr val="tx2"/>
                      </a:solidFill>
                      <a:latin typeface="+mj-lt"/>
                      <a:cs typeface="Arial" charset="0"/>
                    </a:rPr>
                    <a:t>Archives of scanned documents, statements, insurance forms, medical record and customer correspondence, paper archives, and print stream files that contain original systems of record between organizations and their customers</a:t>
                  </a:r>
                </a:p>
              </p:txBody>
            </p:sp>
          </p:grpSp>
          <p:grpSp>
            <p:nvGrpSpPr>
              <p:cNvPr id="17" name="Group 16"/>
              <p:cNvGrpSpPr/>
              <p:nvPr/>
            </p:nvGrpSpPr>
            <p:grpSpPr>
              <a:xfrm>
                <a:off x="6410592" y="4258886"/>
                <a:ext cx="2456620" cy="894094"/>
                <a:chOff x="7182039" y="5092054"/>
                <a:chExt cx="2919912" cy="894094"/>
              </a:xfrm>
            </p:grpSpPr>
            <p:sp>
              <p:nvSpPr>
                <p:cNvPr id="23" name="Freeform 22"/>
                <p:cNvSpPr/>
                <p:nvPr/>
              </p:nvSpPr>
              <p:spPr>
                <a:xfrm flipV="1">
                  <a:off x="7182039" y="5745711"/>
                  <a:ext cx="2919912" cy="212252"/>
                </a:xfrm>
                <a:custGeom>
                  <a:avLst/>
                  <a:gdLst>
                    <a:gd name="connsiteX0" fmla="*/ 0 w 733245"/>
                    <a:gd name="connsiteY0" fmla="*/ 198407 h 198407"/>
                    <a:gd name="connsiteX1" fmla="*/ 198407 w 733245"/>
                    <a:gd name="connsiteY1" fmla="*/ 0 h 198407"/>
                    <a:gd name="connsiteX2" fmla="*/ 733245 w 733245"/>
                    <a:gd name="connsiteY2" fmla="*/ 0 h 198407"/>
                    <a:gd name="connsiteX0" fmla="*/ 0 w 733245"/>
                    <a:gd name="connsiteY0" fmla="*/ 198407 h 198407"/>
                    <a:gd name="connsiteX1" fmla="*/ 37531 w 733245"/>
                    <a:gd name="connsiteY1" fmla="*/ 0 h 198407"/>
                    <a:gd name="connsiteX2" fmla="*/ 733245 w 733245"/>
                    <a:gd name="connsiteY2" fmla="*/ 0 h 198407"/>
                  </a:gdLst>
                  <a:ah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ln w="19050">
                  <a:solidFill>
                    <a:schemeClr val="accent5"/>
                  </a:solidFill>
                  <a:prstDash val="sysDot"/>
                </a:ln>
              </p:spPr>
              <p:style>
                <a:lnRef idx="1">
                  <a:schemeClr val="accent1"/>
                </a:lnRef>
                <a:fillRef idx="0">
                  <a:schemeClr val="accent1"/>
                </a:fillRef>
                <a:effectRef idx="0">
                  <a:schemeClr val="accent1"/>
                </a:effectRef>
                <a:fontRef idx="minor">
                  <a:schemeClr val="tx1"/>
                </a:fontRef>
              </p:style>
              <p:txBody>
                <a:bodyPr numCol="1" rtlCol="0" anchor="ctr"/>
                <a:lstStyle/>
                <a:p>
                  <a:pPr algn="ctr"/>
                  <a:endParaRPr lang="en-GB" altLang="en-GB" sz="1100">
                    <a:latin typeface="+mj-lt"/>
                  </a:endParaRPr>
                </a:p>
              </p:txBody>
            </p:sp>
            <p:sp>
              <p:nvSpPr>
                <p:cNvPr id="24" name="Rectangle 10"/>
                <p:cNvSpPr>
                  <a:spLocks noChangeArrowheads="1"/>
                </p:cNvSpPr>
                <p:nvPr/>
              </p:nvSpPr>
              <p:spPr>
                <a:xfrm>
                  <a:off x="7511894" y="5092054"/>
                  <a:ext cx="2554719" cy="894094"/>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algn="r" defTabSz="798513" eaLnBrk="0" hangingPunct="0">
                    <a:spcAft>
                      <a:spcPts val="200"/>
                    </a:spcAft>
                    <a:defRPr/>
                  </a:pPr>
                  <a:r>
                    <a:rPr lang="en-GB" altLang="en-GB" sz="1100" kern="0" dirty="0">
                      <a:solidFill>
                        <a:schemeClr val="accent5"/>
                      </a:solidFill>
                      <a:latin typeface="+mj-lt"/>
                      <a:cs typeface="Arial" charset="0"/>
                    </a:rPr>
                    <a:t>Event logs, server data, application logs, business process logs, audit logs, call detail records (CDRs), mobile location, mobile app usage, clickstream data, etc.</a:t>
                  </a:r>
                </a:p>
              </p:txBody>
            </p:sp>
          </p:grpSp>
          <p:grpSp>
            <p:nvGrpSpPr>
              <p:cNvPr id="18" name="Group 17"/>
              <p:cNvGrpSpPr/>
              <p:nvPr/>
            </p:nvGrpSpPr>
            <p:grpSpPr>
              <a:xfrm>
                <a:off x="5580024" y="5262584"/>
                <a:ext cx="3253473" cy="894094"/>
                <a:chOff x="6239212" y="5814567"/>
                <a:chExt cx="2919912" cy="894094"/>
              </a:xfrm>
            </p:grpSpPr>
            <p:sp>
              <p:nvSpPr>
                <p:cNvPr id="21" name="Freeform 20"/>
                <p:cNvSpPr/>
                <p:nvPr/>
              </p:nvSpPr>
              <p:spPr>
                <a:xfrm flipV="1">
                  <a:off x="6239212" y="6448699"/>
                  <a:ext cx="2919912" cy="212252"/>
                </a:xfrm>
                <a:custGeom>
                  <a:avLst/>
                  <a:gdLst>
                    <a:gd name="connsiteX0" fmla="*/ 0 w 733245"/>
                    <a:gd name="connsiteY0" fmla="*/ 198407 h 198407"/>
                    <a:gd name="connsiteX1" fmla="*/ 198407 w 733245"/>
                    <a:gd name="connsiteY1" fmla="*/ 0 h 198407"/>
                    <a:gd name="connsiteX2" fmla="*/ 733245 w 733245"/>
                    <a:gd name="connsiteY2" fmla="*/ 0 h 198407"/>
                    <a:gd name="connsiteX0" fmla="*/ 0 w 733245"/>
                    <a:gd name="connsiteY0" fmla="*/ 198407 h 198407"/>
                    <a:gd name="connsiteX1" fmla="*/ 37531 w 733245"/>
                    <a:gd name="connsiteY1" fmla="*/ 0 h 198407"/>
                    <a:gd name="connsiteX2" fmla="*/ 733245 w 733245"/>
                    <a:gd name="connsiteY2" fmla="*/ 0 h 198407"/>
                  </a:gdLst>
                  <a:ahLst/>
                  <a:cxnLst>
                    <a:cxn ang="0">
                      <a:pos x="connsiteX0" y="connsiteY0"/>
                    </a:cxn>
                    <a:cxn ang="0">
                      <a:pos x="connsiteX1" y="connsiteY1"/>
                    </a:cxn>
                    <a:cxn ang="0">
                      <a:pos x="connsiteX2" y="connsiteY2"/>
                    </a:cxn>
                  </a:cxnLst>
                  <a:rect l="l" t="t" r="r" b="b"/>
                  <a:pathLst>
                    <a:path w="733245" h="198407">
                      <a:moveTo>
                        <a:pt x="0" y="198407"/>
                      </a:moveTo>
                      <a:lnTo>
                        <a:pt x="37531" y="0"/>
                      </a:lnTo>
                      <a:lnTo>
                        <a:pt x="733245" y="0"/>
                      </a:lnTo>
                    </a:path>
                  </a:pathLst>
                </a:custGeom>
                <a:ln w="19050">
                  <a:solidFill>
                    <a:schemeClr val="accent3"/>
                  </a:solidFill>
                  <a:prstDash val="sysDot"/>
                </a:ln>
              </p:spPr>
              <p:style>
                <a:lnRef idx="1">
                  <a:schemeClr val="accent1"/>
                </a:lnRef>
                <a:fillRef idx="0">
                  <a:schemeClr val="accent1"/>
                </a:fillRef>
                <a:effectRef idx="0">
                  <a:schemeClr val="accent1"/>
                </a:effectRef>
                <a:fontRef idx="minor">
                  <a:schemeClr val="tx1"/>
                </a:fontRef>
              </p:style>
              <p:txBody>
                <a:bodyPr numCol="1" rtlCol="0" anchor="ctr"/>
                <a:lstStyle/>
                <a:p>
                  <a:pPr algn="ctr"/>
                  <a:endParaRPr lang="en-GB" altLang="en-GB" sz="1100">
                    <a:latin typeface="+mj-lt"/>
                  </a:endParaRPr>
                </a:p>
              </p:txBody>
            </p:sp>
            <p:sp>
              <p:nvSpPr>
                <p:cNvPr id="22" name="Rectangle 10"/>
                <p:cNvSpPr>
                  <a:spLocks noChangeArrowheads="1"/>
                </p:cNvSpPr>
                <p:nvPr/>
              </p:nvSpPr>
              <p:spPr>
                <a:xfrm>
                  <a:off x="6604405" y="5814567"/>
                  <a:ext cx="2554719" cy="894094"/>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algn="r" defTabSz="798513" eaLnBrk="0" hangingPunct="0">
                    <a:spcAft>
                      <a:spcPts val="200"/>
                    </a:spcAft>
                    <a:defRPr/>
                  </a:pPr>
                  <a:r>
                    <a:rPr lang="en-GB" altLang="en-GB" sz="1100" kern="0" dirty="0">
                      <a:solidFill>
                        <a:schemeClr val="accent3"/>
                      </a:solidFill>
                      <a:latin typeface="+mj-lt"/>
                      <a:cs typeface="Arial" charset="0"/>
                    </a:rPr>
                    <a:t>Project management, marketing automation, productivity, CRM, ERP content management system, HR, storage, talent management, procurement, expense management Google Docs, intranets, portals, etc.</a:t>
                  </a:r>
                </a:p>
              </p:txBody>
            </p:sp>
          </p:grpSp>
          <p:sp>
            <p:nvSpPr>
              <p:cNvPr id="19" name="TextBox 18"/>
              <p:cNvSpPr txBox="1"/>
              <p:nvPr/>
            </p:nvSpPr>
            <p:spPr>
              <a:xfrm>
                <a:off x="4756057" y="5180693"/>
                <a:ext cx="914400" cy="914400"/>
              </a:xfrm>
              <a:prstGeom prst="rect">
                <a:avLst/>
              </a:prstGeom>
              <a:noFill/>
            </p:spPr>
            <p:txBody>
              <a:bodyPr vert="horz" wrap="none" lIns="91440" tIns="45720" rIns="91440" bIns="45720" numCol="1" rtlCol="0">
                <a:noAutofit/>
              </a:bodyPr>
              <a:lstStyle/>
              <a:p>
                <a:pPr algn="ctr"/>
                <a:r>
                  <a:rPr lang="en-GB" altLang="en-GB" sz="1100" b="1" i="1" dirty="0">
                    <a:solidFill>
                      <a:schemeClr val="accent3"/>
                    </a:solidFill>
                    <a:latin typeface="+mj-lt"/>
                  </a:rPr>
                  <a:t>Business </a:t>
                </a:r>
              </a:p>
              <a:p>
                <a:pPr algn="ctr"/>
                <a:r>
                  <a:rPr lang="en-GB" altLang="en-GB" sz="1100" b="1" i="1" dirty="0">
                    <a:solidFill>
                      <a:schemeClr val="accent3"/>
                    </a:solidFill>
                    <a:latin typeface="+mj-lt"/>
                  </a:rPr>
                  <a:t>Apps</a:t>
                </a:r>
              </a:p>
            </p:txBody>
          </p:sp>
          <p:sp>
            <p:nvSpPr>
              <p:cNvPr id="20" name="Rectangle 19"/>
              <p:cNvSpPr/>
              <p:nvPr/>
            </p:nvSpPr>
            <p:spPr>
              <a:xfrm>
                <a:off x="5614616" y="4199750"/>
                <a:ext cx="950687" cy="633993"/>
              </a:xfrm>
              <a:prstGeom prst="rect">
                <a:avLst/>
              </a:prstGeom>
            </p:spPr>
            <p:txBody>
              <a:bodyPr wrap="square" numCol="1">
                <a:spAutoFit/>
              </a:bodyPr>
              <a:lstStyle/>
              <a:p>
                <a:pPr algn="ctr"/>
                <a:r>
                  <a:rPr lang="en-GB" altLang="en-GB" sz="1100" b="1" i="1" dirty="0">
                    <a:solidFill>
                      <a:schemeClr val="accent5"/>
                    </a:solidFill>
                    <a:latin typeface="+mj-lt"/>
                  </a:rPr>
                  <a:t>Machine Log </a:t>
                </a:r>
              </a:p>
              <a:p>
                <a:pPr algn="ctr"/>
                <a:r>
                  <a:rPr lang="en-GB" altLang="en-GB" sz="1100" b="1" i="1" dirty="0">
                    <a:solidFill>
                      <a:schemeClr val="accent5"/>
                    </a:solidFill>
                    <a:latin typeface="+mj-lt"/>
                  </a:rPr>
                  <a:t>Data</a:t>
                </a:r>
              </a:p>
            </p:txBody>
          </p:sp>
        </p:grpSp>
      </p:grpSp>
    </p:spTree>
    <p:extLst>
      <p:ext uri="{BB962C8B-B14F-4D97-AF65-F5344CB8AC3E}">
        <p14:creationId xmlns:p14="http://schemas.microsoft.com/office/powerpoint/2010/main" val="432558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EBD5762-3BDC-484D-9503-7EA6D5A9A8CE}" type="slidenum">
              <a:rPr lang="en-GB" smtClean="0"/>
              <a:pPr/>
              <a:t>5</a:t>
            </a:fld>
            <a:endParaRPr lang="en-GB"/>
          </a:p>
        </p:txBody>
      </p:sp>
      <p:sp>
        <p:nvSpPr>
          <p:cNvPr id="7" name="TextBox 6"/>
          <p:cNvSpPr txBox="1"/>
          <p:nvPr/>
        </p:nvSpPr>
        <p:spPr>
          <a:xfrm>
            <a:off x="762000" y="1143000"/>
            <a:ext cx="7772400" cy="685800"/>
          </a:xfrm>
          <a:prstGeom prst="rect">
            <a:avLst/>
          </a:prstGeom>
          <a:noFill/>
        </p:spPr>
        <p:txBody>
          <a:bodyPr wrap="square" lIns="0" tIns="0" rIns="0" bIns="0" rtlCol="0">
            <a:noAutofit/>
          </a:bodyPr>
          <a:lstStyle/>
          <a:p>
            <a:pPr indent="-274320">
              <a:spcAft>
                <a:spcPts val="900"/>
              </a:spcAft>
            </a:pPr>
            <a:r>
              <a:rPr lang="en-US" sz="2800" dirty="0">
                <a:solidFill>
                  <a:schemeClr val="bg2"/>
                </a:solidFill>
                <a:latin typeface="Georgia" pitchFamily="18" charset="0"/>
              </a:rPr>
              <a:t>“Single sources of data are no longer sufficient to cope with the increasingly complicated problems in many policy arenas.” </a:t>
            </a:r>
            <a:r>
              <a:rPr lang="en-US" sz="2800" baseline="30000" dirty="0">
                <a:solidFill>
                  <a:schemeClr val="bg2"/>
                </a:solidFill>
                <a:latin typeface="Georgia" pitchFamily="18" charset="0"/>
              </a:rPr>
              <a:t>1</a:t>
            </a:r>
          </a:p>
        </p:txBody>
      </p:sp>
      <p:sp>
        <p:nvSpPr>
          <p:cNvPr id="8" name="TextBox 7"/>
          <p:cNvSpPr txBox="1"/>
          <p:nvPr/>
        </p:nvSpPr>
        <p:spPr>
          <a:xfrm>
            <a:off x="762000" y="3657600"/>
            <a:ext cx="7772400" cy="1066800"/>
          </a:xfrm>
          <a:prstGeom prst="rect">
            <a:avLst/>
          </a:prstGeom>
          <a:noFill/>
        </p:spPr>
        <p:txBody>
          <a:bodyPr wrap="square" lIns="0" tIns="0" rIns="0" bIns="0" rtlCol="0">
            <a:noAutofit/>
          </a:bodyPr>
          <a:lstStyle/>
          <a:p>
            <a:pPr indent="-274320">
              <a:spcAft>
                <a:spcPts val="900"/>
              </a:spcAft>
            </a:pPr>
            <a:r>
              <a:rPr lang="en-US" sz="2800" dirty="0">
                <a:solidFill>
                  <a:schemeClr val="bg2"/>
                </a:solidFill>
                <a:latin typeface="Georgia" pitchFamily="18" charset="0"/>
              </a:rPr>
              <a:t>Big data “is not notable because of its size, but because of its relationality to other data. Due to efforts to mine and aggregate data, Big Data is fundamentally networked.”</a:t>
            </a:r>
            <a:r>
              <a:rPr lang="en-US" sz="2800" baseline="30000" dirty="0">
                <a:solidFill>
                  <a:schemeClr val="bg2"/>
                </a:solidFill>
                <a:latin typeface="Georgia" pitchFamily="18" charset="0"/>
              </a:rPr>
              <a:t>2</a:t>
            </a:r>
          </a:p>
        </p:txBody>
      </p:sp>
      <p:sp>
        <p:nvSpPr>
          <p:cNvPr id="9" name="Rectangle 8"/>
          <p:cNvSpPr/>
          <p:nvPr/>
        </p:nvSpPr>
        <p:spPr>
          <a:xfrm>
            <a:off x="457200" y="6096000"/>
            <a:ext cx="8458200" cy="338554"/>
          </a:xfrm>
          <a:prstGeom prst="rect">
            <a:avLst/>
          </a:prstGeom>
        </p:spPr>
        <p:txBody>
          <a:bodyPr wrap="square">
            <a:spAutoFit/>
          </a:bodyPr>
          <a:lstStyle/>
          <a:p>
            <a:r>
              <a:rPr lang="en-US" sz="800" dirty="0">
                <a:solidFill>
                  <a:schemeClr val="bg2"/>
                </a:solidFill>
                <a:latin typeface="Georgia"/>
              </a:rPr>
              <a:t>(1) M. </a:t>
            </a:r>
            <a:r>
              <a:rPr lang="en-US" sz="800" dirty="0" err="1">
                <a:solidFill>
                  <a:schemeClr val="bg2"/>
                </a:solidFill>
                <a:latin typeface="Georgia"/>
              </a:rPr>
              <a:t>Milakovich</a:t>
            </a:r>
            <a:r>
              <a:rPr lang="en-US" sz="800" dirty="0">
                <a:solidFill>
                  <a:schemeClr val="bg2"/>
                </a:solidFill>
                <a:latin typeface="Georgia"/>
              </a:rPr>
              <a:t>, “Anticipatory Government: Integrating big data for Smaller Government”, in Oxford Internet Institute “Internet, Politics, Policy 2012” Conference, Oxford, 2012</a:t>
            </a:r>
          </a:p>
          <a:p>
            <a:r>
              <a:rPr lang="en-US" sz="800" dirty="0">
                <a:solidFill>
                  <a:schemeClr val="bg2"/>
                </a:solidFill>
                <a:latin typeface="Georgia"/>
              </a:rPr>
              <a:t>(2) D. Boyd and K. Crawford, “Six Provocations for big data,” in A Decade in Internet Time: Symposium on the Dynamics of the Internet and Society, 2011</a:t>
            </a:r>
          </a:p>
        </p:txBody>
      </p:sp>
    </p:spTree>
    <p:extLst>
      <p:ext uri="{BB962C8B-B14F-4D97-AF65-F5344CB8AC3E}">
        <p14:creationId xmlns:p14="http://schemas.microsoft.com/office/powerpoint/2010/main" val="1784970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Why is Big Data valuable?</a:t>
            </a:r>
          </a:p>
        </p:txBody>
      </p:sp>
      <p:sp>
        <p:nvSpPr>
          <p:cNvPr id="5" name="Slide Number Placeholder 4"/>
          <p:cNvSpPr>
            <a:spLocks noGrp="1"/>
          </p:cNvSpPr>
          <p:nvPr>
            <p:ph type="sldNum" sz="quarter" idx="4"/>
          </p:nvPr>
        </p:nvSpPr>
        <p:spPr/>
        <p:txBody>
          <a:bodyPr/>
          <a:lstStyle/>
          <a:p>
            <a:fld id="{9EBD5762-3BDC-484D-9503-7EA6D5A9A8CE}" type="slidenum">
              <a:rPr lang="en-GB" smtClean="0"/>
              <a:pPr/>
              <a:t>6</a:t>
            </a:fld>
            <a:endParaRPr lang="en-GB"/>
          </a:p>
        </p:txBody>
      </p:sp>
      <p:sp>
        <p:nvSpPr>
          <p:cNvPr id="7" name="Text Placeholder 4"/>
          <p:cNvSpPr txBox="1">
            <a:spLocks/>
          </p:cNvSpPr>
          <p:nvPr/>
        </p:nvSpPr>
        <p:spPr>
          <a:xfrm>
            <a:off x="533401" y="1143000"/>
            <a:ext cx="8102600" cy="416983"/>
          </a:xfrm>
          <a:prstGeom prst="rect">
            <a:avLst/>
          </a:prstGeom>
        </p:spPr>
        <p:txBody>
          <a:bodyPr numCol="1"/>
          <a:lstStyle>
            <a:lvl1pPr marL="0" marR="0" indent="-274320" algn="l" defTabSz="914400" rtl="0" eaLnBrk="1" fontAlgn="auto" latinLnBrk="0" hangingPunct="1">
              <a:lnSpc>
                <a:spcPct val="100000"/>
              </a:lnSpc>
              <a:spcBef>
                <a:spcPts val="0"/>
              </a:spcBef>
              <a:spcAft>
                <a:spcPts val="900"/>
              </a:spcAft>
              <a:buClr>
                <a:schemeClr val="tx1"/>
              </a:buClr>
              <a:buSzTx/>
              <a:buFontTx/>
              <a:buNone/>
              <a:tabLst/>
              <a:defRPr sz="2000" kern="1200">
                <a:solidFill>
                  <a:schemeClr val="tx1"/>
                </a:solidFill>
                <a:latin typeface="Georgia" pitchFamily="18" charset="0"/>
                <a:ea typeface="+mn-ea"/>
                <a:cs typeface="+mn-cs"/>
              </a:defRPr>
            </a:lvl1pPr>
            <a:lvl2pPr marL="27432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ts val="0"/>
              </a:spcBef>
              <a:spcAft>
                <a:spcPts val="900"/>
              </a:spcAft>
              <a:buClr>
                <a:schemeClr val="tx1"/>
              </a:buClr>
              <a:buSzPct val="100000"/>
              <a:buFont typeface="+mj-lt"/>
              <a:buAutoNum type="arabicPeriod"/>
              <a:tabLst/>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ts val="0"/>
              </a:spcBef>
              <a:spcAft>
                <a:spcPts val="900"/>
              </a:spcAft>
              <a:buSzPct val="100000"/>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ts val="0"/>
              </a:spcBef>
              <a:spcAft>
                <a:spcPts val="900"/>
              </a:spcAft>
              <a:buSzPct val="100000"/>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ts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r>
              <a:rPr lang="en-US" sz="1600" dirty="0"/>
              <a:t>We have identified 5 key areas where Big Data is uniquely valuable:</a:t>
            </a:r>
          </a:p>
        </p:txBody>
      </p:sp>
      <p:graphicFrame>
        <p:nvGraphicFramePr>
          <p:cNvPr id="8" name="Table 7"/>
          <p:cNvGraphicFramePr>
            <a:graphicFrameLocks noGrp="1"/>
          </p:cNvGraphicFramePr>
          <p:nvPr>
            <p:custDataLst>
              <p:tags r:id="rId1"/>
            </p:custDataLst>
            <p:extLst>
              <p:ext uri="{D42A27DB-BD31-4B8C-83A1-F6EECF244321}">
                <p14:modId xmlns:p14="http://schemas.microsoft.com/office/powerpoint/2010/main" val="160777851"/>
              </p:ext>
            </p:extLst>
          </p:nvPr>
        </p:nvGraphicFramePr>
        <p:xfrm>
          <a:off x="385790" y="1671435"/>
          <a:ext cx="8371632" cy="4576965"/>
        </p:xfrm>
        <a:graphic>
          <a:graphicData uri="http://schemas.openxmlformats.org/drawingml/2006/table">
            <a:tbl>
              <a:tblPr firstRow="1" bandRow="1">
                <a:tableStyleId>{5940675A-B579-460E-94D1-54222C63F5DA}</a:tableStyleId>
              </a:tblPr>
              <a:tblGrid>
                <a:gridCol w="1814250">
                  <a:extLst>
                    <a:ext uri="{9D8B030D-6E8A-4147-A177-3AD203B41FA5}">
                      <a16:colId xmlns:a16="http://schemas.microsoft.com/office/drawing/2014/main" val="20000"/>
                    </a:ext>
                  </a:extLst>
                </a:gridCol>
                <a:gridCol w="6557382">
                  <a:extLst>
                    <a:ext uri="{9D8B030D-6E8A-4147-A177-3AD203B41FA5}">
                      <a16:colId xmlns:a16="http://schemas.microsoft.com/office/drawing/2014/main" val="20001"/>
                    </a:ext>
                  </a:extLst>
                </a:gridCol>
              </a:tblGrid>
              <a:tr h="850856">
                <a:tc>
                  <a:txBody>
                    <a:bodyPr/>
                    <a:lstStyle/>
                    <a:p>
                      <a:endParaRPr lang="en-US" dirty="0">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indent="0">
                        <a:spcAft>
                          <a:spcPts val="400"/>
                        </a:spcAft>
                        <a:buFont typeface="Arial" pitchFamily="34" charset="0"/>
                        <a:buNone/>
                      </a:pPr>
                      <a:r>
                        <a:rPr lang="en-US" sz="1400" b="0" baseline="0" dirty="0">
                          <a:latin typeface="+mj-lt"/>
                        </a:rPr>
                        <a:t>Enhanced visibility of relevant information and better transparency to massive amounts of data. Improved reporting to stakeholders.</a:t>
                      </a:r>
                      <a:endParaRPr lang="en-US" sz="1400" b="1" baseline="0" dirty="0">
                        <a:latin typeface="+mj-lt"/>
                      </a:endParaRPr>
                    </a:p>
                  </a:txBody>
                  <a:tcPr anchor="ctr">
                    <a:lnL w="12700" cmpd="sng">
                      <a:noFill/>
                    </a:lnL>
                    <a:lnR w="12700" cmpd="sng">
                      <a:noFill/>
                    </a:lnR>
                    <a:lnT w="12700" cmpd="sng">
                      <a:noFill/>
                    </a:lnT>
                    <a:lnB w="952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914400">
                <a:tc>
                  <a:txBody>
                    <a:bodyPr/>
                    <a:lstStyle/>
                    <a:p>
                      <a:endParaRPr lang="en-US" dirty="0">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indent="0" algn="l" defTabSz="914400" rtl="0" eaLnBrk="1" latinLnBrk="0" hangingPunct="1">
                        <a:lnSpc>
                          <a:spcPct val="100000"/>
                        </a:lnSpc>
                        <a:spcBef>
                          <a:spcPts val="0"/>
                        </a:spcBef>
                        <a:spcAft>
                          <a:spcPts val="400"/>
                        </a:spcAft>
                        <a:buClrTx/>
                        <a:buSzTx/>
                        <a:buFont typeface="Arial" pitchFamily="34" charset="0"/>
                        <a:buNone/>
                        <a:tabLst/>
                        <a:defRPr/>
                      </a:pPr>
                      <a:r>
                        <a:rPr lang="en-US" sz="1400" kern="1200" baseline="0" dirty="0">
                          <a:solidFill>
                            <a:schemeClr val="tx1"/>
                          </a:solidFill>
                          <a:latin typeface="+mj-lt"/>
                          <a:ea typeface="+mn-ea"/>
                          <a:cs typeface="+mn-cs"/>
                        </a:rPr>
                        <a:t>Next generation analytics can enable automated decision making (inventory management, financial risk assessment, sensor data management, machinery tuning).</a:t>
                      </a:r>
                      <a:endParaRPr lang="en-US" sz="1400" b="1" kern="1200" baseline="0" dirty="0">
                        <a:solidFill>
                          <a:schemeClr val="tx1"/>
                        </a:solidFill>
                        <a:latin typeface="+mj-lt"/>
                        <a:ea typeface="+mn-ea"/>
                        <a:cs typeface="+mn-cs"/>
                      </a:endParaRPr>
                    </a:p>
                  </a:txBody>
                  <a:tcPr anchor="ctr">
                    <a:lnL w="12700" cmpd="sng">
                      <a:noFill/>
                    </a:lnL>
                    <a:lnR w="12700" cmpd="sng">
                      <a:noFill/>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914400">
                <a:tc>
                  <a:txBody>
                    <a:bodyPr/>
                    <a:lstStyle/>
                    <a:p>
                      <a:endParaRPr lang="en-US">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indent="0">
                        <a:spcAft>
                          <a:spcPts val="400"/>
                        </a:spcAft>
                        <a:buFont typeface="Arial" pitchFamily="34" charset="0"/>
                        <a:buNone/>
                      </a:pPr>
                      <a:r>
                        <a:rPr lang="en-US" sz="1400" baseline="0" dirty="0">
                          <a:latin typeface="+mj-lt"/>
                        </a:rPr>
                        <a:t>Segmentation of population to customize offerings and marketing campaigns (consumer goods, retail, social, clinical data, etc).</a:t>
                      </a:r>
                      <a:endParaRPr lang="en-US" sz="1400" dirty="0">
                        <a:latin typeface="+mj-lt"/>
                      </a:endParaRPr>
                    </a:p>
                  </a:txBody>
                  <a:tcPr anchor="ctr">
                    <a:lnL w="12700" cmpd="sng">
                      <a:noFill/>
                    </a:lnL>
                    <a:lnR w="12700" cmpd="sng">
                      <a:noFill/>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914400">
                <a:tc>
                  <a:txBody>
                    <a:bodyPr/>
                    <a:lstStyle/>
                    <a:p>
                      <a:endParaRPr lang="en-US">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indent="0">
                        <a:spcAft>
                          <a:spcPts val="400"/>
                        </a:spcAft>
                        <a:buFont typeface="Arial" pitchFamily="34" charset="0"/>
                        <a:buNone/>
                      </a:pPr>
                      <a:r>
                        <a:rPr lang="en-US" sz="1400" dirty="0">
                          <a:latin typeface="+mj-lt"/>
                        </a:rPr>
                        <a:t>Exploration for,</a:t>
                      </a:r>
                      <a:r>
                        <a:rPr lang="en-US" sz="1400" baseline="0" dirty="0">
                          <a:latin typeface="+mj-lt"/>
                        </a:rPr>
                        <a:t> and discovery of, new needs, can drive organizations to fine tune for optimal performance and efficiency (employee data).</a:t>
                      </a:r>
                      <a:endParaRPr lang="en-US" sz="1400" dirty="0">
                        <a:latin typeface="+mj-lt"/>
                      </a:endParaRPr>
                    </a:p>
                  </a:txBody>
                  <a:tcPr anchor="ctr">
                    <a:lnL w="12700" cmpd="sng">
                      <a:noFill/>
                    </a:lnL>
                    <a:lnR w="12700" cmpd="sng">
                      <a:noFill/>
                    </a:lnR>
                    <a:lnT w="9525" cap="flat" cmpd="sng" algn="ctr">
                      <a:solidFill>
                        <a:schemeClr val="bg1">
                          <a:lumMod val="75000"/>
                        </a:schemeClr>
                      </a:solidFill>
                      <a:prstDash val="solid"/>
                      <a:round/>
                      <a:headEnd type="none" w="med" len="med"/>
                      <a:tailEnd type="none" w="med" len="med"/>
                    </a:lnT>
                    <a:lnB w="9525"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982909">
                <a:tc>
                  <a:txBody>
                    <a:bodyPr/>
                    <a:lstStyle/>
                    <a:p>
                      <a:endParaRPr lang="en-US" dirty="0">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indent="0">
                        <a:spcAft>
                          <a:spcPts val="400"/>
                        </a:spcAft>
                        <a:buFont typeface="Arial" pitchFamily="34" charset="0"/>
                        <a:buNone/>
                      </a:pPr>
                      <a:r>
                        <a:rPr lang="en-US" sz="1400" dirty="0">
                          <a:latin typeface="+mj-lt"/>
                        </a:rPr>
                        <a:t>Discovery</a:t>
                      </a:r>
                      <a:r>
                        <a:rPr lang="en-US" sz="1400" baseline="0" dirty="0">
                          <a:latin typeface="+mj-lt"/>
                        </a:rPr>
                        <a:t> of trends will lead organizations to form new business models to adapt by creating new service offerings for their customers. Intermediary companies with big data expertise will provide analytics to 3</a:t>
                      </a:r>
                      <a:r>
                        <a:rPr lang="en-US" sz="1400" baseline="30000" dirty="0">
                          <a:latin typeface="+mj-lt"/>
                        </a:rPr>
                        <a:t>rd</a:t>
                      </a:r>
                      <a:r>
                        <a:rPr lang="en-US" sz="1400" baseline="0" dirty="0">
                          <a:latin typeface="+mj-lt"/>
                        </a:rPr>
                        <a:t> parties.</a:t>
                      </a:r>
                      <a:endParaRPr lang="en-US" sz="1400" dirty="0">
                        <a:latin typeface="+mj-lt"/>
                      </a:endParaRPr>
                    </a:p>
                  </a:txBody>
                  <a:tcPr anchor="ctr">
                    <a:lnL w="12700" cmpd="sng">
                      <a:noFill/>
                    </a:lnL>
                    <a:lnR w="12700" cmpd="sng">
                      <a:noFill/>
                    </a:lnR>
                    <a:lnT w="9525" cap="flat" cmpd="sng" algn="ctr">
                      <a:solidFill>
                        <a:schemeClr val="bg1">
                          <a:lumMod val="75000"/>
                        </a:schemeClr>
                      </a:solidFill>
                      <a:prstDash val="solid"/>
                      <a:round/>
                      <a:headEnd type="none" w="med" len="med"/>
                      <a:tailEnd type="none" w="med" len="med"/>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
        <p:nvSpPr>
          <p:cNvPr id="9" name="Pentagon 8"/>
          <p:cNvSpPr/>
          <p:nvPr/>
        </p:nvSpPr>
        <p:spPr bwMode="ltGray">
          <a:xfrm>
            <a:off x="405384" y="1742560"/>
            <a:ext cx="1808429" cy="822960"/>
          </a:xfrm>
          <a:prstGeom prst="homePlate">
            <a:avLst>
              <a:gd name="adj" fmla="val 21429"/>
            </a:avLst>
          </a:prstGeom>
          <a:solidFill>
            <a:srgbClr val="C00000"/>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pitchFamily="18" charset="0"/>
              </a:rPr>
              <a:t>Accessibility to Data</a:t>
            </a:r>
          </a:p>
        </p:txBody>
      </p:sp>
      <p:sp>
        <p:nvSpPr>
          <p:cNvPr id="10" name="Pentagon 9"/>
          <p:cNvSpPr/>
          <p:nvPr/>
        </p:nvSpPr>
        <p:spPr bwMode="ltGray">
          <a:xfrm>
            <a:off x="405384" y="2639462"/>
            <a:ext cx="1808429" cy="822960"/>
          </a:xfrm>
          <a:prstGeom prst="homePlate">
            <a:avLst>
              <a:gd name="adj" fmla="val 21429"/>
            </a:avLst>
          </a:prstGeom>
          <a:solidFill>
            <a:srgbClr val="C00000"/>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pitchFamily="18" charset="0"/>
              </a:rPr>
              <a:t>Decision Making</a:t>
            </a:r>
          </a:p>
        </p:txBody>
      </p:sp>
      <p:sp>
        <p:nvSpPr>
          <p:cNvPr id="11" name="Pentagon 10"/>
          <p:cNvSpPr/>
          <p:nvPr/>
        </p:nvSpPr>
        <p:spPr bwMode="ltGray">
          <a:xfrm>
            <a:off x="405384" y="3538622"/>
            <a:ext cx="1808429" cy="822960"/>
          </a:xfrm>
          <a:prstGeom prst="homePlate">
            <a:avLst>
              <a:gd name="adj" fmla="val 21429"/>
            </a:avLst>
          </a:prstGeom>
          <a:solidFill>
            <a:srgbClr val="C00000"/>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pitchFamily="18" charset="0"/>
              </a:rPr>
              <a:t>Marketing Trends</a:t>
            </a:r>
          </a:p>
        </p:txBody>
      </p:sp>
      <p:sp>
        <p:nvSpPr>
          <p:cNvPr id="12" name="Pentagon 11"/>
          <p:cNvSpPr/>
          <p:nvPr/>
        </p:nvSpPr>
        <p:spPr bwMode="ltGray">
          <a:xfrm>
            <a:off x="405384" y="4437782"/>
            <a:ext cx="1808429" cy="822960"/>
          </a:xfrm>
          <a:prstGeom prst="homePlate">
            <a:avLst>
              <a:gd name="adj" fmla="val 21429"/>
            </a:avLst>
          </a:prstGeom>
          <a:solidFill>
            <a:srgbClr val="C00000"/>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pitchFamily="18" charset="0"/>
              </a:rPr>
              <a:t>Performance Improvement</a:t>
            </a:r>
          </a:p>
        </p:txBody>
      </p:sp>
      <p:sp>
        <p:nvSpPr>
          <p:cNvPr id="13" name="Pentagon 12"/>
          <p:cNvSpPr/>
          <p:nvPr/>
        </p:nvSpPr>
        <p:spPr bwMode="ltGray">
          <a:xfrm>
            <a:off x="405384" y="5321702"/>
            <a:ext cx="1808429" cy="822960"/>
          </a:xfrm>
          <a:prstGeom prst="homePlate">
            <a:avLst>
              <a:gd name="adj" fmla="val 21429"/>
            </a:avLst>
          </a:prstGeom>
          <a:solidFill>
            <a:srgbClr val="C00000"/>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400" b="1" dirty="0">
                <a:solidFill>
                  <a:srgbClr val="FFFFFF"/>
                </a:solidFill>
                <a:latin typeface="Georgia" pitchFamily="18" charset="0"/>
              </a:rPr>
              <a:t>New Business Models/Services</a:t>
            </a:r>
          </a:p>
        </p:txBody>
      </p:sp>
    </p:spTree>
    <p:extLst>
      <p:ext uri="{BB962C8B-B14F-4D97-AF65-F5344CB8AC3E}">
        <p14:creationId xmlns:p14="http://schemas.microsoft.com/office/powerpoint/2010/main" val="57183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EBD5762-3BDC-484D-9503-7EA6D5A9A8CE}" type="slidenum">
              <a:rPr lang="en-GB" smtClean="0"/>
              <a:pPr/>
              <a:t>7</a:t>
            </a:fld>
            <a:endParaRPr lang="en-GB"/>
          </a:p>
        </p:txBody>
      </p:sp>
      <p:sp>
        <p:nvSpPr>
          <p:cNvPr id="9" name="Rectangle 8"/>
          <p:cNvSpPr/>
          <p:nvPr/>
        </p:nvSpPr>
        <p:spPr>
          <a:xfrm>
            <a:off x="228600" y="6062246"/>
            <a:ext cx="8686800" cy="338554"/>
          </a:xfrm>
          <a:prstGeom prst="rect">
            <a:avLst/>
          </a:prstGeom>
        </p:spPr>
        <p:txBody>
          <a:bodyPr wrap="square">
            <a:spAutoFit/>
          </a:bodyPr>
          <a:lstStyle/>
          <a:p>
            <a:r>
              <a:rPr lang="en-US" sz="800" dirty="0">
                <a:solidFill>
                  <a:schemeClr val="bg2"/>
                </a:solidFill>
                <a:latin typeface="Georgia"/>
              </a:rPr>
              <a:t>(1) J. </a:t>
            </a:r>
            <a:r>
              <a:rPr lang="en-US" sz="800" dirty="0" err="1">
                <a:solidFill>
                  <a:schemeClr val="bg2"/>
                </a:solidFill>
                <a:latin typeface="Georgia"/>
              </a:rPr>
              <a:t>Manyika</a:t>
            </a:r>
            <a:r>
              <a:rPr lang="en-US" sz="800" dirty="0">
                <a:solidFill>
                  <a:schemeClr val="bg2"/>
                </a:solidFill>
                <a:latin typeface="Georgia"/>
              </a:rPr>
              <a:t>, M. Chui, B. Brown, J. </a:t>
            </a:r>
            <a:r>
              <a:rPr lang="en-US" sz="800" dirty="0" err="1">
                <a:solidFill>
                  <a:schemeClr val="bg2"/>
                </a:solidFill>
                <a:latin typeface="Georgia"/>
              </a:rPr>
              <a:t>Bughin</a:t>
            </a:r>
            <a:r>
              <a:rPr lang="en-US" sz="800" dirty="0">
                <a:solidFill>
                  <a:schemeClr val="bg2"/>
                </a:solidFill>
                <a:latin typeface="Georgia"/>
              </a:rPr>
              <a:t>, R. Dobbs, C. </a:t>
            </a:r>
            <a:r>
              <a:rPr lang="en-US" sz="800" dirty="0" err="1">
                <a:solidFill>
                  <a:schemeClr val="bg2"/>
                </a:solidFill>
                <a:latin typeface="Georgia"/>
              </a:rPr>
              <a:t>Roxburgh</a:t>
            </a:r>
            <a:r>
              <a:rPr lang="en-US" sz="800" dirty="0">
                <a:solidFill>
                  <a:schemeClr val="bg2"/>
                </a:solidFill>
                <a:latin typeface="Georgia"/>
              </a:rPr>
              <a:t> and A. H. Byers, “Big data: The next frontier for innovation, competition, and productivity,” McKinsey &amp; Company, 2011.</a:t>
            </a:r>
          </a:p>
          <a:p>
            <a:r>
              <a:rPr lang="en-US" sz="800" dirty="0">
                <a:solidFill>
                  <a:schemeClr val="bg2"/>
                </a:solidFill>
                <a:latin typeface="Georgia"/>
              </a:rPr>
              <a:t>(2) Centre for Economics and Business Research, “Data equity: unlocking the value of big data,” SAS, 2012.</a:t>
            </a:r>
          </a:p>
        </p:txBody>
      </p:sp>
      <p:sp>
        <p:nvSpPr>
          <p:cNvPr id="2" name="TextBox 1"/>
          <p:cNvSpPr txBox="1"/>
          <p:nvPr/>
        </p:nvSpPr>
        <p:spPr>
          <a:xfrm>
            <a:off x="457200" y="1066800"/>
            <a:ext cx="2895600" cy="2057400"/>
          </a:xfrm>
          <a:prstGeom prst="rect">
            <a:avLst/>
          </a:prstGeom>
          <a:noFill/>
        </p:spPr>
        <p:txBody>
          <a:bodyPr wrap="square" lIns="0" tIns="0" rIns="0" bIns="0" rtlCol="0">
            <a:noAutofit/>
          </a:bodyPr>
          <a:lstStyle/>
          <a:p>
            <a:pPr indent="-274320" algn="ctr">
              <a:spcAft>
                <a:spcPts val="900"/>
              </a:spcAft>
            </a:pPr>
            <a:r>
              <a:rPr lang="en-US" sz="5400" b="1" dirty="0">
                <a:solidFill>
                  <a:schemeClr val="bg1"/>
                </a:solidFill>
                <a:latin typeface="Georgia" pitchFamily="18" charset="0"/>
              </a:rPr>
              <a:t>$1 Trillion</a:t>
            </a:r>
          </a:p>
        </p:txBody>
      </p:sp>
      <p:sp>
        <p:nvSpPr>
          <p:cNvPr id="10" name="TextBox 9"/>
          <p:cNvSpPr txBox="1"/>
          <p:nvPr/>
        </p:nvSpPr>
        <p:spPr>
          <a:xfrm>
            <a:off x="5689745" y="3544389"/>
            <a:ext cx="2895600" cy="2057400"/>
          </a:xfrm>
          <a:prstGeom prst="rect">
            <a:avLst/>
          </a:prstGeom>
          <a:noFill/>
        </p:spPr>
        <p:txBody>
          <a:bodyPr wrap="square" lIns="0" tIns="0" rIns="0" bIns="0" rtlCol="0">
            <a:noAutofit/>
          </a:bodyPr>
          <a:lstStyle/>
          <a:p>
            <a:pPr indent="-274320" algn="ctr">
              <a:spcAft>
                <a:spcPts val="900"/>
              </a:spcAft>
            </a:pPr>
            <a:r>
              <a:rPr lang="en-US" sz="5400" b="1" dirty="0">
                <a:solidFill>
                  <a:schemeClr val="bg1"/>
                </a:solidFill>
                <a:latin typeface="Georgia" pitchFamily="18" charset="0"/>
              </a:rPr>
              <a:t>$41 Billion</a:t>
            </a:r>
          </a:p>
        </p:txBody>
      </p:sp>
      <p:sp>
        <p:nvSpPr>
          <p:cNvPr id="11" name="TextBox 10"/>
          <p:cNvSpPr txBox="1"/>
          <p:nvPr/>
        </p:nvSpPr>
        <p:spPr>
          <a:xfrm>
            <a:off x="3553097" y="1420041"/>
            <a:ext cx="5032248" cy="1350918"/>
          </a:xfrm>
          <a:prstGeom prst="rect">
            <a:avLst/>
          </a:prstGeom>
          <a:noFill/>
        </p:spPr>
        <p:txBody>
          <a:bodyPr wrap="square" lIns="0" tIns="0" rIns="0" bIns="0" rtlCol="0">
            <a:noAutofit/>
          </a:bodyPr>
          <a:lstStyle/>
          <a:p>
            <a:pPr indent="-274320">
              <a:spcAft>
                <a:spcPts val="900"/>
              </a:spcAft>
            </a:pPr>
            <a:r>
              <a:rPr lang="en-US" sz="1600" dirty="0">
                <a:solidFill>
                  <a:schemeClr val="bg1"/>
                </a:solidFill>
                <a:latin typeface="Georgia" pitchFamily="18" charset="0"/>
              </a:rPr>
              <a:t>One study estimated the potential value of big data in the U.S. health care, European public sector administration, global personal location data, U.S. retail, and global manufacturing to be over $1 trillion U.S. dollars per year.</a:t>
            </a:r>
            <a:r>
              <a:rPr lang="en-US" sz="1600" baseline="30000" dirty="0">
                <a:solidFill>
                  <a:schemeClr val="bg1"/>
                </a:solidFill>
                <a:latin typeface="Georgia" pitchFamily="18" charset="0"/>
              </a:rPr>
              <a:t>1</a:t>
            </a:r>
          </a:p>
        </p:txBody>
      </p:sp>
      <p:sp>
        <p:nvSpPr>
          <p:cNvPr id="12" name="TextBox 11"/>
          <p:cNvSpPr txBox="1"/>
          <p:nvPr/>
        </p:nvSpPr>
        <p:spPr>
          <a:xfrm>
            <a:off x="457200" y="3901440"/>
            <a:ext cx="5032248" cy="1343297"/>
          </a:xfrm>
          <a:prstGeom prst="rect">
            <a:avLst/>
          </a:prstGeom>
          <a:noFill/>
        </p:spPr>
        <p:txBody>
          <a:bodyPr wrap="square" lIns="0" tIns="0" rIns="0" bIns="0" rtlCol="0">
            <a:noAutofit/>
          </a:bodyPr>
          <a:lstStyle/>
          <a:p>
            <a:pPr indent="-274320">
              <a:spcAft>
                <a:spcPts val="900"/>
              </a:spcAft>
            </a:pPr>
            <a:r>
              <a:rPr lang="en-US" sz="1600" dirty="0">
                <a:solidFill>
                  <a:schemeClr val="bg1"/>
                </a:solidFill>
                <a:latin typeface="Georgia" pitchFamily="18" charset="0"/>
              </a:rPr>
              <a:t>Another study estimated the value of big data in the areas of customer intelligence, supply chain intelligence, performance improvements, fraud detection, and quality and risk management to be $41 billion per year in the UK alone.</a:t>
            </a:r>
            <a:r>
              <a:rPr lang="en-US" sz="1600" baseline="30000" dirty="0">
                <a:solidFill>
                  <a:schemeClr val="bg1"/>
                </a:solidFill>
                <a:latin typeface="Georgia" pitchFamily="18" charset="0"/>
              </a:rPr>
              <a:t>2</a:t>
            </a:r>
          </a:p>
        </p:txBody>
      </p:sp>
    </p:spTree>
    <p:extLst>
      <p:ext uri="{BB962C8B-B14F-4D97-AF65-F5344CB8AC3E}">
        <p14:creationId xmlns:p14="http://schemas.microsoft.com/office/powerpoint/2010/main" val="3777634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Line Callout 2 (No Border) 71"/>
          <p:cNvSpPr/>
          <p:nvPr/>
        </p:nvSpPr>
        <p:spPr>
          <a:xfrm>
            <a:off x="343235" y="2057400"/>
            <a:ext cx="2420299" cy="1015663"/>
          </a:xfrm>
          <a:prstGeom prst="callout2">
            <a:avLst>
              <a:gd name="adj1" fmla="val 103790"/>
              <a:gd name="adj2" fmla="val 40150"/>
              <a:gd name="adj3" fmla="val 119971"/>
              <a:gd name="adj4" fmla="val 39968"/>
              <a:gd name="adj5" fmla="val 119783"/>
              <a:gd name="adj6" fmla="val 116316"/>
            </a:avLst>
          </a:prstGeom>
          <a:ln w="19050">
            <a:solidFill>
              <a:schemeClr val="accent5"/>
            </a:solidFill>
            <a:prstDash val="sysDot"/>
          </a:ln>
        </p:spPr>
        <p:txBody>
          <a:bodyPr wrap="square">
            <a:spAutoFit/>
          </a:bodyPr>
          <a:lstStyle/>
          <a:p>
            <a:pPr>
              <a:spcAft>
                <a:spcPts val="600"/>
              </a:spcAft>
              <a:tabLst>
                <a:tab pos="457200" algn="l"/>
              </a:tabLst>
            </a:pPr>
            <a:r>
              <a:rPr lang="en-US" sz="1200" dirty="0">
                <a:latin typeface="+mj-lt"/>
                <a:ea typeface="Calibri"/>
                <a:cs typeface="Times New Roman"/>
              </a:rPr>
              <a:t>Structured, semi-structured or unstructured information distinguished by one or more of the four “V”s: Veracity, Velocity, Variety, Volume.</a:t>
            </a:r>
          </a:p>
        </p:txBody>
      </p:sp>
      <p:sp>
        <p:nvSpPr>
          <p:cNvPr id="2" name="Title 1"/>
          <p:cNvSpPr>
            <a:spLocks noGrp="1"/>
          </p:cNvSpPr>
          <p:nvPr>
            <p:ph type="title"/>
          </p:nvPr>
        </p:nvSpPr>
        <p:spPr/>
        <p:txBody>
          <a:bodyPr/>
          <a:lstStyle/>
          <a:p>
            <a:r>
              <a:rPr lang="en-US" sz="2000" dirty="0"/>
              <a:t>Not to be confused with…</a:t>
            </a:r>
          </a:p>
        </p:txBody>
      </p:sp>
      <p:sp>
        <p:nvSpPr>
          <p:cNvPr id="5" name="Slide Number Placeholder 4"/>
          <p:cNvSpPr>
            <a:spLocks noGrp="1"/>
          </p:cNvSpPr>
          <p:nvPr>
            <p:ph type="sldNum" sz="quarter" idx="4"/>
          </p:nvPr>
        </p:nvSpPr>
        <p:spPr/>
        <p:txBody>
          <a:bodyPr/>
          <a:lstStyle/>
          <a:p>
            <a:fld id="{9EBD5762-3BDC-484D-9503-7EA6D5A9A8CE}" type="slidenum">
              <a:rPr lang="en-GB" smtClean="0"/>
              <a:pPr/>
              <a:t>8</a:t>
            </a:fld>
            <a:endParaRPr lang="en-GB"/>
          </a:p>
        </p:txBody>
      </p:sp>
      <p:sp>
        <p:nvSpPr>
          <p:cNvPr id="7" name="Rectangle 6"/>
          <p:cNvSpPr/>
          <p:nvPr/>
        </p:nvSpPr>
        <p:spPr>
          <a:xfrm>
            <a:off x="457200" y="6236525"/>
            <a:ext cx="8458200" cy="215444"/>
          </a:xfrm>
          <a:prstGeom prst="rect">
            <a:avLst/>
          </a:prstGeom>
        </p:spPr>
        <p:txBody>
          <a:bodyPr wrap="square">
            <a:spAutoFit/>
          </a:bodyPr>
          <a:lstStyle/>
          <a:p>
            <a:r>
              <a:rPr lang="en-US" sz="800" dirty="0">
                <a:solidFill>
                  <a:srgbClr val="000000"/>
                </a:solidFill>
                <a:latin typeface="Georgia"/>
              </a:rPr>
              <a:t>Graphic and definitions based on “Big Data in Action for Development,” World Bank, worldbank.org</a:t>
            </a:r>
          </a:p>
        </p:txBody>
      </p:sp>
      <p:grpSp>
        <p:nvGrpSpPr>
          <p:cNvPr id="41" name="Group 40"/>
          <p:cNvGrpSpPr/>
          <p:nvPr/>
        </p:nvGrpSpPr>
        <p:grpSpPr>
          <a:xfrm>
            <a:off x="2770850" y="2057400"/>
            <a:ext cx="3602300" cy="3291840"/>
            <a:chOff x="-1354400" y="3058269"/>
            <a:chExt cx="3602300" cy="3291840"/>
          </a:xfrm>
        </p:grpSpPr>
        <p:grpSp>
          <p:nvGrpSpPr>
            <p:cNvPr id="30" name="Group 5"/>
            <p:cNvGrpSpPr>
              <a:grpSpLocks noChangeAspect="1"/>
            </p:cNvGrpSpPr>
            <p:nvPr/>
          </p:nvGrpSpPr>
          <p:grpSpPr bwMode="auto">
            <a:xfrm>
              <a:off x="-1354400" y="3058269"/>
              <a:ext cx="3602300" cy="3291840"/>
              <a:chOff x="-132" y="-594"/>
              <a:chExt cx="6024" cy="5504"/>
            </a:xfrm>
            <a:solidFill>
              <a:schemeClr val="tx2">
                <a:lumMod val="40000"/>
                <a:lumOff val="60000"/>
              </a:schemeClr>
            </a:solidFill>
          </p:grpSpPr>
          <p:sp>
            <p:nvSpPr>
              <p:cNvPr id="31" name="Freeform 6"/>
              <p:cNvSpPr>
                <a:spLocks/>
              </p:cNvSpPr>
              <p:nvPr/>
            </p:nvSpPr>
            <p:spPr bwMode="auto">
              <a:xfrm>
                <a:off x="-132" y="-594"/>
                <a:ext cx="3012" cy="3543"/>
              </a:xfrm>
              <a:custGeom>
                <a:avLst/>
                <a:gdLst>
                  <a:gd name="T0" fmla="*/ 13210 w 1275"/>
                  <a:gd name="T1" fmla="*/ 10924 h 1500"/>
                  <a:gd name="T2" fmla="*/ 13182 w 1275"/>
                  <a:gd name="T3" fmla="*/ 10216 h 1500"/>
                  <a:gd name="T4" fmla="*/ 16808 w 1275"/>
                  <a:gd name="T5" fmla="*/ 2409 h 1500"/>
                  <a:gd name="T6" fmla="*/ 10217 w 1275"/>
                  <a:gd name="T7" fmla="*/ 0 h 1500"/>
                  <a:gd name="T8" fmla="*/ 0 w 1275"/>
                  <a:gd name="T9" fmla="*/ 10216 h 1500"/>
                  <a:gd name="T10" fmla="*/ 6619 w 1275"/>
                  <a:gd name="T11" fmla="*/ 19768 h 1500"/>
                  <a:gd name="T12" fmla="*/ 13210 w 1275"/>
                  <a:gd name="T13" fmla="*/ 10924 h 1500"/>
                  <a:gd name="T14" fmla="*/ 0 60000 65536"/>
                  <a:gd name="T15" fmla="*/ 0 60000 65536"/>
                  <a:gd name="T16" fmla="*/ 0 60000 65536"/>
                  <a:gd name="T17" fmla="*/ 0 60000 65536"/>
                  <a:gd name="T18" fmla="*/ 0 60000 65536"/>
                  <a:gd name="T19" fmla="*/ 0 60000 65536"/>
                  <a:gd name="T20" fmla="*/ 0 60000 65536"/>
                  <a:gd name="T21" fmla="*/ 0 w 1275"/>
                  <a:gd name="T22" fmla="*/ 0 h 1500"/>
                  <a:gd name="T23" fmla="*/ 1275 w 1275"/>
                  <a:gd name="T24" fmla="*/ 1500 h 15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75" h="1500">
                    <a:moveTo>
                      <a:pt x="1002" y="829"/>
                    </a:moveTo>
                    <a:cubicBezTo>
                      <a:pt x="1001" y="811"/>
                      <a:pt x="1000" y="793"/>
                      <a:pt x="1000" y="775"/>
                    </a:cubicBezTo>
                    <a:cubicBezTo>
                      <a:pt x="1000" y="537"/>
                      <a:pt x="1107" y="325"/>
                      <a:pt x="1275" y="183"/>
                    </a:cubicBezTo>
                    <a:cubicBezTo>
                      <a:pt x="1140" y="69"/>
                      <a:pt x="966" y="0"/>
                      <a:pt x="775" y="0"/>
                    </a:cubicBezTo>
                    <a:cubicBezTo>
                      <a:pt x="347" y="0"/>
                      <a:pt x="0" y="347"/>
                      <a:pt x="0" y="775"/>
                    </a:cubicBezTo>
                    <a:cubicBezTo>
                      <a:pt x="0" y="1107"/>
                      <a:pt x="209" y="1390"/>
                      <a:pt x="502" y="1500"/>
                    </a:cubicBezTo>
                    <a:cubicBezTo>
                      <a:pt x="523" y="1192"/>
                      <a:pt x="725" y="934"/>
                      <a:pt x="1002" y="829"/>
                    </a:cubicBezTo>
                    <a:close/>
                  </a:path>
                </a:pathLst>
              </a:custGeom>
              <a:solidFill>
                <a:schemeClr val="accent5">
                  <a:lumMod val="40000"/>
                  <a:lumOff val="60000"/>
                </a:schemeClr>
              </a:solidFill>
              <a:ln w="14351" cap="flat">
                <a:solidFill>
                  <a:srgbClr val="FFFFFF"/>
                </a:solidFill>
                <a:prstDash val="solid"/>
                <a:miter lim="800000"/>
                <a:headEnd/>
                <a:tailEnd/>
              </a:ln>
            </p:spPr>
            <p:txBody>
              <a:bodyPr/>
              <a:lstStyle/>
              <a:p>
                <a:endParaRPr lang="en-GB" dirty="0"/>
              </a:p>
            </p:txBody>
          </p:sp>
          <p:sp>
            <p:nvSpPr>
              <p:cNvPr id="32" name="Freeform 7"/>
              <p:cNvSpPr>
                <a:spLocks/>
              </p:cNvSpPr>
              <p:nvPr/>
            </p:nvSpPr>
            <p:spPr bwMode="auto">
              <a:xfrm>
                <a:off x="2880" y="-572"/>
                <a:ext cx="3012" cy="3543"/>
              </a:xfrm>
              <a:custGeom>
                <a:avLst/>
                <a:gdLst>
                  <a:gd name="T0" fmla="*/ 16808 w 1275"/>
                  <a:gd name="T1" fmla="*/ 10216 h 1500"/>
                  <a:gd name="T2" fmla="*/ 6591 w 1275"/>
                  <a:gd name="T3" fmla="*/ 0 h 1500"/>
                  <a:gd name="T4" fmla="*/ 0 w 1275"/>
                  <a:gd name="T5" fmla="*/ 2409 h 1500"/>
                  <a:gd name="T6" fmla="*/ 3629 w 1275"/>
                  <a:gd name="T7" fmla="*/ 10216 h 1500"/>
                  <a:gd name="T8" fmla="*/ 3600 w 1275"/>
                  <a:gd name="T9" fmla="*/ 10924 h 1500"/>
                  <a:gd name="T10" fmla="*/ 10191 w 1275"/>
                  <a:gd name="T11" fmla="*/ 19768 h 1500"/>
                  <a:gd name="T12" fmla="*/ 16808 w 1275"/>
                  <a:gd name="T13" fmla="*/ 10216 h 1500"/>
                  <a:gd name="T14" fmla="*/ 0 60000 65536"/>
                  <a:gd name="T15" fmla="*/ 0 60000 65536"/>
                  <a:gd name="T16" fmla="*/ 0 60000 65536"/>
                  <a:gd name="T17" fmla="*/ 0 60000 65536"/>
                  <a:gd name="T18" fmla="*/ 0 60000 65536"/>
                  <a:gd name="T19" fmla="*/ 0 60000 65536"/>
                  <a:gd name="T20" fmla="*/ 0 60000 65536"/>
                  <a:gd name="T21" fmla="*/ 0 w 1275"/>
                  <a:gd name="T22" fmla="*/ 0 h 1500"/>
                  <a:gd name="T23" fmla="*/ 1275 w 1275"/>
                  <a:gd name="T24" fmla="*/ 1500 h 15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75" h="1500">
                    <a:moveTo>
                      <a:pt x="1275" y="775"/>
                    </a:moveTo>
                    <a:cubicBezTo>
                      <a:pt x="1275" y="347"/>
                      <a:pt x="928" y="0"/>
                      <a:pt x="500" y="0"/>
                    </a:cubicBezTo>
                    <a:cubicBezTo>
                      <a:pt x="309" y="0"/>
                      <a:pt x="135" y="69"/>
                      <a:pt x="0" y="183"/>
                    </a:cubicBezTo>
                    <a:cubicBezTo>
                      <a:pt x="168" y="325"/>
                      <a:pt x="275" y="537"/>
                      <a:pt x="275" y="775"/>
                    </a:cubicBezTo>
                    <a:cubicBezTo>
                      <a:pt x="275" y="793"/>
                      <a:pt x="274" y="811"/>
                      <a:pt x="273" y="829"/>
                    </a:cubicBezTo>
                    <a:cubicBezTo>
                      <a:pt x="550" y="934"/>
                      <a:pt x="752" y="1192"/>
                      <a:pt x="773" y="1500"/>
                    </a:cubicBezTo>
                    <a:cubicBezTo>
                      <a:pt x="1066" y="1390"/>
                      <a:pt x="1275" y="1107"/>
                      <a:pt x="1275" y="775"/>
                    </a:cubicBezTo>
                    <a:close/>
                  </a:path>
                </a:pathLst>
              </a:custGeom>
              <a:solidFill>
                <a:schemeClr val="accent1">
                  <a:lumMod val="60000"/>
                  <a:lumOff val="40000"/>
                </a:schemeClr>
              </a:solidFill>
              <a:ln w="14351" cap="flat">
                <a:solidFill>
                  <a:srgbClr val="FFFFFF"/>
                </a:solidFill>
                <a:prstDash val="solid"/>
                <a:miter lim="800000"/>
                <a:headEnd/>
                <a:tailEnd/>
              </a:ln>
            </p:spPr>
            <p:txBody>
              <a:bodyPr/>
              <a:lstStyle/>
              <a:p>
                <a:endParaRPr lang="en-GB" dirty="0"/>
              </a:p>
            </p:txBody>
          </p:sp>
          <p:sp>
            <p:nvSpPr>
              <p:cNvPr id="33" name="Freeform 8"/>
              <p:cNvSpPr>
                <a:spLocks/>
              </p:cNvSpPr>
              <p:nvPr/>
            </p:nvSpPr>
            <p:spPr bwMode="auto">
              <a:xfrm>
                <a:off x="2230" y="-161"/>
                <a:ext cx="1300" cy="1526"/>
              </a:xfrm>
              <a:custGeom>
                <a:avLst/>
                <a:gdLst>
                  <a:gd name="T0" fmla="*/ 0 w 550"/>
                  <a:gd name="T1" fmla="*/ 7800 h 646"/>
                  <a:gd name="T2" fmla="*/ 28 w 550"/>
                  <a:gd name="T3" fmla="*/ 8516 h 646"/>
                  <a:gd name="T4" fmla="*/ 3631 w 550"/>
                  <a:gd name="T5" fmla="*/ 7869 h 646"/>
                  <a:gd name="T6" fmla="*/ 7235 w 550"/>
                  <a:gd name="T7" fmla="*/ 8516 h 646"/>
                  <a:gd name="T8" fmla="*/ 7263 w 550"/>
                  <a:gd name="T9" fmla="*/ 7800 h 646"/>
                  <a:gd name="T10" fmla="*/ 3631 w 550"/>
                  <a:gd name="T11" fmla="*/ 0 h 646"/>
                  <a:gd name="T12" fmla="*/ 0 w 550"/>
                  <a:gd name="T13" fmla="*/ 7800 h 646"/>
                  <a:gd name="T14" fmla="*/ 0 60000 65536"/>
                  <a:gd name="T15" fmla="*/ 0 60000 65536"/>
                  <a:gd name="T16" fmla="*/ 0 60000 65536"/>
                  <a:gd name="T17" fmla="*/ 0 60000 65536"/>
                  <a:gd name="T18" fmla="*/ 0 60000 65536"/>
                  <a:gd name="T19" fmla="*/ 0 60000 65536"/>
                  <a:gd name="T20" fmla="*/ 0 60000 65536"/>
                  <a:gd name="T21" fmla="*/ 0 w 550"/>
                  <a:gd name="T22" fmla="*/ 0 h 646"/>
                  <a:gd name="T23" fmla="*/ 550 w 550"/>
                  <a:gd name="T24" fmla="*/ 646 h 6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50" h="646">
                    <a:moveTo>
                      <a:pt x="0" y="592"/>
                    </a:moveTo>
                    <a:cubicBezTo>
                      <a:pt x="0" y="610"/>
                      <a:pt x="1" y="628"/>
                      <a:pt x="2" y="646"/>
                    </a:cubicBezTo>
                    <a:cubicBezTo>
                      <a:pt x="87" y="614"/>
                      <a:pt x="179" y="597"/>
                      <a:pt x="275" y="597"/>
                    </a:cubicBezTo>
                    <a:cubicBezTo>
                      <a:pt x="371" y="597"/>
                      <a:pt x="463" y="614"/>
                      <a:pt x="548" y="646"/>
                    </a:cubicBezTo>
                    <a:cubicBezTo>
                      <a:pt x="549" y="628"/>
                      <a:pt x="550" y="610"/>
                      <a:pt x="550" y="592"/>
                    </a:cubicBezTo>
                    <a:cubicBezTo>
                      <a:pt x="550" y="354"/>
                      <a:pt x="443" y="142"/>
                      <a:pt x="275" y="0"/>
                    </a:cubicBezTo>
                    <a:cubicBezTo>
                      <a:pt x="107" y="142"/>
                      <a:pt x="0" y="354"/>
                      <a:pt x="0" y="592"/>
                    </a:cubicBezTo>
                    <a:close/>
                  </a:path>
                </a:pathLst>
              </a:custGeom>
              <a:solidFill>
                <a:schemeClr val="accent6"/>
              </a:solidFill>
              <a:ln w="14351" cap="flat">
                <a:solidFill>
                  <a:srgbClr val="FFFFFF"/>
                </a:solidFill>
                <a:prstDash val="solid"/>
                <a:miter lim="800000"/>
                <a:headEnd/>
                <a:tailEnd/>
              </a:ln>
            </p:spPr>
            <p:txBody>
              <a:bodyPr/>
              <a:lstStyle/>
              <a:p>
                <a:endParaRPr lang="en-GB" dirty="0"/>
              </a:p>
            </p:txBody>
          </p:sp>
          <p:sp>
            <p:nvSpPr>
              <p:cNvPr id="34" name="Freeform 9"/>
              <p:cNvSpPr>
                <a:spLocks/>
              </p:cNvSpPr>
              <p:nvPr/>
            </p:nvSpPr>
            <p:spPr bwMode="auto">
              <a:xfrm>
                <a:off x="1049" y="2635"/>
                <a:ext cx="3662" cy="2275"/>
              </a:xfrm>
              <a:custGeom>
                <a:avLst/>
                <a:gdLst>
                  <a:gd name="T0" fmla="*/ 10221 w 1550"/>
                  <a:gd name="T1" fmla="*/ 0 h 963"/>
                  <a:gd name="T2" fmla="*/ 3629 w 1550"/>
                  <a:gd name="T3" fmla="*/ 2412 h 963"/>
                  <a:gd name="T4" fmla="*/ 28 w 1550"/>
                  <a:gd name="T5" fmla="*/ 1753 h 963"/>
                  <a:gd name="T6" fmla="*/ 0 w 1550"/>
                  <a:gd name="T7" fmla="*/ 2478 h 963"/>
                  <a:gd name="T8" fmla="*/ 10221 w 1550"/>
                  <a:gd name="T9" fmla="*/ 12696 h 963"/>
                  <a:gd name="T10" fmla="*/ 20441 w 1550"/>
                  <a:gd name="T11" fmla="*/ 2478 h 963"/>
                  <a:gd name="T12" fmla="*/ 20413 w 1550"/>
                  <a:gd name="T13" fmla="*/ 1753 h 963"/>
                  <a:gd name="T14" fmla="*/ 16812 w 1550"/>
                  <a:gd name="T15" fmla="*/ 2412 h 963"/>
                  <a:gd name="T16" fmla="*/ 10221 w 1550"/>
                  <a:gd name="T17" fmla="*/ 0 h 9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50"/>
                  <a:gd name="T28" fmla="*/ 0 h 963"/>
                  <a:gd name="T29" fmla="*/ 1550 w 1550"/>
                  <a:gd name="T30" fmla="*/ 963 h 9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50" h="963">
                    <a:moveTo>
                      <a:pt x="775" y="0"/>
                    </a:moveTo>
                    <a:cubicBezTo>
                      <a:pt x="640" y="114"/>
                      <a:pt x="466" y="183"/>
                      <a:pt x="275" y="183"/>
                    </a:cubicBezTo>
                    <a:cubicBezTo>
                      <a:pt x="179" y="183"/>
                      <a:pt x="87" y="165"/>
                      <a:pt x="2" y="133"/>
                    </a:cubicBezTo>
                    <a:cubicBezTo>
                      <a:pt x="1" y="151"/>
                      <a:pt x="0" y="170"/>
                      <a:pt x="0" y="188"/>
                    </a:cubicBezTo>
                    <a:cubicBezTo>
                      <a:pt x="0" y="616"/>
                      <a:pt x="347" y="963"/>
                      <a:pt x="775" y="963"/>
                    </a:cubicBezTo>
                    <a:cubicBezTo>
                      <a:pt x="1203" y="963"/>
                      <a:pt x="1550" y="616"/>
                      <a:pt x="1550" y="188"/>
                    </a:cubicBezTo>
                    <a:cubicBezTo>
                      <a:pt x="1550" y="170"/>
                      <a:pt x="1549" y="151"/>
                      <a:pt x="1548" y="133"/>
                    </a:cubicBezTo>
                    <a:cubicBezTo>
                      <a:pt x="1463" y="165"/>
                      <a:pt x="1371" y="183"/>
                      <a:pt x="1275" y="183"/>
                    </a:cubicBezTo>
                    <a:cubicBezTo>
                      <a:pt x="1084" y="183"/>
                      <a:pt x="910" y="114"/>
                      <a:pt x="775" y="0"/>
                    </a:cubicBezTo>
                    <a:close/>
                  </a:path>
                </a:pathLst>
              </a:custGeom>
              <a:solidFill>
                <a:schemeClr val="accent2"/>
              </a:solidFill>
              <a:ln w="14351" cap="flat">
                <a:solidFill>
                  <a:srgbClr val="FFFFFF"/>
                </a:solidFill>
                <a:prstDash val="solid"/>
                <a:miter lim="800000"/>
                <a:headEnd/>
                <a:tailEnd/>
              </a:ln>
            </p:spPr>
            <p:txBody>
              <a:bodyPr/>
              <a:lstStyle/>
              <a:p>
                <a:endParaRPr lang="en-GB" dirty="0"/>
              </a:p>
            </p:txBody>
          </p:sp>
          <p:sp>
            <p:nvSpPr>
              <p:cNvPr id="35" name="Freeform 10"/>
              <p:cNvSpPr>
                <a:spLocks/>
              </p:cNvSpPr>
              <p:nvPr/>
            </p:nvSpPr>
            <p:spPr bwMode="auto">
              <a:xfrm>
                <a:off x="1054" y="1365"/>
                <a:ext cx="1826" cy="1703"/>
              </a:xfrm>
              <a:custGeom>
                <a:avLst/>
                <a:gdLst>
                  <a:gd name="T0" fmla="*/ 10188 w 773"/>
                  <a:gd name="T1" fmla="*/ 7091 h 721"/>
                  <a:gd name="T2" fmla="*/ 6591 w 773"/>
                  <a:gd name="T3" fmla="*/ 0 h 721"/>
                  <a:gd name="T4" fmla="*/ 0 w 773"/>
                  <a:gd name="T5" fmla="*/ 8843 h 721"/>
                  <a:gd name="T6" fmla="*/ 3600 w 773"/>
                  <a:gd name="T7" fmla="*/ 9500 h 721"/>
                  <a:gd name="T8" fmla="*/ 10188 w 773"/>
                  <a:gd name="T9" fmla="*/ 7091 h 721"/>
                  <a:gd name="T10" fmla="*/ 0 60000 65536"/>
                  <a:gd name="T11" fmla="*/ 0 60000 65536"/>
                  <a:gd name="T12" fmla="*/ 0 60000 65536"/>
                  <a:gd name="T13" fmla="*/ 0 60000 65536"/>
                  <a:gd name="T14" fmla="*/ 0 60000 65536"/>
                  <a:gd name="T15" fmla="*/ 0 w 773"/>
                  <a:gd name="T16" fmla="*/ 0 h 721"/>
                  <a:gd name="T17" fmla="*/ 773 w 773"/>
                  <a:gd name="T18" fmla="*/ 721 h 721"/>
                </a:gdLst>
                <a:ahLst/>
                <a:cxnLst>
                  <a:cxn ang="T10">
                    <a:pos x="T0" y="T1"/>
                  </a:cxn>
                  <a:cxn ang="T11">
                    <a:pos x="T2" y="T3"/>
                  </a:cxn>
                  <a:cxn ang="T12">
                    <a:pos x="T4" y="T5"/>
                  </a:cxn>
                  <a:cxn ang="T13">
                    <a:pos x="T6" y="T7"/>
                  </a:cxn>
                  <a:cxn ang="T14">
                    <a:pos x="T8" y="T9"/>
                  </a:cxn>
                </a:cxnLst>
                <a:rect l="T15" t="T16" r="T17" b="T18"/>
                <a:pathLst>
                  <a:path w="773" h="721">
                    <a:moveTo>
                      <a:pt x="773" y="538"/>
                    </a:moveTo>
                    <a:cubicBezTo>
                      <a:pt x="618" y="407"/>
                      <a:pt x="515" y="216"/>
                      <a:pt x="500" y="0"/>
                    </a:cubicBezTo>
                    <a:cubicBezTo>
                      <a:pt x="223" y="105"/>
                      <a:pt x="21" y="363"/>
                      <a:pt x="0" y="671"/>
                    </a:cubicBezTo>
                    <a:cubicBezTo>
                      <a:pt x="85" y="703"/>
                      <a:pt x="177" y="721"/>
                      <a:pt x="273" y="721"/>
                    </a:cubicBezTo>
                    <a:cubicBezTo>
                      <a:pt x="464" y="721"/>
                      <a:pt x="638" y="652"/>
                      <a:pt x="773" y="538"/>
                    </a:cubicBezTo>
                    <a:close/>
                  </a:path>
                </a:pathLst>
              </a:custGeom>
              <a:solidFill>
                <a:schemeClr val="accent6"/>
              </a:solidFill>
              <a:ln w="14351" cap="flat">
                <a:solidFill>
                  <a:srgbClr val="FFFFFF"/>
                </a:solidFill>
                <a:prstDash val="solid"/>
                <a:miter lim="800000"/>
                <a:headEnd/>
                <a:tailEnd/>
              </a:ln>
            </p:spPr>
            <p:txBody>
              <a:bodyPr/>
              <a:lstStyle/>
              <a:p>
                <a:endParaRPr lang="en-GB" dirty="0"/>
              </a:p>
            </p:txBody>
          </p:sp>
          <p:sp>
            <p:nvSpPr>
              <p:cNvPr id="36" name="Freeform 11"/>
              <p:cNvSpPr>
                <a:spLocks/>
              </p:cNvSpPr>
              <p:nvPr/>
            </p:nvSpPr>
            <p:spPr bwMode="auto">
              <a:xfrm>
                <a:off x="2880" y="1365"/>
                <a:ext cx="1826" cy="1703"/>
              </a:xfrm>
              <a:custGeom>
                <a:avLst/>
                <a:gdLst>
                  <a:gd name="T0" fmla="*/ 3600 w 773"/>
                  <a:gd name="T1" fmla="*/ 0 h 721"/>
                  <a:gd name="T2" fmla="*/ 0 w 773"/>
                  <a:gd name="T3" fmla="*/ 7091 h 721"/>
                  <a:gd name="T4" fmla="*/ 6591 w 773"/>
                  <a:gd name="T5" fmla="*/ 9500 h 721"/>
                  <a:gd name="T6" fmla="*/ 10188 w 773"/>
                  <a:gd name="T7" fmla="*/ 8843 h 721"/>
                  <a:gd name="T8" fmla="*/ 3600 w 773"/>
                  <a:gd name="T9" fmla="*/ 0 h 721"/>
                  <a:gd name="T10" fmla="*/ 0 60000 65536"/>
                  <a:gd name="T11" fmla="*/ 0 60000 65536"/>
                  <a:gd name="T12" fmla="*/ 0 60000 65536"/>
                  <a:gd name="T13" fmla="*/ 0 60000 65536"/>
                  <a:gd name="T14" fmla="*/ 0 60000 65536"/>
                  <a:gd name="T15" fmla="*/ 0 w 773"/>
                  <a:gd name="T16" fmla="*/ 0 h 721"/>
                  <a:gd name="T17" fmla="*/ 773 w 773"/>
                  <a:gd name="T18" fmla="*/ 721 h 721"/>
                </a:gdLst>
                <a:ahLst/>
                <a:cxnLst>
                  <a:cxn ang="T10">
                    <a:pos x="T0" y="T1"/>
                  </a:cxn>
                  <a:cxn ang="T11">
                    <a:pos x="T2" y="T3"/>
                  </a:cxn>
                  <a:cxn ang="T12">
                    <a:pos x="T4" y="T5"/>
                  </a:cxn>
                  <a:cxn ang="T13">
                    <a:pos x="T6" y="T7"/>
                  </a:cxn>
                  <a:cxn ang="T14">
                    <a:pos x="T8" y="T9"/>
                  </a:cxn>
                </a:cxnLst>
                <a:rect l="T15" t="T16" r="T17" b="T18"/>
                <a:pathLst>
                  <a:path w="773" h="721">
                    <a:moveTo>
                      <a:pt x="273" y="0"/>
                    </a:moveTo>
                    <a:cubicBezTo>
                      <a:pt x="258" y="216"/>
                      <a:pt x="155" y="407"/>
                      <a:pt x="0" y="538"/>
                    </a:cubicBezTo>
                    <a:cubicBezTo>
                      <a:pt x="135" y="652"/>
                      <a:pt x="309" y="721"/>
                      <a:pt x="500" y="721"/>
                    </a:cubicBezTo>
                    <a:cubicBezTo>
                      <a:pt x="596" y="721"/>
                      <a:pt x="688" y="703"/>
                      <a:pt x="773" y="671"/>
                    </a:cubicBezTo>
                    <a:cubicBezTo>
                      <a:pt x="752" y="363"/>
                      <a:pt x="550" y="105"/>
                      <a:pt x="273" y="0"/>
                    </a:cubicBezTo>
                    <a:close/>
                  </a:path>
                </a:pathLst>
              </a:custGeom>
              <a:solidFill>
                <a:schemeClr val="accent6"/>
              </a:solidFill>
              <a:ln w="14351" cap="flat">
                <a:solidFill>
                  <a:srgbClr val="FFFFFF"/>
                </a:solidFill>
                <a:prstDash val="solid"/>
                <a:miter lim="800000"/>
                <a:headEnd/>
                <a:tailEnd/>
              </a:ln>
            </p:spPr>
            <p:txBody>
              <a:bodyPr/>
              <a:lstStyle/>
              <a:p>
                <a:endParaRPr lang="en-GB" dirty="0"/>
              </a:p>
            </p:txBody>
          </p:sp>
          <p:sp>
            <p:nvSpPr>
              <p:cNvPr id="37" name="Freeform 12"/>
              <p:cNvSpPr>
                <a:spLocks/>
              </p:cNvSpPr>
              <p:nvPr/>
            </p:nvSpPr>
            <p:spPr bwMode="auto">
              <a:xfrm>
                <a:off x="2235" y="1249"/>
                <a:ext cx="1290" cy="1386"/>
              </a:xfrm>
              <a:custGeom>
                <a:avLst/>
                <a:gdLst>
                  <a:gd name="T0" fmla="*/ 0 w 546"/>
                  <a:gd name="T1" fmla="*/ 647 h 587"/>
                  <a:gd name="T2" fmla="*/ 3601 w 546"/>
                  <a:gd name="T3" fmla="*/ 7728 h 587"/>
                  <a:gd name="T4" fmla="*/ 7201 w 546"/>
                  <a:gd name="T5" fmla="*/ 647 h 587"/>
                  <a:gd name="T6" fmla="*/ 3601 w 546"/>
                  <a:gd name="T7" fmla="*/ 0 h 587"/>
                  <a:gd name="T8" fmla="*/ 0 w 546"/>
                  <a:gd name="T9" fmla="*/ 647 h 587"/>
                  <a:gd name="T10" fmla="*/ 0 60000 65536"/>
                  <a:gd name="T11" fmla="*/ 0 60000 65536"/>
                  <a:gd name="T12" fmla="*/ 0 60000 65536"/>
                  <a:gd name="T13" fmla="*/ 0 60000 65536"/>
                  <a:gd name="T14" fmla="*/ 0 60000 65536"/>
                  <a:gd name="T15" fmla="*/ 0 w 546"/>
                  <a:gd name="T16" fmla="*/ 0 h 587"/>
                  <a:gd name="T17" fmla="*/ 546 w 546"/>
                  <a:gd name="T18" fmla="*/ 587 h 587"/>
                </a:gdLst>
                <a:ahLst/>
                <a:cxnLst>
                  <a:cxn ang="T10">
                    <a:pos x="T0" y="T1"/>
                  </a:cxn>
                  <a:cxn ang="T11">
                    <a:pos x="T2" y="T3"/>
                  </a:cxn>
                  <a:cxn ang="T12">
                    <a:pos x="T4" y="T5"/>
                  </a:cxn>
                  <a:cxn ang="T13">
                    <a:pos x="T6" y="T7"/>
                  </a:cxn>
                  <a:cxn ang="T14">
                    <a:pos x="T8" y="T9"/>
                  </a:cxn>
                </a:cxnLst>
                <a:rect l="T15" t="T16" r="T17" b="T18"/>
                <a:pathLst>
                  <a:path w="546" h="587">
                    <a:moveTo>
                      <a:pt x="0" y="49"/>
                    </a:moveTo>
                    <a:cubicBezTo>
                      <a:pt x="15" y="265"/>
                      <a:pt x="118" y="456"/>
                      <a:pt x="273" y="587"/>
                    </a:cubicBezTo>
                    <a:cubicBezTo>
                      <a:pt x="428" y="456"/>
                      <a:pt x="531" y="265"/>
                      <a:pt x="546" y="49"/>
                    </a:cubicBezTo>
                    <a:cubicBezTo>
                      <a:pt x="461" y="17"/>
                      <a:pt x="369" y="0"/>
                      <a:pt x="273" y="0"/>
                    </a:cubicBezTo>
                    <a:cubicBezTo>
                      <a:pt x="177" y="0"/>
                      <a:pt x="85" y="17"/>
                      <a:pt x="0" y="49"/>
                    </a:cubicBezTo>
                    <a:close/>
                  </a:path>
                </a:pathLst>
              </a:custGeom>
              <a:solidFill>
                <a:schemeClr val="accent5"/>
              </a:solidFill>
              <a:ln w="14351" cap="flat">
                <a:solidFill>
                  <a:srgbClr val="FFFFFF"/>
                </a:solidFill>
                <a:prstDash val="solid"/>
                <a:miter lim="800000"/>
                <a:headEnd/>
                <a:tailEnd/>
              </a:ln>
            </p:spPr>
            <p:txBody>
              <a:bodyPr/>
              <a:lstStyle/>
              <a:p>
                <a:endParaRPr lang="en-GB" dirty="0"/>
              </a:p>
            </p:txBody>
          </p:sp>
        </p:grpSp>
        <p:sp>
          <p:nvSpPr>
            <p:cNvPr id="38" name="TextBox 37"/>
            <p:cNvSpPr txBox="1"/>
            <p:nvPr/>
          </p:nvSpPr>
          <p:spPr>
            <a:xfrm>
              <a:off x="-1136783" y="3917394"/>
              <a:ext cx="1148299" cy="170952"/>
            </a:xfrm>
            <a:prstGeom prst="rect">
              <a:avLst/>
            </a:prstGeom>
            <a:noFill/>
          </p:spPr>
          <p:txBody>
            <a:bodyPr wrap="square" lIns="0" tIns="0" rIns="0" bIns="0" rtlCol="0">
              <a:noAutofit/>
            </a:bodyPr>
            <a:lstStyle/>
            <a:p>
              <a:pPr indent="-274320" algn="ctr">
                <a:spcAft>
                  <a:spcPts val="900"/>
                </a:spcAft>
              </a:pPr>
              <a:r>
                <a:rPr lang="en-US" sz="1600" b="1" dirty="0">
                  <a:latin typeface="Georgia" pitchFamily="18" charset="0"/>
                </a:rPr>
                <a:t>Big Data</a:t>
              </a:r>
            </a:p>
          </p:txBody>
        </p:sp>
        <p:sp>
          <p:nvSpPr>
            <p:cNvPr id="39" name="TextBox 38"/>
            <p:cNvSpPr txBox="1"/>
            <p:nvPr/>
          </p:nvSpPr>
          <p:spPr>
            <a:xfrm>
              <a:off x="-360002" y="5390007"/>
              <a:ext cx="1645920" cy="170952"/>
            </a:xfrm>
            <a:prstGeom prst="rect">
              <a:avLst/>
            </a:prstGeom>
            <a:noFill/>
          </p:spPr>
          <p:txBody>
            <a:bodyPr wrap="square" lIns="0" tIns="0" rIns="0" bIns="0" rtlCol="0">
              <a:noAutofit/>
            </a:bodyPr>
            <a:lstStyle/>
            <a:p>
              <a:pPr indent="-274320" algn="ctr">
                <a:spcAft>
                  <a:spcPts val="900"/>
                </a:spcAft>
              </a:pPr>
              <a:r>
                <a:rPr lang="en-US" sz="1600" b="1" dirty="0">
                  <a:latin typeface="Georgia" pitchFamily="18" charset="0"/>
                </a:rPr>
                <a:t>Crowdsourced Data</a:t>
              </a:r>
            </a:p>
          </p:txBody>
        </p:sp>
        <p:sp>
          <p:nvSpPr>
            <p:cNvPr id="40" name="TextBox 39"/>
            <p:cNvSpPr txBox="1"/>
            <p:nvPr/>
          </p:nvSpPr>
          <p:spPr>
            <a:xfrm>
              <a:off x="914400" y="3917394"/>
              <a:ext cx="1148299" cy="170952"/>
            </a:xfrm>
            <a:prstGeom prst="rect">
              <a:avLst/>
            </a:prstGeom>
            <a:noFill/>
          </p:spPr>
          <p:txBody>
            <a:bodyPr wrap="square" lIns="0" tIns="0" rIns="0" bIns="0" rtlCol="0">
              <a:noAutofit/>
            </a:bodyPr>
            <a:lstStyle/>
            <a:p>
              <a:pPr indent="-274320" algn="ctr">
                <a:spcAft>
                  <a:spcPts val="900"/>
                </a:spcAft>
              </a:pPr>
              <a:r>
                <a:rPr lang="en-US" sz="1600" b="1" dirty="0">
                  <a:latin typeface="Georgia" pitchFamily="18" charset="0"/>
                </a:rPr>
                <a:t>Open Data</a:t>
              </a:r>
            </a:p>
          </p:txBody>
        </p:sp>
      </p:grpSp>
      <p:sp>
        <p:nvSpPr>
          <p:cNvPr id="44" name="Line Callout 2 (No Border) 43"/>
          <p:cNvSpPr/>
          <p:nvPr/>
        </p:nvSpPr>
        <p:spPr>
          <a:xfrm>
            <a:off x="6374937" y="3380601"/>
            <a:ext cx="2238472" cy="276999"/>
          </a:xfrm>
          <a:prstGeom prst="callout2">
            <a:avLst>
              <a:gd name="adj1" fmla="val -6520"/>
              <a:gd name="adj2" fmla="val 53626"/>
              <a:gd name="adj3" fmla="val -67481"/>
              <a:gd name="adj4" fmla="val 53884"/>
              <a:gd name="adj5" fmla="val -65914"/>
              <a:gd name="adj6" fmla="val 644"/>
            </a:avLst>
          </a:prstGeom>
          <a:ln w="19050">
            <a:solidFill>
              <a:srgbClr val="FFD366"/>
            </a:solidFill>
            <a:prstDash val="sysDot"/>
          </a:ln>
        </p:spPr>
        <p:txBody>
          <a:bodyPr wrap="square">
            <a:spAutoFit/>
          </a:bodyPr>
          <a:lstStyle/>
          <a:p>
            <a:pPr algn="r">
              <a:spcAft>
                <a:spcPts val="600"/>
              </a:spcAft>
            </a:pPr>
            <a:r>
              <a:rPr lang="en-GB" sz="1200" dirty="0">
                <a:latin typeface="+mj-lt"/>
                <a:ea typeface="Calibri"/>
                <a:cs typeface="Times New Roman"/>
              </a:rPr>
              <a:t>Public, freely available data</a:t>
            </a:r>
          </a:p>
        </p:txBody>
      </p:sp>
      <p:cxnSp>
        <p:nvCxnSpPr>
          <p:cNvPr id="45" name="Straight Connector 44"/>
          <p:cNvCxnSpPr/>
          <p:nvPr/>
        </p:nvCxnSpPr>
        <p:spPr>
          <a:xfrm>
            <a:off x="6553200" y="3380601"/>
            <a:ext cx="2011680" cy="0"/>
          </a:xfrm>
          <a:prstGeom prst="line">
            <a:avLst/>
          </a:prstGeom>
          <a:ln w="19050">
            <a:solidFill>
              <a:srgbClr val="FFD366"/>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a:off x="441960" y="3081528"/>
            <a:ext cx="2103120" cy="0"/>
          </a:xfrm>
          <a:prstGeom prst="line">
            <a:avLst/>
          </a:prstGeom>
          <a:ln w="19050">
            <a:solidFill>
              <a:schemeClr val="accent5"/>
            </a:solidFill>
            <a:prstDash val="sysDot"/>
          </a:ln>
        </p:spPr>
        <p:style>
          <a:lnRef idx="1">
            <a:schemeClr val="accent1"/>
          </a:lnRef>
          <a:fillRef idx="0">
            <a:schemeClr val="accent1"/>
          </a:fillRef>
          <a:effectRef idx="0">
            <a:schemeClr val="accent1"/>
          </a:effectRef>
          <a:fontRef idx="minor">
            <a:schemeClr val="tx1"/>
          </a:fontRef>
        </p:style>
      </p:cxnSp>
      <p:sp>
        <p:nvSpPr>
          <p:cNvPr id="77" name="Line Callout 2 (No Border) 76"/>
          <p:cNvSpPr/>
          <p:nvPr/>
        </p:nvSpPr>
        <p:spPr>
          <a:xfrm>
            <a:off x="235601" y="5105400"/>
            <a:ext cx="3252465" cy="461665"/>
          </a:xfrm>
          <a:prstGeom prst="callout2">
            <a:avLst>
              <a:gd name="adj1" fmla="val 92330"/>
              <a:gd name="adj2" fmla="val 96672"/>
              <a:gd name="adj3" fmla="val 91564"/>
              <a:gd name="adj4" fmla="val 133769"/>
              <a:gd name="adj5" fmla="val 56695"/>
              <a:gd name="adj6" fmla="val 133683"/>
            </a:avLst>
          </a:prstGeom>
          <a:ln w="19050">
            <a:solidFill>
              <a:schemeClr val="accent2"/>
            </a:solidFill>
            <a:prstDash val="sysDot"/>
          </a:ln>
        </p:spPr>
        <p:txBody>
          <a:bodyPr wrap="square">
            <a:spAutoFit/>
          </a:bodyPr>
          <a:lstStyle/>
          <a:p>
            <a:pPr indent="-274320">
              <a:spcAft>
                <a:spcPts val="900"/>
              </a:spcAft>
            </a:pPr>
            <a:r>
              <a:rPr lang="en-US" sz="1200" dirty="0">
                <a:latin typeface="Georgia" pitchFamily="18" charset="0"/>
              </a:rPr>
              <a:t>Data collected through contributions from a large number of individuals.</a:t>
            </a:r>
          </a:p>
        </p:txBody>
      </p:sp>
      <p:cxnSp>
        <p:nvCxnSpPr>
          <p:cNvPr id="78" name="Straight Connector 77"/>
          <p:cNvCxnSpPr/>
          <p:nvPr/>
        </p:nvCxnSpPr>
        <p:spPr>
          <a:xfrm>
            <a:off x="3359801" y="5181600"/>
            <a:ext cx="0" cy="457200"/>
          </a:xfrm>
          <a:prstGeom prst="line">
            <a:avLst/>
          </a:prstGeom>
          <a:ln w="19050">
            <a:solidFill>
              <a:schemeClr val="accent2"/>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4758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It’s not just about the data…</a:t>
            </a:r>
          </a:p>
        </p:txBody>
      </p:sp>
      <p:sp>
        <p:nvSpPr>
          <p:cNvPr id="5" name="Slide Number Placeholder 4"/>
          <p:cNvSpPr>
            <a:spLocks noGrp="1"/>
          </p:cNvSpPr>
          <p:nvPr>
            <p:ph type="sldNum" sz="quarter" idx="4"/>
          </p:nvPr>
        </p:nvSpPr>
        <p:spPr/>
        <p:txBody>
          <a:bodyPr/>
          <a:lstStyle/>
          <a:p>
            <a:fld id="{9EBD5762-3BDC-484D-9503-7EA6D5A9A8CE}" type="slidenum">
              <a:rPr lang="en-GB" smtClean="0"/>
              <a:pPr/>
              <a:t>9</a:t>
            </a:fld>
            <a:endParaRPr lang="en-GB"/>
          </a:p>
        </p:txBody>
      </p:sp>
      <p:sp>
        <p:nvSpPr>
          <p:cNvPr id="7" name="Text Placeholder 4"/>
          <p:cNvSpPr txBox="1">
            <a:spLocks/>
          </p:cNvSpPr>
          <p:nvPr/>
        </p:nvSpPr>
        <p:spPr>
          <a:xfrm>
            <a:off x="533401" y="1143000"/>
            <a:ext cx="8102600" cy="416983"/>
          </a:xfrm>
          <a:prstGeom prst="rect">
            <a:avLst/>
          </a:prstGeom>
        </p:spPr>
        <p:txBody>
          <a:bodyPr lIns="0" tIns="0" rIns="0" bIns="0" numCol="1"/>
          <a:lstStyle>
            <a:lvl1pPr marL="0" marR="0" indent="-274320" algn="l" defTabSz="914400" rtl="0" eaLnBrk="1" fontAlgn="auto" latinLnBrk="0" hangingPunct="1">
              <a:lnSpc>
                <a:spcPct val="100000"/>
              </a:lnSpc>
              <a:spcBef>
                <a:spcPts val="0"/>
              </a:spcBef>
              <a:spcAft>
                <a:spcPts val="900"/>
              </a:spcAft>
              <a:buClr>
                <a:schemeClr val="tx1"/>
              </a:buClr>
              <a:buSzTx/>
              <a:buFontTx/>
              <a:buNone/>
              <a:tabLst/>
              <a:defRPr sz="2000" kern="1200">
                <a:solidFill>
                  <a:schemeClr val="tx1"/>
                </a:solidFill>
                <a:latin typeface="Georgia" pitchFamily="18" charset="0"/>
                <a:ea typeface="+mn-ea"/>
                <a:cs typeface="+mn-cs"/>
              </a:defRPr>
            </a:lvl1pPr>
            <a:lvl2pPr marL="27432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ts val="0"/>
              </a:spcBef>
              <a:spcAft>
                <a:spcPts val="900"/>
              </a:spcAft>
              <a:buClr>
                <a:schemeClr val="tx1"/>
              </a:buClr>
              <a:buSzPct val="100000"/>
              <a:buFont typeface="+mj-lt"/>
              <a:buAutoNum type="arabicPeriod"/>
              <a:tabLst/>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ts val="0"/>
              </a:spcBef>
              <a:spcAft>
                <a:spcPts val="900"/>
              </a:spcAft>
              <a:buSzPct val="100000"/>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ts val="0"/>
              </a:spcBef>
              <a:spcAft>
                <a:spcPts val="900"/>
              </a:spcAft>
              <a:buSzPct val="100000"/>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ts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r>
              <a:rPr lang="en-US" sz="1600" dirty="0"/>
              <a:t>It is important to understand the distinction between Big Data sets (large, unstructured, fast, and uncertain data) and ‘Big Data Analytics’.</a:t>
            </a:r>
          </a:p>
        </p:txBody>
      </p:sp>
      <p:graphicFrame>
        <p:nvGraphicFramePr>
          <p:cNvPr id="27" name="Diagram 26"/>
          <p:cNvGraphicFramePr/>
          <p:nvPr>
            <p:extLst>
              <p:ext uri="{D42A27DB-BD31-4B8C-83A1-F6EECF244321}">
                <p14:modId xmlns:p14="http://schemas.microsoft.com/office/powerpoint/2010/main" val="1309618056"/>
              </p:ext>
            </p:extLst>
          </p:nvPr>
        </p:nvGraphicFramePr>
        <p:xfrm>
          <a:off x="3883665" y="2743200"/>
          <a:ext cx="2456872" cy="36752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 name="TextBox 27"/>
          <p:cNvSpPr txBox="1"/>
          <p:nvPr/>
        </p:nvSpPr>
        <p:spPr>
          <a:xfrm>
            <a:off x="1016357" y="2145558"/>
            <a:ext cx="1803043" cy="476519"/>
          </a:xfrm>
          <a:prstGeom prst="rect">
            <a:avLst/>
          </a:prstGeom>
          <a:noFill/>
        </p:spPr>
        <p:txBody>
          <a:bodyPr vert="horz" wrap="square" lIns="91440" tIns="45720" rIns="91440" bIns="45720" numCol="1" rtlCol="0">
            <a:noAutofit/>
          </a:bodyPr>
          <a:lstStyle/>
          <a:p>
            <a:pPr marL="114300" indent="-114300" algn="ctr"/>
            <a:r>
              <a:rPr lang="en-US" sz="2800" i="1" dirty="0">
                <a:solidFill>
                  <a:schemeClr val="accent5"/>
                </a:solidFill>
                <a:latin typeface="+mj-lt"/>
              </a:rPr>
              <a:t>Big </a:t>
            </a:r>
            <a:r>
              <a:rPr lang="en-US" sz="2800" b="1" i="1" u="sng" dirty="0">
                <a:solidFill>
                  <a:schemeClr val="accent5"/>
                </a:solidFill>
                <a:latin typeface="+mj-lt"/>
              </a:rPr>
              <a:t>Data</a:t>
            </a:r>
          </a:p>
        </p:txBody>
      </p:sp>
      <p:sp>
        <p:nvSpPr>
          <p:cNvPr id="29" name="TextBox 28"/>
          <p:cNvSpPr txBox="1"/>
          <p:nvPr/>
        </p:nvSpPr>
        <p:spPr>
          <a:xfrm>
            <a:off x="4267200" y="2145558"/>
            <a:ext cx="4162021" cy="476519"/>
          </a:xfrm>
          <a:prstGeom prst="rect">
            <a:avLst/>
          </a:prstGeom>
          <a:noFill/>
        </p:spPr>
        <p:txBody>
          <a:bodyPr vert="horz" wrap="square" lIns="91440" tIns="45720" rIns="91440" bIns="45720" numCol="1" rtlCol="0">
            <a:noAutofit/>
          </a:bodyPr>
          <a:lstStyle/>
          <a:p>
            <a:pPr marL="114300" indent="-114300" algn="ctr"/>
            <a:r>
              <a:rPr lang="en-US" sz="2800" i="1" dirty="0">
                <a:solidFill>
                  <a:schemeClr val="accent5"/>
                </a:solidFill>
                <a:latin typeface="+mj-lt"/>
              </a:rPr>
              <a:t>Big </a:t>
            </a:r>
            <a:r>
              <a:rPr lang="en-US" sz="2800" b="1" i="1" u="sng" dirty="0">
                <a:solidFill>
                  <a:schemeClr val="accent5"/>
                </a:solidFill>
                <a:latin typeface="+mj-lt"/>
              </a:rPr>
              <a:t>Data Analytics</a:t>
            </a:r>
          </a:p>
        </p:txBody>
      </p:sp>
      <p:sp>
        <p:nvSpPr>
          <p:cNvPr id="30" name="TextBox 29"/>
          <p:cNvSpPr txBox="1"/>
          <p:nvPr/>
        </p:nvSpPr>
        <p:spPr>
          <a:xfrm>
            <a:off x="3139440" y="2145558"/>
            <a:ext cx="822960" cy="476519"/>
          </a:xfrm>
          <a:prstGeom prst="rect">
            <a:avLst/>
          </a:prstGeom>
          <a:noFill/>
        </p:spPr>
        <p:txBody>
          <a:bodyPr vert="horz" wrap="square" lIns="91440" tIns="45720" rIns="91440" bIns="45720" numCol="1" rtlCol="0">
            <a:noAutofit/>
          </a:bodyPr>
          <a:lstStyle/>
          <a:p>
            <a:pPr marL="114300" indent="-114300" algn="ctr"/>
            <a:r>
              <a:rPr lang="en-US" sz="2800" i="1" dirty="0">
                <a:solidFill>
                  <a:schemeClr val="accent5"/>
                </a:solidFill>
                <a:latin typeface="+mj-lt"/>
              </a:rPr>
              <a:t>+</a:t>
            </a:r>
            <a:endParaRPr lang="en-US" sz="2800" b="1" i="1" u="sng" dirty="0">
              <a:solidFill>
                <a:schemeClr val="accent5"/>
              </a:solidFill>
              <a:latin typeface="+mj-lt"/>
            </a:endParaRPr>
          </a:p>
        </p:txBody>
      </p:sp>
      <p:graphicFrame>
        <p:nvGraphicFramePr>
          <p:cNvPr id="31" name="Table 30"/>
          <p:cNvGraphicFramePr>
            <a:graphicFrameLocks noGrp="1"/>
          </p:cNvGraphicFramePr>
          <p:nvPr>
            <p:extLst>
              <p:ext uri="{D42A27DB-BD31-4B8C-83A1-F6EECF244321}">
                <p14:modId xmlns:p14="http://schemas.microsoft.com/office/powerpoint/2010/main" val="1010890201"/>
              </p:ext>
            </p:extLst>
          </p:nvPr>
        </p:nvGraphicFramePr>
        <p:xfrm>
          <a:off x="6367828" y="2837132"/>
          <a:ext cx="2384571" cy="3138565"/>
        </p:xfrm>
        <a:graphic>
          <a:graphicData uri="http://schemas.openxmlformats.org/drawingml/2006/table">
            <a:tbl>
              <a:tblPr firstRow="1" bandRow="1">
                <a:tableStyleId>{5C22544A-7EE6-4342-B048-85BDC9FD1C3A}</a:tableStyleId>
              </a:tblPr>
              <a:tblGrid>
                <a:gridCol w="2384571">
                  <a:extLst>
                    <a:ext uri="{9D8B030D-6E8A-4147-A177-3AD203B41FA5}">
                      <a16:colId xmlns:a16="http://schemas.microsoft.com/office/drawing/2014/main" val="20000"/>
                    </a:ext>
                  </a:extLst>
                </a:gridCol>
              </a:tblGrid>
              <a:tr h="291055">
                <a:tc>
                  <a:txBody>
                    <a:bodyPr/>
                    <a:lstStyle/>
                    <a:p>
                      <a:pPr algn="ctr"/>
                      <a:endParaRPr lang="en-US" sz="800" dirty="0">
                        <a:solidFill>
                          <a:schemeClr val="tx1"/>
                        </a:solidFill>
                        <a:latin typeface="+mj-lt"/>
                      </a:endParaRPr>
                    </a:p>
                  </a:txBody>
                  <a:tcPr>
                    <a:solidFill>
                      <a:schemeClr val="bg1"/>
                    </a:solidFill>
                  </a:tcPr>
                </a:tc>
                <a:extLst>
                  <a:ext uri="{0D108BD9-81ED-4DB2-BD59-A6C34878D82A}">
                    <a16:rowId xmlns:a16="http://schemas.microsoft.com/office/drawing/2014/main" val="10000"/>
                  </a:ext>
                </a:extLst>
              </a:tr>
              <a:tr h="474585">
                <a:tc>
                  <a:txBody>
                    <a:bodyPr/>
                    <a:lstStyle/>
                    <a:p>
                      <a:pPr marL="111125" indent="-111125">
                        <a:buFont typeface="Arial" panose="020B0604020202020204" pitchFamily="34" charset="0"/>
                        <a:buChar char="•"/>
                      </a:pPr>
                      <a:r>
                        <a:rPr lang="en-US" sz="800" dirty="0">
                          <a:latin typeface="+mj-lt"/>
                        </a:rPr>
                        <a:t>Leveraging a</a:t>
                      </a:r>
                      <a:r>
                        <a:rPr lang="en-US" sz="800" baseline="0" dirty="0">
                          <a:latin typeface="+mj-lt"/>
                        </a:rPr>
                        <a:t> computer’s ability to learn without being explicitly programmed to solve business problems</a:t>
                      </a:r>
                      <a:endParaRPr lang="en-US" sz="800" dirty="0">
                        <a:latin typeface="+mj-lt"/>
                      </a:endParaRPr>
                    </a:p>
                  </a:txBody>
                  <a:tcPr/>
                </a:tc>
                <a:extLst>
                  <a:ext uri="{0D108BD9-81ED-4DB2-BD59-A6C34878D82A}">
                    <a16:rowId xmlns:a16="http://schemas.microsoft.com/office/drawing/2014/main" val="10001"/>
                  </a:ext>
                </a:extLst>
              </a:tr>
              <a:tr h="474585">
                <a:tc>
                  <a:txBody>
                    <a:bodyPr/>
                    <a:lstStyle/>
                    <a:p>
                      <a:pPr marL="111125" marR="0" lvl="0" indent="-111125" algn="l" defTabSz="914353" rtl="0" eaLnBrk="1" latinLnBrk="0" hangingPunct="1">
                        <a:lnSpc>
                          <a:spcPct val="100000"/>
                        </a:lnSpc>
                        <a:spcBef>
                          <a:spcPts val="0"/>
                        </a:spcBef>
                        <a:spcAft>
                          <a:spcPts val="0"/>
                        </a:spcAft>
                        <a:buClrTx/>
                        <a:buSzTx/>
                        <a:buFont typeface="Arial" panose="020B0604020202020204" pitchFamily="34" charset="0"/>
                        <a:buChar char="•"/>
                        <a:tabLst/>
                        <a:defRPr/>
                      </a:pPr>
                      <a:r>
                        <a:rPr kumimoji="0" lang="en-US" sz="800" b="0" i="0" u="none" strike="noStrike" kern="1200" cap="none" spc="0" normalizeH="0" baseline="0" noProof="0" dirty="0">
                          <a:ln>
                            <a:noFill/>
                          </a:ln>
                          <a:solidFill>
                            <a:srgbClr val="000000"/>
                          </a:solidFill>
                          <a:effectLst/>
                          <a:uLnTx/>
                          <a:uFillTx/>
                          <a:latin typeface="+mj-lt"/>
                          <a:ea typeface="+mn-ea"/>
                          <a:cs typeface="+mn-cs"/>
                        </a:rPr>
                        <a:t>Understanding value drivers from the ever-growing network of connected physical objects and the communication between them</a:t>
                      </a:r>
                    </a:p>
                  </a:txBody>
                  <a:tcPr/>
                </a:tc>
                <a:extLst>
                  <a:ext uri="{0D108BD9-81ED-4DB2-BD59-A6C34878D82A}">
                    <a16:rowId xmlns:a16="http://schemas.microsoft.com/office/drawing/2014/main" val="10002"/>
                  </a:ext>
                </a:extLst>
              </a:tr>
              <a:tr h="474585">
                <a:tc>
                  <a:txBody>
                    <a:bodyPr/>
                    <a:lstStyle/>
                    <a:p>
                      <a:pPr marL="111125" marR="0" lvl="0" indent="-111125" algn="l" defTabSz="914353" rtl="0" eaLnBrk="1" latinLnBrk="0" hangingPunct="1">
                        <a:lnSpc>
                          <a:spcPct val="100000"/>
                        </a:lnSpc>
                        <a:spcBef>
                          <a:spcPts val="0"/>
                        </a:spcBef>
                        <a:spcAft>
                          <a:spcPts val="0"/>
                        </a:spcAft>
                        <a:buClrTx/>
                        <a:buSzTx/>
                        <a:buFont typeface="Arial" panose="020B0604020202020204" pitchFamily="34" charset="0"/>
                        <a:buChar char="•"/>
                        <a:tabLst/>
                        <a:defRPr/>
                      </a:pPr>
                      <a:r>
                        <a:rPr kumimoji="0" lang="en-US" sz="800" b="0" i="0" u="none" strike="noStrike" kern="1200" cap="none" spc="0" normalizeH="0" baseline="0" noProof="0" dirty="0">
                          <a:ln>
                            <a:noFill/>
                          </a:ln>
                          <a:solidFill>
                            <a:srgbClr val="000000"/>
                          </a:solidFill>
                          <a:effectLst/>
                          <a:uLnTx/>
                          <a:uFillTx/>
                          <a:latin typeface="+mj-lt"/>
                          <a:ea typeface="+mn-ea"/>
                          <a:cs typeface="+mn-cs"/>
                        </a:rPr>
                        <a:t>Mining product reviews to estimate willingness-to-pay for product features</a:t>
                      </a:r>
                    </a:p>
                  </a:txBody>
                  <a:tcPr/>
                </a:tc>
                <a:extLst>
                  <a:ext uri="{0D108BD9-81ED-4DB2-BD59-A6C34878D82A}">
                    <a16:rowId xmlns:a16="http://schemas.microsoft.com/office/drawing/2014/main" val="10003"/>
                  </a:ext>
                </a:extLst>
              </a:tr>
              <a:tr h="474585">
                <a:tc>
                  <a:txBody>
                    <a:bodyPr/>
                    <a:lstStyle/>
                    <a:p>
                      <a:pPr marL="111125" marR="0" lvl="0" indent="-111125" algn="l" defTabSz="914353" rtl="0" eaLnBrk="1" latinLnBrk="0" hangingPunct="1">
                        <a:lnSpc>
                          <a:spcPct val="100000"/>
                        </a:lnSpc>
                        <a:spcBef>
                          <a:spcPts val="0"/>
                        </a:spcBef>
                        <a:spcAft>
                          <a:spcPts val="0"/>
                        </a:spcAft>
                        <a:buClrTx/>
                        <a:buSzTx/>
                        <a:buFont typeface="Arial" panose="020B0604020202020204" pitchFamily="34" charset="0"/>
                        <a:buChar char="•"/>
                        <a:tabLst/>
                        <a:defRPr/>
                      </a:pPr>
                      <a:r>
                        <a:rPr kumimoji="0" lang="en-US" sz="800" b="0" i="0" u="none" strike="noStrike" kern="1200" cap="none" spc="0" normalizeH="0" baseline="0" noProof="0" dirty="0">
                          <a:ln>
                            <a:noFill/>
                          </a:ln>
                          <a:solidFill>
                            <a:srgbClr val="000000"/>
                          </a:solidFill>
                          <a:effectLst/>
                          <a:uLnTx/>
                          <a:uFillTx/>
                          <a:latin typeface="+mj-lt"/>
                          <a:ea typeface="+mn-ea"/>
                          <a:cs typeface="+mn-cs"/>
                        </a:rPr>
                        <a:t>Understanding human speech as it is spoken through application of computer science, AI, and computational linguistics</a:t>
                      </a:r>
                    </a:p>
                  </a:txBody>
                  <a:tcPr/>
                </a:tc>
                <a:extLst>
                  <a:ext uri="{0D108BD9-81ED-4DB2-BD59-A6C34878D82A}">
                    <a16:rowId xmlns:a16="http://schemas.microsoft.com/office/drawing/2014/main" val="10004"/>
                  </a:ext>
                </a:extLst>
              </a:tr>
              <a:tr h="474585">
                <a:tc>
                  <a:txBody>
                    <a:bodyPr/>
                    <a:lstStyle/>
                    <a:p>
                      <a:pPr marL="111125" marR="0" lvl="0" indent="-111125" algn="l" defTabSz="914353" rtl="0" eaLnBrk="1" latinLnBrk="0" hangingPunct="1">
                        <a:lnSpc>
                          <a:spcPct val="100000"/>
                        </a:lnSpc>
                        <a:spcBef>
                          <a:spcPts val="0"/>
                        </a:spcBef>
                        <a:spcAft>
                          <a:spcPts val="0"/>
                        </a:spcAft>
                        <a:buClrTx/>
                        <a:buSzTx/>
                        <a:buFont typeface="Arial" panose="020B0604020202020204" pitchFamily="34" charset="0"/>
                        <a:buChar char="•"/>
                        <a:tabLst/>
                        <a:defRPr/>
                      </a:pPr>
                      <a:r>
                        <a:rPr kumimoji="0" lang="en-US" sz="800" b="0" i="0" u="none" strike="noStrike" kern="1200" cap="none" spc="0" normalizeH="0" baseline="0" noProof="0" dirty="0">
                          <a:ln>
                            <a:noFill/>
                          </a:ln>
                          <a:solidFill>
                            <a:srgbClr val="000000"/>
                          </a:solidFill>
                          <a:effectLst/>
                          <a:uLnTx/>
                          <a:uFillTx/>
                          <a:latin typeface="+mj-lt"/>
                          <a:ea typeface="+mn-ea"/>
                          <a:cs typeface="+mn-cs"/>
                        </a:rPr>
                        <a:t>Using distributed computing and machine learning tools to analyze hundreds of gigabytes of data</a:t>
                      </a:r>
                    </a:p>
                  </a:txBody>
                  <a:tcPr/>
                </a:tc>
                <a:extLst>
                  <a:ext uri="{0D108BD9-81ED-4DB2-BD59-A6C34878D82A}">
                    <a16:rowId xmlns:a16="http://schemas.microsoft.com/office/drawing/2014/main" val="10005"/>
                  </a:ext>
                </a:extLst>
              </a:tr>
              <a:tr h="474585">
                <a:tc>
                  <a:txBody>
                    <a:bodyPr/>
                    <a:lstStyle/>
                    <a:p>
                      <a:pPr marL="111125" marR="0" lvl="0" indent="-111125" algn="l" defTabSz="914353" rtl="0" eaLnBrk="1" latinLnBrk="0" hangingPunct="1">
                        <a:lnSpc>
                          <a:spcPct val="100000"/>
                        </a:lnSpc>
                        <a:spcBef>
                          <a:spcPts val="0"/>
                        </a:spcBef>
                        <a:spcAft>
                          <a:spcPts val="0"/>
                        </a:spcAft>
                        <a:buClrTx/>
                        <a:buSzTx/>
                        <a:buFont typeface="Arial" panose="020B0604020202020204" pitchFamily="34" charset="0"/>
                        <a:buChar char="•"/>
                        <a:tabLst/>
                        <a:defRPr/>
                      </a:pPr>
                      <a:r>
                        <a:rPr kumimoji="0" lang="en-US" sz="800" b="0" i="0" u="none" strike="noStrike" kern="1200" cap="none" spc="0" normalizeH="0" baseline="0" noProof="0" dirty="0">
                          <a:ln>
                            <a:noFill/>
                          </a:ln>
                          <a:solidFill>
                            <a:srgbClr val="000000"/>
                          </a:solidFill>
                          <a:effectLst/>
                          <a:uLnTx/>
                          <a:uFillTx/>
                          <a:latin typeface="+mj-lt"/>
                          <a:ea typeface="+mn-ea"/>
                          <a:cs typeface="+mn-cs"/>
                        </a:rPr>
                        <a:t>Mining social data in real time to understand when and where consumers are making choices</a:t>
                      </a:r>
                    </a:p>
                  </a:txBody>
                  <a:tcPr/>
                </a:tc>
                <a:extLst>
                  <a:ext uri="{0D108BD9-81ED-4DB2-BD59-A6C34878D82A}">
                    <a16:rowId xmlns:a16="http://schemas.microsoft.com/office/drawing/2014/main" val="10006"/>
                  </a:ext>
                </a:extLst>
              </a:tr>
            </a:tbl>
          </a:graphicData>
        </a:graphic>
      </p:graphicFrame>
      <p:sp>
        <p:nvSpPr>
          <p:cNvPr id="32" name="TextBox 31"/>
          <p:cNvSpPr txBox="1"/>
          <p:nvPr/>
        </p:nvSpPr>
        <p:spPr>
          <a:xfrm>
            <a:off x="4081829" y="3257286"/>
            <a:ext cx="191752" cy="251901"/>
          </a:xfrm>
          <a:prstGeom prst="rect">
            <a:avLst/>
          </a:prstGeom>
          <a:noFill/>
        </p:spPr>
        <p:txBody>
          <a:bodyPr wrap="none" lIns="0" tIns="0" rIns="0" bIns="0" numCol="1" rtlCol="0">
            <a:noAutofit/>
          </a:bodyPr>
          <a:lstStyle/>
          <a:p>
            <a:pPr indent="-274320" algn="ctr">
              <a:spcAft>
                <a:spcPts val="900"/>
              </a:spcAft>
            </a:pPr>
            <a:r>
              <a:rPr lang="en-US" sz="1400" b="1" dirty="0">
                <a:solidFill>
                  <a:srgbClr val="000000"/>
                </a:solidFill>
                <a:latin typeface="Georgia" pitchFamily="18" charset="0"/>
              </a:rPr>
              <a:t>1</a:t>
            </a:r>
          </a:p>
        </p:txBody>
      </p:sp>
      <p:sp>
        <p:nvSpPr>
          <p:cNvPr id="33" name="TextBox 32"/>
          <p:cNvSpPr txBox="1"/>
          <p:nvPr/>
        </p:nvSpPr>
        <p:spPr>
          <a:xfrm>
            <a:off x="4347277" y="3737787"/>
            <a:ext cx="191752" cy="251901"/>
          </a:xfrm>
          <a:prstGeom prst="rect">
            <a:avLst/>
          </a:prstGeom>
          <a:noFill/>
        </p:spPr>
        <p:txBody>
          <a:bodyPr wrap="none" lIns="0" tIns="0" rIns="0" bIns="0" numCol="1" rtlCol="0">
            <a:noAutofit/>
          </a:bodyPr>
          <a:lstStyle/>
          <a:p>
            <a:pPr indent="-274320" algn="ctr">
              <a:spcAft>
                <a:spcPts val="900"/>
              </a:spcAft>
            </a:pPr>
            <a:r>
              <a:rPr lang="en-US" sz="1400" b="1" dirty="0">
                <a:solidFill>
                  <a:srgbClr val="000000"/>
                </a:solidFill>
                <a:latin typeface="Georgia" pitchFamily="18" charset="0"/>
              </a:rPr>
              <a:t>2</a:t>
            </a:r>
          </a:p>
        </p:txBody>
      </p:sp>
      <p:sp>
        <p:nvSpPr>
          <p:cNvPr id="34" name="TextBox 33"/>
          <p:cNvSpPr txBox="1"/>
          <p:nvPr/>
        </p:nvSpPr>
        <p:spPr>
          <a:xfrm>
            <a:off x="4423477" y="4194987"/>
            <a:ext cx="191752" cy="251901"/>
          </a:xfrm>
          <a:prstGeom prst="rect">
            <a:avLst/>
          </a:prstGeom>
          <a:noFill/>
        </p:spPr>
        <p:txBody>
          <a:bodyPr wrap="none" lIns="0" tIns="0" rIns="0" bIns="0" numCol="1" rtlCol="0">
            <a:noAutofit/>
          </a:bodyPr>
          <a:lstStyle/>
          <a:p>
            <a:pPr indent="-274320" algn="ctr">
              <a:spcAft>
                <a:spcPts val="900"/>
              </a:spcAft>
            </a:pPr>
            <a:r>
              <a:rPr lang="en-US" sz="1400" b="1" dirty="0">
                <a:solidFill>
                  <a:srgbClr val="000000"/>
                </a:solidFill>
                <a:latin typeface="Georgia" pitchFamily="18" charset="0"/>
              </a:rPr>
              <a:t>3</a:t>
            </a:r>
          </a:p>
        </p:txBody>
      </p:sp>
      <p:sp>
        <p:nvSpPr>
          <p:cNvPr id="35" name="TextBox 34"/>
          <p:cNvSpPr txBox="1"/>
          <p:nvPr/>
        </p:nvSpPr>
        <p:spPr>
          <a:xfrm>
            <a:off x="4462829" y="4652187"/>
            <a:ext cx="191752" cy="251901"/>
          </a:xfrm>
          <a:prstGeom prst="rect">
            <a:avLst/>
          </a:prstGeom>
          <a:noFill/>
        </p:spPr>
        <p:txBody>
          <a:bodyPr wrap="none" lIns="0" tIns="0" rIns="0" bIns="0" numCol="1" rtlCol="0">
            <a:noAutofit/>
          </a:bodyPr>
          <a:lstStyle/>
          <a:p>
            <a:pPr indent="-274320" algn="ctr">
              <a:spcAft>
                <a:spcPts val="900"/>
              </a:spcAft>
            </a:pPr>
            <a:r>
              <a:rPr lang="en-US" sz="1400" b="1" dirty="0">
                <a:solidFill>
                  <a:srgbClr val="000000"/>
                </a:solidFill>
                <a:latin typeface="Georgia" pitchFamily="18" charset="0"/>
              </a:rPr>
              <a:t>4</a:t>
            </a:r>
          </a:p>
        </p:txBody>
      </p:sp>
      <p:sp>
        <p:nvSpPr>
          <p:cNvPr id="36" name="TextBox 35"/>
          <p:cNvSpPr txBox="1"/>
          <p:nvPr/>
        </p:nvSpPr>
        <p:spPr>
          <a:xfrm>
            <a:off x="4310429" y="5162286"/>
            <a:ext cx="191752" cy="251901"/>
          </a:xfrm>
          <a:prstGeom prst="rect">
            <a:avLst/>
          </a:prstGeom>
          <a:noFill/>
        </p:spPr>
        <p:txBody>
          <a:bodyPr wrap="none" lIns="0" tIns="0" rIns="0" bIns="0" numCol="1" rtlCol="0">
            <a:noAutofit/>
          </a:bodyPr>
          <a:lstStyle/>
          <a:p>
            <a:pPr indent="-274320" algn="ctr">
              <a:spcAft>
                <a:spcPts val="900"/>
              </a:spcAft>
            </a:pPr>
            <a:r>
              <a:rPr lang="en-US" sz="1400" b="1" dirty="0">
                <a:solidFill>
                  <a:srgbClr val="000000"/>
                </a:solidFill>
                <a:latin typeface="Georgia" pitchFamily="18" charset="0"/>
              </a:rPr>
              <a:t>5</a:t>
            </a:r>
          </a:p>
        </p:txBody>
      </p:sp>
      <p:sp>
        <p:nvSpPr>
          <p:cNvPr id="37" name="TextBox 36"/>
          <p:cNvSpPr txBox="1"/>
          <p:nvPr/>
        </p:nvSpPr>
        <p:spPr>
          <a:xfrm>
            <a:off x="4081829" y="5695686"/>
            <a:ext cx="191752" cy="251901"/>
          </a:xfrm>
          <a:prstGeom prst="rect">
            <a:avLst/>
          </a:prstGeom>
          <a:noFill/>
        </p:spPr>
        <p:txBody>
          <a:bodyPr wrap="none" lIns="0" tIns="0" rIns="0" bIns="0" numCol="1" rtlCol="0">
            <a:noAutofit/>
          </a:bodyPr>
          <a:lstStyle/>
          <a:p>
            <a:pPr indent="-274320" algn="ctr">
              <a:spcAft>
                <a:spcPts val="900"/>
              </a:spcAft>
            </a:pPr>
            <a:r>
              <a:rPr lang="en-US" sz="1400" b="1" dirty="0">
                <a:solidFill>
                  <a:srgbClr val="000000"/>
                </a:solidFill>
                <a:latin typeface="Georgia" pitchFamily="18" charset="0"/>
              </a:rPr>
              <a:t>6</a:t>
            </a:r>
          </a:p>
        </p:txBody>
      </p:sp>
      <p:sp>
        <p:nvSpPr>
          <p:cNvPr id="38" name="TextBox 37"/>
          <p:cNvSpPr txBox="1"/>
          <p:nvPr/>
        </p:nvSpPr>
        <p:spPr>
          <a:xfrm>
            <a:off x="5891010" y="2667000"/>
            <a:ext cx="914400" cy="304800"/>
          </a:xfrm>
          <a:prstGeom prst="rect">
            <a:avLst/>
          </a:prstGeom>
          <a:noFill/>
        </p:spPr>
        <p:txBody>
          <a:bodyPr wrap="none" lIns="0" tIns="0" rIns="0" bIns="0" numCol="1" rtlCol="0">
            <a:noAutofit/>
          </a:bodyPr>
          <a:lstStyle/>
          <a:p>
            <a:pPr indent="-274320" algn="ctr">
              <a:spcAft>
                <a:spcPts val="900"/>
              </a:spcAft>
            </a:pPr>
            <a:r>
              <a:rPr lang="en-US" sz="1200" b="1" dirty="0">
                <a:solidFill>
                  <a:schemeClr val="tx1">
                    <a:lumMod val="50000"/>
                    <a:lumOff val="50000"/>
                  </a:schemeClr>
                </a:solidFill>
                <a:latin typeface="Georgia" pitchFamily="18" charset="0"/>
              </a:rPr>
              <a:t>Methods of using Big Data to generate insight</a:t>
            </a:r>
          </a:p>
        </p:txBody>
      </p:sp>
      <p:pic>
        <p:nvPicPr>
          <p:cNvPr id="39" name="Picture 38"/>
          <p:cNvPicPr>
            <a:picLocks noChangeAspect="1"/>
          </p:cNvPicPr>
          <p:nvPr/>
        </p:nvPicPr>
        <p:blipFill>
          <a:blip r:embed="rId7"/>
          <a:stretch>
            <a:fillRect/>
          </a:stretch>
        </p:blipFill>
        <p:spPr>
          <a:xfrm>
            <a:off x="514251" y="3056174"/>
            <a:ext cx="2937382" cy="3102382"/>
          </a:xfrm>
          <a:prstGeom prst="rect">
            <a:avLst/>
          </a:prstGeom>
          <a:solidFill>
            <a:schemeClr val="bg1"/>
          </a:solidFill>
        </p:spPr>
      </p:pic>
      <p:sp>
        <p:nvSpPr>
          <p:cNvPr id="40" name="TextBox 39"/>
          <p:cNvSpPr txBox="1"/>
          <p:nvPr/>
        </p:nvSpPr>
        <p:spPr>
          <a:xfrm>
            <a:off x="1460678" y="2667000"/>
            <a:ext cx="914400" cy="304800"/>
          </a:xfrm>
          <a:prstGeom prst="rect">
            <a:avLst/>
          </a:prstGeom>
          <a:noFill/>
        </p:spPr>
        <p:txBody>
          <a:bodyPr wrap="none" lIns="0" tIns="0" rIns="0" bIns="0" numCol="1" rtlCol="0">
            <a:noAutofit/>
          </a:bodyPr>
          <a:lstStyle/>
          <a:p>
            <a:pPr indent="-274320" algn="ctr">
              <a:spcAft>
                <a:spcPts val="900"/>
              </a:spcAft>
            </a:pPr>
            <a:r>
              <a:rPr lang="en-US" sz="1200" b="1" dirty="0">
                <a:solidFill>
                  <a:schemeClr val="tx1">
                    <a:lumMod val="50000"/>
                    <a:lumOff val="50000"/>
                  </a:schemeClr>
                </a:solidFill>
                <a:latin typeface="Georgia" pitchFamily="18" charset="0"/>
              </a:rPr>
              <a:t>Refers to the DATA only</a:t>
            </a:r>
          </a:p>
        </p:txBody>
      </p:sp>
      <p:sp>
        <p:nvSpPr>
          <p:cNvPr id="47" name="Right Arrow 46"/>
          <p:cNvSpPr/>
          <p:nvPr/>
        </p:nvSpPr>
        <p:spPr bwMode="ltGray">
          <a:xfrm>
            <a:off x="1024760" y="3200400"/>
            <a:ext cx="3248822" cy="2824422"/>
          </a:xfrm>
          <a:prstGeom prst="rightArrow">
            <a:avLst>
              <a:gd name="adj1" fmla="val 50000"/>
              <a:gd name="adj2" fmla="val 24218"/>
            </a:avLst>
          </a:prstGeom>
          <a:solidFill>
            <a:schemeClr val="bg1">
              <a:lumMod val="50000"/>
              <a:alpha val="37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sz="1000" dirty="0">
              <a:solidFill>
                <a:schemeClr val="tx1"/>
              </a:solidFill>
              <a:latin typeface="Georgia" pitchFamily="18" charset="0"/>
            </a:endParaRPr>
          </a:p>
        </p:txBody>
      </p:sp>
    </p:spTree>
    <p:extLst>
      <p:ext uri="{BB962C8B-B14F-4D97-AF65-F5344CB8AC3E}">
        <p14:creationId xmlns:p14="http://schemas.microsoft.com/office/powerpoint/2010/main" val="1401990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 It’s also about what, how, and why you use it</a:t>
            </a:r>
          </a:p>
        </p:txBody>
      </p:sp>
      <p:sp>
        <p:nvSpPr>
          <p:cNvPr id="5" name="Slide Number Placeholder 4"/>
          <p:cNvSpPr>
            <a:spLocks noGrp="1"/>
          </p:cNvSpPr>
          <p:nvPr>
            <p:ph type="sldNum" sz="quarter" idx="4"/>
          </p:nvPr>
        </p:nvSpPr>
        <p:spPr/>
        <p:txBody>
          <a:bodyPr/>
          <a:lstStyle/>
          <a:p>
            <a:fld id="{9EBD5762-3BDC-484D-9503-7EA6D5A9A8CE}" type="slidenum">
              <a:rPr lang="en-GB" smtClean="0"/>
              <a:pPr/>
              <a:t>10</a:t>
            </a:fld>
            <a:endParaRPr lang="en-GB"/>
          </a:p>
        </p:txBody>
      </p:sp>
      <p:sp>
        <p:nvSpPr>
          <p:cNvPr id="17" name="Text Placeholder 4"/>
          <p:cNvSpPr txBox="1">
            <a:spLocks/>
          </p:cNvSpPr>
          <p:nvPr/>
        </p:nvSpPr>
        <p:spPr>
          <a:xfrm>
            <a:off x="533401" y="1143000"/>
            <a:ext cx="8102600" cy="416983"/>
          </a:xfrm>
          <a:prstGeom prst="rect">
            <a:avLst/>
          </a:prstGeom>
        </p:spPr>
        <p:txBody>
          <a:bodyPr lIns="0" tIns="0" rIns="0" bIns="0" numCol="1"/>
          <a:lstStyle>
            <a:lvl1pPr marL="0" marR="0" indent="-274320" algn="l" defTabSz="914400" rtl="0" eaLnBrk="1" fontAlgn="auto" latinLnBrk="0" hangingPunct="1">
              <a:lnSpc>
                <a:spcPct val="100000"/>
              </a:lnSpc>
              <a:spcBef>
                <a:spcPts val="0"/>
              </a:spcBef>
              <a:spcAft>
                <a:spcPts val="900"/>
              </a:spcAft>
              <a:buClr>
                <a:schemeClr val="tx1"/>
              </a:buClr>
              <a:buSzTx/>
              <a:buFontTx/>
              <a:buNone/>
              <a:tabLst/>
              <a:defRPr sz="2000" kern="1200">
                <a:solidFill>
                  <a:schemeClr val="tx1"/>
                </a:solidFill>
                <a:latin typeface="Georgia" pitchFamily="18" charset="0"/>
                <a:ea typeface="+mn-ea"/>
                <a:cs typeface="+mn-cs"/>
              </a:defRPr>
            </a:lvl1pPr>
            <a:lvl2pPr marL="27432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ts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ts val="0"/>
              </a:spcBef>
              <a:spcAft>
                <a:spcPts val="900"/>
              </a:spcAft>
              <a:buClr>
                <a:schemeClr val="tx1"/>
              </a:buClr>
              <a:buSzPct val="100000"/>
              <a:buFont typeface="+mj-lt"/>
              <a:buAutoNum type="arabicPeriod"/>
              <a:tabLst/>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ts val="0"/>
              </a:spcBef>
              <a:spcAft>
                <a:spcPts val="900"/>
              </a:spcAft>
              <a:buSzPct val="100000"/>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ts val="0"/>
              </a:spcBef>
              <a:spcAft>
                <a:spcPts val="900"/>
              </a:spcAft>
              <a:buSzPct val="100000"/>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ts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r>
              <a:rPr lang="en-US" sz="1600" dirty="0"/>
              <a:t>Big Data Analytics – the process of harnessing Big Data to yield actionable insights – is a combination of five key elements:</a:t>
            </a:r>
          </a:p>
        </p:txBody>
      </p:sp>
      <p:graphicFrame>
        <p:nvGraphicFramePr>
          <p:cNvPr id="29" name="Table 28"/>
          <p:cNvGraphicFramePr>
            <a:graphicFrameLocks noGrp="1"/>
          </p:cNvGraphicFramePr>
          <p:nvPr>
            <p:extLst>
              <p:ext uri="{D42A27DB-BD31-4B8C-83A1-F6EECF244321}">
                <p14:modId xmlns:p14="http://schemas.microsoft.com/office/powerpoint/2010/main" val="1116497305"/>
              </p:ext>
            </p:extLst>
          </p:nvPr>
        </p:nvGraphicFramePr>
        <p:xfrm>
          <a:off x="491105" y="1876213"/>
          <a:ext cx="8195695" cy="4284557"/>
        </p:xfrm>
        <a:graphic>
          <a:graphicData uri="http://schemas.openxmlformats.org/drawingml/2006/table">
            <a:tbl>
              <a:tblPr firstRow="1" bandRow="1">
                <a:tableStyleId>{69D073F8-1565-44D7-B386-08B59EADF2EE}</a:tableStyleId>
              </a:tblPr>
              <a:tblGrid>
                <a:gridCol w="1639139">
                  <a:extLst>
                    <a:ext uri="{9D8B030D-6E8A-4147-A177-3AD203B41FA5}">
                      <a16:colId xmlns:a16="http://schemas.microsoft.com/office/drawing/2014/main" val="20000"/>
                    </a:ext>
                  </a:extLst>
                </a:gridCol>
                <a:gridCol w="1639139">
                  <a:extLst>
                    <a:ext uri="{9D8B030D-6E8A-4147-A177-3AD203B41FA5}">
                      <a16:colId xmlns:a16="http://schemas.microsoft.com/office/drawing/2014/main" val="20001"/>
                    </a:ext>
                  </a:extLst>
                </a:gridCol>
                <a:gridCol w="1639139">
                  <a:extLst>
                    <a:ext uri="{9D8B030D-6E8A-4147-A177-3AD203B41FA5}">
                      <a16:colId xmlns:a16="http://schemas.microsoft.com/office/drawing/2014/main" val="20002"/>
                    </a:ext>
                  </a:extLst>
                </a:gridCol>
                <a:gridCol w="1639139">
                  <a:extLst>
                    <a:ext uri="{9D8B030D-6E8A-4147-A177-3AD203B41FA5}">
                      <a16:colId xmlns:a16="http://schemas.microsoft.com/office/drawing/2014/main" val="20003"/>
                    </a:ext>
                  </a:extLst>
                </a:gridCol>
                <a:gridCol w="1639139">
                  <a:extLst>
                    <a:ext uri="{9D8B030D-6E8A-4147-A177-3AD203B41FA5}">
                      <a16:colId xmlns:a16="http://schemas.microsoft.com/office/drawing/2014/main" val="20004"/>
                    </a:ext>
                  </a:extLst>
                </a:gridCol>
              </a:tblGrid>
              <a:tr h="733637">
                <a:tc>
                  <a:txBody>
                    <a:bodyPr/>
                    <a:lstStyle/>
                    <a:p>
                      <a:pPr algn="ctr"/>
                      <a:r>
                        <a:rPr lang="en-US" sz="1200" i="1" dirty="0">
                          <a:solidFill>
                            <a:schemeClr val="bg1"/>
                          </a:solidFill>
                        </a:rPr>
                        <a:t>Decisions</a:t>
                      </a:r>
                    </a:p>
                  </a:txBody>
                  <a:tcPr anchor="ctr">
                    <a:solidFill>
                      <a:schemeClr val="accent6"/>
                    </a:solidFill>
                  </a:tcPr>
                </a:tc>
                <a:tc>
                  <a:txBody>
                    <a:bodyPr/>
                    <a:lstStyle/>
                    <a:p>
                      <a:pPr algn="ctr"/>
                      <a:r>
                        <a:rPr lang="en-US" sz="1200" i="1" dirty="0">
                          <a:solidFill>
                            <a:schemeClr val="bg1"/>
                          </a:solidFill>
                        </a:rPr>
                        <a:t>Analytics</a:t>
                      </a:r>
                    </a:p>
                  </a:txBody>
                  <a:tcPr anchor="ctr">
                    <a:solidFill>
                      <a:schemeClr val="accent5"/>
                    </a:solidFill>
                  </a:tcPr>
                </a:tc>
                <a:tc>
                  <a:txBody>
                    <a:bodyPr/>
                    <a:lstStyle/>
                    <a:p>
                      <a:pPr algn="ctr"/>
                      <a:r>
                        <a:rPr lang="en-US" sz="1200" i="1" dirty="0">
                          <a:solidFill>
                            <a:schemeClr val="bg1"/>
                          </a:solidFill>
                        </a:rPr>
                        <a:t>Data</a:t>
                      </a:r>
                    </a:p>
                  </a:txBody>
                  <a:tcPr anchor="ctr">
                    <a:solidFill>
                      <a:schemeClr val="accent6"/>
                    </a:solidFill>
                  </a:tcPr>
                </a:tc>
                <a:tc>
                  <a:txBody>
                    <a:bodyPr/>
                    <a:lstStyle/>
                    <a:p>
                      <a:pPr algn="ctr"/>
                      <a:r>
                        <a:rPr lang="en-US" sz="1200" i="1" dirty="0">
                          <a:solidFill>
                            <a:schemeClr val="bg1"/>
                          </a:solidFill>
                        </a:rPr>
                        <a:t>Technology</a:t>
                      </a:r>
                    </a:p>
                  </a:txBody>
                  <a:tcPr anchor="ctr">
                    <a:solidFill>
                      <a:schemeClr val="accent5"/>
                    </a:solidFill>
                  </a:tcPr>
                </a:tc>
                <a:tc>
                  <a:txBody>
                    <a:bodyPr/>
                    <a:lstStyle/>
                    <a:p>
                      <a:pPr algn="ctr"/>
                      <a:r>
                        <a:rPr lang="en-US" sz="1200" i="1" dirty="0">
                          <a:solidFill>
                            <a:schemeClr val="bg1"/>
                          </a:solidFill>
                        </a:rPr>
                        <a:t>Mindset</a:t>
                      </a:r>
                      <a:r>
                        <a:rPr lang="en-US" sz="1200" i="1" baseline="0" dirty="0">
                          <a:solidFill>
                            <a:schemeClr val="bg1"/>
                          </a:solidFill>
                        </a:rPr>
                        <a:t> &amp; Skills</a:t>
                      </a:r>
                      <a:endParaRPr lang="en-US" sz="1200" i="1" dirty="0">
                        <a:solidFill>
                          <a:schemeClr val="bg1"/>
                        </a:solidFill>
                      </a:endParaRPr>
                    </a:p>
                  </a:txBody>
                  <a:tcPr anchor="ctr">
                    <a:solidFill>
                      <a:schemeClr val="accent6"/>
                    </a:solidFill>
                  </a:tcPr>
                </a:tc>
                <a:extLst>
                  <a:ext uri="{0D108BD9-81ED-4DB2-BD59-A6C34878D82A}">
                    <a16:rowId xmlns:a16="http://schemas.microsoft.com/office/drawing/2014/main" val="10000"/>
                  </a:ext>
                </a:extLst>
              </a:tr>
              <a:tr h="210312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50" dirty="0">
                          <a:latin typeface="Arial"/>
                          <a:ea typeface="Times New Roman" pitchFamily="18" charset="0"/>
                          <a:cs typeface="Arial"/>
                        </a:rPr>
                        <a:t>The value</a:t>
                      </a:r>
                      <a:r>
                        <a:rPr lang="en-US" sz="1050" baseline="0" dirty="0">
                          <a:latin typeface="Arial"/>
                          <a:ea typeface="Times New Roman" pitchFamily="18" charset="0"/>
                          <a:cs typeface="Arial"/>
                        </a:rPr>
                        <a:t> of </a:t>
                      </a:r>
                      <a:r>
                        <a:rPr lang="en-US" sz="1050" dirty="0">
                          <a:latin typeface="Arial"/>
                          <a:ea typeface="Times New Roman" pitchFamily="18" charset="0"/>
                          <a:cs typeface="Arial"/>
                        </a:rPr>
                        <a:t>Big</a:t>
                      </a:r>
                      <a:r>
                        <a:rPr lang="en-US" sz="1050" baseline="0" dirty="0">
                          <a:latin typeface="Arial"/>
                          <a:ea typeface="Times New Roman" pitchFamily="18" charset="0"/>
                          <a:cs typeface="Arial"/>
                        </a:rPr>
                        <a:t> Data Analytics is driven by the unique decisions facing leaders, companies, and countries today. In turn, the type, frequency, speed, and complexity of decisions drive how Big Data Analytics is deployed.</a:t>
                      </a:r>
                      <a:endParaRPr lang="en-US" sz="1050" dirty="0">
                        <a:latin typeface="Arial"/>
                        <a:ea typeface="Times New Roman" pitchFamily="18" charset="0"/>
                        <a:cs typeface="Arial"/>
                      </a:endParaRPr>
                    </a:p>
                  </a:txBody>
                  <a:tcPr anchor="ctr">
                    <a:lnB w="19050" cap="flat" cmpd="sng" algn="ctr">
                      <a:solidFill>
                        <a:schemeClr val="bg1"/>
                      </a:solidFill>
                      <a:prstDash val="dash"/>
                      <a:round/>
                      <a:headEnd type="none" w="med" len="med"/>
                      <a:tailEnd type="none" w="med" len="med"/>
                    </a:lnB>
                    <a:solidFill>
                      <a:srgbClr val="D9D9D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50" dirty="0">
                          <a:latin typeface="Arial"/>
                          <a:ea typeface="Times New Roman" pitchFamily="18" charset="0"/>
                          <a:cs typeface="Arial"/>
                        </a:rPr>
                        <a:t>To leverage the variety and volume of Big Data</a:t>
                      </a:r>
                      <a:r>
                        <a:rPr lang="en-US" sz="1050" baseline="0" dirty="0">
                          <a:latin typeface="Arial"/>
                          <a:ea typeface="Times New Roman" pitchFamily="18" charset="0"/>
                          <a:cs typeface="Arial"/>
                        </a:rPr>
                        <a:t> while managing its volatility, advanced analytical approaches are necessary, such as natural language processing, network analysis, simulative modeling, artificial intelligence, etc.</a:t>
                      </a:r>
                      <a:endParaRPr lang="en-US" sz="1050" dirty="0">
                        <a:latin typeface="Arial"/>
                        <a:ea typeface="Times New Roman" pitchFamily="18" charset="0"/>
                        <a:cs typeface="Arial"/>
                      </a:endParaRPr>
                    </a:p>
                  </a:txBody>
                  <a:tcPr anchor="ctr">
                    <a:lnB w="19050" cap="flat" cmpd="sng" algn="ctr">
                      <a:solidFill>
                        <a:schemeClr val="bg1">
                          <a:lumMod val="75000"/>
                        </a:schemeClr>
                      </a:solidFill>
                      <a:prstDash val="dash"/>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50" dirty="0">
                          <a:latin typeface="Arial"/>
                          <a:ea typeface="Times New Roman" pitchFamily="18" charset="0"/>
                          <a:cs typeface="Arial"/>
                        </a:rPr>
                        <a:t>Big Data Analytics is about operationalizing</a:t>
                      </a:r>
                      <a:r>
                        <a:rPr lang="en-US" sz="1050" baseline="0" dirty="0">
                          <a:latin typeface="Arial"/>
                          <a:ea typeface="Times New Roman" pitchFamily="18" charset="0"/>
                          <a:cs typeface="Arial"/>
                        </a:rPr>
                        <a:t> </a:t>
                      </a:r>
                      <a:r>
                        <a:rPr lang="en-US" sz="1050" dirty="0">
                          <a:latin typeface="Arial"/>
                          <a:ea typeface="Times New Roman" pitchFamily="18" charset="0"/>
                          <a:cs typeface="Arial"/>
                        </a:rPr>
                        <a:t>new and more data, but it is also about</a:t>
                      </a:r>
                      <a:r>
                        <a:rPr lang="en-US" sz="1050" baseline="0" dirty="0">
                          <a:latin typeface="Arial"/>
                          <a:ea typeface="Times New Roman" pitchFamily="18" charset="0"/>
                          <a:cs typeface="Arial"/>
                        </a:rPr>
                        <a:t> data quality, data interoperability, data disaggregation, and the ability to modularize data structures to quickly absorb new data and new types of data.</a:t>
                      </a:r>
                      <a:endParaRPr lang="en-US" sz="1050" dirty="0">
                        <a:latin typeface="Arial"/>
                        <a:cs typeface="Arial"/>
                      </a:endParaRPr>
                    </a:p>
                  </a:txBody>
                  <a:tcPr anchor="ctr">
                    <a:lnB w="19050" cap="flat" cmpd="sng" algn="ctr">
                      <a:solidFill>
                        <a:schemeClr val="bg1"/>
                      </a:solidFill>
                      <a:prstDash val="dash"/>
                      <a:round/>
                      <a:headEnd type="none" w="med" len="med"/>
                      <a:tailEnd type="none" w="med" len="med"/>
                    </a:lnB>
                    <a:solidFill>
                      <a:srgbClr val="D9D9D9"/>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50" dirty="0">
                          <a:latin typeface="Arial"/>
                          <a:ea typeface="Times New Roman" pitchFamily="18" charset="0"/>
                          <a:cs typeface="Arial"/>
                        </a:rPr>
                        <a:t>To store, manage, and use</a:t>
                      </a:r>
                      <a:r>
                        <a:rPr lang="en-US" sz="1050" baseline="0" dirty="0">
                          <a:latin typeface="Arial"/>
                          <a:ea typeface="Times New Roman" pitchFamily="18" charset="0"/>
                          <a:cs typeface="Arial"/>
                        </a:rPr>
                        <a:t> Big Data often requires investments in new technologies and data processing methods, such as distributed processing (e.g., Hadoop), NoSQL storage, and Cloud computing.</a:t>
                      </a:r>
                      <a:endParaRPr lang="en-US" sz="1050" dirty="0">
                        <a:latin typeface="Arial"/>
                        <a:ea typeface="Times New Roman" pitchFamily="18" charset="0"/>
                        <a:cs typeface="Arial"/>
                      </a:endParaRPr>
                    </a:p>
                  </a:txBody>
                  <a:tcPr anchor="ctr">
                    <a:lnB w="19050" cap="flat" cmpd="sng" algn="ctr">
                      <a:solidFill>
                        <a:schemeClr val="bg1">
                          <a:lumMod val="75000"/>
                        </a:schemeClr>
                      </a:solidFill>
                      <a:prstDash val="dash"/>
                      <a:round/>
                      <a:headEnd type="none" w="med" len="med"/>
                      <a:tailEnd type="none" w="med" len="med"/>
                    </a:lnB>
                  </a:tcPr>
                </a:tc>
                <a:tc>
                  <a:txBody>
                    <a:bodyPr/>
                    <a:lstStyle/>
                    <a:p>
                      <a:pPr algn="ctr"/>
                      <a:r>
                        <a:rPr lang="en-US" sz="1050" dirty="0">
                          <a:latin typeface="+mn-lt"/>
                        </a:rPr>
                        <a:t>Big Data Analytics requires</a:t>
                      </a:r>
                      <a:r>
                        <a:rPr lang="en-US" sz="1050" baseline="0" dirty="0">
                          <a:latin typeface="+mn-lt"/>
                        </a:rPr>
                        <a:t> firm commitment to using analytics in decision-making; a decisive mentality capable of employing in-the-moment intelligence; and investment in analytical technology, resources, and skills.</a:t>
                      </a:r>
                      <a:endParaRPr lang="en-US" sz="1050" dirty="0">
                        <a:latin typeface="+mn-lt"/>
                      </a:endParaRPr>
                    </a:p>
                    <a:p>
                      <a:pPr algn="ctr"/>
                      <a:endParaRPr lang="en-US" sz="1050" dirty="0">
                        <a:latin typeface="+mn-lt"/>
                      </a:endParaRPr>
                    </a:p>
                  </a:txBody>
                  <a:tcPr anchor="ctr">
                    <a:lnB w="19050" cap="flat" cmpd="sng" algn="ctr">
                      <a:solidFill>
                        <a:schemeClr val="bg1"/>
                      </a:solidFill>
                      <a:prstDash val="dash"/>
                      <a:round/>
                      <a:headEnd type="none" w="med" len="med"/>
                      <a:tailEnd type="none" w="med" len="med"/>
                    </a:lnB>
                    <a:solidFill>
                      <a:srgbClr val="D9D9D9"/>
                    </a:solidFill>
                  </a:tcPr>
                </a:tc>
                <a:extLst>
                  <a:ext uri="{0D108BD9-81ED-4DB2-BD59-A6C34878D82A}">
                    <a16:rowId xmlns:a16="http://schemas.microsoft.com/office/drawing/2014/main" val="10001"/>
                  </a:ext>
                </a:extLst>
              </a:tr>
              <a:tr h="1447800">
                <a:tc>
                  <a:txBody>
                    <a:bodyPr/>
                    <a:lstStyle/>
                    <a:p>
                      <a:endParaRPr lang="en-US" dirty="0"/>
                    </a:p>
                  </a:txBody>
                  <a:tcPr>
                    <a:lnT w="19050" cap="flat" cmpd="sng" algn="ctr">
                      <a:solidFill>
                        <a:schemeClr val="bg1"/>
                      </a:solidFill>
                      <a:prstDash val="dash"/>
                      <a:round/>
                      <a:headEnd type="none" w="med" len="med"/>
                      <a:tailEnd type="none" w="med" len="med"/>
                    </a:lnT>
                    <a:lnB w="38100" cap="flat" cmpd="sng" algn="ctr">
                      <a:solidFill>
                        <a:schemeClr val="accent5"/>
                      </a:solidFill>
                      <a:prstDash val="solid"/>
                      <a:round/>
                      <a:headEnd type="none" w="med" len="med"/>
                      <a:tailEnd type="none" w="med" len="med"/>
                    </a:lnB>
                    <a:solidFill>
                      <a:srgbClr val="D9D9D9"/>
                    </a:solidFill>
                  </a:tcPr>
                </a:tc>
                <a:tc>
                  <a:txBody>
                    <a:bodyPr/>
                    <a:lstStyle/>
                    <a:p>
                      <a:endParaRPr lang="en-US" dirty="0"/>
                    </a:p>
                  </a:txBody>
                  <a:tcPr>
                    <a:lnT w="19050" cap="flat" cmpd="sng" algn="ctr">
                      <a:solidFill>
                        <a:schemeClr val="bg1">
                          <a:lumMod val="75000"/>
                        </a:schemeClr>
                      </a:solidFill>
                      <a:prstDash val="dash"/>
                      <a:round/>
                      <a:headEnd type="none" w="med" len="med"/>
                      <a:tailEnd type="none" w="med" len="med"/>
                    </a:lnT>
                    <a:lnB w="38100" cap="flat" cmpd="sng" algn="ctr">
                      <a:solidFill>
                        <a:schemeClr val="accent5"/>
                      </a:solidFill>
                      <a:prstDash val="solid"/>
                      <a:round/>
                      <a:headEnd type="none" w="med" len="med"/>
                      <a:tailEnd type="none" w="med" len="med"/>
                    </a:lnB>
                  </a:tcPr>
                </a:tc>
                <a:tc>
                  <a:txBody>
                    <a:bodyPr/>
                    <a:lstStyle/>
                    <a:p>
                      <a:endParaRPr lang="en-US" dirty="0"/>
                    </a:p>
                  </a:txBody>
                  <a:tcPr>
                    <a:lnT w="19050" cap="flat" cmpd="sng" algn="ctr">
                      <a:solidFill>
                        <a:schemeClr val="bg1"/>
                      </a:solidFill>
                      <a:prstDash val="dash"/>
                      <a:round/>
                      <a:headEnd type="none" w="med" len="med"/>
                      <a:tailEnd type="none" w="med" len="med"/>
                    </a:lnT>
                    <a:lnB w="38100" cap="flat" cmpd="sng" algn="ctr">
                      <a:solidFill>
                        <a:schemeClr val="accent5"/>
                      </a:solidFill>
                      <a:prstDash val="solid"/>
                      <a:round/>
                      <a:headEnd type="none" w="med" len="med"/>
                      <a:tailEnd type="none" w="med" len="med"/>
                    </a:lnB>
                    <a:solidFill>
                      <a:srgbClr val="D9D9D9"/>
                    </a:solidFill>
                  </a:tcPr>
                </a:tc>
                <a:tc>
                  <a:txBody>
                    <a:bodyPr/>
                    <a:lstStyle/>
                    <a:p>
                      <a:endParaRPr lang="en-US" dirty="0"/>
                    </a:p>
                  </a:txBody>
                  <a:tcPr>
                    <a:lnT w="19050" cap="flat" cmpd="sng" algn="ctr">
                      <a:solidFill>
                        <a:schemeClr val="bg1">
                          <a:lumMod val="75000"/>
                        </a:schemeClr>
                      </a:solidFill>
                      <a:prstDash val="dash"/>
                      <a:round/>
                      <a:headEnd type="none" w="med" len="med"/>
                      <a:tailEnd type="none" w="med" len="med"/>
                    </a:lnT>
                    <a:lnB w="38100" cap="flat" cmpd="sng" algn="ctr">
                      <a:solidFill>
                        <a:schemeClr val="accent5"/>
                      </a:solidFill>
                      <a:prstDash val="solid"/>
                      <a:round/>
                      <a:headEnd type="none" w="med" len="med"/>
                      <a:tailEnd type="none" w="med" len="med"/>
                    </a:lnB>
                  </a:tcPr>
                </a:tc>
                <a:tc>
                  <a:txBody>
                    <a:bodyPr/>
                    <a:lstStyle/>
                    <a:p>
                      <a:endParaRPr lang="en-US" dirty="0"/>
                    </a:p>
                  </a:txBody>
                  <a:tcPr>
                    <a:lnT w="19050" cap="flat" cmpd="sng" algn="ctr">
                      <a:solidFill>
                        <a:schemeClr val="bg1"/>
                      </a:solidFill>
                      <a:prstDash val="dash"/>
                      <a:round/>
                      <a:headEnd type="none" w="med" len="med"/>
                      <a:tailEnd type="none" w="med" len="med"/>
                    </a:lnT>
                    <a:lnB w="38100" cap="flat" cmpd="sng" algn="ctr">
                      <a:solidFill>
                        <a:schemeClr val="accent5"/>
                      </a:solidFill>
                      <a:prstDash val="solid"/>
                      <a:round/>
                      <a:headEnd type="none" w="med" len="med"/>
                      <a:tailEnd type="none" w="med" len="med"/>
                    </a:lnB>
                    <a:solidFill>
                      <a:srgbClr val="D9D9D9"/>
                    </a:solidFill>
                  </a:tcPr>
                </a:tc>
                <a:extLst>
                  <a:ext uri="{0D108BD9-81ED-4DB2-BD59-A6C34878D82A}">
                    <a16:rowId xmlns:a16="http://schemas.microsoft.com/office/drawing/2014/main" val="10002"/>
                  </a:ext>
                </a:extLst>
              </a:tr>
            </a:tbl>
          </a:graphicData>
        </a:graphic>
      </p:graphicFrame>
      <p:pic>
        <p:nvPicPr>
          <p:cNvPr id="35" name="Picture 34" descr="2.wmf"/>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106251" y="4916325"/>
            <a:ext cx="1186744" cy="1034597"/>
          </a:xfrm>
          <a:prstGeom prst="rect">
            <a:avLst/>
          </a:prstGeom>
        </p:spPr>
      </p:pic>
      <p:pic>
        <p:nvPicPr>
          <p:cNvPr id="36" name="Picture 35" descr="ICON24.wmf"/>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2581405" y="4876234"/>
            <a:ext cx="891823" cy="1114779"/>
          </a:xfrm>
          <a:prstGeom prst="rect">
            <a:avLst/>
          </a:prstGeom>
        </p:spPr>
      </p:pic>
      <p:sp>
        <p:nvSpPr>
          <p:cNvPr id="39" name="Freeform 21"/>
          <p:cNvSpPr>
            <a:spLocks noChangeAspect="1" noEditPoints="1"/>
          </p:cNvSpPr>
          <p:nvPr/>
        </p:nvSpPr>
        <p:spPr bwMode="auto">
          <a:xfrm>
            <a:off x="7442198" y="4938538"/>
            <a:ext cx="891228" cy="1097280"/>
          </a:xfrm>
          <a:custGeom>
            <a:avLst/>
            <a:gdLst>
              <a:gd name="T0" fmla="*/ 640 w 719"/>
              <a:gd name="T1" fmla="*/ 349 h 886"/>
              <a:gd name="T2" fmla="*/ 648 w 719"/>
              <a:gd name="T3" fmla="*/ 300 h 886"/>
              <a:gd name="T4" fmla="*/ 625 w 719"/>
              <a:gd name="T5" fmla="*/ 231 h 886"/>
              <a:gd name="T6" fmla="*/ 568 w 719"/>
              <a:gd name="T7" fmla="*/ 122 h 886"/>
              <a:gd name="T8" fmla="*/ 521 w 719"/>
              <a:gd name="T9" fmla="*/ 63 h 886"/>
              <a:gd name="T10" fmla="*/ 465 w 719"/>
              <a:gd name="T11" fmla="*/ 25 h 886"/>
              <a:gd name="T12" fmla="*/ 393 w 719"/>
              <a:gd name="T13" fmla="*/ 5 h 886"/>
              <a:gd name="T14" fmla="*/ 314 w 719"/>
              <a:gd name="T15" fmla="*/ 2 h 886"/>
              <a:gd name="T16" fmla="*/ 233 w 719"/>
              <a:gd name="T17" fmla="*/ 14 h 886"/>
              <a:gd name="T18" fmla="*/ 155 w 719"/>
              <a:gd name="T19" fmla="*/ 44 h 886"/>
              <a:gd name="T20" fmla="*/ 88 w 719"/>
              <a:gd name="T21" fmla="*/ 90 h 886"/>
              <a:gd name="T22" fmla="*/ 36 w 719"/>
              <a:gd name="T23" fmla="*/ 153 h 886"/>
              <a:gd name="T24" fmla="*/ 12 w 719"/>
              <a:gd name="T25" fmla="*/ 212 h 886"/>
              <a:gd name="T26" fmla="*/ 0 w 719"/>
              <a:gd name="T27" fmla="*/ 278 h 886"/>
              <a:gd name="T28" fmla="*/ 6 w 719"/>
              <a:gd name="T29" fmla="*/ 364 h 886"/>
              <a:gd name="T30" fmla="*/ 52 w 719"/>
              <a:gd name="T31" fmla="*/ 487 h 886"/>
              <a:gd name="T32" fmla="*/ 99 w 719"/>
              <a:gd name="T33" fmla="*/ 611 h 886"/>
              <a:gd name="T34" fmla="*/ 112 w 719"/>
              <a:gd name="T35" fmla="*/ 772 h 886"/>
              <a:gd name="T36" fmla="*/ 196 w 719"/>
              <a:gd name="T37" fmla="*/ 788 h 886"/>
              <a:gd name="T38" fmla="*/ 372 w 719"/>
              <a:gd name="T39" fmla="*/ 847 h 886"/>
              <a:gd name="T40" fmla="*/ 467 w 719"/>
              <a:gd name="T41" fmla="*/ 865 h 886"/>
              <a:gd name="T42" fmla="*/ 504 w 719"/>
              <a:gd name="T43" fmla="*/ 775 h 886"/>
              <a:gd name="T44" fmla="*/ 563 w 719"/>
              <a:gd name="T45" fmla="*/ 752 h 886"/>
              <a:gd name="T46" fmla="*/ 616 w 719"/>
              <a:gd name="T47" fmla="*/ 733 h 886"/>
              <a:gd name="T48" fmla="*/ 626 w 719"/>
              <a:gd name="T49" fmla="*/ 704 h 886"/>
              <a:gd name="T50" fmla="*/ 644 w 719"/>
              <a:gd name="T51" fmla="*/ 592 h 886"/>
              <a:gd name="T52" fmla="*/ 657 w 719"/>
              <a:gd name="T53" fmla="*/ 556 h 886"/>
              <a:gd name="T54" fmla="*/ 693 w 719"/>
              <a:gd name="T55" fmla="*/ 540 h 886"/>
              <a:gd name="T56" fmla="*/ 716 w 719"/>
              <a:gd name="T57" fmla="*/ 527 h 886"/>
              <a:gd name="T58" fmla="*/ 718 w 719"/>
              <a:gd name="T59" fmla="*/ 515 h 886"/>
              <a:gd name="T60" fmla="*/ 681 w 719"/>
              <a:gd name="T61" fmla="*/ 445 h 886"/>
              <a:gd name="T62" fmla="*/ 639 w 719"/>
              <a:gd name="T63" fmla="*/ 363 h 886"/>
              <a:gd name="T64" fmla="*/ 227 w 719"/>
              <a:gd name="T65" fmla="*/ 205 h 886"/>
              <a:gd name="T66" fmla="*/ 186 w 719"/>
              <a:gd name="T67" fmla="*/ 200 h 886"/>
              <a:gd name="T68" fmla="*/ 194 w 719"/>
              <a:gd name="T69" fmla="*/ 172 h 886"/>
              <a:gd name="T70" fmla="*/ 194 w 719"/>
              <a:gd name="T71" fmla="*/ 148 h 886"/>
              <a:gd name="T72" fmla="*/ 198 w 719"/>
              <a:gd name="T73" fmla="*/ 106 h 886"/>
              <a:gd name="T74" fmla="*/ 228 w 719"/>
              <a:gd name="T75" fmla="*/ 114 h 886"/>
              <a:gd name="T76" fmla="*/ 251 w 719"/>
              <a:gd name="T77" fmla="*/ 115 h 886"/>
              <a:gd name="T78" fmla="*/ 292 w 719"/>
              <a:gd name="T79" fmla="*/ 120 h 886"/>
              <a:gd name="T80" fmla="*/ 285 w 719"/>
              <a:gd name="T81" fmla="*/ 150 h 886"/>
              <a:gd name="T82" fmla="*/ 285 w 719"/>
              <a:gd name="T83" fmla="*/ 172 h 886"/>
              <a:gd name="T84" fmla="*/ 280 w 719"/>
              <a:gd name="T85" fmla="*/ 214 h 886"/>
              <a:gd name="T86" fmla="*/ 250 w 719"/>
              <a:gd name="T87" fmla="*/ 206 h 886"/>
              <a:gd name="T88" fmla="*/ 468 w 719"/>
              <a:gd name="T89" fmla="*/ 321 h 886"/>
              <a:gd name="T90" fmla="*/ 419 w 719"/>
              <a:gd name="T91" fmla="*/ 344 h 886"/>
              <a:gd name="T92" fmla="*/ 378 w 719"/>
              <a:gd name="T93" fmla="*/ 365 h 886"/>
              <a:gd name="T94" fmla="*/ 340 w 719"/>
              <a:gd name="T95" fmla="*/ 392 h 886"/>
              <a:gd name="T96" fmla="*/ 317 w 719"/>
              <a:gd name="T97" fmla="*/ 344 h 886"/>
              <a:gd name="T98" fmla="*/ 296 w 719"/>
              <a:gd name="T99" fmla="*/ 302 h 886"/>
              <a:gd name="T100" fmla="*/ 269 w 719"/>
              <a:gd name="T101" fmla="*/ 264 h 886"/>
              <a:gd name="T102" fmla="*/ 317 w 719"/>
              <a:gd name="T103" fmla="*/ 241 h 886"/>
              <a:gd name="T104" fmla="*/ 358 w 719"/>
              <a:gd name="T105" fmla="*/ 221 h 886"/>
              <a:gd name="T106" fmla="*/ 396 w 719"/>
              <a:gd name="T107" fmla="*/ 193 h 886"/>
              <a:gd name="T108" fmla="*/ 420 w 719"/>
              <a:gd name="T109" fmla="*/ 242 h 886"/>
              <a:gd name="T110" fmla="*/ 440 w 719"/>
              <a:gd name="T111" fmla="*/ 283 h 886"/>
              <a:gd name="T112" fmla="*/ 440 w 719"/>
              <a:gd name="T113" fmla="*/ 304 h 8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9" h="886">
                <a:moveTo>
                  <a:pt x="639" y="363"/>
                </a:moveTo>
                <a:lnTo>
                  <a:pt x="639" y="363"/>
                </a:lnTo>
                <a:lnTo>
                  <a:pt x="639" y="357"/>
                </a:lnTo>
                <a:lnTo>
                  <a:pt x="640" y="349"/>
                </a:lnTo>
                <a:lnTo>
                  <a:pt x="645" y="331"/>
                </a:lnTo>
                <a:lnTo>
                  <a:pt x="647" y="321"/>
                </a:lnTo>
                <a:lnTo>
                  <a:pt x="650" y="311"/>
                </a:lnTo>
                <a:lnTo>
                  <a:pt x="648" y="300"/>
                </a:lnTo>
                <a:lnTo>
                  <a:pt x="647" y="289"/>
                </a:lnTo>
                <a:lnTo>
                  <a:pt x="647" y="289"/>
                </a:lnTo>
                <a:lnTo>
                  <a:pt x="636" y="259"/>
                </a:lnTo>
                <a:lnTo>
                  <a:pt x="625" y="231"/>
                </a:lnTo>
                <a:lnTo>
                  <a:pt x="613" y="204"/>
                </a:lnTo>
                <a:lnTo>
                  <a:pt x="599" y="175"/>
                </a:lnTo>
                <a:lnTo>
                  <a:pt x="584" y="148"/>
                </a:lnTo>
                <a:lnTo>
                  <a:pt x="568" y="122"/>
                </a:lnTo>
                <a:lnTo>
                  <a:pt x="551" y="98"/>
                </a:lnTo>
                <a:lnTo>
                  <a:pt x="533" y="74"/>
                </a:lnTo>
                <a:lnTo>
                  <a:pt x="533" y="74"/>
                </a:lnTo>
                <a:lnTo>
                  <a:pt x="521" y="63"/>
                </a:lnTo>
                <a:lnTo>
                  <a:pt x="508" y="52"/>
                </a:lnTo>
                <a:lnTo>
                  <a:pt x="494" y="42"/>
                </a:lnTo>
                <a:lnTo>
                  <a:pt x="480" y="34"/>
                </a:lnTo>
                <a:lnTo>
                  <a:pt x="465" y="25"/>
                </a:lnTo>
                <a:lnTo>
                  <a:pt x="448" y="19"/>
                </a:lnTo>
                <a:lnTo>
                  <a:pt x="430" y="13"/>
                </a:lnTo>
                <a:lnTo>
                  <a:pt x="412" y="9"/>
                </a:lnTo>
                <a:lnTo>
                  <a:pt x="393" y="5"/>
                </a:lnTo>
                <a:lnTo>
                  <a:pt x="374" y="3"/>
                </a:lnTo>
                <a:lnTo>
                  <a:pt x="354" y="2"/>
                </a:lnTo>
                <a:lnTo>
                  <a:pt x="334" y="0"/>
                </a:lnTo>
                <a:lnTo>
                  <a:pt x="314" y="2"/>
                </a:lnTo>
                <a:lnTo>
                  <a:pt x="293" y="3"/>
                </a:lnTo>
                <a:lnTo>
                  <a:pt x="272" y="5"/>
                </a:lnTo>
                <a:lnTo>
                  <a:pt x="253" y="9"/>
                </a:lnTo>
                <a:lnTo>
                  <a:pt x="233" y="14"/>
                </a:lnTo>
                <a:lnTo>
                  <a:pt x="212" y="20"/>
                </a:lnTo>
                <a:lnTo>
                  <a:pt x="192" y="28"/>
                </a:lnTo>
                <a:lnTo>
                  <a:pt x="174" y="35"/>
                </a:lnTo>
                <a:lnTo>
                  <a:pt x="155" y="44"/>
                </a:lnTo>
                <a:lnTo>
                  <a:pt x="137" y="55"/>
                </a:lnTo>
                <a:lnTo>
                  <a:pt x="120" y="65"/>
                </a:lnTo>
                <a:lnTo>
                  <a:pt x="104" y="77"/>
                </a:lnTo>
                <a:lnTo>
                  <a:pt x="88" y="90"/>
                </a:lnTo>
                <a:lnTo>
                  <a:pt x="73" y="105"/>
                </a:lnTo>
                <a:lnTo>
                  <a:pt x="59" y="120"/>
                </a:lnTo>
                <a:lnTo>
                  <a:pt x="47" y="136"/>
                </a:lnTo>
                <a:lnTo>
                  <a:pt x="36" y="153"/>
                </a:lnTo>
                <a:lnTo>
                  <a:pt x="27" y="172"/>
                </a:lnTo>
                <a:lnTo>
                  <a:pt x="18" y="191"/>
                </a:lnTo>
                <a:lnTo>
                  <a:pt x="12" y="212"/>
                </a:lnTo>
                <a:lnTo>
                  <a:pt x="12" y="212"/>
                </a:lnTo>
                <a:lnTo>
                  <a:pt x="7" y="230"/>
                </a:lnTo>
                <a:lnTo>
                  <a:pt x="5" y="246"/>
                </a:lnTo>
                <a:lnTo>
                  <a:pt x="2" y="263"/>
                </a:lnTo>
                <a:lnTo>
                  <a:pt x="0" y="278"/>
                </a:lnTo>
                <a:lnTo>
                  <a:pt x="0" y="294"/>
                </a:lnTo>
                <a:lnTo>
                  <a:pt x="0" y="309"/>
                </a:lnTo>
                <a:lnTo>
                  <a:pt x="1" y="337"/>
                </a:lnTo>
                <a:lnTo>
                  <a:pt x="6" y="364"/>
                </a:lnTo>
                <a:lnTo>
                  <a:pt x="12" y="390"/>
                </a:lnTo>
                <a:lnTo>
                  <a:pt x="21" y="415"/>
                </a:lnTo>
                <a:lnTo>
                  <a:pt x="30" y="439"/>
                </a:lnTo>
                <a:lnTo>
                  <a:pt x="52" y="487"/>
                </a:lnTo>
                <a:lnTo>
                  <a:pt x="73" y="534"/>
                </a:lnTo>
                <a:lnTo>
                  <a:pt x="83" y="559"/>
                </a:lnTo>
                <a:lnTo>
                  <a:pt x="91" y="585"/>
                </a:lnTo>
                <a:lnTo>
                  <a:pt x="99" y="611"/>
                </a:lnTo>
                <a:lnTo>
                  <a:pt x="104" y="638"/>
                </a:lnTo>
                <a:lnTo>
                  <a:pt x="104" y="638"/>
                </a:lnTo>
                <a:lnTo>
                  <a:pt x="107" y="680"/>
                </a:lnTo>
                <a:lnTo>
                  <a:pt x="112" y="772"/>
                </a:lnTo>
                <a:lnTo>
                  <a:pt x="112" y="772"/>
                </a:lnTo>
                <a:lnTo>
                  <a:pt x="139" y="777"/>
                </a:lnTo>
                <a:lnTo>
                  <a:pt x="168" y="782"/>
                </a:lnTo>
                <a:lnTo>
                  <a:pt x="196" y="788"/>
                </a:lnTo>
                <a:lnTo>
                  <a:pt x="223" y="796"/>
                </a:lnTo>
                <a:lnTo>
                  <a:pt x="277" y="812"/>
                </a:lnTo>
                <a:lnTo>
                  <a:pt x="328" y="830"/>
                </a:lnTo>
                <a:lnTo>
                  <a:pt x="372" y="847"/>
                </a:lnTo>
                <a:lnTo>
                  <a:pt x="412" y="863"/>
                </a:lnTo>
                <a:lnTo>
                  <a:pt x="460" y="886"/>
                </a:lnTo>
                <a:lnTo>
                  <a:pt x="460" y="886"/>
                </a:lnTo>
                <a:lnTo>
                  <a:pt x="467" y="865"/>
                </a:lnTo>
                <a:lnTo>
                  <a:pt x="480" y="826"/>
                </a:lnTo>
                <a:lnTo>
                  <a:pt x="488" y="807"/>
                </a:lnTo>
                <a:lnTo>
                  <a:pt x="497" y="788"/>
                </a:lnTo>
                <a:lnTo>
                  <a:pt x="504" y="775"/>
                </a:lnTo>
                <a:lnTo>
                  <a:pt x="508" y="771"/>
                </a:lnTo>
                <a:lnTo>
                  <a:pt x="512" y="768"/>
                </a:lnTo>
                <a:lnTo>
                  <a:pt x="512" y="768"/>
                </a:lnTo>
                <a:lnTo>
                  <a:pt x="563" y="752"/>
                </a:lnTo>
                <a:lnTo>
                  <a:pt x="594" y="743"/>
                </a:lnTo>
                <a:lnTo>
                  <a:pt x="607" y="738"/>
                </a:lnTo>
                <a:lnTo>
                  <a:pt x="616" y="733"/>
                </a:lnTo>
                <a:lnTo>
                  <a:pt x="616" y="733"/>
                </a:lnTo>
                <a:lnTo>
                  <a:pt x="619" y="729"/>
                </a:lnTo>
                <a:lnTo>
                  <a:pt x="623" y="723"/>
                </a:lnTo>
                <a:lnTo>
                  <a:pt x="625" y="714"/>
                </a:lnTo>
                <a:lnTo>
                  <a:pt x="626" y="704"/>
                </a:lnTo>
                <a:lnTo>
                  <a:pt x="631" y="678"/>
                </a:lnTo>
                <a:lnTo>
                  <a:pt x="635" y="649"/>
                </a:lnTo>
                <a:lnTo>
                  <a:pt x="639" y="619"/>
                </a:lnTo>
                <a:lnTo>
                  <a:pt x="644" y="592"/>
                </a:lnTo>
                <a:lnTo>
                  <a:pt x="646" y="580"/>
                </a:lnTo>
                <a:lnTo>
                  <a:pt x="650" y="570"/>
                </a:lnTo>
                <a:lnTo>
                  <a:pt x="652" y="563"/>
                </a:lnTo>
                <a:lnTo>
                  <a:pt x="657" y="556"/>
                </a:lnTo>
                <a:lnTo>
                  <a:pt x="657" y="556"/>
                </a:lnTo>
                <a:lnTo>
                  <a:pt x="664" y="551"/>
                </a:lnTo>
                <a:lnTo>
                  <a:pt x="673" y="548"/>
                </a:lnTo>
                <a:lnTo>
                  <a:pt x="693" y="540"/>
                </a:lnTo>
                <a:lnTo>
                  <a:pt x="703" y="537"/>
                </a:lnTo>
                <a:lnTo>
                  <a:pt x="710" y="533"/>
                </a:lnTo>
                <a:lnTo>
                  <a:pt x="714" y="531"/>
                </a:lnTo>
                <a:lnTo>
                  <a:pt x="716" y="527"/>
                </a:lnTo>
                <a:lnTo>
                  <a:pt x="718" y="523"/>
                </a:lnTo>
                <a:lnTo>
                  <a:pt x="719" y="519"/>
                </a:lnTo>
                <a:lnTo>
                  <a:pt x="719" y="519"/>
                </a:lnTo>
                <a:lnTo>
                  <a:pt x="718" y="515"/>
                </a:lnTo>
                <a:lnTo>
                  <a:pt x="715" y="508"/>
                </a:lnTo>
                <a:lnTo>
                  <a:pt x="708" y="490"/>
                </a:lnTo>
                <a:lnTo>
                  <a:pt x="695" y="469"/>
                </a:lnTo>
                <a:lnTo>
                  <a:pt x="681" y="445"/>
                </a:lnTo>
                <a:lnTo>
                  <a:pt x="653" y="397"/>
                </a:lnTo>
                <a:lnTo>
                  <a:pt x="644" y="378"/>
                </a:lnTo>
                <a:lnTo>
                  <a:pt x="640" y="370"/>
                </a:lnTo>
                <a:lnTo>
                  <a:pt x="639" y="363"/>
                </a:lnTo>
                <a:lnTo>
                  <a:pt x="639" y="363"/>
                </a:lnTo>
                <a:close/>
                <a:moveTo>
                  <a:pt x="229" y="226"/>
                </a:moveTo>
                <a:lnTo>
                  <a:pt x="227" y="205"/>
                </a:lnTo>
                <a:lnTo>
                  <a:pt x="227" y="205"/>
                </a:lnTo>
                <a:lnTo>
                  <a:pt x="221" y="204"/>
                </a:lnTo>
                <a:lnTo>
                  <a:pt x="214" y="200"/>
                </a:lnTo>
                <a:lnTo>
                  <a:pt x="197" y="212"/>
                </a:lnTo>
                <a:lnTo>
                  <a:pt x="186" y="200"/>
                </a:lnTo>
                <a:lnTo>
                  <a:pt x="198" y="184"/>
                </a:lnTo>
                <a:lnTo>
                  <a:pt x="198" y="184"/>
                </a:lnTo>
                <a:lnTo>
                  <a:pt x="196" y="178"/>
                </a:lnTo>
                <a:lnTo>
                  <a:pt x="194" y="172"/>
                </a:lnTo>
                <a:lnTo>
                  <a:pt x="173" y="168"/>
                </a:lnTo>
                <a:lnTo>
                  <a:pt x="173" y="151"/>
                </a:lnTo>
                <a:lnTo>
                  <a:pt x="194" y="148"/>
                </a:lnTo>
                <a:lnTo>
                  <a:pt x="194" y="148"/>
                </a:lnTo>
                <a:lnTo>
                  <a:pt x="196" y="141"/>
                </a:lnTo>
                <a:lnTo>
                  <a:pt x="200" y="136"/>
                </a:lnTo>
                <a:lnTo>
                  <a:pt x="186" y="119"/>
                </a:lnTo>
                <a:lnTo>
                  <a:pt x="198" y="106"/>
                </a:lnTo>
                <a:lnTo>
                  <a:pt x="216" y="120"/>
                </a:lnTo>
                <a:lnTo>
                  <a:pt x="216" y="120"/>
                </a:lnTo>
                <a:lnTo>
                  <a:pt x="222" y="116"/>
                </a:lnTo>
                <a:lnTo>
                  <a:pt x="228" y="114"/>
                </a:lnTo>
                <a:lnTo>
                  <a:pt x="231" y="94"/>
                </a:lnTo>
                <a:lnTo>
                  <a:pt x="249" y="94"/>
                </a:lnTo>
                <a:lnTo>
                  <a:pt x="251" y="115"/>
                </a:lnTo>
                <a:lnTo>
                  <a:pt x="251" y="115"/>
                </a:lnTo>
                <a:lnTo>
                  <a:pt x="258" y="118"/>
                </a:lnTo>
                <a:lnTo>
                  <a:pt x="264" y="120"/>
                </a:lnTo>
                <a:lnTo>
                  <a:pt x="281" y="108"/>
                </a:lnTo>
                <a:lnTo>
                  <a:pt x="292" y="120"/>
                </a:lnTo>
                <a:lnTo>
                  <a:pt x="280" y="136"/>
                </a:lnTo>
                <a:lnTo>
                  <a:pt x="280" y="136"/>
                </a:lnTo>
                <a:lnTo>
                  <a:pt x="282" y="142"/>
                </a:lnTo>
                <a:lnTo>
                  <a:pt x="285" y="150"/>
                </a:lnTo>
                <a:lnTo>
                  <a:pt x="306" y="152"/>
                </a:lnTo>
                <a:lnTo>
                  <a:pt x="306" y="169"/>
                </a:lnTo>
                <a:lnTo>
                  <a:pt x="285" y="172"/>
                </a:lnTo>
                <a:lnTo>
                  <a:pt x="285" y="172"/>
                </a:lnTo>
                <a:lnTo>
                  <a:pt x="282" y="179"/>
                </a:lnTo>
                <a:lnTo>
                  <a:pt x="279" y="184"/>
                </a:lnTo>
                <a:lnTo>
                  <a:pt x="292" y="201"/>
                </a:lnTo>
                <a:lnTo>
                  <a:pt x="280" y="214"/>
                </a:lnTo>
                <a:lnTo>
                  <a:pt x="263" y="200"/>
                </a:lnTo>
                <a:lnTo>
                  <a:pt x="263" y="200"/>
                </a:lnTo>
                <a:lnTo>
                  <a:pt x="256" y="204"/>
                </a:lnTo>
                <a:lnTo>
                  <a:pt x="250" y="206"/>
                </a:lnTo>
                <a:lnTo>
                  <a:pt x="248" y="226"/>
                </a:lnTo>
                <a:lnTo>
                  <a:pt x="229" y="226"/>
                </a:lnTo>
                <a:close/>
                <a:moveTo>
                  <a:pt x="440" y="304"/>
                </a:moveTo>
                <a:lnTo>
                  <a:pt x="468" y="321"/>
                </a:lnTo>
                <a:lnTo>
                  <a:pt x="457" y="346"/>
                </a:lnTo>
                <a:lnTo>
                  <a:pt x="427" y="337"/>
                </a:lnTo>
                <a:lnTo>
                  <a:pt x="427" y="337"/>
                </a:lnTo>
                <a:lnTo>
                  <a:pt x="419" y="344"/>
                </a:lnTo>
                <a:lnTo>
                  <a:pt x="412" y="352"/>
                </a:lnTo>
                <a:lnTo>
                  <a:pt x="420" y="383"/>
                </a:lnTo>
                <a:lnTo>
                  <a:pt x="394" y="394"/>
                </a:lnTo>
                <a:lnTo>
                  <a:pt x="378" y="365"/>
                </a:lnTo>
                <a:lnTo>
                  <a:pt x="378" y="365"/>
                </a:lnTo>
                <a:lnTo>
                  <a:pt x="367" y="365"/>
                </a:lnTo>
                <a:lnTo>
                  <a:pt x="358" y="364"/>
                </a:lnTo>
                <a:lnTo>
                  <a:pt x="340" y="392"/>
                </a:lnTo>
                <a:lnTo>
                  <a:pt x="316" y="383"/>
                </a:lnTo>
                <a:lnTo>
                  <a:pt x="324" y="351"/>
                </a:lnTo>
                <a:lnTo>
                  <a:pt x="324" y="351"/>
                </a:lnTo>
                <a:lnTo>
                  <a:pt x="317" y="344"/>
                </a:lnTo>
                <a:lnTo>
                  <a:pt x="309" y="336"/>
                </a:lnTo>
                <a:lnTo>
                  <a:pt x="277" y="344"/>
                </a:lnTo>
                <a:lnTo>
                  <a:pt x="268" y="320"/>
                </a:lnTo>
                <a:lnTo>
                  <a:pt x="296" y="302"/>
                </a:lnTo>
                <a:lnTo>
                  <a:pt x="296" y="302"/>
                </a:lnTo>
                <a:lnTo>
                  <a:pt x="296" y="293"/>
                </a:lnTo>
                <a:lnTo>
                  <a:pt x="296" y="281"/>
                </a:lnTo>
                <a:lnTo>
                  <a:pt x="269" y="264"/>
                </a:lnTo>
                <a:lnTo>
                  <a:pt x="279" y="240"/>
                </a:lnTo>
                <a:lnTo>
                  <a:pt x="311" y="248"/>
                </a:lnTo>
                <a:lnTo>
                  <a:pt x="311" y="248"/>
                </a:lnTo>
                <a:lnTo>
                  <a:pt x="317" y="241"/>
                </a:lnTo>
                <a:lnTo>
                  <a:pt x="325" y="235"/>
                </a:lnTo>
                <a:lnTo>
                  <a:pt x="317" y="203"/>
                </a:lnTo>
                <a:lnTo>
                  <a:pt x="341" y="193"/>
                </a:lnTo>
                <a:lnTo>
                  <a:pt x="358" y="221"/>
                </a:lnTo>
                <a:lnTo>
                  <a:pt x="358" y="221"/>
                </a:lnTo>
                <a:lnTo>
                  <a:pt x="369" y="220"/>
                </a:lnTo>
                <a:lnTo>
                  <a:pt x="380" y="221"/>
                </a:lnTo>
                <a:lnTo>
                  <a:pt x="396" y="193"/>
                </a:lnTo>
                <a:lnTo>
                  <a:pt x="422" y="203"/>
                </a:lnTo>
                <a:lnTo>
                  <a:pt x="413" y="235"/>
                </a:lnTo>
                <a:lnTo>
                  <a:pt x="413" y="235"/>
                </a:lnTo>
                <a:lnTo>
                  <a:pt x="420" y="242"/>
                </a:lnTo>
                <a:lnTo>
                  <a:pt x="427" y="249"/>
                </a:lnTo>
                <a:lnTo>
                  <a:pt x="459" y="241"/>
                </a:lnTo>
                <a:lnTo>
                  <a:pt x="468" y="267"/>
                </a:lnTo>
                <a:lnTo>
                  <a:pt x="440" y="283"/>
                </a:lnTo>
                <a:lnTo>
                  <a:pt x="440" y="283"/>
                </a:lnTo>
                <a:lnTo>
                  <a:pt x="441" y="294"/>
                </a:lnTo>
                <a:lnTo>
                  <a:pt x="440" y="304"/>
                </a:lnTo>
                <a:lnTo>
                  <a:pt x="440" y="304"/>
                </a:lnTo>
                <a:close/>
              </a:path>
            </a:pathLst>
          </a:custGeom>
          <a:solidFill>
            <a:schemeClr val="accent3"/>
          </a:solidFill>
          <a:ln w="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64" name="Freeform 4843"/>
          <p:cNvSpPr>
            <a:spLocks noChangeAspect="1" noEditPoints="1"/>
          </p:cNvSpPr>
          <p:nvPr/>
        </p:nvSpPr>
        <p:spPr bwMode="auto">
          <a:xfrm>
            <a:off x="897094" y="5075698"/>
            <a:ext cx="847648" cy="822960"/>
          </a:xfrm>
          <a:custGeom>
            <a:avLst/>
            <a:gdLst>
              <a:gd name="T0" fmla="*/ 376 w 412"/>
              <a:gd name="T1" fmla="*/ 96 h 400"/>
              <a:gd name="T2" fmla="*/ 382 w 412"/>
              <a:gd name="T3" fmla="*/ 126 h 400"/>
              <a:gd name="T4" fmla="*/ 356 w 412"/>
              <a:gd name="T5" fmla="*/ 144 h 400"/>
              <a:gd name="T6" fmla="*/ 328 w 412"/>
              <a:gd name="T7" fmla="*/ 116 h 400"/>
              <a:gd name="T8" fmla="*/ 344 w 412"/>
              <a:gd name="T9" fmla="*/ 90 h 400"/>
              <a:gd name="T10" fmla="*/ 374 w 412"/>
              <a:gd name="T11" fmla="*/ 156 h 400"/>
              <a:gd name="T12" fmla="*/ 320 w 412"/>
              <a:gd name="T13" fmla="*/ 156 h 400"/>
              <a:gd name="T14" fmla="*/ 314 w 412"/>
              <a:gd name="T15" fmla="*/ 204 h 400"/>
              <a:gd name="T16" fmla="*/ 370 w 412"/>
              <a:gd name="T17" fmla="*/ 268 h 400"/>
              <a:gd name="T18" fmla="*/ 404 w 412"/>
              <a:gd name="T19" fmla="*/ 246 h 400"/>
              <a:gd name="T20" fmla="*/ 410 w 412"/>
              <a:gd name="T21" fmla="*/ 166 h 400"/>
              <a:gd name="T22" fmla="*/ 398 w 412"/>
              <a:gd name="T23" fmla="*/ 156 h 400"/>
              <a:gd name="T24" fmla="*/ 98 w 412"/>
              <a:gd name="T25" fmla="*/ 156 h 400"/>
              <a:gd name="T26" fmla="*/ 56 w 412"/>
              <a:gd name="T27" fmla="*/ 182 h 400"/>
              <a:gd name="T28" fmla="*/ 14 w 412"/>
              <a:gd name="T29" fmla="*/ 156 h 400"/>
              <a:gd name="T30" fmla="*/ 2 w 412"/>
              <a:gd name="T31" fmla="*/ 166 h 400"/>
              <a:gd name="T32" fmla="*/ 8 w 412"/>
              <a:gd name="T33" fmla="*/ 246 h 400"/>
              <a:gd name="T34" fmla="*/ 42 w 412"/>
              <a:gd name="T35" fmla="*/ 268 h 400"/>
              <a:gd name="T36" fmla="*/ 98 w 412"/>
              <a:gd name="T37" fmla="*/ 204 h 400"/>
              <a:gd name="T38" fmla="*/ 172 w 412"/>
              <a:gd name="T39" fmla="*/ 50 h 400"/>
              <a:gd name="T40" fmla="*/ 192 w 412"/>
              <a:gd name="T41" fmla="*/ 68 h 400"/>
              <a:gd name="T42" fmla="*/ 214 w 412"/>
              <a:gd name="T43" fmla="*/ 70 h 400"/>
              <a:gd name="T44" fmla="*/ 236 w 412"/>
              <a:gd name="T45" fmla="*/ 56 h 400"/>
              <a:gd name="T46" fmla="*/ 242 w 412"/>
              <a:gd name="T47" fmla="*/ 36 h 400"/>
              <a:gd name="T48" fmla="*/ 232 w 412"/>
              <a:gd name="T49" fmla="*/ 10 h 400"/>
              <a:gd name="T50" fmla="*/ 206 w 412"/>
              <a:gd name="T51" fmla="*/ 0 h 400"/>
              <a:gd name="T52" fmla="*/ 186 w 412"/>
              <a:gd name="T53" fmla="*/ 6 h 400"/>
              <a:gd name="T54" fmla="*/ 170 w 412"/>
              <a:gd name="T55" fmla="*/ 28 h 400"/>
              <a:gd name="T56" fmla="*/ 206 w 412"/>
              <a:gd name="T57" fmla="*/ 400 h 400"/>
              <a:gd name="T58" fmla="*/ 296 w 412"/>
              <a:gd name="T59" fmla="*/ 378 h 400"/>
              <a:gd name="T60" fmla="*/ 366 w 412"/>
              <a:gd name="T61" fmla="*/ 322 h 400"/>
              <a:gd name="T62" fmla="*/ 320 w 412"/>
              <a:gd name="T63" fmla="*/ 250 h 400"/>
              <a:gd name="T64" fmla="*/ 244 w 412"/>
              <a:gd name="T65" fmla="*/ 200 h 400"/>
              <a:gd name="T66" fmla="*/ 206 w 412"/>
              <a:gd name="T67" fmla="*/ 194 h 400"/>
              <a:gd name="T68" fmla="*/ 158 w 412"/>
              <a:gd name="T69" fmla="*/ 234 h 400"/>
              <a:gd name="T70" fmla="*/ 140 w 412"/>
              <a:gd name="T71" fmla="*/ 262 h 400"/>
              <a:gd name="T72" fmla="*/ 118 w 412"/>
              <a:gd name="T73" fmla="*/ 262 h 400"/>
              <a:gd name="T74" fmla="*/ 100 w 412"/>
              <a:gd name="T75" fmla="*/ 244 h 400"/>
              <a:gd name="T76" fmla="*/ 46 w 412"/>
              <a:gd name="T77" fmla="*/ 322 h 400"/>
              <a:gd name="T78" fmla="*/ 96 w 412"/>
              <a:gd name="T79" fmla="*/ 368 h 400"/>
              <a:gd name="T80" fmla="*/ 182 w 412"/>
              <a:gd name="T81" fmla="*/ 398 h 400"/>
              <a:gd name="T82" fmla="*/ 28 w 412"/>
              <a:gd name="T83" fmla="*/ 116 h 400"/>
              <a:gd name="T84" fmla="*/ 56 w 412"/>
              <a:gd name="T85" fmla="*/ 144 h 400"/>
              <a:gd name="T86" fmla="*/ 82 w 412"/>
              <a:gd name="T87" fmla="*/ 126 h 400"/>
              <a:gd name="T88" fmla="*/ 76 w 412"/>
              <a:gd name="T89" fmla="*/ 96 h 400"/>
              <a:gd name="T90" fmla="*/ 46 w 412"/>
              <a:gd name="T91" fmla="*/ 90 h 400"/>
              <a:gd name="T92" fmla="*/ 28 w 412"/>
              <a:gd name="T93" fmla="*/ 116 h 400"/>
              <a:gd name="T94" fmla="*/ 300 w 412"/>
              <a:gd name="T95" fmla="*/ 116 h 400"/>
              <a:gd name="T96" fmla="*/ 298 w 412"/>
              <a:gd name="T97" fmla="*/ 102 h 400"/>
              <a:gd name="T98" fmla="*/ 268 w 412"/>
              <a:gd name="T99" fmla="*/ 82 h 400"/>
              <a:gd name="T100" fmla="*/ 144 w 412"/>
              <a:gd name="T101" fmla="*/ 82 h 400"/>
              <a:gd name="T102" fmla="*/ 122 w 412"/>
              <a:gd name="T103" fmla="*/ 92 h 400"/>
              <a:gd name="T104" fmla="*/ 112 w 412"/>
              <a:gd name="T105" fmla="*/ 116 h 400"/>
              <a:gd name="T106" fmla="*/ 114 w 412"/>
              <a:gd name="T107" fmla="*/ 240 h 400"/>
              <a:gd name="T108" fmla="*/ 128 w 412"/>
              <a:gd name="T109" fmla="*/ 248 h 400"/>
              <a:gd name="T110" fmla="*/ 144 w 412"/>
              <a:gd name="T111" fmla="*/ 234 h 400"/>
              <a:gd name="T112" fmla="*/ 154 w 412"/>
              <a:gd name="T113" fmla="*/ 140 h 400"/>
              <a:gd name="T114" fmla="*/ 158 w 412"/>
              <a:gd name="T115" fmla="*/ 170 h 400"/>
              <a:gd name="T116" fmla="*/ 230 w 412"/>
              <a:gd name="T117" fmla="*/ 164 h 400"/>
              <a:gd name="T118" fmla="*/ 254 w 412"/>
              <a:gd name="T119" fmla="*/ 150 h 400"/>
              <a:gd name="T120" fmla="*/ 268 w 412"/>
              <a:gd name="T121" fmla="*/ 176 h 400"/>
              <a:gd name="T122" fmla="*/ 300 w 412"/>
              <a:gd name="T123" fmla="*/ 192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12" h="400">
                <a:moveTo>
                  <a:pt x="356" y="88"/>
                </a:moveTo>
                <a:lnTo>
                  <a:pt x="356" y="88"/>
                </a:lnTo>
                <a:lnTo>
                  <a:pt x="366" y="90"/>
                </a:lnTo>
                <a:lnTo>
                  <a:pt x="376" y="96"/>
                </a:lnTo>
                <a:lnTo>
                  <a:pt x="382" y="104"/>
                </a:lnTo>
                <a:lnTo>
                  <a:pt x="384" y="116"/>
                </a:lnTo>
                <a:lnTo>
                  <a:pt x="384" y="116"/>
                </a:lnTo>
                <a:lnTo>
                  <a:pt x="382" y="126"/>
                </a:lnTo>
                <a:lnTo>
                  <a:pt x="376" y="136"/>
                </a:lnTo>
                <a:lnTo>
                  <a:pt x="366" y="142"/>
                </a:lnTo>
                <a:lnTo>
                  <a:pt x="356" y="144"/>
                </a:lnTo>
                <a:lnTo>
                  <a:pt x="356" y="144"/>
                </a:lnTo>
                <a:lnTo>
                  <a:pt x="344" y="142"/>
                </a:lnTo>
                <a:lnTo>
                  <a:pt x="336" y="136"/>
                </a:lnTo>
                <a:lnTo>
                  <a:pt x="330" y="126"/>
                </a:lnTo>
                <a:lnTo>
                  <a:pt x="328" y="116"/>
                </a:lnTo>
                <a:lnTo>
                  <a:pt x="328" y="116"/>
                </a:lnTo>
                <a:lnTo>
                  <a:pt x="330" y="104"/>
                </a:lnTo>
                <a:lnTo>
                  <a:pt x="336" y="96"/>
                </a:lnTo>
                <a:lnTo>
                  <a:pt x="344" y="90"/>
                </a:lnTo>
                <a:lnTo>
                  <a:pt x="356" y="88"/>
                </a:lnTo>
                <a:lnTo>
                  <a:pt x="356" y="88"/>
                </a:lnTo>
                <a:close/>
                <a:moveTo>
                  <a:pt x="392" y="156"/>
                </a:moveTo>
                <a:lnTo>
                  <a:pt x="374" y="156"/>
                </a:lnTo>
                <a:lnTo>
                  <a:pt x="356" y="182"/>
                </a:lnTo>
                <a:lnTo>
                  <a:pt x="338" y="156"/>
                </a:lnTo>
                <a:lnTo>
                  <a:pt x="320" y="156"/>
                </a:lnTo>
                <a:lnTo>
                  <a:pt x="320" y="156"/>
                </a:lnTo>
                <a:lnTo>
                  <a:pt x="314" y="156"/>
                </a:lnTo>
                <a:lnTo>
                  <a:pt x="314" y="156"/>
                </a:lnTo>
                <a:lnTo>
                  <a:pt x="314" y="158"/>
                </a:lnTo>
                <a:lnTo>
                  <a:pt x="314" y="204"/>
                </a:lnTo>
                <a:lnTo>
                  <a:pt x="314" y="204"/>
                </a:lnTo>
                <a:lnTo>
                  <a:pt x="336" y="224"/>
                </a:lnTo>
                <a:lnTo>
                  <a:pt x="354" y="244"/>
                </a:lnTo>
                <a:lnTo>
                  <a:pt x="370" y="268"/>
                </a:lnTo>
                <a:lnTo>
                  <a:pt x="386" y="294"/>
                </a:lnTo>
                <a:lnTo>
                  <a:pt x="386" y="294"/>
                </a:lnTo>
                <a:lnTo>
                  <a:pt x="396" y="270"/>
                </a:lnTo>
                <a:lnTo>
                  <a:pt x="404" y="246"/>
                </a:lnTo>
                <a:lnTo>
                  <a:pt x="410" y="220"/>
                </a:lnTo>
                <a:lnTo>
                  <a:pt x="412" y="194"/>
                </a:lnTo>
                <a:lnTo>
                  <a:pt x="412" y="194"/>
                </a:lnTo>
                <a:lnTo>
                  <a:pt x="410" y="166"/>
                </a:lnTo>
                <a:lnTo>
                  <a:pt x="410" y="166"/>
                </a:lnTo>
                <a:lnTo>
                  <a:pt x="406" y="162"/>
                </a:lnTo>
                <a:lnTo>
                  <a:pt x="402" y="158"/>
                </a:lnTo>
                <a:lnTo>
                  <a:pt x="398" y="156"/>
                </a:lnTo>
                <a:lnTo>
                  <a:pt x="392" y="156"/>
                </a:lnTo>
                <a:lnTo>
                  <a:pt x="392" y="156"/>
                </a:lnTo>
                <a:close/>
                <a:moveTo>
                  <a:pt x="98" y="204"/>
                </a:moveTo>
                <a:lnTo>
                  <a:pt x="98" y="156"/>
                </a:lnTo>
                <a:lnTo>
                  <a:pt x="98" y="156"/>
                </a:lnTo>
                <a:lnTo>
                  <a:pt x="92" y="156"/>
                </a:lnTo>
                <a:lnTo>
                  <a:pt x="74" y="156"/>
                </a:lnTo>
                <a:lnTo>
                  <a:pt x="56" y="182"/>
                </a:lnTo>
                <a:lnTo>
                  <a:pt x="38" y="156"/>
                </a:lnTo>
                <a:lnTo>
                  <a:pt x="20" y="156"/>
                </a:lnTo>
                <a:lnTo>
                  <a:pt x="20" y="156"/>
                </a:lnTo>
                <a:lnTo>
                  <a:pt x="14" y="156"/>
                </a:lnTo>
                <a:lnTo>
                  <a:pt x="10" y="158"/>
                </a:lnTo>
                <a:lnTo>
                  <a:pt x="6" y="162"/>
                </a:lnTo>
                <a:lnTo>
                  <a:pt x="2" y="166"/>
                </a:lnTo>
                <a:lnTo>
                  <a:pt x="2" y="166"/>
                </a:lnTo>
                <a:lnTo>
                  <a:pt x="0" y="194"/>
                </a:lnTo>
                <a:lnTo>
                  <a:pt x="0" y="194"/>
                </a:lnTo>
                <a:lnTo>
                  <a:pt x="2" y="220"/>
                </a:lnTo>
                <a:lnTo>
                  <a:pt x="8" y="246"/>
                </a:lnTo>
                <a:lnTo>
                  <a:pt x="16" y="270"/>
                </a:lnTo>
                <a:lnTo>
                  <a:pt x="26" y="294"/>
                </a:lnTo>
                <a:lnTo>
                  <a:pt x="26" y="294"/>
                </a:lnTo>
                <a:lnTo>
                  <a:pt x="42" y="268"/>
                </a:lnTo>
                <a:lnTo>
                  <a:pt x="58" y="244"/>
                </a:lnTo>
                <a:lnTo>
                  <a:pt x="76" y="224"/>
                </a:lnTo>
                <a:lnTo>
                  <a:pt x="98" y="204"/>
                </a:lnTo>
                <a:lnTo>
                  <a:pt x="98" y="204"/>
                </a:lnTo>
                <a:close/>
                <a:moveTo>
                  <a:pt x="170" y="36"/>
                </a:moveTo>
                <a:lnTo>
                  <a:pt x="170" y="36"/>
                </a:lnTo>
                <a:lnTo>
                  <a:pt x="170" y="42"/>
                </a:lnTo>
                <a:lnTo>
                  <a:pt x="172" y="50"/>
                </a:lnTo>
                <a:lnTo>
                  <a:pt x="176" y="56"/>
                </a:lnTo>
                <a:lnTo>
                  <a:pt x="180" y="60"/>
                </a:lnTo>
                <a:lnTo>
                  <a:pt x="186" y="66"/>
                </a:lnTo>
                <a:lnTo>
                  <a:pt x="192" y="68"/>
                </a:lnTo>
                <a:lnTo>
                  <a:pt x="198" y="70"/>
                </a:lnTo>
                <a:lnTo>
                  <a:pt x="206" y="72"/>
                </a:lnTo>
                <a:lnTo>
                  <a:pt x="206" y="72"/>
                </a:lnTo>
                <a:lnTo>
                  <a:pt x="214" y="70"/>
                </a:lnTo>
                <a:lnTo>
                  <a:pt x="220" y="68"/>
                </a:lnTo>
                <a:lnTo>
                  <a:pt x="226" y="66"/>
                </a:lnTo>
                <a:lnTo>
                  <a:pt x="232" y="60"/>
                </a:lnTo>
                <a:lnTo>
                  <a:pt x="236" y="56"/>
                </a:lnTo>
                <a:lnTo>
                  <a:pt x="240" y="50"/>
                </a:lnTo>
                <a:lnTo>
                  <a:pt x="242" y="42"/>
                </a:lnTo>
                <a:lnTo>
                  <a:pt x="242" y="36"/>
                </a:lnTo>
                <a:lnTo>
                  <a:pt x="242" y="36"/>
                </a:lnTo>
                <a:lnTo>
                  <a:pt x="242" y="28"/>
                </a:lnTo>
                <a:lnTo>
                  <a:pt x="240" y="22"/>
                </a:lnTo>
                <a:lnTo>
                  <a:pt x="236" y="16"/>
                </a:lnTo>
                <a:lnTo>
                  <a:pt x="232" y="10"/>
                </a:lnTo>
                <a:lnTo>
                  <a:pt x="226" y="6"/>
                </a:lnTo>
                <a:lnTo>
                  <a:pt x="220" y="2"/>
                </a:lnTo>
                <a:lnTo>
                  <a:pt x="214" y="0"/>
                </a:lnTo>
                <a:lnTo>
                  <a:pt x="206" y="0"/>
                </a:lnTo>
                <a:lnTo>
                  <a:pt x="206" y="0"/>
                </a:lnTo>
                <a:lnTo>
                  <a:pt x="198" y="0"/>
                </a:lnTo>
                <a:lnTo>
                  <a:pt x="192" y="2"/>
                </a:lnTo>
                <a:lnTo>
                  <a:pt x="186" y="6"/>
                </a:lnTo>
                <a:lnTo>
                  <a:pt x="180" y="10"/>
                </a:lnTo>
                <a:lnTo>
                  <a:pt x="176" y="16"/>
                </a:lnTo>
                <a:lnTo>
                  <a:pt x="172" y="22"/>
                </a:lnTo>
                <a:lnTo>
                  <a:pt x="170" y="28"/>
                </a:lnTo>
                <a:lnTo>
                  <a:pt x="170" y="36"/>
                </a:lnTo>
                <a:lnTo>
                  <a:pt x="170" y="36"/>
                </a:lnTo>
                <a:close/>
                <a:moveTo>
                  <a:pt x="206" y="400"/>
                </a:moveTo>
                <a:lnTo>
                  <a:pt x="206" y="400"/>
                </a:lnTo>
                <a:lnTo>
                  <a:pt x="230" y="398"/>
                </a:lnTo>
                <a:lnTo>
                  <a:pt x="254" y="394"/>
                </a:lnTo>
                <a:lnTo>
                  <a:pt x="276" y="388"/>
                </a:lnTo>
                <a:lnTo>
                  <a:pt x="296" y="378"/>
                </a:lnTo>
                <a:lnTo>
                  <a:pt x="316" y="368"/>
                </a:lnTo>
                <a:lnTo>
                  <a:pt x="334" y="354"/>
                </a:lnTo>
                <a:lnTo>
                  <a:pt x="352" y="338"/>
                </a:lnTo>
                <a:lnTo>
                  <a:pt x="366" y="322"/>
                </a:lnTo>
                <a:lnTo>
                  <a:pt x="366" y="322"/>
                </a:lnTo>
                <a:lnTo>
                  <a:pt x="352" y="296"/>
                </a:lnTo>
                <a:lnTo>
                  <a:pt x="336" y="272"/>
                </a:lnTo>
                <a:lnTo>
                  <a:pt x="320" y="250"/>
                </a:lnTo>
                <a:lnTo>
                  <a:pt x="300" y="232"/>
                </a:lnTo>
                <a:lnTo>
                  <a:pt x="280" y="216"/>
                </a:lnTo>
                <a:lnTo>
                  <a:pt x="256" y="204"/>
                </a:lnTo>
                <a:lnTo>
                  <a:pt x="244" y="200"/>
                </a:lnTo>
                <a:lnTo>
                  <a:pt x="232" y="196"/>
                </a:lnTo>
                <a:lnTo>
                  <a:pt x="220" y="194"/>
                </a:lnTo>
                <a:lnTo>
                  <a:pt x="206" y="194"/>
                </a:lnTo>
                <a:lnTo>
                  <a:pt x="206" y="194"/>
                </a:lnTo>
                <a:lnTo>
                  <a:pt x="182" y="196"/>
                </a:lnTo>
                <a:lnTo>
                  <a:pt x="158" y="202"/>
                </a:lnTo>
                <a:lnTo>
                  <a:pt x="158" y="234"/>
                </a:lnTo>
                <a:lnTo>
                  <a:pt x="158" y="234"/>
                </a:lnTo>
                <a:lnTo>
                  <a:pt x="158" y="240"/>
                </a:lnTo>
                <a:lnTo>
                  <a:pt x="156" y="244"/>
                </a:lnTo>
                <a:lnTo>
                  <a:pt x="150" y="254"/>
                </a:lnTo>
                <a:lnTo>
                  <a:pt x="140" y="262"/>
                </a:lnTo>
                <a:lnTo>
                  <a:pt x="134" y="264"/>
                </a:lnTo>
                <a:lnTo>
                  <a:pt x="128" y="264"/>
                </a:lnTo>
                <a:lnTo>
                  <a:pt x="128" y="264"/>
                </a:lnTo>
                <a:lnTo>
                  <a:pt x="118" y="262"/>
                </a:lnTo>
                <a:lnTo>
                  <a:pt x="110" y="258"/>
                </a:lnTo>
                <a:lnTo>
                  <a:pt x="104" y="252"/>
                </a:lnTo>
                <a:lnTo>
                  <a:pt x="100" y="244"/>
                </a:lnTo>
                <a:lnTo>
                  <a:pt x="100" y="244"/>
                </a:lnTo>
                <a:lnTo>
                  <a:pt x="84" y="260"/>
                </a:lnTo>
                <a:lnTo>
                  <a:pt x="70" y="280"/>
                </a:lnTo>
                <a:lnTo>
                  <a:pt x="58" y="300"/>
                </a:lnTo>
                <a:lnTo>
                  <a:pt x="46" y="322"/>
                </a:lnTo>
                <a:lnTo>
                  <a:pt x="46" y="322"/>
                </a:lnTo>
                <a:lnTo>
                  <a:pt x="60" y="338"/>
                </a:lnTo>
                <a:lnTo>
                  <a:pt x="78" y="354"/>
                </a:lnTo>
                <a:lnTo>
                  <a:pt x="96" y="368"/>
                </a:lnTo>
                <a:lnTo>
                  <a:pt x="116" y="378"/>
                </a:lnTo>
                <a:lnTo>
                  <a:pt x="136" y="388"/>
                </a:lnTo>
                <a:lnTo>
                  <a:pt x="158" y="394"/>
                </a:lnTo>
                <a:lnTo>
                  <a:pt x="182" y="398"/>
                </a:lnTo>
                <a:lnTo>
                  <a:pt x="206" y="400"/>
                </a:lnTo>
                <a:lnTo>
                  <a:pt x="206" y="400"/>
                </a:lnTo>
                <a:close/>
                <a:moveTo>
                  <a:pt x="28" y="116"/>
                </a:moveTo>
                <a:lnTo>
                  <a:pt x="28" y="116"/>
                </a:lnTo>
                <a:lnTo>
                  <a:pt x="30" y="126"/>
                </a:lnTo>
                <a:lnTo>
                  <a:pt x="36" y="136"/>
                </a:lnTo>
                <a:lnTo>
                  <a:pt x="46" y="142"/>
                </a:lnTo>
                <a:lnTo>
                  <a:pt x="56" y="144"/>
                </a:lnTo>
                <a:lnTo>
                  <a:pt x="56" y="144"/>
                </a:lnTo>
                <a:lnTo>
                  <a:pt x="68" y="142"/>
                </a:lnTo>
                <a:lnTo>
                  <a:pt x="76" y="136"/>
                </a:lnTo>
                <a:lnTo>
                  <a:pt x="82" y="126"/>
                </a:lnTo>
                <a:lnTo>
                  <a:pt x="84" y="116"/>
                </a:lnTo>
                <a:lnTo>
                  <a:pt x="84" y="116"/>
                </a:lnTo>
                <a:lnTo>
                  <a:pt x="82" y="104"/>
                </a:lnTo>
                <a:lnTo>
                  <a:pt x="76" y="96"/>
                </a:lnTo>
                <a:lnTo>
                  <a:pt x="68" y="90"/>
                </a:lnTo>
                <a:lnTo>
                  <a:pt x="56" y="88"/>
                </a:lnTo>
                <a:lnTo>
                  <a:pt x="56" y="88"/>
                </a:lnTo>
                <a:lnTo>
                  <a:pt x="46" y="90"/>
                </a:lnTo>
                <a:lnTo>
                  <a:pt x="36" y="96"/>
                </a:lnTo>
                <a:lnTo>
                  <a:pt x="30" y="104"/>
                </a:lnTo>
                <a:lnTo>
                  <a:pt x="28" y="116"/>
                </a:lnTo>
                <a:lnTo>
                  <a:pt x="28" y="116"/>
                </a:lnTo>
                <a:close/>
                <a:moveTo>
                  <a:pt x="300" y="192"/>
                </a:moveTo>
                <a:lnTo>
                  <a:pt x="300" y="116"/>
                </a:lnTo>
                <a:lnTo>
                  <a:pt x="300" y="116"/>
                </a:lnTo>
                <a:lnTo>
                  <a:pt x="300" y="116"/>
                </a:lnTo>
                <a:lnTo>
                  <a:pt x="300" y="114"/>
                </a:lnTo>
                <a:lnTo>
                  <a:pt x="300" y="114"/>
                </a:lnTo>
                <a:lnTo>
                  <a:pt x="300" y="108"/>
                </a:lnTo>
                <a:lnTo>
                  <a:pt x="298" y="102"/>
                </a:lnTo>
                <a:lnTo>
                  <a:pt x="290" y="92"/>
                </a:lnTo>
                <a:lnTo>
                  <a:pt x="280" y="84"/>
                </a:lnTo>
                <a:lnTo>
                  <a:pt x="274" y="82"/>
                </a:lnTo>
                <a:lnTo>
                  <a:pt x="268" y="82"/>
                </a:lnTo>
                <a:lnTo>
                  <a:pt x="232" y="82"/>
                </a:lnTo>
                <a:lnTo>
                  <a:pt x="206" y="116"/>
                </a:lnTo>
                <a:lnTo>
                  <a:pt x="180" y="82"/>
                </a:lnTo>
                <a:lnTo>
                  <a:pt x="144" y="82"/>
                </a:lnTo>
                <a:lnTo>
                  <a:pt x="144" y="82"/>
                </a:lnTo>
                <a:lnTo>
                  <a:pt x="138" y="82"/>
                </a:lnTo>
                <a:lnTo>
                  <a:pt x="132" y="84"/>
                </a:lnTo>
                <a:lnTo>
                  <a:pt x="122" y="92"/>
                </a:lnTo>
                <a:lnTo>
                  <a:pt x="114" y="102"/>
                </a:lnTo>
                <a:lnTo>
                  <a:pt x="112" y="108"/>
                </a:lnTo>
                <a:lnTo>
                  <a:pt x="112" y="114"/>
                </a:lnTo>
                <a:lnTo>
                  <a:pt x="112" y="116"/>
                </a:lnTo>
                <a:lnTo>
                  <a:pt x="112" y="130"/>
                </a:lnTo>
                <a:lnTo>
                  <a:pt x="112" y="234"/>
                </a:lnTo>
                <a:lnTo>
                  <a:pt x="112" y="234"/>
                </a:lnTo>
                <a:lnTo>
                  <a:pt x="114" y="240"/>
                </a:lnTo>
                <a:lnTo>
                  <a:pt x="116" y="244"/>
                </a:lnTo>
                <a:lnTo>
                  <a:pt x="122" y="248"/>
                </a:lnTo>
                <a:lnTo>
                  <a:pt x="128" y="248"/>
                </a:lnTo>
                <a:lnTo>
                  <a:pt x="128" y="248"/>
                </a:lnTo>
                <a:lnTo>
                  <a:pt x="134" y="248"/>
                </a:lnTo>
                <a:lnTo>
                  <a:pt x="138" y="244"/>
                </a:lnTo>
                <a:lnTo>
                  <a:pt x="142" y="240"/>
                </a:lnTo>
                <a:lnTo>
                  <a:pt x="144" y="234"/>
                </a:lnTo>
                <a:lnTo>
                  <a:pt x="144" y="130"/>
                </a:lnTo>
                <a:lnTo>
                  <a:pt x="144" y="130"/>
                </a:lnTo>
                <a:lnTo>
                  <a:pt x="150" y="134"/>
                </a:lnTo>
                <a:lnTo>
                  <a:pt x="154" y="140"/>
                </a:lnTo>
                <a:lnTo>
                  <a:pt x="158" y="148"/>
                </a:lnTo>
                <a:lnTo>
                  <a:pt x="158" y="156"/>
                </a:lnTo>
                <a:lnTo>
                  <a:pt x="158" y="170"/>
                </a:lnTo>
                <a:lnTo>
                  <a:pt x="158" y="170"/>
                </a:lnTo>
                <a:lnTo>
                  <a:pt x="182" y="164"/>
                </a:lnTo>
                <a:lnTo>
                  <a:pt x="206" y="162"/>
                </a:lnTo>
                <a:lnTo>
                  <a:pt x="206" y="162"/>
                </a:lnTo>
                <a:lnTo>
                  <a:pt x="230" y="164"/>
                </a:lnTo>
                <a:lnTo>
                  <a:pt x="254" y="170"/>
                </a:lnTo>
                <a:lnTo>
                  <a:pt x="254" y="158"/>
                </a:lnTo>
                <a:lnTo>
                  <a:pt x="254" y="158"/>
                </a:lnTo>
                <a:lnTo>
                  <a:pt x="254" y="150"/>
                </a:lnTo>
                <a:lnTo>
                  <a:pt x="258" y="142"/>
                </a:lnTo>
                <a:lnTo>
                  <a:pt x="262" y="136"/>
                </a:lnTo>
                <a:lnTo>
                  <a:pt x="268" y="132"/>
                </a:lnTo>
                <a:lnTo>
                  <a:pt x="268" y="176"/>
                </a:lnTo>
                <a:lnTo>
                  <a:pt x="268" y="176"/>
                </a:lnTo>
                <a:lnTo>
                  <a:pt x="284" y="184"/>
                </a:lnTo>
                <a:lnTo>
                  <a:pt x="300" y="192"/>
                </a:lnTo>
                <a:lnTo>
                  <a:pt x="300" y="192"/>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p>
            <a:endParaRPr lang="en-GB"/>
          </a:p>
        </p:txBody>
      </p:sp>
      <p:pic>
        <p:nvPicPr>
          <p:cNvPr id="68" name="Picture 67" descr="icon11.wmf"/>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563528" y="5097086"/>
            <a:ext cx="1383360" cy="749642"/>
          </a:xfrm>
          <a:prstGeom prst="rect">
            <a:avLst/>
          </a:prstGeom>
        </p:spPr>
      </p:pic>
    </p:spTree>
    <p:extLst>
      <p:ext uri="{BB962C8B-B14F-4D97-AF65-F5344CB8AC3E}">
        <p14:creationId xmlns:p14="http://schemas.microsoft.com/office/powerpoint/2010/main" val="3724588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Big Data Analytical Capabilities</a:t>
            </a:r>
          </a:p>
        </p:txBody>
      </p:sp>
      <p:sp>
        <p:nvSpPr>
          <p:cNvPr id="4" name="Slide Number Placeholder 3"/>
          <p:cNvSpPr>
            <a:spLocks noGrp="1"/>
          </p:cNvSpPr>
          <p:nvPr>
            <p:ph type="sldNum" sz="quarter" idx="4"/>
          </p:nvPr>
        </p:nvSpPr>
        <p:spPr/>
        <p:txBody>
          <a:bodyPr/>
          <a:lstStyle/>
          <a:p>
            <a:fld id="{9EBD5762-3BDC-484D-9503-7EA6D5A9A8CE}" type="slidenum">
              <a:rPr lang="en-GB" smtClean="0">
                <a:solidFill>
                  <a:srgbClr val="000000"/>
                </a:solidFill>
              </a:rPr>
              <a:pPr/>
              <a:t>11</a:t>
            </a:fld>
            <a:endParaRPr lang="en-GB" dirty="0">
              <a:solidFill>
                <a:srgbClr val="000000"/>
              </a:solidFill>
            </a:endParaRPr>
          </a:p>
        </p:txBody>
      </p:sp>
      <p:grpSp>
        <p:nvGrpSpPr>
          <p:cNvPr id="28" name="Group 27"/>
          <p:cNvGrpSpPr/>
          <p:nvPr/>
        </p:nvGrpSpPr>
        <p:grpSpPr>
          <a:xfrm>
            <a:off x="562680" y="1752600"/>
            <a:ext cx="7590720" cy="4542130"/>
            <a:chOff x="790060" y="1752600"/>
            <a:chExt cx="7590720" cy="4542130"/>
          </a:xfrm>
        </p:grpSpPr>
        <p:grpSp>
          <p:nvGrpSpPr>
            <p:cNvPr id="3" name="Group 27"/>
            <p:cNvGrpSpPr/>
            <p:nvPr/>
          </p:nvGrpSpPr>
          <p:grpSpPr>
            <a:xfrm>
              <a:off x="790060" y="2172486"/>
              <a:ext cx="505340" cy="4122244"/>
              <a:chOff x="533400" y="2008015"/>
              <a:chExt cx="505340" cy="4109335"/>
            </a:xfrm>
            <a:effectLst/>
          </p:grpSpPr>
          <p:sp>
            <p:nvSpPr>
              <p:cNvPr id="5" name="Up-Down Arrow 4"/>
              <p:cNvSpPr/>
              <p:nvPr/>
            </p:nvSpPr>
            <p:spPr bwMode="ltGray">
              <a:xfrm>
                <a:off x="533400" y="2008015"/>
                <a:ext cx="505340" cy="4109335"/>
              </a:xfrm>
              <a:prstGeom prst="upDownArrow">
                <a:avLst/>
              </a:prstGeom>
              <a:solidFill>
                <a:srgbClr val="C00000"/>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err="1">
                  <a:solidFill>
                    <a:srgbClr val="FFFFFF"/>
                  </a:solidFill>
                  <a:latin typeface="Georgia" pitchFamily="18" charset="0"/>
                </a:endParaRPr>
              </a:p>
            </p:txBody>
          </p:sp>
          <p:sp>
            <p:nvSpPr>
              <p:cNvPr id="7" name="TextBox 6"/>
              <p:cNvSpPr txBox="1"/>
              <p:nvPr/>
            </p:nvSpPr>
            <p:spPr>
              <a:xfrm rot="16200000">
                <a:off x="113982" y="2737710"/>
                <a:ext cx="1344175" cy="345645"/>
              </a:xfrm>
              <a:prstGeom prst="rect">
                <a:avLst/>
              </a:prstGeom>
              <a:noFill/>
              <a:ln>
                <a:noFill/>
              </a:ln>
            </p:spPr>
            <p:txBody>
              <a:bodyPr wrap="square" lIns="0" tIns="0" rIns="0" bIns="0" rtlCol="0" anchor="ctr">
                <a:noAutofit/>
              </a:bodyPr>
              <a:lstStyle/>
              <a:p>
                <a:pPr indent="-274320" algn="ctr">
                  <a:spcAft>
                    <a:spcPts val="900"/>
                  </a:spcAft>
                </a:pPr>
                <a:r>
                  <a:rPr lang="en-US" sz="1600" dirty="0">
                    <a:solidFill>
                      <a:srgbClr val="FFFFFF"/>
                    </a:solidFill>
                    <a:latin typeface="Georgia" pitchFamily="18" charset="0"/>
                  </a:rPr>
                  <a:t>Traditional</a:t>
                </a:r>
              </a:p>
            </p:txBody>
          </p:sp>
          <p:sp>
            <p:nvSpPr>
              <p:cNvPr id="8" name="TextBox 7"/>
              <p:cNvSpPr txBox="1"/>
              <p:nvPr/>
            </p:nvSpPr>
            <p:spPr>
              <a:xfrm rot="16200000">
                <a:off x="113982" y="5157225"/>
                <a:ext cx="1344175" cy="345645"/>
              </a:xfrm>
              <a:prstGeom prst="rect">
                <a:avLst/>
              </a:prstGeom>
              <a:noFill/>
              <a:ln>
                <a:noFill/>
              </a:ln>
            </p:spPr>
            <p:txBody>
              <a:bodyPr wrap="square" lIns="0" tIns="0" rIns="0" bIns="0" rtlCol="0" anchor="ctr">
                <a:noAutofit/>
              </a:bodyPr>
              <a:lstStyle/>
              <a:p>
                <a:pPr indent="-274320" algn="ctr">
                  <a:spcAft>
                    <a:spcPts val="900"/>
                  </a:spcAft>
                </a:pPr>
                <a:r>
                  <a:rPr lang="en-US" sz="1600" dirty="0">
                    <a:solidFill>
                      <a:srgbClr val="FFFFFF"/>
                    </a:solidFill>
                    <a:latin typeface="Georgia" pitchFamily="18" charset="0"/>
                  </a:rPr>
                  <a:t>Emerging</a:t>
                </a:r>
              </a:p>
            </p:txBody>
          </p:sp>
        </p:grpSp>
        <p:grpSp>
          <p:nvGrpSpPr>
            <p:cNvPr id="27" name="Group 26"/>
            <p:cNvGrpSpPr/>
            <p:nvPr/>
          </p:nvGrpSpPr>
          <p:grpSpPr>
            <a:xfrm>
              <a:off x="1191750" y="1752600"/>
              <a:ext cx="7189030" cy="502920"/>
              <a:chOff x="1230765" y="1600200"/>
              <a:chExt cx="6644065" cy="561435"/>
            </a:xfrm>
            <a:effectLst/>
          </p:grpSpPr>
          <p:sp>
            <p:nvSpPr>
              <p:cNvPr id="6" name="Left-Right Arrow 5"/>
              <p:cNvSpPr/>
              <p:nvPr/>
            </p:nvSpPr>
            <p:spPr bwMode="ltGray">
              <a:xfrm>
                <a:off x="1230765" y="1600200"/>
                <a:ext cx="6644065" cy="561435"/>
              </a:xfrm>
              <a:prstGeom prst="leftRightArrow">
                <a:avLst/>
              </a:prstGeom>
              <a:solidFill>
                <a:srgbClr val="C00000"/>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err="1">
                  <a:solidFill>
                    <a:srgbClr val="FFFFFF"/>
                  </a:solidFill>
                  <a:latin typeface="Georgia" pitchFamily="18" charset="0"/>
                </a:endParaRPr>
              </a:p>
            </p:txBody>
          </p:sp>
          <p:sp>
            <p:nvSpPr>
              <p:cNvPr id="9" name="TextBox 8"/>
              <p:cNvSpPr txBox="1"/>
              <p:nvPr/>
            </p:nvSpPr>
            <p:spPr>
              <a:xfrm>
                <a:off x="1422790" y="1708095"/>
                <a:ext cx="1344175" cy="345644"/>
              </a:xfrm>
              <a:prstGeom prst="rect">
                <a:avLst/>
              </a:prstGeom>
              <a:noFill/>
              <a:ln>
                <a:noFill/>
              </a:ln>
            </p:spPr>
            <p:txBody>
              <a:bodyPr wrap="square" lIns="0" tIns="0" rIns="0" bIns="0" rtlCol="0" anchor="ctr">
                <a:noAutofit/>
              </a:bodyPr>
              <a:lstStyle/>
              <a:p>
                <a:pPr indent="-274320" algn="ctr">
                  <a:spcAft>
                    <a:spcPts val="900"/>
                  </a:spcAft>
                </a:pPr>
                <a:r>
                  <a:rPr lang="en-US" sz="1600" dirty="0">
                    <a:solidFill>
                      <a:srgbClr val="FFFFFF"/>
                    </a:solidFill>
                    <a:latin typeface="Georgia" pitchFamily="18" charset="0"/>
                  </a:rPr>
                  <a:t>Structured</a:t>
                </a:r>
              </a:p>
            </p:txBody>
          </p:sp>
          <p:sp>
            <p:nvSpPr>
              <p:cNvPr id="10" name="TextBox 9"/>
              <p:cNvSpPr txBox="1"/>
              <p:nvPr/>
            </p:nvSpPr>
            <p:spPr>
              <a:xfrm>
                <a:off x="6031390" y="1708095"/>
                <a:ext cx="1843440" cy="345644"/>
              </a:xfrm>
              <a:prstGeom prst="rect">
                <a:avLst/>
              </a:prstGeom>
              <a:noFill/>
              <a:ln>
                <a:noFill/>
              </a:ln>
            </p:spPr>
            <p:txBody>
              <a:bodyPr wrap="square" lIns="0" tIns="0" rIns="0" bIns="0" rtlCol="0" anchor="ctr">
                <a:noAutofit/>
              </a:bodyPr>
              <a:lstStyle/>
              <a:p>
                <a:pPr indent="-274320" algn="ctr">
                  <a:spcAft>
                    <a:spcPts val="900"/>
                  </a:spcAft>
                </a:pPr>
                <a:r>
                  <a:rPr lang="en-US" sz="1600" dirty="0">
                    <a:solidFill>
                      <a:srgbClr val="FFFFFF"/>
                    </a:solidFill>
                    <a:latin typeface="Georgia" pitchFamily="18" charset="0"/>
                  </a:rPr>
                  <a:t>Unstructured</a:t>
                </a:r>
              </a:p>
            </p:txBody>
          </p:sp>
        </p:grpSp>
        <p:sp>
          <p:nvSpPr>
            <p:cNvPr id="11" name="Rectangle 10"/>
            <p:cNvSpPr/>
            <p:nvPr/>
          </p:nvSpPr>
          <p:spPr bwMode="ltGray">
            <a:xfrm>
              <a:off x="1345369" y="333817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A/B/N Testing</a:t>
              </a:r>
            </a:p>
            <a:p>
              <a:pPr algn="ctr">
                <a:spcAft>
                  <a:spcPts val="200"/>
                </a:spcAft>
              </a:pPr>
              <a:r>
                <a:rPr lang="en-US" sz="1050" i="1" dirty="0">
                  <a:solidFill>
                    <a:srgbClr val="000000"/>
                  </a:solidFill>
                  <a:latin typeface="Georgia" pitchFamily="18" charset="0"/>
                </a:rPr>
                <a:t>Experiment to find the most effective variation of a website, product, etc</a:t>
              </a:r>
            </a:p>
          </p:txBody>
        </p:sp>
        <p:sp>
          <p:nvSpPr>
            <p:cNvPr id="12" name="Rectangle 11"/>
            <p:cNvSpPr/>
            <p:nvPr/>
          </p:nvSpPr>
          <p:spPr bwMode="ltGray">
            <a:xfrm>
              <a:off x="6811060" y="437449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Sentiment Analysis</a:t>
              </a:r>
            </a:p>
            <a:p>
              <a:pPr algn="ctr">
                <a:spcAft>
                  <a:spcPts val="200"/>
                </a:spcAft>
              </a:pPr>
              <a:r>
                <a:rPr lang="en-US" sz="1050" i="1" dirty="0">
                  <a:solidFill>
                    <a:srgbClr val="000000"/>
                  </a:solidFill>
                  <a:latin typeface="Georgia" pitchFamily="18" charset="0"/>
                </a:rPr>
                <a:t>Extract consumer reactions based on social media behavior</a:t>
              </a:r>
            </a:p>
          </p:txBody>
        </p:sp>
        <p:sp>
          <p:nvSpPr>
            <p:cNvPr id="13" name="Rectangle 12"/>
            <p:cNvSpPr/>
            <p:nvPr/>
          </p:nvSpPr>
          <p:spPr bwMode="ltGray">
            <a:xfrm>
              <a:off x="4989163" y="437449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Complex Event Processing</a:t>
              </a:r>
            </a:p>
            <a:p>
              <a:pPr algn="ctr">
                <a:spcAft>
                  <a:spcPts val="200"/>
                </a:spcAft>
              </a:pPr>
              <a:r>
                <a:rPr lang="en-US" sz="1050" i="1" dirty="0">
                  <a:solidFill>
                    <a:srgbClr val="000000"/>
                  </a:solidFill>
                  <a:latin typeface="Georgia" pitchFamily="18" charset="0"/>
                </a:rPr>
                <a:t>Combine data sources to recognize events</a:t>
              </a:r>
            </a:p>
          </p:txBody>
        </p:sp>
        <p:sp>
          <p:nvSpPr>
            <p:cNvPr id="14" name="Rectangle 13"/>
            <p:cNvSpPr/>
            <p:nvPr/>
          </p:nvSpPr>
          <p:spPr bwMode="ltGray">
            <a:xfrm>
              <a:off x="3167266" y="437449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Predictive Modeling</a:t>
              </a:r>
            </a:p>
            <a:p>
              <a:pPr algn="ctr">
                <a:spcAft>
                  <a:spcPts val="200"/>
                </a:spcAft>
              </a:pPr>
              <a:r>
                <a:rPr lang="en-US" sz="1050" i="1" dirty="0">
                  <a:solidFill>
                    <a:srgbClr val="000000"/>
                  </a:solidFill>
                  <a:latin typeface="Georgia" pitchFamily="18" charset="0"/>
                </a:rPr>
                <a:t>Use data to forecast or infer behavior</a:t>
              </a:r>
            </a:p>
          </p:txBody>
        </p:sp>
        <p:sp>
          <p:nvSpPr>
            <p:cNvPr id="15" name="Rectangle 14"/>
            <p:cNvSpPr/>
            <p:nvPr/>
          </p:nvSpPr>
          <p:spPr bwMode="ltGray">
            <a:xfrm>
              <a:off x="1345369" y="232257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Regression</a:t>
              </a:r>
            </a:p>
            <a:p>
              <a:pPr algn="ctr">
                <a:spcAft>
                  <a:spcPts val="200"/>
                </a:spcAft>
              </a:pPr>
              <a:r>
                <a:rPr lang="en-US" sz="1050" i="1" dirty="0">
                  <a:solidFill>
                    <a:srgbClr val="000000"/>
                  </a:solidFill>
                  <a:latin typeface="Georgia" pitchFamily="18" charset="0"/>
                </a:rPr>
                <a:t>Discover relationships between variables</a:t>
              </a:r>
            </a:p>
          </p:txBody>
        </p:sp>
        <p:sp>
          <p:nvSpPr>
            <p:cNvPr id="16" name="Rectangle 15"/>
            <p:cNvSpPr/>
            <p:nvPr/>
          </p:nvSpPr>
          <p:spPr bwMode="ltGray">
            <a:xfrm>
              <a:off x="3167266" y="232257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Time Series Analysis</a:t>
              </a:r>
            </a:p>
            <a:p>
              <a:pPr algn="ctr">
                <a:spcAft>
                  <a:spcPts val="200"/>
                </a:spcAft>
              </a:pPr>
              <a:r>
                <a:rPr lang="en-US" sz="1050" i="1" dirty="0">
                  <a:solidFill>
                    <a:srgbClr val="000000"/>
                  </a:solidFill>
                  <a:latin typeface="Georgia" pitchFamily="18" charset="0"/>
                </a:rPr>
                <a:t>Discover relationships over time</a:t>
              </a:r>
            </a:p>
          </p:txBody>
        </p:sp>
        <p:sp>
          <p:nvSpPr>
            <p:cNvPr id="17" name="Rectangle 16"/>
            <p:cNvSpPr/>
            <p:nvPr/>
          </p:nvSpPr>
          <p:spPr bwMode="ltGray">
            <a:xfrm>
              <a:off x="3167266" y="333817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Classification</a:t>
              </a:r>
            </a:p>
            <a:p>
              <a:pPr algn="ctr">
                <a:spcAft>
                  <a:spcPts val="200"/>
                </a:spcAft>
              </a:pPr>
              <a:r>
                <a:rPr lang="en-US" sz="1050" i="1" dirty="0">
                  <a:solidFill>
                    <a:srgbClr val="000000"/>
                  </a:solidFill>
                  <a:latin typeface="Georgia" pitchFamily="18" charset="0"/>
                </a:rPr>
                <a:t>Organize data points into known categories</a:t>
              </a:r>
            </a:p>
          </p:txBody>
        </p:sp>
        <p:sp>
          <p:nvSpPr>
            <p:cNvPr id="18" name="Rectangle 17"/>
            <p:cNvSpPr/>
            <p:nvPr/>
          </p:nvSpPr>
          <p:spPr bwMode="ltGray">
            <a:xfrm>
              <a:off x="4989163" y="333817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Simulation Modeling</a:t>
              </a:r>
            </a:p>
            <a:p>
              <a:pPr algn="ctr">
                <a:spcAft>
                  <a:spcPts val="200"/>
                </a:spcAft>
              </a:pPr>
              <a:r>
                <a:rPr lang="en-US" sz="1050" i="1" dirty="0">
                  <a:solidFill>
                    <a:srgbClr val="000000"/>
                  </a:solidFill>
                  <a:latin typeface="Georgia" pitchFamily="18" charset="0"/>
                </a:rPr>
                <a:t>Experiment with a system virtually</a:t>
              </a:r>
            </a:p>
          </p:txBody>
        </p:sp>
        <p:sp>
          <p:nvSpPr>
            <p:cNvPr id="19" name="Rectangle 18"/>
            <p:cNvSpPr/>
            <p:nvPr/>
          </p:nvSpPr>
          <p:spPr bwMode="ltGray">
            <a:xfrm>
              <a:off x="6811060" y="333817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Spatial Analysis</a:t>
              </a:r>
            </a:p>
            <a:p>
              <a:pPr algn="ctr">
                <a:spcAft>
                  <a:spcPts val="200"/>
                </a:spcAft>
              </a:pPr>
              <a:r>
                <a:rPr lang="en-US" sz="1050" i="1" dirty="0">
                  <a:solidFill>
                    <a:srgbClr val="000000"/>
                  </a:solidFill>
                  <a:latin typeface="Georgia" pitchFamily="18" charset="0"/>
                </a:rPr>
                <a:t>Extract geographic or topological information</a:t>
              </a:r>
            </a:p>
          </p:txBody>
        </p:sp>
        <p:sp>
          <p:nvSpPr>
            <p:cNvPr id="20" name="Rectangle 19"/>
            <p:cNvSpPr/>
            <p:nvPr/>
          </p:nvSpPr>
          <p:spPr bwMode="ltGray">
            <a:xfrm>
              <a:off x="6811060" y="232257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Cluster Analysis</a:t>
              </a:r>
            </a:p>
            <a:p>
              <a:pPr algn="ctr">
                <a:spcAft>
                  <a:spcPts val="200"/>
                </a:spcAft>
              </a:pPr>
              <a:r>
                <a:rPr lang="en-US" sz="1050" i="1" dirty="0">
                  <a:solidFill>
                    <a:srgbClr val="000000"/>
                  </a:solidFill>
                  <a:latin typeface="Georgia" pitchFamily="18" charset="0"/>
                </a:rPr>
                <a:t>Discover meaningful groupings of data points</a:t>
              </a:r>
            </a:p>
          </p:txBody>
        </p:sp>
        <p:sp>
          <p:nvSpPr>
            <p:cNvPr id="21" name="Rectangle 20"/>
            <p:cNvSpPr/>
            <p:nvPr/>
          </p:nvSpPr>
          <p:spPr bwMode="ltGray">
            <a:xfrm>
              <a:off x="4989163" y="232257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Signal Analysis</a:t>
              </a:r>
            </a:p>
            <a:p>
              <a:pPr algn="ctr">
                <a:spcAft>
                  <a:spcPts val="200"/>
                </a:spcAft>
              </a:pPr>
              <a:r>
                <a:rPr lang="en-US" sz="1050" i="1" dirty="0">
                  <a:solidFill>
                    <a:srgbClr val="000000"/>
                  </a:solidFill>
                  <a:latin typeface="Georgia" pitchFamily="18" charset="0"/>
                </a:rPr>
                <a:t>Distinguish between noise and meaningful information</a:t>
              </a:r>
            </a:p>
          </p:txBody>
        </p:sp>
        <p:sp>
          <p:nvSpPr>
            <p:cNvPr id="22" name="Rectangle 21"/>
            <p:cNvSpPr/>
            <p:nvPr/>
          </p:nvSpPr>
          <p:spPr bwMode="ltGray">
            <a:xfrm>
              <a:off x="1345369" y="437449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Visualization</a:t>
              </a:r>
            </a:p>
            <a:p>
              <a:pPr algn="ctr">
                <a:spcAft>
                  <a:spcPts val="200"/>
                </a:spcAft>
              </a:pPr>
              <a:r>
                <a:rPr lang="en-US" sz="1050" i="1" dirty="0">
                  <a:solidFill>
                    <a:srgbClr val="000000"/>
                  </a:solidFill>
                  <a:latin typeface="Georgia" pitchFamily="18" charset="0"/>
                </a:rPr>
                <a:t>Use visual representations of data to find and communicate info</a:t>
              </a:r>
            </a:p>
          </p:txBody>
        </p:sp>
        <p:sp>
          <p:nvSpPr>
            <p:cNvPr id="23" name="Rectangle 22"/>
            <p:cNvSpPr/>
            <p:nvPr/>
          </p:nvSpPr>
          <p:spPr bwMode="ltGray">
            <a:xfrm>
              <a:off x="1345369" y="538033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Network Analysis</a:t>
              </a:r>
            </a:p>
            <a:p>
              <a:pPr algn="ctr">
                <a:spcAft>
                  <a:spcPts val="200"/>
                </a:spcAft>
              </a:pPr>
              <a:r>
                <a:rPr lang="en-US" sz="1050" i="1" dirty="0">
                  <a:solidFill>
                    <a:srgbClr val="000000"/>
                  </a:solidFill>
                  <a:latin typeface="Georgia" pitchFamily="18" charset="0"/>
                </a:rPr>
                <a:t>Discover meaningful nodes and relationships on networks</a:t>
              </a:r>
            </a:p>
          </p:txBody>
        </p:sp>
        <p:sp>
          <p:nvSpPr>
            <p:cNvPr id="24" name="Rectangle 23"/>
            <p:cNvSpPr/>
            <p:nvPr/>
          </p:nvSpPr>
          <p:spPr bwMode="ltGray">
            <a:xfrm>
              <a:off x="3167266" y="538033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Optimization</a:t>
              </a:r>
            </a:p>
            <a:p>
              <a:pPr algn="ctr">
                <a:spcAft>
                  <a:spcPts val="200"/>
                </a:spcAft>
              </a:pPr>
              <a:r>
                <a:rPr lang="en-US" sz="1050" i="1" dirty="0">
                  <a:solidFill>
                    <a:srgbClr val="000000"/>
                  </a:solidFill>
                  <a:latin typeface="Georgia" pitchFamily="18" charset="0"/>
                </a:rPr>
                <a:t>Improve a process or function based on criteria</a:t>
              </a:r>
            </a:p>
          </p:txBody>
        </p:sp>
        <p:sp>
          <p:nvSpPr>
            <p:cNvPr id="25" name="Rectangle 24"/>
            <p:cNvSpPr/>
            <p:nvPr/>
          </p:nvSpPr>
          <p:spPr bwMode="ltGray">
            <a:xfrm>
              <a:off x="4989163" y="538033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Deep QA</a:t>
              </a:r>
            </a:p>
            <a:p>
              <a:pPr algn="ctr">
                <a:spcAft>
                  <a:spcPts val="200"/>
                </a:spcAft>
              </a:pPr>
              <a:r>
                <a:rPr lang="en-US" sz="1050" i="1" dirty="0">
                  <a:solidFill>
                    <a:srgbClr val="000000"/>
                  </a:solidFill>
                  <a:latin typeface="Georgia" pitchFamily="18" charset="0"/>
                </a:rPr>
                <a:t>Find answers to human questions using artificial intelligence</a:t>
              </a:r>
            </a:p>
          </p:txBody>
        </p:sp>
        <p:sp>
          <p:nvSpPr>
            <p:cNvPr id="26" name="Rectangle 25"/>
            <p:cNvSpPr/>
            <p:nvPr/>
          </p:nvSpPr>
          <p:spPr bwMode="ltGray">
            <a:xfrm>
              <a:off x="6811060" y="5380330"/>
              <a:ext cx="1554480" cy="914400"/>
            </a:xfrm>
            <a:prstGeom prst="rect">
              <a:avLst/>
            </a:prstGeom>
            <a:solidFill>
              <a:schemeClr val="tx2">
                <a:lumMod val="20000"/>
                <a:lumOff val="8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200"/>
                </a:spcAft>
              </a:pPr>
              <a:r>
                <a:rPr lang="en-US" sz="1050" b="1" i="1" dirty="0">
                  <a:solidFill>
                    <a:srgbClr val="000000"/>
                  </a:solidFill>
                  <a:latin typeface="Georgia" pitchFamily="18" charset="0"/>
                </a:rPr>
                <a:t>Natural Language Processing</a:t>
              </a:r>
            </a:p>
            <a:p>
              <a:pPr algn="ctr">
                <a:spcAft>
                  <a:spcPts val="200"/>
                </a:spcAft>
              </a:pPr>
              <a:r>
                <a:rPr lang="en-US" sz="1050" i="1" dirty="0">
                  <a:solidFill>
                    <a:srgbClr val="000000"/>
                  </a:solidFill>
                  <a:latin typeface="Georgia" pitchFamily="18" charset="0"/>
                </a:rPr>
                <a:t>Extract meaning from human speech or writing</a:t>
              </a:r>
            </a:p>
          </p:txBody>
        </p:sp>
      </p:grpSp>
      <p:sp>
        <p:nvSpPr>
          <p:cNvPr id="33" name="Title 1"/>
          <p:cNvSpPr txBox="1">
            <a:spLocks/>
          </p:cNvSpPr>
          <p:nvPr/>
        </p:nvSpPr>
        <p:spPr>
          <a:xfrm>
            <a:off x="530352" y="1143000"/>
            <a:ext cx="8138160" cy="548640"/>
          </a:xfrm>
          <a:prstGeom prst="rect">
            <a:avLst/>
          </a:prstGeom>
        </p:spPr>
        <p:txBody>
          <a:bodyPr lIns="0" tIns="0" rIns="0" bIns="0" numCol="1"/>
          <a:lstStyle>
            <a:defPPr>
              <a:defRPr lang="en-US"/>
            </a:defPPr>
            <a:lvl1pPr marR="0" indent="-274320" fontAlgn="auto">
              <a:lnSpc>
                <a:spcPct val="100000"/>
              </a:lnSpc>
              <a:spcBef>
                <a:spcPts val="0"/>
              </a:spcBef>
              <a:spcAft>
                <a:spcPts val="900"/>
              </a:spcAft>
              <a:buClr>
                <a:schemeClr val="tx1"/>
              </a:buClr>
              <a:buSzTx/>
              <a:buFontTx/>
              <a:buNone/>
              <a:tabLst/>
              <a:defRPr sz="1600">
                <a:latin typeface="Georgia" pitchFamily="18" charset="0"/>
              </a:defRPr>
            </a:lvl1pPr>
            <a:lvl2pPr marL="274320" indent="-274320">
              <a:lnSpc>
                <a:spcPct val="100000"/>
              </a:lnSpc>
              <a:spcBef>
                <a:spcPts val="0"/>
              </a:spcBef>
              <a:spcAft>
                <a:spcPts val="900"/>
              </a:spcAft>
              <a:buClr>
                <a:schemeClr val="tx1"/>
              </a:buClr>
              <a:buFont typeface="Georgia" pitchFamily="18" charset="0"/>
              <a:buChar char="•"/>
              <a:defRPr sz="2000">
                <a:latin typeface="Georgia" pitchFamily="18" charset="0"/>
              </a:defRPr>
            </a:lvl2pPr>
            <a:lvl3pPr marL="548640" indent="-274320">
              <a:lnSpc>
                <a:spcPct val="100000"/>
              </a:lnSpc>
              <a:spcBef>
                <a:spcPts val="0"/>
              </a:spcBef>
              <a:spcAft>
                <a:spcPts val="900"/>
              </a:spcAft>
              <a:buClr>
                <a:schemeClr val="tx1"/>
              </a:buClr>
              <a:buFont typeface="Georgia" pitchFamily="18" charset="0"/>
              <a:buChar char="-"/>
              <a:defRPr sz="2000">
                <a:latin typeface="Georgia" pitchFamily="18" charset="0"/>
              </a:defRPr>
            </a:lvl3pPr>
            <a:lvl4pPr marL="822960" indent="-274320">
              <a:lnSpc>
                <a:spcPct val="100000"/>
              </a:lnSpc>
              <a:spcBef>
                <a:spcPts val="0"/>
              </a:spcBef>
              <a:spcAft>
                <a:spcPts val="900"/>
              </a:spcAft>
              <a:buClr>
                <a:schemeClr val="tx1"/>
              </a:buClr>
              <a:buFont typeface="Georgia" pitchFamily="18" charset="0"/>
              <a:buChar char="◦"/>
              <a:defRPr sz="2000">
                <a:latin typeface="Georgia" pitchFamily="18" charset="0"/>
              </a:defRPr>
            </a:lvl4pPr>
            <a:lvl5pPr marL="1097280" indent="-274320">
              <a:lnSpc>
                <a:spcPct val="100000"/>
              </a:lnSpc>
              <a:spcBef>
                <a:spcPts val="0"/>
              </a:spcBef>
              <a:spcAft>
                <a:spcPts val="900"/>
              </a:spcAft>
              <a:buClr>
                <a:schemeClr val="tx1"/>
              </a:buClr>
              <a:buFont typeface="Georgia" pitchFamily="18" charset="0"/>
              <a:buChar char="›"/>
              <a:defRPr sz="2000" baseline="0">
                <a:latin typeface="Georgia" pitchFamily="18" charset="0"/>
              </a:defRPr>
            </a:lvl5pPr>
            <a:lvl6pPr marL="274320" marR="0" indent="-274320" fontAlgn="auto">
              <a:lnSpc>
                <a:spcPct val="100000"/>
              </a:lnSpc>
              <a:spcBef>
                <a:spcPts val="0"/>
              </a:spcBef>
              <a:spcAft>
                <a:spcPts val="900"/>
              </a:spcAft>
              <a:buClr>
                <a:schemeClr val="tx1"/>
              </a:buClr>
              <a:buSzPct val="100000"/>
              <a:buFont typeface="+mj-lt"/>
              <a:buAutoNum type="arabicPeriod"/>
              <a:tabLst/>
              <a:defRPr sz="2000" baseline="0">
                <a:latin typeface="Georgia" pitchFamily="18" charset="0"/>
              </a:defRPr>
            </a:lvl6pPr>
            <a:lvl7pPr marL="548640" indent="-274320">
              <a:lnSpc>
                <a:spcPct val="100000"/>
              </a:lnSpc>
              <a:spcBef>
                <a:spcPts val="0"/>
              </a:spcBef>
              <a:spcAft>
                <a:spcPts val="900"/>
              </a:spcAft>
              <a:buSzPct val="100000"/>
              <a:buFont typeface="+mj-lt"/>
              <a:buAutoNum type="alphaLcPeriod"/>
              <a:defRPr sz="2000" baseline="0">
                <a:latin typeface="Georgia" pitchFamily="18" charset="0"/>
              </a:defRPr>
            </a:lvl7pPr>
            <a:lvl8pPr marL="822960" indent="-274320">
              <a:lnSpc>
                <a:spcPct val="100000"/>
              </a:lnSpc>
              <a:spcBef>
                <a:spcPts val="0"/>
              </a:spcBef>
              <a:spcAft>
                <a:spcPts val="900"/>
              </a:spcAft>
              <a:buSzPct val="100000"/>
              <a:buFont typeface="+mj-lt"/>
              <a:buAutoNum type="romanLcPeriod"/>
              <a:defRPr sz="2000" baseline="0">
                <a:latin typeface="Georgia" pitchFamily="18" charset="0"/>
              </a:defRPr>
            </a:lvl8pPr>
            <a:lvl9pPr marL="0" indent="-274320">
              <a:lnSpc>
                <a:spcPct val="100000"/>
              </a:lnSpc>
              <a:spcBef>
                <a:spcPts val="0"/>
              </a:spcBef>
              <a:spcAft>
                <a:spcPts val="900"/>
              </a:spcAft>
              <a:buFont typeface="Arial" pitchFamily="34" charset="0"/>
              <a:buNone/>
              <a:defRPr sz="2000" b="1" baseline="0">
                <a:solidFill>
                  <a:schemeClr val="tx2"/>
                </a:solidFill>
                <a:latin typeface="Georgia" pitchFamily="18" charset="0"/>
              </a:defRPr>
            </a:lvl9pPr>
          </a:lstStyle>
          <a:p>
            <a:r>
              <a:rPr lang="en-US" dirty="0"/>
              <a:t>Continuing increases in processing capacity have opened the door to a range of advanced algorithms and modeling techniques that can produce valuable insights from Big Data.</a:t>
            </a:r>
          </a:p>
        </p:txBody>
      </p:sp>
      <p:sp>
        <p:nvSpPr>
          <p:cNvPr id="29" name="TextBox 28"/>
          <p:cNvSpPr txBox="1"/>
          <p:nvPr/>
        </p:nvSpPr>
        <p:spPr>
          <a:xfrm>
            <a:off x="1172145" y="6477000"/>
            <a:ext cx="6966015" cy="152400"/>
          </a:xfrm>
          <a:prstGeom prst="rect">
            <a:avLst/>
          </a:prstGeom>
          <a:noFill/>
        </p:spPr>
        <p:txBody>
          <a:bodyPr wrap="square" lIns="0" tIns="0" rIns="0" bIns="0" rtlCol="0">
            <a:noAutofit/>
          </a:bodyPr>
          <a:lstStyle/>
          <a:p>
            <a:pPr indent="-274320">
              <a:spcAft>
                <a:spcPts val="900"/>
              </a:spcAft>
            </a:pPr>
            <a:r>
              <a:rPr lang="en-US" sz="1050" i="1" dirty="0">
                <a:latin typeface="Georgia" pitchFamily="18" charset="0"/>
              </a:rPr>
              <a:t>* For more information on these analytic methods, see Appendix.</a:t>
            </a:r>
          </a:p>
        </p:txBody>
      </p:sp>
    </p:spTree>
    <p:extLst>
      <p:ext uri="{BB962C8B-B14F-4D97-AF65-F5344CB8AC3E}">
        <p14:creationId xmlns:p14="http://schemas.microsoft.com/office/powerpoint/2010/main" val="213784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Forward-Looking vs. Rear-View Analytics</a:t>
            </a:r>
          </a:p>
        </p:txBody>
      </p:sp>
      <p:sp>
        <p:nvSpPr>
          <p:cNvPr id="5" name="Slide Number Placeholder 4"/>
          <p:cNvSpPr>
            <a:spLocks noGrp="1"/>
          </p:cNvSpPr>
          <p:nvPr>
            <p:ph type="sldNum" sz="quarter" idx="4"/>
          </p:nvPr>
        </p:nvSpPr>
        <p:spPr/>
        <p:txBody>
          <a:bodyPr/>
          <a:lstStyle/>
          <a:p>
            <a:fld id="{9EBD5762-3BDC-484D-9503-7EA6D5A9A8CE}" type="slidenum">
              <a:rPr lang="en-GB" smtClean="0"/>
              <a:pPr/>
              <a:t>12</a:t>
            </a:fld>
            <a:endParaRPr lang="en-GB"/>
          </a:p>
        </p:txBody>
      </p:sp>
      <p:grpSp>
        <p:nvGrpSpPr>
          <p:cNvPr id="30" name="Group 29"/>
          <p:cNvGrpSpPr/>
          <p:nvPr/>
        </p:nvGrpSpPr>
        <p:grpSpPr>
          <a:xfrm>
            <a:off x="381001" y="1722120"/>
            <a:ext cx="8458200" cy="4754880"/>
            <a:chOff x="381001" y="1524000"/>
            <a:chExt cx="8458200" cy="4754880"/>
          </a:xfrm>
        </p:grpSpPr>
        <p:sp>
          <p:nvSpPr>
            <p:cNvPr id="7" name="TextBox 6"/>
            <p:cNvSpPr txBox="1"/>
            <p:nvPr/>
          </p:nvSpPr>
          <p:spPr>
            <a:xfrm>
              <a:off x="381001" y="1524000"/>
              <a:ext cx="8458200" cy="4754880"/>
            </a:xfrm>
            <a:prstGeom prst="rect">
              <a:avLst/>
            </a:prstGeom>
            <a:solidFill>
              <a:schemeClr val="bg1">
                <a:lumMod val="95000"/>
              </a:schemeClr>
            </a:solidFill>
          </p:spPr>
          <p:txBody>
            <a:bodyPr wrap="square" lIns="0" tIns="0" rIns="0" bIns="0" rtlCol="0">
              <a:spAutoFit/>
            </a:bodyPr>
            <a:lstStyle/>
            <a:p>
              <a:pPr indent="-274320"/>
              <a:endParaRPr lang="en-US" sz="2200" dirty="0">
                <a:latin typeface="Georgia" pitchFamily="18" charset="0"/>
                <a:cs typeface="Arial" pitchFamily="34" charset="0"/>
              </a:endParaRPr>
            </a:p>
          </p:txBody>
        </p:sp>
        <p:sp>
          <p:nvSpPr>
            <p:cNvPr id="9" name="Rectangle 8"/>
            <p:cNvSpPr/>
            <p:nvPr/>
          </p:nvSpPr>
          <p:spPr bwMode="ltGray">
            <a:xfrm>
              <a:off x="845991" y="3664228"/>
              <a:ext cx="1516179" cy="837451"/>
            </a:xfrm>
            <a:prstGeom prst="rect">
              <a:avLst/>
            </a:prstGeom>
            <a:solidFill>
              <a:schemeClr val="accent6"/>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i="1" dirty="0">
                  <a:solidFill>
                    <a:srgbClr val="FFFFFF"/>
                  </a:solidFill>
                  <a:latin typeface="Georgia" pitchFamily="18" charset="0"/>
                </a:rPr>
                <a:t>What happened?</a:t>
              </a:r>
            </a:p>
            <a:p>
              <a:pPr algn="ctr"/>
              <a:r>
                <a:rPr lang="en-US" sz="1000" i="1" dirty="0">
                  <a:solidFill>
                    <a:srgbClr val="FFFFFF"/>
                  </a:solidFill>
                  <a:latin typeface="Georgia" pitchFamily="18" charset="0"/>
                </a:rPr>
                <a:t>Describe, summarize and analyze historical data</a:t>
              </a:r>
            </a:p>
          </p:txBody>
        </p:sp>
        <p:sp>
          <p:nvSpPr>
            <p:cNvPr id="10" name="Rectangle 9"/>
            <p:cNvSpPr/>
            <p:nvPr/>
          </p:nvSpPr>
          <p:spPr bwMode="ltGray">
            <a:xfrm>
              <a:off x="5654397" y="2552709"/>
              <a:ext cx="1516194" cy="931764"/>
            </a:xfrm>
            <a:prstGeom prst="rect">
              <a:avLst/>
            </a:prstGeom>
            <a:solidFill>
              <a:schemeClr val="accent6"/>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i="1" dirty="0">
                  <a:solidFill>
                    <a:srgbClr val="FFFFFF"/>
                  </a:solidFill>
                  <a:latin typeface="Georgia" pitchFamily="18" charset="0"/>
                </a:rPr>
                <a:t>What should be done?</a:t>
              </a:r>
            </a:p>
            <a:p>
              <a:pPr algn="ctr"/>
              <a:r>
                <a:rPr lang="en-US" sz="1000" i="1" dirty="0">
                  <a:solidFill>
                    <a:srgbClr val="FFFFFF"/>
                  </a:solidFill>
                  <a:latin typeface="Georgia" pitchFamily="18" charset="0"/>
                </a:rPr>
                <a:t>Recommend ‘right’ or optimal actions or decisions</a:t>
              </a:r>
              <a:endParaRPr lang="en-US" sz="1000" dirty="0">
                <a:solidFill>
                  <a:srgbClr val="FFFFFF"/>
                </a:solidFill>
                <a:latin typeface="Georgia" pitchFamily="18" charset="0"/>
              </a:endParaRPr>
            </a:p>
          </p:txBody>
        </p:sp>
        <p:sp>
          <p:nvSpPr>
            <p:cNvPr id="11" name="Rectangle 10"/>
            <p:cNvSpPr/>
            <p:nvPr/>
          </p:nvSpPr>
          <p:spPr bwMode="ltGray">
            <a:xfrm>
              <a:off x="7246806" y="2338447"/>
              <a:ext cx="1516194" cy="892763"/>
            </a:xfrm>
            <a:prstGeom prst="rect">
              <a:avLst/>
            </a:prstGeom>
            <a:solidFill>
              <a:schemeClr val="accent6"/>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i="1" dirty="0">
                  <a:solidFill>
                    <a:srgbClr val="FFFFFF"/>
                  </a:solidFill>
                  <a:latin typeface="Georgia" pitchFamily="18" charset="0"/>
                </a:rPr>
                <a:t>How do we adapt to change?</a:t>
              </a:r>
            </a:p>
            <a:p>
              <a:pPr algn="ctr"/>
              <a:r>
                <a:rPr lang="en-US" sz="1000" i="1" dirty="0">
                  <a:solidFill>
                    <a:srgbClr val="FFFFFF"/>
                  </a:solidFill>
                  <a:latin typeface="Georgia" pitchFamily="18" charset="0"/>
                </a:rPr>
                <a:t>Monitor, decide, and act autonomously or semi-autonomously</a:t>
              </a:r>
            </a:p>
          </p:txBody>
        </p:sp>
        <p:sp>
          <p:nvSpPr>
            <p:cNvPr id="12" name="Rectangle 11"/>
            <p:cNvSpPr/>
            <p:nvPr/>
          </p:nvSpPr>
          <p:spPr bwMode="ltGray">
            <a:xfrm>
              <a:off x="4046406" y="2956512"/>
              <a:ext cx="1516194" cy="884522"/>
            </a:xfrm>
            <a:prstGeom prst="rect">
              <a:avLst/>
            </a:prstGeom>
            <a:solidFill>
              <a:schemeClr val="accent6"/>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i="1" dirty="0">
                  <a:solidFill>
                    <a:srgbClr val="FFFFFF"/>
                  </a:solidFill>
                  <a:latin typeface="Georgia" pitchFamily="18" charset="0"/>
                </a:rPr>
                <a:t>What could happen?</a:t>
              </a:r>
            </a:p>
            <a:p>
              <a:pPr algn="ctr"/>
              <a:r>
                <a:rPr lang="en-US" sz="1000" i="1" dirty="0">
                  <a:solidFill>
                    <a:srgbClr val="FFFFFF"/>
                  </a:solidFill>
                  <a:latin typeface="Georgia" pitchFamily="18" charset="0"/>
                </a:rPr>
                <a:t>Predict future outcomes based on the past </a:t>
              </a:r>
            </a:p>
          </p:txBody>
        </p:sp>
        <p:sp>
          <p:nvSpPr>
            <p:cNvPr id="13" name="TextBox 12"/>
            <p:cNvSpPr txBox="1"/>
            <p:nvPr/>
          </p:nvSpPr>
          <p:spPr>
            <a:xfrm>
              <a:off x="846020" y="4600798"/>
              <a:ext cx="1516150" cy="961802"/>
            </a:xfrm>
            <a:prstGeom prst="rect">
              <a:avLst/>
            </a:prstGeom>
            <a:noFill/>
          </p:spPr>
          <p:txBody>
            <a:bodyPr vert="horz" wrap="square" lIns="0" tIns="0" rIns="0" bIns="0" rtlCol="0">
              <a:spAutoFit/>
            </a:bodyPr>
            <a:lstStyle/>
            <a:p>
              <a:pPr marL="182880" indent="-91440">
                <a:spcAft>
                  <a:spcPts val="300"/>
                </a:spcAft>
                <a:buFont typeface="Arial" panose="020B0604020202020204" pitchFamily="34" charset="0"/>
                <a:buChar char="•"/>
              </a:pPr>
              <a:r>
                <a:rPr lang="en-US" sz="1000" dirty="0">
                  <a:latin typeface="Georgia" pitchFamily="18" charset="0"/>
                </a:rPr>
                <a:t>Observed behavior or events</a:t>
              </a:r>
            </a:p>
            <a:p>
              <a:pPr marL="182880" indent="-91440">
                <a:spcAft>
                  <a:spcPts val="300"/>
                </a:spcAft>
                <a:buFont typeface="Arial" panose="020B0604020202020204" pitchFamily="34" charset="0"/>
                <a:buChar char="•"/>
              </a:pPr>
              <a:r>
                <a:rPr lang="en-US" sz="1000" dirty="0">
                  <a:latin typeface="Georgia" pitchFamily="18" charset="0"/>
                </a:rPr>
                <a:t>Non-traditional data sources such as social listening and web crawling</a:t>
              </a:r>
            </a:p>
          </p:txBody>
        </p:sp>
        <p:sp>
          <p:nvSpPr>
            <p:cNvPr id="14" name="TextBox 13"/>
            <p:cNvSpPr txBox="1"/>
            <p:nvPr/>
          </p:nvSpPr>
          <p:spPr>
            <a:xfrm>
              <a:off x="4046435" y="3914003"/>
              <a:ext cx="1516165" cy="1846659"/>
            </a:xfrm>
            <a:prstGeom prst="rect">
              <a:avLst/>
            </a:prstGeom>
            <a:noFill/>
          </p:spPr>
          <p:txBody>
            <a:bodyPr vert="horz" wrap="square" lIns="0" tIns="0" rIns="0" bIns="0" rtlCol="0">
              <a:spAutoFit/>
            </a:bodyPr>
            <a:lstStyle>
              <a:defPPr>
                <a:defRPr lang="en-US"/>
              </a:defPPr>
              <a:lvl1pPr marL="182880" indent="-91440">
                <a:spcAft>
                  <a:spcPts val="300"/>
                </a:spcAft>
                <a:buFont typeface="Arial" panose="020B0604020202020204" pitchFamily="34" charset="0"/>
                <a:buChar char="•"/>
                <a:defRPr sz="1000">
                  <a:latin typeface="Georgia" pitchFamily="18" charset="0"/>
                </a:defRPr>
              </a:lvl1pPr>
            </a:lstStyle>
            <a:p>
              <a:r>
                <a:rPr lang="en-US" dirty="0"/>
                <a:t>Forward-looking view of current and future value</a:t>
              </a:r>
            </a:p>
            <a:p>
              <a:r>
                <a:rPr lang="en-US" dirty="0"/>
                <a:t>Sentiment Scoring </a:t>
              </a:r>
            </a:p>
            <a:p>
              <a:r>
                <a:rPr lang="en-US" dirty="0"/>
                <a:t>Graph analysis and Natural Language Processing to identify hidden relationships and themes </a:t>
              </a:r>
            </a:p>
            <a:p>
              <a:r>
                <a:rPr lang="en-US" dirty="0"/>
                <a:t>Dual objective models</a:t>
              </a:r>
            </a:p>
            <a:p>
              <a:r>
                <a:rPr lang="en-US" dirty="0"/>
                <a:t>Behavioral economics </a:t>
              </a:r>
            </a:p>
          </p:txBody>
        </p:sp>
        <p:sp>
          <p:nvSpPr>
            <p:cNvPr id="15" name="TextBox 14"/>
            <p:cNvSpPr txBox="1"/>
            <p:nvPr/>
          </p:nvSpPr>
          <p:spPr>
            <a:xfrm>
              <a:off x="5654426" y="3555129"/>
              <a:ext cx="1516150" cy="1769715"/>
            </a:xfrm>
            <a:prstGeom prst="rect">
              <a:avLst/>
            </a:prstGeom>
            <a:noFill/>
          </p:spPr>
          <p:txBody>
            <a:bodyPr vert="horz" wrap="square" lIns="0" tIns="0" rIns="0" bIns="0" rtlCol="0">
              <a:spAutoFit/>
            </a:bodyPr>
            <a:lstStyle>
              <a:defPPr>
                <a:defRPr lang="en-US"/>
              </a:defPPr>
              <a:lvl1pPr marL="182880" indent="-91440">
                <a:spcAft>
                  <a:spcPts val="300"/>
                </a:spcAft>
                <a:buFont typeface="Arial" panose="020B0604020202020204" pitchFamily="34" charset="0"/>
                <a:buChar char="•"/>
                <a:defRPr sz="1000">
                  <a:latin typeface="Georgia" pitchFamily="18" charset="0"/>
                </a:defRPr>
              </a:lvl1pPr>
            </a:lstStyle>
            <a:p>
              <a:r>
                <a:rPr lang="en-US" dirty="0"/>
                <a:t>Real-time product and service propositions (graph analysis, entity resolution on data lakes to infer present customer need)</a:t>
              </a:r>
            </a:p>
            <a:p>
              <a:r>
                <a:rPr lang="en-US" dirty="0"/>
                <a:t>Rapid evaluation of multiple ‘what-if’ scenarios</a:t>
              </a:r>
            </a:p>
            <a:p>
              <a:r>
                <a:rPr lang="en-US" dirty="0"/>
                <a:t>Optimization decisions and actions</a:t>
              </a:r>
            </a:p>
          </p:txBody>
        </p:sp>
        <p:sp>
          <p:nvSpPr>
            <p:cNvPr id="16" name="TextBox 15"/>
            <p:cNvSpPr txBox="1"/>
            <p:nvPr/>
          </p:nvSpPr>
          <p:spPr>
            <a:xfrm>
              <a:off x="7246835" y="3347128"/>
              <a:ext cx="1516150" cy="1962076"/>
            </a:xfrm>
            <a:prstGeom prst="rect">
              <a:avLst/>
            </a:prstGeom>
            <a:noFill/>
          </p:spPr>
          <p:txBody>
            <a:bodyPr vert="horz" wrap="square" lIns="0" tIns="0" rIns="0" bIns="0" rtlCol="0">
              <a:spAutoFit/>
            </a:bodyPr>
            <a:lstStyle>
              <a:defPPr>
                <a:defRPr lang="en-US"/>
              </a:defPPr>
              <a:lvl1pPr marL="182880" indent="-91440">
                <a:spcAft>
                  <a:spcPts val="300"/>
                </a:spcAft>
                <a:buFont typeface="Arial" panose="020B0604020202020204" pitchFamily="34" charset="0"/>
                <a:buChar char="•"/>
                <a:defRPr sz="1000">
                  <a:latin typeface="Georgia" pitchFamily="18" charset="0"/>
                </a:defRPr>
              </a:lvl1pPr>
            </a:lstStyle>
            <a:p>
              <a:r>
                <a:rPr lang="en-US" dirty="0"/>
                <a:t>Monitor results on a continuous basis</a:t>
              </a:r>
            </a:p>
            <a:p>
              <a:r>
                <a:rPr lang="en-US" dirty="0"/>
                <a:t>Dynamically adjust strategies based on changing environment and improved predictions</a:t>
              </a:r>
            </a:p>
            <a:p>
              <a:r>
                <a:rPr lang="en-US" dirty="0"/>
                <a:t>Agent-based and dynamic simulation models, time-series analysis</a:t>
              </a:r>
            </a:p>
            <a:p>
              <a:endParaRPr lang="en-US" dirty="0"/>
            </a:p>
          </p:txBody>
        </p:sp>
        <p:sp>
          <p:nvSpPr>
            <p:cNvPr id="17" name="Rectangle 16"/>
            <p:cNvSpPr/>
            <p:nvPr/>
          </p:nvSpPr>
          <p:spPr bwMode="ltGray">
            <a:xfrm>
              <a:off x="845991" y="3265547"/>
              <a:ext cx="1516179" cy="343369"/>
            </a:xfrm>
            <a:prstGeom prst="rect">
              <a:avLst/>
            </a:prstGeom>
            <a:solidFill>
              <a:schemeClr val="accent5"/>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dirty="0">
                  <a:solidFill>
                    <a:srgbClr val="FFFFFF"/>
                  </a:solidFill>
                  <a:latin typeface="Georgia" pitchFamily="18" charset="0"/>
                </a:rPr>
                <a:t>Descriptive Analytics</a:t>
              </a:r>
            </a:p>
          </p:txBody>
        </p:sp>
        <p:sp>
          <p:nvSpPr>
            <p:cNvPr id="18" name="Rectangle 17"/>
            <p:cNvSpPr/>
            <p:nvPr/>
          </p:nvSpPr>
          <p:spPr bwMode="ltGray">
            <a:xfrm>
              <a:off x="4037308" y="2583471"/>
              <a:ext cx="1525291" cy="331684"/>
            </a:xfrm>
            <a:prstGeom prst="rect">
              <a:avLst/>
            </a:prstGeom>
            <a:solidFill>
              <a:schemeClr val="accent5"/>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dirty="0">
                  <a:solidFill>
                    <a:srgbClr val="FFFFFF"/>
                  </a:solidFill>
                  <a:latin typeface="Georgia" pitchFamily="18" charset="0"/>
                </a:rPr>
                <a:t>Predictive Analytics </a:t>
              </a:r>
            </a:p>
          </p:txBody>
        </p:sp>
        <p:sp>
          <p:nvSpPr>
            <p:cNvPr id="19" name="Rectangle 18"/>
            <p:cNvSpPr/>
            <p:nvPr/>
          </p:nvSpPr>
          <p:spPr bwMode="ltGray">
            <a:xfrm>
              <a:off x="5654397" y="2201098"/>
              <a:ext cx="1516194" cy="313699"/>
            </a:xfrm>
            <a:prstGeom prst="rect">
              <a:avLst/>
            </a:prstGeom>
            <a:solidFill>
              <a:schemeClr val="accent5"/>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lvl="0" algn="ctr"/>
              <a:r>
                <a:rPr lang="en-US" sz="1000" b="1" dirty="0">
                  <a:solidFill>
                    <a:srgbClr val="FFFFFF"/>
                  </a:solidFill>
                  <a:latin typeface="Georgia" pitchFamily="18" charset="0"/>
                </a:rPr>
                <a:t>Prescriptive Analytics </a:t>
              </a:r>
            </a:p>
          </p:txBody>
        </p:sp>
        <p:sp>
          <p:nvSpPr>
            <p:cNvPr id="20" name="Rectangle 19"/>
            <p:cNvSpPr/>
            <p:nvPr/>
          </p:nvSpPr>
          <p:spPr bwMode="ltGray">
            <a:xfrm>
              <a:off x="7246791" y="1960740"/>
              <a:ext cx="1516194" cy="343370"/>
            </a:xfrm>
            <a:prstGeom prst="rect">
              <a:avLst/>
            </a:prstGeom>
            <a:solidFill>
              <a:schemeClr val="accent5"/>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dirty="0">
                  <a:solidFill>
                    <a:srgbClr val="FFFFFF"/>
                  </a:solidFill>
                  <a:latin typeface="Georgia" pitchFamily="18" charset="0"/>
                </a:rPr>
                <a:t>Continuous Analytics</a:t>
              </a:r>
            </a:p>
          </p:txBody>
        </p:sp>
        <p:cxnSp>
          <p:nvCxnSpPr>
            <p:cNvPr id="21" name="Straight Arrow Connector 20"/>
            <p:cNvCxnSpPr/>
            <p:nvPr/>
          </p:nvCxnSpPr>
          <p:spPr>
            <a:xfrm flipV="1">
              <a:off x="822252" y="1930913"/>
              <a:ext cx="0" cy="3860286"/>
            </a:xfrm>
            <a:prstGeom prst="straightConnector1">
              <a:avLst/>
            </a:prstGeom>
            <a:ln>
              <a:solidFill>
                <a:schemeClr val="accent3"/>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rot="16200000">
              <a:off x="-432248" y="3763387"/>
              <a:ext cx="2115964" cy="184666"/>
            </a:xfrm>
            <a:prstGeom prst="rect">
              <a:avLst/>
            </a:prstGeom>
            <a:noFill/>
          </p:spPr>
          <p:txBody>
            <a:bodyPr wrap="none" lIns="0" tIns="0" rIns="0" bIns="0" rtlCol="0">
              <a:spAutoFit/>
            </a:bodyPr>
            <a:lstStyle/>
            <a:p>
              <a:pPr indent="-274320">
                <a:spcAft>
                  <a:spcPts val="900"/>
                </a:spcAft>
              </a:pPr>
              <a:r>
                <a:rPr lang="en-US" sz="1200" b="1" i="1" dirty="0">
                  <a:latin typeface="Georgia" panose="02040502050405020303" pitchFamily="18" charset="0"/>
                </a:rPr>
                <a:t>Increasing Business Value</a:t>
              </a:r>
            </a:p>
          </p:txBody>
        </p:sp>
        <p:sp>
          <p:nvSpPr>
            <p:cNvPr id="23" name="Rectangle 22"/>
            <p:cNvSpPr/>
            <p:nvPr/>
          </p:nvSpPr>
          <p:spPr bwMode="ltGray">
            <a:xfrm>
              <a:off x="2429168" y="3320858"/>
              <a:ext cx="1516179" cy="837451"/>
            </a:xfrm>
            <a:prstGeom prst="rect">
              <a:avLst/>
            </a:prstGeom>
            <a:solidFill>
              <a:schemeClr val="accent6"/>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i="1" dirty="0">
                  <a:solidFill>
                    <a:srgbClr val="FFFFFF"/>
                  </a:solidFill>
                  <a:latin typeface="Georgia" pitchFamily="18" charset="0"/>
                </a:rPr>
                <a:t>Why did it happen?</a:t>
              </a:r>
            </a:p>
            <a:p>
              <a:pPr algn="ctr"/>
              <a:r>
                <a:rPr lang="en-US" sz="1000" i="1" dirty="0">
                  <a:solidFill>
                    <a:srgbClr val="FFFFFF"/>
                  </a:solidFill>
                  <a:latin typeface="Georgia" pitchFamily="18" charset="0"/>
                </a:rPr>
                <a:t>Identify causes of trends and  outcomes</a:t>
              </a:r>
            </a:p>
          </p:txBody>
        </p:sp>
        <p:sp>
          <p:nvSpPr>
            <p:cNvPr id="24" name="TextBox 23"/>
            <p:cNvSpPr txBox="1"/>
            <p:nvPr/>
          </p:nvSpPr>
          <p:spPr>
            <a:xfrm>
              <a:off x="2429197" y="4190867"/>
              <a:ext cx="1516150" cy="1500411"/>
            </a:xfrm>
            <a:prstGeom prst="rect">
              <a:avLst/>
            </a:prstGeom>
            <a:noFill/>
          </p:spPr>
          <p:txBody>
            <a:bodyPr vert="horz" wrap="square" lIns="0" tIns="0" rIns="0" bIns="0" rtlCol="0">
              <a:spAutoFit/>
            </a:bodyPr>
            <a:lstStyle>
              <a:defPPr>
                <a:defRPr lang="en-US"/>
              </a:defPPr>
              <a:lvl1pPr marL="182880" indent="-91440">
                <a:spcAft>
                  <a:spcPts val="300"/>
                </a:spcAft>
                <a:buFont typeface="Arial" panose="020B0604020202020204" pitchFamily="34" charset="0"/>
                <a:buChar char="•"/>
                <a:defRPr sz="1000">
                  <a:latin typeface="Georgia" pitchFamily="18" charset="0"/>
                </a:defRPr>
              </a:lvl1pPr>
            </a:lstStyle>
            <a:p>
              <a:r>
                <a:rPr lang="en-US" dirty="0"/>
                <a:t>Observed behavior or events</a:t>
              </a:r>
            </a:p>
            <a:p>
              <a:r>
                <a:rPr lang="en-US" dirty="0"/>
                <a:t>Non-traditional data sources such as social listening and web crawling</a:t>
              </a:r>
            </a:p>
            <a:p>
              <a:r>
                <a:rPr lang="en-US" dirty="0"/>
                <a:t>Statistical and regression analysis</a:t>
              </a:r>
            </a:p>
            <a:p>
              <a:r>
                <a:rPr lang="en-US" dirty="0"/>
                <a:t>Dynamic visualization</a:t>
              </a:r>
            </a:p>
          </p:txBody>
        </p:sp>
        <p:sp>
          <p:nvSpPr>
            <p:cNvPr id="25" name="Rectangle 24"/>
            <p:cNvSpPr/>
            <p:nvPr/>
          </p:nvSpPr>
          <p:spPr bwMode="ltGray">
            <a:xfrm>
              <a:off x="2429168" y="2922176"/>
              <a:ext cx="1516179" cy="343369"/>
            </a:xfrm>
            <a:prstGeom prst="rect">
              <a:avLst/>
            </a:prstGeom>
            <a:solidFill>
              <a:schemeClr val="accent5"/>
            </a:solidFill>
            <a:ln w="3175"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chorCtr="1"/>
            <a:lstStyle/>
            <a:p>
              <a:pPr algn="ctr"/>
              <a:r>
                <a:rPr lang="en-US" sz="1000" b="1" dirty="0">
                  <a:solidFill>
                    <a:srgbClr val="FFFFFF"/>
                  </a:solidFill>
                  <a:latin typeface="Georgia" pitchFamily="18" charset="0"/>
                </a:rPr>
                <a:t>Diagnostic Analytics</a:t>
              </a:r>
            </a:p>
          </p:txBody>
        </p:sp>
        <p:cxnSp>
          <p:nvCxnSpPr>
            <p:cNvPr id="26" name="Straight Arrow Connector 25"/>
            <p:cNvCxnSpPr/>
            <p:nvPr/>
          </p:nvCxnSpPr>
          <p:spPr>
            <a:xfrm>
              <a:off x="822253" y="5791200"/>
              <a:ext cx="7864547" cy="0"/>
            </a:xfrm>
            <a:prstGeom prst="straightConnector1">
              <a:avLst/>
            </a:prstGeom>
            <a:ln>
              <a:solidFill>
                <a:schemeClr val="accent3"/>
              </a:solidFill>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2777869" y="5929572"/>
              <a:ext cx="3664465" cy="184666"/>
            </a:xfrm>
            <a:prstGeom prst="rect">
              <a:avLst/>
            </a:prstGeom>
            <a:noFill/>
          </p:spPr>
          <p:txBody>
            <a:bodyPr wrap="none" lIns="0" tIns="0" rIns="0" bIns="0" rtlCol="0">
              <a:spAutoFit/>
            </a:bodyPr>
            <a:lstStyle/>
            <a:p>
              <a:pPr indent="-274320">
                <a:spcAft>
                  <a:spcPts val="900"/>
                </a:spcAft>
              </a:pPr>
              <a:r>
                <a:rPr lang="en-US" sz="1200" b="1" i="1" dirty="0">
                  <a:latin typeface="Georgia" panose="02040502050405020303" pitchFamily="18" charset="0"/>
                </a:rPr>
                <a:t>Increasing Sophistication of Data &amp; Analytics</a:t>
              </a:r>
            </a:p>
          </p:txBody>
        </p:sp>
        <p:sp>
          <p:nvSpPr>
            <p:cNvPr id="28" name="Rectangle 27"/>
            <p:cNvSpPr/>
            <p:nvPr/>
          </p:nvSpPr>
          <p:spPr bwMode="ltGray">
            <a:xfrm>
              <a:off x="914400" y="1600200"/>
              <a:ext cx="3030947" cy="257528"/>
            </a:xfrm>
            <a:prstGeom prst="rect">
              <a:avLst/>
            </a:prstGeom>
            <a:solidFill>
              <a:schemeClr val="accent3"/>
            </a:solidFill>
            <a:ln>
              <a:solidFill>
                <a:schemeClr val="accent1">
                  <a:lumMod val="20000"/>
                  <a:lumOff val="80000"/>
                </a:schemeClr>
              </a:solidFill>
            </a:ln>
            <a:effectLst/>
            <a:scene3d>
              <a:camera prst="orthographicFront"/>
              <a:lightRig rig="threePt" dir="t">
                <a:rot lat="0" lon="0" rev="1200000"/>
              </a:lightRig>
            </a:scene3d>
            <a:sp3d/>
          </p:spPr>
          <p:style>
            <a:lnRef idx="0">
              <a:schemeClr val="accent5"/>
            </a:lnRef>
            <a:fillRef idx="3">
              <a:schemeClr val="accent5"/>
            </a:fillRef>
            <a:effectRef idx="3">
              <a:schemeClr val="accent5"/>
            </a:effectRef>
            <a:fontRef idx="minor">
              <a:schemeClr val="lt1"/>
            </a:fontRef>
          </p:style>
          <p:txBody>
            <a:bodyPr rtlCol="0" anchor="t"/>
            <a:lstStyle/>
            <a:p>
              <a:pPr algn="ctr"/>
              <a:r>
                <a:rPr lang="en-US" sz="1200" b="1" dirty="0">
                  <a:solidFill>
                    <a:schemeClr val="bg1"/>
                  </a:solidFill>
                  <a:latin typeface="+mj-lt"/>
                  <a:cs typeface="Arial" pitchFamily="34" charset="0"/>
                </a:rPr>
                <a:t>Rear-view</a:t>
              </a:r>
            </a:p>
          </p:txBody>
        </p:sp>
        <p:sp>
          <p:nvSpPr>
            <p:cNvPr id="29" name="Rectangle 28"/>
            <p:cNvSpPr/>
            <p:nvPr/>
          </p:nvSpPr>
          <p:spPr bwMode="ltGray">
            <a:xfrm>
              <a:off x="4022683" y="1600200"/>
              <a:ext cx="4740301" cy="257528"/>
            </a:xfrm>
            <a:prstGeom prst="rect">
              <a:avLst/>
            </a:prstGeom>
            <a:solidFill>
              <a:schemeClr val="accent3"/>
            </a:solidFill>
            <a:ln>
              <a:solidFill>
                <a:schemeClr val="accent1">
                  <a:lumMod val="20000"/>
                  <a:lumOff val="80000"/>
                </a:schemeClr>
              </a:solidFill>
            </a:ln>
            <a:effectLst/>
            <a:scene3d>
              <a:camera prst="orthographicFront"/>
              <a:lightRig rig="threePt" dir="t">
                <a:rot lat="0" lon="0" rev="1200000"/>
              </a:lightRig>
            </a:scene3d>
            <a:sp3d/>
          </p:spPr>
          <p:style>
            <a:lnRef idx="0">
              <a:schemeClr val="accent5"/>
            </a:lnRef>
            <a:fillRef idx="3">
              <a:schemeClr val="accent5"/>
            </a:fillRef>
            <a:effectRef idx="3">
              <a:schemeClr val="accent5"/>
            </a:effectRef>
            <a:fontRef idx="minor">
              <a:schemeClr val="lt1"/>
            </a:fontRef>
          </p:style>
          <p:txBody>
            <a:bodyPr rtlCol="0" anchor="t"/>
            <a:lstStyle/>
            <a:p>
              <a:pPr algn="ctr"/>
              <a:r>
                <a:rPr lang="en-US" sz="1200" b="1" dirty="0">
                  <a:solidFill>
                    <a:schemeClr val="bg1"/>
                  </a:solidFill>
                  <a:latin typeface="+mj-lt"/>
                  <a:cs typeface="Arial" pitchFamily="34" charset="0"/>
                </a:rPr>
                <a:t>Forward-looking</a:t>
              </a:r>
            </a:p>
          </p:txBody>
        </p:sp>
      </p:grpSp>
      <p:sp>
        <p:nvSpPr>
          <p:cNvPr id="31" name="Title 1"/>
          <p:cNvSpPr txBox="1">
            <a:spLocks/>
          </p:cNvSpPr>
          <p:nvPr/>
        </p:nvSpPr>
        <p:spPr>
          <a:xfrm>
            <a:off x="530352" y="1143000"/>
            <a:ext cx="8138160" cy="548640"/>
          </a:xfrm>
          <a:prstGeom prst="rect">
            <a:avLst/>
          </a:prstGeom>
        </p:spPr>
        <p:txBody>
          <a:bodyPr lIns="0" tIns="0" rIns="0" bIns="0" numCol="1"/>
          <a:lstStyle>
            <a:defPPr>
              <a:defRPr lang="en-US"/>
            </a:defPPr>
            <a:lvl1pPr marR="0" indent="-274320" fontAlgn="auto">
              <a:lnSpc>
                <a:spcPct val="100000"/>
              </a:lnSpc>
              <a:spcBef>
                <a:spcPts val="0"/>
              </a:spcBef>
              <a:spcAft>
                <a:spcPts val="900"/>
              </a:spcAft>
              <a:buClr>
                <a:schemeClr val="tx1"/>
              </a:buClr>
              <a:buSzTx/>
              <a:buFontTx/>
              <a:buNone/>
              <a:tabLst/>
              <a:defRPr sz="1600">
                <a:latin typeface="Georgia" pitchFamily="18" charset="0"/>
              </a:defRPr>
            </a:lvl1pPr>
            <a:lvl2pPr marL="274320" indent="-274320">
              <a:lnSpc>
                <a:spcPct val="100000"/>
              </a:lnSpc>
              <a:spcBef>
                <a:spcPts val="0"/>
              </a:spcBef>
              <a:spcAft>
                <a:spcPts val="900"/>
              </a:spcAft>
              <a:buClr>
                <a:schemeClr val="tx1"/>
              </a:buClr>
              <a:buFont typeface="Georgia" pitchFamily="18" charset="0"/>
              <a:buChar char="•"/>
              <a:defRPr sz="2000">
                <a:latin typeface="Georgia" pitchFamily="18" charset="0"/>
              </a:defRPr>
            </a:lvl2pPr>
            <a:lvl3pPr marL="548640" indent="-274320">
              <a:lnSpc>
                <a:spcPct val="100000"/>
              </a:lnSpc>
              <a:spcBef>
                <a:spcPts val="0"/>
              </a:spcBef>
              <a:spcAft>
                <a:spcPts val="900"/>
              </a:spcAft>
              <a:buClr>
                <a:schemeClr val="tx1"/>
              </a:buClr>
              <a:buFont typeface="Georgia" pitchFamily="18" charset="0"/>
              <a:buChar char="-"/>
              <a:defRPr sz="2000">
                <a:latin typeface="Georgia" pitchFamily="18" charset="0"/>
              </a:defRPr>
            </a:lvl3pPr>
            <a:lvl4pPr marL="822960" indent="-274320">
              <a:lnSpc>
                <a:spcPct val="100000"/>
              </a:lnSpc>
              <a:spcBef>
                <a:spcPts val="0"/>
              </a:spcBef>
              <a:spcAft>
                <a:spcPts val="900"/>
              </a:spcAft>
              <a:buClr>
                <a:schemeClr val="tx1"/>
              </a:buClr>
              <a:buFont typeface="Georgia" pitchFamily="18" charset="0"/>
              <a:buChar char="◦"/>
              <a:defRPr sz="2000">
                <a:latin typeface="Georgia" pitchFamily="18" charset="0"/>
              </a:defRPr>
            </a:lvl4pPr>
            <a:lvl5pPr marL="1097280" indent="-274320">
              <a:lnSpc>
                <a:spcPct val="100000"/>
              </a:lnSpc>
              <a:spcBef>
                <a:spcPts val="0"/>
              </a:spcBef>
              <a:spcAft>
                <a:spcPts val="900"/>
              </a:spcAft>
              <a:buClr>
                <a:schemeClr val="tx1"/>
              </a:buClr>
              <a:buFont typeface="Georgia" pitchFamily="18" charset="0"/>
              <a:buChar char="›"/>
              <a:defRPr sz="2000" baseline="0">
                <a:latin typeface="Georgia" pitchFamily="18" charset="0"/>
              </a:defRPr>
            </a:lvl5pPr>
            <a:lvl6pPr marL="274320" marR="0" indent="-274320" fontAlgn="auto">
              <a:lnSpc>
                <a:spcPct val="100000"/>
              </a:lnSpc>
              <a:spcBef>
                <a:spcPts val="0"/>
              </a:spcBef>
              <a:spcAft>
                <a:spcPts val="900"/>
              </a:spcAft>
              <a:buClr>
                <a:schemeClr val="tx1"/>
              </a:buClr>
              <a:buSzPct val="100000"/>
              <a:buFont typeface="+mj-lt"/>
              <a:buAutoNum type="arabicPeriod"/>
              <a:tabLst/>
              <a:defRPr sz="2000" baseline="0">
                <a:latin typeface="Georgia" pitchFamily="18" charset="0"/>
              </a:defRPr>
            </a:lvl6pPr>
            <a:lvl7pPr marL="548640" indent="-274320">
              <a:lnSpc>
                <a:spcPct val="100000"/>
              </a:lnSpc>
              <a:spcBef>
                <a:spcPts val="0"/>
              </a:spcBef>
              <a:spcAft>
                <a:spcPts val="900"/>
              </a:spcAft>
              <a:buSzPct val="100000"/>
              <a:buFont typeface="+mj-lt"/>
              <a:buAutoNum type="alphaLcPeriod"/>
              <a:defRPr sz="2000" baseline="0">
                <a:latin typeface="Georgia" pitchFamily="18" charset="0"/>
              </a:defRPr>
            </a:lvl7pPr>
            <a:lvl8pPr marL="822960" indent="-274320">
              <a:lnSpc>
                <a:spcPct val="100000"/>
              </a:lnSpc>
              <a:spcBef>
                <a:spcPts val="0"/>
              </a:spcBef>
              <a:spcAft>
                <a:spcPts val="900"/>
              </a:spcAft>
              <a:buSzPct val="100000"/>
              <a:buFont typeface="+mj-lt"/>
              <a:buAutoNum type="romanLcPeriod"/>
              <a:defRPr sz="2000" baseline="0">
                <a:latin typeface="Georgia" pitchFamily="18" charset="0"/>
              </a:defRPr>
            </a:lvl8pPr>
            <a:lvl9pPr marL="0" indent="-274320">
              <a:lnSpc>
                <a:spcPct val="100000"/>
              </a:lnSpc>
              <a:spcBef>
                <a:spcPts val="0"/>
              </a:spcBef>
              <a:spcAft>
                <a:spcPts val="900"/>
              </a:spcAft>
              <a:buFont typeface="Arial" pitchFamily="34" charset="0"/>
              <a:buNone/>
              <a:defRPr sz="2000" b="1" baseline="0">
                <a:solidFill>
                  <a:schemeClr val="tx2"/>
                </a:solidFill>
                <a:latin typeface="Georgia" pitchFamily="18" charset="0"/>
              </a:defRPr>
            </a:lvl9pPr>
          </a:lstStyle>
          <a:p>
            <a:r>
              <a:rPr lang="en-US" dirty="0"/>
              <a:t>Big Data Analytics improves the speed and efficiency with which we understand the past, and opens up entirely new avenues for preparing for and adapting to the future.</a:t>
            </a:r>
          </a:p>
        </p:txBody>
      </p:sp>
    </p:spTree>
    <p:extLst>
      <p:ext uri="{BB962C8B-B14F-4D97-AF65-F5344CB8AC3E}">
        <p14:creationId xmlns:p14="http://schemas.microsoft.com/office/powerpoint/2010/main" val="3592564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Examples of Big Data Analytics in Action</a:t>
            </a:r>
          </a:p>
        </p:txBody>
      </p:sp>
      <p:sp>
        <p:nvSpPr>
          <p:cNvPr id="5" name="Slide Number Placeholder 4"/>
          <p:cNvSpPr>
            <a:spLocks noGrp="1"/>
          </p:cNvSpPr>
          <p:nvPr>
            <p:ph type="sldNum" sz="quarter" idx="4"/>
          </p:nvPr>
        </p:nvSpPr>
        <p:spPr/>
        <p:txBody>
          <a:bodyPr/>
          <a:lstStyle/>
          <a:p>
            <a:fld id="{9EBD5762-3BDC-484D-9503-7EA6D5A9A8CE}" type="slidenum">
              <a:rPr lang="en-GB" smtClean="0"/>
              <a:pPr/>
              <a:t>13</a:t>
            </a:fld>
            <a:endParaRPr lang="en-GB"/>
          </a:p>
        </p:txBody>
      </p:sp>
      <p:sp>
        <p:nvSpPr>
          <p:cNvPr id="7" name="Title 1"/>
          <p:cNvSpPr txBox="1">
            <a:spLocks/>
          </p:cNvSpPr>
          <p:nvPr/>
        </p:nvSpPr>
        <p:spPr>
          <a:xfrm>
            <a:off x="530352" y="1143000"/>
            <a:ext cx="8138160" cy="548640"/>
          </a:xfrm>
          <a:prstGeom prst="rect">
            <a:avLst/>
          </a:prstGeom>
        </p:spPr>
        <p:txBody>
          <a:bodyPr lIns="0" tIns="0" rIns="0" bIns="0" numCol="1"/>
          <a:lstStyle>
            <a:defPPr>
              <a:defRPr lang="en-US"/>
            </a:defPPr>
            <a:lvl1pPr marR="0" indent="-274320" fontAlgn="auto">
              <a:lnSpc>
                <a:spcPct val="100000"/>
              </a:lnSpc>
              <a:spcBef>
                <a:spcPts val="0"/>
              </a:spcBef>
              <a:spcAft>
                <a:spcPts val="900"/>
              </a:spcAft>
              <a:buClr>
                <a:schemeClr val="tx1"/>
              </a:buClr>
              <a:buSzTx/>
              <a:buFontTx/>
              <a:buNone/>
              <a:tabLst/>
              <a:defRPr sz="1600">
                <a:latin typeface="Georgia" pitchFamily="18" charset="0"/>
              </a:defRPr>
            </a:lvl1pPr>
            <a:lvl2pPr marL="274320" indent="-274320">
              <a:lnSpc>
                <a:spcPct val="100000"/>
              </a:lnSpc>
              <a:spcBef>
                <a:spcPts val="0"/>
              </a:spcBef>
              <a:spcAft>
                <a:spcPts val="900"/>
              </a:spcAft>
              <a:buClr>
                <a:schemeClr val="tx1"/>
              </a:buClr>
              <a:buFont typeface="Georgia" pitchFamily="18" charset="0"/>
              <a:buChar char="•"/>
              <a:defRPr sz="2000">
                <a:latin typeface="Georgia" pitchFamily="18" charset="0"/>
              </a:defRPr>
            </a:lvl2pPr>
            <a:lvl3pPr marL="548640" indent="-274320">
              <a:lnSpc>
                <a:spcPct val="100000"/>
              </a:lnSpc>
              <a:spcBef>
                <a:spcPts val="0"/>
              </a:spcBef>
              <a:spcAft>
                <a:spcPts val="900"/>
              </a:spcAft>
              <a:buClr>
                <a:schemeClr val="tx1"/>
              </a:buClr>
              <a:buFont typeface="Georgia" pitchFamily="18" charset="0"/>
              <a:buChar char="-"/>
              <a:defRPr sz="2000">
                <a:latin typeface="Georgia" pitchFamily="18" charset="0"/>
              </a:defRPr>
            </a:lvl3pPr>
            <a:lvl4pPr marL="822960" indent="-274320">
              <a:lnSpc>
                <a:spcPct val="100000"/>
              </a:lnSpc>
              <a:spcBef>
                <a:spcPts val="0"/>
              </a:spcBef>
              <a:spcAft>
                <a:spcPts val="900"/>
              </a:spcAft>
              <a:buClr>
                <a:schemeClr val="tx1"/>
              </a:buClr>
              <a:buFont typeface="Georgia" pitchFamily="18" charset="0"/>
              <a:buChar char="◦"/>
              <a:defRPr sz="2000">
                <a:latin typeface="Georgia" pitchFamily="18" charset="0"/>
              </a:defRPr>
            </a:lvl4pPr>
            <a:lvl5pPr marL="1097280" indent="-274320">
              <a:lnSpc>
                <a:spcPct val="100000"/>
              </a:lnSpc>
              <a:spcBef>
                <a:spcPts val="0"/>
              </a:spcBef>
              <a:spcAft>
                <a:spcPts val="900"/>
              </a:spcAft>
              <a:buClr>
                <a:schemeClr val="tx1"/>
              </a:buClr>
              <a:buFont typeface="Georgia" pitchFamily="18" charset="0"/>
              <a:buChar char="›"/>
              <a:defRPr sz="2000" baseline="0">
                <a:latin typeface="Georgia" pitchFamily="18" charset="0"/>
              </a:defRPr>
            </a:lvl5pPr>
            <a:lvl6pPr marL="274320" marR="0" indent="-274320" fontAlgn="auto">
              <a:lnSpc>
                <a:spcPct val="100000"/>
              </a:lnSpc>
              <a:spcBef>
                <a:spcPts val="0"/>
              </a:spcBef>
              <a:spcAft>
                <a:spcPts val="900"/>
              </a:spcAft>
              <a:buClr>
                <a:schemeClr val="tx1"/>
              </a:buClr>
              <a:buSzPct val="100000"/>
              <a:buFont typeface="+mj-lt"/>
              <a:buAutoNum type="arabicPeriod"/>
              <a:tabLst/>
              <a:defRPr sz="2000" baseline="0">
                <a:latin typeface="Georgia" pitchFamily="18" charset="0"/>
              </a:defRPr>
            </a:lvl6pPr>
            <a:lvl7pPr marL="548640" indent="-274320">
              <a:lnSpc>
                <a:spcPct val="100000"/>
              </a:lnSpc>
              <a:spcBef>
                <a:spcPts val="0"/>
              </a:spcBef>
              <a:spcAft>
                <a:spcPts val="900"/>
              </a:spcAft>
              <a:buSzPct val="100000"/>
              <a:buFont typeface="+mj-lt"/>
              <a:buAutoNum type="alphaLcPeriod"/>
              <a:defRPr sz="2000" baseline="0">
                <a:latin typeface="Georgia" pitchFamily="18" charset="0"/>
              </a:defRPr>
            </a:lvl7pPr>
            <a:lvl8pPr marL="822960" indent="-274320">
              <a:lnSpc>
                <a:spcPct val="100000"/>
              </a:lnSpc>
              <a:spcBef>
                <a:spcPts val="0"/>
              </a:spcBef>
              <a:spcAft>
                <a:spcPts val="900"/>
              </a:spcAft>
              <a:buSzPct val="100000"/>
              <a:buFont typeface="+mj-lt"/>
              <a:buAutoNum type="romanLcPeriod"/>
              <a:defRPr sz="2000" baseline="0">
                <a:latin typeface="Georgia" pitchFamily="18" charset="0"/>
              </a:defRPr>
            </a:lvl8pPr>
            <a:lvl9pPr marL="0" indent="-274320">
              <a:lnSpc>
                <a:spcPct val="100000"/>
              </a:lnSpc>
              <a:spcBef>
                <a:spcPts val="0"/>
              </a:spcBef>
              <a:spcAft>
                <a:spcPts val="900"/>
              </a:spcAft>
              <a:buFont typeface="Arial" pitchFamily="34" charset="0"/>
              <a:buNone/>
              <a:defRPr sz="2000" b="1" baseline="0">
                <a:solidFill>
                  <a:schemeClr val="tx2"/>
                </a:solidFill>
                <a:latin typeface="Georgia" pitchFamily="18" charset="0"/>
              </a:defRPr>
            </a:lvl9pPr>
          </a:lstStyle>
          <a:p>
            <a:r>
              <a:rPr lang="en-US" dirty="0"/>
              <a:t>Market Leaders are leveraging Big Data Analytics to generate value by starting with a business need and focusing on implementing actionable insights quickly and decisively</a:t>
            </a:r>
          </a:p>
        </p:txBody>
      </p:sp>
      <p:graphicFrame>
        <p:nvGraphicFramePr>
          <p:cNvPr id="8" name="Content Placeholder 5"/>
          <p:cNvGraphicFramePr>
            <a:graphicFrameLocks noGrp="1"/>
          </p:cNvGraphicFramePr>
          <p:nvPr>
            <p:ph sz="quarter" idx="15"/>
            <p:extLst>
              <p:ext uri="{D42A27DB-BD31-4B8C-83A1-F6EECF244321}">
                <p14:modId xmlns:p14="http://schemas.microsoft.com/office/powerpoint/2010/main" val="473693343"/>
              </p:ext>
            </p:extLst>
          </p:nvPr>
        </p:nvGraphicFramePr>
        <p:xfrm>
          <a:off x="410137" y="2133600"/>
          <a:ext cx="8153400" cy="4253455"/>
        </p:xfrm>
        <a:graphic>
          <a:graphicData uri="http://schemas.openxmlformats.org/drawingml/2006/table">
            <a:tbl>
              <a:tblPr firstRow="1" bandRow="1">
                <a:tableStyleId>{5C22544A-7EE6-4342-B048-85BDC9FD1C3A}</a:tableStyleId>
              </a:tblPr>
              <a:tblGrid>
                <a:gridCol w="10668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275815">
                <a:tc>
                  <a:txBody>
                    <a:bodyPr/>
                    <a:lstStyle/>
                    <a:p>
                      <a:pPr algn="ctr"/>
                      <a:r>
                        <a:rPr lang="en-US" sz="1200" dirty="0">
                          <a:solidFill>
                            <a:schemeClr val="bg1"/>
                          </a:solidFill>
                          <a:latin typeface="+mj-lt"/>
                        </a:rPr>
                        <a:t>Company</a:t>
                      </a:r>
                    </a:p>
                  </a:txBody>
                  <a:tcPr anchor="ctr">
                    <a:lnB w="12700" cap="flat" cmpd="sng" algn="ctr">
                      <a:noFill/>
                      <a:prstDash val="solid"/>
                      <a:round/>
                      <a:headEnd type="none" w="med" len="med"/>
                      <a:tailEnd type="none" w="med" len="med"/>
                    </a:lnB>
                    <a:noFill/>
                  </a:tcPr>
                </a:tc>
                <a:tc>
                  <a:txBody>
                    <a:bodyPr/>
                    <a:lstStyle/>
                    <a:p>
                      <a:pPr algn="ctr"/>
                      <a:r>
                        <a:rPr lang="en-US" sz="1200" dirty="0">
                          <a:solidFill>
                            <a:schemeClr val="bg1"/>
                          </a:solidFill>
                          <a:latin typeface="+mj-lt"/>
                        </a:rPr>
                        <a:t>Business Need</a:t>
                      </a:r>
                    </a:p>
                  </a:txBody>
                  <a:tcPr anchor="ctr">
                    <a:lnB w="38100" cmpd="sng">
                      <a:noFill/>
                    </a:lnB>
                    <a:noFill/>
                  </a:tcPr>
                </a:tc>
                <a:tc>
                  <a:txBody>
                    <a:bodyPr/>
                    <a:lstStyle/>
                    <a:p>
                      <a:pPr algn="ctr"/>
                      <a:r>
                        <a:rPr lang="en-US" sz="1200" dirty="0">
                          <a:solidFill>
                            <a:schemeClr val="bg1"/>
                          </a:solidFill>
                          <a:latin typeface="+mj-lt"/>
                        </a:rPr>
                        <a:t>Data and Analytics</a:t>
                      </a:r>
                    </a:p>
                  </a:txBody>
                  <a:tcPr anchor="ctr">
                    <a:lnB w="38100" cmpd="sng">
                      <a:noFill/>
                    </a:lnB>
                    <a:noFill/>
                  </a:tcPr>
                </a:tc>
                <a:tc>
                  <a:txBody>
                    <a:bodyPr/>
                    <a:lstStyle/>
                    <a:p>
                      <a:pPr algn="ctr"/>
                      <a:r>
                        <a:rPr lang="en-US" sz="1200" dirty="0">
                          <a:solidFill>
                            <a:schemeClr val="bg1"/>
                          </a:solidFill>
                          <a:latin typeface="+mj-lt"/>
                        </a:rPr>
                        <a:t>Impact</a:t>
                      </a:r>
                    </a:p>
                  </a:txBody>
                  <a:tcPr anchor="ctr">
                    <a:noFill/>
                  </a:tcPr>
                </a:tc>
                <a:extLst>
                  <a:ext uri="{0D108BD9-81ED-4DB2-BD59-A6C34878D82A}">
                    <a16:rowId xmlns:a16="http://schemas.microsoft.com/office/drawing/2014/main" val="10000"/>
                  </a:ext>
                </a:extLst>
              </a:tr>
              <a:tr h="635585">
                <a:tc>
                  <a:txBody>
                    <a:bodyPr/>
                    <a:lstStyle/>
                    <a:p>
                      <a:endParaRPr lang="en-US" sz="1200" dirty="0">
                        <a:latin typeface="+mj-lt"/>
                      </a:endParaRPr>
                    </a:p>
                  </a:txBody>
                  <a:tcPr anchor="ct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indent="0" algn="l">
                        <a:buFont typeface="Arial" panose="020B0604020202020204" pitchFamily="34" charset="0"/>
                        <a:buNone/>
                      </a:pPr>
                      <a:r>
                        <a:rPr lang="en-US" sz="1100" b="1" baseline="0" dirty="0">
                          <a:latin typeface="+mj-lt"/>
                        </a:rPr>
                        <a:t>Greater tailoring of credit card offers </a:t>
                      </a:r>
                      <a:r>
                        <a:rPr lang="en-US" sz="1100" b="0" baseline="0" dirty="0">
                          <a:latin typeface="+mj-lt"/>
                        </a:rPr>
                        <a:t>to fit customer needs</a:t>
                      </a:r>
                      <a:endParaRPr lang="en-US" sz="1100" b="0" dirty="0">
                        <a:latin typeface="+mj-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marL="0" indent="0" algn="l">
                        <a:buFont typeface="Arial" panose="020B0604020202020204" pitchFamily="34" charset="0"/>
                        <a:buNone/>
                      </a:pPr>
                      <a:r>
                        <a:rPr lang="en-US" sz="1100" dirty="0">
                          <a:latin typeface="+mj-lt"/>
                        </a:rPr>
                        <a:t>Statistical model based on public credit and demographic data to target</a:t>
                      </a:r>
                      <a:r>
                        <a:rPr lang="en-US" sz="1100" baseline="0" dirty="0">
                          <a:latin typeface="+mj-lt"/>
                        </a:rPr>
                        <a:t> customized products to customers</a:t>
                      </a:r>
                      <a:endParaRPr lang="en-US" sz="1100" dirty="0">
                        <a:latin typeface="+mj-lt"/>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marL="0" indent="0" algn="l">
                        <a:buFont typeface="Arial" panose="020B0604020202020204" pitchFamily="34" charset="0"/>
                        <a:buNone/>
                      </a:pPr>
                      <a:r>
                        <a:rPr lang="en-US" sz="1100" dirty="0">
                          <a:latin typeface="+mj-lt"/>
                        </a:rPr>
                        <a:t>Net</a:t>
                      </a:r>
                      <a:r>
                        <a:rPr lang="en-US" sz="1100" baseline="0" dirty="0">
                          <a:latin typeface="+mj-lt"/>
                        </a:rPr>
                        <a:t> revenue grew at </a:t>
                      </a:r>
                      <a:r>
                        <a:rPr lang="en-US" sz="1100" b="1" baseline="0" dirty="0">
                          <a:latin typeface="+mj-lt"/>
                        </a:rPr>
                        <a:t>a CAGR of 32% </a:t>
                      </a:r>
                      <a:r>
                        <a:rPr lang="en-US" sz="1100" b="0" baseline="0" dirty="0">
                          <a:latin typeface="+mj-lt"/>
                        </a:rPr>
                        <a:t>from </a:t>
                      </a:r>
                      <a:r>
                        <a:rPr lang="en-US" sz="1100" baseline="0" dirty="0">
                          <a:latin typeface="+mj-lt"/>
                        </a:rPr>
                        <a:t>1994 to 2003; prompted competitors to shift focus to data and analytics</a:t>
                      </a:r>
                      <a:endParaRPr lang="en-US" sz="1100" dirty="0">
                        <a:latin typeface="+mj-lt"/>
                      </a:endParaRPr>
                    </a:p>
                  </a:txBody>
                  <a:tcPr>
                    <a:lnL w="12700" cmpd="sng">
                      <a:noFill/>
                    </a:lnL>
                    <a:lnR w="12700" cap="flat" cmpd="sng" algn="ctr">
                      <a:noFill/>
                      <a:prstDash val="solid"/>
                      <a:round/>
                      <a:headEnd type="none" w="med" len="med"/>
                      <a:tailEnd type="none" w="med" len="med"/>
                    </a:lnR>
                  </a:tcPr>
                </a:tc>
                <a:extLst>
                  <a:ext uri="{0D108BD9-81ED-4DB2-BD59-A6C34878D82A}">
                    <a16:rowId xmlns:a16="http://schemas.microsoft.com/office/drawing/2014/main" val="10001"/>
                  </a:ext>
                </a:extLst>
              </a:tr>
              <a:tr h="635585">
                <a:tc>
                  <a:txBody>
                    <a:bodyPr/>
                    <a:lstStyle/>
                    <a:p>
                      <a:endParaRPr lang="en-US" sz="1200" dirty="0">
                        <a:latin typeface="+mj-lt"/>
                      </a:endParaRPr>
                    </a:p>
                  </a:txBody>
                  <a:tcPr anchor="ctr">
                    <a:lnL w="12700"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indent="0" algn="l">
                        <a:buFont typeface="Arial" panose="020B0604020202020204" pitchFamily="34" charset="0"/>
                        <a:buNone/>
                      </a:pPr>
                      <a:r>
                        <a:rPr lang="en-US" sz="1100" b="1" kern="1200" dirty="0">
                          <a:solidFill>
                            <a:schemeClr val="dk1"/>
                          </a:solidFill>
                          <a:latin typeface="+mj-lt"/>
                          <a:ea typeface="+mn-ea"/>
                          <a:cs typeface="+mn-cs"/>
                        </a:rPr>
                        <a:t>Data-enabled engine</a:t>
                      </a:r>
                      <a:r>
                        <a:rPr lang="en-US" sz="1100" b="1" kern="1200" baseline="0" dirty="0">
                          <a:solidFill>
                            <a:schemeClr val="dk1"/>
                          </a:solidFill>
                          <a:latin typeface="+mj-lt"/>
                          <a:ea typeface="+mn-ea"/>
                          <a:cs typeface="+mn-cs"/>
                        </a:rPr>
                        <a:t> prognostics</a:t>
                      </a:r>
                      <a:r>
                        <a:rPr lang="en-US" sz="1100" kern="1200" baseline="0" dirty="0">
                          <a:solidFill>
                            <a:schemeClr val="dk1"/>
                          </a:solidFill>
                          <a:latin typeface="+mj-lt"/>
                          <a:ea typeface="+mn-ea"/>
                          <a:cs typeface="+mn-cs"/>
                        </a:rPr>
                        <a:t>, monitoring, maintenance and repair</a:t>
                      </a:r>
                      <a:endParaRPr lang="en-US" sz="1100" kern="1200" dirty="0">
                        <a:solidFill>
                          <a:schemeClr val="dk1"/>
                        </a:solidFill>
                        <a:latin typeface="+mj-lt"/>
                        <a:ea typeface="+mn-ea"/>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indent="0" algn="l">
                        <a:buFont typeface="Arial" panose="020B0604020202020204" pitchFamily="34" charset="0"/>
                        <a:buNone/>
                      </a:pPr>
                      <a:r>
                        <a:rPr lang="en-US" sz="1100" kern="1200" dirty="0">
                          <a:solidFill>
                            <a:schemeClr val="dk1"/>
                          </a:solidFill>
                          <a:latin typeface="+mj-lt"/>
                          <a:ea typeface="+mn-ea"/>
                          <a:cs typeface="+mn-cs"/>
                        </a:rPr>
                        <a:t>Analysis of sensor</a:t>
                      </a:r>
                      <a:r>
                        <a:rPr lang="en-US" sz="1100" kern="1200" baseline="0" dirty="0">
                          <a:solidFill>
                            <a:schemeClr val="dk1"/>
                          </a:solidFill>
                          <a:latin typeface="+mj-lt"/>
                          <a:ea typeface="+mn-ea"/>
                          <a:cs typeface="+mn-cs"/>
                        </a:rPr>
                        <a:t> data from hundreds of sensors in</a:t>
                      </a:r>
                      <a:r>
                        <a:rPr lang="en-US" sz="1100" kern="1200" dirty="0">
                          <a:solidFill>
                            <a:schemeClr val="dk1"/>
                          </a:solidFill>
                          <a:latin typeface="+mj-lt"/>
                          <a:ea typeface="+mn-ea"/>
                          <a:cs typeface="+mn-cs"/>
                        </a:rPr>
                        <a:t> 4,000</a:t>
                      </a:r>
                      <a:r>
                        <a:rPr lang="en-US" sz="1100" kern="1200" baseline="0" dirty="0">
                          <a:solidFill>
                            <a:schemeClr val="dk1"/>
                          </a:solidFill>
                          <a:latin typeface="+mj-lt"/>
                          <a:ea typeface="+mn-ea"/>
                          <a:cs typeface="+mn-cs"/>
                        </a:rPr>
                        <a:t> engines to identify and solve issues weeks in advance</a:t>
                      </a:r>
                      <a:endParaRPr lang="en-US" sz="1100" kern="1200" dirty="0">
                        <a:solidFill>
                          <a:schemeClr val="dk1"/>
                        </a:solidFill>
                        <a:latin typeface="+mj-lt"/>
                        <a:ea typeface="+mn-ea"/>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indent="0" algn="l">
                        <a:buFont typeface="Arial" panose="020B0604020202020204" pitchFamily="34" charset="0"/>
                        <a:buNone/>
                      </a:pPr>
                      <a:r>
                        <a:rPr lang="en-US" sz="1100" b="0" i="0" kern="1200" dirty="0">
                          <a:solidFill>
                            <a:schemeClr val="dk1"/>
                          </a:solidFill>
                          <a:effectLst/>
                          <a:latin typeface="+mj-lt"/>
                          <a:ea typeface="+mn-ea"/>
                          <a:cs typeface="+mn-cs"/>
                        </a:rPr>
                        <a:t>Over</a:t>
                      </a:r>
                      <a:r>
                        <a:rPr lang="en-US" sz="1100" b="0" i="0" kern="1200" baseline="0" dirty="0">
                          <a:solidFill>
                            <a:schemeClr val="dk1"/>
                          </a:solidFill>
                          <a:effectLst/>
                          <a:latin typeface="+mj-lt"/>
                          <a:ea typeface="+mn-ea"/>
                          <a:cs typeface="+mn-cs"/>
                        </a:rPr>
                        <a:t> </a:t>
                      </a:r>
                      <a:r>
                        <a:rPr lang="en-US" sz="1100" b="1" i="0" kern="1200" dirty="0">
                          <a:solidFill>
                            <a:schemeClr val="dk1"/>
                          </a:solidFill>
                          <a:effectLst/>
                          <a:latin typeface="+mj-lt"/>
                          <a:ea typeface="+mn-ea"/>
                          <a:cs typeface="+mn-cs"/>
                        </a:rPr>
                        <a:t>70% annual revenue </a:t>
                      </a:r>
                      <a:r>
                        <a:rPr lang="en-US" sz="1100" b="0" i="0" kern="1200" baseline="0" dirty="0">
                          <a:solidFill>
                            <a:schemeClr val="dk1"/>
                          </a:solidFill>
                          <a:effectLst/>
                          <a:latin typeface="+mj-lt"/>
                          <a:ea typeface="+mn-ea"/>
                          <a:cs typeface="+mn-cs"/>
                        </a:rPr>
                        <a:t>from the aircraft engine division </a:t>
                      </a:r>
                      <a:r>
                        <a:rPr lang="en-US" sz="1100" b="0" i="0" kern="1200" dirty="0">
                          <a:solidFill>
                            <a:schemeClr val="dk1"/>
                          </a:solidFill>
                          <a:effectLst/>
                          <a:latin typeface="+mj-lt"/>
                          <a:ea typeface="+mn-ea"/>
                          <a:cs typeface="+mn-cs"/>
                        </a:rPr>
                        <a:t>attributable to this service</a:t>
                      </a:r>
                      <a:endParaRPr lang="en-US" sz="1100" dirty="0">
                        <a:latin typeface="+mj-lt"/>
                      </a:endParaRPr>
                    </a:p>
                  </a:txBody>
                  <a:tcPr>
                    <a:lnL w="12700" cmpd="sng">
                      <a:noFill/>
                    </a:lnL>
                    <a:lnR w="12700" cap="flat" cmpd="sng" algn="ctr">
                      <a:noFill/>
                      <a:prstDash val="solid"/>
                      <a:round/>
                      <a:headEnd type="none" w="med" len="med"/>
                      <a:tailEnd type="none" w="med" len="med"/>
                    </a:lnR>
                  </a:tcPr>
                </a:tc>
                <a:extLst>
                  <a:ext uri="{0D108BD9-81ED-4DB2-BD59-A6C34878D82A}">
                    <a16:rowId xmlns:a16="http://schemas.microsoft.com/office/drawing/2014/main" val="10002"/>
                  </a:ext>
                </a:extLst>
              </a:tr>
              <a:tr h="775414">
                <a:tc>
                  <a:txBody>
                    <a:bodyPr/>
                    <a:lstStyle/>
                    <a:p>
                      <a:endParaRPr lang="en-US" sz="1200" dirty="0">
                        <a:latin typeface="+mj-lt"/>
                      </a:endParaRPr>
                    </a:p>
                  </a:txBody>
                  <a:tcPr anchor="ctr">
                    <a:lnL w="12700"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100" b="1" i="0" kern="1200" dirty="0">
                          <a:solidFill>
                            <a:schemeClr val="dk1"/>
                          </a:solidFill>
                          <a:effectLst/>
                          <a:latin typeface="+mj-lt"/>
                          <a:ea typeface="+mn-ea"/>
                          <a:cs typeface="+mn-cs"/>
                        </a:rPr>
                        <a:t>Search-to-purchase conversion</a:t>
                      </a:r>
                      <a:r>
                        <a:rPr lang="en-US" sz="1100" b="0" i="0" kern="1200" baseline="0" dirty="0">
                          <a:solidFill>
                            <a:schemeClr val="dk1"/>
                          </a:solidFill>
                          <a:effectLst/>
                          <a:latin typeface="+mj-lt"/>
                          <a:ea typeface="+mn-ea"/>
                          <a:cs typeface="+mn-cs"/>
                        </a:rPr>
                        <a:t> </a:t>
                      </a:r>
                      <a:r>
                        <a:rPr lang="en-US" sz="1100" b="0" i="0" kern="1200" dirty="0">
                          <a:solidFill>
                            <a:schemeClr val="dk1"/>
                          </a:solidFill>
                          <a:effectLst/>
                          <a:latin typeface="+mj-lt"/>
                          <a:ea typeface="+mn-ea"/>
                          <a:cs typeface="+mn-cs"/>
                        </a:rPr>
                        <a:t>by anticipating intent of a shopper’s search and delivering relevant results</a:t>
                      </a:r>
                      <a:endParaRPr lang="en-US" sz="1100" dirty="0">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l"/>
                      <a:r>
                        <a:rPr lang="en-US" sz="1100" b="0" i="0" kern="1200" dirty="0">
                          <a:solidFill>
                            <a:schemeClr val="dk1"/>
                          </a:solidFill>
                          <a:effectLst/>
                          <a:latin typeface="+mj-lt"/>
                          <a:ea typeface="+mn-ea"/>
                          <a:cs typeface="+mn-cs"/>
                        </a:rPr>
                        <a:t>Semantic search, which enables discovery using algorithms that rank results via social signals from around the web</a:t>
                      </a:r>
                      <a:endParaRPr lang="en-US" sz="1100" dirty="0">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l"/>
                      <a:r>
                        <a:rPr lang="en-US" sz="1100" b="0" i="0" kern="1200" dirty="0">
                          <a:solidFill>
                            <a:schemeClr val="dk1"/>
                          </a:solidFill>
                          <a:effectLst/>
                          <a:latin typeface="+mj-lt"/>
                          <a:ea typeface="+mn-ea"/>
                          <a:cs typeface="+mn-cs"/>
                        </a:rPr>
                        <a:t>Increases 10-15% the likelihood that</a:t>
                      </a:r>
                      <a:r>
                        <a:rPr lang="en-US" sz="1100" b="0" i="0" kern="1200" baseline="0" dirty="0">
                          <a:solidFill>
                            <a:schemeClr val="dk1"/>
                          </a:solidFill>
                          <a:effectLst/>
                          <a:latin typeface="+mj-lt"/>
                          <a:ea typeface="+mn-ea"/>
                          <a:cs typeface="+mn-cs"/>
                        </a:rPr>
                        <a:t> </a:t>
                      </a:r>
                      <a:r>
                        <a:rPr lang="en-US" sz="1100" b="0" i="0" kern="1200" dirty="0">
                          <a:solidFill>
                            <a:schemeClr val="dk1"/>
                          </a:solidFill>
                          <a:effectLst/>
                          <a:latin typeface="+mj-lt"/>
                          <a:ea typeface="+mn-ea"/>
                          <a:cs typeface="+mn-cs"/>
                        </a:rPr>
                        <a:t>a customer will complete their purchase – t</a:t>
                      </a:r>
                      <a:r>
                        <a:rPr lang="en-US" sz="1100" b="0" i="0" kern="1200" baseline="0" dirty="0">
                          <a:solidFill>
                            <a:schemeClr val="dk1"/>
                          </a:solidFill>
                          <a:effectLst/>
                          <a:latin typeface="+mj-lt"/>
                          <a:ea typeface="+mn-ea"/>
                          <a:cs typeface="+mn-cs"/>
                        </a:rPr>
                        <a:t>ranslating to </a:t>
                      </a:r>
                      <a:r>
                        <a:rPr lang="en-US" sz="1100" b="1" i="0" kern="1200" baseline="0" dirty="0">
                          <a:solidFill>
                            <a:schemeClr val="dk1"/>
                          </a:solidFill>
                          <a:effectLst/>
                          <a:latin typeface="+mj-lt"/>
                          <a:ea typeface="+mn-ea"/>
                          <a:cs typeface="+mn-cs"/>
                        </a:rPr>
                        <a:t>millions of dollars in revenue </a:t>
                      </a:r>
                      <a:endParaRPr lang="en-US" sz="1100" b="1" dirty="0">
                        <a:latin typeface="+mj-lt"/>
                      </a:endParaRPr>
                    </a:p>
                  </a:txBody>
                  <a:tcPr>
                    <a:lnL w="12700" cmpd="sng">
                      <a:noFill/>
                    </a:lnL>
                    <a:lnR w="12700" cap="flat" cmpd="sng" algn="ctr">
                      <a:noFill/>
                      <a:prstDash val="solid"/>
                      <a:round/>
                      <a:headEnd type="none" w="med" len="med"/>
                      <a:tailEnd type="none" w="med" len="med"/>
                    </a:lnR>
                  </a:tcPr>
                </a:tc>
                <a:extLst>
                  <a:ext uri="{0D108BD9-81ED-4DB2-BD59-A6C34878D82A}">
                    <a16:rowId xmlns:a16="http://schemas.microsoft.com/office/drawing/2014/main" val="10003"/>
                  </a:ext>
                </a:extLst>
              </a:tr>
              <a:tr h="495757">
                <a:tc>
                  <a:txBody>
                    <a:bodyPr/>
                    <a:lstStyle/>
                    <a:p>
                      <a:endParaRPr lang="en-US" sz="1200" dirty="0">
                        <a:latin typeface="+mj-lt"/>
                      </a:endParaRPr>
                    </a:p>
                  </a:txBody>
                  <a:tcPr anchor="ctr">
                    <a:lnL w="12700" cap="flat" cmpd="sng" algn="ctr">
                      <a:no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algn="l"/>
                      <a:r>
                        <a:rPr lang="en-US" sz="1100" dirty="0">
                          <a:latin typeface="+mj-lt"/>
                        </a:rPr>
                        <a:t>Transformation</a:t>
                      </a:r>
                      <a:r>
                        <a:rPr lang="en-US" sz="1100" baseline="0" dirty="0">
                          <a:latin typeface="+mj-lt"/>
                        </a:rPr>
                        <a:t> from subscription streaming service to </a:t>
                      </a:r>
                      <a:r>
                        <a:rPr lang="en-US" sz="1100" b="1" baseline="0" dirty="0">
                          <a:latin typeface="+mj-lt"/>
                        </a:rPr>
                        <a:t>o</a:t>
                      </a:r>
                      <a:r>
                        <a:rPr lang="en-US" sz="1100" b="1" dirty="0">
                          <a:latin typeface="+mj-lt"/>
                        </a:rPr>
                        <a:t>riginal</a:t>
                      </a:r>
                      <a:r>
                        <a:rPr lang="en-US" sz="1100" b="1" baseline="0" dirty="0">
                          <a:latin typeface="+mj-lt"/>
                        </a:rPr>
                        <a:t> content producer</a:t>
                      </a:r>
                      <a:endParaRPr lang="en-US" sz="1100" b="1" dirty="0">
                        <a:latin typeface="+mj-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indent="0" algn="l" defTabSz="899010" rtl="0" eaLnBrk="1" fontAlgn="auto" latinLnBrk="0" hangingPunct="1">
                        <a:lnSpc>
                          <a:spcPct val="100000"/>
                        </a:lnSpc>
                        <a:spcBef>
                          <a:spcPts val="0"/>
                        </a:spcBef>
                        <a:spcAft>
                          <a:spcPts val="0"/>
                        </a:spcAft>
                        <a:buClrTx/>
                        <a:buSzTx/>
                        <a:buFontTx/>
                        <a:buNone/>
                        <a:tabLst/>
                        <a:defRPr/>
                      </a:pPr>
                      <a:r>
                        <a:rPr lang="en-US" sz="1100" kern="1200" dirty="0">
                          <a:solidFill>
                            <a:schemeClr val="dk1"/>
                          </a:solidFill>
                          <a:latin typeface="+mj-lt"/>
                          <a:ea typeface="+mn-ea"/>
                          <a:cs typeface="+mn-cs"/>
                        </a:rPr>
                        <a:t>Analysis of data from 66 million subscribers’ viewing habits</a:t>
                      </a:r>
                      <a:r>
                        <a:rPr lang="en-US" sz="1100" kern="1200" baseline="0" dirty="0">
                          <a:solidFill>
                            <a:schemeClr val="dk1"/>
                          </a:solidFill>
                          <a:latin typeface="+mj-lt"/>
                          <a:ea typeface="+mn-ea"/>
                          <a:cs typeface="+mn-cs"/>
                        </a:rPr>
                        <a:t> and preferences</a:t>
                      </a:r>
                      <a:endParaRPr lang="en-US" sz="1100" kern="1200" dirty="0">
                        <a:solidFill>
                          <a:schemeClr val="dk1"/>
                        </a:solidFill>
                        <a:latin typeface="+mj-lt"/>
                        <a:ea typeface="+mn-ea"/>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l"/>
                      <a:r>
                        <a:rPr lang="en-US" sz="1100" b="1" i="0" dirty="0">
                          <a:latin typeface="+mj-lt"/>
                        </a:rPr>
                        <a:t>Revenue and subscriber base increased by 15%</a:t>
                      </a:r>
                      <a:r>
                        <a:rPr lang="en-US" sz="1100" b="1" i="0" baseline="0" dirty="0">
                          <a:latin typeface="+mj-lt"/>
                        </a:rPr>
                        <a:t> </a:t>
                      </a:r>
                      <a:r>
                        <a:rPr lang="en-US" sz="1100" b="1" i="0" dirty="0">
                          <a:latin typeface="+mj-lt"/>
                        </a:rPr>
                        <a:t>and</a:t>
                      </a:r>
                      <a:r>
                        <a:rPr lang="en-US" sz="1100" b="1" i="0" baseline="0" dirty="0">
                          <a:latin typeface="+mj-lt"/>
                        </a:rPr>
                        <a:t> </a:t>
                      </a:r>
                      <a:r>
                        <a:rPr lang="en-US" sz="1100" b="1" i="0" dirty="0">
                          <a:latin typeface="+mj-lt"/>
                        </a:rPr>
                        <a:t>9% </a:t>
                      </a:r>
                      <a:r>
                        <a:rPr lang="en-US" sz="1100" i="0" dirty="0">
                          <a:latin typeface="+mj-lt"/>
                        </a:rPr>
                        <a:t>respectively in</a:t>
                      </a:r>
                      <a:r>
                        <a:rPr lang="en-US" sz="1100" i="0" baseline="0" dirty="0">
                          <a:latin typeface="+mj-lt"/>
                        </a:rPr>
                        <a:t> 2013</a:t>
                      </a:r>
                      <a:endParaRPr lang="en-US" sz="1100" i="0" dirty="0">
                        <a:latin typeface="+mj-lt"/>
                      </a:endParaRPr>
                    </a:p>
                  </a:txBody>
                  <a:tcPr>
                    <a:lnL w="12700" cmpd="sng">
                      <a:noFill/>
                    </a:lnL>
                    <a:lnR w="12700" cap="flat" cmpd="sng" algn="ctr">
                      <a:noFill/>
                      <a:prstDash val="solid"/>
                      <a:round/>
                      <a:headEnd type="none" w="med" len="med"/>
                      <a:tailEnd type="none" w="med" len="med"/>
                    </a:lnR>
                  </a:tcPr>
                </a:tc>
                <a:extLst>
                  <a:ext uri="{0D108BD9-81ED-4DB2-BD59-A6C34878D82A}">
                    <a16:rowId xmlns:a16="http://schemas.microsoft.com/office/drawing/2014/main" val="10004"/>
                  </a:ext>
                </a:extLst>
              </a:tr>
              <a:tr h="915243">
                <a:tc>
                  <a:txBody>
                    <a:bodyPr/>
                    <a:lstStyle/>
                    <a:p>
                      <a:endParaRPr lang="en-US" sz="1200" dirty="0">
                        <a:latin typeface="+mj-lt"/>
                      </a:endParaRPr>
                    </a:p>
                  </a:txBody>
                  <a:tcPr anchor="ctr">
                    <a:lnL w="12700" cap="flat" cmpd="sng" algn="ctr">
                      <a:no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899010" rtl="0" eaLnBrk="1" fontAlgn="auto" latinLnBrk="0" hangingPunct="1">
                        <a:lnSpc>
                          <a:spcPct val="100000"/>
                        </a:lnSpc>
                        <a:spcBef>
                          <a:spcPts val="0"/>
                        </a:spcBef>
                        <a:spcAft>
                          <a:spcPts val="0"/>
                        </a:spcAft>
                        <a:buClrTx/>
                        <a:buSzTx/>
                        <a:buFontTx/>
                        <a:buNone/>
                        <a:tabLst/>
                        <a:defRPr/>
                      </a:pPr>
                      <a:r>
                        <a:rPr lang="en-US" sz="1100" b="1" i="0" kern="1200" dirty="0">
                          <a:solidFill>
                            <a:schemeClr val="dk1"/>
                          </a:solidFill>
                          <a:effectLst/>
                          <a:latin typeface="+mj-lt"/>
                          <a:ea typeface="+mn-ea"/>
                          <a:cs typeface="+mn-cs"/>
                        </a:rPr>
                        <a:t>Leverage Internet of Things</a:t>
                      </a:r>
                      <a:r>
                        <a:rPr lang="en-US" sz="1100" b="0" i="0" kern="1200" baseline="0" dirty="0">
                          <a:solidFill>
                            <a:schemeClr val="dk1"/>
                          </a:solidFill>
                          <a:effectLst/>
                          <a:latin typeface="+mj-lt"/>
                          <a:ea typeface="+mn-ea"/>
                          <a:cs typeface="+mn-cs"/>
                        </a:rPr>
                        <a:t> (</a:t>
                      </a:r>
                      <a:r>
                        <a:rPr lang="en-US" sz="1100" b="0" i="0" kern="1200" baseline="0" dirty="0" err="1">
                          <a:solidFill>
                            <a:schemeClr val="dk1"/>
                          </a:solidFill>
                          <a:effectLst/>
                          <a:latin typeface="+mj-lt"/>
                          <a:ea typeface="+mn-ea"/>
                          <a:cs typeface="+mn-cs"/>
                        </a:rPr>
                        <a:t>IoT</a:t>
                      </a:r>
                      <a:r>
                        <a:rPr lang="en-US" sz="1100" b="0" i="0" kern="1200" baseline="0" dirty="0">
                          <a:solidFill>
                            <a:schemeClr val="dk1"/>
                          </a:solidFill>
                          <a:effectLst/>
                          <a:latin typeface="+mj-lt"/>
                          <a:ea typeface="+mn-ea"/>
                          <a:cs typeface="+mn-cs"/>
                        </a:rPr>
                        <a:t>) by </a:t>
                      </a:r>
                      <a:r>
                        <a:rPr lang="en-US" sz="1100" b="0" i="0" kern="1200" dirty="0">
                          <a:solidFill>
                            <a:schemeClr val="dk1"/>
                          </a:solidFill>
                          <a:effectLst/>
                          <a:latin typeface="+mj-lt"/>
                          <a:ea typeface="+mn-ea"/>
                          <a:cs typeface="+mn-cs"/>
                        </a:rPr>
                        <a:t>connecting</a:t>
                      </a:r>
                      <a:r>
                        <a:rPr lang="en-US" sz="1100" b="0" i="0" kern="1200" baseline="0" dirty="0">
                          <a:solidFill>
                            <a:schemeClr val="dk1"/>
                          </a:solidFill>
                          <a:effectLst/>
                          <a:latin typeface="+mj-lt"/>
                          <a:ea typeface="+mn-ea"/>
                          <a:cs typeface="+mn-cs"/>
                        </a:rPr>
                        <a:t> machines</a:t>
                      </a:r>
                      <a:r>
                        <a:rPr lang="en-US" sz="1100" b="0" i="0" kern="1200" dirty="0">
                          <a:solidFill>
                            <a:schemeClr val="dk1"/>
                          </a:solidFill>
                          <a:effectLst/>
                          <a:latin typeface="+mj-lt"/>
                          <a:ea typeface="+mn-ea"/>
                          <a:cs typeface="+mn-cs"/>
                        </a:rPr>
                        <a:t> to facilitate</a:t>
                      </a:r>
                      <a:r>
                        <a:rPr lang="en-US" sz="1100" b="0" i="0" kern="1200" baseline="0" dirty="0">
                          <a:solidFill>
                            <a:schemeClr val="dk1"/>
                          </a:solidFill>
                          <a:effectLst/>
                          <a:latin typeface="+mj-lt"/>
                          <a:ea typeface="+mn-ea"/>
                          <a:cs typeface="+mn-cs"/>
                        </a:rPr>
                        <a:t> data-enabled prognostics, </a:t>
                      </a:r>
                      <a:r>
                        <a:rPr lang="en-US" sz="1100" b="0" i="0" kern="1200" dirty="0">
                          <a:solidFill>
                            <a:schemeClr val="dk1"/>
                          </a:solidFill>
                          <a:effectLst/>
                          <a:latin typeface="+mj-lt"/>
                          <a:ea typeface="+mn-ea"/>
                          <a:cs typeface="+mn-cs"/>
                        </a:rPr>
                        <a:t>increase efficiency and reduce downtime</a:t>
                      </a:r>
                      <a:endParaRPr lang="en-US" sz="1100" b="0" kern="1200" dirty="0">
                        <a:solidFill>
                          <a:schemeClr val="dk1"/>
                        </a:solidFill>
                        <a:latin typeface="+mj-lt"/>
                        <a:ea typeface="+mn-ea"/>
                        <a:cs typeface="+mn-cs"/>
                      </a:endParaRPr>
                    </a:p>
                  </a:txBody>
                  <a:tcP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899010" rtl="0" eaLnBrk="1" fontAlgn="auto" latinLnBrk="0" hangingPunct="1">
                        <a:lnSpc>
                          <a:spcPct val="100000"/>
                        </a:lnSpc>
                        <a:spcBef>
                          <a:spcPts val="0"/>
                        </a:spcBef>
                        <a:spcAft>
                          <a:spcPts val="0"/>
                        </a:spcAft>
                        <a:buClrTx/>
                        <a:buSzTx/>
                        <a:buFontTx/>
                        <a:buNone/>
                        <a:tabLst/>
                        <a:defRPr/>
                      </a:pPr>
                      <a:r>
                        <a:rPr lang="en-US" sz="1100" b="0" i="0" kern="1200" dirty="0">
                          <a:solidFill>
                            <a:schemeClr val="dk1"/>
                          </a:solidFill>
                          <a:effectLst/>
                          <a:latin typeface="+mj-lt"/>
                          <a:ea typeface="+mn-ea"/>
                          <a:cs typeface="+mn-cs"/>
                        </a:rPr>
                        <a:t>Launched software to help airlines and railroads move their data to the cloud</a:t>
                      </a:r>
                      <a:r>
                        <a:rPr lang="en-US" sz="1100" b="0" i="0" kern="1200" baseline="0" dirty="0">
                          <a:solidFill>
                            <a:schemeClr val="dk1"/>
                          </a:solidFill>
                          <a:effectLst/>
                          <a:latin typeface="+mj-lt"/>
                          <a:ea typeface="+mn-ea"/>
                          <a:cs typeface="+mn-cs"/>
                        </a:rPr>
                        <a:t> and </a:t>
                      </a:r>
                      <a:r>
                        <a:rPr lang="en-US" sz="1100" b="0" i="0" kern="1200" dirty="0">
                          <a:solidFill>
                            <a:schemeClr val="dk1"/>
                          </a:solidFill>
                          <a:effectLst/>
                          <a:latin typeface="+mj-lt"/>
                          <a:ea typeface="+mn-ea"/>
                          <a:cs typeface="+mn-cs"/>
                        </a:rPr>
                        <a:t>predict mechanical malfunctions, improve safety,</a:t>
                      </a:r>
                      <a:r>
                        <a:rPr lang="en-US" sz="1100" b="0" i="0" kern="1200" baseline="0" dirty="0">
                          <a:solidFill>
                            <a:schemeClr val="dk1"/>
                          </a:solidFill>
                          <a:effectLst/>
                          <a:latin typeface="+mj-lt"/>
                          <a:ea typeface="+mn-ea"/>
                          <a:cs typeface="+mn-cs"/>
                        </a:rPr>
                        <a:t> </a:t>
                      </a:r>
                      <a:r>
                        <a:rPr lang="en-US" sz="1100" b="0" i="0" kern="1200" dirty="0">
                          <a:solidFill>
                            <a:schemeClr val="dk1"/>
                          </a:solidFill>
                          <a:effectLst/>
                          <a:latin typeface="+mj-lt"/>
                          <a:ea typeface="+mn-ea"/>
                          <a:cs typeface="+mn-cs"/>
                        </a:rPr>
                        <a:t>and reduce trip cancellations and cost</a:t>
                      </a:r>
                      <a:endParaRPr lang="en-US" sz="1100" kern="1200" dirty="0">
                        <a:solidFill>
                          <a:schemeClr val="dk1"/>
                        </a:solidFill>
                        <a:latin typeface="+mj-lt"/>
                        <a:ea typeface="+mn-ea"/>
                        <a:cs typeface="+mn-cs"/>
                      </a:endParaRPr>
                    </a:p>
                  </a:txBody>
                  <a:tcP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US" sz="1100" b="0" i="0" kern="1200" dirty="0">
                          <a:solidFill>
                            <a:schemeClr val="dk1"/>
                          </a:solidFill>
                          <a:effectLst/>
                          <a:latin typeface="+mj-lt"/>
                          <a:ea typeface="+mn-ea"/>
                          <a:cs typeface="+mn-cs"/>
                        </a:rPr>
                        <a:t>Estimated 1% reduction in fuel costs, projected to </a:t>
                      </a:r>
                      <a:r>
                        <a:rPr lang="en-US" sz="1100" b="1" i="0" kern="1200" dirty="0">
                          <a:solidFill>
                            <a:schemeClr val="dk1"/>
                          </a:solidFill>
                          <a:effectLst/>
                          <a:latin typeface="+mj-lt"/>
                          <a:ea typeface="+mn-ea"/>
                          <a:cs typeface="+mn-cs"/>
                        </a:rPr>
                        <a:t>save </a:t>
                      </a:r>
                      <a:r>
                        <a:rPr lang="en-US" sz="1100" b="0" i="0" kern="1200" dirty="0">
                          <a:solidFill>
                            <a:schemeClr val="dk1"/>
                          </a:solidFill>
                          <a:effectLst/>
                          <a:latin typeface="+mj-lt"/>
                          <a:ea typeface="+mn-ea"/>
                          <a:cs typeface="+mn-cs"/>
                        </a:rPr>
                        <a:t>the airline industry </a:t>
                      </a:r>
                      <a:r>
                        <a:rPr lang="en-US" sz="1100" b="1" i="0" kern="1200" dirty="0">
                          <a:solidFill>
                            <a:schemeClr val="dk1"/>
                          </a:solidFill>
                          <a:effectLst/>
                          <a:latin typeface="+mj-lt"/>
                          <a:ea typeface="+mn-ea"/>
                          <a:cs typeface="+mn-cs"/>
                        </a:rPr>
                        <a:t>$30 billion over 15 years</a:t>
                      </a:r>
                      <a:endParaRPr lang="en-US" sz="1100" b="1" dirty="0">
                        <a:latin typeface="+mj-lt"/>
                      </a:endParaRPr>
                    </a:p>
                  </a:txBody>
                  <a:tcPr>
                    <a:lnL w="12700" cmpd="sng">
                      <a:noFill/>
                    </a:lnL>
                    <a:lnR w="12700" cap="flat" cmpd="sng" algn="ctr">
                      <a:noFill/>
                      <a:prstDash val="solid"/>
                      <a:round/>
                      <a:headEnd type="none" w="med" len="med"/>
                      <a:tailEnd type="none" w="med" len="med"/>
                    </a:lnR>
                    <a:lnB w="12700" cap="flat" cmpd="sng" algn="ctr">
                      <a:no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9" name="Pentagon 8"/>
          <p:cNvSpPr/>
          <p:nvPr/>
        </p:nvSpPr>
        <p:spPr bwMode="ltGray">
          <a:xfrm>
            <a:off x="6527173" y="1837168"/>
            <a:ext cx="2042641" cy="548640"/>
          </a:xfrm>
          <a:prstGeom prst="homePlate">
            <a:avLst>
              <a:gd name="adj" fmla="val 0"/>
            </a:avLst>
          </a:prstGeom>
          <a:solidFill>
            <a:schemeClr val="accent2"/>
          </a:solidFill>
          <a:ln>
            <a:noFill/>
          </a:ln>
          <a:effectLst/>
          <a:scene3d>
            <a:camera prst="orthographicFront"/>
            <a:lightRig rig="threePt" dir="t">
              <a:rot lat="0" lon="0" rev="1200000"/>
            </a:lightRig>
          </a:scene3d>
          <a:sp3d/>
        </p:spPr>
        <p:style>
          <a:lnRef idx="0">
            <a:schemeClr val="accent5"/>
          </a:lnRef>
          <a:fillRef idx="3">
            <a:schemeClr val="accent5"/>
          </a:fillRef>
          <a:effectRef idx="3">
            <a:schemeClr val="accent5"/>
          </a:effectRef>
          <a:fontRef idx="minor">
            <a:schemeClr val="lt1"/>
          </a:fontRef>
        </p:style>
        <p:txBody>
          <a:bodyPr rtlCol="0" anchor="ctr"/>
          <a:lstStyle/>
          <a:p>
            <a:pPr algn="ctr"/>
            <a:r>
              <a:rPr lang="en-US" sz="1200" b="1" dirty="0">
                <a:solidFill>
                  <a:schemeClr val="bg1"/>
                </a:solidFill>
                <a:latin typeface="+mj-lt"/>
                <a:cs typeface="Arial" pitchFamily="34" charset="0"/>
              </a:rPr>
              <a:t>Impact</a:t>
            </a:r>
          </a:p>
        </p:txBody>
      </p:sp>
      <p:sp>
        <p:nvSpPr>
          <p:cNvPr id="10" name="Pentagon 9"/>
          <p:cNvSpPr/>
          <p:nvPr/>
        </p:nvSpPr>
        <p:spPr bwMode="ltGray">
          <a:xfrm>
            <a:off x="3936374" y="1837168"/>
            <a:ext cx="2880840" cy="548640"/>
          </a:xfrm>
          <a:prstGeom prst="homePlate">
            <a:avLst/>
          </a:prstGeom>
          <a:solidFill>
            <a:schemeClr val="accent6"/>
          </a:solidFill>
          <a:ln>
            <a:noFill/>
          </a:ln>
          <a:effectLst/>
          <a:scene3d>
            <a:camera prst="orthographicFront"/>
            <a:lightRig rig="threePt" dir="t">
              <a:rot lat="0" lon="0" rev="1200000"/>
            </a:lightRig>
          </a:scene3d>
          <a:sp3d/>
        </p:spPr>
        <p:style>
          <a:lnRef idx="0">
            <a:schemeClr val="accent5"/>
          </a:lnRef>
          <a:fillRef idx="3">
            <a:schemeClr val="accent5"/>
          </a:fillRef>
          <a:effectRef idx="3">
            <a:schemeClr val="accent5"/>
          </a:effectRef>
          <a:fontRef idx="minor">
            <a:schemeClr val="lt1"/>
          </a:fontRef>
        </p:style>
        <p:txBody>
          <a:bodyPr rtlCol="0" anchor="ctr"/>
          <a:lstStyle/>
          <a:p>
            <a:pPr algn="ctr"/>
            <a:r>
              <a:rPr lang="en-US" sz="1200" b="1" dirty="0">
                <a:solidFill>
                  <a:schemeClr val="bg1"/>
                </a:solidFill>
                <a:latin typeface="+mj-lt"/>
                <a:cs typeface="Arial" pitchFamily="34" charset="0"/>
              </a:rPr>
              <a:t>Big Data Analytics</a:t>
            </a:r>
          </a:p>
        </p:txBody>
      </p:sp>
      <p:sp>
        <p:nvSpPr>
          <p:cNvPr id="11" name="Pentagon 10"/>
          <p:cNvSpPr/>
          <p:nvPr/>
        </p:nvSpPr>
        <p:spPr bwMode="ltGray">
          <a:xfrm>
            <a:off x="1497974" y="1837168"/>
            <a:ext cx="2728440" cy="548640"/>
          </a:xfrm>
          <a:prstGeom prst="homePlate">
            <a:avLst/>
          </a:prstGeom>
          <a:solidFill>
            <a:schemeClr val="accent3"/>
          </a:solidFill>
          <a:ln>
            <a:noFill/>
          </a:ln>
          <a:effectLst/>
          <a:scene3d>
            <a:camera prst="orthographicFront"/>
            <a:lightRig rig="threePt" dir="t">
              <a:rot lat="0" lon="0" rev="1200000"/>
            </a:lightRig>
          </a:scene3d>
          <a:sp3d/>
        </p:spPr>
        <p:style>
          <a:lnRef idx="0">
            <a:schemeClr val="accent5"/>
          </a:lnRef>
          <a:fillRef idx="3">
            <a:schemeClr val="accent5"/>
          </a:fillRef>
          <a:effectRef idx="3">
            <a:schemeClr val="accent5"/>
          </a:effectRef>
          <a:fontRef idx="minor">
            <a:schemeClr val="lt1"/>
          </a:fontRef>
        </p:style>
        <p:txBody>
          <a:bodyPr rtlCol="0" anchor="ctr"/>
          <a:lstStyle/>
          <a:p>
            <a:pPr algn="ctr"/>
            <a:r>
              <a:rPr lang="en-US" sz="1200" b="1" dirty="0">
                <a:solidFill>
                  <a:schemeClr val="bg1"/>
                </a:solidFill>
                <a:latin typeface="+mj-lt"/>
                <a:cs typeface="Arial" pitchFamily="34" charset="0"/>
              </a:rPr>
              <a:t>Business Need</a:t>
            </a:r>
          </a:p>
        </p:txBody>
      </p:sp>
      <p:pic>
        <p:nvPicPr>
          <p:cNvPr id="1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4843" y="2469881"/>
            <a:ext cx="864451" cy="6543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13" descr="C:\Users\abijapurka001\Desktop\pov dump\Rolls-Royce-Motor-Cars-logo.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1000" y="3169920"/>
            <a:ext cx="1172137" cy="64008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984" y="4953000"/>
            <a:ext cx="794168"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9440" y="5608320"/>
            <a:ext cx="735257" cy="64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 name="Picture 26"/>
          <p:cNvPicPr>
            <a:picLocks noChangeAspect="1"/>
          </p:cNvPicPr>
          <p:nvPr/>
        </p:nvPicPr>
        <p:blipFill rotWithShape="1">
          <a:blip r:embed="rId7"/>
          <a:srcRect l="14444" t="14445" r="14445" b="10889"/>
          <a:stretch/>
        </p:blipFill>
        <p:spPr>
          <a:xfrm>
            <a:off x="575182" y="4038600"/>
            <a:ext cx="783772" cy="822960"/>
          </a:xfrm>
          <a:prstGeom prst="rect">
            <a:avLst/>
          </a:prstGeom>
        </p:spPr>
      </p:pic>
    </p:spTree>
    <p:extLst>
      <p:ext uri="{BB962C8B-B14F-4D97-AF65-F5344CB8AC3E}">
        <p14:creationId xmlns:p14="http://schemas.microsoft.com/office/powerpoint/2010/main" val="3035276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Big Data Analytics in Development</a:t>
            </a:r>
          </a:p>
        </p:txBody>
      </p:sp>
      <p:sp>
        <p:nvSpPr>
          <p:cNvPr id="5" name="Slide Number Placeholder 4"/>
          <p:cNvSpPr>
            <a:spLocks noGrp="1"/>
          </p:cNvSpPr>
          <p:nvPr>
            <p:ph type="sldNum" sz="quarter" idx="4"/>
          </p:nvPr>
        </p:nvSpPr>
        <p:spPr/>
        <p:txBody>
          <a:bodyPr/>
          <a:lstStyle/>
          <a:p>
            <a:fld id="{9EBD5762-3BDC-484D-9503-7EA6D5A9A8CE}" type="slidenum">
              <a:rPr lang="en-GB" smtClean="0"/>
              <a:pPr/>
              <a:t>14</a:t>
            </a:fld>
            <a:endParaRPr lang="en-GB"/>
          </a:p>
        </p:txBody>
      </p:sp>
      <p:sp>
        <p:nvSpPr>
          <p:cNvPr id="7" name="Title 1"/>
          <p:cNvSpPr txBox="1">
            <a:spLocks/>
          </p:cNvSpPr>
          <p:nvPr/>
        </p:nvSpPr>
        <p:spPr>
          <a:xfrm>
            <a:off x="530352" y="1143000"/>
            <a:ext cx="8138160" cy="548640"/>
          </a:xfrm>
          <a:prstGeom prst="rect">
            <a:avLst/>
          </a:prstGeom>
        </p:spPr>
        <p:txBody>
          <a:bodyPr lIns="0" tIns="0" rIns="0" bIns="0" numCol="1"/>
          <a:lstStyle>
            <a:defPPr>
              <a:defRPr lang="en-US"/>
            </a:defPPr>
            <a:lvl1pPr marR="0" indent="-274320" fontAlgn="auto">
              <a:lnSpc>
                <a:spcPct val="100000"/>
              </a:lnSpc>
              <a:spcBef>
                <a:spcPts val="0"/>
              </a:spcBef>
              <a:spcAft>
                <a:spcPts val="900"/>
              </a:spcAft>
              <a:buClr>
                <a:schemeClr val="tx1"/>
              </a:buClr>
              <a:buSzTx/>
              <a:buFontTx/>
              <a:buNone/>
              <a:tabLst/>
              <a:defRPr sz="1600">
                <a:latin typeface="Georgia" pitchFamily="18" charset="0"/>
              </a:defRPr>
            </a:lvl1pPr>
            <a:lvl2pPr marL="274320" indent="-274320">
              <a:lnSpc>
                <a:spcPct val="100000"/>
              </a:lnSpc>
              <a:spcBef>
                <a:spcPts val="0"/>
              </a:spcBef>
              <a:spcAft>
                <a:spcPts val="900"/>
              </a:spcAft>
              <a:buClr>
                <a:schemeClr val="tx1"/>
              </a:buClr>
              <a:buFont typeface="Georgia" pitchFamily="18" charset="0"/>
              <a:buChar char="•"/>
              <a:defRPr sz="2000">
                <a:latin typeface="Georgia" pitchFamily="18" charset="0"/>
              </a:defRPr>
            </a:lvl2pPr>
            <a:lvl3pPr marL="548640" indent="-274320">
              <a:lnSpc>
                <a:spcPct val="100000"/>
              </a:lnSpc>
              <a:spcBef>
                <a:spcPts val="0"/>
              </a:spcBef>
              <a:spcAft>
                <a:spcPts val="900"/>
              </a:spcAft>
              <a:buClr>
                <a:schemeClr val="tx1"/>
              </a:buClr>
              <a:buFont typeface="Georgia" pitchFamily="18" charset="0"/>
              <a:buChar char="-"/>
              <a:defRPr sz="2000">
                <a:latin typeface="Georgia" pitchFamily="18" charset="0"/>
              </a:defRPr>
            </a:lvl3pPr>
            <a:lvl4pPr marL="822960" indent="-274320">
              <a:lnSpc>
                <a:spcPct val="100000"/>
              </a:lnSpc>
              <a:spcBef>
                <a:spcPts val="0"/>
              </a:spcBef>
              <a:spcAft>
                <a:spcPts val="900"/>
              </a:spcAft>
              <a:buClr>
                <a:schemeClr val="tx1"/>
              </a:buClr>
              <a:buFont typeface="Georgia" pitchFamily="18" charset="0"/>
              <a:buChar char="◦"/>
              <a:defRPr sz="2000">
                <a:latin typeface="Georgia" pitchFamily="18" charset="0"/>
              </a:defRPr>
            </a:lvl4pPr>
            <a:lvl5pPr marL="1097280" indent="-274320">
              <a:lnSpc>
                <a:spcPct val="100000"/>
              </a:lnSpc>
              <a:spcBef>
                <a:spcPts val="0"/>
              </a:spcBef>
              <a:spcAft>
                <a:spcPts val="900"/>
              </a:spcAft>
              <a:buClr>
                <a:schemeClr val="tx1"/>
              </a:buClr>
              <a:buFont typeface="Georgia" pitchFamily="18" charset="0"/>
              <a:buChar char="›"/>
              <a:defRPr sz="2000" baseline="0">
                <a:latin typeface="Georgia" pitchFamily="18" charset="0"/>
              </a:defRPr>
            </a:lvl5pPr>
            <a:lvl6pPr marL="274320" marR="0" indent="-274320" fontAlgn="auto">
              <a:lnSpc>
                <a:spcPct val="100000"/>
              </a:lnSpc>
              <a:spcBef>
                <a:spcPts val="0"/>
              </a:spcBef>
              <a:spcAft>
                <a:spcPts val="900"/>
              </a:spcAft>
              <a:buClr>
                <a:schemeClr val="tx1"/>
              </a:buClr>
              <a:buSzPct val="100000"/>
              <a:buFont typeface="+mj-lt"/>
              <a:buAutoNum type="arabicPeriod"/>
              <a:tabLst/>
              <a:defRPr sz="2000" baseline="0">
                <a:latin typeface="Georgia" pitchFamily="18" charset="0"/>
              </a:defRPr>
            </a:lvl6pPr>
            <a:lvl7pPr marL="548640" indent="-274320">
              <a:lnSpc>
                <a:spcPct val="100000"/>
              </a:lnSpc>
              <a:spcBef>
                <a:spcPts val="0"/>
              </a:spcBef>
              <a:spcAft>
                <a:spcPts val="900"/>
              </a:spcAft>
              <a:buSzPct val="100000"/>
              <a:buFont typeface="+mj-lt"/>
              <a:buAutoNum type="alphaLcPeriod"/>
              <a:defRPr sz="2000" baseline="0">
                <a:latin typeface="Georgia" pitchFamily="18" charset="0"/>
              </a:defRPr>
            </a:lvl7pPr>
            <a:lvl8pPr marL="822960" indent="-274320">
              <a:lnSpc>
                <a:spcPct val="100000"/>
              </a:lnSpc>
              <a:spcBef>
                <a:spcPts val="0"/>
              </a:spcBef>
              <a:spcAft>
                <a:spcPts val="900"/>
              </a:spcAft>
              <a:buSzPct val="100000"/>
              <a:buFont typeface="+mj-lt"/>
              <a:buAutoNum type="romanLcPeriod"/>
              <a:defRPr sz="2000" baseline="0">
                <a:latin typeface="Georgia" pitchFamily="18" charset="0"/>
              </a:defRPr>
            </a:lvl8pPr>
            <a:lvl9pPr marL="0" indent="-274320">
              <a:lnSpc>
                <a:spcPct val="100000"/>
              </a:lnSpc>
              <a:spcBef>
                <a:spcPts val="0"/>
              </a:spcBef>
              <a:spcAft>
                <a:spcPts val="900"/>
              </a:spcAft>
              <a:buFont typeface="Arial" pitchFamily="34" charset="0"/>
              <a:buNone/>
              <a:defRPr sz="2000" b="1" baseline="0">
                <a:solidFill>
                  <a:schemeClr val="tx2"/>
                </a:solidFill>
                <a:latin typeface="Georgia" pitchFamily="18" charset="0"/>
              </a:defRPr>
            </a:lvl9pPr>
          </a:lstStyle>
          <a:p>
            <a:r>
              <a:rPr lang="en-US" dirty="0"/>
              <a:t>Big Data Analytics is making an equally impressive impact on Development interventions – allowing decision-makers to reach and serve previously neglected populations.</a:t>
            </a:r>
          </a:p>
        </p:txBody>
      </p:sp>
      <p:graphicFrame>
        <p:nvGraphicFramePr>
          <p:cNvPr id="8" name="Content Placeholder 5"/>
          <p:cNvGraphicFramePr>
            <a:graphicFrameLocks noGrp="1"/>
          </p:cNvGraphicFramePr>
          <p:nvPr>
            <p:ph sz="quarter" idx="15"/>
            <p:extLst>
              <p:ext uri="{D42A27DB-BD31-4B8C-83A1-F6EECF244321}">
                <p14:modId xmlns:p14="http://schemas.microsoft.com/office/powerpoint/2010/main" val="1716921945"/>
              </p:ext>
            </p:extLst>
          </p:nvPr>
        </p:nvGraphicFramePr>
        <p:xfrm>
          <a:off x="222323" y="2133600"/>
          <a:ext cx="8153400" cy="4497295"/>
        </p:xfrm>
        <a:graphic>
          <a:graphicData uri="http://schemas.openxmlformats.org/drawingml/2006/table">
            <a:tbl>
              <a:tblPr firstRow="1" bandRow="1">
                <a:tableStyleId>{5C22544A-7EE6-4342-B048-85BDC9FD1C3A}</a:tableStyleId>
              </a:tblPr>
              <a:tblGrid>
                <a:gridCol w="10668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275815">
                <a:tc>
                  <a:txBody>
                    <a:bodyPr/>
                    <a:lstStyle/>
                    <a:p>
                      <a:pPr algn="ctr"/>
                      <a:r>
                        <a:rPr lang="en-US" sz="1200" dirty="0">
                          <a:solidFill>
                            <a:schemeClr val="bg1"/>
                          </a:solidFill>
                          <a:latin typeface="+mj-lt"/>
                        </a:rPr>
                        <a:t>Company</a:t>
                      </a:r>
                    </a:p>
                  </a:txBody>
                  <a:tcPr anchor="ctr">
                    <a:lnB w="12700" cap="flat" cmpd="sng" algn="ctr">
                      <a:noFill/>
                      <a:prstDash val="solid"/>
                      <a:round/>
                      <a:headEnd type="none" w="med" len="med"/>
                      <a:tailEnd type="none" w="med" len="med"/>
                    </a:lnB>
                    <a:noFill/>
                  </a:tcPr>
                </a:tc>
                <a:tc>
                  <a:txBody>
                    <a:bodyPr/>
                    <a:lstStyle/>
                    <a:p>
                      <a:pPr algn="ctr"/>
                      <a:r>
                        <a:rPr lang="en-US" sz="1200" dirty="0">
                          <a:solidFill>
                            <a:schemeClr val="bg1"/>
                          </a:solidFill>
                          <a:latin typeface="+mj-lt"/>
                        </a:rPr>
                        <a:t>Business Need</a:t>
                      </a:r>
                    </a:p>
                  </a:txBody>
                  <a:tcPr anchor="ctr">
                    <a:lnB w="6350" cap="flat" cmpd="sng" algn="ctr">
                      <a:solidFill>
                        <a:schemeClr val="bg1"/>
                      </a:solidFill>
                      <a:prstDash val="solid"/>
                      <a:round/>
                      <a:headEnd type="none" w="med" len="med"/>
                      <a:tailEnd type="none" w="med" len="med"/>
                    </a:lnB>
                    <a:noFill/>
                  </a:tcPr>
                </a:tc>
                <a:tc>
                  <a:txBody>
                    <a:bodyPr/>
                    <a:lstStyle/>
                    <a:p>
                      <a:pPr algn="ctr"/>
                      <a:r>
                        <a:rPr lang="en-US" sz="1200" dirty="0">
                          <a:solidFill>
                            <a:schemeClr val="bg1"/>
                          </a:solidFill>
                          <a:latin typeface="+mj-lt"/>
                        </a:rPr>
                        <a:t>Data and Analytics</a:t>
                      </a:r>
                    </a:p>
                  </a:txBody>
                  <a:tcPr anchor="ctr">
                    <a:lnB w="6350" cap="flat" cmpd="sng" algn="ctr">
                      <a:solidFill>
                        <a:schemeClr val="bg1"/>
                      </a:solidFill>
                      <a:prstDash val="solid"/>
                      <a:round/>
                      <a:headEnd type="none" w="med" len="med"/>
                      <a:tailEnd type="none" w="med" len="med"/>
                    </a:lnB>
                    <a:noFill/>
                  </a:tcPr>
                </a:tc>
                <a:tc>
                  <a:txBody>
                    <a:bodyPr/>
                    <a:lstStyle/>
                    <a:p>
                      <a:pPr algn="ctr"/>
                      <a:r>
                        <a:rPr lang="en-US" sz="1200" dirty="0">
                          <a:solidFill>
                            <a:schemeClr val="bg1"/>
                          </a:solidFill>
                          <a:latin typeface="+mj-lt"/>
                        </a:rPr>
                        <a:t>Impact</a:t>
                      </a:r>
                    </a:p>
                  </a:txBody>
                  <a:tcPr anchor="ctr">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000"/>
                  </a:ext>
                </a:extLst>
              </a:tr>
              <a:tr h="635585">
                <a:tc>
                  <a:txBody>
                    <a:bodyPr/>
                    <a:lstStyle/>
                    <a:p>
                      <a:endParaRPr lang="en-US" sz="1200" dirty="0">
                        <a:latin typeface="+mj-lt"/>
                      </a:endParaRPr>
                    </a:p>
                  </a:txBody>
                  <a:tcPr anchor="ctr">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marL="0" indent="0" algn="l">
                        <a:buFont typeface="Arial" panose="020B0604020202020204" pitchFamily="34" charset="0"/>
                        <a:buNone/>
                      </a:pPr>
                      <a:r>
                        <a:rPr lang="en-US" sz="1100" b="1" baseline="0" dirty="0">
                          <a:latin typeface="+mj-lt"/>
                        </a:rPr>
                        <a:t>More transparent, reliable, and low-cost method to track inflation</a:t>
                      </a:r>
                      <a:r>
                        <a:rPr lang="en-US" sz="1100" b="0" baseline="0" dirty="0">
                          <a:latin typeface="+mj-lt"/>
                        </a:rPr>
                        <a:t> in Argentina</a:t>
                      </a:r>
                      <a:endParaRPr lang="en-US" sz="1100" b="0"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indent="0" algn="l">
                        <a:buFont typeface="Arial" panose="020B0604020202020204" pitchFamily="34" charset="0"/>
                        <a:buNone/>
                      </a:pPr>
                      <a:r>
                        <a:rPr lang="en-US" sz="1100" dirty="0">
                          <a:latin typeface="+mj-lt"/>
                        </a:rPr>
                        <a:t>Web scraping of online price data used to produce</a:t>
                      </a:r>
                      <a:r>
                        <a:rPr lang="en-US" sz="1100" baseline="0" dirty="0">
                          <a:latin typeface="+mj-lt"/>
                        </a:rPr>
                        <a:t> price indices, and econometric analysis used to model disaggregated impacts of policies</a:t>
                      </a:r>
                      <a:endParaRPr lang="en-US" sz="1100"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indent="0" algn="l">
                        <a:buFont typeface="Arial" panose="020B0604020202020204" pitchFamily="34" charset="0"/>
                        <a:buNone/>
                      </a:pPr>
                      <a:r>
                        <a:rPr lang="en-US" sz="1100" b="1" dirty="0">
                          <a:latin typeface="+mj-lt"/>
                        </a:rPr>
                        <a:t>Government</a:t>
                      </a:r>
                      <a:r>
                        <a:rPr lang="en-US" sz="1100" b="1" baseline="0" dirty="0">
                          <a:latin typeface="+mj-lt"/>
                        </a:rPr>
                        <a:t> statistical</a:t>
                      </a:r>
                      <a:r>
                        <a:rPr lang="en-US" sz="1100" b="1" dirty="0">
                          <a:latin typeface="+mj-lt"/>
                        </a:rPr>
                        <a:t> offices shifting to accept Big</a:t>
                      </a:r>
                      <a:r>
                        <a:rPr lang="en-US" sz="1100" b="1" baseline="0" dirty="0">
                          <a:latin typeface="+mj-lt"/>
                        </a:rPr>
                        <a:t> Data</a:t>
                      </a:r>
                      <a:r>
                        <a:rPr lang="en-US" sz="1100" baseline="0" dirty="0">
                          <a:latin typeface="+mj-lt"/>
                        </a:rPr>
                        <a:t>. Central banks using Big Data to see day-to-day volatility.</a:t>
                      </a:r>
                      <a:endParaRPr lang="en-US" sz="1100"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1"/>
                  </a:ext>
                </a:extLst>
              </a:tr>
              <a:tr h="635585">
                <a:tc>
                  <a:txBody>
                    <a:bodyPr/>
                    <a:lstStyle/>
                    <a:p>
                      <a:endParaRPr lang="en-US" sz="1200" dirty="0">
                        <a:latin typeface="+mj-lt"/>
                      </a:endParaRPr>
                    </a:p>
                  </a:txBody>
                  <a:tcPr anchor="ctr">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0" indent="0" algn="l">
                        <a:buFont typeface="Arial" panose="020B0604020202020204" pitchFamily="34" charset="0"/>
                        <a:buNone/>
                      </a:pPr>
                      <a:r>
                        <a:rPr lang="en-US" sz="1100" b="1" kern="1200" dirty="0">
                          <a:solidFill>
                            <a:schemeClr val="dk1"/>
                          </a:solidFill>
                          <a:latin typeface="+mj-lt"/>
                          <a:ea typeface="+mn-ea"/>
                          <a:cs typeface="+mn-cs"/>
                        </a:rPr>
                        <a:t>Understand</a:t>
                      </a:r>
                      <a:r>
                        <a:rPr lang="en-US" sz="1100" b="1" kern="1200" baseline="0" dirty="0">
                          <a:solidFill>
                            <a:schemeClr val="dk1"/>
                          </a:solidFill>
                          <a:latin typeface="+mj-lt"/>
                          <a:ea typeface="+mn-ea"/>
                          <a:cs typeface="+mn-cs"/>
                        </a:rPr>
                        <a:t> how migrants act as arbitrageurs </a:t>
                      </a:r>
                      <a:r>
                        <a:rPr lang="en-US" sz="1100" b="0" kern="1200" baseline="0" dirty="0">
                          <a:solidFill>
                            <a:schemeClr val="dk1"/>
                          </a:solidFill>
                          <a:latin typeface="+mj-lt"/>
                          <a:ea typeface="+mn-ea"/>
                          <a:cs typeface="+mn-cs"/>
                        </a:rPr>
                        <a:t>to bring labor markets into equilibrium</a:t>
                      </a:r>
                      <a:endParaRPr lang="en-US" sz="1100" b="0" kern="1200" dirty="0">
                        <a:solidFill>
                          <a:schemeClr val="dk1"/>
                        </a:solidFill>
                        <a:latin typeface="+mj-lt"/>
                        <a:ea typeface="+mn-ea"/>
                        <a:cs typeface="+mn-cs"/>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indent="0" algn="l">
                        <a:buFont typeface="Arial" panose="020B0604020202020204" pitchFamily="34" charset="0"/>
                        <a:buNone/>
                      </a:pPr>
                      <a:r>
                        <a:rPr lang="en-US" sz="1100" kern="1200" dirty="0">
                          <a:solidFill>
                            <a:schemeClr val="dk1"/>
                          </a:solidFill>
                          <a:latin typeface="+mj-lt"/>
                          <a:ea typeface="+mn-ea"/>
                          <a:cs typeface="+mn-cs"/>
                        </a:rPr>
                        <a:t>Iterative analysis of call detail records (CDRs) to track</a:t>
                      </a:r>
                      <a:r>
                        <a:rPr lang="en-US" sz="1100" kern="1200" baseline="0" dirty="0">
                          <a:solidFill>
                            <a:schemeClr val="dk1"/>
                          </a:solidFill>
                          <a:latin typeface="+mj-lt"/>
                          <a:ea typeface="+mn-ea"/>
                          <a:cs typeface="+mn-cs"/>
                        </a:rPr>
                        <a:t> movement of migrants in response to local shocks to labor demand (weather, economy, conflict, etc.)</a:t>
                      </a:r>
                      <a:endParaRPr lang="en-US" sz="1100" kern="1200" dirty="0">
                        <a:solidFill>
                          <a:schemeClr val="dk1"/>
                        </a:solidFill>
                        <a:latin typeface="+mj-lt"/>
                        <a:ea typeface="+mn-ea"/>
                        <a:cs typeface="+mn-cs"/>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indent="0" algn="l">
                        <a:buFont typeface="Arial" panose="020B0604020202020204" pitchFamily="34" charset="0"/>
                        <a:buNone/>
                      </a:pPr>
                      <a:r>
                        <a:rPr lang="en-US" sz="1100" b="1" i="0" kern="1200" dirty="0">
                          <a:solidFill>
                            <a:schemeClr val="dk1"/>
                          </a:solidFill>
                          <a:effectLst/>
                          <a:latin typeface="+mj-lt"/>
                          <a:ea typeface="+mn-ea"/>
                          <a:cs typeface="+mn-cs"/>
                        </a:rPr>
                        <a:t>Informing labor policy design in low-income</a:t>
                      </a:r>
                      <a:r>
                        <a:rPr lang="en-US" sz="1100" b="1" i="0" kern="1200" baseline="0" dirty="0">
                          <a:solidFill>
                            <a:schemeClr val="dk1"/>
                          </a:solidFill>
                          <a:effectLst/>
                          <a:latin typeface="+mj-lt"/>
                          <a:ea typeface="+mn-ea"/>
                          <a:cs typeface="+mn-cs"/>
                        </a:rPr>
                        <a:t> countries</a:t>
                      </a:r>
                      <a:r>
                        <a:rPr lang="en-US" sz="1100" b="0" i="0" kern="1200" baseline="0" dirty="0">
                          <a:solidFill>
                            <a:schemeClr val="dk1"/>
                          </a:solidFill>
                          <a:effectLst/>
                          <a:latin typeface="+mj-lt"/>
                          <a:ea typeface="+mn-ea"/>
                          <a:cs typeface="+mn-cs"/>
                        </a:rPr>
                        <a:t> to incentivize or </a:t>
                      </a:r>
                      <a:r>
                        <a:rPr lang="en-US" sz="1100" b="0" i="0" kern="1200" baseline="0" dirty="0" err="1">
                          <a:solidFill>
                            <a:schemeClr val="dk1"/>
                          </a:solidFill>
                          <a:effectLst/>
                          <a:latin typeface="+mj-lt"/>
                          <a:ea typeface="+mn-ea"/>
                          <a:cs typeface="+mn-cs"/>
                        </a:rPr>
                        <a:t>disincentivize</a:t>
                      </a:r>
                      <a:r>
                        <a:rPr lang="en-US" sz="1100" b="0" i="0" kern="1200" baseline="0" dirty="0">
                          <a:solidFill>
                            <a:schemeClr val="dk1"/>
                          </a:solidFill>
                          <a:effectLst/>
                          <a:latin typeface="+mj-lt"/>
                          <a:ea typeface="+mn-ea"/>
                          <a:cs typeface="+mn-cs"/>
                        </a:rPr>
                        <a:t> migratory behavior</a:t>
                      </a:r>
                      <a:endParaRPr lang="en-US" sz="1100"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2"/>
                  </a:ext>
                </a:extLst>
              </a:tr>
              <a:tr h="775414">
                <a:tc>
                  <a:txBody>
                    <a:bodyPr/>
                    <a:lstStyle/>
                    <a:p>
                      <a:endParaRPr lang="en-US" sz="1200" dirty="0">
                        <a:latin typeface="+mj-lt"/>
                      </a:endParaRPr>
                    </a:p>
                  </a:txBody>
                  <a:tcPr anchor="ctr">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l"/>
                      <a:r>
                        <a:rPr lang="en-US" sz="1100" b="1" i="0" kern="1200" dirty="0">
                          <a:solidFill>
                            <a:schemeClr val="dk1"/>
                          </a:solidFill>
                          <a:effectLst/>
                          <a:latin typeface="+mj-lt"/>
                          <a:ea typeface="+mn-ea"/>
                          <a:cs typeface="+mn-cs"/>
                        </a:rPr>
                        <a:t>The city of Rio de Janeiro</a:t>
                      </a:r>
                      <a:r>
                        <a:rPr lang="en-US" sz="1100" b="1" i="0" kern="1200" baseline="0" dirty="0">
                          <a:solidFill>
                            <a:schemeClr val="dk1"/>
                          </a:solidFill>
                          <a:effectLst/>
                          <a:latin typeface="+mj-lt"/>
                          <a:ea typeface="+mn-ea"/>
                          <a:cs typeface="+mn-cs"/>
                        </a:rPr>
                        <a:t> wanted to improve its emergency response</a:t>
                      </a:r>
                      <a:r>
                        <a:rPr lang="en-US" sz="1100" b="0" i="0" kern="1200" baseline="0" dirty="0">
                          <a:solidFill>
                            <a:schemeClr val="dk1"/>
                          </a:solidFill>
                          <a:effectLst/>
                          <a:latin typeface="+mj-lt"/>
                          <a:ea typeface="+mn-ea"/>
                          <a:cs typeface="+mn-cs"/>
                        </a:rPr>
                        <a:t> by better predicting heavy rainfall and subsequent severe landslides and flooding</a:t>
                      </a:r>
                      <a:endParaRPr lang="en-US" sz="1100"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US" sz="1100" b="0" i="0" kern="1200" dirty="0">
                          <a:solidFill>
                            <a:schemeClr val="dk1"/>
                          </a:solidFill>
                          <a:effectLst/>
                          <a:latin typeface="+mj-lt"/>
                          <a:ea typeface="+mn-ea"/>
                          <a:cs typeface="+mn-cs"/>
                        </a:rPr>
                        <a:t>The city combines data</a:t>
                      </a:r>
                      <a:r>
                        <a:rPr lang="en-US" sz="1100" b="0" i="0" kern="1200" baseline="0" dirty="0">
                          <a:solidFill>
                            <a:schemeClr val="dk1"/>
                          </a:solidFill>
                          <a:effectLst/>
                          <a:latin typeface="+mj-lt"/>
                          <a:ea typeface="+mn-ea"/>
                          <a:cs typeface="+mn-cs"/>
                        </a:rPr>
                        <a:t> from 30 city agencies – including weather, satellite, video, GPS, historic rainfall, and topographic survey data – in a central Operations Center</a:t>
                      </a:r>
                      <a:endParaRPr lang="en-US" sz="1100"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US" sz="1100" b="1" i="0" kern="1200" dirty="0">
                          <a:solidFill>
                            <a:schemeClr val="dk1"/>
                          </a:solidFill>
                          <a:effectLst/>
                          <a:latin typeface="+mj-lt"/>
                          <a:ea typeface="+mn-ea"/>
                          <a:cs typeface="+mn-cs"/>
                        </a:rPr>
                        <a:t>Rio has improved emergency response</a:t>
                      </a:r>
                      <a:r>
                        <a:rPr lang="en-US" sz="1100" b="1" i="0" kern="1200" baseline="0" dirty="0">
                          <a:solidFill>
                            <a:schemeClr val="dk1"/>
                          </a:solidFill>
                          <a:effectLst/>
                          <a:latin typeface="+mj-lt"/>
                          <a:ea typeface="+mn-ea"/>
                          <a:cs typeface="+mn-cs"/>
                        </a:rPr>
                        <a:t> time by 30%, </a:t>
                      </a:r>
                      <a:r>
                        <a:rPr lang="en-US" sz="1100" b="0" i="0" kern="1200" baseline="0" dirty="0">
                          <a:solidFill>
                            <a:schemeClr val="dk1"/>
                          </a:solidFill>
                          <a:effectLst/>
                          <a:latin typeface="+mj-lt"/>
                          <a:ea typeface="+mn-ea"/>
                          <a:cs typeface="+mn-cs"/>
                        </a:rPr>
                        <a:t>catalogued 200+ flood points, and can now predict heavy rains 48 hours in advance on a half-km basis</a:t>
                      </a:r>
                      <a:endParaRPr lang="en-US" sz="1100" b="1"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3"/>
                  </a:ext>
                </a:extLst>
              </a:tr>
              <a:tr h="495757">
                <a:tc>
                  <a:txBody>
                    <a:bodyPr/>
                    <a:lstStyle/>
                    <a:p>
                      <a:endParaRPr lang="en-US" sz="1200" dirty="0">
                        <a:latin typeface="+mj-lt"/>
                      </a:endParaRPr>
                    </a:p>
                  </a:txBody>
                  <a:tcPr anchor="ctr">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algn="l"/>
                      <a:r>
                        <a:rPr lang="en-US" sz="1100" b="1" dirty="0">
                          <a:latin typeface="+mj-lt"/>
                        </a:rPr>
                        <a:t>Create a better ecosystem for mobile services in the agricultural sectors</a:t>
                      </a:r>
                      <a:r>
                        <a:rPr lang="en-US" sz="1100" b="0" dirty="0">
                          <a:latin typeface="+mj-lt"/>
                        </a:rPr>
                        <a:t> of Kenya, Tanzania, and Mozambique</a:t>
                      </a:r>
                      <a:endParaRPr lang="en-US" sz="1100" b="1"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899010" rtl="0" eaLnBrk="1" fontAlgn="auto" latinLnBrk="0" hangingPunct="1">
                        <a:lnSpc>
                          <a:spcPct val="100000"/>
                        </a:lnSpc>
                        <a:spcBef>
                          <a:spcPts val="0"/>
                        </a:spcBef>
                        <a:spcAft>
                          <a:spcPts val="0"/>
                        </a:spcAft>
                        <a:buClrTx/>
                        <a:buSzTx/>
                        <a:buFontTx/>
                        <a:buNone/>
                        <a:tabLst/>
                        <a:defRPr/>
                      </a:pPr>
                      <a:r>
                        <a:rPr lang="en-US" sz="1100" kern="1200" dirty="0">
                          <a:solidFill>
                            <a:schemeClr val="dk1"/>
                          </a:solidFill>
                          <a:latin typeface="+mj-lt"/>
                          <a:ea typeface="+mn-ea"/>
                          <a:cs typeface="+mn-cs"/>
                        </a:rPr>
                        <a:t>Remote crowdsourced data gathered via cell phones used to connect farmers to markets, assess farmers’ credit worthiness, and incubate new mobile businesses with greater predictors of success</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a:r>
                        <a:rPr lang="en-US" sz="1100" b="0" i="0" dirty="0">
                          <a:latin typeface="+mj-lt"/>
                        </a:rPr>
                        <a:t>M-PESA is being used to </a:t>
                      </a:r>
                      <a:r>
                        <a:rPr lang="en-US" sz="1100" b="1" i="0" dirty="0">
                          <a:latin typeface="+mj-lt"/>
                        </a:rPr>
                        <a:t>lower costs for farmers to receive</a:t>
                      </a:r>
                      <a:r>
                        <a:rPr lang="en-US" sz="1100" b="1" i="0" baseline="0" dirty="0">
                          <a:latin typeface="+mj-lt"/>
                        </a:rPr>
                        <a:t> loans and perform transactions</a:t>
                      </a:r>
                      <a:r>
                        <a:rPr lang="en-US" sz="1100" b="0" i="0" baseline="0" dirty="0">
                          <a:latin typeface="+mj-lt"/>
                        </a:rPr>
                        <a:t> with distributers and buyers, as well as to provide geography-specific market information</a:t>
                      </a:r>
                      <a:endParaRPr lang="en-US" sz="1100" b="0" i="0" dirty="0">
                        <a:latin typeface="+mj-l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9" name="Pentagon 8"/>
          <p:cNvSpPr/>
          <p:nvPr/>
        </p:nvSpPr>
        <p:spPr bwMode="ltGray">
          <a:xfrm>
            <a:off x="6339359" y="1837168"/>
            <a:ext cx="2042641" cy="548640"/>
          </a:xfrm>
          <a:prstGeom prst="homePlate">
            <a:avLst>
              <a:gd name="adj" fmla="val 0"/>
            </a:avLst>
          </a:prstGeom>
          <a:solidFill>
            <a:schemeClr val="accent2"/>
          </a:solidFill>
          <a:ln>
            <a:noFill/>
          </a:ln>
          <a:effectLst/>
          <a:scene3d>
            <a:camera prst="orthographicFront"/>
            <a:lightRig rig="threePt" dir="t">
              <a:rot lat="0" lon="0" rev="1200000"/>
            </a:lightRig>
          </a:scene3d>
          <a:sp3d/>
        </p:spPr>
        <p:style>
          <a:lnRef idx="0">
            <a:schemeClr val="accent5"/>
          </a:lnRef>
          <a:fillRef idx="3">
            <a:schemeClr val="accent5"/>
          </a:fillRef>
          <a:effectRef idx="3">
            <a:schemeClr val="accent5"/>
          </a:effectRef>
          <a:fontRef idx="minor">
            <a:schemeClr val="lt1"/>
          </a:fontRef>
        </p:style>
        <p:txBody>
          <a:bodyPr rtlCol="0" anchor="ctr"/>
          <a:lstStyle/>
          <a:p>
            <a:pPr algn="ctr"/>
            <a:r>
              <a:rPr lang="en-US" sz="1200" b="1" dirty="0">
                <a:solidFill>
                  <a:schemeClr val="bg1"/>
                </a:solidFill>
                <a:latin typeface="+mj-lt"/>
                <a:cs typeface="Arial" pitchFamily="34" charset="0"/>
              </a:rPr>
              <a:t>Impact</a:t>
            </a:r>
          </a:p>
        </p:txBody>
      </p:sp>
      <p:sp>
        <p:nvSpPr>
          <p:cNvPr id="10" name="Pentagon 9"/>
          <p:cNvSpPr/>
          <p:nvPr/>
        </p:nvSpPr>
        <p:spPr bwMode="ltGray">
          <a:xfrm>
            <a:off x="3748560" y="1837168"/>
            <a:ext cx="2880840" cy="548640"/>
          </a:xfrm>
          <a:prstGeom prst="homePlate">
            <a:avLst/>
          </a:prstGeom>
          <a:solidFill>
            <a:schemeClr val="accent6"/>
          </a:solidFill>
          <a:ln>
            <a:noFill/>
          </a:ln>
          <a:effectLst/>
          <a:scene3d>
            <a:camera prst="orthographicFront"/>
            <a:lightRig rig="threePt" dir="t">
              <a:rot lat="0" lon="0" rev="1200000"/>
            </a:lightRig>
          </a:scene3d>
          <a:sp3d/>
        </p:spPr>
        <p:style>
          <a:lnRef idx="0">
            <a:schemeClr val="accent5"/>
          </a:lnRef>
          <a:fillRef idx="3">
            <a:schemeClr val="accent5"/>
          </a:fillRef>
          <a:effectRef idx="3">
            <a:schemeClr val="accent5"/>
          </a:effectRef>
          <a:fontRef idx="minor">
            <a:schemeClr val="lt1"/>
          </a:fontRef>
        </p:style>
        <p:txBody>
          <a:bodyPr rtlCol="0" anchor="ctr"/>
          <a:lstStyle/>
          <a:p>
            <a:pPr algn="ctr"/>
            <a:r>
              <a:rPr lang="en-US" sz="1200" b="1" dirty="0">
                <a:solidFill>
                  <a:schemeClr val="bg1"/>
                </a:solidFill>
                <a:latin typeface="+mj-lt"/>
                <a:cs typeface="Arial" pitchFamily="34" charset="0"/>
              </a:rPr>
              <a:t>Big Data Analytics</a:t>
            </a:r>
          </a:p>
        </p:txBody>
      </p:sp>
      <p:sp>
        <p:nvSpPr>
          <p:cNvPr id="11" name="Pentagon 10"/>
          <p:cNvSpPr/>
          <p:nvPr/>
        </p:nvSpPr>
        <p:spPr bwMode="ltGray">
          <a:xfrm>
            <a:off x="1310160" y="1837168"/>
            <a:ext cx="2728440" cy="548640"/>
          </a:xfrm>
          <a:prstGeom prst="homePlate">
            <a:avLst/>
          </a:prstGeom>
          <a:solidFill>
            <a:schemeClr val="accent3"/>
          </a:solidFill>
          <a:ln>
            <a:noFill/>
          </a:ln>
          <a:effectLst/>
          <a:scene3d>
            <a:camera prst="orthographicFront"/>
            <a:lightRig rig="threePt" dir="t">
              <a:rot lat="0" lon="0" rev="1200000"/>
            </a:lightRig>
          </a:scene3d>
          <a:sp3d/>
        </p:spPr>
        <p:style>
          <a:lnRef idx="0">
            <a:schemeClr val="accent5"/>
          </a:lnRef>
          <a:fillRef idx="3">
            <a:schemeClr val="accent5"/>
          </a:fillRef>
          <a:effectRef idx="3">
            <a:schemeClr val="accent5"/>
          </a:effectRef>
          <a:fontRef idx="minor">
            <a:schemeClr val="lt1"/>
          </a:fontRef>
        </p:style>
        <p:txBody>
          <a:bodyPr rtlCol="0" anchor="ctr"/>
          <a:lstStyle/>
          <a:p>
            <a:pPr algn="ctr"/>
            <a:r>
              <a:rPr lang="en-US" sz="1200" b="1" dirty="0">
                <a:solidFill>
                  <a:schemeClr val="bg1"/>
                </a:solidFill>
                <a:latin typeface="+mj-lt"/>
                <a:cs typeface="Arial" pitchFamily="34" charset="0"/>
              </a:rPr>
              <a:t>Business Need</a:t>
            </a:r>
          </a:p>
        </p:txBody>
      </p:sp>
      <p:pic>
        <p:nvPicPr>
          <p:cNvPr id="4" name="Picture 3"/>
          <p:cNvPicPr>
            <a:picLocks noChangeAspect="1"/>
          </p:cNvPicPr>
          <p:nvPr/>
        </p:nvPicPr>
        <p:blipFill>
          <a:blip r:embed="rId3"/>
          <a:stretch>
            <a:fillRect/>
          </a:stretch>
        </p:blipFill>
        <p:spPr>
          <a:xfrm>
            <a:off x="114446" y="2514600"/>
            <a:ext cx="1005840" cy="646611"/>
          </a:xfrm>
          <a:prstGeom prst="rect">
            <a:avLst/>
          </a:prstGeom>
        </p:spPr>
      </p:pic>
      <p:pic>
        <p:nvPicPr>
          <p:cNvPr id="12" name="Picture 11"/>
          <p:cNvPicPr>
            <a:picLocks noChangeAspect="1"/>
          </p:cNvPicPr>
          <p:nvPr/>
        </p:nvPicPr>
        <p:blipFill>
          <a:blip r:embed="rId4"/>
          <a:stretch>
            <a:fillRect/>
          </a:stretch>
        </p:blipFill>
        <p:spPr>
          <a:xfrm>
            <a:off x="114446" y="3505200"/>
            <a:ext cx="1005840" cy="493490"/>
          </a:xfrm>
          <a:prstGeom prst="rect">
            <a:avLst/>
          </a:prstGeom>
        </p:spPr>
      </p:pic>
      <p:pic>
        <p:nvPicPr>
          <p:cNvPr id="18" name="Picture 17"/>
          <p:cNvPicPr>
            <a:picLocks noChangeAspect="1"/>
          </p:cNvPicPr>
          <p:nvPr/>
        </p:nvPicPr>
        <p:blipFill>
          <a:blip r:embed="rId5"/>
          <a:stretch>
            <a:fillRect/>
          </a:stretch>
        </p:blipFill>
        <p:spPr>
          <a:xfrm>
            <a:off x="114446" y="4399810"/>
            <a:ext cx="1005840" cy="705590"/>
          </a:xfrm>
          <a:prstGeom prst="rect">
            <a:avLst/>
          </a:prstGeom>
        </p:spPr>
      </p:pic>
      <p:pic>
        <p:nvPicPr>
          <p:cNvPr id="20" name="Picture 19"/>
          <p:cNvPicPr>
            <a:picLocks noChangeAspect="1"/>
          </p:cNvPicPr>
          <p:nvPr/>
        </p:nvPicPr>
        <p:blipFill rotWithShape="1">
          <a:blip r:embed="rId6"/>
          <a:srcRect l="23034" t="16138" r="20037" b="20370"/>
          <a:stretch/>
        </p:blipFill>
        <p:spPr>
          <a:xfrm>
            <a:off x="114446" y="5454315"/>
            <a:ext cx="1005840" cy="794085"/>
          </a:xfrm>
          <a:prstGeom prst="rect">
            <a:avLst/>
          </a:prstGeom>
        </p:spPr>
      </p:pic>
    </p:spTree>
    <p:extLst>
      <p:ext uri="{BB962C8B-B14F-4D97-AF65-F5344CB8AC3E}">
        <p14:creationId xmlns:p14="http://schemas.microsoft.com/office/powerpoint/2010/main" val="1799961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id" hidden="1"/>
          <p:cNvGrpSpPr/>
          <p:nvPr>
            <p:custDataLst>
              <p:tags r:id="rId2"/>
            </p:custDataLst>
          </p:nvPr>
        </p:nvGrpSpPr>
        <p:grpSpPr>
          <a:xfrm>
            <a:off x="486352" y="0"/>
            <a:ext cx="8134176" cy="6858000"/>
            <a:chOff x="534988" y="0"/>
            <a:chExt cx="8947594" cy="7772400"/>
          </a:xfrm>
        </p:grpSpPr>
        <p:sp>
          <p:nvSpPr>
            <p:cNvPr id="5" name="Rectangle 202" hidden="1"/>
            <p:cNvSpPr>
              <a:spLocks noChangeArrowheads="1"/>
            </p:cNvSpPr>
            <p:nvPr/>
          </p:nvSpPr>
          <p:spPr bwMode="gray">
            <a:xfrm>
              <a:off x="539750" y="6965950"/>
              <a:ext cx="8942832" cy="806450"/>
            </a:xfrm>
            <a:prstGeom prst="rect">
              <a:avLst/>
            </a:prstGeom>
            <a:solidFill>
              <a:srgbClr val="EEECEA">
                <a:alpha val="25000"/>
              </a:srgbClr>
            </a:solidFill>
            <a:ln w="3175" cap="rnd">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6" name="Rectangle 203" hidden="1"/>
            <p:cNvSpPr>
              <a:spLocks noChangeArrowheads="1"/>
            </p:cNvSpPr>
            <p:nvPr/>
          </p:nvSpPr>
          <p:spPr bwMode="gray">
            <a:xfrm>
              <a:off x="536575" y="1044575"/>
              <a:ext cx="8942388" cy="908050"/>
            </a:xfrm>
            <a:prstGeom prst="rect">
              <a:avLst/>
            </a:prstGeom>
            <a:solidFill>
              <a:srgbClr val="EEECEA">
                <a:alpha val="25000"/>
              </a:srgbClr>
            </a:solidFill>
            <a:ln w="3175" cap="rnd">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7" name="Rectangle 204" hidden="1"/>
            <p:cNvSpPr>
              <a:spLocks noChangeArrowheads="1"/>
            </p:cNvSpPr>
            <p:nvPr/>
          </p:nvSpPr>
          <p:spPr bwMode="gray">
            <a:xfrm>
              <a:off x="536575" y="0"/>
              <a:ext cx="8942388" cy="922338"/>
            </a:xfrm>
            <a:prstGeom prst="rect">
              <a:avLst/>
            </a:prstGeom>
            <a:solidFill>
              <a:srgbClr val="EEECEA">
                <a:alpha val="25000"/>
              </a:srgbClr>
            </a:solidFill>
            <a:ln w="3175" cap="rnd">
              <a:solidFill>
                <a:srgbClr val="CCC5C1"/>
              </a:solidFill>
              <a:prstDash val="sysDot"/>
              <a:miter lim="800000"/>
              <a:headEnd/>
              <a:tailEnd/>
            </a:ln>
            <a:effectLst/>
          </p:spPr>
          <p:txBody>
            <a:bodyPr wrap="none" lIns="63306" tIns="0" rIns="64600" bIns="0" anchor="ctr"/>
            <a:lstStyle/>
            <a:p>
              <a:pPr algn="ctr" defTabSz="719435">
                <a:buSzPct val="90000"/>
                <a:defRPr/>
              </a:pPr>
              <a:endParaRPr lang="en-GB" sz="1300" dirty="0">
                <a:solidFill>
                  <a:schemeClr val="folHlink"/>
                </a:solidFill>
                <a:cs typeface="Arial" charset="0"/>
              </a:endParaRPr>
            </a:p>
          </p:txBody>
        </p:sp>
        <p:grpSp>
          <p:nvGrpSpPr>
            <p:cNvPr id="4" name="Group 205" hidden="1"/>
            <p:cNvGrpSpPr>
              <a:grpSpLocks/>
            </p:cNvGrpSpPr>
            <p:nvPr/>
          </p:nvGrpSpPr>
          <p:grpSpPr bwMode="auto">
            <a:xfrm>
              <a:off x="534988" y="2133601"/>
              <a:ext cx="8943975" cy="4633915"/>
              <a:chOff x="279" y="1344"/>
              <a:chExt cx="5751" cy="2919"/>
            </a:xfrm>
          </p:grpSpPr>
          <p:grpSp>
            <p:nvGrpSpPr>
              <p:cNvPr id="8" name="Group 206" hidden="1"/>
              <p:cNvGrpSpPr>
                <a:grpSpLocks/>
              </p:cNvGrpSpPr>
              <p:nvPr/>
            </p:nvGrpSpPr>
            <p:grpSpPr bwMode="auto">
              <a:xfrm>
                <a:off x="279" y="1344"/>
                <a:ext cx="5751" cy="384"/>
                <a:chOff x="279" y="1344"/>
                <a:chExt cx="5751" cy="384"/>
              </a:xfrm>
            </p:grpSpPr>
            <p:sp>
              <p:nvSpPr>
                <p:cNvPr id="45" name="Rectangle 207" hidden="1"/>
                <p:cNvSpPr>
                  <a:spLocks noChangeArrowheads="1"/>
                </p:cNvSpPr>
                <p:nvPr/>
              </p:nvSpPr>
              <p:spPr bwMode="gray">
                <a:xfrm>
                  <a:off x="279"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6" name="Rectangle 208" hidden="1"/>
                <p:cNvSpPr>
                  <a:spLocks noChangeArrowheads="1"/>
                </p:cNvSpPr>
                <p:nvPr/>
              </p:nvSpPr>
              <p:spPr bwMode="gray">
                <a:xfrm>
                  <a:off x="1259" y="1344"/>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7" name="Rectangle 209" hidden="1"/>
                <p:cNvSpPr>
                  <a:spLocks noChangeArrowheads="1"/>
                </p:cNvSpPr>
                <p:nvPr/>
              </p:nvSpPr>
              <p:spPr bwMode="gray">
                <a:xfrm>
                  <a:off x="2240"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8" name="Rectangle 210" hidden="1"/>
                <p:cNvSpPr>
                  <a:spLocks noChangeArrowheads="1"/>
                </p:cNvSpPr>
                <p:nvPr/>
              </p:nvSpPr>
              <p:spPr bwMode="gray">
                <a:xfrm>
                  <a:off x="3220" y="1344"/>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9" name="Rectangle 211" hidden="1"/>
                <p:cNvSpPr>
                  <a:spLocks noChangeArrowheads="1"/>
                </p:cNvSpPr>
                <p:nvPr/>
              </p:nvSpPr>
              <p:spPr bwMode="gray">
                <a:xfrm>
                  <a:off x="5181"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50" name="Rectangle 212" hidden="1"/>
                <p:cNvSpPr>
                  <a:spLocks noChangeArrowheads="1"/>
                </p:cNvSpPr>
                <p:nvPr/>
              </p:nvSpPr>
              <p:spPr bwMode="gray">
                <a:xfrm>
                  <a:off x="4201"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9" name="Group 213" hidden="1"/>
              <p:cNvGrpSpPr>
                <a:grpSpLocks/>
              </p:cNvGrpSpPr>
              <p:nvPr/>
            </p:nvGrpSpPr>
            <p:grpSpPr bwMode="auto">
              <a:xfrm>
                <a:off x="279" y="1851"/>
                <a:ext cx="5751" cy="384"/>
                <a:chOff x="279" y="1848"/>
                <a:chExt cx="5751" cy="384"/>
              </a:xfrm>
            </p:grpSpPr>
            <p:sp>
              <p:nvSpPr>
                <p:cNvPr id="39" name="Rectangle 214" hidden="1"/>
                <p:cNvSpPr>
                  <a:spLocks noChangeArrowheads="1"/>
                </p:cNvSpPr>
                <p:nvPr/>
              </p:nvSpPr>
              <p:spPr bwMode="gray">
                <a:xfrm>
                  <a:off x="279"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0" name="Rectangle 215" hidden="1"/>
                <p:cNvSpPr>
                  <a:spLocks noChangeArrowheads="1"/>
                </p:cNvSpPr>
                <p:nvPr/>
              </p:nvSpPr>
              <p:spPr bwMode="gray">
                <a:xfrm>
                  <a:off x="1259" y="1848"/>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1" name="Rectangle 216" hidden="1"/>
                <p:cNvSpPr>
                  <a:spLocks noChangeArrowheads="1"/>
                </p:cNvSpPr>
                <p:nvPr/>
              </p:nvSpPr>
              <p:spPr bwMode="gray">
                <a:xfrm>
                  <a:off x="2240"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2" name="Rectangle 217" hidden="1"/>
                <p:cNvSpPr>
                  <a:spLocks noChangeArrowheads="1"/>
                </p:cNvSpPr>
                <p:nvPr/>
              </p:nvSpPr>
              <p:spPr bwMode="gray">
                <a:xfrm>
                  <a:off x="3220" y="1848"/>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3" name="Rectangle 218" hidden="1"/>
                <p:cNvSpPr>
                  <a:spLocks noChangeArrowheads="1"/>
                </p:cNvSpPr>
                <p:nvPr/>
              </p:nvSpPr>
              <p:spPr bwMode="gray">
                <a:xfrm>
                  <a:off x="5181"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4" name="Rectangle 219" hidden="1"/>
                <p:cNvSpPr>
                  <a:spLocks noChangeArrowheads="1"/>
                </p:cNvSpPr>
                <p:nvPr/>
              </p:nvSpPr>
              <p:spPr bwMode="gray">
                <a:xfrm>
                  <a:off x="4201"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0" name="Group 220" hidden="1"/>
              <p:cNvGrpSpPr>
                <a:grpSpLocks/>
              </p:cNvGrpSpPr>
              <p:nvPr/>
            </p:nvGrpSpPr>
            <p:grpSpPr bwMode="auto">
              <a:xfrm>
                <a:off x="279" y="2358"/>
                <a:ext cx="5751" cy="384"/>
                <a:chOff x="279" y="2360"/>
                <a:chExt cx="5751" cy="384"/>
              </a:xfrm>
            </p:grpSpPr>
            <p:sp>
              <p:nvSpPr>
                <p:cNvPr id="33" name="Rectangle 221" hidden="1"/>
                <p:cNvSpPr>
                  <a:spLocks noChangeArrowheads="1"/>
                </p:cNvSpPr>
                <p:nvPr/>
              </p:nvSpPr>
              <p:spPr bwMode="gray">
                <a:xfrm>
                  <a:off x="279"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4" name="Rectangle 222" hidden="1"/>
                <p:cNvSpPr>
                  <a:spLocks noChangeArrowheads="1"/>
                </p:cNvSpPr>
                <p:nvPr/>
              </p:nvSpPr>
              <p:spPr bwMode="gray">
                <a:xfrm>
                  <a:off x="1259" y="2360"/>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5" name="Rectangle 223" hidden="1"/>
                <p:cNvSpPr>
                  <a:spLocks noChangeArrowheads="1"/>
                </p:cNvSpPr>
                <p:nvPr/>
              </p:nvSpPr>
              <p:spPr bwMode="gray">
                <a:xfrm>
                  <a:off x="2240"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6" name="Rectangle 224" hidden="1"/>
                <p:cNvSpPr>
                  <a:spLocks noChangeArrowheads="1"/>
                </p:cNvSpPr>
                <p:nvPr/>
              </p:nvSpPr>
              <p:spPr bwMode="gray">
                <a:xfrm>
                  <a:off x="3220" y="2360"/>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7" name="Rectangle 225" hidden="1"/>
                <p:cNvSpPr>
                  <a:spLocks noChangeArrowheads="1"/>
                </p:cNvSpPr>
                <p:nvPr/>
              </p:nvSpPr>
              <p:spPr bwMode="gray">
                <a:xfrm>
                  <a:off x="5181"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8" name="Rectangle 226" hidden="1"/>
                <p:cNvSpPr>
                  <a:spLocks noChangeArrowheads="1"/>
                </p:cNvSpPr>
                <p:nvPr/>
              </p:nvSpPr>
              <p:spPr bwMode="gray">
                <a:xfrm>
                  <a:off x="4201"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1" name="Group 227" hidden="1"/>
              <p:cNvGrpSpPr>
                <a:grpSpLocks/>
              </p:cNvGrpSpPr>
              <p:nvPr/>
            </p:nvGrpSpPr>
            <p:grpSpPr bwMode="auto">
              <a:xfrm>
                <a:off x="279" y="2865"/>
                <a:ext cx="5751" cy="384"/>
                <a:chOff x="279" y="2887"/>
                <a:chExt cx="5751" cy="384"/>
              </a:xfrm>
            </p:grpSpPr>
            <p:sp>
              <p:nvSpPr>
                <p:cNvPr id="27" name="Rectangle 228" hidden="1"/>
                <p:cNvSpPr>
                  <a:spLocks noChangeArrowheads="1"/>
                </p:cNvSpPr>
                <p:nvPr/>
              </p:nvSpPr>
              <p:spPr bwMode="gray">
                <a:xfrm>
                  <a:off x="279"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8" name="Rectangle 229" hidden="1"/>
                <p:cNvSpPr>
                  <a:spLocks noChangeArrowheads="1"/>
                </p:cNvSpPr>
                <p:nvPr/>
              </p:nvSpPr>
              <p:spPr bwMode="gray">
                <a:xfrm>
                  <a:off x="1259" y="2887"/>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9" name="Rectangle 230" hidden="1"/>
                <p:cNvSpPr>
                  <a:spLocks noChangeArrowheads="1"/>
                </p:cNvSpPr>
                <p:nvPr/>
              </p:nvSpPr>
              <p:spPr bwMode="gray">
                <a:xfrm>
                  <a:off x="2240"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0" name="Rectangle 231" hidden="1"/>
                <p:cNvSpPr>
                  <a:spLocks noChangeArrowheads="1"/>
                </p:cNvSpPr>
                <p:nvPr/>
              </p:nvSpPr>
              <p:spPr bwMode="gray">
                <a:xfrm>
                  <a:off x="3220" y="2887"/>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1" name="Rectangle 232" hidden="1"/>
                <p:cNvSpPr>
                  <a:spLocks noChangeArrowheads="1"/>
                </p:cNvSpPr>
                <p:nvPr/>
              </p:nvSpPr>
              <p:spPr bwMode="gray">
                <a:xfrm>
                  <a:off x="5181"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2" name="Rectangle 233" hidden="1"/>
                <p:cNvSpPr>
                  <a:spLocks noChangeArrowheads="1"/>
                </p:cNvSpPr>
                <p:nvPr/>
              </p:nvSpPr>
              <p:spPr bwMode="gray">
                <a:xfrm>
                  <a:off x="4201"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2" name="Group 234" hidden="1"/>
              <p:cNvGrpSpPr>
                <a:grpSpLocks/>
              </p:cNvGrpSpPr>
              <p:nvPr/>
            </p:nvGrpSpPr>
            <p:grpSpPr bwMode="auto">
              <a:xfrm>
                <a:off x="279" y="3372"/>
                <a:ext cx="5751" cy="384"/>
                <a:chOff x="279" y="3391"/>
                <a:chExt cx="5751" cy="384"/>
              </a:xfrm>
            </p:grpSpPr>
            <p:sp>
              <p:nvSpPr>
                <p:cNvPr id="21" name="Rectangle 235" hidden="1"/>
                <p:cNvSpPr>
                  <a:spLocks noChangeArrowheads="1"/>
                </p:cNvSpPr>
                <p:nvPr/>
              </p:nvSpPr>
              <p:spPr bwMode="gray">
                <a:xfrm>
                  <a:off x="279"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2" name="Rectangle 236" hidden="1"/>
                <p:cNvSpPr>
                  <a:spLocks noChangeArrowheads="1"/>
                </p:cNvSpPr>
                <p:nvPr/>
              </p:nvSpPr>
              <p:spPr bwMode="gray">
                <a:xfrm>
                  <a:off x="1259" y="3391"/>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3" name="Rectangle 237" hidden="1"/>
                <p:cNvSpPr>
                  <a:spLocks noChangeArrowheads="1"/>
                </p:cNvSpPr>
                <p:nvPr/>
              </p:nvSpPr>
              <p:spPr bwMode="gray">
                <a:xfrm>
                  <a:off x="2240"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4" name="Rectangle 238" hidden="1"/>
                <p:cNvSpPr>
                  <a:spLocks noChangeArrowheads="1"/>
                </p:cNvSpPr>
                <p:nvPr/>
              </p:nvSpPr>
              <p:spPr bwMode="gray">
                <a:xfrm>
                  <a:off x="3220" y="3391"/>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5" name="Rectangle 239" hidden="1"/>
                <p:cNvSpPr>
                  <a:spLocks noChangeArrowheads="1"/>
                </p:cNvSpPr>
                <p:nvPr/>
              </p:nvSpPr>
              <p:spPr bwMode="gray">
                <a:xfrm>
                  <a:off x="5181"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6" name="Rectangle 240" hidden="1"/>
                <p:cNvSpPr>
                  <a:spLocks noChangeArrowheads="1"/>
                </p:cNvSpPr>
                <p:nvPr/>
              </p:nvSpPr>
              <p:spPr bwMode="gray">
                <a:xfrm>
                  <a:off x="4201"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3" name="Group 241" hidden="1"/>
              <p:cNvGrpSpPr>
                <a:grpSpLocks/>
              </p:cNvGrpSpPr>
              <p:nvPr/>
            </p:nvGrpSpPr>
            <p:grpSpPr bwMode="auto">
              <a:xfrm>
                <a:off x="279" y="3879"/>
                <a:ext cx="5751" cy="384"/>
                <a:chOff x="279" y="3879"/>
                <a:chExt cx="5751" cy="384"/>
              </a:xfrm>
            </p:grpSpPr>
            <p:sp>
              <p:nvSpPr>
                <p:cNvPr id="15" name="Rectangle 242" hidden="1"/>
                <p:cNvSpPr>
                  <a:spLocks noChangeArrowheads="1"/>
                </p:cNvSpPr>
                <p:nvPr/>
              </p:nvSpPr>
              <p:spPr bwMode="gray">
                <a:xfrm>
                  <a:off x="279"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6" name="Rectangle 243" hidden="1"/>
                <p:cNvSpPr>
                  <a:spLocks noChangeArrowheads="1"/>
                </p:cNvSpPr>
                <p:nvPr/>
              </p:nvSpPr>
              <p:spPr bwMode="gray">
                <a:xfrm>
                  <a:off x="1259" y="3879"/>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7" name="Rectangle 244" hidden="1"/>
                <p:cNvSpPr>
                  <a:spLocks noChangeArrowheads="1"/>
                </p:cNvSpPr>
                <p:nvPr/>
              </p:nvSpPr>
              <p:spPr bwMode="gray">
                <a:xfrm>
                  <a:off x="2240"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8" name="Rectangle 245" hidden="1"/>
                <p:cNvSpPr>
                  <a:spLocks noChangeArrowheads="1"/>
                </p:cNvSpPr>
                <p:nvPr/>
              </p:nvSpPr>
              <p:spPr bwMode="gray">
                <a:xfrm>
                  <a:off x="3220" y="3879"/>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9" name="Rectangle 246" hidden="1"/>
                <p:cNvSpPr>
                  <a:spLocks noChangeArrowheads="1"/>
                </p:cNvSpPr>
                <p:nvPr/>
              </p:nvSpPr>
              <p:spPr bwMode="gray">
                <a:xfrm>
                  <a:off x="5181"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0" name="Rectangle 247" hidden="1"/>
                <p:cNvSpPr>
                  <a:spLocks noChangeArrowheads="1"/>
                </p:cNvSpPr>
                <p:nvPr/>
              </p:nvSpPr>
              <p:spPr bwMode="gray">
                <a:xfrm>
                  <a:off x="4201"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grpSp>
      <p:sp>
        <p:nvSpPr>
          <p:cNvPr id="2" name="Title 1"/>
          <p:cNvSpPr>
            <a:spLocks noGrp="1"/>
          </p:cNvSpPr>
          <p:nvPr>
            <p:ph type="ctrTitle"/>
            <p:custDataLst>
              <p:tags r:id="rId3"/>
            </p:custDataLst>
          </p:nvPr>
        </p:nvSpPr>
        <p:spPr/>
        <p:txBody>
          <a:bodyPr/>
          <a:lstStyle/>
          <a:p>
            <a:r>
              <a:rPr lang="en-US" dirty="0"/>
              <a:t>Creating a Big Data-Enabled Organization</a:t>
            </a:r>
            <a:br>
              <a:rPr lang="en-US" dirty="0"/>
            </a:br>
            <a:br>
              <a:rPr lang="en-US" dirty="0"/>
            </a:br>
            <a:r>
              <a:rPr lang="en-US" sz="2400" b="0" dirty="0"/>
              <a:t>Bringing Big Data home</a:t>
            </a:r>
            <a:endParaRPr lang="en-GB" b="0" dirty="0"/>
          </a:p>
        </p:txBody>
      </p:sp>
      <p:sp>
        <p:nvSpPr>
          <p:cNvPr id="62" name="Content Placeholder 61"/>
          <p:cNvSpPr>
            <a:spLocks noGrp="1"/>
          </p:cNvSpPr>
          <p:nvPr>
            <p:ph sz="quarter" idx="10"/>
          </p:nvPr>
        </p:nvSpPr>
        <p:spPr/>
        <p:txBody>
          <a:bodyPr/>
          <a:lstStyle/>
          <a:p>
            <a:r>
              <a:rPr lang="en-GB" dirty="0"/>
              <a:t>03</a:t>
            </a:r>
          </a:p>
        </p:txBody>
      </p:sp>
    </p:spTree>
    <p:custDataLst>
      <p:tags r:id="rId1"/>
    </p:custDataLst>
    <p:extLst>
      <p:ext uri="{BB962C8B-B14F-4D97-AF65-F5344CB8AC3E}">
        <p14:creationId xmlns:p14="http://schemas.microsoft.com/office/powerpoint/2010/main" val="390967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8" name="Table 127"/>
          <p:cNvGraphicFramePr>
            <a:graphicFrameLocks noGrp="1"/>
          </p:cNvGraphicFramePr>
          <p:nvPr>
            <p:extLst>
              <p:ext uri="{D42A27DB-BD31-4B8C-83A1-F6EECF244321}">
                <p14:modId xmlns:p14="http://schemas.microsoft.com/office/powerpoint/2010/main" val="2009011399"/>
              </p:ext>
            </p:extLst>
          </p:nvPr>
        </p:nvGraphicFramePr>
        <p:xfrm>
          <a:off x="441720" y="1807965"/>
          <a:ext cx="8535297" cy="4550664"/>
        </p:xfrm>
        <a:graphic>
          <a:graphicData uri="http://schemas.openxmlformats.org/drawingml/2006/table">
            <a:tbl>
              <a:tblPr firstRow="1" bandRow="1">
                <a:tableStyleId>{69D073F8-1565-44D7-B386-08B59EADF2EE}</a:tableStyleId>
              </a:tblPr>
              <a:tblGrid>
                <a:gridCol w="8535297">
                  <a:extLst>
                    <a:ext uri="{9D8B030D-6E8A-4147-A177-3AD203B41FA5}">
                      <a16:colId xmlns:a16="http://schemas.microsoft.com/office/drawing/2014/main" val="20000"/>
                    </a:ext>
                  </a:extLst>
                </a:gridCol>
              </a:tblGrid>
              <a:tr h="3026664">
                <a:tc>
                  <a:txBody>
                    <a:bodyPr/>
                    <a:lstStyle/>
                    <a:p>
                      <a:endParaRPr lang="en-US" dirty="0"/>
                    </a:p>
                  </a:txBody>
                  <a:tcPr>
                    <a:lnL w="19050" cap="flat" cmpd="sng" algn="ctr">
                      <a:solidFill>
                        <a:schemeClr val="accent1"/>
                      </a:solidFill>
                      <a:prstDash val="sysDot"/>
                      <a:round/>
                      <a:headEnd type="none" w="med" len="med"/>
                      <a:tailEnd type="none" w="med" len="med"/>
                    </a:lnL>
                    <a:lnR w="19050" cap="flat" cmpd="sng" algn="ctr">
                      <a:solidFill>
                        <a:schemeClr val="accent1"/>
                      </a:solidFill>
                      <a:prstDash val="sysDot"/>
                      <a:round/>
                      <a:headEnd type="none" w="med" len="med"/>
                      <a:tailEnd type="none" w="med" len="med"/>
                    </a:lnR>
                    <a:lnT w="19050" cap="flat" cmpd="sng" algn="ctr">
                      <a:solidFill>
                        <a:schemeClr val="accent1"/>
                      </a:solidFill>
                      <a:prstDash val="sysDot"/>
                      <a:round/>
                      <a:headEnd type="none" w="med" len="med"/>
                      <a:tailEnd type="none" w="med" len="med"/>
                    </a:lnT>
                    <a:lnB w="19050" cap="flat" cmpd="sng" algn="ctr">
                      <a:solidFill>
                        <a:schemeClr val="accent1"/>
                      </a:solidFill>
                      <a:prstDash val="sysDot"/>
                      <a:round/>
                      <a:headEnd type="none" w="med" len="med"/>
                      <a:tailEnd type="none" w="med" len="med"/>
                    </a:lnB>
                  </a:tcPr>
                </a:tc>
                <a:extLst>
                  <a:ext uri="{0D108BD9-81ED-4DB2-BD59-A6C34878D82A}">
                    <a16:rowId xmlns:a16="http://schemas.microsoft.com/office/drawing/2014/main" val="10000"/>
                  </a:ext>
                </a:extLst>
              </a:tr>
              <a:tr h="1524000">
                <a:tc>
                  <a:txBody>
                    <a:bodyPr/>
                    <a:lstStyle/>
                    <a:p>
                      <a:endParaRPr lang="en-US" dirty="0"/>
                    </a:p>
                  </a:txBody>
                  <a:tcPr>
                    <a:lnL w="19050" cap="flat" cmpd="sng" algn="ctr">
                      <a:solidFill>
                        <a:schemeClr val="accent1"/>
                      </a:solidFill>
                      <a:prstDash val="sysDot"/>
                      <a:round/>
                      <a:headEnd type="none" w="med" len="med"/>
                      <a:tailEnd type="none" w="med" len="med"/>
                    </a:lnL>
                    <a:lnR w="19050" cap="flat" cmpd="sng" algn="ctr">
                      <a:solidFill>
                        <a:schemeClr val="accent1"/>
                      </a:solidFill>
                      <a:prstDash val="sysDot"/>
                      <a:round/>
                      <a:headEnd type="none" w="med" len="med"/>
                      <a:tailEnd type="none" w="med" len="med"/>
                    </a:lnR>
                    <a:lnT w="19050" cap="flat" cmpd="sng" algn="ctr">
                      <a:solidFill>
                        <a:schemeClr val="accent1"/>
                      </a:solidFill>
                      <a:prstDash val="sysDot"/>
                      <a:round/>
                      <a:headEnd type="none" w="med" len="med"/>
                      <a:tailEnd type="none" w="med" len="med"/>
                    </a:lnT>
                    <a:lnB w="19050" cap="flat" cmpd="sng" algn="ctr">
                      <a:solidFill>
                        <a:schemeClr val="accent1"/>
                      </a:solidFill>
                      <a:prstDash val="sysDot"/>
                      <a:round/>
                      <a:headEnd type="none" w="med" len="med"/>
                      <a:tailEnd type="none" w="med" len="med"/>
                    </a:lnB>
                  </a:tcPr>
                </a:tc>
                <a:extLst>
                  <a:ext uri="{0D108BD9-81ED-4DB2-BD59-A6C34878D82A}">
                    <a16:rowId xmlns:a16="http://schemas.microsoft.com/office/drawing/2014/main" val="10001"/>
                  </a:ext>
                </a:extLst>
              </a:tr>
            </a:tbl>
          </a:graphicData>
        </a:graphic>
      </p:graphicFrame>
      <p:graphicFrame>
        <p:nvGraphicFramePr>
          <p:cNvPr id="119" name="Diagram 118"/>
          <p:cNvGraphicFramePr/>
          <p:nvPr>
            <p:extLst>
              <p:ext uri="{D42A27DB-BD31-4B8C-83A1-F6EECF244321}">
                <p14:modId xmlns:p14="http://schemas.microsoft.com/office/powerpoint/2010/main" val="1330491415"/>
              </p:ext>
            </p:extLst>
          </p:nvPr>
        </p:nvGraphicFramePr>
        <p:xfrm>
          <a:off x="1523999" y="1830281"/>
          <a:ext cx="4396487" cy="4494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p:txBody>
          <a:bodyPr/>
          <a:lstStyle/>
          <a:p>
            <a:r>
              <a:rPr lang="en-US" sz="2000" dirty="0"/>
              <a:t>Step 1: Be Yourself</a:t>
            </a:r>
          </a:p>
        </p:txBody>
      </p:sp>
      <p:sp>
        <p:nvSpPr>
          <p:cNvPr id="4" name="Slide Number Placeholder 3"/>
          <p:cNvSpPr>
            <a:spLocks noGrp="1"/>
          </p:cNvSpPr>
          <p:nvPr>
            <p:ph type="sldNum" sz="quarter" idx="4"/>
          </p:nvPr>
        </p:nvSpPr>
        <p:spPr/>
        <p:txBody>
          <a:bodyPr/>
          <a:lstStyle/>
          <a:p>
            <a:fld id="{9EBD5762-3BDC-484D-9503-7EA6D5A9A8CE}" type="slidenum">
              <a:rPr lang="en-GB" smtClean="0"/>
              <a:pPr/>
              <a:t>16</a:t>
            </a:fld>
            <a:endParaRPr lang="en-GB"/>
          </a:p>
        </p:txBody>
      </p:sp>
      <p:sp>
        <p:nvSpPr>
          <p:cNvPr id="6" name="Title 1"/>
          <p:cNvSpPr txBox="1">
            <a:spLocks/>
          </p:cNvSpPr>
          <p:nvPr/>
        </p:nvSpPr>
        <p:spPr>
          <a:xfrm>
            <a:off x="530352" y="1143000"/>
            <a:ext cx="8138160" cy="548640"/>
          </a:xfrm>
          <a:prstGeom prst="rect">
            <a:avLst/>
          </a:prstGeom>
        </p:spPr>
        <p:txBody>
          <a:bodyPr lIns="0" tIns="0" rIns="0" bIns="0" numCol="1"/>
          <a:lstStyle>
            <a:defPPr>
              <a:defRPr lang="en-US"/>
            </a:defPPr>
            <a:lvl1pPr marR="0" indent="-274320" fontAlgn="auto">
              <a:lnSpc>
                <a:spcPct val="100000"/>
              </a:lnSpc>
              <a:spcBef>
                <a:spcPts val="0"/>
              </a:spcBef>
              <a:spcAft>
                <a:spcPts val="900"/>
              </a:spcAft>
              <a:buClr>
                <a:schemeClr val="tx1"/>
              </a:buClr>
              <a:buSzTx/>
              <a:buFontTx/>
              <a:buNone/>
              <a:tabLst/>
              <a:defRPr sz="1600">
                <a:latin typeface="Georgia" pitchFamily="18" charset="0"/>
              </a:defRPr>
            </a:lvl1pPr>
            <a:lvl2pPr marL="274320" indent="-274320">
              <a:lnSpc>
                <a:spcPct val="100000"/>
              </a:lnSpc>
              <a:spcBef>
                <a:spcPts val="0"/>
              </a:spcBef>
              <a:spcAft>
                <a:spcPts val="900"/>
              </a:spcAft>
              <a:buClr>
                <a:schemeClr val="tx1"/>
              </a:buClr>
              <a:buFont typeface="Georgia" pitchFamily="18" charset="0"/>
              <a:buChar char="•"/>
              <a:defRPr sz="2000">
                <a:latin typeface="Georgia" pitchFamily="18" charset="0"/>
              </a:defRPr>
            </a:lvl2pPr>
            <a:lvl3pPr marL="548640" indent="-274320">
              <a:lnSpc>
                <a:spcPct val="100000"/>
              </a:lnSpc>
              <a:spcBef>
                <a:spcPts val="0"/>
              </a:spcBef>
              <a:spcAft>
                <a:spcPts val="900"/>
              </a:spcAft>
              <a:buClr>
                <a:schemeClr val="tx1"/>
              </a:buClr>
              <a:buFont typeface="Georgia" pitchFamily="18" charset="0"/>
              <a:buChar char="-"/>
              <a:defRPr sz="2000">
                <a:latin typeface="Georgia" pitchFamily="18" charset="0"/>
              </a:defRPr>
            </a:lvl3pPr>
            <a:lvl4pPr marL="822960" indent="-274320">
              <a:lnSpc>
                <a:spcPct val="100000"/>
              </a:lnSpc>
              <a:spcBef>
                <a:spcPts val="0"/>
              </a:spcBef>
              <a:spcAft>
                <a:spcPts val="900"/>
              </a:spcAft>
              <a:buClr>
                <a:schemeClr val="tx1"/>
              </a:buClr>
              <a:buFont typeface="Georgia" pitchFamily="18" charset="0"/>
              <a:buChar char="◦"/>
              <a:defRPr sz="2000">
                <a:latin typeface="Georgia" pitchFamily="18" charset="0"/>
              </a:defRPr>
            </a:lvl4pPr>
            <a:lvl5pPr marL="1097280" indent="-274320">
              <a:lnSpc>
                <a:spcPct val="100000"/>
              </a:lnSpc>
              <a:spcBef>
                <a:spcPts val="0"/>
              </a:spcBef>
              <a:spcAft>
                <a:spcPts val="900"/>
              </a:spcAft>
              <a:buClr>
                <a:schemeClr val="tx1"/>
              </a:buClr>
              <a:buFont typeface="Georgia" pitchFamily="18" charset="0"/>
              <a:buChar char="›"/>
              <a:defRPr sz="2000" baseline="0">
                <a:latin typeface="Georgia" pitchFamily="18" charset="0"/>
              </a:defRPr>
            </a:lvl5pPr>
            <a:lvl6pPr marL="274320" marR="0" indent="-274320" fontAlgn="auto">
              <a:lnSpc>
                <a:spcPct val="100000"/>
              </a:lnSpc>
              <a:spcBef>
                <a:spcPts val="0"/>
              </a:spcBef>
              <a:spcAft>
                <a:spcPts val="900"/>
              </a:spcAft>
              <a:buClr>
                <a:schemeClr val="tx1"/>
              </a:buClr>
              <a:buSzPct val="100000"/>
              <a:buFont typeface="+mj-lt"/>
              <a:buAutoNum type="arabicPeriod"/>
              <a:tabLst/>
              <a:defRPr sz="2000" baseline="0">
                <a:latin typeface="Georgia" pitchFamily="18" charset="0"/>
              </a:defRPr>
            </a:lvl6pPr>
            <a:lvl7pPr marL="548640" indent="-274320">
              <a:lnSpc>
                <a:spcPct val="100000"/>
              </a:lnSpc>
              <a:spcBef>
                <a:spcPts val="0"/>
              </a:spcBef>
              <a:spcAft>
                <a:spcPts val="900"/>
              </a:spcAft>
              <a:buSzPct val="100000"/>
              <a:buFont typeface="+mj-lt"/>
              <a:buAutoNum type="alphaLcPeriod"/>
              <a:defRPr sz="2000" baseline="0">
                <a:latin typeface="Georgia" pitchFamily="18" charset="0"/>
              </a:defRPr>
            </a:lvl7pPr>
            <a:lvl8pPr marL="822960" indent="-274320">
              <a:lnSpc>
                <a:spcPct val="100000"/>
              </a:lnSpc>
              <a:spcBef>
                <a:spcPts val="0"/>
              </a:spcBef>
              <a:spcAft>
                <a:spcPts val="900"/>
              </a:spcAft>
              <a:buSzPct val="100000"/>
              <a:buFont typeface="+mj-lt"/>
              <a:buAutoNum type="romanLcPeriod"/>
              <a:defRPr sz="2000" baseline="0">
                <a:latin typeface="Georgia" pitchFamily="18" charset="0"/>
              </a:defRPr>
            </a:lvl8pPr>
            <a:lvl9pPr marL="0" indent="-274320">
              <a:lnSpc>
                <a:spcPct val="100000"/>
              </a:lnSpc>
              <a:spcBef>
                <a:spcPts val="0"/>
              </a:spcBef>
              <a:spcAft>
                <a:spcPts val="900"/>
              </a:spcAft>
              <a:buFont typeface="Arial" pitchFamily="34" charset="0"/>
              <a:buNone/>
              <a:defRPr sz="2000" b="1" baseline="0">
                <a:solidFill>
                  <a:schemeClr val="tx2"/>
                </a:solidFill>
                <a:latin typeface="Georgia" pitchFamily="18" charset="0"/>
              </a:defRPr>
            </a:lvl9pPr>
          </a:lstStyle>
          <a:p>
            <a:r>
              <a:rPr lang="en-US" dirty="0"/>
              <a:t>Beginning with a clear understanding of the specific questions you intend to use Big Data Analytics to address can help guide where and which data solutions are deployed.</a:t>
            </a:r>
          </a:p>
        </p:txBody>
      </p:sp>
      <p:sp>
        <p:nvSpPr>
          <p:cNvPr id="45" name="TextBox 44"/>
          <p:cNvSpPr txBox="1"/>
          <p:nvPr/>
        </p:nvSpPr>
        <p:spPr>
          <a:xfrm>
            <a:off x="555736" y="4833777"/>
            <a:ext cx="1371600" cy="656875"/>
          </a:xfrm>
          <a:prstGeom prst="rect">
            <a:avLst/>
          </a:prstGeom>
          <a:noFill/>
        </p:spPr>
        <p:txBody>
          <a:bodyPr wrap="square" lIns="101882" tIns="50941" rIns="101882" bIns="50941" numCol="1">
            <a:spAutoFit/>
          </a:bodyPr>
          <a:lstStyle/>
          <a:p>
            <a:pPr>
              <a:defRPr/>
            </a:pPr>
            <a:r>
              <a:rPr lang="en-GB" altLang="en-GB" sz="1200" b="1" i="1" dirty="0">
                <a:solidFill>
                  <a:schemeClr val="tx2"/>
                </a:solidFill>
                <a:latin typeface="Georgia" pitchFamily="18" charset="0"/>
              </a:rPr>
              <a:t>Value enablement</a:t>
            </a:r>
          </a:p>
        </p:txBody>
      </p:sp>
      <p:sp>
        <p:nvSpPr>
          <p:cNvPr id="48" name="TextBox 47"/>
          <p:cNvSpPr txBox="1"/>
          <p:nvPr/>
        </p:nvSpPr>
        <p:spPr>
          <a:xfrm>
            <a:off x="549784" y="1830281"/>
            <a:ext cx="1371600" cy="656875"/>
          </a:xfrm>
          <a:prstGeom prst="rect">
            <a:avLst/>
          </a:prstGeom>
          <a:noFill/>
        </p:spPr>
        <p:txBody>
          <a:bodyPr lIns="101882" tIns="50941" rIns="101882" bIns="50941" numCol="1">
            <a:spAutoFit/>
          </a:bodyPr>
          <a:lstStyle/>
          <a:p>
            <a:pPr>
              <a:defRPr/>
            </a:pPr>
            <a:r>
              <a:rPr lang="en-GB" altLang="en-GB" sz="1200" b="1" i="1" dirty="0">
                <a:solidFill>
                  <a:schemeClr val="tx2"/>
                </a:solidFill>
                <a:latin typeface="Georgia" pitchFamily="18" charset="0"/>
              </a:rPr>
              <a:t>Value enhancement</a:t>
            </a:r>
          </a:p>
        </p:txBody>
      </p:sp>
      <p:pic>
        <p:nvPicPr>
          <p:cNvPr id="110" name="Picture 109" descr="2.wmf"/>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3427098" y="2546667"/>
            <a:ext cx="586532" cy="577855"/>
          </a:xfrm>
          <a:prstGeom prst="rect">
            <a:avLst/>
          </a:prstGeom>
        </p:spPr>
      </p:pic>
      <p:sp>
        <p:nvSpPr>
          <p:cNvPr id="113" name="TextBox 142"/>
          <p:cNvSpPr txBox="1">
            <a:spLocks noChangeArrowheads="1"/>
          </p:cNvSpPr>
          <p:nvPr/>
        </p:nvSpPr>
        <p:spPr>
          <a:xfrm>
            <a:off x="3248741" y="3213644"/>
            <a:ext cx="947003" cy="318321"/>
          </a:xfrm>
          <a:prstGeom prst="rect">
            <a:avLst/>
          </a:prstGeom>
          <a:noFill/>
          <a:ln w="9525">
            <a:noFill/>
            <a:miter lim="800000"/>
            <a:headEnd/>
            <a:tailEnd/>
          </a:ln>
        </p:spPr>
        <p:txBody>
          <a:bodyPr wrap="square" lIns="0" tIns="50941" rIns="0" bIns="50941" numCol="1">
            <a:spAutoFit/>
          </a:bodyPr>
          <a:lstStyle/>
          <a:p>
            <a:pPr algn="ctr"/>
            <a:r>
              <a:rPr lang="en-GB" altLang="en-GB" sz="1400" b="1" dirty="0">
                <a:solidFill>
                  <a:schemeClr val="bg1"/>
                </a:solidFill>
                <a:latin typeface="Georgia" pitchFamily="18" charset="0"/>
              </a:rPr>
              <a:t>Strategic</a:t>
            </a:r>
          </a:p>
        </p:txBody>
      </p:sp>
      <p:sp>
        <p:nvSpPr>
          <p:cNvPr id="114" name="TextBox 142"/>
          <p:cNvSpPr txBox="1">
            <a:spLocks noChangeArrowheads="1"/>
          </p:cNvSpPr>
          <p:nvPr/>
        </p:nvSpPr>
        <p:spPr>
          <a:xfrm>
            <a:off x="2615896" y="4432722"/>
            <a:ext cx="2212693" cy="318321"/>
          </a:xfrm>
          <a:prstGeom prst="rect">
            <a:avLst/>
          </a:prstGeom>
          <a:noFill/>
          <a:ln w="9525">
            <a:noFill/>
            <a:miter lim="800000"/>
            <a:headEnd/>
            <a:tailEnd/>
          </a:ln>
        </p:spPr>
        <p:txBody>
          <a:bodyPr wrap="square" lIns="0" tIns="50941" rIns="0" bIns="50941" numCol="1">
            <a:spAutoFit/>
          </a:bodyPr>
          <a:lstStyle/>
          <a:p>
            <a:pPr algn="ctr"/>
            <a:r>
              <a:rPr lang="en-GB" altLang="en-GB" sz="1400" b="1" dirty="0">
                <a:solidFill>
                  <a:schemeClr val="bg1"/>
                </a:solidFill>
                <a:latin typeface="Georgia" pitchFamily="18" charset="0"/>
              </a:rPr>
              <a:t>Tactical</a:t>
            </a:r>
          </a:p>
        </p:txBody>
      </p:sp>
      <p:sp>
        <p:nvSpPr>
          <p:cNvPr id="115" name="TextBox 142"/>
          <p:cNvSpPr txBox="1">
            <a:spLocks noChangeArrowheads="1"/>
          </p:cNvSpPr>
          <p:nvPr/>
        </p:nvSpPr>
        <p:spPr>
          <a:xfrm>
            <a:off x="2867069" y="5930079"/>
            <a:ext cx="1710347" cy="318321"/>
          </a:xfrm>
          <a:prstGeom prst="rect">
            <a:avLst/>
          </a:prstGeom>
          <a:noFill/>
          <a:ln w="9525">
            <a:noFill/>
            <a:miter lim="800000"/>
            <a:headEnd/>
            <a:tailEnd/>
          </a:ln>
        </p:spPr>
        <p:txBody>
          <a:bodyPr wrap="square" lIns="0" tIns="50941" rIns="0" bIns="50941" numCol="1">
            <a:spAutoFit/>
          </a:bodyPr>
          <a:lstStyle/>
          <a:p>
            <a:pPr algn="ctr"/>
            <a:r>
              <a:rPr lang="en-GB" altLang="en-GB" sz="1400" b="1" dirty="0">
                <a:solidFill>
                  <a:schemeClr val="bg1"/>
                </a:solidFill>
                <a:latin typeface="Georgia" pitchFamily="18" charset="0"/>
              </a:rPr>
              <a:t>Operational</a:t>
            </a:r>
            <a:endParaRPr lang="en-GB" altLang="en-GB" sz="1050" dirty="0">
              <a:solidFill>
                <a:schemeClr val="bg1"/>
              </a:solidFill>
              <a:latin typeface="Georgia" pitchFamily="18" charset="0"/>
            </a:endParaRPr>
          </a:p>
        </p:txBody>
      </p:sp>
      <p:sp>
        <p:nvSpPr>
          <p:cNvPr id="121" name="Rectangle 120"/>
          <p:cNvSpPr/>
          <p:nvPr/>
        </p:nvSpPr>
        <p:spPr>
          <a:xfrm>
            <a:off x="5796478" y="4953000"/>
            <a:ext cx="3042720" cy="1323439"/>
          </a:xfrm>
          <a:prstGeom prst="rect">
            <a:avLst/>
          </a:prstGeom>
        </p:spPr>
        <p:txBody>
          <a:bodyPr wrap="square">
            <a:spAutoFit/>
          </a:bodyPr>
          <a:lstStyle/>
          <a:p>
            <a:r>
              <a:rPr lang="en-US" sz="1000" b="1" i="1" dirty="0">
                <a:solidFill>
                  <a:schemeClr val="accent3"/>
                </a:solidFill>
                <a:latin typeface="+mj-lt"/>
              </a:rPr>
              <a:t>Day to day operations</a:t>
            </a:r>
          </a:p>
          <a:p>
            <a:pPr marL="171450" indent="-171450">
              <a:buFont typeface="Arial" panose="020B0604020202020204" pitchFamily="34" charset="0"/>
              <a:buChar char="•"/>
            </a:pPr>
            <a:r>
              <a:rPr lang="en-US" sz="1000" dirty="0">
                <a:solidFill>
                  <a:schemeClr val="accent3"/>
                </a:solidFill>
                <a:latin typeface="+mj-lt"/>
              </a:rPr>
              <a:t>Struggle to move from narrow focus on reactive operations to more proactive, comprehensive management of daily operations</a:t>
            </a:r>
          </a:p>
          <a:p>
            <a:pPr marL="171450" indent="-171450">
              <a:buFont typeface="Arial" panose="020B0604020202020204" pitchFamily="34" charset="0"/>
              <a:buChar char="•"/>
            </a:pPr>
            <a:r>
              <a:rPr lang="en-US" sz="1000" dirty="0">
                <a:solidFill>
                  <a:schemeClr val="accent3"/>
                </a:solidFill>
                <a:latin typeface="+mj-lt"/>
              </a:rPr>
              <a:t>High value for digitization of operational processes across program units</a:t>
            </a:r>
          </a:p>
          <a:p>
            <a:pPr marL="171450" indent="-171450">
              <a:buFont typeface="Arial" panose="020B0604020202020204" pitchFamily="34" charset="0"/>
              <a:buChar char="•"/>
            </a:pPr>
            <a:r>
              <a:rPr lang="en-US" sz="1000" dirty="0">
                <a:solidFill>
                  <a:schemeClr val="accent3"/>
                </a:solidFill>
                <a:latin typeface="+mj-lt"/>
              </a:rPr>
              <a:t>Often already proficient in traditional business intelligence</a:t>
            </a:r>
          </a:p>
        </p:txBody>
      </p:sp>
      <p:sp>
        <p:nvSpPr>
          <p:cNvPr id="122" name="Rectangle 121"/>
          <p:cNvSpPr/>
          <p:nvPr/>
        </p:nvSpPr>
        <p:spPr>
          <a:xfrm>
            <a:off x="5796478" y="3477161"/>
            <a:ext cx="3042720" cy="1323439"/>
          </a:xfrm>
          <a:prstGeom prst="rect">
            <a:avLst/>
          </a:prstGeom>
        </p:spPr>
        <p:txBody>
          <a:bodyPr wrap="square">
            <a:spAutoFit/>
          </a:bodyPr>
          <a:lstStyle/>
          <a:p>
            <a:r>
              <a:rPr lang="en-US" sz="1000" b="1" i="1" dirty="0">
                <a:solidFill>
                  <a:schemeClr val="accent3"/>
                </a:solidFill>
                <a:latin typeface="+mj-lt"/>
              </a:rPr>
              <a:t>Enabling strategy and improving performance</a:t>
            </a:r>
          </a:p>
          <a:p>
            <a:pPr marL="171450" indent="-171450">
              <a:buFont typeface="Arial" panose="020B0604020202020204" pitchFamily="34" charset="0"/>
              <a:buChar char="•"/>
            </a:pPr>
            <a:r>
              <a:rPr lang="en-US" sz="1000" dirty="0">
                <a:solidFill>
                  <a:schemeClr val="accent3"/>
                </a:solidFill>
                <a:latin typeface="+mj-lt"/>
              </a:rPr>
              <a:t>Use analytics to reduce political divergence and drive consensus</a:t>
            </a:r>
          </a:p>
          <a:p>
            <a:pPr marL="171450" indent="-171450">
              <a:buFont typeface="Arial" panose="020B0604020202020204" pitchFamily="34" charset="0"/>
              <a:buChar char="•"/>
            </a:pPr>
            <a:r>
              <a:rPr lang="en-US" sz="1000" dirty="0">
                <a:solidFill>
                  <a:schemeClr val="accent3"/>
                </a:solidFill>
                <a:latin typeface="+mj-lt"/>
              </a:rPr>
              <a:t>Real-time analytics to enable quick responses to events</a:t>
            </a:r>
          </a:p>
          <a:p>
            <a:pPr marL="171450" indent="-171450">
              <a:buFont typeface="Arial" panose="020B0604020202020204" pitchFamily="34" charset="0"/>
              <a:buChar char="•"/>
            </a:pPr>
            <a:r>
              <a:rPr lang="en-US" sz="1000" dirty="0">
                <a:solidFill>
                  <a:schemeClr val="accent3"/>
                </a:solidFill>
                <a:latin typeface="+mj-lt"/>
              </a:rPr>
              <a:t>Use data to develop personalized services</a:t>
            </a:r>
          </a:p>
          <a:p>
            <a:pPr marL="171450" indent="-171450">
              <a:buFont typeface="Arial" panose="020B0604020202020204" pitchFamily="34" charset="0"/>
              <a:buChar char="•"/>
            </a:pPr>
            <a:r>
              <a:rPr lang="en-US" sz="1000" dirty="0">
                <a:solidFill>
                  <a:schemeClr val="accent3"/>
                </a:solidFill>
                <a:latin typeface="+mj-lt"/>
              </a:rPr>
              <a:t>Need for more objective and higher quality data</a:t>
            </a:r>
          </a:p>
        </p:txBody>
      </p:sp>
      <p:sp>
        <p:nvSpPr>
          <p:cNvPr id="123" name="Rectangle 122"/>
          <p:cNvSpPr/>
          <p:nvPr/>
        </p:nvSpPr>
        <p:spPr>
          <a:xfrm>
            <a:off x="5796478" y="2057400"/>
            <a:ext cx="3042721" cy="1169551"/>
          </a:xfrm>
          <a:prstGeom prst="rect">
            <a:avLst/>
          </a:prstGeom>
        </p:spPr>
        <p:txBody>
          <a:bodyPr wrap="square">
            <a:spAutoFit/>
          </a:bodyPr>
          <a:lstStyle/>
          <a:p>
            <a:r>
              <a:rPr lang="en-US" sz="1000" b="1" i="1" dirty="0">
                <a:solidFill>
                  <a:schemeClr val="accent3"/>
                </a:solidFill>
                <a:latin typeface="+mj-lt"/>
              </a:rPr>
              <a:t>Delivering future value</a:t>
            </a:r>
          </a:p>
          <a:p>
            <a:pPr marL="171450" indent="-171450">
              <a:buFont typeface="Arial" panose="020B0604020202020204" pitchFamily="34" charset="0"/>
              <a:buChar char="•"/>
            </a:pPr>
            <a:r>
              <a:rPr lang="en-US" sz="1000" dirty="0">
                <a:solidFill>
                  <a:schemeClr val="accent3"/>
                </a:solidFill>
                <a:latin typeface="+mj-lt"/>
              </a:rPr>
              <a:t>Data-driven decision-making in real time</a:t>
            </a:r>
          </a:p>
          <a:p>
            <a:pPr marL="171450" indent="-171450">
              <a:buFont typeface="Arial" panose="020B0604020202020204" pitchFamily="34" charset="0"/>
              <a:buChar char="•"/>
            </a:pPr>
            <a:r>
              <a:rPr lang="en-US" sz="1000" dirty="0">
                <a:solidFill>
                  <a:schemeClr val="accent3"/>
                </a:solidFill>
                <a:latin typeface="+mj-lt"/>
              </a:rPr>
              <a:t>Use analytics to develop new programs/opportunities</a:t>
            </a:r>
          </a:p>
          <a:p>
            <a:pPr marL="171450" indent="-171450">
              <a:buFont typeface="Arial" panose="020B0604020202020204" pitchFamily="34" charset="0"/>
              <a:buChar char="•"/>
            </a:pPr>
            <a:r>
              <a:rPr lang="en-US" sz="1000" dirty="0">
                <a:solidFill>
                  <a:schemeClr val="accent3"/>
                </a:solidFill>
                <a:latin typeface="+mj-lt"/>
              </a:rPr>
              <a:t>Relies heavily on data supplied by others</a:t>
            </a:r>
          </a:p>
          <a:p>
            <a:pPr marL="171450" indent="-171450">
              <a:buFont typeface="Arial" panose="020B0604020202020204" pitchFamily="34" charset="0"/>
              <a:buChar char="•"/>
            </a:pPr>
            <a:r>
              <a:rPr lang="en-US" sz="1000" dirty="0">
                <a:solidFill>
                  <a:schemeClr val="accent3"/>
                </a:solidFill>
                <a:latin typeface="+mj-lt"/>
              </a:rPr>
              <a:t>Often struggles to move away from exclusively intuitive decision-making</a:t>
            </a:r>
          </a:p>
        </p:txBody>
      </p:sp>
      <p:sp>
        <p:nvSpPr>
          <p:cNvPr id="124" name="Oval 123"/>
          <p:cNvSpPr/>
          <p:nvPr/>
        </p:nvSpPr>
        <p:spPr>
          <a:xfrm>
            <a:off x="3467731" y="3803333"/>
            <a:ext cx="595953" cy="597089"/>
          </a:xfrm>
          <a:prstGeom prst="ellipse">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dirty="0">
              <a:solidFill>
                <a:srgbClr val="FFFFFF">
                  <a:lumMod val="85000"/>
                </a:srgbClr>
              </a:solidFill>
              <a:latin typeface="+mj-lt"/>
            </a:endParaRPr>
          </a:p>
        </p:txBody>
      </p:sp>
      <p:pic>
        <p:nvPicPr>
          <p:cNvPr id="125" name="Picture 124" descr="1.wmf"/>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3525159" y="3852054"/>
            <a:ext cx="538525" cy="513860"/>
          </a:xfrm>
          <a:prstGeom prst="rect">
            <a:avLst/>
          </a:prstGeom>
        </p:spPr>
      </p:pic>
      <p:sp>
        <p:nvSpPr>
          <p:cNvPr id="126" name="Oval 125"/>
          <p:cNvSpPr/>
          <p:nvPr/>
        </p:nvSpPr>
        <p:spPr>
          <a:xfrm>
            <a:off x="3489721" y="5256982"/>
            <a:ext cx="568453" cy="569536"/>
          </a:xfrm>
          <a:prstGeom prst="ellipse">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00" dirty="0">
              <a:solidFill>
                <a:srgbClr val="FFFFFF">
                  <a:lumMod val="85000"/>
                </a:srgbClr>
              </a:solidFill>
              <a:latin typeface="+mj-lt"/>
            </a:endParaRPr>
          </a:p>
        </p:txBody>
      </p:sp>
      <p:pic>
        <p:nvPicPr>
          <p:cNvPr id="127" name="Picture 126" descr="30.wmf"/>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3527817" y="5275298"/>
            <a:ext cx="514688" cy="541889"/>
          </a:xfrm>
          <a:prstGeom prst="rect">
            <a:avLst/>
          </a:prstGeom>
        </p:spPr>
      </p:pic>
    </p:spTree>
    <p:extLst>
      <p:ext uri="{BB962C8B-B14F-4D97-AF65-F5344CB8AC3E}">
        <p14:creationId xmlns:p14="http://schemas.microsoft.com/office/powerpoint/2010/main" val="3150345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Line Callout 2 (No Border) 35"/>
          <p:cNvSpPr/>
          <p:nvPr/>
        </p:nvSpPr>
        <p:spPr>
          <a:xfrm>
            <a:off x="152400" y="5593080"/>
            <a:ext cx="3252465" cy="759182"/>
          </a:xfrm>
          <a:prstGeom prst="callout2">
            <a:avLst>
              <a:gd name="adj1" fmla="val 92330"/>
              <a:gd name="adj2" fmla="val 96672"/>
              <a:gd name="adj3" fmla="val 91564"/>
              <a:gd name="adj4" fmla="val 133769"/>
              <a:gd name="adj5" fmla="val 56695"/>
              <a:gd name="adj6" fmla="val 133683"/>
            </a:avLst>
          </a:prstGeom>
          <a:ln w="19050">
            <a:solidFill>
              <a:schemeClr val="accent2"/>
            </a:solidFill>
            <a:prstDash val="sysDot"/>
          </a:ln>
        </p:spPr>
        <p:txBody>
          <a:bodyPr wrap="square">
            <a:spAutoFit/>
          </a:bodyPr>
          <a:lstStyle/>
          <a:p>
            <a:pPr>
              <a:lnSpc>
                <a:spcPts val="1300"/>
              </a:lnSpc>
              <a:spcAft>
                <a:spcPts val="600"/>
              </a:spcAft>
            </a:pPr>
            <a:r>
              <a:rPr lang="en-US" sz="1200" dirty="0">
                <a:solidFill>
                  <a:srgbClr val="000000"/>
                </a:solidFill>
                <a:latin typeface="+mj-lt"/>
                <a:ea typeface="Arial"/>
                <a:cs typeface="Times New Roman"/>
              </a:rPr>
              <a:t>Organization-specific knowledge about data assets – including enterprise “metadata” – their location and </a:t>
            </a:r>
            <a:r>
              <a:rPr lang="en-US" sz="1200" i="1" dirty="0">
                <a:solidFill>
                  <a:srgbClr val="000000"/>
                </a:solidFill>
                <a:latin typeface="+mj-lt"/>
                <a:ea typeface="Arial"/>
                <a:cs typeface="Times New Roman"/>
              </a:rPr>
              <a:t>appropriate business context </a:t>
            </a:r>
            <a:r>
              <a:rPr lang="en-US" sz="1200" dirty="0">
                <a:solidFill>
                  <a:srgbClr val="000000"/>
                </a:solidFill>
                <a:latin typeface="+mj-lt"/>
                <a:ea typeface="Arial"/>
                <a:cs typeface="Times New Roman"/>
              </a:rPr>
              <a:t>for use in advanced analytics</a:t>
            </a:r>
            <a:endParaRPr lang="en-US" sz="1200" dirty="0">
              <a:latin typeface="+mj-lt"/>
            </a:endParaRPr>
          </a:p>
        </p:txBody>
      </p:sp>
      <p:cxnSp>
        <p:nvCxnSpPr>
          <p:cNvPr id="42" name="Straight Connector 41"/>
          <p:cNvCxnSpPr/>
          <p:nvPr/>
        </p:nvCxnSpPr>
        <p:spPr>
          <a:xfrm>
            <a:off x="3276600" y="5669280"/>
            <a:ext cx="0" cy="731520"/>
          </a:xfrm>
          <a:prstGeom prst="line">
            <a:avLst/>
          </a:prstGeom>
          <a:ln w="19050">
            <a:solidFill>
              <a:schemeClr val="accent2"/>
            </a:solidFill>
            <a:prstDash val="sysDot"/>
          </a:ln>
        </p:spPr>
        <p:style>
          <a:lnRef idx="1">
            <a:schemeClr val="accent1"/>
          </a:lnRef>
          <a:fillRef idx="0">
            <a:schemeClr val="accent1"/>
          </a:fillRef>
          <a:effectRef idx="0">
            <a:schemeClr val="accent1"/>
          </a:effectRef>
          <a:fontRef idx="minor">
            <a:schemeClr val="tx1"/>
          </a:fontRef>
        </p:style>
      </p:cxnSp>
      <p:sp>
        <p:nvSpPr>
          <p:cNvPr id="34" name="Line Callout 2 (No Border) 33"/>
          <p:cNvSpPr/>
          <p:nvPr/>
        </p:nvSpPr>
        <p:spPr>
          <a:xfrm>
            <a:off x="6705600" y="4295954"/>
            <a:ext cx="2238472" cy="1754326"/>
          </a:xfrm>
          <a:prstGeom prst="callout2">
            <a:avLst>
              <a:gd name="adj1" fmla="val -6520"/>
              <a:gd name="adj2" fmla="val 53626"/>
              <a:gd name="adj3" fmla="val -21633"/>
              <a:gd name="adj4" fmla="val 53742"/>
              <a:gd name="adj5" fmla="val -21212"/>
              <a:gd name="adj6" fmla="val 502"/>
            </a:avLst>
          </a:prstGeom>
          <a:ln w="19050">
            <a:solidFill>
              <a:srgbClr val="FFD366"/>
            </a:solidFill>
            <a:prstDash val="sysDot"/>
          </a:ln>
        </p:spPr>
        <p:txBody>
          <a:bodyPr wrap="square">
            <a:spAutoFit/>
          </a:bodyPr>
          <a:lstStyle/>
          <a:p>
            <a:pPr algn="r">
              <a:spcAft>
                <a:spcPts val="600"/>
              </a:spcAft>
            </a:pPr>
            <a:r>
              <a:rPr lang="en-GB" sz="1200" dirty="0">
                <a:latin typeface="+mj-lt"/>
                <a:ea typeface="Calibri"/>
                <a:cs typeface="Times New Roman"/>
              </a:rPr>
              <a:t>Comfort in programming across various languages, a thorough understanding of external and internal data sources, data gathering, storing, and retrieving methods which help c</a:t>
            </a:r>
            <a:r>
              <a:rPr lang="en-GB" sz="1200" dirty="0">
                <a:latin typeface="Georgia"/>
                <a:ea typeface="Calibri"/>
                <a:cs typeface="Times New Roman"/>
              </a:rPr>
              <a:t>ombine disparate data sources to generate </a:t>
            </a:r>
            <a:r>
              <a:rPr lang="en-GB" sz="1200" i="1" dirty="0">
                <a:latin typeface="Georgia"/>
                <a:ea typeface="Calibri"/>
                <a:cs typeface="Times New Roman"/>
              </a:rPr>
              <a:t>unique</a:t>
            </a:r>
            <a:r>
              <a:rPr lang="en-GB" sz="1200" dirty="0">
                <a:latin typeface="Georgia"/>
                <a:ea typeface="Calibri"/>
                <a:cs typeface="Times New Roman"/>
              </a:rPr>
              <a:t> </a:t>
            </a:r>
            <a:r>
              <a:rPr lang="en-GB" sz="1200" i="1" dirty="0">
                <a:latin typeface="Georgia"/>
                <a:ea typeface="Calibri"/>
                <a:cs typeface="Times New Roman"/>
              </a:rPr>
              <a:t>insights</a:t>
            </a:r>
            <a:endParaRPr lang="en-US" sz="1200" i="1" dirty="0">
              <a:latin typeface="+mj-lt"/>
            </a:endParaRPr>
          </a:p>
        </p:txBody>
      </p:sp>
      <p:cxnSp>
        <p:nvCxnSpPr>
          <p:cNvPr id="43" name="Straight Connector 42"/>
          <p:cNvCxnSpPr/>
          <p:nvPr/>
        </p:nvCxnSpPr>
        <p:spPr>
          <a:xfrm>
            <a:off x="6858000" y="4237524"/>
            <a:ext cx="2011680" cy="0"/>
          </a:xfrm>
          <a:prstGeom prst="line">
            <a:avLst/>
          </a:prstGeom>
          <a:ln w="19050">
            <a:solidFill>
              <a:srgbClr val="FFD366"/>
            </a:solidFill>
            <a:prstDash val="sysDot"/>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en-US" sz="2000" dirty="0"/>
              <a:t>Step 2: Secure People &amp; Skills</a:t>
            </a:r>
          </a:p>
        </p:txBody>
      </p:sp>
      <p:sp>
        <p:nvSpPr>
          <p:cNvPr id="4" name="Slide Number Placeholder 3"/>
          <p:cNvSpPr>
            <a:spLocks noGrp="1"/>
          </p:cNvSpPr>
          <p:nvPr>
            <p:ph type="sldNum" sz="quarter" idx="4"/>
          </p:nvPr>
        </p:nvSpPr>
        <p:spPr/>
        <p:txBody>
          <a:bodyPr/>
          <a:lstStyle/>
          <a:p>
            <a:fld id="{9EBD5762-3BDC-484D-9503-7EA6D5A9A8CE}" type="slidenum">
              <a:rPr lang="en-GB" smtClean="0"/>
              <a:pPr/>
              <a:t>17</a:t>
            </a:fld>
            <a:endParaRPr lang="en-GB"/>
          </a:p>
        </p:txBody>
      </p:sp>
      <p:sp>
        <p:nvSpPr>
          <p:cNvPr id="6" name="Title 1"/>
          <p:cNvSpPr txBox="1">
            <a:spLocks/>
          </p:cNvSpPr>
          <p:nvPr/>
        </p:nvSpPr>
        <p:spPr>
          <a:xfrm>
            <a:off x="548640" y="1143000"/>
            <a:ext cx="8138160" cy="548640"/>
          </a:xfrm>
          <a:prstGeom prst="rect">
            <a:avLst/>
          </a:prstGeom>
        </p:spPr>
        <p:txBody>
          <a:bodyPr lIns="0" tIns="0" rIns="0" bIns="0" numCol="1"/>
          <a:lstStyle>
            <a:defPPr>
              <a:defRPr lang="en-US"/>
            </a:defPPr>
            <a:lvl1pPr marR="0" indent="-274320" fontAlgn="auto">
              <a:lnSpc>
                <a:spcPct val="100000"/>
              </a:lnSpc>
              <a:spcBef>
                <a:spcPts val="0"/>
              </a:spcBef>
              <a:spcAft>
                <a:spcPts val="900"/>
              </a:spcAft>
              <a:buClr>
                <a:schemeClr val="tx1"/>
              </a:buClr>
              <a:buSzTx/>
              <a:buFontTx/>
              <a:buNone/>
              <a:tabLst/>
              <a:defRPr sz="1600">
                <a:latin typeface="Georgia" pitchFamily="18" charset="0"/>
              </a:defRPr>
            </a:lvl1pPr>
            <a:lvl2pPr marL="274320" indent="-274320">
              <a:lnSpc>
                <a:spcPct val="100000"/>
              </a:lnSpc>
              <a:spcBef>
                <a:spcPts val="0"/>
              </a:spcBef>
              <a:spcAft>
                <a:spcPts val="900"/>
              </a:spcAft>
              <a:buClr>
                <a:schemeClr val="tx1"/>
              </a:buClr>
              <a:buFont typeface="Georgia" pitchFamily="18" charset="0"/>
              <a:buChar char="•"/>
              <a:defRPr sz="2000">
                <a:latin typeface="Georgia" pitchFamily="18" charset="0"/>
              </a:defRPr>
            </a:lvl2pPr>
            <a:lvl3pPr marL="548640" indent="-274320">
              <a:lnSpc>
                <a:spcPct val="100000"/>
              </a:lnSpc>
              <a:spcBef>
                <a:spcPts val="0"/>
              </a:spcBef>
              <a:spcAft>
                <a:spcPts val="900"/>
              </a:spcAft>
              <a:buClr>
                <a:schemeClr val="tx1"/>
              </a:buClr>
              <a:buFont typeface="Georgia" pitchFamily="18" charset="0"/>
              <a:buChar char="-"/>
              <a:defRPr sz="2000">
                <a:latin typeface="Georgia" pitchFamily="18" charset="0"/>
              </a:defRPr>
            </a:lvl3pPr>
            <a:lvl4pPr marL="822960" indent="-274320">
              <a:lnSpc>
                <a:spcPct val="100000"/>
              </a:lnSpc>
              <a:spcBef>
                <a:spcPts val="0"/>
              </a:spcBef>
              <a:spcAft>
                <a:spcPts val="900"/>
              </a:spcAft>
              <a:buClr>
                <a:schemeClr val="tx1"/>
              </a:buClr>
              <a:buFont typeface="Georgia" pitchFamily="18" charset="0"/>
              <a:buChar char="◦"/>
              <a:defRPr sz="2000">
                <a:latin typeface="Georgia" pitchFamily="18" charset="0"/>
              </a:defRPr>
            </a:lvl4pPr>
            <a:lvl5pPr marL="1097280" indent="-274320">
              <a:lnSpc>
                <a:spcPct val="100000"/>
              </a:lnSpc>
              <a:spcBef>
                <a:spcPts val="0"/>
              </a:spcBef>
              <a:spcAft>
                <a:spcPts val="900"/>
              </a:spcAft>
              <a:buClr>
                <a:schemeClr val="tx1"/>
              </a:buClr>
              <a:buFont typeface="Georgia" pitchFamily="18" charset="0"/>
              <a:buChar char="›"/>
              <a:defRPr sz="2000" baseline="0">
                <a:latin typeface="Georgia" pitchFamily="18" charset="0"/>
              </a:defRPr>
            </a:lvl5pPr>
            <a:lvl6pPr marL="274320" marR="0" indent="-274320" fontAlgn="auto">
              <a:lnSpc>
                <a:spcPct val="100000"/>
              </a:lnSpc>
              <a:spcBef>
                <a:spcPts val="0"/>
              </a:spcBef>
              <a:spcAft>
                <a:spcPts val="900"/>
              </a:spcAft>
              <a:buClr>
                <a:schemeClr val="tx1"/>
              </a:buClr>
              <a:buSzPct val="100000"/>
              <a:buFont typeface="+mj-lt"/>
              <a:buAutoNum type="arabicPeriod"/>
              <a:tabLst/>
              <a:defRPr sz="2000" baseline="0">
                <a:latin typeface="Georgia" pitchFamily="18" charset="0"/>
              </a:defRPr>
            </a:lvl6pPr>
            <a:lvl7pPr marL="548640" indent="-274320">
              <a:lnSpc>
                <a:spcPct val="100000"/>
              </a:lnSpc>
              <a:spcBef>
                <a:spcPts val="0"/>
              </a:spcBef>
              <a:spcAft>
                <a:spcPts val="900"/>
              </a:spcAft>
              <a:buSzPct val="100000"/>
              <a:buFont typeface="+mj-lt"/>
              <a:buAutoNum type="alphaLcPeriod"/>
              <a:defRPr sz="2000" baseline="0">
                <a:latin typeface="Georgia" pitchFamily="18" charset="0"/>
              </a:defRPr>
            </a:lvl7pPr>
            <a:lvl8pPr marL="822960" indent="-274320">
              <a:lnSpc>
                <a:spcPct val="100000"/>
              </a:lnSpc>
              <a:spcBef>
                <a:spcPts val="0"/>
              </a:spcBef>
              <a:spcAft>
                <a:spcPts val="900"/>
              </a:spcAft>
              <a:buSzPct val="100000"/>
              <a:buFont typeface="+mj-lt"/>
              <a:buAutoNum type="romanLcPeriod"/>
              <a:defRPr sz="2000" baseline="0">
                <a:latin typeface="Georgia" pitchFamily="18" charset="0"/>
              </a:defRPr>
            </a:lvl8pPr>
            <a:lvl9pPr marL="0" indent="-274320">
              <a:lnSpc>
                <a:spcPct val="100000"/>
              </a:lnSpc>
              <a:spcBef>
                <a:spcPts val="0"/>
              </a:spcBef>
              <a:spcAft>
                <a:spcPts val="900"/>
              </a:spcAft>
              <a:buFont typeface="Arial" pitchFamily="34" charset="0"/>
              <a:buNone/>
              <a:defRPr sz="2000" b="1" baseline="0">
                <a:solidFill>
                  <a:schemeClr val="tx2"/>
                </a:solidFill>
                <a:latin typeface="Georgia" pitchFamily="18" charset="0"/>
              </a:defRPr>
            </a:lvl9pPr>
          </a:lstStyle>
          <a:p>
            <a:r>
              <a:rPr lang="en-US" dirty="0"/>
              <a:t>The competencies required of “data scientists” within an analytics organization or project converge from multiple skill domains.</a:t>
            </a:r>
          </a:p>
        </p:txBody>
      </p:sp>
      <p:grpSp>
        <p:nvGrpSpPr>
          <p:cNvPr id="7" name="Group 6"/>
          <p:cNvGrpSpPr/>
          <p:nvPr/>
        </p:nvGrpSpPr>
        <p:grpSpPr>
          <a:xfrm>
            <a:off x="2286000" y="1763640"/>
            <a:ext cx="4495800" cy="4362840"/>
            <a:chOff x="244182" y="1656960"/>
            <a:chExt cx="4530170" cy="4480218"/>
          </a:xfrm>
        </p:grpSpPr>
        <p:grpSp>
          <p:nvGrpSpPr>
            <p:cNvPr id="8" name="Group 7"/>
            <p:cNvGrpSpPr>
              <a:grpSpLocks noChangeAspect="1"/>
            </p:cNvGrpSpPr>
            <p:nvPr/>
          </p:nvGrpSpPr>
          <p:grpSpPr>
            <a:xfrm>
              <a:off x="244182" y="1656960"/>
              <a:ext cx="4480218" cy="4480218"/>
              <a:chOff x="244182" y="1656960"/>
              <a:chExt cx="3981840" cy="3981840"/>
            </a:xfrm>
          </p:grpSpPr>
          <p:sp>
            <p:nvSpPr>
              <p:cNvPr id="13" name="_s1034"/>
              <p:cNvSpPr>
                <a:spLocks noChangeArrowheads="1" noTextEdit="1"/>
              </p:cNvSpPr>
              <p:nvPr>
                <p:custDataLst>
                  <p:tags r:id="rId1"/>
                </p:custDataLst>
              </p:nvPr>
            </p:nvSpPr>
            <p:spPr bwMode="gray">
              <a:xfrm>
                <a:off x="1044743" y="3262012"/>
                <a:ext cx="2376788" cy="2376788"/>
              </a:xfrm>
              <a:prstGeom prst="ellipse">
                <a:avLst/>
              </a:prstGeom>
              <a:solidFill>
                <a:schemeClr val="accent2"/>
              </a:solidFill>
              <a:ln w="6350">
                <a:noFill/>
                <a:round/>
                <a:headEnd/>
                <a:tailEnd/>
              </a:ln>
            </p:spPr>
            <p:txBody>
              <a:bodyPr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14" name="_s1036"/>
              <p:cNvSpPr>
                <a:spLocks noChangeArrowheads="1" noTextEdit="1"/>
              </p:cNvSpPr>
              <p:nvPr>
                <p:custDataLst>
                  <p:tags r:id="rId2"/>
                </p:custDataLst>
              </p:nvPr>
            </p:nvSpPr>
            <p:spPr bwMode="gray">
              <a:xfrm>
                <a:off x="244182" y="2460141"/>
                <a:ext cx="2376788" cy="2376788"/>
              </a:xfrm>
              <a:prstGeom prst="ellipse">
                <a:avLst/>
              </a:prstGeom>
              <a:solidFill>
                <a:schemeClr val="accent1">
                  <a:lumMod val="20000"/>
                  <a:lumOff val="80000"/>
                </a:schemeClr>
              </a:solidFill>
              <a:ln w="6350">
                <a:noFill/>
                <a:round/>
                <a:headEnd/>
                <a:tailEnd/>
              </a:ln>
            </p:spPr>
            <p:txBody>
              <a:bodyPr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15" name="_s1028"/>
              <p:cNvSpPr>
                <a:spLocks noChangeArrowheads="1" noTextEdit="1"/>
              </p:cNvSpPr>
              <p:nvPr>
                <p:custDataLst>
                  <p:tags r:id="rId3"/>
                </p:custDataLst>
              </p:nvPr>
            </p:nvSpPr>
            <p:spPr bwMode="auto">
              <a:xfrm>
                <a:off x="1052604" y="1656960"/>
                <a:ext cx="2376788" cy="2376788"/>
              </a:xfrm>
              <a:prstGeom prst="ellipse">
                <a:avLst/>
              </a:prstGeom>
              <a:solidFill>
                <a:schemeClr val="accent1"/>
              </a:solidFill>
              <a:ln w="6350" algn="ctr">
                <a:noFill/>
                <a:round/>
                <a:headEnd/>
                <a:tailEn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16" name="_s1030"/>
              <p:cNvSpPr>
                <a:spLocks noChangeArrowheads="1" noTextEdit="1"/>
              </p:cNvSpPr>
              <p:nvPr>
                <p:custDataLst>
                  <p:tags r:id="rId4"/>
                </p:custDataLst>
              </p:nvPr>
            </p:nvSpPr>
            <p:spPr bwMode="gray">
              <a:xfrm>
                <a:off x="1849234" y="2460141"/>
                <a:ext cx="2376788" cy="2376788"/>
              </a:xfrm>
              <a:prstGeom prst="ellipse">
                <a:avLst/>
              </a:prstGeom>
              <a:solidFill>
                <a:schemeClr val="accent2">
                  <a:lumMod val="60000"/>
                  <a:lumOff val="40000"/>
                </a:schemeClr>
              </a:solidFill>
              <a:ln w="6350">
                <a:noFill/>
                <a:round/>
                <a:headEnd/>
                <a:tailEnd/>
              </a:ln>
            </p:spPr>
            <p:txBody>
              <a:bodyPr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17" name="Freeform 11"/>
              <p:cNvSpPr>
                <a:spLocks/>
              </p:cNvSpPr>
              <p:nvPr/>
            </p:nvSpPr>
            <p:spPr bwMode="auto">
              <a:xfrm>
                <a:off x="1046053" y="2458831"/>
                <a:ext cx="1188394" cy="1191014"/>
              </a:xfrm>
              <a:custGeom>
                <a:avLst/>
                <a:gdLst>
                  <a:gd name="T0" fmla="*/ 36 w 907"/>
                  <a:gd name="T1" fmla="*/ 39 h 909"/>
                  <a:gd name="T2" fmla="*/ 17 w 907"/>
                  <a:gd name="T3" fmla="*/ 118 h 909"/>
                  <a:gd name="T4" fmla="*/ 1 w 907"/>
                  <a:gd name="T5" fmla="*/ 237 h 909"/>
                  <a:gd name="T6" fmla="*/ 0 w 907"/>
                  <a:gd name="T7" fmla="*/ 343 h 909"/>
                  <a:gd name="T8" fmla="*/ 17 w 907"/>
                  <a:gd name="T9" fmla="*/ 482 h 909"/>
                  <a:gd name="T10" fmla="*/ 48 w 907"/>
                  <a:gd name="T11" fmla="*/ 592 h 909"/>
                  <a:gd name="T12" fmla="*/ 75 w 907"/>
                  <a:gd name="T13" fmla="*/ 654 h 909"/>
                  <a:gd name="T14" fmla="*/ 104 w 907"/>
                  <a:gd name="T15" fmla="*/ 715 h 909"/>
                  <a:gd name="T16" fmla="*/ 133 w 907"/>
                  <a:gd name="T17" fmla="*/ 764 h 909"/>
                  <a:gd name="T18" fmla="*/ 151 w 907"/>
                  <a:gd name="T19" fmla="*/ 796 h 909"/>
                  <a:gd name="T20" fmla="*/ 175 w 907"/>
                  <a:gd name="T21" fmla="*/ 827 h 909"/>
                  <a:gd name="T22" fmla="*/ 198 w 907"/>
                  <a:gd name="T23" fmla="*/ 863 h 909"/>
                  <a:gd name="T24" fmla="*/ 238 w 907"/>
                  <a:gd name="T25" fmla="*/ 909 h 909"/>
                  <a:gd name="T26" fmla="*/ 294 w 907"/>
                  <a:gd name="T27" fmla="*/ 853 h 909"/>
                  <a:gd name="T28" fmla="*/ 348 w 907"/>
                  <a:gd name="T29" fmla="*/ 808 h 909"/>
                  <a:gd name="T30" fmla="*/ 393 w 907"/>
                  <a:gd name="T31" fmla="*/ 774 h 909"/>
                  <a:gd name="T32" fmla="*/ 441 w 907"/>
                  <a:gd name="T33" fmla="*/ 742 h 909"/>
                  <a:gd name="T34" fmla="*/ 498 w 907"/>
                  <a:gd name="T35" fmla="*/ 712 h 909"/>
                  <a:gd name="T36" fmla="*/ 547 w 907"/>
                  <a:gd name="T37" fmla="*/ 687 h 909"/>
                  <a:gd name="T38" fmla="*/ 588 w 907"/>
                  <a:gd name="T39" fmla="*/ 670 h 909"/>
                  <a:gd name="T40" fmla="*/ 652 w 907"/>
                  <a:gd name="T41" fmla="*/ 649 h 909"/>
                  <a:gd name="T42" fmla="*/ 685 w 907"/>
                  <a:gd name="T43" fmla="*/ 549 h 909"/>
                  <a:gd name="T44" fmla="*/ 723 w 907"/>
                  <a:gd name="T45" fmla="*/ 471 h 909"/>
                  <a:gd name="T46" fmla="*/ 756 w 907"/>
                  <a:gd name="T47" fmla="*/ 418 h 909"/>
                  <a:gd name="T48" fmla="*/ 822 w 907"/>
                  <a:gd name="T49" fmla="*/ 328 h 909"/>
                  <a:gd name="T50" fmla="*/ 907 w 907"/>
                  <a:gd name="T51" fmla="*/ 237 h 909"/>
                  <a:gd name="T52" fmla="*/ 855 w 907"/>
                  <a:gd name="T53" fmla="*/ 195 h 909"/>
                  <a:gd name="T54" fmla="*/ 795 w 907"/>
                  <a:gd name="T55" fmla="*/ 151 h 909"/>
                  <a:gd name="T56" fmla="*/ 742 w 907"/>
                  <a:gd name="T57" fmla="*/ 120 h 909"/>
                  <a:gd name="T58" fmla="*/ 697 w 907"/>
                  <a:gd name="T59" fmla="*/ 93 h 909"/>
                  <a:gd name="T60" fmla="*/ 648 w 907"/>
                  <a:gd name="T61" fmla="*/ 72 h 909"/>
                  <a:gd name="T62" fmla="*/ 574 w 907"/>
                  <a:gd name="T63" fmla="*/ 43 h 909"/>
                  <a:gd name="T64" fmla="*/ 499 w 907"/>
                  <a:gd name="T65" fmla="*/ 24 h 909"/>
                  <a:gd name="T66" fmla="*/ 439 w 907"/>
                  <a:gd name="T67" fmla="*/ 12 h 909"/>
                  <a:gd name="T68" fmla="*/ 367 w 907"/>
                  <a:gd name="T69" fmla="*/ 4 h 909"/>
                  <a:gd name="T70" fmla="*/ 301 w 907"/>
                  <a:gd name="T71" fmla="*/ 0 h 909"/>
                  <a:gd name="T72" fmla="*/ 226 w 907"/>
                  <a:gd name="T73" fmla="*/ 3 h 909"/>
                  <a:gd name="T74" fmla="*/ 129 w 907"/>
                  <a:gd name="T75" fmla="*/ 16 h 909"/>
                  <a:gd name="T76" fmla="*/ 36 w 907"/>
                  <a:gd name="T77" fmla="*/ 39 h 90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7"/>
                  <a:gd name="T118" fmla="*/ 0 h 909"/>
                  <a:gd name="T119" fmla="*/ 907 w 907"/>
                  <a:gd name="T120" fmla="*/ 909 h 90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7" h="909">
                    <a:moveTo>
                      <a:pt x="36" y="39"/>
                    </a:moveTo>
                    <a:lnTo>
                      <a:pt x="17" y="118"/>
                    </a:lnTo>
                    <a:lnTo>
                      <a:pt x="1" y="237"/>
                    </a:lnTo>
                    <a:lnTo>
                      <a:pt x="0" y="343"/>
                    </a:lnTo>
                    <a:lnTo>
                      <a:pt x="17" y="482"/>
                    </a:lnTo>
                    <a:lnTo>
                      <a:pt x="48" y="592"/>
                    </a:lnTo>
                    <a:lnTo>
                      <a:pt x="75" y="654"/>
                    </a:lnTo>
                    <a:lnTo>
                      <a:pt x="104" y="715"/>
                    </a:lnTo>
                    <a:lnTo>
                      <a:pt x="133" y="764"/>
                    </a:lnTo>
                    <a:lnTo>
                      <a:pt x="151" y="796"/>
                    </a:lnTo>
                    <a:lnTo>
                      <a:pt x="175" y="827"/>
                    </a:lnTo>
                    <a:lnTo>
                      <a:pt x="198" y="863"/>
                    </a:lnTo>
                    <a:lnTo>
                      <a:pt x="238" y="909"/>
                    </a:lnTo>
                    <a:lnTo>
                      <a:pt x="294" y="853"/>
                    </a:lnTo>
                    <a:lnTo>
                      <a:pt x="348" y="808"/>
                    </a:lnTo>
                    <a:lnTo>
                      <a:pt x="393" y="774"/>
                    </a:lnTo>
                    <a:lnTo>
                      <a:pt x="441" y="742"/>
                    </a:lnTo>
                    <a:lnTo>
                      <a:pt x="498" y="712"/>
                    </a:lnTo>
                    <a:lnTo>
                      <a:pt x="547" y="687"/>
                    </a:lnTo>
                    <a:lnTo>
                      <a:pt x="588" y="670"/>
                    </a:lnTo>
                    <a:lnTo>
                      <a:pt x="652" y="649"/>
                    </a:lnTo>
                    <a:lnTo>
                      <a:pt x="685" y="549"/>
                    </a:lnTo>
                    <a:lnTo>
                      <a:pt x="723" y="471"/>
                    </a:lnTo>
                    <a:lnTo>
                      <a:pt x="756" y="418"/>
                    </a:lnTo>
                    <a:lnTo>
                      <a:pt x="822" y="328"/>
                    </a:lnTo>
                    <a:lnTo>
                      <a:pt x="907" y="237"/>
                    </a:lnTo>
                    <a:lnTo>
                      <a:pt x="855" y="195"/>
                    </a:lnTo>
                    <a:lnTo>
                      <a:pt x="795" y="151"/>
                    </a:lnTo>
                    <a:lnTo>
                      <a:pt x="742" y="120"/>
                    </a:lnTo>
                    <a:lnTo>
                      <a:pt x="697" y="93"/>
                    </a:lnTo>
                    <a:lnTo>
                      <a:pt x="648" y="72"/>
                    </a:lnTo>
                    <a:lnTo>
                      <a:pt x="574" y="43"/>
                    </a:lnTo>
                    <a:lnTo>
                      <a:pt x="499" y="24"/>
                    </a:lnTo>
                    <a:lnTo>
                      <a:pt x="439" y="12"/>
                    </a:lnTo>
                    <a:lnTo>
                      <a:pt x="367" y="4"/>
                    </a:lnTo>
                    <a:lnTo>
                      <a:pt x="301" y="0"/>
                    </a:lnTo>
                    <a:lnTo>
                      <a:pt x="226" y="3"/>
                    </a:lnTo>
                    <a:lnTo>
                      <a:pt x="129" y="16"/>
                    </a:lnTo>
                    <a:lnTo>
                      <a:pt x="36" y="39"/>
                    </a:lnTo>
                    <a:close/>
                  </a:path>
                </a:pathLst>
              </a:custGeom>
              <a:solidFill>
                <a:schemeClr val="tx2">
                  <a:lumMod val="60000"/>
                  <a:lumOff val="40000"/>
                </a:schemeClr>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18" name="Freeform 12"/>
              <p:cNvSpPr>
                <a:spLocks/>
              </p:cNvSpPr>
              <p:nvPr/>
            </p:nvSpPr>
            <p:spPr bwMode="auto">
              <a:xfrm flipH="1">
                <a:off x="2235757" y="2458831"/>
                <a:ext cx="1188394" cy="1191014"/>
              </a:xfrm>
              <a:custGeom>
                <a:avLst/>
                <a:gdLst>
                  <a:gd name="T0" fmla="*/ 36 w 907"/>
                  <a:gd name="T1" fmla="*/ 39 h 909"/>
                  <a:gd name="T2" fmla="*/ 17 w 907"/>
                  <a:gd name="T3" fmla="*/ 118 h 909"/>
                  <a:gd name="T4" fmla="*/ 1 w 907"/>
                  <a:gd name="T5" fmla="*/ 237 h 909"/>
                  <a:gd name="T6" fmla="*/ 0 w 907"/>
                  <a:gd name="T7" fmla="*/ 343 h 909"/>
                  <a:gd name="T8" fmla="*/ 17 w 907"/>
                  <a:gd name="T9" fmla="*/ 482 h 909"/>
                  <a:gd name="T10" fmla="*/ 48 w 907"/>
                  <a:gd name="T11" fmla="*/ 592 h 909"/>
                  <a:gd name="T12" fmla="*/ 75 w 907"/>
                  <a:gd name="T13" fmla="*/ 654 h 909"/>
                  <a:gd name="T14" fmla="*/ 104 w 907"/>
                  <a:gd name="T15" fmla="*/ 715 h 909"/>
                  <a:gd name="T16" fmla="*/ 133 w 907"/>
                  <a:gd name="T17" fmla="*/ 764 h 909"/>
                  <a:gd name="T18" fmla="*/ 151 w 907"/>
                  <a:gd name="T19" fmla="*/ 796 h 909"/>
                  <a:gd name="T20" fmla="*/ 175 w 907"/>
                  <a:gd name="T21" fmla="*/ 827 h 909"/>
                  <a:gd name="T22" fmla="*/ 198 w 907"/>
                  <a:gd name="T23" fmla="*/ 863 h 909"/>
                  <a:gd name="T24" fmla="*/ 238 w 907"/>
                  <a:gd name="T25" fmla="*/ 909 h 909"/>
                  <a:gd name="T26" fmla="*/ 294 w 907"/>
                  <a:gd name="T27" fmla="*/ 853 h 909"/>
                  <a:gd name="T28" fmla="*/ 348 w 907"/>
                  <a:gd name="T29" fmla="*/ 808 h 909"/>
                  <a:gd name="T30" fmla="*/ 393 w 907"/>
                  <a:gd name="T31" fmla="*/ 774 h 909"/>
                  <a:gd name="T32" fmla="*/ 441 w 907"/>
                  <a:gd name="T33" fmla="*/ 742 h 909"/>
                  <a:gd name="T34" fmla="*/ 498 w 907"/>
                  <a:gd name="T35" fmla="*/ 712 h 909"/>
                  <a:gd name="T36" fmla="*/ 547 w 907"/>
                  <a:gd name="T37" fmla="*/ 687 h 909"/>
                  <a:gd name="T38" fmla="*/ 588 w 907"/>
                  <a:gd name="T39" fmla="*/ 670 h 909"/>
                  <a:gd name="T40" fmla="*/ 652 w 907"/>
                  <a:gd name="T41" fmla="*/ 649 h 909"/>
                  <a:gd name="T42" fmla="*/ 685 w 907"/>
                  <a:gd name="T43" fmla="*/ 549 h 909"/>
                  <a:gd name="T44" fmla="*/ 723 w 907"/>
                  <a:gd name="T45" fmla="*/ 471 h 909"/>
                  <a:gd name="T46" fmla="*/ 756 w 907"/>
                  <a:gd name="T47" fmla="*/ 418 h 909"/>
                  <a:gd name="T48" fmla="*/ 822 w 907"/>
                  <a:gd name="T49" fmla="*/ 328 h 909"/>
                  <a:gd name="T50" fmla="*/ 907 w 907"/>
                  <a:gd name="T51" fmla="*/ 237 h 909"/>
                  <a:gd name="T52" fmla="*/ 855 w 907"/>
                  <a:gd name="T53" fmla="*/ 195 h 909"/>
                  <a:gd name="T54" fmla="*/ 795 w 907"/>
                  <a:gd name="T55" fmla="*/ 151 h 909"/>
                  <a:gd name="T56" fmla="*/ 742 w 907"/>
                  <a:gd name="T57" fmla="*/ 120 h 909"/>
                  <a:gd name="T58" fmla="*/ 697 w 907"/>
                  <a:gd name="T59" fmla="*/ 93 h 909"/>
                  <a:gd name="T60" fmla="*/ 648 w 907"/>
                  <a:gd name="T61" fmla="*/ 72 h 909"/>
                  <a:gd name="T62" fmla="*/ 574 w 907"/>
                  <a:gd name="T63" fmla="*/ 43 h 909"/>
                  <a:gd name="T64" fmla="*/ 499 w 907"/>
                  <a:gd name="T65" fmla="*/ 24 h 909"/>
                  <a:gd name="T66" fmla="*/ 439 w 907"/>
                  <a:gd name="T67" fmla="*/ 12 h 909"/>
                  <a:gd name="T68" fmla="*/ 367 w 907"/>
                  <a:gd name="T69" fmla="*/ 4 h 909"/>
                  <a:gd name="T70" fmla="*/ 301 w 907"/>
                  <a:gd name="T71" fmla="*/ 0 h 909"/>
                  <a:gd name="T72" fmla="*/ 226 w 907"/>
                  <a:gd name="T73" fmla="*/ 3 h 909"/>
                  <a:gd name="T74" fmla="*/ 129 w 907"/>
                  <a:gd name="T75" fmla="*/ 16 h 909"/>
                  <a:gd name="T76" fmla="*/ 36 w 907"/>
                  <a:gd name="T77" fmla="*/ 39 h 90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7"/>
                  <a:gd name="T118" fmla="*/ 0 h 909"/>
                  <a:gd name="T119" fmla="*/ 907 w 907"/>
                  <a:gd name="T120" fmla="*/ 909 h 90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7" h="909">
                    <a:moveTo>
                      <a:pt x="36" y="39"/>
                    </a:moveTo>
                    <a:lnTo>
                      <a:pt x="17" y="118"/>
                    </a:lnTo>
                    <a:lnTo>
                      <a:pt x="1" y="237"/>
                    </a:lnTo>
                    <a:lnTo>
                      <a:pt x="0" y="343"/>
                    </a:lnTo>
                    <a:lnTo>
                      <a:pt x="17" y="482"/>
                    </a:lnTo>
                    <a:lnTo>
                      <a:pt x="48" y="592"/>
                    </a:lnTo>
                    <a:lnTo>
                      <a:pt x="75" y="654"/>
                    </a:lnTo>
                    <a:lnTo>
                      <a:pt x="104" y="715"/>
                    </a:lnTo>
                    <a:lnTo>
                      <a:pt x="133" y="764"/>
                    </a:lnTo>
                    <a:lnTo>
                      <a:pt x="151" y="796"/>
                    </a:lnTo>
                    <a:lnTo>
                      <a:pt x="175" y="827"/>
                    </a:lnTo>
                    <a:lnTo>
                      <a:pt x="198" y="863"/>
                    </a:lnTo>
                    <a:lnTo>
                      <a:pt x="238" y="909"/>
                    </a:lnTo>
                    <a:lnTo>
                      <a:pt x="294" y="853"/>
                    </a:lnTo>
                    <a:lnTo>
                      <a:pt x="348" y="808"/>
                    </a:lnTo>
                    <a:lnTo>
                      <a:pt x="393" y="774"/>
                    </a:lnTo>
                    <a:lnTo>
                      <a:pt x="441" y="742"/>
                    </a:lnTo>
                    <a:lnTo>
                      <a:pt x="498" y="712"/>
                    </a:lnTo>
                    <a:lnTo>
                      <a:pt x="547" y="687"/>
                    </a:lnTo>
                    <a:lnTo>
                      <a:pt x="588" y="670"/>
                    </a:lnTo>
                    <a:lnTo>
                      <a:pt x="652" y="649"/>
                    </a:lnTo>
                    <a:lnTo>
                      <a:pt x="685" y="549"/>
                    </a:lnTo>
                    <a:lnTo>
                      <a:pt x="723" y="471"/>
                    </a:lnTo>
                    <a:lnTo>
                      <a:pt x="756" y="418"/>
                    </a:lnTo>
                    <a:lnTo>
                      <a:pt x="822" y="328"/>
                    </a:lnTo>
                    <a:lnTo>
                      <a:pt x="907" y="237"/>
                    </a:lnTo>
                    <a:lnTo>
                      <a:pt x="855" y="195"/>
                    </a:lnTo>
                    <a:lnTo>
                      <a:pt x="795" y="151"/>
                    </a:lnTo>
                    <a:lnTo>
                      <a:pt x="742" y="120"/>
                    </a:lnTo>
                    <a:lnTo>
                      <a:pt x="697" y="93"/>
                    </a:lnTo>
                    <a:lnTo>
                      <a:pt x="648" y="72"/>
                    </a:lnTo>
                    <a:lnTo>
                      <a:pt x="574" y="43"/>
                    </a:lnTo>
                    <a:lnTo>
                      <a:pt x="499" y="24"/>
                    </a:lnTo>
                    <a:lnTo>
                      <a:pt x="439" y="12"/>
                    </a:lnTo>
                    <a:lnTo>
                      <a:pt x="367" y="4"/>
                    </a:lnTo>
                    <a:lnTo>
                      <a:pt x="301" y="0"/>
                    </a:lnTo>
                    <a:lnTo>
                      <a:pt x="226" y="3"/>
                    </a:lnTo>
                    <a:lnTo>
                      <a:pt x="129" y="16"/>
                    </a:lnTo>
                    <a:lnTo>
                      <a:pt x="36" y="39"/>
                    </a:lnTo>
                    <a:close/>
                  </a:path>
                </a:pathLst>
              </a:custGeom>
              <a:solidFill>
                <a:schemeClr val="tx2">
                  <a:lumMod val="60000"/>
                  <a:lumOff val="40000"/>
                </a:schemeClr>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19" name="Freeform 13"/>
              <p:cNvSpPr>
                <a:spLocks/>
              </p:cNvSpPr>
              <p:nvPr/>
            </p:nvSpPr>
            <p:spPr bwMode="auto">
              <a:xfrm flipV="1">
                <a:off x="1046053" y="3645915"/>
                <a:ext cx="1188394" cy="1191014"/>
              </a:xfrm>
              <a:custGeom>
                <a:avLst/>
                <a:gdLst>
                  <a:gd name="T0" fmla="*/ 36 w 907"/>
                  <a:gd name="T1" fmla="*/ 39 h 909"/>
                  <a:gd name="T2" fmla="*/ 17 w 907"/>
                  <a:gd name="T3" fmla="*/ 118 h 909"/>
                  <a:gd name="T4" fmla="*/ 1 w 907"/>
                  <a:gd name="T5" fmla="*/ 237 h 909"/>
                  <a:gd name="T6" fmla="*/ 0 w 907"/>
                  <a:gd name="T7" fmla="*/ 343 h 909"/>
                  <a:gd name="T8" fmla="*/ 17 w 907"/>
                  <a:gd name="T9" fmla="*/ 482 h 909"/>
                  <a:gd name="T10" fmla="*/ 48 w 907"/>
                  <a:gd name="T11" fmla="*/ 592 h 909"/>
                  <a:gd name="T12" fmla="*/ 75 w 907"/>
                  <a:gd name="T13" fmla="*/ 654 h 909"/>
                  <a:gd name="T14" fmla="*/ 104 w 907"/>
                  <a:gd name="T15" fmla="*/ 715 h 909"/>
                  <a:gd name="T16" fmla="*/ 133 w 907"/>
                  <a:gd name="T17" fmla="*/ 764 h 909"/>
                  <a:gd name="T18" fmla="*/ 151 w 907"/>
                  <a:gd name="T19" fmla="*/ 796 h 909"/>
                  <a:gd name="T20" fmla="*/ 175 w 907"/>
                  <a:gd name="T21" fmla="*/ 827 h 909"/>
                  <a:gd name="T22" fmla="*/ 198 w 907"/>
                  <a:gd name="T23" fmla="*/ 863 h 909"/>
                  <a:gd name="T24" fmla="*/ 238 w 907"/>
                  <a:gd name="T25" fmla="*/ 909 h 909"/>
                  <a:gd name="T26" fmla="*/ 294 w 907"/>
                  <a:gd name="T27" fmla="*/ 853 h 909"/>
                  <a:gd name="T28" fmla="*/ 348 w 907"/>
                  <a:gd name="T29" fmla="*/ 808 h 909"/>
                  <a:gd name="T30" fmla="*/ 393 w 907"/>
                  <a:gd name="T31" fmla="*/ 774 h 909"/>
                  <a:gd name="T32" fmla="*/ 441 w 907"/>
                  <a:gd name="T33" fmla="*/ 742 h 909"/>
                  <a:gd name="T34" fmla="*/ 498 w 907"/>
                  <a:gd name="T35" fmla="*/ 712 h 909"/>
                  <a:gd name="T36" fmla="*/ 547 w 907"/>
                  <a:gd name="T37" fmla="*/ 687 h 909"/>
                  <a:gd name="T38" fmla="*/ 588 w 907"/>
                  <a:gd name="T39" fmla="*/ 670 h 909"/>
                  <a:gd name="T40" fmla="*/ 652 w 907"/>
                  <a:gd name="T41" fmla="*/ 649 h 909"/>
                  <a:gd name="T42" fmla="*/ 685 w 907"/>
                  <a:gd name="T43" fmla="*/ 549 h 909"/>
                  <a:gd name="T44" fmla="*/ 723 w 907"/>
                  <a:gd name="T45" fmla="*/ 471 h 909"/>
                  <a:gd name="T46" fmla="*/ 756 w 907"/>
                  <a:gd name="T47" fmla="*/ 418 h 909"/>
                  <a:gd name="T48" fmla="*/ 822 w 907"/>
                  <a:gd name="T49" fmla="*/ 328 h 909"/>
                  <a:gd name="T50" fmla="*/ 907 w 907"/>
                  <a:gd name="T51" fmla="*/ 237 h 909"/>
                  <a:gd name="T52" fmla="*/ 855 w 907"/>
                  <a:gd name="T53" fmla="*/ 195 h 909"/>
                  <a:gd name="T54" fmla="*/ 795 w 907"/>
                  <a:gd name="T55" fmla="*/ 151 h 909"/>
                  <a:gd name="T56" fmla="*/ 742 w 907"/>
                  <a:gd name="T57" fmla="*/ 120 h 909"/>
                  <a:gd name="T58" fmla="*/ 697 w 907"/>
                  <a:gd name="T59" fmla="*/ 93 h 909"/>
                  <a:gd name="T60" fmla="*/ 648 w 907"/>
                  <a:gd name="T61" fmla="*/ 72 h 909"/>
                  <a:gd name="T62" fmla="*/ 574 w 907"/>
                  <a:gd name="T63" fmla="*/ 43 h 909"/>
                  <a:gd name="T64" fmla="*/ 499 w 907"/>
                  <a:gd name="T65" fmla="*/ 24 h 909"/>
                  <a:gd name="T66" fmla="*/ 439 w 907"/>
                  <a:gd name="T67" fmla="*/ 12 h 909"/>
                  <a:gd name="T68" fmla="*/ 367 w 907"/>
                  <a:gd name="T69" fmla="*/ 4 h 909"/>
                  <a:gd name="T70" fmla="*/ 301 w 907"/>
                  <a:gd name="T71" fmla="*/ 0 h 909"/>
                  <a:gd name="T72" fmla="*/ 226 w 907"/>
                  <a:gd name="T73" fmla="*/ 3 h 909"/>
                  <a:gd name="T74" fmla="*/ 129 w 907"/>
                  <a:gd name="T75" fmla="*/ 16 h 909"/>
                  <a:gd name="T76" fmla="*/ 36 w 907"/>
                  <a:gd name="T77" fmla="*/ 39 h 90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7"/>
                  <a:gd name="T118" fmla="*/ 0 h 909"/>
                  <a:gd name="T119" fmla="*/ 907 w 907"/>
                  <a:gd name="T120" fmla="*/ 909 h 90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7" h="909">
                    <a:moveTo>
                      <a:pt x="36" y="39"/>
                    </a:moveTo>
                    <a:lnTo>
                      <a:pt x="17" y="118"/>
                    </a:lnTo>
                    <a:lnTo>
                      <a:pt x="1" y="237"/>
                    </a:lnTo>
                    <a:lnTo>
                      <a:pt x="0" y="343"/>
                    </a:lnTo>
                    <a:lnTo>
                      <a:pt x="17" y="482"/>
                    </a:lnTo>
                    <a:lnTo>
                      <a:pt x="48" y="592"/>
                    </a:lnTo>
                    <a:lnTo>
                      <a:pt x="75" y="654"/>
                    </a:lnTo>
                    <a:lnTo>
                      <a:pt x="104" y="715"/>
                    </a:lnTo>
                    <a:lnTo>
                      <a:pt x="133" y="764"/>
                    </a:lnTo>
                    <a:lnTo>
                      <a:pt x="151" y="796"/>
                    </a:lnTo>
                    <a:lnTo>
                      <a:pt x="175" y="827"/>
                    </a:lnTo>
                    <a:lnTo>
                      <a:pt x="198" y="863"/>
                    </a:lnTo>
                    <a:lnTo>
                      <a:pt x="238" y="909"/>
                    </a:lnTo>
                    <a:lnTo>
                      <a:pt x="294" y="853"/>
                    </a:lnTo>
                    <a:lnTo>
                      <a:pt x="348" y="808"/>
                    </a:lnTo>
                    <a:lnTo>
                      <a:pt x="393" y="774"/>
                    </a:lnTo>
                    <a:lnTo>
                      <a:pt x="441" y="742"/>
                    </a:lnTo>
                    <a:lnTo>
                      <a:pt x="498" y="712"/>
                    </a:lnTo>
                    <a:lnTo>
                      <a:pt x="547" y="687"/>
                    </a:lnTo>
                    <a:lnTo>
                      <a:pt x="588" y="670"/>
                    </a:lnTo>
                    <a:lnTo>
                      <a:pt x="652" y="649"/>
                    </a:lnTo>
                    <a:lnTo>
                      <a:pt x="685" y="549"/>
                    </a:lnTo>
                    <a:lnTo>
                      <a:pt x="723" y="471"/>
                    </a:lnTo>
                    <a:lnTo>
                      <a:pt x="756" y="418"/>
                    </a:lnTo>
                    <a:lnTo>
                      <a:pt x="822" y="328"/>
                    </a:lnTo>
                    <a:lnTo>
                      <a:pt x="907" y="237"/>
                    </a:lnTo>
                    <a:lnTo>
                      <a:pt x="855" y="195"/>
                    </a:lnTo>
                    <a:lnTo>
                      <a:pt x="795" y="151"/>
                    </a:lnTo>
                    <a:lnTo>
                      <a:pt x="742" y="120"/>
                    </a:lnTo>
                    <a:lnTo>
                      <a:pt x="697" y="93"/>
                    </a:lnTo>
                    <a:lnTo>
                      <a:pt x="648" y="72"/>
                    </a:lnTo>
                    <a:lnTo>
                      <a:pt x="574" y="43"/>
                    </a:lnTo>
                    <a:lnTo>
                      <a:pt x="499" y="24"/>
                    </a:lnTo>
                    <a:lnTo>
                      <a:pt x="439" y="12"/>
                    </a:lnTo>
                    <a:lnTo>
                      <a:pt x="367" y="4"/>
                    </a:lnTo>
                    <a:lnTo>
                      <a:pt x="301" y="0"/>
                    </a:lnTo>
                    <a:lnTo>
                      <a:pt x="226" y="3"/>
                    </a:lnTo>
                    <a:lnTo>
                      <a:pt x="129" y="16"/>
                    </a:lnTo>
                    <a:lnTo>
                      <a:pt x="36" y="39"/>
                    </a:lnTo>
                    <a:close/>
                  </a:path>
                </a:pathLst>
              </a:custGeom>
              <a:solidFill>
                <a:schemeClr val="tx2">
                  <a:lumMod val="60000"/>
                  <a:lumOff val="40000"/>
                </a:schemeClr>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20" name="Freeform 14"/>
              <p:cNvSpPr>
                <a:spLocks/>
              </p:cNvSpPr>
              <p:nvPr/>
            </p:nvSpPr>
            <p:spPr bwMode="auto">
              <a:xfrm flipH="1" flipV="1">
                <a:off x="2235757" y="3645915"/>
                <a:ext cx="1188394" cy="1191014"/>
              </a:xfrm>
              <a:custGeom>
                <a:avLst/>
                <a:gdLst>
                  <a:gd name="T0" fmla="*/ 36 w 907"/>
                  <a:gd name="T1" fmla="*/ 39 h 909"/>
                  <a:gd name="T2" fmla="*/ 17 w 907"/>
                  <a:gd name="T3" fmla="*/ 118 h 909"/>
                  <a:gd name="T4" fmla="*/ 1 w 907"/>
                  <a:gd name="T5" fmla="*/ 237 h 909"/>
                  <a:gd name="T6" fmla="*/ 0 w 907"/>
                  <a:gd name="T7" fmla="*/ 343 h 909"/>
                  <a:gd name="T8" fmla="*/ 17 w 907"/>
                  <a:gd name="T9" fmla="*/ 482 h 909"/>
                  <a:gd name="T10" fmla="*/ 48 w 907"/>
                  <a:gd name="T11" fmla="*/ 592 h 909"/>
                  <a:gd name="T12" fmla="*/ 75 w 907"/>
                  <a:gd name="T13" fmla="*/ 654 h 909"/>
                  <a:gd name="T14" fmla="*/ 104 w 907"/>
                  <a:gd name="T15" fmla="*/ 715 h 909"/>
                  <a:gd name="T16" fmla="*/ 133 w 907"/>
                  <a:gd name="T17" fmla="*/ 764 h 909"/>
                  <a:gd name="T18" fmla="*/ 151 w 907"/>
                  <a:gd name="T19" fmla="*/ 796 h 909"/>
                  <a:gd name="T20" fmla="*/ 175 w 907"/>
                  <a:gd name="T21" fmla="*/ 827 h 909"/>
                  <a:gd name="T22" fmla="*/ 198 w 907"/>
                  <a:gd name="T23" fmla="*/ 863 h 909"/>
                  <a:gd name="T24" fmla="*/ 238 w 907"/>
                  <a:gd name="T25" fmla="*/ 909 h 909"/>
                  <a:gd name="T26" fmla="*/ 294 w 907"/>
                  <a:gd name="T27" fmla="*/ 853 h 909"/>
                  <a:gd name="T28" fmla="*/ 348 w 907"/>
                  <a:gd name="T29" fmla="*/ 808 h 909"/>
                  <a:gd name="T30" fmla="*/ 393 w 907"/>
                  <a:gd name="T31" fmla="*/ 774 h 909"/>
                  <a:gd name="T32" fmla="*/ 441 w 907"/>
                  <a:gd name="T33" fmla="*/ 742 h 909"/>
                  <a:gd name="T34" fmla="*/ 498 w 907"/>
                  <a:gd name="T35" fmla="*/ 712 h 909"/>
                  <a:gd name="T36" fmla="*/ 547 w 907"/>
                  <a:gd name="T37" fmla="*/ 687 h 909"/>
                  <a:gd name="T38" fmla="*/ 588 w 907"/>
                  <a:gd name="T39" fmla="*/ 670 h 909"/>
                  <a:gd name="T40" fmla="*/ 652 w 907"/>
                  <a:gd name="T41" fmla="*/ 649 h 909"/>
                  <a:gd name="T42" fmla="*/ 685 w 907"/>
                  <a:gd name="T43" fmla="*/ 549 h 909"/>
                  <a:gd name="T44" fmla="*/ 723 w 907"/>
                  <a:gd name="T45" fmla="*/ 471 h 909"/>
                  <a:gd name="T46" fmla="*/ 756 w 907"/>
                  <a:gd name="T47" fmla="*/ 418 h 909"/>
                  <a:gd name="T48" fmla="*/ 822 w 907"/>
                  <a:gd name="T49" fmla="*/ 328 h 909"/>
                  <a:gd name="T50" fmla="*/ 907 w 907"/>
                  <a:gd name="T51" fmla="*/ 237 h 909"/>
                  <a:gd name="T52" fmla="*/ 855 w 907"/>
                  <a:gd name="T53" fmla="*/ 195 h 909"/>
                  <a:gd name="T54" fmla="*/ 795 w 907"/>
                  <a:gd name="T55" fmla="*/ 151 h 909"/>
                  <a:gd name="T56" fmla="*/ 742 w 907"/>
                  <a:gd name="T57" fmla="*/ 120 h 909"/>
                  <a:gd name="T58" fmla="*/ 697 w 907"/>
                  <a:gd name="T59" fmla="*/ 93 h 909"/>
                  <a:gd name="T60" fmla="*/ 648 w 907"/>
                  <a:gd name="T61" fmla="*/ 72 h 909"/>
                  <a:gd name="T62" fmla="*/ 574 w 907"/>
                  <a:gd name="T63" fmla="*/ 43 h 909"/>
                  <a:gd name="T64" fmla="*/ 499 w 907"/>
                  <a:gd name="T65" fmla="*/ 24 h 909"/>
                  <a:gd name="T66" fmla="*/ 439 w 907"/>
                  <a:gd name="T67" fmla="*/ 12 h 909"/>
                  <a:gd name="T68" fmla="*/ 367 w 907"/>
                  <a:gd name="T69" fmla="*/ 4 h 909"/>
                  <a:gd name="T70" fmla="*/ 301 w 907"/>
                  <a:gd name="T71" fmla="*/ 0 h 909"/>
                  <a:gd name="T72" fmla="*/ 226 w 907"/>
                  <a:gd name="T73" fmla="*/ 3 h 909"/>
                  <a:gd name="T74" fmla="*/ 129 w 907"/>
                  <a:gd name="T75" fmla="*/ 16 h 909"/>
                  <a:gd name="T76" fmla="*/ 36 w 907"/>
                  <a:gd name="T77" fmla="*/ 39 h 90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907"/>
                  <a:gd name="T118" fmla="*/ 0 h 909"/>
                  <a:gd name="T119" fmla="*/ 907 w 907"/>
                  <a:gd name="T120" fmla="*/ 909 h 90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907" h="909">
                    <a:moveTo>
                      <a:pt x="36" y="39"/>
                    </a:moveTo>
                    <a:lnTo>
                      <a:pt x="17" y="118"/>
                    </a:lnTo>
                    <a:lnTo>
                      <a:pt x="1" y="237"/>
                    </a:lnTo>
                    <a:lnTo>
                      <a:pt x="0" y="343"/>
                    </a:lnTo>
                    <a:lnTo>
                      <a:pt x="17" y="482"/>
                    </a:lnTo>
                    <a:lnTo>
                      <a:pt x="48" y="592"/>
                    </a:lnTo>
                    <a:lnTo>
                      <a:pt x="75" y="654"/>
                    </a:lnTo>
                    <a:lnTo>
                      <a:pt x="104" y="715"/>
                    </a:lnTo>
                    <a:lnTo>
                      <a:pt x="133" y="764"/>
                    </a:lnTo>
                    <a:lnTo>
                      <a:pt x="151" y="796"/>
                    </a:lnTo>
                    <a:lnTo>
                      <a:pt x="175" y="827"/>
                    </a:lnTo>
                    <a:lnTo>
                      <a:pt x="198" y="863"/>
                    </a:lnTo>
                    <a:lnTo>
                      <a:pt x="238" y="909"/>
                    </a:lnTo>
                    <a:lnTo>
                      <a:pt x="294" y="853"/>
                    </a:lnTo>
                    <a:lnTo>
                      <a:pt x="348" y="808"/>
                    </a:lnTo>
                    <a:lnTo>
                      <a:pt x="393" y="774"/>
                    </a:lnTo>
                    <a:lnTo>
                      <a:pt x="441" y="742"/>
                    </a:lnTo>
                    <a:lnTo>
                      <a:pt x="498" y="712"/>
                    </a:lnTo>
                    <a:lnTo>
                      <a:pt x="547" y="687"/>
                    </a:lnTo>
                    <a:lnTo>
                      <a:pt x="588" y="670"/>
                    </a:lnTo>
                    <a:lnTo>
                      <a:pt x="652" y="649"/>
                    </a:lnTo>
                    <a:lnTo>
                      <a:pt x="685" y="549"/>
                    </a:lnTo>
                    <a:lnTo>
                      <a:pt x="723" y="471"/>
                    </a:lnTo>
                    <a:lnTo>
                      <a:pt x="756" y="418"/>
                    </a:lnTo>
                    <a:lnTo>
                      <a:pt x="822" y="328"/>
                    </a:lnTo>
                    <a:lnTo>
                      <a:pt x="907" y="237"/>
                    </a:lnTo>
                    <a:lnTo>
                      <a:pt x="855" y="195"/>
                    </a:lnTo>
                    <a:lnTo>
                      <a:pt x="795" y="151"/>
                    </a:lnTo>
                    <a:lnTo>
                      <a:pt x="742" y="120"/>
                    </a:lnTo>
                    <a:lnTo>
                      <a:pt x="697" y="93"/>
                    </a:lnTo>
                    <a:lnTo>
                      <a:pt x="648" y="72"/>
                    </a:lnTo>
                    <a:lnTo>
                      <a:pt x="574" y="43"/>
                    </a:lnTo>
                    <a:lnTo>
                      <a:pt x="499" y="24"/>
                    </a:lnTo>
                    <a:lnTo>
                      <a:pt x="439" y="12"/>
                    </a:lnTo>
                    <a:lnTo>
                      <a:pt x="367" y="4"/>
                    </a:lnTo>
                    <a:lnTo>
                      <a:pt x="301" y="0"/>
                    </a:lnTo>
                    <a:lnTo>
                      <a:pt x="226" y="3"/>
                    </a:lnTo>
                    <a:lnTo>
                      <a:pt x="129" y="16"/>
                    </a:lnTo>
                    <a:lnTo>
                      <a:pt x="36" y="39"/>
                    </a:lnTo>
                    <a:close/>
                  </a:path>
                </a:pathLst>
              </a:custGeom>
              <a:solidFill>
                <a:schemeClr val="tx2">
                  <a:lumMod val="60000"/>
                  <a:lumOff val="40000"/>
                </a:schemeClr>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21" name="Freeform 16"/>
              <p:cNvSpPr>
                <a:spLocks/>
              </p:cNvSpPr>
              <p:nvPr/>
            </p:nvSpPr>
            <p:spPr bwMode="auto">
              <a:xfrm>
                <a:off x="2569870" y="3311802"/>
                <a:ext cx="542442" cy="672157"/>
              </a:xfrm>
              <a:custGeom>
                <a:avLst/>
                <a:gdLst>
                  <a:gd name="T0" fmla="*/ 2 w 414"/>
                  <a:gd name="T1" fmla="*/ 0 h 513"/>
                  <a:gd name="T2" fmla="*/ 84 w 414"/>
                  <a:gd name="T3" fmla="*/ 28 h 513"/>
                  <a:gd name="T4" fmla="*/ 159 w 414"/>
                  <a:gd name="T5" fmla="*/ 63 h 513"/>
                  <a:gd name="T6" fmla="*/ 242 w 414"/>
                  <a:gd name="T7" fmla="*/ 111 h 513"/>
                  <a:gd name="T8" fmla="*/ 309 w 414"/>
                  <a:gd name="T9" fmla="*/ 160 h 513"/>
                  <a:gd name="T10" fmla="*/ 354 w 414"/>
                  <a:gd name="T11" fmla="*/ 199 h 513"/>
                  <a:gd name="T12" fmla="*/ 404 w 414"/>
                  <a:gd name="T13" fmla="*/ 247 h 513"/>
                  <a:gd name="T14" fmla="*/ 414 w 414"/>
                  <a:gd name="T15" fmla="*/ 258 h 513"/>
                  <a:gd name="T16" fmla="*/ 375 w 414"/>
                  <a:gd name="T17" fmla="*/ 294 h 513"/>
                  <a:gd name="T18" fmla="*/ 325 w 414"/>
                  <a:gd name="T19" fmla="*/ 341 h 513"/>
                  <a:gd name="T20" fmla="*/ 288 w 414"/>
                  <a:gd name="T21" fmla="*/ 369 h 513"/>
                  <a:gd name="T22" fmla="*/ 256 w 414"/>
                  <a:gd name="T23" fmla="*/ 394 h 513"/>
                  <a:gd name="T24" fmla="*/ 211 w 414"/>
                  <a:gd name="T25" fmla="*/ 421 h 513"/>
                  <a:gd name="T26" fmla="*/ 167 w 414"/>
                  <a:gd name="T27" fmla="*/ 448 h 513"/>
                  <a:gd name="T28" fmla="*/ 124 w 414"/>
                  <a:gd name="T29" fmla="*/ 468 h 513"/>
                  <a:gd name="T30" fmla="*/ 56 w 414"/>
                  <a:gd name="T31" fmla="*/ 497 h 513"/>
                  <a:gd name="T32" fmla="*/ 0 w 414"/>
                  <a:gd name="T33" fmla="*/ 513 h 513"/>
                  <a:gd name="T34" fmla="*/ 14 w 414"/>
                  <a:gd name="T35" fmla="*/ 477 h 513"/>
                  <a:gd name="T36" fmla="*/ 25 w 414"/>
                  <a:gd name="T37" fmla="*/ 418 h 513"/>
                  <a:gd name="T38" fmla="*/ 32 w 414"/>
                  <a:gd name="T39" fmla="*/ 377 h 513"/>
                  <a:gd name="T40" fmla="*/ 37 w 414"/>
                  <a:gd name="T41" fmla="*/ 331 h 513"/>
                  <a:gd name="T42" fmla="*/ 39 w 414"/>
                  <a:gd name="T43" fmla="*/ 284 h 513"/>
                  <a:gd name="T44" fmla="*/ 40 w 414"/>
                  <a:gd name="T45" fmla="*/ 234 h 513"/>
                  <a:gd name="T46" fmla="*/ 37 w 414"/>
                  <a:gd name="T47" fmla="*/ 185 h 513"/>
                  <a:gd name="T48" fmla="*/ 33 w 414"/>
                  <a:gd name="T49" fmla="*/ 138 h 513"/>
                  <a:gd name="T50" fmla="*/ 25 w 414"/>
                  <a:gd name="T51" fmla="*/ 97 h 513"/>
                  <a:gd name="T52" fmla="*/ 16 w 414"/>
                  <a:gd name="T53" fmla="*/ 45 h 513"/>
                  <a:gd name="T54" fmla="*/ 2 w 414"/>
                  <a:gd name="T55" fmla="*/ 0 h 51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14"/>
                  <a:gd name="T85" fmla="*/ 0 h 513"/>
                  <a:gd name="T86" fmla="*/ 414 w 414"/>
                  <a:gd name="T87" fmla="*/ 513 h 513"/>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14" h="513">
                    <a:moveTo>
                      <a:pt x="2" y="0"/>
                    </a:moveTo>
                    <a:lnTo>
                      <a:pt x="84" y="28"/>
                    </a:lnTo>
                    <a:lnTo>
                      <a:pt x="159" y="63"/>
                    </a:lnTo>
                    <a:lnTo>
                      <a:pt x="242" y="111"/>
                    </a:lnTo>
                    <a:lnTo>
                      <a:pt x="309" y="160"/>
                    </a:lnTo>
                    <a:lnTo>
                      <a:pt x="354" y="199"/>
                    </a:lnTo>
                    <a:lnTo>
                      <a:pt x="404" y="247"/>
                    </a:lnTo>
                    <a:lnTo>
                      <a:pt x="414" y="258"/>
                    </a:lnTo>
                    <a:lnTo>
                      <a:pt x="375" y="294"/>
                    </a:lnTo>
                    <a:lnTo>
                      <a:pt x="325" y="341"/>
                    </a:lnTo>
                    <a:lnTo>
                      <a:pt x="288" y="369"/>
                    </a:lnTo>
                    <a:lnTo>
                      <a:pt x="256" y="394"/>
                    </a:lnTo>
                    <a:lnTo>
                      <a:pt x="211" y="421"/>
                    </a:lnTo>
                    <a:lnTo>
                      <a:pt x="167" y="448"/>
                    </a:lnTo>
                    <a:lnTo>
                      <a:pt x="124" y="468"/>
                    </a:lnTo>
                    <a:lnTo>
                      <a:pt x="56" y="497"/>
                    </a:lnTo>
                    <a:lnTo>
                      <a:pt x="0" y="513"/>
                    </a:lnTo>
                    <a:lnTo>
                      <a:pt x="14" y="477"/>
                    </a:lnTo>
                    <a:lnTo>
                      <a:pt x="25" y="418"/>
                    </a:lnTo>
                    <a:lnTo>
                      <a:pt x="32" y="377"/>
                    </a:lnTo>
                    <a:lnTo>
                      <a:pt x="37" y="331"/>
                    </a:lnTo>
                    <a:lnTo>
                      <a:pt x="39" y="284"/>
                    </a:lnTo>
                    <a:lnTo>
                      <a:pt x="40" y="234"/>
                    </a:lnTo>
                    <a:lnTo>
                      <a:pt x="37" y="185"/>
                    </a:lnTo>
                    <a:lnTo>
                      <a:pt x="33" y="138"/>
                    </a:lnTo>
                    <a:lnTo>
                      <a:pt x="25" y="97"/>
                    </a:lnTo>
                    <a:lnTo>
                      <a:pt x="16" y="45"/>
                    </a:lnTo>
                    <a:lnTo>
                      <a:pt x="2" y="0"/>
                    </a:lnTo>
                    <a:close/>
                  </a:path>
                </a:pathLst>
              </a:custGeom>
              <a:solidFill>
                <a:schemeClr val="accent6"/>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22" name="Freeform 17"/>
              <p:cNvSpPr>
                <a:spLocks/>
              </p:cNvSpPr>
              <p:nvPr/>
            </p:nvSpPr>
            <p:spPr bwMode="auto">
              <a:xfrm flipH="1">
                <a:off x="1359202" y="3311802"/>
                <a:ext cx="542442" cy="672157"/>
              </a:xfrm>
              <a:custGeom>
                <a:avLst/>
                <a:gdLst>
                  <a:gd name="T0" fmla="*/ 2 w 414"/>
                  <a:gd name="T1" fmla="*/ 0 h 513"/>
                  <a:gd name="T2" fmla="*/ 84 w 414"/>
                  <a:gd name="T3" fmla="*/ 28 h 513"/>
                  <a:gd name="T4" fmla="*/ 159 w 414"/>
                  <a:gd name="T5" fmla="*/ 63 h 513"/>
                  <a:gd name="T6" fmla="*/ 242 w 414"/>
                  <a:gd name="T7" fmla="*/ 111 h 513"/>
                  <a:gd name="T8" fmla="*/ 309 w 414"/>
                  <a:gd name="T9" fmla="*/ 160 h 513"/>
                  <a:gd name="T10" fmla="*/ 354 w 414"/>
                  <a:gd name="T11" fmla="*/ 199 h 513"/>
                  <a:gd name="T12" fmla="*/ 404 w 414"/>
                  <a:gd name="T13" fmla="*/ 247 h 513"/>
                  <a:gd name="T14" fmla="*/ 414 w 414"/>
                  <a:gd name="T15" fmla="*/ 258 h 513"/>
                  <a:gd name="T16" fmla="*/ 375 w 414"/>
                  <a:gd name="T17" fmla="*/ 294 h 513"/>
                  <a:gd name="T18" fmla="*/ 325 w 414"/>
                  <a:gd name="T19" fmla="*/ 341 h 513"/>
                  <a:gd name="T20" fmla="*/ 288 w 414"/>
                  <a:gd name="T21" fmla="*/ 369 h 513"/>
                  <a:gd name="T22" fmla="*/ 256 w 414"/>
                  <a:gd name="T23" fmla="*/ 394 h 513"/>
                  <a:gd name="T24" fmla="*/ 211 w 414"/>
                  <a:gd name="T25" fmla="*/ 421 h 513"/>
                  <a:gd name="T26" fmla="*/ 167 w 414"/>
                  <a:gd name="T27" fmla="*/ 448 h 513"/>
                  <a:gd name="T28" fmla="*/ 124 w 414"/>
                  <a:gd name="T29" fmla="*/ 468 h 513"/>
                  <a:gd name="T30" fmla="*/ 56 w 414"/>
                  <a:gd name="T31" fmla="*/ 497 h 513"/>
                  <a:gd name="T32" fmla="*/ 0 w 414"/>
                  <a:gd name="T33" fmla="*/ 513 h 513"/>
                  <a:gd name="T34" fmla="*/ 14 w 414"/>
                  <a:gd name="T35" fmla="*/ 477 h 513"/>
                  <a:gd name="T36" fmla="*/ 25 w 414"/>
                  <a:gd name="T37" fmla="*/ 418 h 513"/>
                  <a:gd name="T38" fmla="*/ 32 w 414"/>
                  <a:gd name="T39" fmla="*/ 377 h 513"/>
                  <a:gd name="T40" fmla="*/ 37 w 414"/>
                  <a:gd name="T41" fmla="*/ 331 h 513"/>
                  <a:gd name="T42" fmla="*/ 39 w 414"/>
                  <a:gd name="T43" fmla="*/ 284 h 513"/>
                  <a:gd name="T44" fmla="*/ 40 w 414"/>
                  <a:gd name="T45" fmla="*/ 234 h 513"/>
                  <a:gd name="T46" fmla="*/ 37 w 414"/>
                  <a:gd name="T47" fmla="*/ 185 h 513"/>
                  <a:gd name="T48" fmla="*/ 33 w 414"/>
                  <a:gd name="T49" fmla="*/ 138 h 513"/>
                  <a:gd name="T50" fmla="*/ 25 w 414"/>
                  <a:gd name="T51" fmla="*/ 97 h 513"/>
                  <a:gd name="T52" fmla="*/ 16 w 414"/>
                  <a:gd name="T53" fmla="*/ 45 h 513"/>
                  <a:gd name="T54" fmla="*/ 2 w 414"/>
                  <a:gd name="T55" fmla="*/ 0 h 51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14"/>
                  <a:gd name="T85" fmla="*/ 0 h 513"/>
                  <a:gd name="T86" fmla="*/ 414 w 414"/>
                  <a:gd name="T87" fmla="*/ 513 h 513"/>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14" h="513">
                    <a:moveTo>
                      <a:pt x="2" y="0"/>
                    </a:moveTo>
                    <a:lnTo>
                      <a:pt x="84" y="28"/>
                    </a:lnTo>
                    <a:lnTo>
                      <a:pt x="159" y="63"/>
                    </a:lnTo>
                    <a:lnTo>
                      <a:pt x="242" y="111"/>
                    </a:lnTo>
                    <a:lnTo>
                      <a:pt x="309" y="160"/>
                    </a:lnTo>
                    <a:lnTo>
                      <a:pt x="354" y="199"/>
                    </a:lnTo>
                    <a:lnTo>
                      <a:pt x="404" y="247"/>
                    </a:lnTo>
                    <a:lnTo>
                      <a:pt x="414" y="258"/>
                    </a:lnTo>
                    <a:lnTo>
                      <a:pt x="375" y="294"/>
                    </a:lnTo>
                    <a:lnTo>
                      <a:pt x="325" y="341"/>
                    </a:lnTo>
                    <a:lnTo>
                      <a:pt x="288" y="369"/>
                    </a:lnTo>
                    <a:lnTo>
                      <a:pt x="256" y="394"/>
                    </a:lnTo>
                    <a:lnTo>
                      <a:pt x="211" y="421"/>
                    </a:lnTo>
                    <a:lnTo>
                      <a:pt x="167" y="448"/>
                    </a:lnTo>
                    <a:lnTo>
                      <a:pt x="124" y="468"/>
                    </a:lnTo>
                    <a:lnTo>
                      <a:pt x="56" y="497"/>
                    </a:lnTo>
                    <a:lnTo>
                      <a:pt x="0" y="513"/>
                    </a:lnTo>
                    <a:lnTo>
                      <a:pt x="14" y="477"/>
                    </a:lnTo>
                    <a:lnTo>
                      <a:pt x="25" y="418"/>
                    </a:lnTo>
                    <a:lnTo>
                      <a:pt x="32" y="377"/>
                    </a:lnTo>
                    <a:lnTo>
                      <a:pt x="37" y="331"/>
                    </a:lnTo>
                    <a:lnTo>
                      <a:pt x="39" y="284"/>
                    </a:lnTo>
                    <a:lnTo>
                      <a:pt x="40" y="234"/>
                    </a:lnTo>
                    <a:lnTo>
                      <a:pt x="37" y="185"/>
                    </a:lnTo>
                    <a:lnTo>
                      <a:pt x="33" y="138"/>
                    </a:lnTo>
                    <a:lnTo>
                      <a:pt x="25" y="97"/>
                    </a:lnTo>
                    <a:lnTo>
                      <a:pt x="16" y="45"/>
                    </a:lnTo>
                    <a:lnTo>
                      <a:pt x="2" y="0"/>
                    </a:lnTo>
                    <a:close/>
                  </a:path>
                </a:pathLst>
              </a:custGeom>
              <a:solidFill>
                <a:schemeClr val="accent6"/>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grpSp>
            <p:nvGrpSpPr>
              <p:cNvPr id="23" name="Group 18"/>
              <p:cNvGrpSpPr>
                <a:grpSpLocks/>
              </p:cNvGrpSpPr>
              <p:nvPr/>
            </p:nvGrpSpPr>
            <p:grpSpPr bwMode="auto">
              <a:xfrm rot="16200000">
                <a:off x="1359202" y="3311802"/>
                <a:ext cx="1753110" cy="672157"/>
                <a:chOff x="1522" y="2609"/>
                <a:chExt cx="1338" cy="513"/>
              </a:xfrm>
            </p:grpSpPr>
            <p:sp>
              <p:nvSpPr>
                <p:cNvPr id="31" name="Freeform 19"/>
                <p:cNvSpPr>
                  <a:spLocks/>
                </p:cNvSpPr>
                <p:nvPr/>
              </p:nvSpPr>
              <p:spPr bwMode="auto">
                <a:xfrm>
                  <a:off x="2446" y="2609"/>
                  <a:ext cx="414" cy="513"/>
                </a:xfrm>
                <a:custGeom>
                  <a:avLst/>
                  <a:gdLst>
                    <a:gd name="T0" fmla="*/ 2 w 414"/>
                    <a:gd name="T1" fmla="*/ 0 h 513"/>
                    <a:gd name="T2" fmla="*/ 84 w 414"/>
                    <a:gd name="T3" fmla="*/ 28 h 513"/>
                    <a:gd name="T4" fmla="*/ 159 w 414"/>
                    <a:gd name="T5" fmla="*/ 63 h 513"/>
                    <a:gd name="T6" fmla="*/ 242 w 414"/>
                    <a:gd name="T7" fmla="*/ 111 h 513"/>
                    <a:gd name="T8" fmla="*/ 309 w 414"/>
                    <a:gd name="T9" fmla="*/ 160 h 513"/>
                    <a:gd name="T10" fmla="*/ 354 w 414"/>
                    <a:gd name="T11" fmla="*/ 199 h 513"/>
                    <a:gd name="T12" fmla="*/ 404 w 414"/>
                    <a:gd name="T13" fmla="*/ 247 h 513"/>
                    <a:gd name="T14" fmla="*/ 414 w 414"/>
                    <a:gd name="T15" fmla="*/ 258 h 513"/>
                    <a:gd name="T16" fmla="*/ 375 w 414"/>
                    <a:gd name="T17" fmla="*/ 294 h 513"/>
                    <a:gd name="T18" fmla="*/ 325 w 414"/>
                    <a:gd name="T19" fmla="*/ 341 h 513"/>
                    <a:gd name="T20" fmla="*/ 288 w 414"/>
                    <a:gd name="T21" fmla="*/ 369 h 513"/>
                    <a:gd name="T22" fmla="*/ 256 w 414"/>
                    <a:gd name="T23" fmla="*/ 394 h 513"/>
                    <a:gd name="T24" fmla="*/ 211 w 414"/>
                    <a:gd name="T25" fmla="*/ 421 h 513"/>
                    <a:gd name="T26" fmla="*/ 167 w 414"/>
                    <a:gd name="T27" fmla="*/ 448 h 513"/>
                    <a:gd name="T28" fmla="*/ 124 w 414"/>
                    <a:gd name="T29" fmla="*/ 468 h 513"/>
                    <a:gd name="T30" fmla="*/ 56 w 414"/>
                    <a:gd name="T31" fmla="*/ 497 h 513"/>
                    <a:gd name="T32" fmla="*/ 0 w 414"/>
                    <a:gd name="T33" fmla="*/ 513 h 513"/>
                    <a:gd name="T34" fmla="*/ 14 w 414"/>
                    <a:gd name="T35" fmla="*/ 477 h 513"/>
                    <a:gd name="T36" fmla="*/ 25 w 414"/>
                    <a:gd name="T37" fmla="*/ 418 h 513"/>
                    <a:gd name="T38" fmla="*/ 32 w 414"/>
                    <a:gd name="T39" fmla="*/ 377 h 513"/>
                    <a:gd name="T40" fmla="*/ 37 w 414"/>
                    <a:gd name="T41" fmla="*/ 331 h 513"/>
                    <a:gd name="T42" fmla="*/ 39 w 414"/>
                    <a:gd name="T43" fmla="*/ 284 h 513"/>
                    <a:gd name="T44" fmla="*/ 40 w 414"/>
                    <a:gd name="T45" fmla="*/ 234 h 513"/>
                    <a:gd name="T46" fmla="*/ 37 w 414"/>
                    <a:gd name="T47" fmla="*/ 185 h 513"/>
                    <a:gd name="T48" fmla="*/ 33 w 414"/>
                    <a:gd name="T49" fmla="*/ 138 h 513"/>
                    <a:gd name="T50" fmla="*/ 25 w 414"/>
                    <a:gd name="T51" fmla="*/ 97 h 513"/>
                    <a:gd name="T52" fmla="*/ 16 w 414"/>
                    <a:gd name="T53" fmla="*/ 45 h 513"/>
                    <a:gd name="T54" fmla="*/ 2 w 414"/>
                    <a:gd name="T55" fmla="*/ 0 h 51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14"/>
                    <a:gd name="T85" fmla="*/ 0 h 513"/>
                    <a:gd name="T86" fmla="*/ 414 w 414"/>
                    <a:gd name="T87" fmla="*/ 513 h 513"/>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14" h="513">
                      <a:moveTo>
                        <a:pt x="2" y="0"/>
                      </a:moveTo>
                      <a:lnTo>
                        <a:pt x="84" y="28"/>
                      </a:lnTo>
                      <a:lnTo>
                        <a:pt x="159" y="63"/>
                      </a:lnTo>
                      <a:lnTo>
                        <a:pt x="242" y="111"/>
                      </a:lnTo>
                      <a:lnTo>
                        <a:pt x="309" y="160"/>
                      </a:lnTo>
                      <a:lnTo>
                        <a:pt x="354" y="199"/>
                      </a:lnTo>
                      <a:lnTo>
                        <a:pt x="404" y="247"/>
                      </a:lnTo>
                      <a:lnTo>
                        <a:pt x="414" y="258"/>
                      </a:lnTo>
                      <a:lnTo>
                        <a:pt x="375" y="294"/>
                      </a:lnTo>
                      <a:lnTo>
                        <a:pt x="325" y="341"/>
                      </a:lnTo>
                      <a:lnTo>
                        <a:pt x="288" y="369"/>
                      </a:lnTo>
                      <a:lnTo>
                        <a:pt x="256" y="394"/>
                      </a:lnTo>
                      <a:lnTo>
                        <a:pt x="211" y="421"/>
                      </a:lnTo>
                      <a:lnTo>
                        <a:pt x="167" y="448"/>
                      </a:lnTo>
                      <a:lnTo>
                        <a:pt x="124" y="468"/>
                      </a:lnTo>
                      <a:lnTo>
                        <a:pt x="56" y="497"/>
                      </a:lnTo>
                      <a:lnTo>
                        <a:pt x="0" y="513"/>
                      </a:lnTo>
                      <a:lnTo>
                        <a:pt x="14" y="477"/>
                      </a:lnTo>
                      <a:lnTo>
                        <a:pt x="25" y="418"/>
                      </a:lnTo>
                      <a:lnTo>
                        <a:pt x="32" y="377"/>
                      </a:lnTo>
                      <a:lnTo>
                        <a:pt x="37" y="331"/>
                      </a:lnTo>
                      <a:lnTo>
                        <a:pt x="39" y="284"/>
                      </a:lnTo>
                      <a:lnTo>
                        <a:pt x="40" y="234"/>
                      </a:lnTo>
                      <a:lnTo>
                        <a:pt x="37" y="185"/>
                      </a:lnTo>
                      <a:lnTo>
                        <a:pt x="33" y="138"/>
                      </a:lnTo>
                      <a:lnTo>
                        <a:pt x="25" y="97"/>
                      </a:lnTo>
                      <a:lnTo>
                        <a:pt x="16" y="45"/>
                      </a:lnTo>
                      <a:lnTo>
                        <a:pt x="2" y="0"/>
                      </a:lnTo>
                      <a:close/>
                    </a:path>
                  </a:pathLst>
                </a:custGeom>
                <a:solidFill>
                  <a:schemeClr val="accent6"/>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32" name="Freeform 20"/>
                <p:cNvSpPr>
                  <a:spLocks/>
                </p:cNvSpPr>
                <p:nvPr/>
              </p:nvSpPr>
              <p:spPr bwMode="auto">
                <a:xfrm flipH="1">
                  <a:off x="1522" y="2609"/>
                  <a:ext cx="414" cy="513"/>
                </a:xfrm>
                <a:custGeom>
                  <a:avLst/>
                  <a:gdLst>
                    <a:gd name="T0" fmla="*/ 2 w 414"/>
                    <a:gd name="T1" fmla="*/ 0 h 513"/>
                    <a:gd name="T2" fmla="*/ 84 w 414"/>
                    <a:gd name="T3" fmla="*/ 28 h 513"/>
                    <a:gd name="T4" fmla="*/ 159 w 414"/>
                    <a:gd name="T5" fmla="*/ 63 h 513"/>
                    <a:gd name="T6" fmla="*/ 242 w 414"/>
                    <a:gd name="T7" fmla="*/ 111 h 513"/>
                    <a:gd name="T8" fmla="*/ 309 w 414"/>
                    <a:gd name="T9" fmla="*/ 160 h 513"/>
                    <a:gd name="T10" fmla="*/ 354 w 414"/>
                    <a:gd name="T11" fmla="*/ 199 h 513"/>
                    <a:gd name="T12" fmla="*/ 404 w 414"/>
                    <a:gd name="T13" fmla="*/ 247 h 513"/>
                    <a:gd name="T14" fmla="*/ 414 w 414"/>
                    <a:gd name="T15" fmla="*/ 258 h 513"/>
                    <a:gd name="T16" fmla="*/ 375 w 414"/>
                    <a:gd name="T17" fmla="*/ 294 h 513"/>
                    <a:gd name="T18" fmla="*/ 325 w 414"/>
                    <a:gd name="T19" fmla="*/ 341 h 513"/>
                    <a:gd name="T20" fmla="*/ 288 w 414"/>
                    <a:gd name="T21" fmla="*/ 369 h 513"/>
                    <a:gd name="T22" fmla="*/ 256 w 414"/>
                    <a:gd name="T23" fmla="*/ 394 h 513"/>
                    <a:gd name="T24" fmla="*/ 211 w 414"/>
                    <a:gd name="T25" fmla="*/ 421 h 513"/>
                    <a:gd name="T26" fmla="*/ 167 w 414"/>
                    <a:gd name="T27" fmla="*/ 448 h 513"/>
                    <a:gd name="T28" fmla="*/ 124 w 414"/>
                    <a:gd name="T29" fmla="*/ 468 h 513"/>
                    <a:gd name="T30" fmla="*/ 56 w 414"/>
                    <a:gd name="T31" fmla="*/ 497 h 513"/>
                    <a:gd name="T32" fmla="*/ 0 w 414"/>
                    <a:gd name="T33" fmla="*/ 513 h 513"/>
                    <a:gd name="T34" fmla="*/ 14 w 414"/>
                    <a:gd name="T35" fmla="*/ 477 h 513"/>
                    <a:gd name="T36" fmla="*/ 25 w 414"/>
                    <a:gd name="T37" fmla="*/ 418 h 513"/>
                    <a:gd name="T38" fmla="*/ 32 w 414"/>
                    <a:gd name="T39" fmla="*/ 377 h 513"/>
                    <a:gd name="T40" fmla="*/ 37 w 414"/>
                    <a:gd name="T41" fmla="*/ 331 h 513"/>
                    <a:gd name="T42" fmla="*/ 39 w 414"/>
                    <a:gd name="T43" fmla="*/ 284 h 513"/>
                    <a:gd name="T44" fmla="*/ 40 w 414"/>
                    <a:gd name="T45" fmla="*/ 234 h 513"/>
                    <a:gd name="T46" fmla="*/ 37 w 414"/>
                    <a:gd name="T47" fmla="*/ 185 h 513"/>
                    <a:gd name="T48" fmla="*/ 33 w 414"/>
                    <a:gd name="T49" fmla="*/ 138 h 513"/>
                    <a:gd name="T50" fmla="*/ 25 w 414"/>
                    <a:gd name="T51" fmla="*/ 97 h 513"/>
                    <a:gd name="T52" fmla="*/ 16 w 414"/>
                    <a:gd name="T53" fmla="*/ 45 h 513"/>
                    <a:gd name="T54" fmla="*/ 2 w 414"/>
                    <a:gd name="T55" fmla="*/ 0 h 51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414"/>
                    <a:gd name="T85" fmla="*/ 0 h 513"/>
                    <a:gd name="T86" fmla="*/ 414 w 414"/>
                    <a:gd name="T87" fmla="*/ 513 h 513"/>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414" h="513">
                      <a:moveTo>
                        <a:pt x="2" y="0"/>
                      </a:moveTo>
                      <a:lnTo>
                        <a:pt x="84" y="28"/>
                      </a:lnTo>
                      <a:lnTo>
                        <a:pt x="159" y="63"/>
                      </a:lnTo>
                      <a:lnTo>
                        <a:pt x="242" y="111"/>
                      </a:lnTo>
                      <a:lnTo>
                        <a:pt x="309" y="160"/>
                      </a:lnTo>
                      <a:lnTo>
                        <a:pt x="354" y="199"/>
                      </a:lnTo>
                      <a:lnTo>
                        <a:pt x="404" y="247"/>
                      </a:lnTo>
                      <a:lnTo>
                        <a:pt x="414" y="258"/>
                      </a:lnTo>
                      <a:lnTo>
                        <a:pt x="375" y="294"/>
                      </a:lnTo>
                      <a:lnTo>
                        <a:pt x="325" y="341"/>
                      </a:lnTo>
                      <a:lnTo>
                        <a:pt x="288" y="369"/>
                      </a:lnTo>
                      <a:lnTo>
                        <a:pt x="256" y="394"/>
                      </a:lnTo>
                      <a:lnTo>
                        <a:pt x="211" y="421"/>
                      </a:lnTo>
                      <a:lnTo>
                        <a:pt x="167" y="448"/>
                      </a:lnTo>
                      <a:lnTo>
                        <a:pt x="124" y="468"/>
                      </a:lnTo>
                      <a:lnTo>
                        <a:pt x="56" y="497"/>
                      </a:lnTo>
                      <a:lnTo>
                        <a:pt x="0" y="513"/>
                      </a:lnTo>
                      <a:lnTo>
                        <a:pt x="14" y="477"/>
                      </a:lnTo>
                      <a:lnTo>
                        <a:pt x="25" y="418"/>
                      </a:lnTo>
                      <a:lnTo>
                        <a:pt x="32" y="377"/>
                      </a:lnTo>
                      <a:lnTo>
                        <a:pt x="37" y="331"/>
                      </a:lnTo>
                      <a:lnTo>
                        <a:pt x="39" y="284"/>
                      </a:lnTo>
                      <a:lnTo>
                        <a:pt x="40" y="234"/>
                      </a:lnTo>
                      <a:lnTo>
                        <a:pt x="37" y="185"/>
                      </a:lnTo>
                      <a:lnTo>
                        <a:pt x="33" y="138"/>
                      </a:lnTo>
                      <a:lnTo>
                        <a:pt x="25" y="97"/>
                      </a:lnTo>
                      <a:lnTo>
                        <a:pt x="16" y="45"/>
                      </a:lnTo>
                      <a:lnTo>
                        <a:pt x="2" y="0"/>
                      </a:lnTo>
                      <a:close/>
                    </a:path>
                  </a:pathLst>
                </a:custGeom>
                <a:solidFill>
                  <a:schemeClr val="accent6"/>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grpSp>
          <p:sp>
            <p:nvSpPr>
              <p:cNvPr id="24" name="Freeform 21"/>
              <p:cNvSpPr>
                <a:spLocks/>
              </p:cNvSpPr>
              <p:nvPr/>
            </p:nvSpPr>
            <p:spPr bwMode="auto">
              <a:xfrm>
                <a:off x="1849234" y="3262012"/>
                <a:ext cx="773046" cy="773046"/>
              </a:xfrm>
              <a:custGeom>
                <a:avLst/>
                <a:gdLst>
                  <a:gd name="T0" fmla="*/ 38 w 590"/>
                  <a:gd name="T1" fmla="*/ 36 h 590"/>
                  <a:gd name="T2" fmla="*/ 24 w 590"/>
                  <a:gd name="T3" fmla="*/ 87 h 590"/>
                  <a:gd name="T4" fmla="*/ 17 w 590"/>
                  <a:gd name="T5" fmla="*/ 125 h 590"/>
                  <a:gd name="T6" fmla="*/ 6 w 590"/>
                  <a:gd name="T7" fmla="*/ 185 h 590"/>
                  <a:gd name="T8" fmla="*/ 2 w 590"/>
                  <a:gd name="T9" fmla="*/ 234 h 590"/>
                  <a:gd name="T10" fmla="*/ 0 w 590"/>
                  <a:gd name="T11" fmla="*/ 282 h 590"/>
                  <a:gd name="T12" fmla="*/ 2 w 590"/>
                  <a:gd name="T13" fmla="*/ 323 h 590"/>
                  <a:gd name="T14" fmla="*/ 0 w 590"/>
                  <a:gd name="T15" fmla="*/ 354 h 590"/>
                  <a:gd name="T16" fmla="*/ 6 w 590"/>
                  <a:gd name="T17" fmla="*/ 395 h 590"/>
                  <a:gd name="T18" fmla="*/ 12 w 590"/>
                  <a:gd name="T19" fmla="*/ 438 h 590"/>
                  <a:gd name="T20" fmla="*/ 23 w 590"/>
                  <a:gd name="T21" fmla="*/ 497 h 590"/>
                  <a:gd name="T22" fmla="*/ 35 w 590"/>
                  <a:gd name="T23" fmla="*/ 543 h 590"/>
                  <a:gd name="T24" fmla="*/ 41 w 590"/>
                  <a:gd name="T25" fmla="*/ 554 h 590"/>
                  <a:gd name="T26" fmla="*/ 101 w 590"/>
                  <a:gd name="T27" fmla="*/ 569 h 590"/>
                  <a:gd name="T28" fmla="*/ 144 w 590"/>
                  <a:gd name="T29" fmla="*/ 578 h 590"/>
                  <a:gd name="T30" fmla="*/ 212 w 590"/>
                  <a:gd name="T31" fmla="*/ 587 h 590"/>
                  <a:gd name="T32" fmla="*/ 248 w 590"/>
                  <a:gd name="T33" fmla="*/ 588 h 590"/>
                  <a:gd name="T34" fmla="*/ 300 w 590"/>
                  <a:gd name="T35" fmla="*/ 590 h 590"/>
                  <a:gd name="T36" fmla="*/ 357 w 590"/>
                  <a:gd name="T37" fmla="*/ 587 h 590"/>
                  <a:gd name="T38" fmla="*/ 416 w 590"/>
                  <a:gd name="T39" fmla="*/ 581 h 590"/>
                  <a:gd name="T40" fmla="*/ 467 w 590"/>
                  <a:gd name="T41" fmla="*/ 573 h 590"/>
                  <a:gd name="T42" fmla="*/ 515 w 590"/>
                  <a:gd name="T43" fmla="*/ 563 h 590"/>
                  <a:gd name="T44" fmla="*/ 554 w 590"/>
                  <a:gd name="T45" fmla="*/ 551 h 590"/>
                  <a:gd name="T46" fmla="*/ 564 w 590"/>
                  <a:gd name="T47" fmla="*/ 506 h 590"/>
                  <a:gd name="T48" fmla="*/ 579 w 590"/>
                  <a:gd name="T49" fmla="*/ 428 h 590"/>
                  <a:gd name="T50" fmla="*/ 587 w 590"/>
                  <a:gd name="T51" fmla="*/ 356 h 590"/>
                  <a:gd name="T52" fmla="*/ 590 w 590"/>
                  <a:gd name="T53" fmla="*/ 302 h 590"/>
                  <a:gd name="T54" fmla="*/ 588 w 590"/>
                  <a:gd name="T55" fmla="*/ 252 h 590"/>
                  <a:gd name="T56" fmla="*/ 584 w 590"/>
                  <a:gd name="T57" fmla="*/ 194 h 590"/>
                  <a:gd name="T58" fmla="*/ 576 w 590"/>
                  <a:gd name="T59" fmla="*/ 144 h 590"/>
                  <a:gd name="T60" fmla="*/ 564 w 590"/>
                  <a:gd name="T61" fmla="*/ 84 h 590"/>
                  <a:gd name="T62" fmla="*/ 551 w 590"/>
                  <a:gd name="T63" fmla="*/ 36 h 590"/>
                  <a:gd name="T64" fmla="*/ 512 w 590"/>
                  <a:gd name="T65" fmla="*/ 27 h 590"/>
                  <a:gd name="T66" fmla="*/ 459 w 590"/>
                  <a:gd name="T67" fmla="*/ 14 h 590"/>
                  <a:gd name="T68" fmla="*/ 405 w 590"/>
                  <a:gd name="T69" fmla="*/ 6 h 590"/>
                  <a:gd name="T70" fmla="*/ 366 w 590"/>
                  <a:gd name="T71" fmla="*/ 2 h 590"/>
                  <a:gd name="T72" fmla="*/ 318 w 590"/>
                  <a:gd name="T73" fmla="*/ 0 h 590"/>
                  <a:gd name="T74" fmla="*/ 258 w 590"/>
                  <a:gd name="T75" fmla="*/ 0 h 590"/>
                  <a:gd name="T76" fmla="*/ 210 w 590"/>
                  <a:gd name="T77" fmla="*/ 3 h 590"/>
                  <a:gd name="T78" fmla="*/ 167 w 590"/>
                  <a:gd name="T79" fmla="*/ 9 h 590"/>
                  <a:gd name="T80" fmla="*/ 116 w 590"/>
                  <a:gd name="T81" fmla="*/ 18 h 590"/>
                  <a:gd name="T82" fmla="*/ 81 w 590"/>
                  <a:gd name="T83" fmla="*/ 24 h 590"/>
                  <a:gd name="T84" fmla="*/ 38 w 590"/>
                  <a:gd name="T85" fmla="*/ 36 h 59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90"/>
                  <a:gd name="T130" fmla="*/ 0 h 590"/>
                  <a:gd name="T131" fmla="*/ 590 w 590"/>
                  <a:gd name="T132" fmla="*/ 590 h 590"/>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90" h="590">
                    <a:moveTo>
                      <a:pt x="38" y="36"/>
                    </a:moveTo>
                    <a:lnTo>
                      <a:pt x="24" y="87"/>
                    </a:lnTo>
                    <a:lnTo>
                      <a:pt x="17" y="125"/>
                    </a:lnTo>
                    <a:lnTo>
                      <a:pt x="6" y="185"/>
                    </a:lnTo>
                    <a:lnTo>
                      <a:pt x="2" y="234"/>
                    </a:lnTo>
                    <a:lnTo>
                      <a:pt x="0" y="282"/>
                    </a:lnTo>
                    <a:lnTo>
                      <a:pt x="2" y="323"/>
                    </a:lnTo>
                    <a:lnTo>
                      <a:pt x="0" y="354"/>
                    </a:lnTo>
                    <a:lnTo>
                      <a:pt x="6" y="395"/>
                    </a:lnTo>
                    <a:lnTo>
                      <a:pt x="12" y="438"/>
                    </a:lnTo>
                    <a:lnTo>
                      <a:pt x="23" y="497"/>
                    </a:lnTo>
                    <a:lnTo>
                      <a:pt x="35" y="543"/>
                    </a:lnTo>
                    <a:lnTo>
                      <a:pt x="41" y="554"/>
                    </a:lnTo>
                    <a:lnTo>
                      <a:pt x="101" y="569"/>
                    </a:lnTo>
                    <a:lnTo>
                      <a:pt x="144" y="578"/>
                    </a:lnTo>
                    <a:lnTo>
                      <a:pt x="212" y="587"/>
                    </a:lnTo>
                    <a:lnTo>
                      <a:pt x="248" y="588"/>
                    </a:lnTo>
                    <a:lnTo>
                      <a:pt x="300" y="590"/>
                    </a:lnTo>
                    <a:lnTo>
                      <a:pt x="357" y="587"/>
                    </a:lnTo>
                    <a:lnTo>
                      <a:pt x="416" y="581"/>
                    </a:lnTo>
                    <a:lnTo>
                      <a:pt x="467" y="573"/>
                    </a:lnTo>
                    <a:lnTo>
                      <a:pt x="515" y="563"/>
                    </a:lnTo>
                    <a:lnTo>
                      <a:pt x="554" y="551"/>
                    </a:lnTo>
                    <a:lnTo>
                      <a:pt x="564" y="506"/>
                    </a:lnTo>
                    <a:lnTo>
                      <a:pt x="579" y="428"/>
                    </a:lnTo>
                    <a:lnTo>
                      <a:pt x="587" y="356"/>
                    </a:lnTo>
                    <a:lnTo>
                      <a:pt x="590" y="302"/>
                    </a:lnTo>
                    <a:lnTo>
                      <a:pt x="588" y="252"/>
                    </a:lnTo>
                    <a:lnTo>
                      <a:pt x="584" y="194"/>
                    </a:lnTo>
                    <a:lnTo>
                      <a:pt x="576" y="144"/>
                    </a:lnTo>
                    <a:lnTo>
                      <a:pt x="564" y="84"/>
                    </a:lnTo>
                    <a:lnTo>
                      <a:pt x="551" y="36"/>
                    </a:lnTo>
                    <a:lnTo>
                      <a:pt x="512" y="27"/>
                    </a:lnTo>
                    <a:lnTo>
                      <a:pt x="459" y="14"/>
                    </a:lnTo>
                    <a:lnTo>
                      <a:pt x="405" y="6"/>
                    </a:lnTo>
                    <a:lnTo>
                      <a:pt x="366" y="2"/>
                    </a:lnTo>
                    <a:lnTo>
                      <a:pt x="318" y="0"/>
                    </a:lnTo>
                    <a:lnTo>
                      <a:pt x="258" y="0"/>
                    </a:lnTo>
                    <a:lnTo>
                      <a:pt x="210" y="3"/>
                    </a:lnTo>
                    <a:lnTo>
                      <a:pt x="167" y="9"/>
                    </a:lnTo>
                    <a:lnTo>
                      <a:pt x="116" y="18"/>
                    </a:lnTo>
                    <a:lnTo>
                      <a:pt x="81" y="24"/>
                    </a:lnTo>
                    <a:lnTo>
                      <a:pt x="38" y="36"/>
                    </a:lnTo>
                    <a:close/>
                  </a:path>
                </a:pathLst>
              </a:custGeom>
              <a:solidFill>
                <a:schemeClr val="accent5"/>
              </a:solidFill>
              <a:ln w="6350" cap="flat" cmpd="sng">
                <a:noFill/>
                <a:prstDash val="solid"/>
                <a:round/>
                <a:headEnd type="none" w="med" len="med"/>
                <a:tailEnd type="none" w="med" len="me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grpSp>
            <p:nvGrpSpPr>
              <p:cNvPr id="25" name="Group 27"/>
              <p:cNvGrpSpPr>
                <a:grpSpLocks/>
              </p:cNvGrpSpPr>
              <p:nvPr/>
            </p:nvGrpSpPr>
            <p:grpSpPr bwMode="auto">
              <a:xfrm>
                <a:off x="1046053" y="1656960"/>
                <a:ext cx="2376788" cy="3981840"/>
                <a:chOff x="1271" y="890"/>
                <a:chExt cx="1814" cy="3039"/>
              </a:xfrm>
            </p:grpSpPr>
            <p:sp>
              <p:nvSpPr>
                <p:cNvPr id="29" name="_s1034"/>
                <p:cNvSpPr>
                  <a:spLocks noChangeArrowheads="1" noTextEdit="1"/>
                </p:cNvSpPr>
                <p:nvPr>
                  <p:custDataLst>
                    <p:tags r:id="rId7"/>
                  </p:custDataLst>
                </p:nvPr>
              </p:nvSpPr>
              <p:spPr bwMode="gray">
                <a:xfrm>
                  <a:off x="1271" y="2115"/>
                  <a:ext cx="1814" cy="1814"/>
                </a:xfrm>
                <a:prstGeom prst="ellipse">
                  <a:avLst/>
                </a:prstGeom>
                <a:noFill/>
                <a:ln w="6350">
                  <a:solidFill>
                    <a:srgbClr val="FFFFFF"/>
                  </a:solidFill>
                  <a:round/>
                  <a:headEnd/>
                  <a:tailEnd/>
                </a:ln>
              </p:spPr>
              <p:txBody>
                <a:bodyPr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30" name="_s1034"/>
                <p:cNvSpPr>
                  <a:spLocks noChangeArrowheads="1" noTextEdit="1"/>
                </p:cNvSpPr>
                <p:nvPr>
                  <p:custDataLst>
                    <p:tags r:id="rId8"/>
                  </p:custDataLst>
                </p:nvPr>
              </p:nvSpPr>
              <p:spPr bwMode="gray">
                <a:xfrm>
                  <a:off x="1271" y="890"/>
                  <a:ext cx="1814" cy="1814"/>
                </a:xfrm>
                <a:prstGeom prst="ellipse">
                  <a:avLst/>
                </a:prstGeom>
                <a:noFill/>
                <a:ln w="6350">
                  <a:solidFill>
                    <a:srgbClr val="FFFFFF"/>
                  </a:solidFill>
                  <a:round/>
                  <a:headEnd/>
                  <a:tailEnd/>
                </a:ln>
              </p:spPr>
              <p:txBody>
                <a:bodyPr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grpSp>
          <p:grpSp>
            <p:nvGrpSpPr>
              <p:cNvPr id="26" name="Group 30"/>
              <p:cNvGrpSpPr>
                <a:grpSpLocks/>
              </p:cNvGrpSpPr>
              <p:nvPr/>
            </p:nvGrpSpPr>
            <p:grpSpPr bwMode="auto">
              <a:xfrm>
                <a:off x="244182" y="2460141"/>
                <a:ext cx="3981840" cy="2376788"/>
                <a:chOff x="671" y="1503"/>
                <a:chExt cx="3039" cy="1814"/>
              </a:xfrm>
            </p:grpSpPr>
            <p:sp>
              <p:nvSpPr>
                <p:cNvPr id="27" name="_s1034"/>
                <p:cNvSpPr>
                  <a:spLocks noChangeArrowheads="1" noTextEdit="1"/>
                </p:cNvSpPr>
                <p:nvPr>
                  <p:custDataLst>
                    <p:tags r:id="rId5"/>
                  </p:custDataLst>
                </p:nvPr>
              </p:nvSpPr>
              <p:spPr bwMode="gray">
                <a:xfrm rot="-5400000">
                  <a:off x="1896" y="1503"/>
                  <a:ext cx="1814" cy="1814"/>
                </a:xfrm>
                <a:prstGeom prst="ellipse">
                  <a:avLst/>
                </a:prstGeom>
                <a:noFill/>
                <a:ln w="6350">
                  <a:solidFill>
                    <a:srgbClr val="FFFFFF"/>
                  </a:solidFill>
                  <a:round/>
                  <a:headEnd/>
                  <a:tailEnd/>
                </a:ln>
              </p:spPr>
              <p:txBody>
                <a:bodyPr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sp>
              <p:nvSpPr>
                <p:cNvPr id="28" name="_s1034"/>
                <p:cNvSpPr>
                  <a:spLocks noChangeArrowheads="1" noTextEdit="1"/>
                </p:cNvSpPr>
                <p:nvPr>
                  <p:custDataLst>
                    <p:tags r:id="rId6"/>
                  </p:custDataLst>
                </p:nvPr>
              </p:nvSpPr>
              <p:spPr bwMode="gray">
                <a:xfrm rot="-5400000">
                  <a:off x="671" y="1503"/>
                  <a:ext cx="1814" cy="1814"/>
                </a:xfrm>
                <a:prstGeom prst="ellipse">
                  <a:avLst/>
                </a:prstGeom>
                <a:noFill/>
                <a:ln w="6350">
                  <a:solidFill>
                    <a:srgbClr val="FFFFFF"/>
                  </a:solidFill>
                  <a:round/>
                  <a:headEnd/>
                  <a:tailEnd/>
                </a:ln>
              </p:spPr>
              <p:txBody>
                <a:bodyPr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chemeClr val="bg2"/>
                    </a:solidFill>
                    <a:effectLst/>
                    <a:uLnTx/>
                    <a:uFillTx/>
                    <a:latin typeface="+mj-lt"/>
                  </a:endParaRPr>
                </a:p>
              </p:txBody>
            </p:sp>
          </p:grpSp>
        </p:grpSp>
        <p:sp>
          <p:nvSpPr>
            <p:cNvPr id="9" name="Rectangle 22"/>
            <p:cNvSpPr>
              <a:spLocks noChangeArrowheads="1"/>
            </p:cNvSpPr>
            <p:nvPr/>
          </p:nvSpPr>
          <p:spPr bwMode="auto">
            <a:xfrm>
              <a:off x="1814755" y="1954386"/>
              <a:ext cx="1339072" cy="347662"/>
            </a:xfrm>
            <a:prstGeom prst="rect">
              <a:avLst/>
            </a:prstGeom>
            <a:noFill/>
            <a:ln w="6350" algn="ctr">
              <a:noFill/>
              <a:miter lim="800000"/>
              <a:headEnd/>
              <a:tailEnd/>
            </a:ln>
          </p:spPr>
          <p:txBody>
            <a:bodyPr lIns="0" tIns="0" rIns="0" bIns="0">
              <a:spAutoFit/>
            </a:bodyPr>
            <a:lstStyle/>
            <a:p>
              <a:pPr lvl="0" algn="ctr">
                <a:spcBef>
                  <a:spcPct val="40000"/>
                </a:spcBef>
                <a:buClr>
                  <a:srgbClr val="66BAE4"/>
                </a:buClr>
                <a:buSzPct val="85000"/>
                <a:defRPr/>
              </a:pPr>
              <a:r>
                <a:rPr lang="en-GB" sz="1100" b="1" kern="0" dirty="0">
                  <a:solidFill>
                    <a:schemeClr val="bg2"/>
                  </a:solidFill>
                  <a:latin typeface="+mj-lt"/>
                </a:rPr>
                <a:t>Subject Area or Domain Expertise</a:t>
              </a:r>
            </a:p>
          </p:txBody>
        </p:sp>
        <p:sp>
          <p:nvSpPr>
            <p:cNvPr id="10" name="Rectangle 23"/>
            <p:cNvSpPr>
              <a:spLocks noChangeArrowheads="1"/>
            </p:cNvSpPr>
            <p:nvPr/>
          </p:nvSpPr>
          <p:spPr bwMode="auto">
            <a:xfrm>
              <a:off x="3553335" y="3554925"/>
              <a:ext cx="1221017" cy="507831"/>
            </a:xfrm>
            <a:prstGeom prst="rect">
              <a:avLst/>
            </a:prstGeom>
            <a:noFill/>
            <a:ln w="6350">
              <a:noFill/>
              <a:miter lim="800000"/>
              <a:headEnd/>
              <a:tailEnd/>
            </a:ln>
          </p:spPr>
          <p:txBody>
            <a:bodyPr wrap="square" lIns="0" tIns="0" rIns="0" bIns="0">
              <a:spAutoFit/>
            </a:bodyPr>
            <a:lstStyle/>
            <a:p>
              <a:pPr lvl="0" algn="ctr">
                <a:spcBef>
                  <a:spcPct val="40000"/>
                </a:spcBef>
                <a:buClr>
                  <a:srgbClr val="66BAE4"/>
                </a:buClr>
                <a:buSzPct val="85000"/>
                <a:defRPr/>
              </a:pPr>
              <a:r>
                <a:rPr lang="en-GB" sz="1100" b="1" kern="0" dirty="0">
                  <a:latin typeface="+mj-lt"/>
                </a:rPr>
                <a:t>Computer Science &amp; Programming</a:t>
              </a:r>
            </a:p>
          </p:txBody>
        </p:sp>
        <p:sp>
          <p:nvSpPr>
            <p:cNvPr id="11" name="Rectangle 24"/>
            <p:cNvSpPr>
              <a:spLocks noChangeArrowheads="1"/>
            </p:cNvSpPr>
            <p:nvPr/>
          </p:nvSpPr>
          <p:spPr bwMode="auto">
            <a:xfrm>
              <a:off x="315541" y="3727792"/>
              <a:ext cx="1056059" cy="338554"/>
            </a:xfrm>
            <a:prstGeom prst="rect">
              <a:avLst/>
            </a:prstGeom>
            <a:noFill/>
            <a:ln w="6350">
              <a:noFill/>
              <a:miter lim="800000"/>
              <a:headEnd/>
              <a:tailEnd/>
            </a:ln>
          </p:spPr>
          <p:txBody>
            <a:bodyPr wrap="square" lIns="0" tIns="0" rIns="0" bIns="0">
              <a:spAutoFit/>
            </a:bodyPr>
            <a:lstStyle/>
            <a:p>
              <a:pPr lvl="0" algn="ctr">
                <a:spcBef>
                  <a:spcPct val="40000"/>
                </a:spcBef>
                <a:buClr>
                  <a:srgbClr val="66BAE4"/>
                </a:buClr>
                <a:buSzPct val="85000"/>
                <a:defRPr/>
              </a:pPr>
              <a:r>
                <a:rPr lang="en-GB" sz="1100" b="1" kern="0" dirty="0">
                  <a:latin typeface="+mj-lt"/>
                </a:rPr>
                <a:t>Statistical &amp; Mathematical </a:t>
              </a:r>
            </a:p>
          </p:txBody>
        </p:sp>
        <p:sp>
          <p:nvSpPr>
            <p:cNvPr id="12" name="Rectangle 25"/>
            <p:cNvSpPr>
              <a:spLocks noChangeArrowheads="1"/>
            </p:cNvSpPr>
            <p:nvPr/>
          </p:nvSpPr>
          <p:spPr bwMode="auto">
            <a:xfrm>
              <a:off x="1700061" y="5354677"/>
              <a:ext cx="1568460" cy="521494"/>
            </a:xfrm>
            <a:prstGeom prst="rect">
              <a:avLst/>
            </a:prstGeom>
            <a:noFill/>
            <a:ln w="6350">
              <a:noFill/>
              <a:miter lim="800000"/>
              <a:headEnd/>
              <a:tailEnd/>
            </a:ln>
          </p:spPr>
          <p:txBody>
            <a:bodyPr wrap="square" lIns="0" tIns="0" rIns="0" bIns="0">
              <a:spAutoFit/>
            </a:bodyPr>
            <a:lstStyle/>
            <a:p>
              <a:pPr marL="0" marR="0" lvl="0" indent="0" algn="ctr" defTabSz="914400" eaLnBrk="1" fontAlgn="auto" latinLnBrk="0" hangingPunct="1">
                <a:lnSpc>
                  <a:spcPct val="100000"/>
                </a:lnSpc>
                <a:spcBef>
                  <a:spcPct val="40000"/>
                </a:spcBef>
                <a:spcAft>
                  <a:spcPts val="0"/>
                </a:spcAft>
                <a:buClr>
                  <a:srgbClr val="66BAE4"/>
                </a:buClr>
                <a:buSzPct val="85000"/>
                <a:buFont typeface="Wingdings" pitchFamily="2" charset="2"/>
                <a:buNone/>
                <a:tabLst/>
                <a:defRPr/>
              </a:pPr>
              <a:r>
                <a:rPr kumimoji="0" lang="en-GB" sz="1100" b="1" i="0" u="none" strike="noStrike" kern="0" cap="none" spc="0" normalizeH="0" baseline="0" noProof="0" dirty="0">
                  <a:ln>
                    <a:noFill/>
                  </a:ln>
                  <a:solidFill>
                    <a:schemeClr val="bg2"/>
                  </a:solidFill>
                  <a:effectLst/>
                  <a:uLnTx/>
                  <a:uFillTx/>
                  <a:latin typeface="+mj-lt"/>
                </a:rPr>
                <a:t>Organization-specific</a:t>
              </a:r>
              <a:r>
                <a:rPr kumimoji="0" lang="en-GB" sz="1100" b="1" i="0" u="none" strike="noStrike" kern="0" cap="none" spc="0" normalizeH="0" noProof="0" dirty="0">
                  <a:ln>
                    <a:noFill/>
                  </a:ln>
                  <a:solidFill>
                    <a:schemeClr val="bg2"/>
                  </a:solidFill>
                  <a:effectLst/>
                  <a:uLnTx/>
                  <a:uFillTx/>
                  <a:latin typeface="+mj-lt"/>
                </a:rPr>
                <a:t> </a:t>
              </a:r>
              <a:r>
                <a:rPr kumimoji="0" lang="en-GB" sz="1100" b="1" i="0" u="none" strike="noStrike" kern="0" cap="none" spc="0" normalizeH="0" baseline="0" noProof="0" dirty="0">
                  <a:ln>
                    <a:noFill/>
                  </a:ln>
                  <a:solidFill>
                    <a:schemeClr val="bg2"/>
                  </a:solidFill>
                  <a:effectLst/>
                  <a:uLnTx/>
                  <a:uFillTx/>
                  <a:latin typeface="+mj-lt"/>
                </a:rPr>
                <a:t>Information Knowledge</a:t>
              </a:r>
            </a:p>
          </p:txBody>
        </p:sp>
      </p:grpSp>
      <p:sp>
        <p:nvSpPr>
          <p:cNvPr id="33" name="Line Callout 2 (No Border) 32"/>
          <p:cNvSpPr/>
          <p:nvPr/>
        </p:nvSpPr>
        <p:spPr>
          <a:xfrm>
            <a:off x="292789" y="2087880"/>
            <a:ext cx="1676400" cy="1569660"/>
          </a:xfrm>
          <a:prstGeom prst="callout2">
            <a:avLst>
              <a:gd name="adj1" fmla="val 103790"/>
              <a:gd name="adj2" fmla="val 40544"/>
              <a:gd name="adj3" fmla="val 119971"/>
              <a:gd name="adj4" fmla="val 39968"/>
              <a:gd name="adj5" fmla="val 119783"/>
              <a:gd name="adj6" fmla="val 116316"/>
            </a:avLst>
          </a:prstGeom>
          <a:ln w="19050">
            <a:solidFill>
              <a:schemeClr val="accent5"/>
            </a:solidFill>
            <a:prstDash val="sysDot"/>
          </a:ln>
        </p:spPr>
        <p:txBody>
          <a:bodyPr wrap="square">
            <a:spAutoFit/>
          </a:bodyPr>
          <a:lstStyle/>
          <a:p>
            <a:pPr>
              <a:spcAft>
                <a:spcPts val="600"/>
              </a:spcAft>
              <a:tabLst>
                <a:tab pos="457200" algn="l"/>
              </a:tabLst>
            </a:pPr>
            <a:r>
              <a:rPr lang="en-GB" sz="1200" dirty="0">
                <a:latin typeface="+mj-lt"/>
                <a:ea typeface="Calibri"/>
                <a:cs typeface="Times New Roman"/>
              </a:rPr>
              <a:t>Expertise in statistical techniques, tools and languages used to run analyses that g</a:t>
            </a:r>
            <a:r>
              <a:rPr lang="en-GB" sz="1200" dirty="0">
                <a:latin typeface="Georgia"/>
                <a:ea typeface="Calibri"/>
                <a:cs typeface="Times New Roman"/>
              </a:rPr>
              <a:t>enerate insights to effectively determine and communicate </a:t>
            </a:r>
            <a:r>
              <a:rPr lang="en-GB" sz="1200" i="1" dirty="0">
                <a:latin typeface="Georgia"/>
                <a:ea typeface="Calibri"/>
                <a:cs typeface="Times New Roman"/>
              </a:rPr>
              <a:t>actionable insights</a:t>
            </a:r>
            <a:endParaRPr lang="en-US" sz="1200" i="1" dirty="0">
              <a:latin typeface="Calibri"/>
              <a:ea typeface="Calibri"/>
              <a:cs typeface="Times New Roman"/>
            </a:endParaRPr>
          </a:p>
        </p:txBody>
      </p:sp>
      <p:sp>
        <p:nvSpPr>
          <p:cNvPr id="35" name="Line Callout 2 (No Border) 34"/>
          <p:cNvSpPr/>
          <p:nvPr/>
        </p:nvSpPr>
        <p:spPr>
          <a:xfrm>
            <a:off x="6096000" y="2174518"/>
            <a:ext cx="2703775" cy="925894"/>
          </a:xfrm>
          <a:prstGeom prst="callout2">
            <a:avLst>
              <a:gd name="adj1" fmla="val -24744"/>
              <a:gd name="adj2" fmla="val 32062"/>
              <a:gd name="adj3" fmla="val -63150"/>
              <a:gd name="adj4" fmla="val 31749"/>
              <a:gd name="adj5" fmla="val -63239"/>
              <a:gd name="adj6" fmla="val -59543"/>
            </a:avLst>
          </a:prstGeom>
          <a:ln w="19050">
            <a:solidFill>
              <a:schemeClr val="accent1"/>
            </a:solidFill>
            <a:prstDash val="sysDot"/>
          </a:ln>
        </p:spPr>
        <p:txBody>
          <a:bodyPr wrap="square">
            <a:spAutoFit/>
          </a:bodyPr>
          <a:lstStyle/>
          <a:p>
            <a:pPr lvl="0" algn="r">
              <a:lnSpc>
                <a:spcPts val="1300"/>
              </a:lnSpc>
              <a:spcAft>
                <a:spcPts val="600"/>
              </a:spcAft>
            </a:pPr>
            <a:r>
              <a:rPr lang="en-US" sz="1200" dirty="0">
                <a:solidFill>
                  <a:srgbClr val="000000"/>
                </a:solidFill>
                <a:latin typeface="+mj-lt"/>
                <a:ea typeface="Arial"/>
                <a:cs typeface="Times New Roman"/>
              </a:rPr>
              <a:t>Deep understanding of industry, subject area, or research domain to </a:t>
            </a:r>
            <a:r>
              <a:rPr lang="en-GB" sz="1200" dirty="0">
                <a:latin typeface="+mj-lt"/>
                <a:ea typeface="Calibri"/>
                <a:cs typeface="Times New Roman"/>
              </a:rPr>
              <a:t>help determine </a:t>
            </a:r>
            <a:r>
              <a:rPr lang="en-GB" sz="1200" i="1" dirty="0">
                <a:latin typeface="+mj-lt"/>
                <a:ea typeface="Calibri"/>
                <a:cs typeface="Times New Roman"/>
              </a:rPr>
              <a:t>which</a:t>
            </a:r>
            <a:r>
              <a:rPr lang="en-GB" sz="1200" dirty="0">
                <a:latin typeface="+mj-lt"/>
                <a:ea typeface="Calibri"/>
                <a:cs typeface="Times New Roman"/>
              </a:rPr>
              <a:t> questions need answering and on what frequency, specificity, or geography</a:t>
            </a:r>
            <a:endParaRPr lang="en-US" sz="1200" dirty="0">
              <a:latin typeface="+mj-lt"/>
            </a:endParaRPr>
          </a:p>
        </p:txBody>
      </p:sp>
      <p:cxnSp>
        <p:nvCxnSpPr>
          <p:cNvPr id="38" name="Straight Connector 37"/>
          <p:cNvCxnSpPr/>
          <p:nvPr/>
        </p:nvCxnSpPr>
        <p:spPr>
          <a:xfrm>
            <a:off x="381000" y="3688080"/>
            <a:ext cx="1463040" cy="0"/>
          </a:xfrm>
          <a:prstGeom prst="line">
            <a:avLst/>
          </a:prstGeom>
          <a:ln w="19050">
            <a:solidFill>
              <a:schemeClr val="accent5"/>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4481519" y="1615440"/>
            <a:ext cx="0" cy="182880"/>
          </a:xfrm>
          <a:prstGeom prst="line">
            <a:avLst/>
          </a:prstGeom>
          <a:ln w="19050">
            <a:solidFill>
              <a:schemeClr val="accent1"/>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6096000" y="2053274"/>
            <a:ext cx="2560320" cy="0"/>
          </a:xfrm>
          <a:prstGeom prst="line">
            <a:avLst/>
          </a:prstGeom>
          <a:ln w="19050">
            <a:solidFill>
              <a:schemeClr val="accent1"/>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55694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Step 3: Let objectives dictate structure, not vice versa</a:t>
            </a:r>
          </a:p>
        </p:txBody>
      </p:sp>
      <p:sp>
        <p:nvSpPr>
          <p:cNvPr id="4" name="Slide Number Placeholder 3"/>
          <p:cNvSpPr>
            <a:spLocks noGrp="1"/>
          </p:cNvSpPr>
          <p:nvPr>
            <p:ph type="sldNum" sz="quarter" idx="4"/>
          </p:nvPr>
        </p:nvSpPr>
        <p:spPr/>
        <p:txBody>
          <a:bodyPr/>
          <a:lstStyle/>
          <a:p>
            <a:fld id="{9EBD5762-3BDC-484D-9503-7EA6D5A9A8CE}" type="slidenum">
              <a:rPr lang="en-GB" smtClean="0"/>
              <a:pPr/>
              <a:t>18</a:t>
            </a:fld>
            <a:endParaRPr lang="en-GB"/>
          </a:p>
        </p:txBody>
      </p:sp>
      <p:sp>
        <p:nvSpPr>
          <p:cNvPr id="6" name="Title 1"/>
          <p:cNvSpPr txBox="1">
            <a:spLocks/>
          </p:cNvSpPr>
          <p:nvPr/>
        </p:nvSpPr>
        <p:spPr>
          <a:xfrm>
            <a:off x="548640" y="1143000"/>
            <a:ext cx="8138160" cy="548640"/>
          </a:xfrm>
          <a:prstGeom prst="rect">
            <a:avLst/>
          </a:prstGeom>
        </p:spPr>
        <p:txBody>
          <a:bodyPr lIns="0" tIns="0" rIns="0" bIns="0" numCol="1"/>
          <a:lstStyle>
            <a:defPPr>
              <a:defRPr lang="en-US"/>
            </a:defPPr>
            <a:lvl1pPr marR="0" indent="-274320" fontAlgn="auto">
              <a:lnSpc>
                <a:spcPct val="100000"/>
              </a:lnSpc>
              <a:spcBef>
                <a:spcPts val="0"/>
              </a:spcBef>
              <a:spcAft>
                <a:spcPts val="900"/>
              </a:spcAft>
              <a:buClr>
                <a:schemeClr val="tx1"/>
              </a:buClr>
              <a:buSzTx/>
              <a:buFontTx/>
              <a:buNone/>
              <a:tabLst/>
              <a:defRPr sz="1600">
                <a:latin typeface="Georgia" pitchFamily="18" charset="0"/>
              </a:defRPr>
            </a:lvl1pPr>
            <a:lvl2pPr marL="274320" indent="-274320">
              <a:lnSpc>
                <a:spcPct val="100000"/>
              </a:lnSpc>
              <a:spcBef>
                <a:spcPts val="0"/>
              </a:spcBef>
              <a:spcAft>
                <a:spcPts val="900"/>
              </a:spcAft>
              <a:buClr>
                <a:schemeClr val="tx1"/>
              </a:buClr>
              <a:buFont typeface="Georgia" pitchFamily="18" charset="0"/>
              <a:buChar char="•"/>
              <a:defRPr sz="2000">
                <a:latin typeface="Georgia" pitchFamily="18" charset="0"/>
              </a:defRPr>
            </a:lvl2pPr>
            <a:lvl3pPr marL="548640" indent="-274320">
              <a:lnSpc>
                <a:spcPct val="100000"/>
              </a:lnSpc>
              <a:spcBef>
                <a:spcPts val="0"/>
              </a:spcBef>
              <a:spcAft>
                <a:spcPts val="900"/>
              </a:spcAft>
              <a:buClr>
                <a:schemeClr val="tx1"/>
              </a:buClr>
              <a:buFont typeface="Georgia" pitchFamily="18" charset="0"/>
              <a:buChar char="-"/>
              <a:defRPr sz="2000">
                <a:latin typeface="Georgia" pitchFamily="18" charset="0"/>
              </a:defRPr>
            </a:lvl3pPr>
            <a:lvl4pPr marL="822960" indent="-274320">
              <a:lnSpc>
                <a:spcPct val="100000"/>
              </a:lnSpc>
              <a:spcBef>
                <a:spcPts val="0"/>
              </a:spcBef>
              <a:spcAft>
                <a:spcPts val="900"/>
              </a:spcAft>
              <a:buClr>
                <a:schemeClr val="tx1"/>
              </a:buClr>
              <a:buFont typeface="Georgia" pitchFamily="18" charset="0"/>
              <a:buChar char="◦"/>
              <a:defRPr sz="2000">
                <a:latin typeface="Georgia" pitchFamily="18" charset="0"/>
              </a:defRPr>
            </a:lvl4pPr>
            <a:lvl5pPr marL="1097280" indent="-274320">
              <a:lnSpc>
                <a:spcPct val="100000"/>
              </a:lnSpc>
              <a:spcBef>
                <a:spcPts val="0"/>
              </a:spcBef>
              <a:spcAft>
                <a:spcPts val="900"/>
              </a:spcAft>
              <a:buClr>
                <a:schemeClr val="tx1"/>
              </a:buClr>
              <a:buFont typeface="Georgia" pitchFamily="18" charset="0"/>
              <a:buChar char="›"/>
              <a:defRPr sz="2000" baseline="0">
                <a:latin typeface="Georgia" pitchFamily="18" charset="0"/>
              </a:defRPr>
            </a:lvl5pPr>
            <a:lvl6pPr marL="274320" marR="0" indent="-274320" fontAlgn="auto">
              <a:lnSpc>
                <a:spcPct val="100000"/>
              </a:lnSpc>
              <a:spcBef>
                <a:spcPts val="0"/>
              </a:spcBef>
              <a:spcAft>
                <a:spcPts val="900"/>
              </a:spcAft>
              <a:buClr>
                <a:schemeClr val="tx1"/>
              </a:buClr>
              <a:buSzPct val="100000"/>
              <a:buFont typeface="+mj-lt"/>
              <a:buAutoNum type="arabicPeriod"/>
              <a:tabLst/>
              <a:defRPr sz="2000" baseline="0">
                <a:latin typeface="Georgia" pitchFamily="18" charset="0"/>
              </a:defRPr>
            </a:lvl6pPr>
            <a:lvl7pPr marL="548640" indent="-274320">
              <a:lnSpc>
                <a:spcPct val="100000"/>
              </a:lnSpc>
              <a:spcBef>
                <a:spcPts val="0"/>
              </a:spcBef>
              <a:spcAft>
                <a:spcPts val="900"/>
              </a:spcAft>
              <a:buSzPct val="100000"/>
              <a:buFont typeface="+mj-lt"/>
              <a:buAutoNum type="alphaLcPeriod"/>
              <a:defRPr sz="2000" baseline="0">
                <a:latin typeface="Georgia" pitchFamily="18" charset="0"/>
              </a:defRPr>
            </a:lvl7pPr>
            <a:lvl8pPr marL="822960" indent="-274320">
              <a:lnSpc>
                <a:spcPct val="100000"/>
              </a:lnSpc>
              <a:spcBef>
                <a:spcPts val="0"/>
              </a:spcBef>
              <a:spcAft>
                <a:spcPts val="900"/>
              </a:spcAft>
              <a:buSzPct val="100000"/>
              <a:buFont typeface="+mj-lt"/>
              <a:buAutoNum type="romanLcPeriod"/>
              <a:defRPr sz="2000" baseline="0">
                <a:latin typeface="Georgia" pitchFamily="18" charset="0"/>
              </a:defRPr>
            </a:lvl8pPr>
            <a:lvl9pPr marL="0" indent="-274320">
              <a:lnSpc>
                <a:spcPct val="100000"/>
              </a:lnSpc>
              <a:spcBef>
                <a:spcPts val="0"/>
              </a:spcBef>
              <a:spcAft>
                <a:spcPts val="900"/>
              </a:spcAft>
              <a:buFont typeface="Arial" pitchFamily="34" charset="0"/>
              <a:buNone/>
              <a:defRPr sz="2000" b="1" baseline="0">
                <a:solidFill>
                  <a:schemeClr val="tx2"/>
                </a:solidFill>
                <a:latin typeface="Georgia" pitchFamily="18" charset="0"/>
              </a:defRPr>
            </a:lvl9pPr>
          </a:lstStyle>
          <a:p>
            <a:r>
              <a:rPr lang="en-US" dirty="0"/>
              <a:t>How analytics efforts or organizations are structured – whether reporting is vertically or horizontally aligned, how interconnected or autonomous separate units are, how resources and successes are shared – can influence efficiency and impact.</a:t>
            </a:r>
          </a:p>
        </p:txBody>
      </p:sp>
      <p:grpSp>
        <p:nvGrpSpPr>
          <p:cNvPr id="7" name="Groupe 62"/>
          <p:cNvGrpSpPr/>
          <p:nvPr/>
        </p:nvGrpSpPr>
        <p:grpSpPr>
          <a:xfrm>
            <a:off x="6293775" y="2213540"/>
            <a:ext cx="2160000" cy="2096412"/>
            <a:chOff x="6651651" y="1585664"/>
            <a:chExt cx="2160000" cy="2096412"/>
          </a:xfrm>
          <a:solidFill>
            <a:schemeClr val="tx2">
              <a:lumMod val="20000"/>
              <a:lumOff val="80000"/>
            </a:schemeClr>
          </a:solidFill>
        </p:grpSpPr>
        <p:sp>
          <p:nvSpPr>
            <p:cNvPr id="8" name="Rectangle 7"/>
            <p:cNvSpPr>
              <a:spLocks noChangeArrowheads="1"/>
            </p:cNvSpPr>
            <p:nvPr/>
          </p:nvSpPr>
          <p:spPr bwMode="auto">
            <a:xfrm>
              <a:off x="6651651" y="1585664"/>
              <a:ext cx="2160000" cy="2096412"/>
            </a:xfrm>
            <a:prstGeom prst="rect">
              <a:avLst/>
            </a:prstGeom>
            <a:grpFill/>
            <a:ln>
              <a:noFill/>
              <a:headEnd/>
              <a:tailEnd/>
            </a:ln>
          </p:spPr>
          <p:style>
            <a:lnRef idx="2">
              <a:schemeClr val="accent3"/>
            </a:lnRef>
            <a:fillRef idx="1">
              <a:schemeClr val="lt1"/>
            </a:fillRef>
            <a:effectRef idx="0">
              <a:schemeClr val="accent3"/>
            </a:effectRef>
            <a:fontRef idx="minor">
              <a:schemeClr val="dk1"/>
            </a:fontRef>
          </p:style>
          <p:txBody>
            <a:bodyPr lIns="0" tIns="36000" rIns="0" anchor="t"/>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lvl="0">
                <a:spcBef>
                  <a:spcPct val="50000"/>
                </a:spcBef>
                <a:spcAft>
                  <a:spcPts val="0"/>
                </a:spcAft>
                <a:buClr>
                  <a:srgbClr val="113388"/>
                </a:buClr>
              </a:pPr>
              <a:r>
                <a:rPr lang="en-GB" sz="1000" b="1" i="1" dirty="0">
                  <a:solidFill>
                    <a:schemeClr val="tx1"/>
                  </a:solidFill>
                  <a:latin typeface="+mj-lt"/>
                </a:rPr>
                <a:t>CENTRAL</a:t>
              </a:r>
            </a:p>
          </p:txBody>
        </p:sp>
        <p:sp>
          <p:nvSpPr>
            <p:cNvPr id="9" name="Text Box 8"/>
            <p:cNvSpPr txBox="1">
              <a:spLocks noChangeArrowheads="1"/>
            </p:cNvSpPr>
            <p:nvPr/>
          </p:nvSpPr>
          <p:spPr bwMode="auto">
            <a:xfrm>
              <a:off x="7424382" y="1604244"/>
              <a:ext cx="1225296" cy="252000"/>
            </a:xfrm>
            <a:prstGeom prst="rect">
              <a:avLst/>
            </a:prstGeom>
            <a:solidFill>
              <a:schemeClr val="accent1">
                <a:lumMod val="20000"/>
                <a:lumOff val="80000"/>
              </a:schemeClr>
            </a:solidFill>
            <a:ln w="9525" algn="ctr">
              <a:solidFill>
                <a:schemeClr val="tx2"/>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latin typeface="+mj-lt"/>
                </a:rPr>
                <a:t>Analytics Competency Center</a:t>
              </a:r>
            </a:p>
          </p:txBody>
        </p:sp>
      </p:grpSp>
      <p:cxnSp>
        <p:nvCxnSpPr>
          <p:cNvPr id="10" name="AutoShape 20"/>
          <p:cNvCxnSpPr>
            <a:cxnSpLocks noChangeShapeType="1"/>
          </p:cNvCxnSpPr>
          <p:nvPr/>
        </p:nvCxnSpPr>
        <p:spPr bwMode="auto">
          <a:xfrm>
            <a:off x="7599738" y="2816278"/>
            <a:ext cx="0" cy="1118750"/>
          </a:xfrm>
          <a:prstGeom prst="straightConnector1">
            <a:avLst/>
          </a:prstGeom>
          <a:noFill/>
          <a:ln w="9525">
            <a:solidFill>
              <a:schemeClr val="accent1"/>
            </a:solidFill>
            <a:prstDash val="solid"/>
            <a:round/>
            <a:headEnd/>
            <a:tailEnd/>
          </a:ln>
          <a:effectLst/>
        </p:spPr>
      </p:cxnSp>
      <p:sp>
        <p:nvSpPr>
          <p:cNvPr id="12" name="Rectangle 11"/>
          <p:cNvSpPr/>
          <p:nvPr/>
        </p:nvSpPr>
        <p:spPr bwMode="ltGray">
          <a:xfrm>
            <a:off x="1909108" y="1955926"/>
            <a:ext cx="2160000" cy="228605"/>
          </a:xfrm>
          <a:prstGeom prst="rect">
            <a:avLst/>
          </a:prstGeom>
          <a:solidFill>
            <a:schemeClr val="accent1"/>
          </a:solidFill>
          <a:ln w="3175">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i="1" dirty="0">
                <a:solidFill>
                  <a:schemeClr val="bg1"/>
                </a:solidFill>
                <a:latin typeface="+mj-lt"/>
              </a:rPr>
              <a:t>Distributed Analytics</a:t>
            </a:r>
          </a:p>
        </p:txBody>
      </p:sp>
      <p:sp>
        <p:nvSpPr>
          <p:cNvPr id="13" name="Rectangle 12"/>
          <p:cNvSpPr/>
          <p:nvPr/>
        </p:nvSpPr>
        <p:spPr bwMode="ltGray">
          <a:xfrm>
            <a:off x="6293775" y="1955926"/>
            <a:ext cx="2160000" cy="228605"/>
          </a:xfrm>
          <a:prstGeom prst="rect">
            <a:avLst/>
          </a:prstGeom>
          <a:solidFill>
            <a:schemeClr val="accent1"/>
          </a:solidFill>
          <a:ln w="3175">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i="1" dirty="0">
                <a:solidFill>
                  <a:schemeClr val="bg1"/>
                </a:solidFill>
                <a:latin typeface="+mj-lt"/>
              </a:rPr>
              <a:t>Centralized Analytics</a:t>
            </a:r>
          </a:p>
        </p:txBody>
      </p:sp>
      <p:grpSp>
        <p:nvGrpSpPr>
          <p:cNvPr id="25" name="Groupe 55"/>
          <p:cNvGrpSpPr/>
          <p:nvPr/>
        </p:nvGrpSpPr>
        <p:grpSpPr>
          <a:xfrm>
            <a:off x="1909108" y="2213539"/>
            <a:ext cx="2160000" cy="2085947"/>
            <a:chOff x="2266984" y="1585663"/>
            <a:chExt cx="2160000" cy="2085947"/>
          </a:xfrm>
        </p:grpSpPr>
        <p:sp>
          <p:nvSpPr>
            <p:cNvPr id="26" name="Rectangle 25"/>
            <p:cNvSpPr>
              <a:spLocks noChangeArrowheads="1"/>
            </p:cNvSpPr>
            <p:nvPr/>
          </p:nvSpPr>
          <p:spPr bwMode="auto">
            <a:xfrm>
              <a:off x="2266984" y="1856244"/>
              <a:ext cx="2160000" cy="1815366"/>
            </a:xfrm>
            <a:prstGeom prst="rect">
              <a:avLst/>
            </a:prstGeom>
            <a:solidFill>
              <a:schemeClr val="tx2">
                <a:lumMod val="40000"/>
                <a:lumOff val="60000"/>
              </a:schemeClr>
            </a:solidFill>
            <a:ln>
              <a:noFill/>
              <a:headEnd/>
              <a:tailEnd/>
            </a:ln>
            <a:effectLst/>
          </p:spPr>
          <p:style>
            <a:lnRef idx="3">
              <a:schemeClr val="lt1"/>
            </a:lnRef>
            <a:fillRef idx="1">
              <a:schemeClr val="accent5"/>
            </a:fillRef>
            <a:effectRef idx="1">
              <a:schemeClr val="accent5"/>
            </a:effectRef>
            <a:fontRef idx="minor">
              <a:schemeClr val="lt1"/>
            </a:fontRef>
          </p:style>
          <p:txBody>
            <a:bodyPr lIns="0" tIns="72000" rIns="0" bIns="7200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GB" sz="1000" b="1" i="1" dirty="0">
                  <a:solidFill>
                    <a:schemeClr val="tx1"/>
                  </a:solidFill>
                  <a:latin typeface="+mj-lt"/>
                </a:rPr>
                <a:t>LOCAL</a:t>
              </a:r>
              <a:endParaRPr lang="en-GB" dirty="0">
                <a:solidFill>
                  <a:schemeClr val="tx1"/>
                </a:solidFill>
                <a:latin typeface="+mj-lt"/>
              </a:endParaRPr>
            </a:p>
          </p:txBody>
        </p:sp>
        <p:sp>
          <p:nvSpPr>
            <p:cNvPr id="27" name="Rectangle 26"/>
            <p:cNvSpPr>
              <a:spLocks noChangeArrowheads="1"/>
            </p:cNvSpPr>
            <p:nvPr/>
          </p:nvSpPr>
          <p:spPr bwMode="auto">
            <a:xfrm>
              <a:off x="2266984" y="1585663"/>
              <a:ext cx="2160000" cy="324000"/>
            </a:xfrm>
            <a:prstGeom prst="rect">
              <a:avLst/>
            </a:prstGeom>
            <a:solidFill>
              <a:schemeClr val="tx2">
                <a:lumMod val="20000"/>
                <a:lumOff val="80000"/>
              </a:schemeClr>
            </a:solidFill>
            <a:ln>
              <a:noFill/>
              <a:headEnd/>
              <a:tailEnd/>
            </a:ln>
          </p:spPr>
          <p:style>
            <a:lnRef idx="2">
              <a:schemeClr val="accent3"/>
            </a:lnRef>
            <a:fillRef idx="1">
              <a:schemeClr val="lt1"/>
            </a:fillRef>
            <a:effectRef idx="0">
              <a:schemeClr val="accent3"/>
            </a:effectRef>
            <a:fontRef idx="minor">
              <a:schemeClr val="dk1"/>
            </a:fontRef>
          </p:style>
          <p:txBody>
            <a:bodyPr lIns="0" tIns="36000" rIns="0" anchor="t"/>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lvl="0">
                <a:spcBef>
                  <a:spcPct val="50000"/>
                </a:spcBef>
                <a:spcAft>
                  <a:spcPts val="0"/>
                </a:spcAft>
                <a:buClr>
                  <a:srgbClr val="113388"/>
                </a:buClr>
              </a:pPr>
              <a:r>
                <a:rPr lang="en-GB" sz="1000" b="1" i="1" dirty="0">
                  <a:solidFill>
                    <a:schemeClr val="tx1"/>
                  </a:solidFill>
                  <a:latin typeface="+mj-lt"/>
                </a:rPr>
                <a:t>CENTRAL</a:t>
              </a:r>
            </a:p>
          </p:txBody>
        </p:sp>
        <p:sp>
          <p:nvSpPr>
            <p:cNvPr id="28" name="Text Box 8"/>
            <p:cNvSpPr txBox="1">
              <a:spLocks noChangeArrowheads="1"/>
            </p:cNvSpPr>
            <p:nvPr/>
          </p:nvSpPr>
          <p:spPr bwMode="auto">
            <a:xfrm>
              <a:off x="3009332" y="1604244"/>
              <a:ext cx="1224854" cy="252000"/>
            </a:xfrm>
            <a:prstGeom prst="rect">
              <a:avLst/>
            </a:prstGeom>
            <a:solidFill>
              <a:schemeClr val="accent1">
                <a:lumMod val="20000"/>
                <a:lumOff val="80000"/>
              </a:schemeClr>
            </a:solidFill>
            <a:ln w="9525" algn="ctr">
              <a:solidFill>
                <a:schemeClr val="tx2"/>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latin typeface="+mj-lt"/>
                </a:rPr>
                <a:t>Analytics Competency Center</a:t>
              </a:r>
            </a:p>
          </p:txBody>
        </p:sp>
        <p:cxnSp>
          <p:nvCxnSpPr>
            <p:cNvPr id="29" name="AutoShape 20"/>
            <p:cNvCxnSpPr>
              <a:cxnSpLocks noChangeShapeType="1"/>
              <a:stCxn id="33" idx="2"/>
              <a:endCxn id="32" idx="0"/>
            </p:cNvCxnSpPr>
            <p:nvPr/>
          </p:nvCxnSpPr>
          <p:spPr bwMode="auto">
            <a:xfrm>
              <a:off x="3500177" y="2198932"/>
              <a:ext cx="0" cy="1118750"/>
            </a:xfrm>
            <a:prstGeom prst="straightConnector1">
              <a:avLst/>
            </a:prstGeom>
            <a:noFill/>
            <a:ln w="9525">
              <a:solidFill>
                <a:schemeClr val="accent1"/>
              </a:solidFill>
              <a:prstDash val="solid"/>
              <a:round/>
              <a:headEnd/>
              <a:tailEnd/>
            </a:ln>
            <a:effectLst/>
          </p:spPr>
        </p:cxnSp>
        <p:sp>
          <p:nvSpPr>
            <p:cNvPr id="30" name="Text Box 8"/>
            <p:cNvSpPr txBox="1">
              <a:spLocks noChangeArrowheads="1"/>
            </p:cNvSpPr>
            <p:nvPr/>
          </p:nvSpPr>
          <p:spPr bwMode="auto">
            <a:xfrm>
              <a:off x="3068177" y="2289620"/>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ETL</a:t>
              </a:r>
            </a:p>
          </p:txBody>
        </p:sp>
        <p:sp>
          <p:nvSpPr>
            <p:cNvPr id="31" name="Text Box 9"/>
            <p:cNvSpPr txBox="1">
              <a:spLocks noChangeArrowheads="1"/>
            </p:cNvSpPr>
            <p:nvPr/>
          </p:nvSpPr>
          <p:spPr bwMode="auto">
            <a:xfrm>
              <a:off x="3068177" y="2632308"/>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Data Warehouse</a:t>
              </a:r>
            </a:p>
          </p:txBody>
        </p:sp>
        <p:sp>
          <p:nvSpPr>
            <p:cNvPr id="32" name="Text Box 11"/>
            <p:cNvSpPr txBox="1">
              <a:spLocks noChangeArrowheads="1"/>
            </p:cNvSpPr>
            <p:nvPr/>
          </p:nvSpPr>
          <p:spPr bwMode="auto">
            <a:xfrm>
              <a:off x="3068177" y="3317682"/>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BI Applications</a:t>
              </a:r>
            </a:p>
          </p:txBody>
        </p:sp>
        <p:sp>
          <p:nvSpPr>
            <p:cNvPr id="33" name="Text Box 8"/>
            <p:cNvSpPr txBox="1">
              <a:spLocks noChangeArrowheads="1"/>
            </p:cNvSpPr>
            <p:nvPr/>
          </p:nvSpPr>
          <p:spPr bwMode="auto">
            <a:xfrm>
              <a:off x="3068177" y="1946932"/>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Metadata Repository</a:t>
              </a:r>
            </a:p>
          </p:txBody>
        </p:sp>
        <p:sp>
          <p:nvSpPr>
            <p:cNvPr id="34" name="Text Box 11"/>
            <p:cNvSpPr txBox="1">
              <a:spLocks noChangeArrowheads="1"/>
            </p:cNvSpPr>
            <p:nvPr/>
          </p:nvSpPr>
          <p:spPr bwMode="auto">
            <a:xfrm>
              <a:off x="3068177" y="2974996"/>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Data Mart</a:t>
              </a:r>
            </a:p>
          </p:txBody>
        </p:sp>
      </p:grpSp>
      <p:sp>
        <p:nvSpPr>
          <p:cNvPr id="35" name="Rectangle 34"/>
          <p:cNvSpPr/>
          <p:nvPr/>
        </p:nvSpPr>
        <p:spPr bwMode="ltGray">
          <a:xfrm>
            <a:off x="4101442" y="1955926"/>
            <a:ext cx="2160000" cy="228605"/>
          </a:xfrm>
          <a:prstGeom prst="rect">
            <a:avLst/>
          </a:prstGeom>
          <a:solidFill>
            <a:schemeClr val="accent1"/>
          </a:solidFill>
          <a:ln w="3175">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i="1" dirty="0">
                <a:solidFill>
                  <a:schemeClr val="bg1"/>
                </a:solidFill>
                <a:latin typeface="+mj-lt"/>
              </a:rPr>
              <a:t>Federated Analytics</a:t>
            </a:r>
          </a:p>
        </p:txBody>
      </p:sp>
      <p:grpSp>
        <p:nvGrpSpPr>
          <p:cNvPr id="36" name="Groupe 56"/>
          <p:cNvGrpSpPr/>
          <p:nvPr/>
        </p:nvGrpSpPr>
        <p:grpSpPr>
          <a:xfrm>
            <a:off x="4101442" y="2213537"/>
            <a:ext cx="2160000" cy="2085949"/>
            <a:chOff x="4459318" y="1585661"/>
            <a:chExt cx="2160000" cy="2085949"/>
          </a:xfrm>
        </p:grpSpPr>
        <p:sp>
          <p:nvSpPr>
            <p:cNvPr id="37" name="Rectangle 36"/>
            <p:cNvSpPr>
              <a:spLocks noChangeArrowheads="1"/>
            </p:cNvSpPr>
            <p:nvPr/>
          </p:nvSpPr>
          <p:spPr bwMode="auto">
            <a:xfrm>
              <a:off x="4459318" y="2699610"/>
              <a:ext cx="2160000" cy="972000"/>
            </a:xfrm>
            <a:prstGeom prst="rect">
              <a:avLst/>
            </a:prstGeom>
            <a:solidFill>
              <a:schemeClr val="tx2">
                <a:lumMod val="40000"/>
                <a:lumOff val="60000"/>
              </a:schemeClr>
            </a:solidFill>
            <a:ln>
              <a:noFill/>
              <a:headEnd/>
              <a:tailEnd/>
            </a:ln>
            <a:effectLst/>
          </p:spPr>
          <p:style>
            <a:lnRef idx="3">
              <a:schemeClr val="lt1"/>
            </a:lnRef>
            <a:fillRef idx="1">
              <a:schemeClr val="accent5"/>
            </a:fillRef>
            <a:effectRef idx="1">
              <a:schemeClr val="accent5"/>
            </a:effectRef>
            <a:fontRef idx="minor">
              <a:schemeClr val="lt1"/>
            </a:fontRef>
          </p:style>
          <p:txBody>
            <a:bodyPr lIns="0" tIns="72000" rIns="0" bIns="72000" anchor="t"/>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GB" sz="1000" b="1" i="1" dirty="0">
                  <a:solidFill>
                    <a:schemeClr val="tx1"/>
                  </a:solidFill>
                  <a:latin typeface="+mj-lt"/>
                </a:rPr>
                <a:t>LOCAL</a:t>
              </a:r>
              <a:endParaRPr lang="en-GB" dirty="0">
                <a:solidFill>
                  <a:schemeClr val="tx1"/>
                </a:solidFill>
                <a:latin typeface="+mj-lt"/>
              </a:endParaRPr>
            </a:p>
          </p:txBody>
        </p:sp>
        <p:sp>
          <p:nvSpPr>
            <p:cNvPr id="38" name="Rectangle 37"/>
            <p:cNvSpPr>
              <a:spLocks noChangeArrowheads="1"/>
            </p:cNvSpPr>
            <p:nvPr/>
          </p:nvSpPr>
          <p:spPr bwMode="auto">
            <a:xfrm>
              <a:off x="4459318" y="1585661"/>
              <a:ext cx="2160000" cy="1169377"/>
            </a:xfrm>
            <a:prstGeom prst="rect">
              <a:avLst/>
            </a:prstGeom>
            <a:solidFill>
              <a:schemeClr val="tx2">
                <a:lumMod val="20000"/>
                <a:lumOff val="80000"/>
              </a:schemeClr>
            </a:solidFill>
            <a:ln>
              <a:noFill/>
              <a:headEnd/>
              <a:tailEnd/>
            </a:ln>
          </p:spPr>
          <p:style>
            <a:lnRef idx="2">
              <a:schemeClr val="accent3"/>
            </a:lnRef>
            <a:fillRef idx="1">
              <a:schemeClr val="lt1"/>
            </a:fillRef>
            <a:effectRef idx="0">
              <a:schemeClr val="accent3"/>
            </a:effectRef>
            <a:fontRef idx="minor">
              <a:schemeClr val="dk1"/>
            </a:fontRef>
          </p:style>
          <p:txBody>
            <a:bodyPr lIns="0" tIns="36000" rIns="0" anchor="t"/>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lvl="0">
                <a:spcBef>
                  <a:spcPct val="50000"/>
                </a:spcBef>
                <a:spcAft>
                  <a:spcPts val="0"/>
                </a:spcAft>
                <a:buClr>
                  <a:srgbClr val="113388"/>
                </a:buClr>
              </a:pPr>
              <a:r>
                <a:rPr lang="en-GB" sz="1000" b="1" i="1" dirty="0">
                  <a:solidFill>
                    <a:schemeClr val="tx1"/>
                  </a:solidFill>
                  <a:latin typeface="+mj-lt"/>
                </a:rPr>
                <a:t>CENTRAL</a:t>
              </a:r>
            </a:p>
          </p:txBody>
        </p:sp>
        <p:sp>
          <p:nvSpPr>
            <p:cNvPr id="39" name="Text Box 8"/>
            <p:cNvSpPr txBox="1">
              <a:spLocks noChangeArrowheads="1"/>
            </p:cNvSpPr>
            <p:nvPr/>
          </p:nvSpPr>
          <p:spPr bwMode="auto">
            <a:xfrm>
              <a:off x="5220269" y="1604244"/>
              <a:ext cx="1225296" cy="252000"/>
            </a:xfrm>
            <a:prstGeom prst="rect">
              <a:avLst/>
            </a:prstGeom>
            <a:solidFill>
              <a:schemeClr val="accent1">
                <a:lumMod val="20000"/>
                <a:lumOff val="80000"/>
              </a:schemeClr>
            </a:solidFill>
            <a:ln w="9525" algn="ctr">
              <a:solidFill>
                <a:schemeClr val="tx2"/>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latin typeface="+mj-lt"/>
                </a:rPr>
                <a:t>Analytics Competency Center</a:t>
              </a:r>
            </a:p>
          </p:txBody>
        </p:sp>
        <p:cxnSp>
          <p:nvCxnSpPr>
            <p:cNvPr id="40" name="AutoShape 20"/>
            <p:cNvCxnSpPr>
              <a:cxnSpLocks noChangeShapeType="1"/>
            </p:cNvCxnSpPr>
            <p:nvPr/>
          </p:nvCxnSpPr>
          <p:spPr bwMode="auto">
            <a:xfrm>
              <a:off x="5716675" y="2198932"/>
              <a:ext cx="0" cy="1118750"/>
            </a:xfrm>
            <a:prstGeom prst="straightConnector1">
              <a:avLst/>
            </a:prstGeom>
            <a:noFill/>
            <a:ln w="9525">
              <a:solidFill>
                <a:schemeClr val="accent1"/>
              </a:solidFill>
              <a:prstDash val="solid"/>
              <a:round/>
              <a:headEnd/>
              <a:tailEnd/>
            </a:ln>
            <a:effectLst/>
          </p:spPr>
        </p:cxnSp>
      </p:grpSp>
      <p:sp>
        <p:nvSpPr>
          <p:cNvPr id="41" name="Text Box 8"/>
          <p:cNvSpPr txBox="1">
            <a:spLocks noChangeArrowheads="1"/>
          </p:cNvSpPr>
          <p:nvPr/>
        </p:nvSpPr>
        <p:spPr bwMode="auto">
          <a:xfrm>
            <a:off x="4922795" y="2912126"/>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ETL</a:t>
            </a:r>
          </a:p>
        </p:txBody>
      </p:sp>
      <p:sp>
        <p:nvSpPr>
          <p:cNvPr id="42" name="Text Box 9"/>
          <p:cNvSpPr txBox="1">
            <a:spLocks noChangeArrowheads="1"/>
          </p:cNvSpPr>
          <p:nvPr/>
        </p:nvSpPr>
        <p:spPr bwMode="auto">
          <a:xfrm>
            <a:off x="4922795" y="3254814"/>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Data Warehouse</a:t>
            </a:r>
          </a:p>
        </p:txBody>
      </p:sp>
      <p:sp>
        <p:nvSpPr>
          <p:cNvPr id="43" name="Text Box 11"/>
          <p:cNvSpPr txBox="1">
            <a:spLocks noChangeArrowheads="1"/>
          </p:cNvSpPr>
          <p:nvPr/>
        </p:nvSpPr>
        <p:spPr bwMode="auto">
          <a:xfrm>
            <a:off x="4922795" y="3940188"/>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BI Applications</a:t>
            </a:r>
          </a:p>
        </p:txBody>
      </p:sp>
      <p:sp>
        <p:nvSpPr>
          <p:cNvPr id="44" name="Text Box 8"/>
          <p:cNvSpPr txBox="1">
            <a:spLocks noChangeArrowheads="1"/>
          </p:cNvSpPr>
          <p:nvPr/>
        </p:nvSpPr>
        <p:spPr bwMode="auto">
          <a:xfrm>
            <a:off x="4922795" y="2569438"/>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Metadata Repository</a:t>
            </a:r>
          </a:p>
        </p:txBody>
      </p:sp>
      <p:sp>
        <p:nvSpPr>
          <p:cNvPr id="45" name="Text Box 11"/>
          <p:cNvSpPr txBox="1">
            <a:spLocks noChangeArrowheads="1"/>
          </p:cNvSpPr>
          <p:nvPr/>
        </p:nvSpPr>
        <p:spPr bwMode="auto">
          <a:xfrm>
            <a:off x="4922795" y="3597502"/>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Data Mart</a:t>
            </a:r>
          </a:p>
        </p:txBody>
      </p:sp>
      <p:sp>
        <p:nvSpPr>
          <p:cNvPr id="46" name="Text Box 8"/>
          <p:cNvSpPr txBox="1">
            <a:spLocks noChangeArrowheads="1"/>
          </p:cNvSpPr>
          <p:nvPr/>
        </p:nvSpPr>
        <p:spPr bwMode="auto">
          <a:xfrm>
            <a:off x="7160305" y="2906966"/>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ETL</a:t>
            </a:r>
          </a:p>
        </p:txBody>
      </p:sp>
      <p:sp>
        <p:nvSpPr>
          <p:cNvPr id="47" name="Text Box 9"/>
          <p:cNvSpPr txBox="1">
            <a:spLocks noChangeArrowheads="1"/>
          </p:cNvSpPr>
          <p:nvPr/>
        </p:nvSpPr>
        <p:spPr bwMode="auto">
          <a:xfrm>
            <a:off x="7160305" y="3249654"/>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Data Warehouse</a:t>
            </a:r>
          </a:p>
        </p:txBody>
      </p:sp>
      <p:sp>
        <p:nvSpPr>
          <p:cNvPr id="48" name="Text Box 11"/>
          <p:cNvSpPr txBox="1">
            <a:spLocks noChangeArrowheads="1"/>
          </p:cNvSpPr>
          <p:nvPr/>
        </p:nvSpPr>
        <p:spPr bwMode="auto">
          <a:xfrm>
            <a:off x="7160305" y="3935028"/>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BI Applications</a:t>
            </a:r>
          </a:p>
        </p:txBody>
      </p:sp>
      <p:sp>
        <p:nvSpPr>
          <p:cNvPr id="49" name="Text Box 8"/>
          <p:cNvSpPr txBox="1">
            <a:spLocks noChangeArrowheads="1"/>
          </p:cNvSpPr>
          <p:nvPr/>
        </p:nvSpPr>
        <p:spPr bwMode="auto">
          <a:xfrm>
            <a:off x="7160305" y="2564278"/>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Metadata Repository</a:t>
            </a:r>
          </a:p>
        </p:txBody>
      </p:sp>
      <p:sp>
        <p:nvSpPr>
          <p:cNvPr id="50" name="Text Box 11"/>
          <p:cNvSpPr txBox="1">
            <a:spLocks noChangeArrowheads="1"/>
          </p:cNvSpPr>
          <p:nvPr/>
        </p:nvSpPr>
        <p:spPr bwMode="auto">
          <a:xfrm>
            <a:off x="7160305" y="3592342"/>
            <a:ext cx="864000" cy="252000"/>
          </a:xfrm>
          <a:prstGeom prst="rect">
            <a:avLst/>
          </a:prstGeom>
          <a:solidFill>
            <a:schemeClr val="bg2">
              <a:lumMod val="60000"/>
              <a:lumOff val="40000"/>
            </a:schemeClr>
          </a:solidFill>
          <a:ln w="9525" algn="ctr">
            <a:solidFill>
              <a:schemeClr val="bg2">
                <a:lumMod val="50000"/>
              </a:schemeClr>
            </a:solidFill>
            <a:round/>
            <a:headEnd/>
            <a:tailEnd/>
          </a:ln>
          <a:effectLst/>
        </p:spPr>
        <p:txBody>
          <a:bodyPr lIns="36000" rIns="360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GB" sz="800" b="1" kern="0" dirty="0">
                <a:solidFill>
                  <a:srgbClr val="FFFFFF"/>
                </a:solidFill>
                <a:latin typeface="+mj-lt"/>
              </a:rPr>
              <a:t>Data Mart</a:t>
            </a:r>
          </a:p>
        </p:txBody>
      </p:sp>
      <p:graphicFrame>
        <p:nvGraphicFramePr>
          <p:cNvPr id="51" name="Table 50"/>
          <p:cNvGraphicFramePr>
            <a:graphicFrameLocks noGrp="1"/>
          </p:cNvGraphicFramePr>
          <p:nvPr>
            <p:extLst>
              <p:ext uri="{D42A27DB-BD31-4B8C-83A1-F6EECF244321}">
                <p14:modId xmlns:p14="http://schemas.microsoft.com/office/powerpoint/2010/main" val="2066207976"/>
              </p:ext>
            </p:extLst>
          </p:nvPr>
        </p:nvGraphicFramePr>
        <p:xfrm>
          <a:off x="530728" y="4312920"/>
          <a:ext cx="7927472" cy="2087880"/>
        </p:xfrm>
        <a:graphic>
          <a:graphicData uri="http://schemas.openxmlformats.org/drawingml/2006/table">
            <a:tbl>
              <a:tblPr firstRow="1" bandRow="1">
                <a:tableStyleId>{69D073F8-1565-44D7-B386-08B59EADF2EE}</a:tableStyleId>
              </a:tblPr>
              <a:tblGrid>
                <a:gridCol w="1368809">
                  <a:extLst>
                    <a:ext uri="{9D8B030D-6E8A-4147-A177-3AD203B41FA5}">
                      <a16:colId xmlns:a16="http://schemas.microsoft.com/office/drawing/2014/main" val="20000"/>
                    </a:ext>
                  </a:extLst>
                </a:gridCol>
                <a:gridCol w="2186221">
                  <a:extLst>
                    <a:ext uri="{9D8B030D-6E8A-4147-A177-3AD203B41FA5}">
                      <a16:colId xmlns:a16="http://schemas.microsoft.com/office/drawing/2014/main" val="20001"/>
                    </a:ext>
                  </a:extLst>
                </a:gridCol>
                <a:gridCol w="2186221">
                  <a:extLst>
                    <a:ext uri="{9D8B030D-6E8A-4147-A177-3AD203B41FA5}">
                      <a16:colId xmlns:a16="http://schemas.microsoft.com/office/drawing/2014/main" val="20002"/>
                    </a:ext>
                  </a:extLst>
                </a:gridCol>
                <a:gridCol w="2186221">
                  <a:extLst>
                    <a:ext uri="{9D8B030D-6E8A-4147-A177-3AD203B41FA5}">
                      <a16:colId xmlns:a16="http://schemas.microsoft.com/office/drawing/2014/main" val="20003"/>
                    </a:ext>
                  </a:extLst>
                </a:gridCol>
              </a:tblGrid>
              <a:tr h="370840">
                <a:tc>
                  <a:txBody>
                    <a:bodyPr/>
                    <a:lstStyle/>
                    <a:p>
                      <a:pPr algn="ctr"/>
                      <a:r>
                        <a:rPr lang="en-US" sz="1100" b="1" dirty="0">
                          <a:solidFill>
                            <a:schemeClr val="bg1"/>
                          </a:solidFill>
                        </a:rPr>
                        <a:t>Objectives</a:t>
                      </a:r>
                    </a:p>
                  </a:txBody>
                  <a:tcPr anchor="ctr">
                    <a:lnL w="6350" cap="flat" cmpd="sng" algn="ctr">
                      <a:solidFill>
                        <a:schemeClr val="bg1"/>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tx2"/>
                    </a:solidFill>
                  </a:tcPr>
                </a:tc>
                <a:tc>
                  <a:txBody>
                    <a:bodyPr/>
                    <a:lstStyle/>
                    <a:p>
                      <a:pPr marL="114300" indent="-114300">
                        <a:buFont typeface="Arial" panose="020B0604020202020204" pitchFamily="34" charset="0"/>
                        <a:buChar char="•"/>
                      </a:pPr>
                      <a:r>
                        <a:rPr lang="en-US" sz="1000" b="0" dirty="0">
                          <a:solidFill>
                            <a:schemeClr val="tx1"/>
                          </a:solidFill>
                        </a:rPr>
                        <a:t>Adopt previously proven practices</a:t>
                      </a:r>
                    </a:p>
                    <a:p>
                      <a:pPr marL="114300" indent="-114300">
                        <a:buFont typeface="Arial" panose="020B0604020202020204" pitchFamily="34" charset="0"/>
                        <a:buChar char="•"/>
                      </a:pPr>
                      <a:r>
                        <a:rPr lang="en-US" sz="1000" b="0" dirty="0">
                          <a:solidFill>
                            <a:schemeClr val="tx1"/>
                          </a:solidFill>
                        </a:rPr>
                        <a:t>Highly focused analytics support</a:t>
                      </a: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114300" indent="-114300">
                        <a:buFont typeface="Arial" panose="020B0604020202020204" pitchFamily="34" charset="0"/>
                        <a:buChar char="•"/>
                      </a:pPr>
                      <a:r>
                        <a:rPr lang="en-US" sz="1000" b="0" dirty="0">
                          <a:solidFill>
                            <a:schemeClr val="tx1"/>
                          </a:solidFill>
                        </a:rPr>
                        <a:t>Subject area-specific</a:t>
                      </a:r>
                      <a:r>
                        <a:rPr lang="en-US" sz="1000" b="0" baseline="0" dirty="0">
                          <a:solidFill>
                            <a:schemeClr val="tx1"/>
                          </a:solidFill>
                        </a:rPr>
                        <a:t> innovations</a:t>
                      </a:r>
                    </a:p>
                    <a:p>
                      <a:pPr marL="114300" indent="-114300">
                        <a:buFont typeface="Arial" panose="020B0604020202020204" pitchFamily="34" charset="0"/>
                        <a:buChar char="•"/>
                      </a:pPr>
                      <a:r>
                        <a:rPr lang="en-US" sz="1000" b="0" baseline="0" dirty="0">
                          <a:solidFill>
                            <a:schemeClr val="tx1"/>
                          </a:solidFill>
                        </a:rPr>
                        <a:t>Repeatable models</a:t>
                      </a:r>
                      <a:endParaRPr lang="en-US" sz="1000" b="0" dirty="0">
                        <a:solidFill>
                          <a:schemeClr val="tx1"/>
                        </a:solidFill>
                      </a:endParaRP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114300" indent="-114300">
                        <a:buFont typeface="Arial" panose="020B0604020202020204" pitchFamily="34" charset="0"/>
                        <a:buChar char="•"/>
                      </a:pPr>
                      <a:r>
                        <a:rPr lang="en-US" sz="1000" b="0" baseline="0" dirty="0">
                          <a:solidFill>
                            <a:schemeClr val="tx1"/>
                          </a:solidFill>
                        </a:rPr>
                        <a:t>Governance</a:t>
                      </a:r>
                    </a:p>
                    <a:p>
                      <a:pPr marL="114300" indent="-114300">
                        <a:buFont typeface="Arial" panose="020B0604020202020204" pitchFamily="34" charset="0"/>
                        <a:buChar char="•"/>
                      </a:pPr>
                      <a:r>
                        <a:rPr lang="en-US" sz="1000" b="0" baseline="0" dirty="0">
                          <a:solidFill>
                            <a:schemeClr val="tx1"/>
                          </a:solidFill>
                        </a:rPr>
                        <a:t>Aligning analytics to organization-wide strategy</a:t>
                      </a: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000"/>
                  </a:ext>
                </a:extLst>
              </a:tr>
              <a:tr h="370840">
                <a:tc>
                  <a:txBody>
                    <a:bodyPr/>
                    <a:lstStyle/>
                    <a:p>
                      <a:pPr algn="ctr"/>
                      <a:r>
                        <a:rPr lang="en-US" sz="1100" b="1" dirty="0">
                          <a:solidFill>
                            <a:schemeClr val="bg1"/>
                          </a:solidFill>
                        </a:rPr>
                        <a:t>Data</a:t>
                      </a:r>
                      <a:r>
                        <a:rPr lang="en-US" sz="1100" b="1" baseline="0" dirty="0">
                          <a:solidFill>
                            <a:schemeClr val="bg1"/>
                          </a:solidFill>
                        </a:rPr>
                        <a:t> Warehouses, Marts, etc.</a:t>
                      </a:r>
                      <a:endParaRPr lang="en-US" sz="1100" b="1" dirty="0">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tx2"/>
                    </a:solidFill>
                  </a:tcPr>
                </a:tc>
                <a:tc>
                  <a:txBody>
                    <a:bodyPr/>
                    <a:lstStyle/>
                    <a:p>
                      <a:pPr marL="114300" indent="-114300">
                        <a:buFont typeface="Arial" panose="020B0604020202020204" pitchFamily="34" charset="0"/>
                        <a:buChar char="•"/>
                      </a:pPr>
                      <a:r>
                        <a:rPr lang="en-US" sz="1000" b="0" dirty="0">
                          <a:solidFill>
                            <a:schemeClr val="tx1"/>
                          </a:solidFill>
                        </a:rPr>
                        <a:t>Deployed locally</a:t>
                      </a: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114300" indent="-114300">
                        <a:buFont typeface="Arial" panose="020B0604020202020204" pitchFamily="34" charset="0"/>
                        <a:buChar char="•"/>
                      </a:pPr>
                      <a:r>
                        <a:rPr lang="en-US" sz="1000" b="0" baseline="0" dirty="0">
                          <a:solidFill>
                            <a:schemeClr val="tx1"/>
                          </a:solidFill>
                        </a:rPr>
                        <a:t>Deployed locally</a:t>
                      </a:r>
                    </a:p>
                    <a:p>
                      <a:pPr marL="114300" indent="-114300">
                        <a:buFont typeface="Arial" panose="020B0604020202020204" pitchFamily="34" charset="0"/>
                        <a:buChar char="•"/>
                      </a:pPr>
                      <a:r>
                        <a:rPr lang="en-US" sz="1000" b="0" baseline="0" dirty="0">
                          <a:solidFill>
                            <a:schemeClr val="tx1"/>
                          </a:solidFill>
                        </a:rPr>
                        <a:t>Some data and models shared across groups</a:t>
                      </a:r>
                      <a:endParaRPr lang="en-US" sz="1000" b="0" dirty="0">
                        <a:solidFill>
                          <a:schemeClr val="tx1"/>
                        </a:solidFill>
                      </a:endParaRP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114300" indent="-114300">
                        <a:buFont typeface="Arial" panose="020B0604020202020204" pitchFamily="34" charset="0"/>
                        <a:buChar char="•"/>
                      </a:pPr>
                      <a:r>
                        <a:rPr lang="en-US" sz="1000" b="0" baseline="0" dirty="0">
                          <a:solidFill>
                            <a:schemeClr val="tx1"/>
                          </a:solidFill>
                        </a:rPr>
                        <a:t>Deployed and managed centrally</a:t>
                      </a: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001"/>
                  </a:ext>
                </a:extLst>
              </a:tr>
              <a:tr h="370840">
                <a:tc>
                  <a:txBody>
                    <a:bodyPr/>
                    <a:lstStyle/>
                    <a:p>
                      <a:pPr algn="ctr"/>
                      <a:r>
                        <a:rPr lang="en-US" sz="1100" b="1" dirty="0">
                          <a:solidFill>
                            <a:schemeClr val="bg1"/>
                          </a:solidFill>
                        </a:rPr>
                        <a:t>Analytics</a:t>
                      </a:r>
                      <a:r>
                        <a:rPr lang="en-US" sz="1100" b="1" baseline="0" dirty="0">
                          <a:solidFill>
                            <a:schemeClr val="bg1"/>
                          </a:solidFill>
                        </a:rPr>
                        <a:t> Tools</a:t>
                      </a:r>
                      <a:endParaRPr lang="en-US" sz="1100" b="1" dirty="0">
                        <a:solidFill>
                          <a:schemeClr val="bg1"/>
                        </a:solidFill>
                      </a:endParaRPr>
                    </a:p>
                  </a:txBody>
                  <a:tcPr anchor="ctr">
                    <a:lnL w="6350" cap="flat" cmpd="sng" algn="ctr">
                      <a:solidFill>
                        <a:schemeClr val="bg1"/>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tx2"/>
                    </a:solidFill>
                  </a:tcPr>
                </a:tc>
                <a:tc>
                  <a:txBody>
                    <a:bodyPr/>
                    <a:lstStyle/>
                    <a:p>
                      <a:pPr marL="114300" indent="-114300">
                        <a:buFont typeface="Arial" panose="020B0604020202020204" pitchFamily="34" charset="0"/>
                        <a:buChar char="•"/>
                      </a:pPr>
                      <a:r>
                        <a:rPr lang="en-US" sz="1000" b="0" dirty="0">
                          <a:solidFill>
                            <a:schemeClr val="tx1"/>
                          </a:solidFill>
                        </a:rPr>
                        <a:t>Managed</a:t>
                      </a:r>
                      <a:r>
                        <a:rPr lang="en-US" sz="1000" b="0" baseline="0" dirty="0">
                          <a:solidFill>
                            <a:schemeClr val="tx1"/>
                          </a:solidFill>
                        </a:rPr>
                        <a:t> locally</a:t>
                      </a:r>
                      <a:endParaRPr lang="en-US" sz="1000" b="0" dirty="0">
                        <a:solidFill>
                          <a:schemeClr val="tx1"/>
                        </a:solidFill>
                      </a:endParaRP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114300" indent="-114300">
                        <a:buFont typeface="Arial" panose="020B0604020202020204" pitchFamily="34" charset="0"/>
                        <a:buChar char="•"/>
                      </a:pPr>
                      <a:r>
                        <a:rPr lang="en-US" sz="1000" b="0" dirty="0">
                          <a:solidFill>
                            <a:schemeClr val="tx1"/>
                          </a:solidFill>
                        </a:rPr>
                        <a:t>Managed</a:t>
                      </a:r>
                      <a:r>
                        <a:rPr lang="en-US" sz="1000" b="0" baseline="0" dirty="0">
                          <a:solidFill>
                            <a:schemeClr val="tx1"/>
                          </a:solidFill>
                        </a:rPr>
                        <a:t> locally, but connected to group framework</a:t>
                      </a:r>
                      <a:endParaRPr lang="en-US" sz="1000" b="0" dirty="0">
                        <a:solidFill>
                          <a:schemeClr val="tx1"/>
                        </a:solidFill>
                      </a:endParaRP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114300" indent="-114300">
                        <a:buFont typeface="Arial" panose="020B0604020202020204" pitchFamily="34" charset="0"/>
                        <a:buChar char="•"/>
                      </a:pPr>
                      <a:r>
                        <a:rPr lang="en-US" sz="1000" b="0" dirty="0">
                          <a:solidFill>
                            <a:schemeClr val="tx1"/>
                          </a:solidFill>
                        </a:rPr>
                        <a:t>Controlled centrally, with units having</a:t>
                      </a:r>
                      <a:r>
                        <a:rPr lang="en-US" sz="1000" b="0" baseline="0" dirty="0">
                          <a:solidFill>
                            <a:schemeClr val="tx1"/>
                          </a:solidFill>
                        </a:rPr>
                        <a:t> access to shared resources</a:t>
                      </a:r>
                      <a:endParaRPr lang="en-US" sz="1000" b="0" dirty="0">
                        <a:solidFill>
                          <a:schemeClr val="tx1"/>
                        </a:solidFill>
                      </a:endParaRP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002"/>
                  </a:ext>
                </a:extLst>
              </a:tr>
              <a:tr h="370840">
                <a:tc>
                  <a:txBody>
                    <a:bodyPr/>
                    <a:lstStyle/>
                    <a:p>
                      <a:pPr algn="ctr"/>
                      <a:r>
                        <a:rPr lang="en-US" sz="1100" b="1" dirty="0">
                          <a:solidFill>
                            <a:schemeClr val="bg1"/>
                          </a:solidFill>
                        </a:rPr>
                        <a:t>Analytics Staff/ Competencies</a:t>
                      </a:r>
                    </a:p>
                  </a:txBody>
                  <a:tcPr anchor="ctr">
                    <a:lnL w="6350" cap="flat" cmpd="sng" algn="ctr">
                      <a:solidFill>
                        <a:schemeClr val="bg1"/>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tx2"/>
                    </a:solidFill>
                  </a:tcPr>
                </a:tc>
                <a:tc>
                  <a:txBody>
                    <a:bodyPr/>
                    <a:lstStyle/>
                    <a:p>
                      <a:pPr marL="114300" indent="-114300">
                        <a:buFont typeface="Arial" panose="020B0604020202020204" pitchFamily="34" charset="0"/>
                        <a:buChar char="•"/>
                      </a:pPr>
                      <a:r>
                        <a:rPr lang="en-US" sz="1000" b="0" dirty="0">
                          <a:solidFill>
                            <a:schemeClr val="tx1"/>
                          </a:solidFill>
                        </a:rPr>
                        <a:t>Placed within</a:t>
                      </a:r>
                      <a:r>
                        <a:rPr lang="en-US" sz="1000" b="0" baseline="0" dirty="0">
                          <a:solidFill>
                            <a:schemeClr val="tx1"/>
                          </a:solidFill>
                        </a:rPr>
                        <a:t> individual units</a:t>
                      </a:r>
                      <a:endParaRPr lang="en-US" sz="1000" b="0" dirty="0">
                        <a:solidFill>
                          <a:schemeClr val="tx1"/>
                        </a:solidFill>
                      </a:endParaRP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114300" indent="-114300">
                        <a:buFont typeface="Arial" panose="020B0604020202020204" pitchFamily="34" charset="0"/>
                        <a:buChar char="•"/>
                      </a:pPr>
                      <a:r>
                        <a:rPr lang="en-US" sz="1000" b="0" dirty="0">
                          <a:solidFill>
                            <a:schemeClr val="tx1"/>
                          </a:solidFill>
                        </a:rPr>
                        <a:t>Placed within individual units</a:t>
                      </a:r>
                    </a:p>
                    <a:p>
                      <a:pPr marL="114300" indent="-114300">
                        <a:buFont typeface="Arial" panose="020B0604020202020204" pitchFamily="34" charset="0"/>
                        <a:buChar char="•"/>
                      </a:pPr>
                      <a:r>
                        <a:rPr lang="en-US" sz="1000" b="0" dirty="0">
                          <a:solidFill>
                            <a:schemeClr val="tx1"/>
                          </a:solidFill>
                        </a:rPr>
                        <a:t>Skills tailored to specific region</a:t>
                      </a:r>
                      <a:r>
                        <a:rPr lang="en-US" sz="1000" b="0" baseline="0" dirty="0">
                          <a:solidFill>
                            <a:schemeClr val="tx1"/>
                          </a:solidFill>
                        </a:rPr>
                        <a:t> or subject matter</a:t>
                      </a:r>
                      <a:endParaRPr lang="en-US" sz="1000" b="0" dirty="0">
                        <a:solidFill>
                          <a:schemeClr val="tx1"/>
                        </a:solidFill>
                      </a:endParaRP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tc>
                  <a:txBody>
                    <a:bodyPr/>
                    <a:lstStyle/>
                    <a:p>
                      <a:pPr marL="114300" indent="-114300">
                        <a:buFont typeface="Arial" panose="020B0604020202020204" pitchFamily="34" charset="0"/>
                        <a:buChar char="•"/>
                      </a:pPr>
                      <a:r>
                        <a:rPr lang="en-US" sz="1000" b="0" dirty="0">
                          <a:solidFill>
                            <a:schemeClr val="tx1"/>
                          </a:solidFill>
                        </a:rPr>
                        <a:t>Placed within central analytics team,</a:t>
                      </a:r>
                      <a:r>
                        <a:rPr lang="en-US" sz="1000" b="0" baseline="0" dirty="0">
                          <a:solidFill>
                            <a:schemeClr val="tx1"/>
                          </a:solidFill>
                        </a:rPr>
                        <a:t> available as needed to support individual units</a:t>
                      </a:r>
                    </a:p>
                  </a:txBody>
                  <a:tcPr>
                    <a:lnL w="6350" cap="flat" cmpd="sng" algn="ctr">
                      <a:solidFill>
                        <a:schemeClr val="tx1">
                          <a:lumMod val="50000"/>
                          <a:lumOff val="50000"/>
                        </a:schemeClr>
                      </a:solidFill>
                      <a:prstDash val="solid"/>
                      <a:round/>
                      <a:headEnd type="none" w="med" len="med"/>
                      <a:tailEnd type="none" w="med" len="med"/>
                    </a:lnL>
                    <a:lnR w="6350" cap="flat" cmpd="sng" algn="ctr">
                      <a:solidFill>
                        <a:schemeClr val="tx1">
                          <a:lumMod val="50000"/>
                          <a:lumOff val="50000"/>
                        </a:schemeClr>
                      </a:solidFill>
                      <a:prstDash val="solid"/>
                      <a:round/>
                      <a:headEnd type="none" w="med" len="med"/>
                      <a:tailEnd type="none" w="med" len="med"/>
                    </a:lnR>
                    <a:lnT w="6350" cap="flat" cmpd="sng" algn="ctr">
                      <a:solidFill>
                        <a:schemeClr val="tx1">
                          <a:lumMod val="50000"/>
                          <a:lumOff val="50000"/>
                        </a:schemeClr>
                      </a:solidFill>
                      <a:prstDash val="solid"/>
                      <a:round/>
                      <a:headEnd type="none" w="med" len="med"/>
                      <a:tailEnd type="none" w="med" len="med"/>
                    </a:lnT>
                    <a:lnB w="6350" cap="flat" cmpd="sng" algn="ctr">
                      <a:solidFill>
                        <a:schemeClr val="tx1">
                          <a:lumMod val="50000"/>
                          <a:lumOff val="5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929611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Oval 72"/>
          <p:cNvSpPr>
            <a:spLocks noChangeAspect="1"/>
          </p:cNvSpPr>
          <p:nvPr/>
        </p:nvSpPr>
        <p:spPr bwMode="ltGray">
          <a:xfrm>
            <a:off x="1676400" y="1752600"/>
            <a:ext cx="5669280" cy="5669280"/>
          </a:xfrm>
          <a:prstGeom prst="ellipse">
            <a:avLst/>
          </a:prstGeom>
          <a:noFill/>
          <a:ln w="28575">
            <a:solidFill>
              <a:schemeClr val="accent3"/>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Georgia" pitchFamily="18" charset="0"/>
            </a:endParaRPr>
          </a:p>
        </p:txBody>
      </p:sp>
      <p:sp>
        <p:nvSpPr>
          <p:cNvPr id="7" name="Oval 6"/>
          <p:cNvSpPr/>
          <p:nvPr/>
        </p:nvSpPr>
        <p:spPr bwMode="ltGray">
          <a:xfrm>
            <a:off x="3427647" y="3583193"/>
            <a:ext cx="2166787" cy="2008094"/>
          </a:xfrm>
          <a:prstGeom prst="ellipse">
            <a:avLst/>
          </a:prstGeom>
          <a:solidFill>
            <a:schemeClr val="accent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18" name="Rectangle 17"/>
          <p:cNvSpPr/>
          <p:nvPr/>
        </p:nvSpPr>
        <p:spPr>
          <a:xfrm>
            <a:off x="3722966" y="3686287"/>
            <a:ext cx="1596234" cy="461665"/>
          </a:xfrm>
          <a:prstGeom prst="rect">
            <a:avLst/>
          </a:prstGeom>
        </p:spPr>
        <p:txBody>
          <a:bodyPr wrap="square">
            <a:spAutoFit/>
          </a:bodyPr>
          <a:lstStyle/>
          <a:p>
            <a:pPr lvl="0" algn="ctr"/>
            <a:r>
              <a:rPr lang="en-US" sz="1200" b="1" dirty="0">
                <a:solidFill>
                  <a:srgbClr val="FFFFFF"/>
                </a:solidFill>
                <a:latin typeface="Georgia" pitchFamily="18" charset="0"/>
              </a:rPr>
              <a:t>Competency Center</a:t>
            </a:r>
          </a:p>
        </p:txBody>
      </p:sp>
      <p:sp>
        <p:nvSpPr>
          <p:cNvPr id="19" name="Rectangle 18"/>
          <p:cNvSpPr/>
          <p:nvPr/>
        </p:nvSpPr>
        <p:spPr>
          <a:xfrm>
            <a:off x="3722966" y="5134087"/>
            <a:ext cx="1596234" cy="276999"/>
          </a:xfrm>
          <a:prstGeom prst="rect">
            <a:avLst/>
          </a:prstGeom>
        </p:spPr>
        <p:txBody>
          <a:bodyPr wrap="square">
            <a:spAutoFit/>
          </a:bodyPr>
          <a:lstStyle/>
          <a:p>
            <a:pPr lvl="0" algn="ctr"/>
            <a:r>
              <a:rPr lang="en-US" sz="1200" b="1" dirty="0">
                <a:solidFill>
                  <a:srgbClr val="FFFFFF"/>
                </a:solidFill>
                <a:latin typeface="Georgia" pitchFamily="18" charset="0"/>
              </a:rPr>
              <a:t>‘Standardization’</a:t>
            </a:r>
          </a:p>
        </p:txBody>
      </p:sp>
      <p:sp>
        <p:nvSpPr>
          <p:cNvPr id="20" name="Oval 19"/>
          <p:cNvSpPr>
            <a:spLocks noChangeAspect="1"/>
          </p:cNvSpPr>
          <p:nvPr/>
        </p:nvSpPr>
        <p:spPr bwMode="ltGray">
          <a:xfrm>
            <a:off x="5094509" y="409238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2</a:t>
            </a:r>
          </a:p>
        </p:txBody>
      </p:sp>
      <p:sp>
        <p:nvSpPr>
          <p:cNvPr id="2" name="Title 1"/>
          <p:cNvSpPr>
            <a:spLocks noGrp="1"/>
          </p:cNvSpPr>
          <p:nvPr>
            <p:ph type="title"/>
          </p:nvPr>
        </p:nvSpPr>
        <p:spPr/>
        <p:txBody>
          <a:bodyPr/>
          <a:lstStyle/>
          <a:p>
            <a:r>
              <a:rPr lang="en-US" sz="2000" dirty="0"/>
              <a:t>The ‘Hub-Spoke’ operating model often serves as a well-synchronized, connected system</a:t>
            </a:r>
          </a:p>
        </p:txBody>
      </p:sp>
      <p:sp>
        <p:nvSpPr>
          <p:cNvPr id="4" name="Slide Number Placeholder 3"/>
          <p:cNvSpPr>
            <a:spLocks noGrp="1"/>
          </p:cNvSpPr>
          <p:nvPr>
            <p:ph type="sldNum" sz="quarter" idx="4"/>
          </p:nvPr>
        </p:nvSpPr>
        <p:spPr/>
        <p:txBody>
          <a:bodyPr/>
          <a:lstStyle/>
          <a:p>
            <a:fld id="{9EBD5762-3BDC-484D-9503-7EA6D5A9A8CE}" type="slidenum">
              <a:rPr lang="en-GB" smtClean="0"/>
              <a:pPr/>
              <a:t>19</a:t>
            </a:fld>
            <a:endParaRPr lang="en-GB"/>
          </a:p>
        </p:txBody>
      </p:sp>
      <p:sp>
        <p:nvSpPr>
          <p:cNvPr id="6" name="Oval 5"/>
          <p:cNvSpPr>
            <a:spLocks noChangeAspect="1"/>
          </p:cNvSpPr>
          <p:nvPr/>
        </p:nvSpPr>
        <p:spPr bwMode="ltGray">
          <a:xfrm>
            <a:off x="2819400" y="2895600"/>
            <a:ext cx="3383280" cy="3383280"/>
          </a:xfrm>
          <a:prstGeom prst="ellipse">
            <a:avLst/>
          </a:prstGeom>
          <a:noFill/>
          <a:ln w="28575">
            <a:solidFill>
              <a:schemeClr val="accent3"/>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Georgia" pitchFamily="18" charset="0"/>
            </a:endParaRPr>
          </a:p>
        </p:txBody>
      </p:sp>
      <p:sp>
        <p:nvSpPr>
          <p:cNvPr id="11" name="AutoShape 3"/>
          <p:cNvSpPr>
            <a:spLocks noChangeArrowheads="1"/>
          </p:cNvSpPr>
          <p:nvPr/>
        </p:nvSpPr>
        <p:spPr bwMode="auto">
          <a:xfrm>
            <a:off x="471853" y="1447800"/>
            <a:ext cx="8225203" cy="990600"/>
          </a:xfrm>
          <a:prstGeom prst="leftRightArrow">
            <a:avLst>
              <a:gd name="adj1" fmla="val 64843"/>
              <a:gd name="adj2" fmla="val 52227"/>
            </a:avLst>
          </a:prstGeom>
          <a:solidFill>
            <a:schemeClr val="bg1">
              <a:lumMod val="75000"/>
            </a:schemeClr>
          </a:solidFill>
          <a:ln w="12700" algn="ctr">
            <a:solidFill>
              <a:srgbClr val="787878"/>
            </a:solidFill>
            <a:miter lim="800000"/>
            <a:headEnd/>
            <a:tailEnd/>
          </a:ln>
          <a:effectLst/>
        </p:spPr>
        <p:txBody>
          <a:bodyPr wrap="none" lIns="76200" tIns="38100" rIns="76200" bIns="38100"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defRPr/>
            </a:pPr>
            <a:endParaRPr lang="en-US" sz="2000" dirty="0">
              <a:solidFill>
                <a:srgbClr val="000000"/>
              </a:solidFill>
              <a:latin typeface="+mn-lt"/>
            </a:endParaRPr>
          </a:p>
        </p:txBody>
      </p:sp>
      <p:sp>
        <p:nvSpPr>
          <p:cNvPr id="12" name="Text Box 5"/>
          <p:cNvSpPr txBox="1">
            <a:spLocks noChangeArrowheads="1"/>
          </p:cNvSpPr>
          <p:nvPr/>
        </p:nvSpPr>
        <p:spPr bwMode="auto">
          <a:xfrm>
            <a:off x="640976" y="1676400"/>
            <a:ext cx="990600" cy="498598"/>
          </a:xfrm>
          <a:prstGeom prst="rect">
            <a:avLst/>
          </a:prstGeom>
          <a:noFill/>
          <a:ln w="12700" algn="ctr">
            <a:noFill/>
            <a:miter lim="800000"/>
            <a:headEnd/>
            <a:tailEnd/>
          </a:ln>
          <a:effectLst/>
        </p:spPr>
        <p:txBody>
          <a:bodyPr wrap="square" lIns="0" tIns="0" rIns="0" bIns="0">
            <a:spAutoFit/>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r">
              <a:lnSpc>
                <a:spcPct val="90000"/>
              </a:lnSpc>
              <a:spcBef>
                <a:spcPct val="50000"/>
              </a:spcBef>
              <a:defRPr/>
            </a:pPr>
            <a:r>
              <a:rPr lang="en-US" sz="1200" b="1" dirty="0">
                <a:solidFill>
                  <a:srgbClr val="000000"/>
                </a:solidFill>
                <a:latin typeface="+mj-lt"/>
              </a:rPr>
              <a:t>Local Business Operations</a:t>
            </a:r>
          </a:p>
        </p:txBody>
      </p:sp>
      <p:sp>
        <p:nvSpPr>
          <p:cNvPr id="13" name="Text Box 12"/>
          <p:cNvSpPr txBox="1">
            <a:spLocks noChangeArrowheads="1"/>
          </p:cNvSpPr>
          <p:nvPr/>
        </p:nvSpPr>
        <p:spPr bwMode="auto">
          <a:xfrm>
            <a:off x="7556987" y="1726763"/>
            <a:ext cx="825013" cy="498598"/>
          </a:xfrm>
          <a:prstGeom prst="rect">
            <a:avLst/>
          </a:prstGeom>
          <a:noFill/>
          <a:ln w="12700" algn="ctr">
            <a:noFill/>
            <a:miter lim="800000"/>
            <a:headEnd/>
            <a:tailEnd/>
          </a:ln>
          <a:effectLst/>
        </p:spPr>
        <p:txBody>
          <a:bodyPr wrap="square" lIns="0" tIns="0" rIns="0" bIns="0">
            <a:spAutoFit/>
          </a:bodyP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Bef>
                <a:spcPct val="50000"/>
              </a:spcBef>
              <a:defRPr/>
            </a:pPr>
            <a:r>
              <a:rPr lang="en-US" sz="1200" b="1" dirty="0">
                <a:solidFill>
                  <a:srgbClr val="000000"/>
                </a:solidFill>
                <a:latin typeface="+mj-lt"/>
              </a:rPr>
              <a:t>Global Business Strategy</a:t>
            </a:r>
          </a:p>
        </p:txBody>
      </p:sp>
      <p:sp>
        <p:nvSpPr>
          <p:cNvPr id="14" name="Rounded Rectangle 13"/>
          <p:cNvSpPr>
            <a:spLocks noChangeArrowheads="1"/>
          </p:cNvSpPr>
          <p:nvPr/>
        </p:nvSpPr>
        <p:spPr bwMode="auto">
          <a:xfrm>
            <a:off x="2077616" y="1550333"/>
            <a:ext cx="1087315" cy="888067"/>
          </a:xfrm>
          <a:prstGeom prst="roundRect">
            <a:avLst/>
          </a:prstGeom>
          <a:solidFill>
            <a:schemeClr val="accent3"/>
          </a:solidFill>
          <a:ln w="28575" algn="ctr">
            <a:solidFill>
              <a:schemeClr val="tx1"/>
            </a:solidFill>
            <a:round/>
            <a:headEnd/>
            <a:tailEnd/>
          </a:ln>
          <a:effectLst/>
        </p:spPr>
        <p:txBody>
          <a:bodyPr lIns="0" tIns="0" rIns="0" bIns="0"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defRPr/>
            </a:pPr>
            <a:r>
              <a:rPr lang="en-US" sz="1200" b="1" dirty="0">
                <a:solidFill>
                  <a:schemeClr val="bg1"/>
                </a:solidFill>
                <a:latin typeface="+mn-lt"/>
              </a:rPr>
              <a:t>Local Adoption</a:t>
            </a:r>
          </a:p>
          <a:p>
            <a:pPr algn="ctr">
              <a:lnSpc>
                <a:spcPct val="90000"/>
              </a:lnSpc>
              <a:defRPr/>
            </a:pPr>
            <a:r>
              <a:rPr lang="en-US" sz="1200" b="1" dirty="0">
                <a:solidFill>
                  <a:schemeClr val="bg1"/>
                </a:solidFill>
                <a:latin typeface="+mn-lt"/>
              </a:rPr>
              <a:t>of Practices</a:t>
            </a:r>
          </a:p>
        </p:txBody>
      </p:sp>
      <p:sp>
        <p:nvSpPr>
          <p:cNvPr id="15" name="Rounded Rectangle 14"/>
          <p:cNvSpPr>
            <a:spLocks noChangeArrowheads="1"/>
          </p:cNvSpPr>
          <p:nvPr/>
        </p:nvSpPr>
        <p:spPr bwMode="auto">
          <a:xfrm>
            <a:off x="3418431" y="1550333"/>
            <a:ext cx="1087315" cy="888067"/>
          </a:xfrm>
          <a:prstGeom prst="roundRect">
            <a:avLst/>
          </a:prstGeom>
          <a:solidFill>
            <a:schemeClr val="accent6"/>
          </a:solidFill>
          <a:ln w="28575" algn="ctr">
            <a:solidFill>
              <a:schemeClr val="tx1"/>
            </a:solidFill>
            <a:round/>
            <a:headEnd/>
            <a:tailEnd/>
          </a:ln>
          <a:effectLst/>
        </p:spPr>
        <p:txBody>
          <a:bodyPr lIns="0" tIns="0" rIns="0" bIns="0"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defRPr/>
            </a:pPr>
            <a:r>
              <a:rPr lang="en-US" sz="1200" b="1" dirty="0">
                <a:solidFill>
                  <a:schemeClr val="bg1"/>
                </a:solidFill>
                <a:latin typeface="+mn-lt"/>
              </a:rPr>
              <a:t>Centers of </a:t>
            </a:r>
          </a:p>
          <a:p>
            <a:pPr algn="ctr">
              <a:lnSpc>
                <a:spcPct val="90000"/>
              </a:lnSpc>
              <a:defRPr/>
            </a:pPr>
            <a:r>
              <a:rPr lang="en-US" sz="1200" b="1" dirty="0">
                <a:solidFill>
                  <a:schemeClr val="bg1"/>
                </a:solidFill>
                <a:latin typeface="+mn-lt"/>
              </a:rPr>
              <a:t>Excellence (Regional)</a:t>
            </a:r>
          </a:p>
        </p:txBody>
      </p:sp>
      <p:sp>
        <p:nvSpPr>
          <p:cNvPr id="16" name="Rounded Rectangle 15"/>
          <p:cNvSpPr>
            <a:spLocks noChangeArrowheads="1"/>
          </p:cNvSpPr>
          <p:nvPr/>
        </p:nvSpPr>
        <p:spPr bwMode="auto">
          <a:xfrm>
            <a:off x="4786378" y="1550333"/>
            <a:ext cx="1087315" cy="888067"/>
          </a:xfrm>
          <a:prstGeom prst="roundRect">
            <a:avLst/>
          </a:prstGeom>
          <a:solidFill>
            <a:schemeClr val="accent1"/>
          </a:solidFill>
          <a:ln w="28575" algn="ctr">
            <a:solidFill>
              <a:schemeClr val="tx1"/>
            </a:solidFill>
            <a:round/>
            <a:headEnd/>
            <a:tailEnd/>
          </a:ln>
          <a:effectLst/>
        </p:spPr>
        <p:txBody>
          <a:bodyPr wrap="none" lIns="0" tIns="0" rIns="0" bIns="0"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defRPr/>
            </a:pPr>
            <a:r>
              <a:rPr lang="en-US" sz="1200" b="1" dirty="0">
                <a:solidFill>
                  <a:schemeClr val="bg1"/>
                </a:solidFill>
                <a:latin typeface="+mn-lt"/>
              </a:rPr>
              <a:t>Competency</a:t>
            </a:r>
          </a:p>
          <a:p>
            <a:pPr algn="ctr">
              <a:lnSpc>
                <a:spcPct val="90000"/>
              </a:lnSpc>
              <a:defRPr/>
            </a:pPr>
            <a:r>
              <a:rPr lang="en-US" sz="1200" b="1" dirty="0">
                <a:solidFill>
                  <a:schemeClr val="bg1"/>
                </a:solidFill>
                <a:latin typeface="+mn-lt"/>
              </a:rPr>
              <a:t>Center</a:t>
            </a:r>
          </a:p>
          <a:p>
            <a:pPr algn="ctr">
              <a:lnSpc>
                <a:spcPct val="90000"/>
              </a:lnSpc>
              <a:defRPr/>
            </a:pPr>
            <a:r>
              <a:rPr lang="en-US" sz="1200" b="1" dirty="0">
                <a:solidFill>
                  <a:schemeClr val="bg1"/>
                </a:solidFill>
                <a:latin typeface="+mn-lt"/>
              </a:rPr>
              <a:t>(‘Standards’)</a:t>
            </a:r>
          </a:p>
        </p:txBody>
      </p:sp>
      <p:sp>
        <p:nvSpPr>
          <p:cNvPr id="17" name="Rounded Rectangle 16"/>
          <p:cNvSpPr>
            <a:spLocks noChangeArrowheads="1"/>
          </p:cNvSpPr>
          <p:nvPr/>
        </p:nvSpPr>
        <p:spPr bwMode="auto">
          <a:xfrm>
            <a:off x="6118412" y="1550333"/>
            <a:ext cx="1087315" cy="888067"/>
          </a:xfrm>
          <a:prstGeom prst="roundRect">
            <a:avLst/>
          </a:prstGeom>
          <a:solidFill>
            <a:schemeClr val="accent2"/>
          </a:solidFill>
          <a:ln w="28575" algn="ctr">
            <a:solidFill>
              <a:schemeClr val="tx1"/>
            </a:solidFill>
            <a:round/>
            <a:headEnd/>
            <a:tailEnd/>
          </a:ln>
          <a:effectLst/>
        </p:spPr>
        <p:txBody>
          <a:bodyPr lIns="0" tIns="0" rIns="0" bIns="0" anchor="ctr"/>
          <a:ls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defRPr/>
            </a:pPr>
            <a:r>
              <a:rPr lang="en-US" sz="1200" b="1" dirty="0">
                <a:latin typeface="+mn-lt"/>
              </a:rPr>
              <a:t>Central Decision Hub</a:t>
            </a:r>
          </a:p>
        </p:txBody>
      </p:sp>
      <p:sp>
        <p:nvSpPr>
          <p:cNvPr id="34" name="Rectangle 33"/>
          <p:cNvSpPr/>
          <p:nvPr/>
        </p:nvSpPr>
        <p:spPr>
          <a:xfrm>
            <a:off x="2021232" y="2873188"/>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cxnSp>
        <p:nvCxnSpPr>
          <p:cNvPr id="50" name="Straight Arrow Connector 49"/>
          <p:cNvCxnSpPr>
            <a:stCxn id="6" idx="0"/>
            <a:endCxn id="7" idx="0"/>
          </p:cNvCxnSpPr>
          <p:nvPr/>
        </p:nvCxnSpPr>
        <p:spPr>
          <a:xfrm>
            <a:off x="4511040" y="2895600"/>
            <a:ext cx="1" cy="687593"/>
          </a:xfrm>
          <a:prstGeom prst="straightConnector1">
            <a:avLst/>
          </a:prstGeom>
          <a:ln w="285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7" idx="6"/>
            <a:endCxn id="6" idx="6"/>
          </p:cNvCxnSpPr>
          <p:nvPr/>
        </p:nvCxnSpPr>
        <p:spPr>
          <a:xfrm>
            <a:off x="5594434" y="4587240"/>
            <a:ext cx="608246" cy="0"/>
          </a:xfrm>
          <a:prstGeom prst="straightConnector1">
            <a:avLst/>
          </a:prstGeom>
          <a:ln w="285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52" name="Straight Arrow Connector 51"/>
          <p:cNvCxnSpPr>
            <a:stCxn id="7" idx="3"/>
          </p:cNvCxnSpPr>
          <p:nvPr/>
        </p:nvCxnSpPr>
        <p:spPr>
          <a:xfrm flipH="1">
            <a:off x="3195498" y="5297208"/>
            <a:ext cx="549468" cy="442277"/>
          </a:xfrm>
          <a:prstGeom prst="straightConnector1">
            <a:avLst/>
          </a:prstGeom>
          <a:ln w="285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8" name="Oval 7"/>
          <p:cNvSpPr/>
          <p:nvPr/>
        </p:nvSpPr>
        <p:spPr bwMode="ltGray">
          <a:xfrm>
            <a:off x="4009017" y="4123317"/>
            <a:ext cx="1004047" cy="927847"/>
          </a:xfrm>
          <a:prstGeom prst="ellipse">
            <a:avLst/>
          </a:prstGeom>
          <a:solidFill>
            <a:schemeClr val="accent2"/>
          </a:solidFill>
          <a:ln w="28575" algn="ctr">
            <a:solidFill>
              <a:schemeClr val="tx1"/>
            </a:solidFill>
            <a:round/>
            <a:headEnd/>
            <a:tailEnd/>
          </a:ln>
          <a:effectLst/>
        </p:spPr>
        <p:txBody>
          <a:bodyPr lIns="0" tIns="0" rIns="0" bIns="0" anchor="ctr"/>
          <a:lstStyle/>
          <a:p>
            <a:pPr algn="ctr" fontAlgn="base">
              <a:lnSpc>
                <a:spcPct val="90000"/>
              </a:lnSpc>
              <a:spcBef>
                <a:spcPct val="0"/>
              </a:spcBef>
              <a:spcAft>
                <a:spcPct val="0"/>
              </a:spcAft>
            </a:pPr>
            <a:endParaRPr lang="en-US" sz="1200" b="1" dirty="0">
              <a:solidFill>
                <a:schemeClr val="tx1"/>
              </a:solidFill>
            </a:endParaRPr>
          </a:p>
        </p:txBody>
      </p:sp>
      <p:sp>
        <p:nvSpPr>
          <p:cNvPr id="9" name="Rectangle 8"/>
          <p:cNvSpPr/>
          <p:nvPr/>
        </p:nvSpPr>
        <p:spPr>
          <a:xfrm>
            <a:off x="4042740" y="4264075"/>
            <a:ext cx="936601" cy="646331"/>
          </a:xfrm>
          <a:prstGeom prst="rect">
            <a:avLst/>
          </a:prstGeom>
        </p:spPr>
        <p:txBody>
          <a:bodyPr wrap="square">
            <a:spAutoFit/>
          </a:bodyPr>
          <a:lstStyle/>
          <a:p>
            <a:pPr lvl="0" algn="ctr"/>
            <a:r>
              <a:rPr lang="en-US" sz="1200" b="1" dirty="0">
                <a:latin typeface="Georgia" pitchFamily="18" charset="0"/>
              </a:rPr>
              <a:t>Central Decision Hub</a:t>
            </a:r>
          </a:p>
        </p:txBody>
      </p:sp>
      <p:sp>
        <p:nvSpPr>
          <p:cNvPr id="10" name="Oval 9"/>
          <p:cNvSpPr>
            <a:spLocks noChangeAspect="1"/>
          </p:cNvSpPr>
          <p:nvPr/>
        </p:nvSpPr>
        <p:spPr bwMode="ltGray">
          <a:xfrm>
            <a:off x="4084320" y="469392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1</a:t>
            </a:r>
          </a:p>
        </p:txBody>
      </p:sp>
      <p:grpSp>
        <p:nvGrpSpPr>
          <p:cNvPr id="99" name="Group 98"/>
          <p:cNvGrpSpPr/>
          <p:nvPr/>
        </p:nvGrpSpPr>
        <p:grpSpPr>
          <a:xfrm>
            <a:off x="2286000" y="4123317"/>
            <a:ext cx="1091879" cy="927847"/>
            <a:chOff x="2286000" y="4243668"/>
            <a:chExt cx="1091879" cy="927847"/>
          </a:xfrm>
        </p:grpSpPr>
        <p:sp>
          <p:nvSpPr>
            <p:cNvPr id="23" name="Oval 22"/>
            <p:cNvSpPr/>
            <p:nvPr/>
          </p:nvSpPr>
          <p:spPr bwMode="ltGray">
            <a:xfrm>
              <a:off x="2329916" y="4243668"/>
              <a:ext cx="1004047" cy="927847"/>
            </a:xfrm>
            <a:prstGeom prst="ellipse">
              <a:avLst/>
            </a:prstGeom>
            <a:solidFill>
              <a:schemeClr val="accent6"/>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24" name="Rectangle 23"/>
            <p:cNvSpPr/>
            <p:nvPr/>
          </p:nvSpPr>
          <p:spPr>
            <a:xfrm>
              <a:off x="2286000" y="4384426"/>
              <a:ext cx="1091879" cy="646331"/>
            </a:xfrm>
            <a:prstGeom prst="rect">
              <a:avLst/>
            </a:prstGeom>
          </p:spPr>
          <p:txBody>
            <a:bodyPr wrap="square">
              <a:spAutoFit/>
            </a:bodyPr>
            <a:lstStyle/>
            <a:p>
              <a:pPr lvl="0" algn="ctr"/>
              <a:r>
                <a:rPr lang="en-US" sz="1200" b="1" dirty="0">
                  <a:solidFill>
                    <a:schemeClr val="bg1"/>
                  </a:solidFill>
                  <a:latin typeface="Georgia" pitchFamily="18" charset="0"/>
                </a:rPr>
                <a:t>Center of Excellence</a:t>
              </a:r>
            </a:p>
            <a:p>
              <a:pPr lvl="0" algn="ctr"/>
              <a:r>
                <a:rPr lang="en-US" sz="1200" i="1" dirty="0">
                  <a:solidFill>
                    <a:schemeClr val="bg1"/>
                  </a:solidFill>
                  <a:latin typeface="Georgia" pitchFamily="18" charset="0"/>
                </a:rPr>
                <a:t>(Regional)</a:t>
              </a:r>
            </a:p>
          </p:txBody>
        </p:sp>
      </p:grpSp>
      <p:sp>
        <p:nvSpPr>
          <p:cNvPr id="25" name="Oval 24"/>
          <p:cNvSpPr>
            <a:spLocks noChangeAspect="1"/>
          </p:cNvSpPr>
          <p:nvPr/>
        </p:nvSpPr>
        <p:spPr bwMode="ltGray">
          <a:xfrm>
            <a:off x="2286000" y="400812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3</a:t>
            </a:r>
          </a:p>
        </p:txBody>
      </p:sp>
      <p:grpSp>
        <p:nvGrpSpPr>
          <p:cNvPr id="79" name="Group 78"/>
          <p:cNvGrpSpPr/>
          <p:nvPr/>
        </p:nvGrpSpPr>
        <p:grpSpPr>
          <a:xfrm>
            <a:off x="5410200" y="3246120"/>
            <a:ext cx="1091879" cy="1106245"/>
            <a:chOff x="5576047" y="3246120"/>
            <a:chExt cx="1091879" cy="1106245"/>
          </a:xfrm>
        </p:grpSpPr>
        <p:sp>
          <p:nvSpPr>
            <p:cNvPr id="21" name="Oval 20"/>
            <p:cNvSpPr/>
            <p:nvPr/>
          </p:nvSpPr>
          <p:spPr bwMode="ltGray">
            <a:xfrm>
              <a:off x="5619963" y="3424518"/>
              <a:ext cx="1004047" cy="927847"/>
            </a:xfrm>
            <a:prstGeom prst="ellipse">
              <a:avLst/>
            </a:prstGeom>
            <a:solidFill>
              <a:schemeClr val="accent6"/>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29" name="Rectangle 28"/>
            <p:cNvSpPr/>
            <p:nvPr/>
          </p:nvSpPr>
          <p:spPr>
            <a:xfrm>
              <a:off x="5576047" y="3565276"/>
              <a:ext cx="1091879" cy="646331"/>
            </a:xfrm>
            <a:prstGeom prst="rect">
              <a:avLst/>
            </a:prstGeom>
          </p:spPr>
          <p:txBody>
            <a:bodyPr wrap="square">
              <a:spAutoFit/>
            </a:bodyPr>
            <a:lstStyle/>
            <a:p>
              <a:pPr lvl="0" algn="ctr"/>
              <a:r>
                <a:rPr lang="en-US" sz="1200" b="1" dirty="0">
                  <a:solidFill>
                    <a:schemeClr val="bg1"/>
                  </a:solidFill>
                  <a:latin typeface="Georgia" pitchFamily="18" charset="0"/>
                </a:rPr>
                <a:t>Center of Excellence</a:t>
              </a:r>
            </a:p>
            <a:p>
              <a:pPr lvl="0" algn="ctr"/>
              <a:r>
                <a:rPr lang="en-US" sz="1200" i="1" dirty="0">
                  <a:solidFill>
                    <a:schemeClr val="bg1"/>
                  </a:solidFill>
                  <a:latin typeface="Georgia" pitchFamily="18" charset="0"/>
                </a:rPr>
                <a:t>(Regional)</a:t>
              </a:r>
            </a:p>
          </p:txBody>
        </p:sp>
        <p:sp>
          <p:nvSpPr>
            <p:cNvPr id="26" name="Oval 25"/>
            <p:cNvSpPr>
              <a:spLocks noChangeAspect="1"/>
            </p:cNvSpPr>
            <p:nvPr/>
          </p:nvSpPr>
          <p:spPr bwMode="ltGray">
            <a:xfrm>
              <a:off x="6294120" y="324612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3</a:t>
              </a:r>
            </a:p>
          </p:txBody>
        </p:sp>
      </p:grpSp>
      <p:grpSp>
        <p:nvGrpSpPr>
          <p:cNvPr id="78" name="Group 77"/>
          <p:cNvGrpSpPr/>
          <p:nvPr/>
        </p:nvGrpSpPr>
        <p:grpSpPr>
          <a:xfrm>
            <a:off x="4541520" y="5638800"/>
            <a:ext cx="1173480" cy="927847"/>
            <a:chOff x="4187804" y="5791200"/>
            <a:chExt cx="1173480" cy="927847"/>
          </a:xfrm>
        </p:grpSpPr>
        <p:sp>
          <p:nvSpPr>
            <p:cNvPr id="22" name="Oval 21"/>
            <p:cNvSpPr/>
            <p:nvPr/>
          </p:nvSpPr>
          <p:spPr bwMode="ltGray">
            <a:xfrm>
              <a:off x="4313321" y="5791200"/>
              <a:ext cx="1004047" cy="927847"/>
            </a:xfrm>
            <a:prstGeom prst="ellipse">
              <a:avLst/>
            </a:prstGeom>
            <a:solidFill>
              <a:schemeClr val="accent6"/>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28" name="Rectangle 27"/>
            <p:cNvSpPr/>
            <p:nvPr/>
          </p:nvSpPr>
          <p:spPr>
            <a:xfrm>
              <a:off x="4269405" y="5931958"/>
              <a:ext cx="1091879" cy="646331"/>
            </a:xfrm>
            <a:prstGeom prst="rect">
              <a:avLst/>
            </a:prstGeom>
          </p:spPr>
          <p:txBody>
            <a:bodyPr wrap="square">
              <a:spAutoFit/>
            </a:bodyPr>
            <a:lstStyle/>
            <a:p>
              <a:pPr lvl="0" algn="ctr"/>
              <a:r>
                <a:rPr lang="en-US" sz="1200" b="1" dirty="0">
                  <a:solidFill>
                    <a:schemeClr val="bg1"/>
                  </a:solidFill>
                  <a:latin typeface="Georgia" pitchFamily="18" charset="0"/>
                </a:rPr>
                <a:t>Center of Excellence</a:t>
              </a:r>
            </a:p>
            <a:p>
              <a:pPr lvl="0" algn="ctr"/>
              <a:r>
                <a:rPr lang="en-US" sz="1200" i="1" dirty="0">
                  <a:solidFill>
                    <a:schemeClr val="bg1"/>
                  </a:solidFill>
                  <a:latin typeface="Georgia" pitchFamily="18" charset="0"/>
                </a:rPr>
                <a:t>(Regional)</a:t>
              </a:r>
            </a:p>
          </p:txBody>
        </p:sp>
        <p:sp>
          <p:nvSpPr>
            <p:cNvPr id="27" name="Oval 26"/>
            <p:cNvSpPr>
              <a:spLocks noChangeAspect="1"/>
            </p:cNvSpPr>
            <p:nvPr/>
          </p:nvSpPr>
          <p:spPr bwMode="ltGray">
            <a:xfrm>
              <a:off x="4187804" y="652272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3</a:t>
              </a:r>
            </a:p>
          </p:txBody>
        </p:sp>
      </p:grpSp>
      <p:sp>
        <p:nvSpPr>
          <p:cNvPr id="30" name="Oval 29"/>
          <p:cNvSpPr>
            <a:spLocks noChangeAspect="1"/>
          </p:cNvSpPr>
          <p:nvPr/>
        </p:nvSpPr>
        <p:spPr bwMode="ltGray">
          <a:xfrm>
            <a:off x="6560061" y="1484593"/>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1</a:t>
            </a:r>
          </a:p>
        </p:txBody>
      </p:sp>
      <p:sp>
        <p:nvSpPr>
          <p:cNvPr id="31" name="Oval 30"/>
          <p:cNvSpPr>
            <a:spLocks noChangeAspect="1"/>
          </p:cNvSpPr>
          <p:nvPr/>
        </p:nvSpPr>
        <p:spPr bwMode="ltGray">
          <a:xfrm>
            <a:off x="5227510" y="1484593"/>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2</a:t>
            </a:r>
          </a:p>
        </p:txBody>
      </p:sp>
      <p:sp>
        <p:nvSpPr>
          <p:cNvPr id="32" name="Oval 31"/>
          <p:cNvSpPr>
            <a:spLocks noChangeAspect="1"/>
          </p:cNvSpPr>
          <p:nvPr/>
        </p:nvSpPr>
        <p:spPr bwMode="ltGray">
          <a:xfrm>
            <a:off x="3860080" y="1484593"/>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3</a:t>
            </a:r>
          </a:p>
        </p:txBody>
      </p:sp>
      <p:sp>
        <p:nvSpPr>
          <p:cNvPr id="33" name="Oval 32"/>
          <p:cNvSpPr>
            <a:spLocks noChangeAspect="1"/>
          </p:cNvSpPr>
          <p:nvPr/>
        </p:nvSpPr>
        <p:spPr bwMode="ltGray">
          <a:xfrm>
            <a:off x="2527529" y="1484593"/>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nvGrpSpPr>
          <p:cNvPr id="81" name="Group 80"/>
          <p:cNvGrpSpPr/>
          <p:nvPr/>
        </p:nvGrpSpPr>
        <p:grpSpPr>
          <a:xfrm>
            <a:off x="6324600" y="2514600"/>
            <a:ext cx="868680" cy="533400"/>
            <a:chOff x="6515188" y="2819400"/>
            <a:chExt cx="868680" cy="533400"/>
          </a:xfrm>
        </p:grpSpPr>
        <p:sp>
          <p:nvSpPr>
            <p:cNvPr id="35" name="Oval 34"/>
            <p:cNvSpPr/>
            <p:nvPr/>
          </p:nvSpPr>
          <p:spPr bwMode="ltGray">
            <a:xfrm>
              <a:off x="6581279" y="2819400"/>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36" name="Rectangle 35"/>
            <p:cNvSpPr/>
            <p:nvPr/>
          </p:nvSpPr>
          <p:spPr>
            <a:xfrm>
              <a:off x="6515188" y="2870657"/>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sp>
          <p:nvSpPr>
            <p:cNvPr id="37" name="Oval 36"/>
            <p:cNvSpPr>
              <a:spLocks noChangeAspect="1"/>
            </p:cNvSpPr>
            <p:nvPr/>
          </p:nvSpPr>
          <p:spPr bwMode="ltGray">
            <a:xfrm>
              <a:off x="7200988" y="2825361"/>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grpSp>
        <p:nvGrpSpPr>
          <p:cNvPr id="82" name="Group 81"/>
          <p:cNvGrpSpPr/>
          <p:nvPr/>
        </p:nvGrpSpPr>
        <p:grpSpPr>
          <a:xfrm>
            <a:off x="6827520" y="3352800"/>
            <a:ext cx="868680" cy="533400"/>
            <a:chOff x="6958833" y="3504328"/>
            <a:chExt cx="868680" cy="533400"/>
          </a:xfrm>
        </p:grpSpPr>
        <p:sp>
          <p:nvSpPr>
            <p:cNvPr id="38" name="Oval 37"/>
            <p:cNvSpPr/>
            <p:nvPr/>
          </p:nvSpPr>
          <p:spPr bwMode="ltGray">
            <a:xfrm>
              <a:off x="7024924" y="3504328"/>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39" name="Rectangle 38"/>
            <p:cNvSpPr/>
            <p:nvPr/>
          </p:nvSpPr>
          <p:spPr>
            <a:xfrm>
              <a:off x="6958833" y="3555585"/>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sp>
          <p:nvSpPr>
            <p:cNvPr id="40" name="Oval 39"/>
            <p:cNvSpPr>
              <a:spLocks noChangeAspect="1"/>
            </p:cNvSpPr>
            <p:nvPr/>
          </p:nvSpPr>
          <p:spPr bwMode="ltGray">
            <a:xfrm>
              <a:off x="7644633" y="3510289"/>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grpSp>
        <p:nvGrpSpPr>
          <p:cNvPr id="100" name="Group 99"/>
          <p:cNvGrpSpPr/>
          <p:nvPr/>
        </p:nvGrpSpPr>
        <p:grpSpPr>
          <a:xfrm>
            <a:off x="6974232" y="4320540"/>
            <a:ext cx="721968" cy="533400"/>
            <a:chOff x="7025744" y="4297995"/>
            <a:chExt cx="721968" cy="533400"/>
          </a:xfrm>
        </p:grpSpPr>
        <p:sp>
          <p:nvSpPr>
            <p:cNvPr id="41" name="Oval 40"/>
            <p:cNvSpPr/>
            <p:nvPr/>
          </p:nvSpPr>
          <p:spPr bwMode="ltGray">
            <a:xfrm>
              <a:off x="7091835" y="4297995"/>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42" name="Rectangle 41"/>
            <p:cNvSpPr/>
            <p:nvPr/>
          </p:nvSpPr>
          <p:spPr>
            <a:xfrm>
              <a:off x="7025744" y="4349252"/>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grpSp>
      <p:sp>
        <p:nvSpPr>
          <p:cNvPr id="43" name="Oval 42"/>
          <p:cNvSpPr>
            <a:spLocks noChangeAspect="1"/>
          </p:cNvSpPr>
          <p:nvPr/>
        </p:nvSpPr>
        <p:spPr bwMode="ltGray">
          <a:xfrm>
            <a:off x="7620000" y="4303956"/>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nvGrpSpPr>
          <p:cNvPr id="84" name="Group 83"/>
          <p:cNvGrpSpPr/>
          <p:nvPr/>
        </p:nvGrpSpPr>
        <p:grpSpPr>
          <a:xfrm>
            <a:off x="6827520" y="5159496"/>
            <a:ext cx="868680" cy="533400"/>
            <a:chOff x="6766266" y="5159496"/>
            <a:chExt cx="868680" cy="533400"/>
          </a:xfrm>
        </p:grpSpPr>
        <p:sp>
          <p:nvSpPr>
            <p:cNvPr id="44" name="Oval 43"/>
            <p:cNvSpPr/>
            <p:nvPr/>
          </p:nvSpPr>
          <p:spPr bwMode="ltGray">
            <a:xfrm>
              <a:off x="6832357" y="5159496"/>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45" name="Rectangle 44"/>
            <p:cNvSpPr/>
            <p:nvPr/>
          </p:nvSpPr>
          <p:spPr>
            <a:xfrm>
              <a:off x="6766266" y="5210753"/>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sp>
          <p:nvSpPr>
            <p:cNvPr id="46" name="Oval 45"/>
            <p:cNvSpPr>
              <a:spLocks noChangeAspect="1"/>
            </p:cNvSpPr>
            <p:nvPr/>
          </p:nvSpPr>
          <p:spPr bwMode="ltGray">
            <a:xfrm>
              <a:off x="7452066" y="5165457"/>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grpSp>
        <p:nvGrpSpPr>
          <p:cNvPr id="85" name="Group 84"/>
          <p:cNvGrpSpPr/>
          <p:nvPr/>
        </p:nvGrpSpPr>
        <p:grpSpPr>
          <a:xfrm>
            <a:off x="6446520" y="5983359"/>
            <a:ext cx="868680" cy="533400"/>
            <a:chOff x="6248400" y="5983359"/>
            <a:chExt cx="868680" cy="533400"/>
          </a:xfrm>
        </p:grpSpPr>
        <p:sp>
          <p:nvSpPr>
            <p:cNvPr id="47" name="Oval 46"/>
            <p:cNvSpPr/>
            <p:nvPr/>
          </p:nvSpPr>
          <p:spPr bwMode="ltGray">
            <a:xfrm>
              <a:off x="6314491" y="5983359"/>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48" name="Rectangle 47"/>
            <p:cNvSpPr/>
            <p:nvPr/>
          </p:nvSpPr>
          <p:spPr>
            <a:xfrm>
              <a:off x="6248400" y="6034616"/>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sp>
          <p:nvSpPr>
            <p:cNvPr id="49" name="Oval 48"/>
            <p:cNvSpPr>
              <a:spLocks noChangeAspect="1"/>
            </p:cNvSpPr>
            <p:nvPr/>
          </p:nvSpPr>
          <p:spPr bwMode="ltGray">
            <a:xfrm>
              <a:off x="6934200" y="598932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grpSp>
        <p:nvGrpSpPr>
          <p:cNvPr id="92" name="Group 91"/>
          <p:cNvGrpSpPr/>
          <p:nvPr/>
        </p:nvGrpSpPr>
        <p:grpSpPr>
          <a:xfrm>
            <a:off x="1752600" y="2514600"/>
            <a:ext cx="843301" cy="603639"/>
            <a:chOff x="2052299" y="2749161"/>
            <a:chExt cx="843301" cy="603639"/>
          </a:xfrm>
        </p:grpSpPr>
        <p:grpSp>
          <p:nvGrpSpPr>
            <p:cNvPr id="91" name="Group 90"/>
            <p:cNvGrpSpPr/>
            <p:nvPr/>
          </p:nvGrpSpPr>
          <p:grpSpPr>
            <a:xfrm>
              <a:off x="2173632" y="2819400"/>
              <a:ext cx="721968" cy="533400"/>
              <a:chOff x="2173632" y="2819400"/>
              <a:chExt cx="721968" cy="533400"/>
            </a:xfrm>
          </p:grpSpPr>
          <p:sp>
            <p:nvSpPr>
              <p:cNvPr id="53" name="Oval 52"/>
              <p:cNvSpPr/>
              <p:nvPr/>
            </p:nvSpPr>
            <p:spPr bwMode="ltGray">
              <a:xfrm>
                <a:off x="2239723" y="2819400"/>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54" name="Rectangle 53"/>
              <p:cNvSpPr/>
              <p:nvPr/>
            </p:nvSpPr>
            <p:spPr>
              <a:xfrm>
                <a:off x="2173632" y="2870657"/>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grpSp>
        <p:sp>
          <p:nvSpPr>
            <p:cNvPr id="55" name="Oval 54"/>
            <p:cNvSpPr>
              <a:spLocks noChangeAspect="1"/>
            </p:cNvSpPr>
            <p:nvPr/>
          </p:nvSpPr>
          <p:spPr bwMode="ltGray">
            <a:xfrm>
              <a:off x="2052299" y="2749161"/>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grpSp>
        <p:nvGrpSpPr>
          <p:cNvPr id="90" name="Group 89"/>
          <p:cNvGrpSpPr/>
          <p:nvPr/>
        </p:nvGrpSpPr>
        <p:grpSpPr>
          <a:xfrm>
            <a:off x="1371600" y="3352800"/>
            <a:ext cx="843301" cy="603639"/>
            <a:chOff x="1447800" y="3434089"/>
            <a:chExt cx="843301" cy="603639"/>
          </a:xfrm>
        </p:grpSpPr>
        <p:sp>
          <p:nvSpPr>
            <p:cNvPr id="56" name="Oval 55"/>
            <p:cNvSpPr/>
            <p:nvPr/>
          </p:nvSpPr>
          <p:spPr bwMode="ltGray">
            <a:xfrm>
              <a:off x="1635224" y="3504328"/>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57" name="Rectangle 56"/>
            <p:cNvSpPr/>
            <p:nvPr/>
          </p:nvSpPr>
          <p:spPr>
            <a:xfrm>
              <a:off x="1569133" y="3555585"/>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sp>
          <p:nvSpPr>
            <p:cNvPr id="58" name="Oval 57"/>
            <p:cNvSpPr>
              <a:spLocks noChangeAspect="1"/>
            </p:cNvSpPr>
            <p:nvPr/>
          </p:nvSpPr>
          <p:spPr bwMode="ltGray">
            <a:xfrm>
              <a:off x="1447800" y="3434089"/>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grpSp>
        <p:nvGrpSpPr>
          <p:cNvPr id="101" name="Group 100"/>
          <p:cNvGrpSpPr/>
          <p:nvPr/>
        </p:nvGrpSpPr>
        <p:grpSpPr>
          <a:xfrm>
            <a:off x="1335432" y="4320540"/>
            <a:ext cx="721968" cy="533400"/>
            <a:chOff x="1335432" y="4252275"/>
            <a:chExt cx="721968" cy="533400"/>
          </a:xfrm>
        </p:grpSpPr>
        <p:sp>
          <p:nvSpPr>
            <p:cNvPr id="59" name="Oval 58"/>
            <p:cNvSpPr/>
            <p:nvPr/>
          </p:nvSpPr>
          <p:spPr bwMode="ltGray">
            <a:xfrm>
              <a:off x="1401523" y="4252275"/>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60" name="Rectangle 59"/>
            <p:cNvSpPr/>
            <p:nvPr/>
          </p:nvSpPr>
          <p:spPr>
            <a:xfrm>
              <a:off x="1335432" y="4303532"/>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grpSp>
      <p:sp>
        <p:nvSpPr>
          <p:cNvPr id="61" name="Oval 60"/>
          <p:cNvSpPr>
            <a:spLocks noChangeAspect="1"/>
          </p:cNvSpPr>
          <p:nvPr/>
        </p:nvSpPr>
        <p:spPr bwMode="ltGray">
          <a:xfrm>
            <a:off x="1229235" y="419100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nvGrpSpPr>
          <p:cNvPr id="88" name="Group 87"/>
          <p:cNvGrpSpPr/>
          <p:nvPr/>
        </p:nvGrpSpPr>
        <p:grpSpPr>
          <a:xfrm>
            <a:off x="1371600" y="5074920"/>
            <a:ext cx="806770" cy="617976"/>
            <a:chOff x="1447800" y="5074920"/>
            <a:chExt cx="806770" cy="617976"/>
          </a:xfrm>
        </p:grpSpPr>
        <p:grpSp>
          <p:nvGrpSpPr>
            <p:cNvPr id="87" name="Group 86"/>
            <p:cNvGrpSpPr/>
            <p:nvPr/>
          </p:nvGrpSpPr>
          <p:grpSpPr>
            <a:xfrm>
              <a:off x="1532602" y="5159496"/>
              <a:ext cx="721968" cy="533400"/>
              <a:chOff x="1532602" y="5159496"/>
              <a:chExt cx="721968" cy="533400"/>
            </a:xfrm>
          </p:grpSpPr>
          <p:sp>
            <p:nvSpPr>
              <p:cNvPr id="62" name="Oval 61"/>
              <p:cNvSpPr/>
              <p:nvPr/>
            </p:nvSpPr>
            <p:spPr bwMode="ltGray">
              <a:xfrm>
                <a:off x="1598693" y="5159496"/>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63" name="Rectangle 62"/>
              <p:cNvSpPr/>
              <p:nvPr/>
            </p:nvSpPr>
            <p:spPr>
              <a:xfrm>
                <a:off x="1532602" y="5210753"/>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grpSp>
        <p:sp>
          <p:nvSpPr>
            <p:cNvPr id="64" name="Oval 63"/>
            <p:cNvSpPr>
              <a:spLocks noChangeAspect="1"/>
            </p:cNvSpPr>
            <p:nvPr/>
          </p:nvSpPr>
          <p:spPr bwMode="ltGray">
            <a:xfrm>
              <a:off x="1447800" y="507492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grpSp>
        <p:nvGrpSpPr>
          <p:cNvPr id="86" name="Group 85"/>
          <p:cNvGrpSpPr/>
          <p:nvPr/>
        </p:nvGrpSpPr>
        <p:grpSpPr>
          <a:xfrm>
            <a:off x="1747499" y="5913120"/>
            <a:ext cx="843301" cy="603639"/>
            <a:chOff x="2070794" y="5913120"/>
            <a:chExt cx="843301" cy="603639"/>
          </a:xfrm>
        </p:grpSpPr>
        <p:sp>
          <p:nvSpPr>
            <p:cNvPr id="65" name="Oval 64"/>
            <p:cNvSpPr/>
            <p:nvPr/>
          </p:nvSpPr>
          <p:spPr bwMode="ltGray">
            <a:xfrm>
              <a:off x="2258218" y="5983359"/>
              <a:ext cx="589786" cy="533400"/>
            </a:xfrm>
            <a:prstGeom prst="ellipse">
              <a:avLst/>
            </a:prstGeom>
            <a:solidFill>
              <a:schemeClr val="accent3"/>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latin typeface="Georgia" pitchFamily="18" charset="0"/>
              </a:endParaRPr>
            </a:p>
          </p:txBody>
        </p:sp>
        <p:sp>
          <p:nvSpPr>
            <p:cNvPr id="66" name="Rectangle 65"/>
            <p:cNvSpPr/>
            <p:nvPr/>
          </p:nvSpPr>
          <p:spPr>
            <a:xfrm>
              <a:off x="2192127" y="6034616"/>
              <a:ext cx="721968" cy="430887"/>
            </a:xfrm>
            <a:prstGeom prst="rect">
              <a:avLst/>
            </a:prstGeom>
          </p:spPr>
          <p:txBody>
            <a:bodyPr wrap="square">
              <a:spAutoFit/>
            </a:bodyPr>
            <a:lstStyle/>
            <a:p>
              <a:pPr lvl="0" algn="ctr"/>
              <a:r>
                <a:rPr lang="en-US" sz="1100" b="1" dirty="0">
                  <a:solidFill>
                    <a:srgbClr val="FFFFFF"/>
                  </a:solidFill>
                  <a:latin typeface="Georgia" pitchFamily="18" charset="0"/>
                </a:rPr>
                <a:t>Local</a:t>
              </a:r>
            </a:p>
            <a:p>
              <a:pPr lvl="0" algn="ctr"/>
              <a:r>
                <a:rPr lang="en-US" sz="1100" b="1" i="1" dirty="0">
                  <a:solidFill>
                    <a:srgbClr val="FFFFFF"/>
                  </a:solidFill>
                  <a:latin typeface="Georgia" pitchFamily="18" charset="0"/>
                </a:rPr>
                <a:t>‘Spoke’</a:t>
              </a:r>
              <a:endParaRPr lang="en-US" sz="1100" i="1" dirty="0">
                <a:solidFill>
                  <a:srgbClr val="FFFFFF"/>
                </a:solidFill>
                <a:latin typeface="Georgia" pitchFamily="18" charset="0"/>
              </a:endParaRPr>
            </a:p>
          </p:txBody>
        </p:sp>
        <p:sp>
          <p:nvSpPr>
            <p:cNvPr id="67" name="Oval 66"/>
            <p:cNvSpPr>
              <a:spLocks noChangeAspect="1"/>
            </p:cNvSpPr>
            <p:nvPr/>
          </p:nvSpPr>
          <p:spPr bwMode="ltGray">
            <a:xfrm>
              <a:off x="2070794" y="5913120"/>
              <a:ext cx="182880" cy="182880"/>
            </a:xfrm>
            <a:prstGeom prst="ellipse">
              <a:avLst/>
            </a:prstGeom>
            <a:solidFill>
              <a:schemeClr val="bg1">
                <a:lumMod val="50000"/>
              </a:schemeClr>
            </a:solidFill>
            <a:ln w="31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a:solidFill>
                    <a:schemeClr val="bg1"/>
                  </a:solidFill>
                  <a:latin typeface="Georgia" pitchFamily="18" charset="0"/>
                </a:rPr>
                <a:t>4</a:t>
              </a:r>
            </a:p>
          </p:txBody>
        </p:sp>
      </p:grpSp>
      <p:cxnSp>
        <p:nvCxnSpPr>
          <p:cNvPr id="68" name="Straight Arrow Connector 67"/>
          <p:cNvCxnSpPr>
            <a:endCxn id="8" idx="1"/>
          </p:cNvCxnSpPr>
          <p:nvPr/>
        </p:nvCxnSpPr>
        <p:spPr>
          <a:xfrm>
            <a:off x="2414265" y="3059554"/>
            <a:ext cx="1741791" cy="1199643"/>
          </a:xfrm>
          <a:prstGeom prst="straightConnector1">
            <a:avLst/>
          </a:prstGeom>
          <a:ln w="285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p:cNvCxnSpPr>
            <a:stCxn id="53" idx="4"/>
            <a:endCxn id="23" idx="0"/>
          </p:cNvCxnSpPr>
          <p:nvPr/>
        </p:nvCxnSpPr>
        <p:spPr>
          <a:xfrm>
            <a:off x="2234917" y="3118239"/>
            <a:ext cx="597023" cy="1005078"/>
          </a:xfrm>
          <a:prstGeom prst="straightConnector1">
            <a:avLst/>
          </a:prstGeom>
          <a:ln w="285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3" idx="6"/>
          </p:cNvCxnSpPr>
          <p:nvPr/>
        </p:nvCxnSpPr>
        <p:spPr>
          <a:xfrm>
            <a:off x="2529810" y="2851539"/>
            <a:ext cx="1171316" cy="669819"/>
          </a:xfrm>
          <a:prstGeom prst="straightConnector1">
            <a:avLst/>
          </a:prstGeom>
          <a:ln w="285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71" name="TextBox 70"/>
          <p:cNvSpPr txBox="1"/>
          <p:nvPr/>
        </p:nvSpPr>
        <p:spPr>
          <a:xfrm>
            <a:off x="2394284" y="3466142"/>
            <a:ext cx="1380201" cy="382915"/>
          </a:xfrm>
          <a:prstGeom prst="rect">
            <a:avLst/>
          </a:prstGeom>
          <a:solidFill>
            <a:srgbClr val="FFFFFF">
              <a:alpha val="80000"/>
            </a:srgbClr>
          </a:solidFill>
        </p:spPr>
        <p:txBody>
          <a:bodyPr wrap="square" lIns="0" tIns="0" rIns="0" bIns="0" rtlCol="0">
            <a:noAutofit/>
          </a:bodyPr>
          <a:lstStyle/>
          <a:p>
            <a:pPr indent="-274320">
              <a:spcAft>
                <a:spcPts val="900"/>
              </a:spcAft>
            </a:pPr>
            <a:r>
              <a:rPr lang="en-US" sz="1100" i="1" dirty="0">
                <a:latin typeface="Georgia" pitchFamily="18" charset="0"/>
              </a:rPr>
              <a:t>Sample Hub-Spoke Interaction Model</a:t>
            </a:r>
          </a:p>
        </p:txBody>
      </p:sp>
    </p:spTree>
    <p:extLst>
      <p:ext uri="{BB962C8B-B14F-4D97-AF65-F5344CB8AC3E}">
        <p14:creationId xmlns:p14="http://schemas.microsoft.com/office/powerpoint/2010/main" val="2800766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Step 4: Invest in Appropriate Infrastructure</a:t>
            </a:r>
          </a:p>
        </p:txBody>
      </p:sp>
      <p:sp>
        <p:nvSpPr>
          <p:cNvPr id="4" name="Slide Number Placeholder 3"/>
          <p:cNvSpPr>
            <a:spLocks noGrp="1"/>
          </p:cNvSpPr>
          <p:nvPr>
            <p:ph type="sldNum" sz="quarter" idx="4"/>
          </p:nvPr>
        </p:nvSpPr>
        <p:spPr/>
        <p:txBody>
          <a:bodyPr/>
          <a:lstStyle/>
          <a:p>
            <a:fld id="{9EBD5762-3BDC-484D-9503-7EA6D5A9A8CE}" type="slidenum">
              <a:rPr lang="en-GB" smtClean="0">
                <a:solidFill>
                  <a:srgbClr val="000000"/>
                </a:solidFill>
              </a:rPr>
              <a:pPr/>
              <a:t>20</a:t>
            </a:fld>
            <a:endParaRPr lang="en-GB" dirty="0">
              <a:solidFill>
                <a:srgbClr val="000000"/>
              </a:solidFill>
            </a:endParaRPr>
          </a:p>
        </p:txBody>
      </p:sp>
      <p:graphicFrame>
        <p:nvGraphicFramePr>
          <p:cNvPr id="8" name="Table 7"/>
          <p:cNvGraphicFramePr>
            <a:graphicFrameLocks noGrp="1"/>
          </p:cNvGraphicFramePr>
          <p:nvPr/>
        </p:nvGraphicFramePr>
        <p:xfrm>
          <a:off x="1981200" y="1752600"/>
          <a:ext cx="6629400" cy="4724399"/>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3276600">
                  <a:extLst>
                    <a:ext uri="{9D8B030D-6E8A-4147-A177-3AD203B41FA5}">
                      <a16:colId xmlns:a16="http://schemas.microsoft.com/office/drawing/2014/main" val="20002"/>
                    </a:ext>
                  </a:extLst>
                </a:gridCol>
              </a:tblGrid>
              <a:tr h="324701">
                <a:tc>
                  <a:txBody>
                    <a:bodyPr/>
                    <a:lstStyle/>
                    <a:p>
                      <a:pPr algn="ctr"/>
                      <a:r>
                        <a:rPr lang="en-US" sz="1400" dirty="0">
                          <a:latin typeface="+mj-lt"/>
                        </a:rPr>
                        <a:t>Objective</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r>
                        <a:rPr lang="en-US" sz="1400" dirty="0">
                          <a:latin typeface="+mj-lt"/>
                        </a:rPr>
                        <a:t>Considerations</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C00000"/>
                    </a:solidFill>
                  </a:tcPr>
                </a:tc>
                <a:tc>
                  <a:txBody>
                    <a:bodyPr/>
                    <a:lstStyle/>
                    <a:p>
                      <a:pPr algn="ctr"/>
                      <a:r>
                        <a:rPr lang="en-US" sz="1400" dirty="0">
                          <a:latin typeface="+mj-lt"/>
                        </a:rPr>
                        <a:t>Impact</a:t>
                      </a:r>
                    </a:p>
                  </a:txBody>
                  <a:tcPr>
                    <a:lnL w="38100" cap="flat" cmpd="sng" algn="ctr">
                      <a:solidFill>
                        <a:schemeClr val="bg1"/>
                      </a:solidFill>
                      <a:prstDash val="solid"/>
                      <a:round/>
                      <a:headEnd type="none" w="med" len="med"/>
                      <a:tailEnd type="none" w="med" len="med"/>
                    </a:lnL>
                    <a:lnR w="381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C00000"/>
                    </a:solidFill>
                  </a:tcPr>
                </a:tc>
                <a:extLst>
                  <a:ext uri="{0D108BD9-81ED-4DB2-BD59-A6C34878D82A}">
                    <a16:rowId xmlns:a16="http://schemas.microsoft.com/office/drawing/2014/main" val="10000"/>
                  </a:ext>
                </a:extLst>
              </a:tr>
              <a:tr h="488855">
                <a:tc rowSpan="3">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mj-lt"/>
                        </a:rPr>
                        <a:t>Identify the type of analysis that will be conducted and define which analytics capabilities will be employed</a:t>
                      </a:r>
                    </a:p>
                  </a:txBody>
                  <a:tcPr anchor="ctr">
                    <a:lnT w="38100" cap="flat" cmpd="sng" algn="ctr">
                      <a:solidFill>
                        <a:schemeClr val="bg1"/>
                      </a:solidFill>
                      <a:prstDash val="solid"/>
                      <a:round/>
                      <a:headEnd type="none" w="med" len="med"/>
                      <a:tailEnd type="none" w="med" len="med"/>
                    </a:lnT>
                    <a:lnB w="28575" cap="flat" cmpd="sng" algn="ctr">
                      <a:solidFill>
                        <a:schemeClr val="bg1">
                          <a:lumMod val="50000"/>
                        </a:schemeClr>
                      </a:solidFill>
                      <a:prstDash val="sysDash"/>
                      <a:round/>
                      <a:headEnd type="none" w="med" len="med"/>
                      <a:tailEnd type="none" w="med" len="med"/>
                    </a:lnB>
                    <a:noFill/>
                  </a:tcPr>
                </a:tc>
                <a:tc rowSpan="3">
                  <a:txBody>
                    <a:bodyPr/>
                    <a:lstStyle/>
                    <a:p>
                      <a:endParaRPr lang="en-US" sz="1200" dirty="0">
                        <a:latin typeface="+mj-lt"/>
                      </a:endParaRPr>
                    </a:p>
                  </a:txBody>
                  <a:tcPr>
                    <a:lnT w="38100" cap="flat" cmpd="sng" algn="ctr">
                      <a:solidFill>
                        <a:schemeClr val="bg1"/>
                      </a:solidFill>
                      <a:prstDash val="solid"/>
                      <a:round/>
                      <a:headEnd type="none" w="med" len="med"/>
                      <a:tailEnd type="none" w="med" len="med"/>
                    </a:lnT>
                    <a:lnB w="28575" cap="flat" cmpd="sng" algn="ctr">
                      <a:solidFill>
                        <a:schemeClr val="bg1">
                          <a:lumMod val="50000"/>
                        </a:schemeClr>
                      </a:solidFill>
                      <a:prstDash val="sysDash"/>
                      <a:round/>
                      <a:headEnd type="none" w="med" len="med"/>
                      <a:tailEnd type="none" w="med" len="med"/>
                    </a:lnB>
                    <a:noFill/>
                  </a:tcPr>
                </a:tc>
                <a:tc>
                  <a:txBody>
                    <a:bodyPr/>
                    <a:lstStyle/>
                    <a:p>
                      <a:pPr algn="l"/>
                      <a:r>
                        <a:rPr lang="en-US" sz="1100" i="1" dirty="0">
                          <a:latin typeface="+mj-lt"/>
                        </a:rPr>
                        <a:t>Dictates performance needs</a:t>
                      </a:r>
                      <a:r>
                        <a:rPr lang="en-US" sz="1100" i="1" baseline="0" dirty="0">
                          <a:latin typeface="+mj-lt"/>
                        </a:rPr>
                        <a:t> along with data structures and processing architecture</a:t>
                      </a:r>
                      <a:endParaRPr lang="en-US" sz="1100" i="1" dirty="0">
                        <a:latin typeface="+mj-lt"/>
                      </a:endParaRPr>
                    </a:p>
                  </a:txBody>
                  <a:tcPr>
                    <a:lnT w="38100" cap="flat" cmpd="sng" algn="ctr">
                      <a:solidFill>
                        <a:schemeClr val="bg1"/>
                      </a:solidFill>
                      <a:prstDash val="solid"/>
                      <a:round/>
                      <a:headEnd type="none" w="med" len="med"/>
                      <a:tailEnd type="none" w="med" len="med"/>
                    </a:lnT>
                    <a:noFill/>
                  </a:tcPr>
                </a:tc>
                <a:extLst>
                  <a:ext uri="{0D108BD9-81ED-4DB2-BD59-A6C34878D82A}">
                    <a16:rowId xmlns:a16="http://schemas.microsoft.com/office/drawing/2014/main" val="10001"/>
                  </a:ext>
                </a:extLst>
              </a:tr>
              <a:tr h="488856">
                <a:tc vMerge="1">
                  <a:txBody>
                    <a:bodyPr/>
                    <a:lstStyle/>
                    <a:p>
                      <a:endParaRPr lang="en-US"/>
                    </a:p>
                  </a:txBody>
                  <a:tcPr/>
                </a:tc>
                <a:tc vMerge="1">
                  <a:txBody>
                    <a:bodyPr/>
                    <a:lstStyle/>
                    <a:p>
                      <a:endParaRPr lang="en-US"/>
                    </a:p>
                  </a:txBody>
                  <a:tcPr/>
                </a:tc>
                <a:tc>
                  <a:txBody>
                    <a:bodyPr/>
                    <a:lstStyle/>
                    <a:p>
                      <a:pPr algn="l"/>
                      <a:r>
                        <a:rPr lang="en-US" sz="1100" i="1" dirty="0">
                          <a:latin typeface="+mj-lt"/>
                        </a:rPr>
                        <a:t>Interface</a:t>
                      </a:r>
                      <a:r>
                        <a:rPr lang="en-US" sz="1100" i="1" baseline="0" dirty="0">
                          <a:latin typeface="+mj-lt"/>
                        </a:rPr>
                        <a:t> could restrict the ability to perform analysis ad hoc and restrict ability to update</a:t>
                      </a:r>
                      <a:endParaRPr lang="en-US" sz="1100" i="1" dirty="0">
                        <a:latin typeface="+mj-lt"/>
                      </a:endParaRPr>
                    </a:p>
                  </a:txBody>
                  <a:tcPr>
                    <a:noFill/>
                  </a:tcPr>
                </a:tc>
                <a:extLst>
                  <a:ext uri="{0D108BD9-81ED-4DB2-BD59-A6C34878D82A}">
                    <a16:rowId xmlns:a16="http://schemas.microsoft.com/office/drawing/2014/main" val="10002"/>
                  </a:ext>
                </a:extLst>
              </a:tr>
              <a:tr h="488855">
                <a:tc vMerge="1">
                  <a:txBody>
                    <a:bodyPr/>
                    <a:lstStyle/>
                    <a:p>
                      <a:endParaRPr lang="en-US"/>
                    </a:p>
                  </a:txBody>
                  <a:tcPr/>
                </a:tc>
                <a:tc vMerge="1">
                  <a:txBody>
                    <a:bodyPr/>
                    <a:lstStyle/>
                    <a:p>
                      <a:endParaRPr lang="en-US"/>
                    </a:p>
                  </a:txBody>
                  <a:tcPr/>
                </a:tc>
                <a:tc>
                  <a:txBody>
                    <a:bodyPr/>
                    <a:lstStyle/>
                    <a:p>
                      <a:pPr algn="l"/>
                      <a:r>
                        <a:rPr lang="en-US" sz="1100" i="1" dirty="0">
                          <a:latin typeface="+mj-lt"/>
                        </a:rPr>
                        <a:t>Support</a:t>
                      </a:r>
                      <a:r>
                        <a:rPr lang="en-US" sz="1100" i="1" baseline="0" dirty="0">
                          <a:latin typeface="+mj-lt"/>
                        </a:rPr>
                        <a:t> for analysis specific data structures can improve performance and reduce analysis effort</a:t>
                      </a:r>
                      <a:endParaRPr lang="en-US" sz="1100" i="1" dirty="0">
                        <a:latin typeface="+mj-lt"/>
                      </a:endParaRPr>
                    </a:p>
                  </a:txBody>
                  <a:tcPr>
                    <a:lnB w="28575" cap="flat" cmpd="sng" algn="ctr">
                      <a:solidFill>
                        <a:schemeClr val="bg1">
                          <a:lumMod val="50000"/>
                        </a:schemeClr>
                      </a:solidFill>
                      <a:prstDash val="sysDash"/>
                      <a:round/>
                      <a:headEnd type="none" w="med" len="med"/>
                      <a:tailEnd type="none" w="med" len="med"/>
                    </a:lnB>
                    <a:noFill/>
                  </a:tcPr>
                </a:tc>
                <a:extLst>
                  <a:ext uri="{0D108BD9-81ED-4DB2-BD59-A6C34878D82A}">
                    <a16:rowId xmlns:a16="http://schemas.microsoft.com/office/drawing/2014/main" val="10003"/>
                  </a:ext>
                </a:extLst>
              </a:tr>
              <a:tr h="488855">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dirty="0">
                          <a:latin typeface="+mj-lt"/>
                        </a:rPr>
                        <a:t>Define the data set that will be used for the analysis including its sources, size, and structure</a:t>
                      </a:r>
                    </a:p>
                  </a:txBody>
                  <a:tcPr anchor="ctr">
                    <a:lnT w="28575" cap="flat" cmpd="sng" algn="ctr">
                      <a:solidFill>
                        <a:schemeClr val="bg1">
                          <a:lumMod val="50000"/>
                        </a:schemeClr>
                      </a:solidFill>
                      <a:prstDash val="sysDash"/>
                      <a:round/>
                      <a:headEnd type="none" w="med" len="med"/>
                      <a:tailEnd type="none" w="med" len="med"/>
                    </a:lnT>
                    <a:lnB w="28575" cap="flat" cmpd="sng" algn="ctr">
                      <a:solidFill>
                        <a:schemeClr val="bg1">
                          <a:lumMod val="50000"/>
                        </a:schemeClr>
                      </a:solidFill>
                      <a:prstDash val="sysDash"/>
                      <a:round/>
                      <a:headEnd type="none" w="med" len="med"/>
                      <a:tailEnd type="none" w="med" len="med"/>
                    </a:lnB>
                    <a:noFill/>
                  </a:tcPr>
                </a:tc>
                <a:tc rowSpan="3">
                  <a:txBody>
                    <a:bodyPr/>
                    <a:lstStyle/>
                    <a:p>
                      <a:endParaRPr lang="en-US" sz="1200" dirty="0">
                        <a:latin typeface="+mj-lt"/>
                      </a:endParaRPr>
                    </a:p>
                  </a:txBody>
                  <a:tcPr>
                    <a:lnT w="28575" cap="flat" cmpd="sng" algn="ctr">
                      <a:solidFill>
                        <a:schemeClr val="bg1">
                          <a:lumMod val="50000"/>
                        </a:schemeClr>
                      </a:solidFill>
                      <a:prstDash val="sysDash"/>
                      <a:round/>
                      <a:headEnd type="none" w="med" len="med"/>
                      <a:tailEnd type="none" w="med" len="med"/>
                    </a:lnT>
                    <a:lnB w="28575" cap="flat" cmpd="sng" algn="ctr">
                      <a:solidFill>
                        <a:schemeClr val="bg1">
                          <a:lumMod val="50000"/>
                        </a:schemeClr>
                      </a:solidFill>
                      <a:prstDash val="sysDash"/>
                      <a:round/>
                      <a:headEnd type="none" w="med" len="med"/>
                      <a:tailEnd type="none" w="med" len="med"/>
                    </a:lnB>
                    <a:noFill/>
                  </a:tcPr>
                </a:tc>
                <a:tc>
                  <a:txBody>
                    <a:bodyPr/>
                    <a:lstStyle/>
                    <a:p>
                      <a:r>
                        <a:rPr lang="en-US" sz="1200" i="1" dirty="0">
                          <a:latin typeface="+mj-lt"/>
                        </a:rPr>
                        <a:t>Size of data sets introduce</a:t>
                      </a:r>
                      <a:r>
                        <a:rPr lang="en-US" sz="1200" i="1" baseline="0" dirty="0">
                          <a:latin typeface="+mj-lt"/>
                        </a:rPr>
                        <a:t> need for scalable infrastructure and performance</a:t>
                      </a:r>
                      <a:endParaRPr lang="en-US" sz="1200" i="1" dirty="0">
                        <a:latin typeface="+mj-lt"/>
                      </a:endParaRPr>
                    </a:p>
                  </a:txBody>
                  <a:tcPr>
                    <a:lnT w="28575" cap="flat" cmpd="sng" algn="ctr">
                      <a:solidFill>
                        <a:schemeClr val="bg1">
                          <a:lumMod val="50000"/>
                        </a:schemeClr>
                      </a:solidFill>
                      <a:prstDash val="sysDash"/>
                      <a:round/>
                      <a:headEnd type="none" w="med" len="med"/>
                      <a:tailEnd type="none" w="med" len="med"/>
                    </a:lnT>
                    <a:noFill/>
                  </a:tcPr>
                </a:tc>
                <a:extLst>
                  <a:ext uri="{0D108BD9-81ED-4DB2-BD59-A6C34878D82A}">
                    <a16:rowId xmlns:a16="http://schemas.microsoft.com/office/drawing/2014/main" val="10004"/>
                  </a:ext>
                </a:extLst>
              </a:tr>
              <a:tr h="488856">
                <a:tc vMerge="1">
                  <a:txBody>
                    <a:bodyPr/>
                    <a:lstStyle/>
                    <a:p>
                      <a:endParaRPr lang="en-US"/>
                    </a:p>
                  </a:txBody>
                  <a:tcPr/>
                </a:tc>
                <a:tc vMerge="1">
                  <a:txBody>
                    <a:bodyPr/>
                    <a:lstStyle/>
                    <a:p>
                      <a:endParaRPr lang="en-US"/>
                    </a:p>
                  </a:txBody>
                  <a:tcPr/>
                </a:tc>
                <a:tc>
                  <a:txBody>
                    <a:bodyPr/>
                    <a:lstStyle/>
                    <a:p>
                      <a:r>
                        <a:rPr lang="en-US" sz="1200" i="1" dirty="0">
                          <a:latin typeface="+mj-lt"/>
                        </a:rPr>
                        <a:t>Variability of source data models and data set structure</a:t>
                      </a:r>
                      <a:r>
                        <a:rPr lang="en-US" sz="1200" i="1" baseline="0" dirty="0">
                          <a:latin typeface="+mj-lt"/>
                        </a:rPr>
                        <a:t> require data model flexibility</a:t>
                      </a:r>
                      <a:endParaRPr lang="en-US" sz="1200" i="1" dirty="0">
                        <a:latin typeface="+mj-lt"/>
                      </a:endParaRPr>
                    </a:p>
                  </a:txBody>
                  <a:tcPr>
                    <a:noFill/>
                  </a:tcPr>
                </a:tc>
                <a:extLst>
                  <a:ext uri="{0D108BD9-81ED-4DB2-BD59-A6C34878D82A}">
                    <a16:rowId xmlns:a16="http://schemas.microsoft.com/office/drawing/2014/main" val="10005"/>
                  </a:ext>
                </a:extLst>
              </a:tr>
              <a:tr h="488855">
                <a:tc vMerge="1">
                  <a:txBody>
                    <a:bodyPr/>
                    <a:lstStyle/>
                    <a:p>
                      <a:endParaRPr lang="en-US"/>
                    </a:p>
                  </a:txBody>
                  <a:tcPr/>
                </a:tc>
                <a:tc vMerge="1">
                  <a:txBody>
                    <a:bodyPr/>
                    <a:lstStyle/>
                    <a:p>
                      <a:endParaRPr lang="en-US"/>
                    </a:p>
                  </a:txBody>
                  <a:tcPr/>
                </a:tc>
                <a:tc>
                  <a:txBody>
                    <a:bodyPr/>
                    <a:lstStyle/>
                    <a:p>
                      <a:r>
                        <a:rPr lang="en-US" sz="1200" i="1" dirty="0">
                          <a:latin typeface="+mj-lt"/>
                        </a:rPr>
                        <a:t>Diverse sources will require scalability, model</a:t>
                      </a:r>
                      <a:r>
                        <a:rPr lang="en-US" sz="1200" i="1" baseline="0" dirty="0">
                          <a:latin typeface="+mj-lt"/>
                        </a:rPr>
                        <a:t> flexibility, and flexible interfaces</a:t>
                      </a:r>
                      <a:endParaRPr lang="en-US" sz="1200" i="1" dirty="0">
                        <a:latin typeface="+mj-lt"/>
                      </a:endParaRPr>
                    </a:p>
                  </a:txBody>
                  <a:tcPr>
                    <a:lnB w="28575" cap="flat" cmpd="sng" algn="ctr">
                      <a:solidFill>
                        <a:schemeClr val="bg1">
                          <a:lumMod val="50000"/>
                        </a:schemeClr>
                      </a:solidFill>
                      <a:prstDash val="sysDash"/>
                      <a:round/>
                      <a:headEnd type="none" w="med" len="med"/>
                      <a:tailEnd type="none" w="med" len="med"/>
                    </a:lnB>
                    <a:noFill/>
                  </a:tcPr>
                </a:tc>
                <a:extLst>
                  <a:ext uri="{0D108BD9-81ED-4DB2-BD59-A6C34878D82A}">
                    <a16:rowId xmlns:a16="http://schemas.microsoft.com/office/drawing/2014/main" val="10006"/>
                  </a:ext>
                </a:extLst>
              </a:tr>
              <a:tr h="488855">
                <a:tc rowSpan="3">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mj-lt"/>
                        </a:rPr>
                        <a:t>Define the timeliness and frequency of the analysis results for reporting and downstream systems</a:t>
                      </a:r>
                    </a:p>
                    <a:p>
                      <a:pPr algn="ctr"/>
                      <a:endParaRPr lang="en-US" sz="1200" dirty="0">
                        <a:latin typeface="+mj-lt"/>
                      </a:endParaRPr>
                    </a:p>
                  </a:txBody>
                  <a:tcPr anchor="ctr">
                    <a:lnT w="28575" cap="flat" cmpd="sng" algn="ctr">
                      <a:solidFill>
                        <a:schemeClr val="bg1">
                          <a:lumMod val="50000"/>
                        </a:schemeClr>
                      </a:solidFill>
                      <a:prstDash val="sysDash"/>
                      <a:round/>
                      <a:headEnd type="none" w="med" len="med"/>
                      <a:tailEnd type="none" w="med" len="med"/>
                    </a:lnT>
                    <a:noFill/>
                  </a:tcPr>
                </a:tc>
                <a:tc rowSpan="3">
                  <a:txBody>
                    <a:bodyPr/>
                    <a:lstStyle/>
                    <a:p>
                      <a:endParaRPr lang="en-US" sz="1200" dirty="0">
                        <a:latin typeface="+mj-lt"/>
                      </a:endParaRPr>
                    </a:p>
                  </a:txBody>
                  <a:tcPr>
                    <a:lnT w="28575" cap="flat" cmpd="sng" algn="ctr">
                      <a:solidFill>
                        <a:schemeClr val="bg1">
                          <a:lumMod val="50000"/>
                        </a:schemeClr>
                      </a:solidFill>
                      <a:prstDash val="sysDash"/>
                      <a:round/>
                      <a:headEnd type="none" w="med" len="med"/>
                      <a:tailEnd type="none" w="med" len="med"/>
                    </a:lnT>
                    <a:noFill/>
                  </a:tcPr>
                </a:tc>
                <a:tc>
                  <a:txBody>
                    <a:bodyPr/>
                    <a:lstStyle/>
                    <a:p>
                      <a:r>
                        <a:rPr lang="en-US" sz="1200" i="1" dirty="0">
                          <a:latin typeface="+mj-lt"/>
                        </a:rPr>
                        <a:t>Frequency of analysis will dictate</a:t>
                      </a:r>
                      <a:r>
                        <a:rPr lang="en-US" sz="1200" i="1" baseline="0" dirty="0">
                          <a:latin typeface="+mj-lt"/>
                        </a:rPr>
                        <a:t> the processing </a:t>
                      </a:r>
                      <a:r>
                        <a:rPr lang="en-US" sz="1200" i="1" dirty="0">
                          <a:latin typeface="+mj-lt"/>
                        </a:rPr>
                        <a:t>architecture (batch or real time) </a:t>
                      </a:r>
                    </a:p>
                  </a:txBody>
                  <a:tcPr>
                    <a:lnT w="28575" cap="flat" cmpd="sng" algn="ctr">
                      <a:solidFill>
                        <a:schemeClr val="bg1">
                          <a:lumMod val="50000"/>
                        </a:schemeClr>
                      </a:solidFill>
                      <a:prstDash val="sysDash"/>
                      <a:round/>
                      <a:headEnd type="none" w="med" len="med"/>
                      <a:tailEnd type="none" w="med" len="med"/>
                    </a:lnT>
                    <a:noFill/>
                  </a:tcPr>
                </a:tc>
                <a:extLst>
                  <a:ext uri="{0D108BD9-81ED-4DB2-BD59-A6C34878D82A}">
                    <a16:rowId xmlns:a16="http://schemas.microsoft.com/office/drawing/2014/main" val="10007"/>
                  </a:ext>
                </a:extLst>
              </a:tr>
              <a:tr h="488856">
                <a:tc vMerge="1">
                  <a:txBody>
                    <a:bodyPr/>
                    <a:lstStyle/>
                    <a:p>
                      <a:endParaRPr lang="en-US"/>
                    </a:p>
                  </a:txBody>
                  <a:tcPr/>
                </a:tc>
                <a:tc vMerge="1">
                  <a:txBody>
                    <a:bodyPr/>
                    <a:lstStyle/>
                    <a:p>
                      <a:endParaRPr lang="en-US"/>
                    </a:p>
                  </a:txBody>
                  <a:tcPr/>
                </a:tc>
                <a:tc>
                  <a:txBody>
                    <a:bodyPr/>
                    <a:lstStyle/>
                    <a:p>
                      <a:r>
                        <a:rPr lang="en-US" sz="1200" i="1" dirty="0">
                          <a:latin typeface="+mj-lt"/>
                        </a:rPr>
                        <a:t>The</a:t>
                      </a:r>
                      <a:r>
                        <a:rPr lang="en-US" sz="1200" i="1" baseline="0" dirty="0">
                          <a:latin typeface="+mj-lt"/>
                        </a:rPr>
                        <a:t> timeliness of the analysis will impact the need for scalability and performance</a:t>
                      </a:r>
                      <a:endParaRPr lang="en-US" sz="1200" i="1" dirty="0">
                        <a:latin typeface="+mj-lt"/>
                      </a:endParaRPr>
                    </a:p>
                  </a:txBody>
                  <a:tcPr>
                    <a:noFill/>
                  </a:tcPr>
                </a:tc>
                <a:extLst>
                  <a:ext uri="{0D108BD9-81ED-4DB2-BD59-A6C34878D82A}">
                    <a16:rowId xmlns:a16="http://schemas.microsoft.com/office/drawing/2014/main" val="10008"/>
                  </a:ext>
                </a:extLst>
              </a:tr>
              <a:tr h="488855">
                <a:tc vMerge="1">
                  <a:txBody>
                    <a:bodyPr/>
                    <a:lstStyle/>
                    <a:p>
                      <a:endParaRPr lang="en-US"/>
                    </a:p>
                  </a:txBody>
                  <a:tcPr/>
                </a:tc>
                <a:tc vMerge="1">
                  <a:txBody>
                    <a:bodyPr/>
                    <a:lstStyle/>
                    <a:p>
                      <a:endParaRPr lang="en-US"/>
                    </a:p>
                  </a:txBody>
                  <a:tcPr/>
                </a:tc>
                <a:tc>
                  <a:txBody>
                    <a:bodyPr/>
                    <a:lstStyle/>
                    <a:p>
                      <a:r>
                        <a:rPr lang="en-US" sz="1200" i="1" dirty="0">
                          <a:latin typeface="+mj-lt"/>
                        </a:rPr>
                        <a:t>In</a:t>
                      </a:r>
                      <a:r>
                        <a:rPr lang="en-US" sz="1200" i="1" baseline="0" dirty="0">
                          <a:latin typeface="+mj-lt"/>
                        </a:rPr>
                        <a:t> and out bound interfaces are defined by the use of data and required flexibility</a:t>
                      </a:r>
                      <a:endParaRPr lang="en-US" sz="1200" i="1" dirty="0">
                        <a:latin typeface="+mj-lt"/>
                      </a:endParaRPr>
                    </a:p>
                  </a:txBody>
                  <a:tcPr>
                    <a:noFill/>
                  </a:tcPr>
                </a:tc>
                <a:extLst>
                  <a:ext uri="{0D108BD9-81ED-4DB2-BD59-A6C34878D82A}">
                    <a16:rowId xmlns:a16="http://schemas.microsoft.com/office/drawing/2014/main" val="10009"/>
                  </a:ext>
                </a:extLst>
              </a:tr>
            </a:tbl>
          </a:graphicData>
        </a:graphic>
      </p:graphicFrame>
      <p:sp>
        <p:nvSpPr>
          <p:cNvPr id="9" name="Rectangle 8"/>
          <p:cNvSpPr/>
          <p:nvPr/>
        </p:nvSpPr>
        <p:spPr bwMode="ltGray">
          <a:xfrm>
            <a:off x="381000" y="2133600"/>
            <a:ext cx="1554480" cy="1295400"/>
          </a:xfrm>
          <a:prstGeom prst="rect">
            <a:avLst/>
          </a:prstGeom>
          <a:solidFill>
            <a:srgbClr val="C00000"/>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Georgia" pitchFamily="18" charset="0"/>
              </a:rPr>
              <a:t>Analytics Capabilities</a:t>
            </a:r>
          </a:p>
        </p:txBody>
      </p:sp>
      <p:sp>
        <p:nvSpPr>
          <p:cNvPr id="10" name="Rectangle 9"/>
          <p:cNvSpPr/>
          <p:nvPr/>
        </p:nvSpPr>
        <p:spPr bwMode="ltGray">
          <a:xfrm>
            <a:off x="381000" y="3626068"/>
            <a:ext cx="1554480" cy="1295400"/>
          </a:xfrm>
          <a:prstGeom prst="rect">
            <a:avLst/>
          </a:prstGeom>
          <a:solidFill>
            <a:srgbClr val="C00000"/>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Georgia" pitchFamily="18" charset="0"/>
              </a:rPr>
              <a:t>Data Variety</a:t>
            </a:r>
          </a:p>
        </p:txBody>
      </p:sp>
      <p:sp>
        <p:nvSpPr>
          <p:cNvPr id="11" name="Rectangle 10"/>
          <p:cNvSpPr/>
          <p:nvPr/>
        </p:nvSpPr>
        <p:spPr bwMode="ltGray">
          <a:xfrm>
            <a:off x="381000" y="5105400"/>
            <a:ext cx="1554480" cy="1295400"/>
          </a:xfrm>
          <a:prstGeom prst="rect">
            <a:avLst/>
          </a:prstGeom>
          <a:solidFill>
            <a:srgbClr val="C00000"/>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Georgia" pitchFamily="18" charset="0"/>
              </a:rPr>
              <a:t>Application</a:t>
            </a:r>
          </a:p>
        </p:txBody>
      </p:sp>
      <p:sp>
        <p:nvSpPr>
          <p:cNvPr id="12" name="Pentagon 11"/>
          <p:cNvSpPr/>
          <p:nvPr/>
        </p:nvSpPr>
        <p:spPr bwMode="ltGray">
          <a:xfrm>
            <a:off x="3701216" y="2133600"/>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Analysis Type</a:t>
            </a:r>
          </a:p>
        </p:txBody>
      </p:sp>
      <p:sp>
        <p:nvSpPr>
          <p:cNvPr id="14" name="Pentagon 13"/>
          <p:cNvSpPr/>
          <p:nvPr/>
        </p:nvSpPr>
        <p:spPr bwMode="ltGray">
          <a:xfrm>
            <a:off x="3701216" y="3619500"/>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Size</a:t>
            </a:r>
          </a:p>
        </p:txBody>
      </p:sp>
      <p:sp>
        <p:nvSpPr>
          <p:cNvPr id="15" name="Pentagon 14"/>
          <p:cNvSpPr/>
          <p:nvPr/>
        </p:nvSpPr>
        <p:spPr bwMode="ltGray">
          <a:xfrm>
            <a:off x="3701216" y="4099034"/>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Structure</a:t>
            </a:r>
          </a:p>
        </p:txBody>
      </p:sp>
      <p:sp>
        <p:nvSpPr>
          <p:cNvPr id="16" name="Pentagon 15"/>
          <p:cNvSpPr/>
          <p:nvPr/>
        </p:nvSpPr>
        <p:spPr bwMode="ltGray">
          <a:xfrm>
            <a:off x="3701216" y="4556234"/>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Sources</a:t>
            </a:r>
          </a:p>
        </p:txBody>
      </p:sp>
      <p:sp>
        <p:nvSpPr>
          <p:cNvPr id="17" name="Pentagon 16"/>
          <p:cNvSpPr/>
          <p:nvPr/>
        </p:nvSpPr>
        <p:spPr bwMode="ltGray">
          <a:xfrm>
            <a:off x="3701216" y="5090335"/>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Frequency</a:t>
            </a:r>
          </a:p>
        </p:txBody>
      </p:sp>
      <p:sp>
        <p:nvSpPr>
          <p:cNvPr id="18" name="Pentagon 17"/>
          <p:cNvSpPr/>
          <p:nvPr/>
        </p:nvSpPr>
        <p:spPr bwMode="ltGray">
          <a:xfrm>
            <a:off x="3701216" y="5554103"/>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Speed</a:t>
            </a:r>
          </a:p>
        </p:txBody>
      </p:sp>
      <p:sp>
        <p:nvSpPr>
          <p:cNvPr id="19" name="Pentagon 18"/>
          <p:cNvSpPr/>
          <p:nvPr/>
        </p:nvSpPr>
        <p:spPr bwMode="ltGray">
          <a:xfrm>
            <a:off x="3701216" y="6019800"/>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Interfaces</a:t>
            </a:r>
          </a:p>
        </p:txBody>
      </p:sp>
      <p:sp>
        <p:nvSpPr>
          <p:cNvPr id="20" name="Pentagon 19"/>
          <p:cNvSpPr/>
          <p:nvPr/>
        </p:nvSpPr>
        <p:spPr bwMode="ltGray">
          <a:xfrm>
            <a:off x="3701216" y="2590800"/>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Analysis Flexibility</a:t>
            </a:r>
          </a:p>
        </p:txBody>
      </p:sp>
      <p:sp>
        <p:nvSpPr>
          <p:cNvPr id="21" name="Pentagon 20"/>
          <p:cNvSpPr/>
          <p:nvPr/>
        </p:nvSpPr>
        <p:spPr bwMode="ltGray">
          <a:xfrm>
            <a:off x="3701216" y="3048000"/>
            <a:ext cx="1645920" cy="381000"/>
          </a:xfrm>
          <a:prstGeom prst="homePlate">
            <a:avLst/>
          </a:prstGeom>
          <a:solidFill>
            <a:schemeClr val="tx1">
              <a:lumMod val="50000"/>
              <a:lumOff val="50000"/>
            </a:schemeClr>
          </a:solidFill>
          <a:ln w="3175">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bg1"/>
                </a:solidFill>
                <a:latin typeface="Georgia" pitchFamily="18" charset="0"/>
              </a:rPr>
              <a:t>Analysis Structures</a:t>
            </a:r>
          </a:p>
        </p:txBody>
      </p:sp>
      <p:sp>
        <p:nvSpPr>
          <p:cNvPr id="22" name="Title 1"/>
          <p:cNvSpPr txBox="1">
            <a:spLocks/>
          </p:cNvSpPr>
          <p:nvPr/>
        </p:nvSpPr>
        <p:spPr>
          <a:xfrm>
            <a:off x="548640" y="1143000"/>
            <a:ext cx="8305800" cy="810597"/>
          </a:xfrm>
          <a:prstGeom prst="rect">
            <a:avLst/>
          </a:prstGeom>
        </p:spPr>
        <p:txBody>
          <a:bodyPr vert="horz" lIns="0" tIns="0" rIns="0" bIns="0" rtlCol="0" anchor="t" anchorCtr="0">
            <a:noAutofit/>
          </a:bodyPr>
          <a:lstStyle/>
          <a:p>
            <a:pPr lvl="0">
              <a:spcBef>
                <a:spcPct val="0"/>
              </a:spcBef>
            </a:pPr>
            <a:r>
              <a:rPr lang="en-US" sz="1600" dirty="0">
                <a:latin typeface="+mj-lt"/>
              </a:rPr>
              <a:t>Big Data introduces challenges related to data volume and variety, processing constraints, and new data structures that traditional data infrastructure is not equipped to support</a:t>
            </a:r>
            <a:endParaRPr kumimoji="0" lang="en-US" sz="1600" b="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val="2834371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Emerging Infrastructure Options</a:t>
            </a:r>
          </a:p>
        </p:txBody>
      </p:sp>
      <p:sp>
        <p:nvSpPr>
          <p:cNvPr id="5" name="Slide Number Placeholder 4"/>
          <p:cNvSpPr>
            <a:spLocks noGrp="1"/>
          </p:cNvSpPr>
          <p:nvPr>
            <p:ph type="sldNum" sz="quarter" idx="4"/>
          </p:nvPr>
        </p:nvSpPr>
        <p:spPr/>
        <p:txBody>
          <a:bodyPr/>
          <a:lstStyle/>
          <a:p>
            <a:fld id="{9EBD5762-3BDC-484D-9503-7EA6D5A9A8CE}" type="slidenum">
              <a:rPr lang="en-GB" smtClean="0"/>
              <a:pPr/>
              <a:t>21</a:t>
            </a:fld>
            <a:endParaRPr lang="en-GB"/>
          </a:p>
        </p:txBody>
      </p:sp>
      <p:sp>
        <p:nvSpPr>
          <p:cNvPr id="7" name="Title 1"/>
          <p:cNvSpPr txBox="1">
            <a:spLocks/>
          </p:cNvSpPr>
          <p:nvPr/>
        </p:nvSpPr>
        <p:spPr>
          <a:xfrm>
            <a:off x="548640" y="1143000"/>
            <a:ext cx="8138160" cy="548640"/>
          </a:xfrm>
          <a:prstGeom prst="rect">
            <a:avLst/>
          </a:prstGeom>
        </p:spPr>
        <p:txBody>
          <a:bodyPr lIns="0" tIns="0" rIns="0" bIns="0" numCol="1"/>
          <a:lstStyle>
            <a:defPPr>
              <a:defRPr lang="en-US"/>
            </a:defPPr>
            <a:lvl1pPr marR="0" indent="-274320" fontAlgn="auto">
              <a:lnSpc>
                <a:spcPct val="100000"/>
              </a:lnSpc>
              <a:spcBef>
                <a:spcPts val="0"/>
              </a:spcBef>
              <a:spcAft>
                <a:spcPts val="900"/>
              </a:spcAft>
              <a:buClr>
                <a:schemeClr val="tx1"/>
              </a:buClr>
              <a:buSzTx/>
              <a:buFontTx/>
              <a:buNone/>
              <a:tabLst/>
              <a:defRPr sz="1600">
                <a:latin typeface="Georgia" pitchFamily="18" charset="0"/>
              </a:defRPr>
            </a:lvl1pPr>
            <a:lvl2pPr marL="274320" indent="-274320">
              <a:lnSpc>
                <a:spcPct val="100000"/>
              </a:lnSpc>
              <a:spcBef>
                <a:spcPts val="0"/>
              </a:spcBef>
              <a:spcAft>
                <a:spcPts val="900"/>
              </a:spcAft>
              <a:buClr>
                <a:schemeClr val="tx1"/>
              </a:buClr>
              <a:buFont typeface="Georgia" pitchFamily="18" charset="0"/>
              <a:buChar char="•"/>
              <a:defRPr sz="2000">
                <a:latin typeface="Georgia" pitchFamily="18" charset="0"/>
              </a:defRPr>
            </a:lvl2pPr>
            <a:lvl3pPr marL="548640" indent="-274320">
              <a:lnSpc>
                <a:spcPct val="100000"/>
              </a:lnSpc>
              <a:spcBef>
                <a:spcPts val="0"/>
              </a:spcBef>
              <a:spcAft>
                <a:spcPts val="900"/>
              </a:spcAft>
              <a:buClr>
                <a:schemeClr val="tx1"/>
              </a:buClr>
              <a:buFont typeface="Georgia" pitchFamily="18" charset="0"/>
              <a:buChar char="-"/>
              <a:defRPr sz="2000">
                <a:latin typeface="Georgia" pitchFamily="18" charset="0"/>
              </a:defRPr>
            </a:lvl3pPr>
            <a:lvl4pPr marL="822960" indent="-274320">
              <a:lnSpc>
                <a:spcPct val="100000"/>
              </a:lnSpc>
              <a:spcBef>
                <a:spcPts val="0"/>
              </a:spcBef>
              <a:spcAft>
                <a:spcPts val="900"/>
              </a:spcAft>
              <a:buClr>
                <a:schemeClr val="tx1"/>
              </a:buClr>
              <a:buFont typeface="Georgia" pitchFamily="18" charset="0"/>
              <a:buChar char="◦"/>
              <a:defRPr sz="2000">
                <a:latin typeface="Georgia" pitchFamily="18" charset="0"/>
              </a:defRPr>
            </a:lvl4pPr>
            <a:lvl5pPr marL="1097280" indent="-274320">
              <a:lnSpc>
                <a:spcPct val="100000"/>
              </a:lnSpc>
              <a:spcBef>
                <a:spcPts val="0"/>
              </a:spcBef>
              <a:spcAft>
                <a:spcPts val="900"/>
              </a:spcAft>
              <a:buClr>
                <a:schemeClr val="tx1"/>
              </a:buClr>
              <a:buFont typeface="Georgia" pitchFamily="18" charset="0"/>
              <a:buChar char="›"/>
              <a:defRPr sz="2000" baseline="0">
                <a:latin typeface="Georgia" pitchFamily="18" charset="0"/>
              </a:defRPr>
            </a:lvl5pPr>
            <a:lvl6pPr marL="274320" marR="0" indent="-274320" fontAlgn="auto">
              <a:lnSpc>
                <a:spcPct val="100000"/>
              </a:lnSpc>
              <a:spcBef>
                <a:spcPts val="0"/>
              </a:spcBef>
              <a:spcAft>
                <a:spcPts val="900"/>
              </a:spcAft>
              <a:buClr>
                <a:schemeClr val="tx1"/>
              </a:buClr>
              <a:buSzPct val="100000"/>
              <a:buFont typeface="+mj-lt"/>
              <a:buAutoNum type="arabicPeriod"/>
              <a:tabLst/>
              <a:defRPr sz="2000" baseline="0">
                <a:latin typeface="Georgia" pitchFamily="18" charset="0"/>
              </a:defRPr>
            </a:lvl6pPr>
            <a:lvl7pPr marL="548640" indent="-274320">
              <a:lnSpc>
                <a:spcPct val="100000"/>
              </a:lnSpc>
              <a:spcBef>
                <a:spcPts val="0"/>
              </a:spcBef>
              <a:spcAft>
                <a:spcPts val="900"/>
              </a:spcAft>
              <a:buSzPct val="100000"/>
              <a:buFont typeface="+mj-lt"/>
              <a:buAutoNum type="alphaLcPeriod"/>
              <a:defRPr sz="2000" baseline="0">
                <a:latin typeface="Georgia" pitchFamily="18" charset="0"/>
              </a:defRPr>
            </a:lvl7pPr>
            <a:lvl8pPr marL="822960" indent="-274320">
              <a:lnSpc>
                <a:spcPct val="100000"/>
              </a:lnSpc>
              <a:spcBef>
                <a:spcPts val="0"/>
              </a:spcBef>
              <a:spcAft>
                <a:spcPts val="900"/>
              </a:spcAft>
              <a:buSzPct val="100000"/>
              <a:buFont typeface="+mj-lt"/>
              <a:buAutoNum type="romanLcPeriod"/>
              <a:defRPr sz="2000" baseline="0">
                <a:latin typeface="Georgia" pitchFamily="18" charset="0"/>
              </a:defRPr>
            </a:lvl8pPr>
            <a:lvl9pPr marL="0" indent="-274320">
              <a:lnSpc>
                <a:spcPct val="100000"/>
              </a:lnSpc>
              <a:spcBef>
                <a:spcPts val="0"/>
              </a:spcBef>
              <a:spcAft>
                <a:spcPts val="900"/>
              </a:spcAft>
              <a:buFont typeface="Arial" pitchFamily="34" charset="0"/>
              <a:buNone/>
              <a:defRPr sz="2000" b="1" baseline="0">
                <a:solidFill>
                  <a:schemeClr val="tx2"/>
                </a:solidFill>
                <a:latin typeface="Georgia" pitchFamily="18" charset="0"/>
              </a:defRPr>
            </a:lvl9pPr>
          </a:lstStyle>
          <a:p>
            <a:pPr lvl="0">
              <a:spcBef>
                <a:spcPct val="0"/>
              </a:spcBef>
            </a:pPr>
            <a:r>
              <a:rPr lang="en-US" dirty="0"/>
              <a:t>To harness Big Data, storage solutions must be able to support targeted analytics capabilities, data diversity and performance needs</a:t>
            </a:r>
          </a:p>
        </p:txBody>
      </p:sp>
      <p:sp>
        <p:nvSpPr>
          <p:cNvPr id="8" name="Rectangle 7"/>
          <p:cNvSpPr/>
          <p:nvPr/>
        </p:nvSpPr>
        <p:spPr bwMode="ltGray">
          <a:xfrm>
            <a:off x="594360" y="1828800"/>
            <a:ext cx="7711440" cy="693433"/>
          </a:xfrm>
          <a:prstGeom prst="rect">
            <a:avLst/>
          </a:prstGeom>
          <a:solidFill>
            <a:srgbClr val="C00000"/>
          </a:solidFill>
          <a:ln w="3175"/>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2" rtlCol="0" anchor="t"/>
          <a:lstStyle/>
          <a:p>
            <a:r>
              <a:rPr lang="en-US" sz="1600" b="1" dirty="0">
                <a:solidFill>
                  <a:srgbClr val="FFFFFF"/>
                </a:solidFill>
                <a:latin typeface="Georgia" pitchFamily="18" charset="0"/>
              </a:rPr>
              <a:t>Distributed Processing</a:t>
            </a:r>
          </a:p>
          <a:p>
            <a:endParaRPr lang="en-US" sz="1600" b="1" dirty="0">
              <a:solidFill>
                <a:srgbClr val="FFFFFF"/>
              </a:solidFill>
              <a:latin typeface="Georgia" pitchFamily="18" charset="0"/>
            </a:endParaRPr>
          </a:p>
          <a:p>
            <a:endParaRPr lang="en-US" sz="1600" b="1" dirty="0">
              <a:solidFill>
                <a:srgbClr val="FFFFFF"/>
              </a:solidFill>
              <a:latin typeface="Georgia" pitchFamily="18" charset="0"/>
            </a:endParaRPr>
          </a:p>
          <a:p>
            <a:r>
              <a:rPr lang="en-US" sz="1400" i="1" dirty="0" err="1">
                <a:solidFill>
                  <a:srgbClr val="FFFFFF"/>
                </a:solidFill>
                <a:latin typeface="Georgia" pitchFamily="18" charset="0"/>
              </a:rPr>
              <a:t>Hadoop</a:t>
            </a:r>
            <a:r>
              <a:rPr lang="en-US" sz="1400" i="1" dirty="0">
                <a:solidFill>
                  <a:srgbClr val="FFFFFF"/>
                </a:solidFill>
                <a:latin typeface="Georgia" pitchFamily="18" charset="0"/>
              </a:rPr>
              <a:t> and similar solutions that provide scalable distributed storage and distributed computation on commodity hardware</a:t>
            </a:r>
            <a:endParaRPr lang="en-US" sz="1200" i="1" dirty="0">
              <a:solidFill>
                <a:srgbClr val="FFFFFF"/>
              </a:solidFill>
              <a:latin typeface="Georgia" pitchFamily="18" charset="0"/>
            </a:endParaRPr>
          </a:p>
        </p:txBody>
      </p:sp>
      <p:sp>
        <p:nvSpPr>
          <p:cNvPr id="9" name="Rectangle 8"/>
          <p:cNvSpPr/>
          <p:nvPr/>
        </p:nvSpPr>
        <p:spPr bwMode="ltGray">
          <a:xfrm>
            <a:off x="594360" y="2651760"/>
            <a:ext cx="7711440" cy="708647"/>
          </a:xfrm>
          <a:prstGeom prst="rect">
            <a:avLst/>
          </a:prstGeom>
          <a:solidFill>
            <a:schemeClr val="accent2">
              <a:lumMod val="75000"/>
            </a:schemeClr>
          </a:solidFill>
          <a:ln w="3175"/>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2" rtlCol="0" anchor="t"/>
          <a:lstStyle/>
          <a:p>
            <a:r>
              <a:rPr lang="en-US" sz="1600" b="1" dirty="0">
                <a:solidFill>
                  <a:srgbClr val="FFFFFF"/>
                </a:solidFill>
                <a:latin typeface="Georgia" pitchFamily="18" charset="0"/>
              </a:rPr>
              <a:t>NoSQL</a:t>
            </a:r>
          </a:p>
          <a:p>
            <a:endParaRPr lang="en-US" sz="1600" b="1" dirty="0">
              <a:solidFill>
                <a:srgbClr val="FFFFFF"/>
              </a:solidFill>
              <a:latin typeface="Georgia" pitchFamily="18" charset="0"/>
            </a:endParaRPr>
          </a:p>
          <a:p>
            <a:endParaRPr lang="en-US" sz="1600" b="1" dirty="0">
              <a:solidFill>
                <a:srgbClr val="FFFFFF"/>
              </a:solidFill>
              <a:latin typeface="Georgia" pitchFamily="18" charset="0"/>
            </a:endParaRPr>
          </a:p>
          <a:p>
            <a:endParaRPr lang="en-US" sz="1600" b="1" dirty="0">
              <a:solidFill>
                <a:srgbClr val="FFFFFF"/>
              </a:solidFill>
              <a:latin typeface="Georgia" pitchFamily="18" charset="0"/>
            </a:endParaRPr>
          </a:p>
          <a:p>
            <a:r>
              <a:rPr lang="en-US" sz="1400" i="1" dirty="0">
                <a:solidFill>
                  <a:srgbClr val="FFFFFF"/>
                </a:solidFill>
                <a:latin typeface="Georgia" pitchFamily="18" charset="0"/>
              </a:rPr>
              <a:t>Embedded and persisted storage that implement data models through document, graph, and dictionary structures</a:t>
            </a:r>
          </a:p>
          <a:p>
            <a:endParaRPr lang="en-US" sz="1600" b="1" dirty="0">
              <a:solidFill>
                <a:srgbClr val="FFFFFF"/>
              </a:solidFill>
              <a:latin typeface="Georgia" pitchFamily="18" charset="0"/>
            </a:endParaRPr>
          </a:p>
        </p:txBody>
      </p:sp>
      <p:sp>
        <p:nvSpPr>
          <p:cNvPr id="10" name="Rectangle 9"/>
          <p:cNvSpPr/>
          <p:nvPr/>
        </p:nvSpPr>
        <p:spPr bwMode="ltGray">
          <a:xfrm>
            <a:off x="594360" y="3459480"/>
            <a:ext cx="7711440" cy="685785"/>
          </a:xfrm>
          <a:prstGeom prst="rect">
            <a:avLst/>
          </a:prstGeom>
          <a:solidFill>
            <a:schemeClr val="accent2">
              <a:lumMod val="50000"/>
            </a:schemeClr>
          </a:solidFill>
          <a:ln w="3175"/>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numCol="2" rtlCol="0" anchor="t"/>
          <a:lstStyle/>
          <a:p>
            <a:r>
              <a:rPr lang="en-US" sz="1600" b="1" dirty="0">
                <a:solidFill>
                  <a:srgbClr val="FFFFFF"/>
                </a:solidFill>
                <a:latin typeface="Georgia" pitchFamily="18" charset="0"/>
              </a:rPr>
              <a:t>Cloud Computing</a:t>
            </a:r>
            <a:endParaRPr lang="en-US" sz="1400" i="1" dirty="0">
              <a:solidFill>
                <a:srgbClr val="FFFFFF"/>
              </a:solidFill>
              <a:latin typeface="Georgia" pitchFamily="18" charset="0"/>
            </a:endParaRPr>
          </a:p>
          <a:p>
            <a:endParaRPr lang="en-US" sz="1400" i="1" dirty="0">
              <a:solidFill>
                <a:srgbClr val="FFFFFF"/>
              </a:solidFill>
              <a:latin typeface="Georgia" pitchFamily="18" charset="0"/>
            </a:endParaRPr>
          </a:p>
          <a:p>
            <a:r>
              <a:rPr lang="en-US" sz="1400" i="1" dirty="0">
                <a:solidFill>
                  <a:srgbClr val="FFFFFF"/>
                </a:solidFill>
                <a:latin typeface="Georgia" pitchFamily="18" charset="0"/>
              </a:rPr>
              <a:t>Cloud computing can improve flexibility, scalability and cost management and enable a cohesive business strategy across a org</a:t>
            </a:r>
            <a:endParaRPr lang="en-US" sz="1600" b="1" dirty="0">
              <a:solidFill>
                <a:srgbClr val="FFFFFF"/>
              </a:solidFill>
              <a:latin typeface="Georgia" pitchFamily="18" charset="0"/>
            </a:endParaRPr>
          </a:p>
        </p:txBody>
      </p:sp>
      <p:sp>
        <p:nvSpPr>
          <p:cNvPr id="11" name="Pentagon 10"/>
          <p:cNvSpPr/>
          <p:nvPr/>
        </p:nvSpPr>
        <p:spPr bwMode="ltGray">
          <a:xfrm rot="16200000">
            <a:off x="3649973" y="1150613"/>
            <a:ext cx="1722134" cy="7711440"/>
          </a:xfrm>
          <a:prstGeom prst="homePlate">
            <a:avLst>
              <a:gd name="adj" fmla="val 12832"/>
            </a:avLst>
          </a:prstGeom>
          <a:solidFill>
            <a:schemeClr val="accent5">
              <a:lumMod val="20000"/>
              <a:lumOff val="80000"/>
            </a:schemeClr>
          </a:solidFill>
          <a:ln w="127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sz="1000" dirty="0">
              <a:solidFill>
                <a:srgbClr val="000000"/>
              </a:solidFill>
              <a:latin typeface="Georgia" pitchFamily="18" charset="0"/>
            </a:endParaRPr>
          </a:p>
        </p:txBody>
      </p:sp>
      <p:sp>
        <p:nvSpPr>
          <p:cNvPr id="12" name="TextBox 11"/>
          <p:cNvSpPr txBox="1"/>
          <p:nvPr/>
        </p:nvSpPr>
        <p:spPr>
          <a:xfrm>
            <a:off x="838200" y="4632960"/>
            <a:ext cx="7467600" cy="853425"/>
          </a:xfrm>
          <a:prstGeom prst="rect">
            <a:avLst/>
          </a:prstGeom>
          <a:noFill/>
        </p:spPr>
        <p:txBody>
          <a:bodyPr vert="horz" wrap="square" lIns="91440" tIns="45720" rIns="91440" bIns="45720" numCol="2" rtlCol="0">
            <a:noAutofit/>
          </a:bodyPr>
          <a:lstStyle/>
          <a:p>
            <a:pPr marL="171450" indent="-171450">
              <a:spcAft>
                <a:spcPts val="600"/>
              </a:spcAft>
              <a:buFont typeface="Arial" panose="020B0604020202020204" pitchFamily="34" charset="0"/>
              <a:buChar char="•"/>
            </a:pPr>
            <a:r>
              <a:rPr lang="en-US" sz="1400" dirty="0">
                <a:solidFill>
                  <a:srgbClr val="000000"/>
                </a:solidFill>
                <a:latin typeface="Georgia"/>
              </a:rPr>
              <a:t>Scalability Issues</a:t>
            </a:r>
          </a:p>
          <a:p>
            <a:pPr marL="171450" indent="-171450">
              <a:spcAft>
                <a:spcPts val="600"/>
              </a:spcAft>
              <a:buFont typeface="Arial" panose="020B0604020202020204" pitchFamily="34" charset="0"/>
              <a:buChar char="•"/>
            </a:pPr>
            <a:r>
              <a:rPr lang="en-US" sz="1400" dirty="0">
                <a:solidFill>
                  <a:srgbClr val="000000"/>
                </a:solidFill>
                <a:latin typeface="Georgia"/>
              </a:rPr>
              <a:t>Big Data set information extraction and queries require large volumes of processing cycles that can quickly scale</a:t>
            </a:r>
          </a:p>
          <a:p>
            <a:pPr marL="171450" indent="-171450">
              <a:spcAft>
                <a:spcPts val="600"/>
              </a:spcAft>
              <a:buFont typeface="Arial" panose="020B0604020202020204" pitchFamily="34" charset="0"/>
              <a:buChar char="•"/>
            </a:pPr>
            <a:endParaRPr lang="en-US" sz="1400" dirty="0">
              <a:solidFill>
                <a:srgbClr val="000000"/>
              </a:solidFill>
              <a:latin typeface="Georgia"/>
            </a:endParaRPr>
          </a:p>
          <a:p>
            <a:pPr marL="171450" indent="-171450">
              <a:spcAft>
                <a:spcPts val="600"/>
              </a:spcAft>
              <a:buFont typeface="Arial" panose="020B0604020202020204" pitchFamily="34" charset="0"/>
              <a:buChar char="•"/>
            </a:pPr>
            <a:endParaRPr lang="en-US" sz="1400" dirty="0">
              <a:solidFill>
                <a:srgbClr val="000000"/>
              </a:solidFill>
              <a:latin typeface="Georgia" pitchFamily="18" charset="0"/>
            </a:endParaRPr>
          </a:p>
          <a:p>
            <a:pPr marL="171450" indent="-171450">
              <a:spcAft>
                <a:spcPts val="600"/>
              </a:spcAft>
              <a:buFont typeface="Arial" panose="020B0604020202020204" pitchFamily="34" charset="0"/>
              <a:buChar char="•"/>
            </a:pPr>
            <a:r>
              <a:rPr lang="en-US" sz="1400" dirty="0">
                <a:solidFill>
                  <a:srgbClr val="000000"/>
                </a:solidFill>
                <a:latin typeface="Georgia" pitchFamily="18" charset="0"/>
              </a:rPr>
              <a:t>Data storage solutions need to provide flexible data models to better ingest unstructured and semi structured data</a:t>
            </a:r>
            <a:endParaRPr lang="en-US" sz="1400" dirty="0">
              <a:solidFill>
                <a:srgbClr val="000000"/>
              </a:solidFill>
              <a:latin typeface="Georgia"/>
            </a:endParaRPr>
          </a:p>
          <a:p>
            <a:pPr marL="171450" indent="-171450">
              <a:spcAft>
                <a:spcPts val="600"/>
              </a:spcAft>
              <a:buFont typeface="Arial" panose="020B0604020202020204" pitchFamily="34" charset="0"/>
              <a:buChar char="•"/>
            </a:pPr>
            <a:r>
              <a:rPr lang="en-US" sz="1400" dirty="0">
                <a:solidFill>
                  <a:srgbClr val="000000"/>
                </a:solidFill>
                <a:latin typeface="Georgia"/>
              </a:rPr>
              <a:t>Need to combine and link multiple data sources</a:t>
            </a:r>
          </a:p>
          <a:p>
            <a:pPr marL="171450" indent="-171450">
              <a:buFont typeface="Arial" panose="020B0604020202020204" pitchFamily="34" charset="0"/>
              <a:buChar char="•"/>
            </a:pPr>
            <a:endParaRPr lang="en-US" sz="1400" dirty="0">
              <a:solidFill>
                <a:srgbClr val="000000"/>
              </a:solidFill>
              <a:latin typeface="Georgia"/>
            </a:endParaRPr>
          </a:p>
        </p:txBody>
      </p:sp>
      <p:sp>
        <p:nvSpPr>
          <p:cNvPr id="13" name="TextBox 12"/>
          <p:cNvSpPr txBox="1"/>
          <p:nvPr/>
        </p:nvSpPr>
        <p:spPr>
          <a:xfrm>
            <a:off x="2712720" y="4267200"/>
            <a:ext cx="5013960" cy="182880"/>
          </a:xfrm>
          <a:prstGeom prst="rect">
            <a:avLst/>
          </a:prstGeom>
          <a:noFill/>
        </p:spPr>
        <p:txBody>
          <a:bodyPr vert="horz" wrap="square" lIns="91440" tIns="45720" rIns="91440" bIns="45720" numCol="1" rtlCol="0">
            <a:noAutofit/>
          </a:bodyPr>
          <a:lstStyle/>
          <a:p>
            <a:pPr marL="114300" indent="-114300"/>
            <a:r>
              <a:rPr lang="en-US" sz="1400" dirty="0">
                <a:solidFill>
                  <a:srgbClr val="000000"/>
                </a:solidFill>
                <a:latin typeface="Georgia"/>
              </a:rPr>
              <a:t>Traditional challenges being addressed…</a:t>
            </a:r>
          </a:p>
        </p:txBody>
      </p:sp>
    </p:spTree>
    <p:extLst>
      <p:ext uri="{BB962C8B-B14F-4D97-AF65-F5344CB8AC3E}">
        <p14:creationId xmlns:p14="http://schemas.microsoft.com/office/powerpoint/2010/main" val="2668296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Slide Number Placeholder 17"/>
          <p:cNvSpPr>
            <a:spLocks noGrp="1"/>
          </p:cNvSpPr>
          <p:nvPr>
            <p:ph type="sldNum" sz="quarter" idx="4294967295"/>
          </p:nvPr>
        </p:nvSpPr>
        <p:spPr>
          <a:xfrm>
            <a:off x="7086600" y="6629399"/>
            <a:ext cx="1527048" cy="152400"/>
          </a:xfrm>
          <a:prstGeom prst="rect">
            <a:avLst/>
          </a:prstGeom>
        </p:spPr>
        <p:txBody>
          <a:bodyPr/>
          <a:lstStyle/>
          <a:p>
            <a:fld id="{9AB27A69-39E1-4B69-8B92-195F985B46F8}" type="slidenum">
              <a:rPr lang="en-US" smtClean="0"/>
              <a:pPr/>
              <a:t>22</a:t>
            </a:fld>
            <a:endParaRPr lang="en-US" dirty="0"/>
          </a:p>
        </p:txBody>
      </p:sp>
      <p:pic>
        <p:nvPicPr>
          <p:cNvPr id="2" name="Picture 2"/>
          <p:cNvPicPr>
            <a:picLocks noChangeAspect="1" noChangeArrowheads="1"/>
          </p:cNvPicPr>
          <p:nvPr/>
        </p:nvPicPr>
        <p:blipFill>
          <a:blip r:embed="rId3" cstate="print"/>
          <a:srcRect/>
          <a:stretch>
            <a:fillRect/>
          </a:stretch>
        </p:blipFill>
        <p:spPr bwMode="auto">
          <a:xfrm>
            <a:off x="762000" y="685800"/>
            <a:ext cx="7981950" cy="6010275"/>
          </a:xfrm>
          <a:prstGeom prst="rect">
            <a:avLst/>
          </a:prstGeom>
          <a:noFill/>
          <a:ln w="9525">
            <a:noFill/>
            <a:miter lim="800000"/>
            <a:headEnd/>
            <a:tailEnd/>
          </a:ln>
          <a:effectLst/>
        </p:spPr>
      </p:pic>
    </p:spTree>
    <p:extLst>
      <p:ext uri="{BB962C8B-B14F-4D97-AF65-F5344CB8AC3E}">
        <p14:creationId xmlns:p14="http://schemas.microsoft.com/office/powerpoint/2010/main" val="30221758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Summary: Key Guiding Principles for developing best-in-class analytics organization</a:t>
            </a:r>
          </a:p>
        </p:txBody>
      </p:sp>
      <p:sp>
        <p:nvSpPr>
          <p:cNvPr id="4" name="Slide Number Placeholder 3"/>
          <p:cNvSpPr>
            <a:spLocks noGrp="1"/>
          </p:cNvSpPr>
          <p:nvPr>
            <p:ph type="sldNum" sz="quarter" idx="4"/>
          </p:nvPr>
        </p:nvSpPr>
        <p:spPr/>
        <p:txBody>
          <a:bodyPr/>
          <a:lstStyle/>
          <a:p>
            <a:fld id="{9EBD5762-3BDC-484D-9503-7EA6D5A9A8CE}" type="slidenum">
              <a:rPr lang="en-GB" smtClean="0"/>
              <a:pPr/>
              <a:t>23</a:t>
            </a:fld>
            <a:endParaRPr lang="en-GB"/>
          </a:p>
        </p:txBody>
      </p:sp>
      <p:sp>
        <p:nvSpPr>
          <p:cNvPr id="6" name="Rectangle 3"/>
          <p:cNvSpPr txBox="1">
            <a:spLocks noChangeArrowheads="1"/>
          </p:cNvSpPr>
          <p:nvPr/>
        </p:nvSpPr>
        <p:spPr bwMode="auto">
          <a:xfrm>
            <a:off x="531873" y="2189470"/>
            <a:ext cx="8092440" cy="3677930"/>
          </a:xfrm>
          <a:prstGeom prst="rect">
            <a:avLst/>
          </a:prstGeom>
          <a:noFill/>
          <a:ln w="28575">
            <a:solidFill>
              <a:schemeClr val="bg2"/>
            </a:solidFill>
            <a:miter lim="800000"/>
            <a:headEnd/>
            <a:tailEnd/>
          </a:ln>
        </p:spPr>
        <p:txBody>
          <a:bodyPr wrap="square" lIns="76200" tIns="38100" rIns="76200" bIns="38100">
            <a:spAutoFit/>
          </a:bodyPr>
          <a:lstStyle/>
          <a:p>
            <a:pPr lvl="1" indent="-342900">
              <a:spcBef>
                <a:spcPts val="600"/>
              </a:spcBef>
              <a:spcAft>
                <a:spcPts val="600"/>
              </a:spcAft>
              <a:buFont typeface="+mj-lt"/>
              <a:buAutoNum type="arabicPeriod"/>
              <a:defRPr/>
            </a:pPr>
            <a:r>
              <a:rPr lang="en-GB" sz="1400" kern="0" dirty="0">
                <a:solidFill>
                  <a:srgbClr val="000000"/>
                </a:solidFill>
                <a:latin typeface="+mj-lt"/>
              </a:rPr>
              <a:t>Establish the Analytics organization as an objective advisor for insight generation .</a:t>
            </a:r>
          </a:p>
          <a:p>
            <a:pPr lvl="1" indent="-342900">
              <a:spcBef>
                <a:spcPts val="600"/>
              </a:spcBef>
              <a:spcAft>
                <a:spcPts val="600"/>
              </a:spcAft>
              <a:buFont typeface="+mj-lt"/>
              <a:buAutoNum type="arabicPeriod"/>
              <a:defRPr/>
            </a:pPr>
            <a:r>
              <a:rPr lang="en-GB" sz="1400" kern="0" dirty="0">
                <a:solidFill>
                  <a:srgbClr val="000000"/>
                </a:solidFill>
                <a:latin typeface="+mj-lt"/>
              </a:rPr>
              <a:t>Ensure responsiveness to business needs by balancing ‘consolidation’ with ‘distribution’ of analytics functionality where it makes sense.</a:t>
            </a:r>
          </a:p>
          <a:p>
            <a:pPr lvl="1" indent="-342900">
              <a:spcBef>
                <a:spcPts val="600"/>
              </a:spcBef>
              <a:spcAft>
                <a:spcPts val="600"/>
              </a:spcAft>
              <a:buFont typeface="+mj-lt"/>
              <a:buAutoNum type="arabicPeriod"/>
              <a:defRPr/>
            </a:pPr>
            <a:r>
              <a:rPr lang="en-GB" sz="1400" kern="0" dirty="0">
                <a:solidFill>
                  <a:srgbClr val="000000"/>
                </a:solidFill>
                <a:latin typeface="+mj-lt"/>
              </a:rPr>
              <a:t>Innovate, invest in, and build new analytics capabilities, and gradually push them out to the business as user sophistication matures (e.g., data visualization).</a:t>
            </a:r>
          </a:p>
          <a:p>
            <a:pPr lvl="1" indent="-342900">
              <a:spcBef>
                <a:spcPts val="600"/>
              </a:spcBef>
              <a:spcAft>
                <a:spcPts val="600"/>
              </a:spcAft>
              <a:buFont typeface="+mj-lt"/>
              <a:buAutoNum type="arabicPeriod"/>
              <a:defRPr/>
            </a:pPr>
            <a:r>
              <a:rPr lang="en-GB" sz="1400" kern="0" dirty="0">
                <a:solidFill>
                  <a:srgbClr val="000000"/>
                </a:solidFill>
                <a:latin typeface="+mj-lt"/>
              </a:rPr>
              <a:t>Prioritize strategic business value delivery over tactical outputs.</a:t>
            </a:r>
          </a:p>
          <a:p>
            <a:pPr lvl="1" indent="-342900">
              <a:spcBef>
                <a:spcPts val="600"/>
              </a:spcBef>
              <a:spcAft>
                <a:spcPts val="600"/>
              </a:spcAft>
              <a:buFont typeface="+mj-lt"/>
              <a:buAutoNum type="arabicPeriod"/>
              <a:defRPr/>
            </a:pPr>
            <a:r>
              <a:rPr lang="en-GB" sz="1400" kern="0" dirty="0">
                <a:solidFill>
                  <a:srgbClr val="000000"/>
                </a:solidFill>
                <a:latin typeface="+mj-lt"/>
              </a:rPr>
              <a:t>Ensure adequate attention to user experience.</a:t>
            </a:r>
            <a:endParaRPr lang="en-US" sz="1400" kern="0" dirty="0">
              <a:solidFill>
                <a:srgbClr val="000000"/>
              </a:solidFill>
              <a:latin typeface="+mj-lt"/>
            </a:endParaRPr>
          </a:p>
          <a:p>
            <a:pPr lvl="1" indent="-342900">
              <a:spcBef>
                <a:spcPts val="600"/>
              </a:spcBef>
              <a:spcAft>
                <a:spcPts val="600"/>
              </a:spcAft>
              <a:buFont typeface="+mj-lt"/>
              <a:buAutoNum type="arabicPeriod"/>
              <a:defRPr/>
            </a:pPr>
            <a:r>
              <a:rPr lang="en-GB" sz="1400" kern="0" dirty="0">
                <a:solidFill>
                  <a:srgbClr val="000000"/>
                </a:solidFill>
                <a:latin typeface="+mj-lt"/>
              </a:rPr>
              <a:t>Focus on speed, accuracy, and reusability.</a:t>
            </a:r>
          </a:p>
          <a:p>
            <a:pPr lvl="1" indent="-342900">
              <a:spcBef>
                <a:spcPts val="600"/>
              </a:spcBef>
              <a:spcAft>
                <a:spcPts val="600"/>
              </a:spcAft>
              <a:buFont typeface="+mj-lt"/>
              <a:buAutoNum type="arabicPeriod"/>
              <a:defRPr/>
            </a:pPr>
            <a:r>
              <a:rPr lang="en-GB" sz="1400" kern="0" dirty="0">
                <a:solidFill>
                  <a:srgbClr val="000000"/>
                </a:solidFill>
                <a:latin typeface="+mj-lt"/>
              </a:rPr>
              <a:t>Optimize and manage work-flow to achieve maximum resource efficiency.</a:t>
            </a:r>
          </a:p>
          <a:p>
            <a:pPr lvl="1" indent="-342900">
              <a:spcBef>
                <a:spcPts val="600"/>
              </a:spcBef>
              <a:spcAft>
                <a:spcPts val="600"/>
              </a:spcAft>
              <a:buFont typeface="+mj-lt"/>
              <a:buAutoNum type="arabicPeriod"/>
              <a:defRPr/>
            </a:pPr>
            <a:r>
              <a:rPr lang="en-GB" sz="1400" kern="0" dirty="0">
                <a:solidFill>
                  <a:srgbClr val="000000"/>
                </a:solidFill>
                <a:latin typeface="+mj-lt"/>
              </a:rPr>
              <a:t>Allow distributed analytics where it makes sense, but tightly govern and ensure cataloguing.</a:t>
            </a:r>
          </a:p>
          <a:p>
            <a:pPr lvl="1" indent="-342900">
              <a:spcBef>
                <a:spcPts val="600"/>
              </a:spcBef>
              <a:spcAft>
                <a:spcPts val="600"/>
              </a:spcAft>
              <a:buFont typeface="+mj-lt"/>
              <a:buAutoNum type="arabicPeriod"/>
              <a:defRPr/>
            </a:pPr>
            <a:r>
              <a:rPr lang="en-US" sz="1400" kern="0" dirty="0">
                <a:solidFill>
                  <a:srgbClr val="000000"/>
                </a:solidFill>
                <a:latin typeface="+mj-lt"/>
              </a:rPr>
              <a:t>Ensure a consistent feedback loop of all outputs that are created.</a:t>
            </a:r>
          </a:p>
        </p:txBody>
      </p:sp>
      <p:sp>
        <p:nvSpPr>
          <p:cNvPr id="7" name="TextBox 6"/>
          <p:cNvSpPr txBox="1"/>
          <p:nvPr/>
        </p:nvSpPr>
        <p:spPr>
          <a:xfrm>
            <a:off x="919725" y="1779494"/>
            <a:ext cx="7511581" cy="354106"/>
          </a:xfrm>
          <a:prstGeom prst="rect">
            <a:avLst/>
          </a:prstGeom>
          <a:noFill/>
        </p:spPr>
        <p:txBody>
          <a:bodyPr wrap="none" lIns="0" tIns="0" rIns="0" bIns="0" rtlCol="0">
            <a:noAutofit/>
          </a:bodyPr>
          <a:lstStyle/>
          <a:p>
            <a:pPr indent="-274320" algn="ctr">
              <a:spcAft>
                <a:spcPts val="900"/>
              </a:spcAft>
            </a:pPr>
            <a:r>
              <a:rPr lang="en-US" sz="1600" b="1" dirty="0">
                <a:solidFill>
                  <a:schemeClr val="accent1"/>
                </a:solidFill>
                <a:latin typeface="Georgia" pitchFamily="18" charset="0"/>
              </a:rPr>
              <a:t>Guiding Principles – Illustrative, May be Customized</a:t>
            </a:r>
          </a:p>
        </p:txBody>
      </p:sp>
    </p:spTree>
    <p:extLst>
      <p:ext uri="{BB962C8B-B14F-4D97-AF65-F5344CB8AC3E}">
        <p14:creationId xmlns:p14="http://schemas.microsoft.com/office/powerpoint/2010/main" val="1555973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id" hidden="1"/>
          <p:cNvGrpSpPr/>
          <p:nvPr>
            <p:custDataLst>
              <p:tags r:id="rId2"/>
            </p:custDataLst>
          </p:nvPr>
        </p:nvGrpSpPr>
        <p:grpSpPr>
          <a:xfrm>
            <a:off x="486352" y="0"/>
            <a:ext cx="8134176" cy="6858000"/>
            <a:chOff x="534988" y="0"/>
            <a:chExt cx="8947594" cy="7772400"/>
          </a:xfrm>
        </p:grpSpPr>
        <p:sp>
          <p:nvSpPr>
            <p:cNvPr id="5" name="Rectangle 202" hidden="1"/>
            <p:cNvSpPr>
              <a:spLocks noChangeArrowheads="1"/>
            </p:cNvSpPr>
            <p:nvPr/>
          </p:nvSpPr>
          <p:spPr bwMode="gray">
            <a:xfrm>
              <a:off x="539750" y="6965950"/>
              <a:ext cx="8942832" cy="806450"/>
            </a:xfrm>
            <a:prstGeom prst="rect">
              <a:avLst/>
            </a:prstGeom>
            <a:solidFill>
              <a:srgbClr val="EEECEA">
                <a:alpha val="25000"/>
              </a:srgbClr>
            </a:solidFill>
            <a:ln w="3175" cap="rnd">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6" name="Rectangle 203" hidden="1"/>
            <p:cNvSpPr>
              <a:spLocks noChangeArrowheads="1"/>
            </p:cNvSpPr>
            <p:nvPr/>
          </p:nvSpPr>
          <p:spPr bwMode="gray">
            <a:xfrm>
              <a:off x="536575" y="1044575"/>
              <a:ext cx="8942388" cy="908050"/>
            </a:xfrm>
            <a:prstGeom prst="rect">
              <a:avLst/>
            </a:prstGeom>
            <a:solidFill>
              <a:srgbClr val="EEECEA">
                <a:alpha val="25000"/>
              </a:srgbClr>
            </a:solidFill>
            <a:ln w="3175" cap="rnd">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7" name="Rectangle 204" hidden="1"/>
            <p:cNvSpPr>
              <a:spLocks noChangeArrowheads="1"/>
            </p:cNvSpPr>
            <p:nvPr/>
          </p:nvSpPr>
          <p:spPr bwMode="gray">
            <a:xfrm>
              <a:off x="536575" y="0"/>
              <a:ext cx="8942388" cy="922338"/>
            </a:xfrm>
            <a:prstGeom prst="rect">
              <a:avLst/>
            </a:prstGeom>
            <a:solidFill>
              <a:srgbClr val="EEECEA">
                <a:alpha val="25000"/>
              </a:srgbClr>
            </a:solidFill>
            <a:ln w="3175" cap="rnd">
              <a:solidFill>
                <a:srgbClr val="CCC5C1"/>
              </a:solidFill>
              <a:prstDash val="sysDot"/>
              <a:miter lim="800000"/>
              <a:headEnd/>
              <a:tailEnd/>
            </a:ln>
            <a:effectLst/>
          </p:spPr>
          <p:txBody>
            <a:bodyPr wrap="none" lIns="63306" tIns="0" rIns="64600" bIns="0" anchor="ctr"/>
            <a:lstStyle/>
            <a:p>
              <a:pPr algn="ctr" defTabSz="719435">
                <a:buSzPct val="90000"/>
                <a:defRPr/>
              </a:pPr>
              <a:endParaRPr lang="en-GB" sz="1300" dirty="0">
                <a:solidFill>
                  <a:schemeClr val="folHlink"/>
                </a:solidFill>
                <a:cs typeface="Arial" charset="0"/>
              </a:endParaRPr>
            </a:p>
          </p:txBody>
        </p:sp>
        <p:grpSp>
          <p:nvGrpSpPr>
            <p:cNvPr id="4" name="Group 205" hidden="1"/>
            <p:cNvGrpSpPr>
              <a:grpSpLocks/>
            </p:cNvGrpSpPr>
            <p:nvPr/>
          </p:nvGrpSpPr>
          <p:grpSpPr bwMode="auto">
            <a:xfrm>
              <a:off x="534988" y="2133601"/>
              <a:ext cx="8943975" cy="4633915"/>
              <a:chOff x="279" y="1344"/>
              <a:chExt cx="5751" cy="2919"/>
            </a:xfrm>
          </p:grpSpPr>
          <p:grpSp>
            <p:nvGrpSpPr>
              <p:cNvPr id="8" name="Group 206" hidden="1"/>
              <p:cNvGrpSpPr>
                <a:grpSpLocks/>
              </p:cNvGrpSpPr>
              <p:nvPr/>
            </p:nvGrpSpPr>
            <p:grpSpPr bwMode="auto">
              <a:xfrm>
                <a:off x="279" y="1344"/>
                <a:ext cx="5751" cy="384"/>
                <a:chOff x="279" y="1344"/>
                <a:chExt cx="5751" cy="384"/>
              </a:xfrm>
            </p:grpSpPr>
            <p:sp>
              <p:nvSpPr>
                <p:cNvPr id="45" name="Rectangle 207" hidden="1"/>
                <p:cNvSpPr>
                  <a:spLocks noChangeArrowheads="1"/>
                </p:cNvSpPr>
                <p:nvPr/>
              </p:nvSpPr>
              <p:spPr bwMode="gray">
                <a:xfrm>
                  <a:off x="279"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6" name="Rectangle 208" hidden="1"/>
                <p:cNvSpPr>
                  <a:spLocks noChangeArrowheads="1"/>
                </p:cNvSpPr>
                <p:nvPr/>
              </p:nvSpPr>
              <p:spPr bwMode="gray">
                <a:xfrm>
                  <a:off x="1259" y="1344"/>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7" name="Rectangle 209" hidden="1"/>
                <p:cNvSpPr>
                  <a:spLocks noChangeArrowheads="1"/>
                </p:cNvSpPr>
                <p:nvPr/>
              </p:nvSpPr>
              <p:spPr bwMode="gray">
                <a:xfrm>
                  <a:off x="2240"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8" name="Rectangle 210" hidden="1"/>
                <p:cNvSpPr>
                  <a:spLocks noChangeArrowheads="1"/>
                </p:cNvSpPr>
                <p:nvPr/>
              </p:nvSpPr>
              <p:spPr bwMode="gray">
                <a:xfrm>
                  <a:off x="3220" y="1344"/>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9" name="Rectangle 211" hidden="1"/>
                <p:cNvSpPr>
                  <a:spLocks noChangeArrowheads="1"/>
                </p:cNvSpPr>
                <p:nvPr/>
              </p:nvSpPr>
              <p:spPr bwMode="gray">
                <a:xfrm>
                  <a:off x="5181"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50" name="Rectangle 212" hidden="1"/>
                <p:cNvSpPr>
                  <a:spLocks noChangeArrowheads="1"/>
                </p:cNvSpPr>
                <p:nvPr/>
              </p:nvSpPr>
              <p:spPr bwMode="gray">
                <a:xfrm>
                  <a:off x="4201"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9" name="Group 213" hidden="1"/>
              <p:cNvGrpSpPr>
                <a:grpSpLocks/>
              </p:cNvGrpSpPr>
              <p:nvPr/>
            </p:nvGrpSpPr>
            <p:grpSpPr bwMode="auto">
              <a:xfrm>
                <a:off x="279" y="1851"/>
                <a:ext cx="5751" cy="384"/>
                <a:chOff x="279" y="1848"/>
                <a:chExt cx="5751" cy="384"/>
              </a:xfrm>
            </p:grpSpPr>
            <p:sp>
              <p:nvSpPr>
                <p:cNvPr id="39" name="Rectangle 214" hidden="1"/>
                <p:cNvSpPr>
                  <a:spLocks noChangeArrowheads="1"/>
                </p:cNvSpPr>
                <p:nvPr/>
              </p:nvSpPr>
              <p:spPr bwMode="gray">
                <a:xfrm>
                  <a:off x="279"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0" name="Rectangle 215" hidden="1"/>
                <p:cNvSpPr>
                  <a:spLocks noChangeArrowheads="1"/>
                </p:cNvSpPr>
                <p:nvPr/>
              </p:nvSpPr>
              <p:spPr bwMode="gray">
                <a:xfrm>
                  <a:off x="1259" y="1848"/>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1" name="Rectangle 216" hidden="1"/>
                <p:cNvSpPr>
                  <a:spLocks noChangeArrowheads="1"/>
                </p:cNvSpPr>
                <p:nvPr/>
              </p:nvSpPr>
              <p:spPr bwMode="gray">
                <a:xfrm>
                  <a:off x="2240"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2" name="Rectangle 217" hidden="1"/>
                <p:cNvSpPr>
                  <a:spLocks noChangeArrowheads="1"/>
                </p:cNvSpPr>
                <p:nvPr/>
              </p:nvSpPr>
              <p:spPr bwMode="gray">
                <a:xfrm>
                  <a:off x="3220" y="1848"/>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3" name="Rectangle 218" hidden="1"/>
                <p:cNvSpPr>
                  <a:spLocks noChangeArrowheads="1"/>
                </p:cNvSpPr>
                <p:nvPr/>
              </p:nvSpPr>
              <p:spPr bwMode="gray">
                <a:xfrm>
                  <a:off x="5181"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4" name="Rectangle 219" hidden="1"/>
                <p:cNvSpPr>
                  <a:spLocks noChangeArrowheads="1"/>
                </p:cNvSpPr>
                <p:nvPr/>
              </p:nvSpPr>
              <p:spPr bwMode="gray">
                <a:xfrm>
                  <a:off x="4201"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0" name="Group 220" hidden="1"/>
              <p:cNvGrpSpPr>
                <a:grpSpLocks/>
              </p:cNvGrpSpPr>
              <p:nvPr/>
            </p:nvGrpSpPr>
            <p:grpSpPr bwMode="auto">
              <a:xfrm>
                <a:off x="279" y="2358"/>
                <a:ext cx="5751" cy="384"/>
                <a:chOff x="279" y="2360"/>
                <a:chExt cx="5751" cy="384"/>
              </a:xfrm>
            </p:grpSpPr>
            <p:sp>
              <p:nvSpPr>
                <p:cNvPr id="33" name="Rectangle 221" hidden="1"/>
                <p:cNvSpPr>
                  <a:spLocks noChangeArrowheads="1"/>
                </p:cNvSpPr>
                <p:nvPr/>
              </p:nvSpPr>
              <p:spPr bwMode="gray">
                <a:xfrm>
                  <a:off x="279"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4" name="Rectangle 222" hidden="1"/>
                <p:cNvSpPr>
                  <a:spLocks noChangeArrowheads="1"/>
                </p:cNvSpPr>
                <p:nvPr/>
              </p:nvSpPr>
              <p:spPr bwMode="gray">
                <a:xfrm>
                  <a:off x="1259" y="2360"/>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5" name="Rectangle 223" hidden="1"/>
                <p:cNvSpPr>
                  <a:spLocks noChangeArrowheads="1"/>
                </p:cNvSpPr>
                <p:nvPr/>
              </p:nvSpPr>
              <p:spPr bwMode="gray">
                <a:xfrm>
                  <a:off x="2240"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6" name="Rectangle 224" hidden="1"/>
                <p:cNvSpPr>
                  <a:spLocks noChangeArrowheads="1"/>
                </p:cNvSpPr>
                <p:nvPr/>
              </p:nvSpPr>
              <p:spPr bwMode="gray">
                <a:xfrm>
                  <a:off x="3220" y="2360"/>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7" name="Rectangle 225" hidden="1"/>
                <p:cNvSpPr>
                  <a:spLocks noChangeArrowheads="1"/>
                </p:cNvSpPr>
                <p:nvPr/>
              </p:nvSpPr>
              <p:spPr bwMode="gray">
                <a:xfrm>
                  <a:off x="5181"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8" name="Rectangle 226" hidden="1"/>
                <p:cNvSpPr>
                  <a:spLocks noChangeArrowheads="1"/>
                </p:cNvSpPr>
                <p:nvPr/>
              </p:nvSpPr>
              <p:spPr bwMode="gray">
                <a:xfrm>
                  <a:off x="4201"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1" name="Group 227" hidden="1"/>
              <p:cNvGrpSpPr>
                <a:grpSpLocks/>
              </p:cNvGrpSpPr>
              <p:nvPr/>
            </p:nvGrpSpPr>
            <p:grpSpPr bwMode="auto">
              <a:xfrm>
                <a:off x="279" y="2865"/>
                <a:ext cx="5751" cy="384"/>
                <a:chOff x="279" y="2887"/>
                <a:chExt cx="5751" cy="384"/>
              </a:xfrm>
            </p:grpSpPr>
            <p:sp>
              <p:nvSpPr>
                <p:cNvPr id="27" name="Rectangle 228" hidden="1"/>
                <p:cNvSpPr>
                  <a:spLocks noChangeArrowheads="1"/>
                </p:cNvSpPr>
                <p:nvPr/>
              </p:nvSpPr>
              <p:spPr bwMode="gray">
                <a:xfrm>
                  <a:off x="279"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8" name="Rectangle 229" hidden="1"/>
                <p:cNvSpPr>
                  <a:spLocks noChangeArrowheads="1"/>
                </p:cNvSpPr>
                <p:nvPr/>
              </p:nvSpPr>
              <p:spPr bwMode="gray">
                <a:xfrm>
                  <a:off x="1259" y="2887"/>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9" name="Rectangle 230" hidden="1"/>
                <p:cNvSpPr>
                  <a:spLocks noChangeArrowheads="1"/>
                </p:cNvSpPr>
                <p:nvPr/>
              </p:nvSpPr>
              <p:spPr bwMode="gray">
                <a:xfrm>
                  <a:off x="2240"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0" name="Rectangle 231" hidden="1"/>
                <p:cNvSpPr>
                  <a:spLocks noChangeArrowheads="1"/>
                </p:cNvSpPr>
                <p:nvPr/>
              </p:nvSpPr>
              <p:spPr bwMode="gray">
                <a:xfrm>
                  <a:off x="3220" y="2887"/>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1" name="Rectangle 232" hidden="1"/>
                <p:cNvSpPr>
                  <a:spLocks noChangeArrowheads="1"/>
                </p:cNvSpPr>
                <p:nvPr/>
              </p:nvSpPr>
              <p:spPr bwMode="gray">
                <a:xfrm>
                  <a:off x="5181"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2" name="Rectangle 233" hidden="1"/>
                <p:cNvSpPr>
                  <a:spLocks noChangeArrowheads="1"/>
                </p:cNvSpPr>
                <p:nvPr/>
              </p:nvSpPr>
              <p:spPr bwMode="gray">
                <a:xfrm>
                  <a:off x="4201"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2" name="Group 234" hidden="1"/>
              <p:cNvGrpSpPr>
                <a:grpSpLocks/>
              </p:cNvGrpSpPr>
              <p:nvPr/>
            </p:nvGrpSpPr>
            <p:grpSpPr bwMode="auto">
              <a:xfrm>
                <a:off x="279" y="3372"/>
                <a:ext cx="5751" cy="384"/>
                <a:chOff x="279" y="3391"/>
                <a:chExt cx="5751" cy="384"/>
              </a:xfrm>
            </p:grpSpPr>
            <p:sp>
              <p:nvSpPr>
                <p:cNvPr id="21" name="Rectangle 235" hidden="1"/>
                <p:cNvSpPr>
                  <a:spLocks noChangeArrowheads="1"/>
                </p:cNvSpPr>
                <p:nvPr/>
              </p:nvSpPr>
              <p:spPr bwMode="gray">
                <a:xfrm>
                  <a:off x="279"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2" name="Rectangle 236" hidden="1"/>
                <p:cNvSpPr>
                  <a:spLocks noChangeArrowheads="1"/>
                </p:cNvSpPr>
                <p:nvPr/>
              </p:nvSpPr>
              <p:spPr bwMode="gray">
                <a:xfrm>
                  <a:off x="1259" y="3391"/>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3" name="Rectangle 237" hidden="1"/>
                <p:cNvSpPr>
                  <a:spLocks noChangeArrowheads="1"/>
                </p:cNvSpPr>
                <p:nvPr/>
              </p:nvSpPr>
              <p:spPr bwMode="gray">
                <a:xfrm>
                  <a:off x="2240"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4" name="Rectangle 238" hidden="1"/>
                <p:cNvSpPr>
                  <a:spLocks noChangeArrowheads="1"/>
                </p:cNvSpPr>
                <p:nvPr/>
              </p:nvSpPr>
              <p:spPr bwMode="gray">
                <a:xfrm>
                  <a:off x="3220" y="3391"/>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5" name="Rectangle 239" hidden="1"/>
                <p:cNvSpPr>
                  <a:spLocks noChangeArrowheads="1"/>
                </p:cNvSpPr>
                <p:nvPr/>
              </p:nvSpPr>
              <p:spPr bwMode="gray">
                <a:xfrm>
                  <a:off x="5181"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6" name="Rectangle 240" hidden="1"/>
                <p:cNvSpPr>
                  <a:spLocks noChangeArrowheads="1"/>
                </p:cNvSpPr>
                <p:nvPr/>
              </p:nvSpPr>
              <p:spPr bwMode="gray">
                <a:xfrm>
                  <a:off x="4201"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3" name="Group 241" hidden="1"/>
              <p:cNvGrpSpPr>
                <a:grpSpLocks/>
              </p:cNvGrpSpPr>
              <p:nvPr/>
            </p:nvGrpSpPr>
            <p:grpSpPr bwMode="auto">
              <a:xfrm>
                <a:off x="279" y="3879"/>
                <a:ext cx="5751" cy="384"/>
                <a:chOff x="279" y="3879"/>
                <a:chExt cx="5751" cy="384"/>
              </a:xfrm>
            </p:grpSpPr>
            <p:sp>
              <p:nvSpPr>
                <p:cNvPr id="15" name="Rectangle 242" hidden="1"/>
                <p:cNvSpPr>
                  <a:spLocks noChangeArrowheads="1"/>
                </p:cNvSpPr>
                <p:nvPr/>
              </p:nvSpPr>
              <p:spPr bwMode="gray">
                <a:xfrm>
                  <a:off x="279"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6" name="Rectangle 243" hidden="1"/>
                <p:cNvSpPr>
                  <a:spLocks noChangeArrowheads="1"/>
                </p:cNvSpPr>
                <p:nvPr/>
              </p:nvSpPr>
              <p:spPr bwMode="gray">
                <a:xfrm>
                  <a:off x="1259" y="3879"/>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7" name="Rectangle 244" hidden="1"/>
                <p:cNvSpPr>
                  <a:spLocks noChangeArrowheads="1"/>
                </p:cNvSpPr>
                <p:nvPr/>
              </p:nvSpPr>
              <p:spPr bwMode="gray">
                <a:xfrm>
                  <a:off x="2240"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8" name="Rectangle 245" hidden="1"/>
                <p:cNvSpPr>
                  <a:spLocks noChangeArrowheads="1"/>
                </p:cNvSpPr>
                <p:nvPr/>
              </p:nvSpPr>
              <p:spPr bwMode="gray">
                <a:xfrm>
                  <a:off x="3220" y="3879"/>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9" name="Rectangle 246" hidden="1"/>
                <p:cNvSpPr>
                  <a:spLocks noChangeArrowheads="1"/>
                </p:cNvSpPr>
                <p:nvPr/>
              </p:nvSpPr>
              <p:spPr bwMode="gray">
                <a:xfrm>
                  <a:off x="5181"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0" name="Rectangle 247" hidden="1"/>
                <p:cNvSpPr>
                  <a:spLocks noChangeArrowheads="1"/>
                </p:cNvSpPr>
                <p:nvPr/>
              </p:nvSpPr>
              <p:spPr bwMode="gray">
                <a:xfrm>
                  <a:off x="4201"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grpSp>
      <p:sp>
        <p:nvSpPr>
          <p:cNvPr id="2" name="Title 1"/>
          <p:cNvSpPr>
            <a:spLocks noGrp="1"/>
          </p:cNvSpPr>
          <p:nvPr>
            <p:ph type="ctrTitle"/>
            <p:custDataLst>
              <p:tags r:id="rId3"/>
            </p:custDataLst>
          </p:nvPr>
        </p:nvSpPr>
        <p:spPr/>
        <p:txBody>
          <a:bodyPr/>
          <a:lstStyle/>
          <a:p>
            <a:r>
              <a:rPr lang="en-US" dirty="0"/>
              <a:t>Case Study</a:t>
            </a:r>
            <a:br>
              <a:rPr lang="en-US" dirty="0"/>
            </a:br>
            <a:br>
              <a:rPr lang="en-US" dirty="0"/>
            </a:br>
            <a:r>
              <a:rPr lang="en-US" sz="2400" dirty="0"/>
              <a:t>‘</a:t>
            </a:r>
            <a:r>
              <a:rPr lang="en-US" sz="2400" b="0" dirty="0" err="1"/>
              <a:t>Nowcasting</a:t>
            </a:r>
            <a:r>
              <a:rPr lang="en-US" sz="2400" b="0" dirty="0"/>
              <a:t>’ Economic Activity in Colombia</a:t>
            </a:r>
            <a:endParaRPr lang="en-GB" b="0" dirty="0"/>
          </a:p>
        </p:txBody>
      </p:sp>
      <p:sp>
        <p:nvSpPr>
          <p:cNvPr id="62" name="Content Placeholder 61"/>
          <p:cNvSpPr>
            <a:spLocks noGrp="1"/>
          </p:cNvSpPr>
          <p:nvPr>
            <p:ph sz="quarter" idx="10"/>
          </p:nvPr>
        </p:nvSpPr>
        <p:spPr/>
        <p:txBody>
          <a:bodyPr/>
          <a:lstStyle/>
          <a:p>
            <a:r>
              <a:rPr lang="en-GB" dirty="0"/>
              <a:t>04</a:t>
            </a:r>
          </a:p>
        </p:txBody>
      </p:sp>
    </p:spTree>
    <p:custDataLst>
      <p:tags r:id="rId1"/>
    </p:custDataLst>
    <p:extLst>
      <p:ext uri="{BB962C8B-B14F-4D97-AF65-F5344CB8AC3E}">
        <p14:creationId xmlns:p14="http://schemas.microsoft.com/office/powerpoint/2010/main" val="2147662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Situation</a:t>
            </a:r>
          </a:p>
        </p:txBody>
      </p:sp>
      <p:sp>
        <p:nvSpPr>
          <p:cNvPr id="5" name="Slide Number Placeholder 4"/>
          <p:cNvSpPr>
            <a:spLocks noGrp="1"/>
          </p:cNvSpPr>
          <p:nvPr>
            <p:ph type="sldNum" sz="quarter" idx="4"/>
          </p:nvPr>
        </p:nvSpPr>
        <p:spPr/>
        <p:txBody>
          <a:bodyPr/>
          <a:lstStyle/>
          <a:p>
            <a:fld id="{9EBD5762-3BDC-484D-9503-7EA6D5A9A8CE}" type="slidenum">
              <a:rPr lang="en-GB" smtClean="0"/>
              <a:pPr/>
              <a:t>25</a:t>
            </a:fld>
            <a:endParaRPr lang="en-GB"/>
          </a:p>
        </p:txBody>
      </p:sp>
      <p:pic>
        <p:nvPicPr>
          <p:cNvPr id="6146" name="Picture 2" descr="File:Centro F Bogotá 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447800"/>
            <a:ext cx="3486150" cy="4648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191000" y="1143000"/>
            <a:ext cx="4419600" cy="5105400"/>
          </a:xfrm>
          <a:prstGeom prst="rect">
            <a:avLst/>
          </a:prstGeom>
          <a:noFill/>
        </p:spPr>
        <p:txBody>
          <a:bodyPr wrap="square" lIns="0" tIns="0" rIns="0" bIns="0" rtlCol="0">
            <a:noAutofit/>
          </a:bodyPr>
          <a:lstStyle/>
          <a:p>
            <a:pPr indent="-274320">
              <a:spcAft>
                <a:spcPts val="900"/>
              </a:spcAft>
            </a:pPr>
            <a:r>
              <a:rPr lang="en-US" sz="1600" dirty="0">
                <a:latin typeface="Georgia" pitchFamily="18" charset="0"/>
              </a:rPr>
              <a:t>In Colombia, the leading economic indicators used to analyze economic activity have an average lag of 10 weeks. This presents challenges for the well-timed design of economic policy and monitoring of economic shocks or trends.</a:t>
            </a:r>
          </a:p>
          <a:p>
            <a:pPr indent="-274320">
              <a:spcAft>
                <a:spcPts val="900"/>
              </a:spcAft>
            </a:pPr>
            <a:endParaRPr lang="en-US" sz="1600" dirty="0">
              <a:latin typeface="Georgia" pitchFamily="18" charset="0"/>
            </a:endParaRPr>
          </a:p>
          <a:p>
            <a:pPr indent="-274320">
              <a:spcAft>
                <a:spcPts val="900"/>
              </a:spcAft>
            </a:pPr>
            <a:r>
              <a:rPr lang="en-US" sz="1600" dirty="0">
                <a:latin typeface="Georgia" pitchFamily="18" charset="0"/>
              </a:rPr>
              <a:t>The Colombian Ministry of Finance looked for coincident indicators that could allow tracking the short-term trends of economic activity.</a:t>
            </a:r>
          </a:p>
          <a:p>
            <a:pPr indent="-274320">
              <a:spcAft>
                <a:spcPts val="900"/>
              </a:spcAft>
            </a:pPr>
            <a:endParaRPr lang="en-US" sz="1600" dirty="0">
              <a:latin typeface="Georgia" pitchFamily="18" charset="0"/>
            </a:endParaRPr>
          </a:p>
          <a:p>
            <a:pPr indent="-274320">
              <a:spcAft>
                <a:spcPts val="900"/>
              </a:spcAft>
            </a:pPr>
            <a:r>
              <a:rPr lang="en-US" sz="1600" b="1" dirty="0">
                <a:latin typeface="Georgia" pitchFamily="18" charset="0"/>
              </a:rPr>
              <a:t>Characteristics of Data Needed:</a:t>
            </a:r>
          </a:p>
          <a:p>
            <a:pPr marL="342900" indent="-228600">
              <a:spcAft>
                <a:spcPts val="900"/>
              </a:spcAft>
              <a:buFont typeface="Arial" panose="020B0604020202020204" pitchFamily="34" charset="0"/>
              <a:buChar char="•"/>
            </a:pPr>
            <a:r>
              <a:rPr lang="en-US" sz="1400" dirty="0">
                <a:latin typeface="Georgia" pitchFamily="18" charset="0"/>
              </a:rPr>
              <a:t>Real-time</a:t>
            </a:r>
          </a:p>
          <a:p>
            <a:pPr marL="342900" indent="-228600">
              <a:spcAft>
                <a:spcPts val="900"/>
              </a:spcAft>
              <a:buFont typeface="Arial" panose="020B0604020202020204" pitchFamily="34" charset="0"/>
              <a:buChar char="•"/>
            </a:pPr>
            <a:r>
              <a:rPr lang="en-US" sz="1400" dirty="0">
                <a:latin typeface="Georgia" pitchFamily="18" charset="0"/>
              </a:rPr>
              <a:t>Highly disaggregated – by sector, geography, etc.</a:t>
            </a:r>
          </a:p>
          <a:p>
            <a:pPr marL="342900" indent="-228600">
              <a:spcAft>
                <a:spcPts val="900"/>
              </a:spcAft>
              <a:buFont typeface="Arial" panose="020B0604020202020204" pitchFamily="34" charset="0"/>
              <a:buChar char="•"/>
            </a:pPr>
            <a:r>
              <a:rPr lang="en-US" sz="1400" dirty="0">
                <a:latin typeface="Georgia" pitchFamily="18" charset="0"/>
              </a:rPr>
              <a:t>Statistically correlated with key economic trends (consumption, GDP, etc.)</a:t>
            </a:r>
          </a:p>
          <a:p>
            <a:pPr marL="342900" indent="-228600">
              <a:spcAft>
                <a:spcPts val="900"/>
              </a:spcAft>
              <a:buFont typeface="Arial" panose="020B0604020202020204" pitchFamily="34" charset="0"/>
              <a:buChar char="•"/>
            </a:pPr>
            <a:r>
              <a:rPr lang="en-US" sz="1400" dirty="0">
                <a:latin typeface="Georgia" pitchFamily="18" charset="0"/>
              </a:rPr>
              <a:t>Robust enough of a sample to be representative of the economy as a whole</a:t>
            </a:r>
          </a:p>
        </p:txBody>
      </p:sp>
    </p:spTree>
    <p:extLst>
      <p:ext uri="{BB962C8B-B14F-4D97-AF65-F5344CB8AC3E}">
        <p14:creationId xmlns:p14="http://schemas.microsoft.com/office/powerpoint/2010/main" val="2296708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Group Discussion</a:t>
            </a:r>
          </a:p>
        </p:txBody>
      </p:sp>
      <p:sp>
        <p:nvSpPr>
          <p:cNvPr id="3" name="Content Placeholder 2"/>
          <p:cNvSpPr>
            <a:spLocks noGrp="1"/>
          </p:cNvSpPr>
          <p:nvPr>
            <p:ph sz="quarter" idx="15"/>
          </p:nvPr>
        </p:nvSpPr>
        <p:spPr>
          <a:xfrm>
            <a:off x="533400" y="1371600"/>
            <a:ext cx="8077200" cy="4800600"/>
          </a:xfrm>
        </p:spPr>
        <p:txBody>
          <a:bodyPr/>
          <a:lstStyle/>
          <a:p>
            <a:r>
              <a:rPr lang="en-US" dirty="0"/>
              <a:t>What Big Data sources could the Colombian Ministry of Finance potentially use to reliably approximate sectorial economic activity in real-time?</a:t>
            </a:r>
          </a:p>
        </p:txBody>
      </p:sp>
      <p:sp>
        <p:nvSpPr>
          <p:cNvPr id="5" name="Slide Number Placeholder 4"/>
          <p:cNvSpPr>
            <a:spLocks noGrp="1"/>
          </p:cNvSpPr>
          <p:nvPr>
            <p:ph type="sldNum" sz="quarter" idx="4"/>
          </p:nvPr>
        </p:nvSpPr>
        <p:spPr/>
        <p:txBody>
          <a:bodyPr/>
          <a:lstStyle/>
          <a:p>
            <a:fld id="{9EBD5762-3BDC-484D-9503-7EA6D5A9A8CE}" type="slidenum">
              <a:rPr lang="en-GB" smtClean="0"/>
              <a:pPr/>
              <a:t>26</a:t>
            </a:fld>
            <a:endParaRPr lang="en-GB"/>
          </a:p>
        </p:txBody>
      </p:sp>
      <p:sp>
        <p:nvSpPr>
          <p:cNvPr id="7" name="Freeform 579"/>
          <p:cNvSpPr>
            <a:spLocks noChangeAspect="1" noEditPoints="1"/>
          </p:cNvSpPr>
          <p:nvPr/>
        </p:nvSpPr>
        <p:spPr bwMode="auto">
          <a:xfrm>
            <a:off x="1526475" y="2449853"/>
            <a:ext cx="822960" cy="822960"/>
          </a:xfrm>
          <a:custGeom>
            <a:avLst/>
            <a:gdLst>
              <a:gd name="T0" fmla="*/ 128 w 256"/>
              <a:gd name="T1" fmla="*/ 0 h 256"/>
              <a:gd name="T2" fmla="*/ 102 w 256"/>
              <a:gd name="T3" fmla="*/ 4 h 256"/>
              <a:gd name="T4" fmla="*/ 78 w 256"/>
              <a:gd name="T5" fmla="*/ 10 h 256"/>
              <a:gd name="T6" fmla="*/ 56 w 256"/>
              <a:gd name="T7" fmla="*/ 22 h 256"/>
              <a:gd name="T8" fmla="*/ 22 w 256"/>
              <a:gd name="T9" fmla="*/ 58 h 256"/>
              <a:gd name="T10" fmla="*/ 10 w 256"/>
              <a:gd name="T11" fmla="*/ 78 h 256"/>
              <a:gd name="T12" fmla="*/ 2 w 256"/>
              <a:gd name="T13" fmla="*/ 102 h 256"/>
              <a:gd name="T14" fmla="*/ 0 w 256"/>
              <a:gd name="T15" fmla="*/ 128 h 256"/>
              <a:gd name="T16" fmla="*/ 0 w 256"/>
              <a:gd name="T17" fmla="*/ 142 h 256"/>
              <a:gd name="T18" fmla="*/ 4 w 256"/>
              <a:gd name="T19" fmla="*/ 166 h 256"/>
              <a:gd name="T20" fmla="*/ 14 w 256"/>
              <a:gd name="T21" fmla="*/ 190 h 256"/>
              <a:gd name="T22" fmla="*/ 36 w 256"/>
              <a:gd name="T23" fmla="*/ 220 h 256"/>
              <a:gd name="T24" fmla="*/ 66 w 256"/>
              <a:gd name="T25" fmla="*/ 242 h 256"/>
              <a:gd name="T26" fmla="*/ 90 w 256"/>
              <a:gd name="T27" fmla="*/ 250 h 256"/>
              <a:gd name="T28" fmla="*/ 114 w 256"/>
              <a:gd name="T29" fmla="*/ 256 h 256"/>
              <a:gd name="T30" fmla="*/ 128 w 256"/>
              <a:gd name="T31" fmla="*/ 256 h 256"/>
              <a:gd name="T32" fmla="*/ 154 w 256"/>
              <a:gd name="T33" fmla="*/ 254 h 256"/>
              <a:gd name="T34" fmla="*/ 178 w 256"/>
              <a:gd name="T35" fmla="*/ 246 h 256"/>
              <a:gd name="T36" fmla="*/ 198 w 256"/>
              <a:gd name="T37" fmla="*/ 234 h 256"/>
              <a:gd name="T38" fmla="*/ 234 w 256"/>
              <a:gd name="T39" fmla="*/ 200 h 256"/>
              <a:gd name="T40" fmla="*/ 246 w 256"/>
              <a:gd name="T41" fmla="*/ 178 h 256"/>
              <a:gd name="T42" fmla="*/ 252 w 256"/>
              <a:gd name="T43" fmla="*/ 154 h 256"/>
              <a:gd name="T44" fmla="*/ 256 w 256"/>
              <a:gd name="T45" fmla="*/ 128 h 256"/>
              <a:gd name="T46" fmla="*/ 254 w 256"/>
              <a:gd name="T47" fmla="*/ 116 h 256"/>
              <a:gd name="T48" fmla="*/ 250 w 256"/>
              <a:gd name="T49" fmla="*/ 90 h 256"/>
              <a:gd name="T50" fmla="*/ 240 w 256"/>
              <a:gd name="T51" fmla="*/ 68 h 256"/>
              <a:gd name="T52" fmla="*/ 218 w 256"/>
              <a:gd name="T53" fmla="*/ 38 h 256"/>
              <a:gd name="T54" fmla="*/ 188 w 256"/>
              <a:gd name="T55" fmla="*/ 16 h 256"/>
              <a:gd name="T56" fmla="*/ 166 w 256"/>
              <a:gd name="T57" fmla="*/ 6 h 256"/>
              <a:gd name="T58" fmla="*/ 140 w 256"/>
              <a:gd name="T59" fmla="*/ 2 h 256"/>
              <a:gd name="T60" fmla="*/ 128 w 256"/>
              <a:gd name="T61" fmla="*/ 0 h 256"/>
              <a:gd name="T62" fmla="*/ 136 w 256"/>
              <a:gd name="T63" fmla="*/ 128 h 256"/>
              <a:gd name="T64" fmla="*/ 136 w 256"/>
              <a:gd name="T65" fmla="*/ 192 h 256"/>
              <a:gd name="T66" fmla="*/ 110 w 256"/>
              <a:gd name="T67" fmla="*/ 192 h 256"/>
              <a:gd name="T68" fmla="*/ 98 w 256"/>
              <a:gd name="T69" fmla="*/ 128 h 256"/>
              <a:gd name="T70" fmla="*/ 110 w 256"/>
              <a:gd name="T71" fmla="*/ 106 h 256"/>
              <a:gd name="T72" fmla="*/ 110 w 256"/>
              <a:gd name="T73" fmla="*/ 92 h 256"/>
              <a:gd name="T74" fmla="*/ 116 w 256"/>
              <a:gd name="T75" fmla="*/ 74 h 256"/>
              <a:gd name="T76" fmla="*/ 124 w 256"/>
              <a:gd name="T77" fmla="*/ 68 h 256"/>
              <a:gd name="T78" fmla="*/ 136 w 256"/>
              <a:gd name="T79" fmla="*/ 64 h 256"/>
              <a:gd name="T80" fmla="*/ 156 w 256"/>
              <a:gd name="T81" fmla="*/ 86 h 256"/>
              <a:gd name="T82" fmla="*/ 142 w 256"/>
              <a:gd name="T83" fmla="*/ 86 h 256"/>
              <a:gd name="T84" fmla="*/ 138 w 256"/>
              <a:gd name="T85" fmla="*/ 88 h 256"/>
              <a:gd name="T86" fmla="*/ 136 w 256"/>
              <a:gd name="T87" fmla="*/ 92 h 256"/>
              <a:gd name="T88" fmla="*/ 156 w 256"/>
              <a:gd name="T89" fmla="*/ 10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6" h="256">
                <a:moveTo>
                  <a:pt x="128" y="0"/>
                </a:moveTo>
                <a:lnTo>
                  <a:pt x="128" y="0"/>
                </a:lnTo>
                <a:lnTo>
                  <a:pt x="114" y="2"/>
                </a:lnTo>
                <a:lnTo>
                  <a:pt x="102" y="4"/>
                </a:lnTo>
                <a:lnTo>
                  <a:pt x="90" y="6"/>
                </a:lnTo>
                <a:lnTo>
                  <a:pt x="78" y="10"/>
                </a:lnTo>
                <a:lnTo>
                  <a:pt x="66" y="16"/>
                </a:lnTo>
                <a:lnTo>
                  <a:pt x="56" y="22"/>
                </a:lnTo>
                <a:lnTo>
                  <a:pt x="36" y="38"/>
                </a:lnTo>
                <a:lnTo>
                  <a:pt x="22" y="58"/>
                </a:lnTo>
                <a:lnTo>
                  <a:pt x="14" y="68"/>
                </a:lnTo>
                <a:lnTo>
                  <a:pt x="10" y="78"/>
                </a:lnTo>
                <a:lnTo>
                  <a:pt x="4" y="90"/>
                </a:lnTo>
                <a:lnTo>
                  <a:pt x="2" y="102"/>
                </a:lnTo>
                <a:lnTo>
                  <a:pt x="0" y="116"/>
                </a:lnTo>
                <a:lnTo>
                  <a:pt x="0" y="128"/>
                </a:lnTo>
                <a:lnTo>
                  <a:pt x="0" y="128"/>
                </a:lnTo>
                <a:lnTo>
                  <a:pt x="0" y="142"/>
                </a:lnTo>
                <a:lnTo>
                  <a:pt x="2" y="154"/>
                </a:lnTo>
                <a:lnTo>
                  <a:pt x="4" y="166"/>
                </a:lnTo>
                <a:lnTo>
                  <a:pt x="10" y="178"/>
                </a:lnTo>
                <a:lnTo>
                  <a:pt x="14" y="190"/>
                </a:lnTo>
                <a:lnTo>
                  <a:pt x="22" y="200"/>
                </a:lnTo>
                <a:lnTo>
                  <a:pt x="36" y="220"/>
                </a:lnTo>
                <a:lnTo>
                  <a:pt x="56" y="234"/>
                </a:lnTo>
                <a:lnTo>
                  <a:pt x="66" y="242"/>
                </a:lnTo>
                <a:lnTo>
                  <a:pt x="78" y="246"/>
                </a:lnTo>
                <a:lnTo>
                  <a:pt x="90" y="250"/>
                </a:lnTo>
                <a:lnTo>
                  <a:pt x="102" y="254"/>
                </a:lnTo>
                <a:lnTo>
                  <a:pt x="114" y="256"/>
                </a:lnTo>
                <a:lnTo>
                  <a:pt x="128" y="256"/>
                </a:lnTo>
                <a:lnTo>
                  <a:pt x="128" y="256"/>
                </a:lnTo>
                <a:lnTo>
                  <a:pt x="140" y="256"/>
                </a:lnTo>
                <a:lnTo>
                  <a:pt x="154" y="254"/>
                </a:lnTo>
                <a:lnTo>
                  <a:pt x="166" y="250"/>
                </a:lnTo>
                <a:lnTo>
                  <a:pt x="178" y="246"/>
                </a:lnTo>
                <a:lnTo>
                  <a:pt x="188" y="242"/>
                </a:lnTo>
                <a:lnTo>
                  <a:pt x="198" y="234"/>
                </a:lnTo>
                <a:lnTo>
                  <a:pt x="218" y="220"/>
                </a:lnTo>
                <a:lnTo>
                  <a:pt x="234" y="200"/>
                </a:lnTo>
                <a:lnTo>
                  <a:pt x="240" y="190"/>
                </a:lnTo>
                <a:lnTo>
                  <a:pt x="246" y="178"/>
                </a:lnTo>
                <a:lnTo>
                  <a:pt x="250" y="166"/>
                </a:lnTo>
                <a:lnTo>
                  <a:pt x="252" y="154"/>
                </a:lnTo>
                <a:lnTo>
                  <a:pt x="254" y="142"/>
                </a:lnTo>
                <a:lnTo>
                  <a:pt x="256" y="128"/>
                </a:lnTo>
                <a:lnTo>
                  <a:pt x="256" y="128"/>
                </a:lnTo>
                <a:lnTo>
                  <a:pt x="254" y="116"/>
                </a:lnTo>
                <a:lnTo>
                  <a:pt x="252" y="102"/>
                </a:lnTo>
                <a:lnTo>
                  <a:pt x="250" y="90"/>
                </a:lnTo>
                <a:lnTo>
                  <a:pt x="246" y="78"/>
                </a:lnTo>
                <a:lnTo>
                  <a:pt x="240" y="68"/>
                </a:lnTo>
                <a:lnTo>
                  <a:pt x="234" y="58"/>
                </a:lnTo>
                <a:lnTo>
                  <a:pt x="218" y="38"/>
                </a:lnTo>
                <a:lnTo>
                  <a:pt x="198" y="22"/>
                </a:lnTo>
                <a:lnTo>
                  <a:pt x="188" y="16"/>
                </a:lnTo>
                <a:lnTo>
                  <a:pt x="178" y="10"/>
                </a:lnTo>
                <a:lnTo>
                  <a:pt x="166" y="6"/>
                </a:lnTo>
                <a:lnTo>
                  <a:pt x="154" y="4"/>
                </a:lnTo>
                <a:lnTo>
                  <a:pt x="140" y="2"/>
                </a:lnTo>
                <a:lnTo>
                  <a:pt x="128" y="0"/>
                </a:lnTo>
                <a:lnTo>
                  <a:pt x="128" y="0"/>
                </a:lnTo>
                <a:close/>
                <a:moveTo>
                  <a:pt x="154" y="128"/>
                </a:moveTo>
                <a:lnTo>
                  <a:pt x="136" y="128"/>
                </a:lnTo>
                <a:lnTo>
                  <a:pt x="136" y="128"/>
                </a:lnTo>
                <a:lnTo>
                  <a:pt x="136" y="192"/>
                </a:lnTo>
                <a:lnTo>
                  <a:pt x="110" y="192"/>
                </a:lnTo>
                <a:lnTo>
                  <a:pt x="110" y="192"/>
                </a:lnTo>
                <a:lnTo>
                  <a:pt x="110" y="128"/>
                </a:lnTo>
                <a:lnTo>
                  <a:pt x="98" y="128"/>
                </a:lnTo>
                <a:lnTo>
                  <a:pt x="98" y="106"/>
                </a:lnTo>
                <a:lnTo>
                  <a:pt x="110" y="106"/>
                </a:lnTo>
                <a:lnTo>
                  <a:pt x="110" y="92"/>
                </a:lnTo>
                <a:lnTo>
                  <a:pt x="110" y="92"/>
                </a:lnTo>
                <a:lnTo>
                  <a:pt x="112" y="82"/>
                </a:lnTo>
                <a:lnTo>
                  <a:pt x="116" y="74"/>
                </a:lnTo>
                <a:lnTo>
                  <a:pt x="118" y="70"/>
                </a:lnTo>
                <a:lnTo>
                  <a:pt x="124" y="68"/>
                </a:lnTo>
                <a:lnTo>
                  <a:pt x="130" y="66"/>
                </a:lnTo>
                <a:lnTo>
                  <a:pt x="136" y="64"/>
                </a:lnTo>
                <a:lnTo>
                  <a:pt x="156" y="64"/>
                </a:lnTo>
                <a:lnTo>
                  <a:pt x="156" y="86"/>
                </a:lnTo>
                <a:lnTo>
                  <a:pt x="156" y="86"/>
                </a:lnTo>
                <a:lnTo>
                  <a:pt x="142" y="86"/>
                </a:lnTo>
                <a:lnTo>
                  <a:pt x="142" y="86"/>
                </a:lnTo>
                <a:lnTo>
                  <a:pt x="138" y="88"/>
                </a:lnTo>
                <a:lnTo>
                  <a:pt x="138" y="90"/>
                </a:lnTo>
                <a:lnTo>
                  <a:pt x="136" y="92"/>
                </a:lnTo>
                <a:lnTo>
                  <a:pt x="136" y="106"/>
                </a:lnTo>
                <a:lnTo>
                  <a:pt x="156" y="106"/>
                </a:lnTo>
                <a:lnTo>
                  <a:pt x="154" y="128"/>
                </a:lnTo>
                <a:close/>
              </a:path>
            </a:pathLst>
          </a:custGeom>
          <a:solidFill>
            <a:srgbClr val="36609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 name="Freeform 580"/>
          <p:cNvSpPr>
            <a:spLocks noChangeAspect="1" noEditPoints="1"/>
          </p:cNvSpPr>
          <p:nvPr/>
        </p:nvSpPr>
        <p:spPr bwMode="auto">
          <a:xfrm>
            <a:off x="6596353" y="2389149"/>
            <a:ext cx="822960" cy="822960"/>
          </a:xfrm>
          <a:custGeom>
            <a:avLst/>
            <a:gdLst>
              <a:gd name="T0" fmla="*/ 114 w 256"/>
              <a:gd name="T1" fmla="*/ 2 h 256"/>
              <a:gd name="T2" fmla="*/ 78 w 256"/>
              <a:gd name="T3" fmla="*/ 10 h 256"/>
              <a:gd name="T4" fmla="*/ 38 w 256"/>
              <a:gd name="T5" fmla="*/ 38 h 256"/>
              <a:gd name="T6" fmla="*/ 10 w 256"/>
              <a:gd name="T7" fmla="*/ 78 h 256"/>
              <a:gd name="T8" fmla="*/ 0 w 256"/>
              <a:gd name="T9" fmla="*/ 116 h 256"/>
              <a:gd name="T10" fmla="*/ 0 w 256"/>
              <a:gd name="T11" fmla="*/ 142 h 256"/>
              <a:gd name="T12" fmla="*/ 10 w 256"/>
              <a:gd name="T13" fmla="*/ 178 h 256"/>
              <a:gd name="T14" fmla="*/ 38 w 256"/>
              <a:gd name="T15" fmla="*/ 220 h 256"/>
              <a:gd name="T16" fmla="*/ 78 w 256"/>
              <a:gd name="T17" fmla="*/ 246 h 256"/>
              <a:gd name="T18" fmla="*/ 114 w 256"/>
              <a:gd name="T19" fmla="*/ 256 h 256"/>
              <a:gd name="T20" fmla="*/ 140 w 256"/>
              <a:gd name="T21" fmla="*/ 256 h 256"/>
              <a:gd name="T22" fmla="*/ 178 w 256"/>
              <a:gd name="T23" fmla="*/ 246 h 256"/>
              <a:gd name="T24" fmla="*/ 218 w 256"/>
              <a:gd name="T25" fmla="*/ 220 h 256"/>
              <a:gd name="T26" fmla="*/ 246 w 256"/>
              <a:gd name="T27" fmla="*/ 178 h 256"/>
              <a:gd name="T28" fmla="*/ 256 w 256"/>
              <a:gd name="T29" fmla="*/ 142 h 256"/>
              <a:gd name="T30" fmla="*/ 256 w 256"/>
              <a:gd name="T31" fmla="*/ 116 h 256"/>
              <a:gd name="T32" fmla="*/ 246 w 256"/>
              <a:gd name="T33" fmla="*/ 78 h 256"/>
              <a:gd name="T34" fmla="*/ 218 w 256"/>
              <a:gd name="T35" fmla="*/ 38 h 256"/>
              <a:gd name="T36" fmla="*/ 178 w 256"/>
              <a:gd name="T37" fmla="*/ 10 h 256"/>
              <a:gd name="T38" fmla="*/ 140 w 256"/>
              <a:gd name="T39" fmla="*/ 2 h 256"/>
              <a:gd name="T40" fmla="*/ 178 w 256"/>
              <a:gd name="T41" fmla="*/ 102 h 256"/>
              <a:gd name="T42" fmla="*/ 178 w 256"/>
              <a:gd name="T43" fmla="*/ 106 h 256"/>
              <a:gd name="T44" fmla="*/ 168 w 256"/>
              <a:gd name="T45" fmla="*/ 144 h 256"/>
              <a:gd name="T46" fmla="*/ 136 w 256"/>
              <a:gd name="T47" fmla="*/ 174 h 256"/>
              <a:gd name="T48" fmla="*/ 104 w 256"/>
              <a:gd name="T49" fmla="*/ 180 h 256"/>
              <a:gd name="T50" fmla="*/ 72 w 256"/>
              <a:gd name="T51" fmla="*/ 174 h 256"/>
              <a:gd name="T52" fmla="*/ 70 w 256"/>
              <a:gd name="T53" fmla="*/ 170 h 256"/>
              <a:gd name="T54" fmla="*/ 88 w 256"/>
              <a:gd name="T55" fmla="*/ 166 h 256"/>
              <a:gd name="T56" fmla="*/ 102 w 256"/>
              <a:gd name="T57" fmla="*/ 158 h 256"/>
              <a:gd name="T58" fmla="*/ 82 w 256"/>
              <a:gd name="T59" fmla="*/ 148 h 256"/>
              <a:gd name="T60" fmla="*/ 82 w 256"/>
              <a:gd name="T61" fmla="*/ 140 h 256"/>
              <a:gd name="T62" fmla="*/ 90 w 256"/>
              <a:gd name="T63" fmla="*/ 140 h 256"/>
              <a:gd name="T64" fmla="*/ 70 w 256"/>
              <a:gd name="T65" fmla="*/ 122 h 256"/>
              <a:gd name="T66" fmla="*/ 68 w 256"/>
              <a:gd name="T67" fmla="*/ 114 h 256"/>
              <a:gd name="T68" fmla="*/ 80 w 256"/>
              <a:gd name="T69" fmla="*/ 116 h 256"/>
              <a:gd name="T70" fmla="*/ 72 w 256"/>
              <a:gd name="T71" fmla="*/ 108 h 256"/>
              <a:gd name="T72" fmla="*/ 70 w 256"/>
              <a:gd name="T73" fmla="*/ 94 h 256"/>
              <a:gd name="T74" fmla="*/ 72 w 256"/>
              <a:gd name="T75" fmla="*/ 82 h 256"/>
              <a:gd name="T76" fmla="*/ 110 w 256"/>
              <a:gd name="T77" fmla="*/ 106 h 256"/>
              <a:gd name="T78" fmla="*/ 126 w 256"/>
              <a:gd name="T79" fmla="*/ 102 h 256"/>
              <a:gd name="T80" fmla="*/ 134 w 256"/>
              <a:gd name="T81" fmla="*/ 84 h 256"/>
              <a:gd name="T82" fmla="*/ 152 w 256"/>
              <a:gd name="T83" fmla="*/ 76 h 256"/>
              <a:gd name="T84" fmla="*/ 172 w 256"/>
              <a:gd name="T85" fmla="*/ 84 h 256"/>
              <a:gd name="T86" fmla="*/ 188 w 256"/>
              <a:gd name="T87" fmla="*/ 78 h 256"/>
              <a:gd name="T88" fmla="*/ 176 w 256"/>
              <a:gd name="T89" fmla="*/ 94 h 256"/>
              <a:gd name="T90" fmla="*/ 186 w 256"/>
              <a:gd name="T91" fmla="*/ 96 h 2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56" h="256">
                <a:moveTo>
                  <a:pt x="128" y="0"/>
                </a:moveTo>
                <a:lnTo>
                  <a:pt x="128" y="0"/>
                </a:lnTo>
                <a:lnTo>
                  <a:pt x="114" y="2"/>
                </a:lnTo>
                <a:lnTo>
                  <a:pt x="102" y="4"/>
                </a:lnTo>
                <a:lnTo>
                  <a:pt x="90" y="6"/>
                </a:lnTo>
                <a:lnTo>
                  <a:pt x="78" y="10"/>
                </a:lnTo>
                <a:lnTo>
                  <a:pt x="66" y="16"/>
                </a:lnTo>
                <a:lnTo>
                  <a:pt x="56" y="22"/>
                </a:lnTo>
                <a:lnTo>
                  <a:pt x="38" y="38"/>
                </a:lnTo>
                <a:lnTo>
                  <a:pt x="22" y="58"/>
                </a:lnTo>
                <a:lnTo>
                  <a:pt x="16" y="68"/>
                </a:lnTo>
                <a:lnTo>
                  <a:pt x="10" y="78"/>
                </a:lnTo>
                <a:lnTo>
                  <a:pt x="6" y="90"/>
                </a:lnTo>
                <a:lnTo>
                  <a:pt x="2" y="102"/>
                </a:lnTo>
                <a:lnTo>
                  <a:pt x="0" y="116"/>
                </a:lnTo>
                <a:lnTo>
                  <a:pt x="0" y="128"/>
                </a:lnTo>
                <a:lnTo>
                  <a:pt x="0" y="128"/>
                </a:lnTo>
                <a:lnTo>
                  <a:pt x="0" y="142"/>
                </a:lnTo>
                <a:lnTo>
                  <a:pt x="2" y="154"/>
                </a:lnTo>
                <a:lnTo>
                  <a:pt x="6" y="166"/>
                </a:lnTo>
                <a:lnTo>
                  <a:pt x="10" y="178"/>
                </a:lnTo>
                <a:lnTo>
                  <a:pt x="16" y="190"/>
                </a:lnTo>
                <a:lnTo>
                  <a:pt x="22" y="200"/>
                </a:lnTo>
                <a:lnTo>
                  <a:pt x="38" y="220"/>
                </a:lnTo>
                <a:lnTo>
                  <a:pt x="56" y="234"/>
                </a:lnTo>
                <a:lnTo>
                  <a:pt x="66" y="242"/>
                </a:lnTo>
                <a:lnTo>
                  <a:pt x="78" y="246"/>
                </a:lnTo>
                <a:lnTo>
                  <a:pt x="90" y="250"/>
                </a:lnTo>
                <a:lnTo>
                  <a:pt x="102" y="254"/>
                </a:lnTo>
                <a:lnTo>
                  <a:pt x="114" y="256"/>
                </a:lnTo>
                <a:lnTo>
                  <a:pt x="128" y="256"/>
                </a:lnTo>
                <a:lnTo>
                  <a:pt x="128" y="256"/>
                </a:lnTo>
                <a:lnTo>
                  <a:pt x="140" y="256"/>
                </a:lnTo>
                <a:lnTo>
                  <a:pt x="154" y="254"/>
                </a:lnTo>
                <a:lnTo>
                  <a:pt x="166" y="250"/>
                </a:lnTo>
                <a:lnTo>
                  <a:pt x="178" y="246"/>
                </a:lnTo>
                <a:lnTo>
                  <a:pt x="188" y="242"/>
                </a:lnTo>
                <a:lnTo>
                  <a:pt x="200" y="234"/>
                </a:lnTo>
                <a:lnTo>
                  <a:pt x="218" y="220"/>
                </a:lnTo>
                <a:lnTo>
                  <a:pt x="234" y="200"/>
                </a:lnTo>
                <a:lnTo>
                  <a:pt x="240" y="190"/>
                </a:lnTo>
                <a:lnTo>
                  <a:pt x="246" y="178"/>
                </a:lnTo>
                <a:lnTo>
                  <a:pt x="250" y="166"/>
                </a:lnTo>
                <a:lnTo>
                  <a:pt x="254" y="154"/>
                </a:lnTo>
                <a:lnTo>
                  <a:pt x="256" y="142"/>
                </a:lnTo>
                <a:lnTo>
                  <a:pt x="256" y="128"/>
                </a:lnTo>
                <a:lnTo>
                  <a:pt x="256" y="128"/>
                </a:lnTo>
                <a:lnTo>
                  <a:pt x="256" y="116"/>
                </a:lnTo>
                <a:lnTo>
                  <a:pt x="254" y="102"/>
                </a:lnTo>
                <a:lnTo>
                  <a:pt x="250" y="90"/>
                </a:lnTo>
                <a:lnTo>
                  <a:pt x="246" y="78"/>
                </a:lnTo>
                <a:lnTo>
                  <a:pt x="240" y="68"/>
                </a:lnTo>
                <a:lnTo>
                  <a:pt x="234" y="58"/>
                </a:lnTo>
                <a:lnTo>
                  <a:pt x="218" y="38"/>
                </a:lnTo>
                <a:lnTo>
                  <a:pt x="200" y="22"/>
                </a:lnTo>
                <a:lnTo>
                  <a:pt x="188" y="16"/>
                </a:lnTo>
                <a:lnTo>
                  <a:pt x="178" y="10"/>
                </a:lnTo>
                <a:lnTo>
                  <a:pt x="166" y="6"/>
                </a:lnTo>
                <a:lnTo>
                  <a:pt x="154" y="4"/>
                </a:lnTo>
                <a:lnTo>
                  <a:pt x="140" y="2"/>
                </a:lnTo>
                <a:lnTo>
                  <a:pt x="128" y="0"/>
                </a:lnTo>
                <a:lnTo>
                  <a:pt x="128" y="0"/>
                </a:lnTo>
                <a:close/>
                <a:moveTo>
                  <a:pt x="178" y="102"/>
                </a:moveTo>
                <a:lnTo>
                  <a:pt x="178" y="102"/>
                </a:lnTo>
                <a:lnTo>
                  <a:pt x="178" y="106"/>
                </a:lnTo>
                <a:lnTo>
                  <a:pt x="178" y="106"/>
                </a:lnTo>
                <a:lnTo>
                  <a:pt x="178" y="120"/>
                </a:lnTo>
                <a:lnTo>
                  <a:pt x="174" y="132"/>
                </a:lnTo>
                <a:lnTo>
                  <a:pt x="168" y="144"/>
                </a:lnTo>
                <a:lnTo>
                  <a:pt x="160" y="156"/>
                </a:lnTo>
                <a:lnTo>
                  <a:pt x="148" y="166"/>
                </a:lnTo>
                <a:lnTo>
                  <a:pt x="136" y="174"/>
                </a:lnTo>
                <a:lnTo>
                  <a:pt x="122" y="178"/>
                </a:lnTo>
                <a:lnTo>
                  <a:pt x="104" y="180"/>
                </a:lnTo>
                <a:lnTo>
                  <a:pt x="104" y="180"/>
                </a:lnTo>
                <a:lnTo>
                  <a:pt x="94" y="180"/>
                </a:lnTo>
                <a:lnTo>
                  <a:pt x="82" y="178"/>
                </a:lnTo>
                <a:lnTo>
                  <a:pt x="72" y="174"/>
                </a:lnTo>
                <a:lnTo>
                  <a:pt x="64" y="168"/>
                </a:lnTo>
                <a:lnTo>
                  <a:pt x="64" y="168"/>
                </a:lnTo>
                <a:lnTo>
                  <a:pt x="70" y="170"/>
                </a:lnTo>
                <a:lnTo>
                  <a:pt x="70" y="170"/>
                </a:lnTo>
                <a:lnTo>
                  <a:pt x="78" y="168"/>
                </a:lnTo>
                <a:lnTo>
                  <a:pt x="88" y="166"/>
                </a:lnTo>
                <a:lnTo>
                  <a:pt x="96" y="162"/>
                </a:lnTo>
                <a:lnTo>
                  <a:pt x="102" y="158"/>
                </a:lnTo>
                <a:lnTo>
                  <a:pt x="102" y="158"/>
                </a:lnTo>
                <a:lnTo>
                  <a:pt x="94" y="156"/>
                </a:lnTo>
                <a:lnTo>
                  <a:pt x="88" y="152"/>
                </a:lnTo>
                <a:lnTo>
                  <a:pt x="82" y="148"/>
                </a:lnTo>
                <a:lnTo>
                  <a:pt x="78" y="140"/>
                </a:lnTo>
                <a:lnTo>
                  <a:pt x="78" y="140"/>
                </a:lnTo>
                <a:lnTo>
                  <a:pt x="82" y="140"/>
                </a:lnTo>
                <a:lnTo>
                  <a:pt x="82" y="140"/>
                </a:lnTo>
                <a:lnTo>
                  <a:pt x="90" y="140"/>
                </a:lnTo>
                <a:lnTo>
                  <a:pt x="90" y="140"/>
                </a:lnTo>
                <a:lnTo>
                  <a:pt x="82" y="136"/>
                </a:lnTo>
                <a:lnTo>
                  <a:pt x="74" y="130"/>
                </a:lnTo>
                <a:lnTo>
                  <a:pt x="70" y="122"/>
                </a:lnTo>
                <a:lnTo>
                  <a:pt x="68" y="114"/>
                </a:lnTo>
                <a:lnTo>
                  <a:pt x="68" y="114"/>
                </a:lnTo>
                <a:lnTo>
                  <a:pt x="68" y="114"/>
                </a:lnTo>
                <a:lnTo>
                  <a:pt x="68" y="114"/>
                </a:lnTo>
                <a:lnTo>
                  <a:pt x="74" y="116"/>
                </a:lnTo>
                <a:lnTo>
                  <a:pt x="80" y="116"/>
                </a:lnTo>
                <a:lnTo>
                  <a:pt x="80" y="116"/>
                </a:lnTo>
                <a:lnTo>
                  <a:pt x="76" y="112"/>
                </a:lnTo>
                <a:lnTo>
                  <a:pt x="72" y="108"/>
                </a:lnTo>
                <a:lnTo>
                  <a:pt x="70" y="102"/>
                </a:lnTo>
                <a:lnTo>
                  <a:pt x="70" y="94"/>
                </a:lnTo>
                <a:lnTo>
                  <a:pt x="70" y="94"/>
                </a:lnTo>
                <a:lnTo>
                  <a:pt x="70" y="88"/>
                </a:lnTo>
                <a:lnTo>
                  <a:pt x="72" y="82"/>
                </a:lnTo>
                <a:lnTo>
                  <a:pt x="72" y="82"/>
                </a:lnTo>
                <a:lnTo>
                  <a:pt x="84" y="92"/>
                </a:lnTo>
                <a:lnTo>
                  <a:pt x="96" y="100"/>
                </a:lnTo>
                <a:lnTo>
                  <a:pt x="110" y="106"/>
                </a:lnTo>
                <a:lnTo>
                  <a:pt x="126" y="108"/>
                </a:lnTo>
                <a:lnTo>
                  <a:pt x="126" y="108"/>
                </a:lnTo>
                <a:lnTo>
                  <a:pt x="126" y="102"/>
                </a:lnTo>
                <a:lnTo>
                  <a:pt x="126" y="102"/>
                </a:lnTo>
                <a:lnTo>
                  <a:pt x="128" y="92"/>
                </a:lnTo>
                <a:lnTo>
                  <a:pt x="134" y="84"/>
                </a:lnTo>
                <a:lnTo>
                  <a:pt x="142" y="78"/>
                </a:lnTo>
                <a:lnTo>
                  <a:pt x="152" y="76"/>
                </a:lnTo>
                <a:lnTo>
                  <a:pt x="152" y="76"/>
                </a:lnTo>
                <a:lnTo>
                  <a:pt x="162" y="78"/>
                </a:lnTo>
                <a:lnTo>
                  <a:pt x="172" y="84"/>
                </a:lnTo>
                <a:lnTo>
                  <a:pt x="172" y="84"/>
                </a:lnTo>
                <a:lnTo>
                  <a:pt x="180" y="82"/>
                </a:lnTo>
                <a:lnTo>
                  <a:pt x="188" y="78"/>
                </a:lnTo>
                <a:lnTo>
                  <a:pt x="188" y="78"/>
                </a:lnTo>
                <a:lnTo>
                  <a:pt x="184" y="86"/>
                </a:lnTo>
                <a:lnTo>
                  <a:pt x="176" y="94"/>
                </a:lnTo>
                <a:lnTo>
                  <a:pt x="176" y="94"/>
                </a:lnTo>
                <a:lnTo>
                  <a:pt x="192" y="90"/>
                </a:lnTo>
                <a:lnTo>
                  <a:pt x="192" y="90"/>
                </a:lnTo>
                <a:lnTo>
                  <a:pt x="186" y="96"/>
                </a:lnTo>
                <a:lnTo>
                  <a:pt x="178" y="102"/>
                </a:lnTo>
                <a:lnTo>
                  <a:pt x="178" y="102"/>
                </a:lnTo>
                <a:close/>
              </a:path>
            </a:pathLst>
          </a:custGeom>
          <a:solidFill>
            <a:srgbClr val="2CAAE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 name="Freeform 4811"/>
          <p:cNvSpPr>
            <a:spLocks noChangeAspect="1" noEditPoints="1"/>
          </p:cNvSpPr>
          <p:nvPr/>
        </p:nvSpPr>
        <p:spPr bwMode="auto">
          <a:xfrm>
            <a:off x="5083661" y="2682571"/>
            <a:ext cx="642809" cy="822960"/>
          </a:xfrm>
          <a:custGeom>
            <a:avLst/>
            <a:gdLst>
              <a:gd name="T0" fmla="*/ 108 w 314"/>
              <a:gd name="T1" fmla="*/ 262 h 402"/>
              <a:gd name="T2" fmla="*/ 96 w 314"/>
              <a:gd name="T3" fmla="*/ 242 h 402"/>
              <a:gd name="T4" fmla="*/ 102 w 314"/>
              <a:gd name="T5" fmla="*/ 228 h 402"/>
              <a:gd name="T6" fmla="*/ 160 w 314"/>
              <a:gd name="T7" fmla="*/ 222 h 402"/>
              <a:gd name="T8" fmla="*/ 130 w 314"/>
              <a:gd name="T9" fmla="*/ 276 h 402"/>
              <a:gd name="T10" fmla="*/ 116 w 314"/>
              <a:gd name="T11" fmla="*/ 282 h 402"/>
              <a:gd name="T12" fmla="*/ 110 w 314"/>
              <a:gd name="T13" fmla="*/ 298 h 402"/>
              <a:gd name="T14" fmla="*/ 122 w 314"/>
              <a:gd name="T15" fmla="*/ 316 h 402"/>
              <a:gd name="T16" fmla="*/ 146 w 314"/>
              <a:gd name="T17" fmla="*/ 318 h 402"/>
              <a:gd name="T18" fmla="*/ 160 w 314"/>
              <a:gd name="T19" fmla="*/ 286 h 402"/>
              <a:gd name="T20" fmla="*/ 300 w 314"/>
              <a:gd name="T21" fmla="*/ 134 h 402"/>
              <a:gd name="T22" fmla="*/ 296 w 314"/>
              <a:gd name="T23" fmla="*/ 162 h 402"/>
              <a:gd name="T24" fmla="*/ 302 w 314"/>
              <a:gd name="T25" fmla="*/ 180 h 402"/>
              <a:gd name="T26" fmla="*/ 246 w 314"/>
              <a:gd name="T27" fmla="*/ 402 h 402"/>
              <a:gd name="T28" fmla="*/ 218 w 314"/>
              <a:gd name="T29" fmla="*/ 400 h 402"/>
              <a:gd name="T30" fmla="*/ 184 w 314"/>
              <a:gd name="T31" fmla="*/ 382 h 402"/>
              <a:gd name="T32" fmla="*/ 164 w 314"/>
              <a:gd name="T33" fmla="*/ 346 h 402"/>
              <a:gd name="T34" fmla="*/ 164 w 314"/>
              <a:gd name="T35" fmla="*/ 320 h 402"/>
              <a:gd name="T36" fmla="*/ 178 w 314"/>
              <a:gd name="T37" fmla="*/ 290 h 402"/>
              <a:gd name="T38" fmla="*/ 6 w 314"/>
              <a:gd name="T39" fmla="*/ 154 h 402"/>
              <a:gd name="T40" fmla="*/ 2 w 314"/>
              <a:gd name="T41" fmla="*/ 150 h 402"/>
              <a:gd name="T42" fmla="*/ 0 w 314"/>
              <a:gd name="T43" fmla="*/ 142 h 402"/>
              <a:gd name="T44" fmla="*/ 38 w 314"/>
              <a:gd name="T45" fmla="*/ 38 h 402"/>
              <a:gd name="T46" fmla="*/ 50 w 314"/>
              <a:gd name="T47" fmla="*/ 6 h 402"/>
              <a:gd name="T48" fmla="*/ 56 w 314"/>
              <a:gd name="T49" fmla="*/ 0 h 402"/>
              <a:gd name="T50" fmla="*/ 306 w 314"/>
              <a:gd name="T51" fmla="*/ 88 h 402"/>
              <a:gd name="T52" fmla="*/ 312 w 314"/>
              <a:gd name="T53" fmla="*/ 94 h 402"/>
              <a:gd name="T54" fmla="*/ 312 w 314"/>
              <a:gd name="T55" fmla="*/ 102 h 402"/>
              <a:gd name="T56" fmla="*/ 300 w 314"/>
              <a:gd name="T57" fmla="*/ 134 h 402"/>
              <a:gd name="T58" fmla="*/ 300 w 314"/>
              <a:gd name="T59" fmla="*/ 134 h 402"/>
              <a:gd name="T60" fmla="*/ 290 w 314"/>
              <a:gd name="T61" fmla="*/ 104 h 402"/>
              <a:gd name="T62" fmla="*/ 232 w 314"/>
              <a:gd name="T63" fmla="*/ 208 h 402"/>
              <a:gd name="T64" fmla="*/ 246 w 314"/>
              <a:gd name="T65" fmla="*/ 220 h 402"/>
              <a:gd name="T66" fmla="*/ 54 w 314"/>
              <a:gd name="T67" fmla="*/ 54 h 402"/>
              <a:gd name="T68" fmla="*/ 180 w 314"/>
              <a:gd name="T69" fmla="*/ 196 h 402"/>
              <a:gd name="T70" fmla="*/ 196 w 314"/>
              <a:gd name="T71" fmla="*/ 180 h 402"/>
              <a:gd name="T72" fmla="*/ 216 w 314"/>
              <a:gd name="T73" fmla="*/ 182 h 402"/>
              <a:gd name="T74" fmla="*/ 232 w 314"/>
              <a:gd name="T75" fmla="*/ 208 h 402"/>
              <a:gd name="T76" fmla="*/ 246 w 314"/>
              <a:gd name="T77" fmla="*/ 242 h 402"/>
              <a:gd name="T78" fmla="*/ 232 w 314"/>
              <a:gd name="T79" fmla="*/ 262 h 402"/>
              <a:gd name="T80" fmla="*/ 254 w 314"/>
              <a:gd name="T81" fmla="*/ 164 h 402"/>
              <a:gd name="T82" fmla="*/ 260 w 314"/>
              <a:gd name="T83" fmla="*/ 152 h 402"/>
              <a:gd name="T84" fmla="*/ 254 w 314"/>
              <a:gd name="T85" fmla="*/ 140 h 402"/>
              <a:gd name="T86" fmla="*/ 244 w 314"/>
              <a:gd name="T87" fmla="*/ 136 h 402"/>
              <a:gd name="T88" fmla="*/ 232 w 314"/>
              <a:gd name="T89" fmla="*/ 140 h 402"/>
              <a:gd name="T90" fmla="*/ 228 w 314"/>
              <a:gd name="T91" fmla="*/ 152 h 402"/>
              <a:gd name="T92" fmla="*/ 232 w 314"/>
              <a:gd name="T93" fmla="*/ 164 h 402"/>
              <a:gd name="T94" fmla="*/ 244 w 314"/>
              <a:gd name="T95" fmla="*/ 168 h 402"/>
              <a:gd name="T96" fmla="*/ 254 w 314"/>
              <a:gd name="T97" fmla="*/ 164 h 402"/>
              <a:gd name="T98" fmla="*/ 98 w 314"/>
              <a:gd name="T99" fmla="*/ 84 h 402"/>
              <a:gd name="T100" fmla="*/ 108 w 314"/>
              <a:gd name="T101" fmla="*/ 102 h 402"/>
              <a:gd name="T102" fmla="*/ 112 w 314"/>
              <a:gd name="T103" fmla="*/ 90 h 4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14" h="402">
                <a:moveTo>
                  <a:pt x="116" y="262"/>
                </a:moveTo>
                <a:lnTo>
                  <a:pt x="116" y="262"/>
                </a:lnTo>
                <a:lnTo>
                  <a:pt x="108" y="262"/>
                </a:lnTo>
                <a:lnTo>
                  <a:pt x="102" y="256"/>
                </a:lnTo>
                <a:lnTo>
                  <a:pt x="98" y="250"/>
                </a:lnTo>
                <a:lnTo>
                  <a:pt x="96" y="242"/>
                </a:lnTo>
                <a:lnTo>
                  <a:pt x="96" y="242"/>
                </a:lnTo>
                <a:lnTo>
                  <a:pt x="98" y="234"/>
                </a:lnTo>
                <a:lnTo>
                  <a:pt x="102" y="228"/>
                </a:lnTo>
                <a:lnTo>
                  <a:pt x="108" y="222"/>
                </a:lnTo>
                <a:lnTo>
                  <a:pt x="116" y="222"/>
                </a:lnTo>
                <a:lnTo>
                  <a:pt x="160" y="222"/>
                </a:lnTo>
                <a:lnTo>
                  <a:pt x="160" y="262"/>
                </a:lnTo>
                <a:lnTo>
                  <a:pt x="116" y="262"/>
                </a:lnTo>
                <a:close/>
                <a:moveTo>
                  <a:pt x="130" y="276"/>
                </a:moveTo>
                <a:lnTo>
                  <a:pt x="130" y="276"/>
                </a:lnTo>
                <a:lnTo>
                  <a:pt x="122" y="278"/>
                </a:lnTo>
                <a:lnTo>
                  <a:pt x="116" y="282"/>
                </a:lnTo>
                <a:lnTo>
                  <a:pt x="112" y="290"/>
                </a:lnTo>
                <a:lnTo>
                  <a:pt x="110" y="298"/>
                </a:lnTo>
                <a:lnTo>
                  <a:pt x="110" y="298"/>
                </a:lnTo>
                <a:lnTo>
                  <a:pt x="112" y="306"/>
                </a:lnTo>
                <a:lnTo>
                  <a:pt x="116" y="312"/>
                </a:lnTo>
                <a:lnTo>
                  <a:pt x="122" y="316"/>
                </a:lnTo>
                <a:lnTo>
                  <a:pt x="130" y="318"/>
                </a:lnTo>
                <a:lnTo>
                  <a:pt x="146" y="318"/>
                </a:lnTo>
                <a:lnTo>
                  <a:pt x="146" y="318"/>
                </a:lnTo>
                <a:lnTo>
                  <a:pt x="150" y="308"/>
                </a:lnTo>
                <a:lnTo>
                  <a:pt x="154" y="296"/>
                </a:lnTo>
                <a:lnTo>
                  <a:pt x="160" y="286"/>
                </a:lnTo>
                <a:lnTo>
                  <a:pt x="166" y="276"/>
                </a:lnTo>
                <a:lnTo>
                  <a:pt x="130" y="276"/>
                </a:lnTo>
                <a:close/>
                <a:moveTo>
                  <a:pt x="300" y="134"/>
                </a:moveTo>
                <a:lnTo>
                  <a:pt x="292" y="158"/>
                </a:lnTo>
                <a:lnTo>
                  <a:pt x="292" y="158"/>
                </a:lnTo>
                <a:lnTo>
                  <a:pt x="296" y="162"/>
                </a:lnTo>
                <a:lnTo>
                  <a:pt x="300" y="168"/>
                </a:lnTo>
                <a:lnTo>
                  <a:pt x="302" y="174"/>
                </a:lnTo>
                <a:lnTo>
                  <a:pt x="302" y="180"/>
                </a:lnTo>
                <a:lnTo>
                  <a:pt x="302" y="382"/>
                </a:lnTo>
                <a:lnTo>
                  <a:pt x="302" y="402"/>
                </a:lnTo>
                <a:lnTo>
                  <a:pt x="246" y="402"/>
                </a:lnTo>
                <a:lnTo>
                  <a:pt x="232" y="402"/>
                </a:lnTo>
                <a:lnTo>
                  <a:pt x="232" y="402"/>
                </a:lnTo>
                <a:lnTo>
                  <a:pt x="218" y="400"/>
                </a:lnTo>
                <a:lnTo>
                  <a:pt x="206" y="396"/>
                </a:lnTo>
                <a:lnTo>
                  <a:pt x="194" y="390"/>
                </a:lnTo>
                <a:lnTo>
                  <a:pt x="184" y="382"/>
                </a:lnTo>
                <a:lnTo>
                  <a:pt x="174" y="372"/>
                </a:lnTo>
                <a:lnTo>
                  <a:pt x="168" y="360"/>
                </a:lnTo>
                <a:lnTo>
                  <a:pt x="164" y="346"/>
                </a:lnTo>
                <a:lnTo>
                  <a:pt x="164" y="332"/>
                </a:lnTo>
                <a:lnTo>
                  <a:pt x="164" y="332"/>
                </a:lnTo>
                <a:lnTo>
                  <a:pt x="164" y="320"/>
                </a:lnTo>
                <a:lnTo>
                  <a:pt x="166" y="310"/>
                </a:lnTo>
                <a:lnTo>
                  <a:pt x="172" y="300"/>
                </a:lnTo>
                <a:lnTo>
                  <a:pt x="178" y="290"/>
                </a:lnTo>
                <a:lnTo>
                  <a:pt x="176" y="290"/>
                </a:lnTo>
                <a:lnTo>
                  <a:pt x="176" y="216"/>
                </a:lnTo>
                <a:lnTo>
                  <a:pt x="6" y="154"/>
                </a:lnTo>
                <a:lnTo>
                  <a:pt x="6" y="154"/>
                </a:lnTo>
                <a:lnTo>
                  <a:pt x="4" y="152"/>
                </a:lnTo>
                <a:lnTo>
                  <a:pt x="2" y="150"/>
                </a:lnTo>
                <a:lnTo>
                  <a:pt x="2" y="150"/>
                </a:lnTo>
                <a:lnTo>
                  <a:pt x="0" y="146"/>
                </a:lnTo>
                <a:lnTo>
                  <a:pt x="0" y="142"/>
                </a:lnTo>
                <a:lnTo>
                  <a:pt x="38" y="38"/>
                </a:lnTo>
                <a:lnTo>
                  <a:pt x="38" y="38"/>
                </a:lnTo>
                <a:lnTo>
                  <a:pt x="38" y="38"/>
                </a:lnTo>
                <a:lnTo>
                  <a:pt x="38" y="38"/>
                </a:lnTo>
                <a:lnTo>
                  <a:pt x="38" y="38"/>
                </a:lnTo>
                <a:lnTo>
                  <a:pt x="50" y="6"/>
                </a:lnTo>
                <a:lnTo>
                  <a:pt x="50" y="6"/>
                </a:lnTo>
                <a:lnTo>
                  <a:pt x="52" y="2"/>
                </a:lnTo>
                <a:lnTo>
                  <a:pt x="56" y="0"/>
                </a:lnTo>
                <a:lnTo>
                  <a:pt x="58" y="0"/>
                </a:lnTo>
                <a:lnTo>
                  <a:pt x="62" y="0"/>
                </a:lnTo>
                <a:lnTo>
                  <a:pt x="306" y="88"/>
                </a:lnTo>
                <a:lnTo>
                  <a:pt x="306" y="88"/>
                </a:lnTo>
                <a:lnTo>
                  <a:pt x="310" y="90"/>
                </a:lnTo>
                <a:lnTo>
                  <a:pt x="312" y="94"/>
                </a:lnTo>
                <a:lnTo>
                  <a:pt x="312" y="94"/>
                </a:lnTo>
                <a:lnTo>
                  <a:pt x="314" y="98"/>
                </a:lnTo>
                <a:lnTo>
                  <a:pt x="312" y="102"/>
                </a:lnTo>
                <a:lnTo>
                  <a:pt x="300" y="134"/>
                </a:lnTo>
                <a:lnTo>
                  <a:pt x="300" y="134"/>
                </a:lnTo>
                <a:lnTo>
                  <a:pt x="300" y="134"/>
                </a:lnTo>
                <a:lnTo>
                  <a:pt x="300" y="134"/>
                </a:lnTo>
                <a:lnTo>
                  <a:pt x="300" y="134"/>
                </a:lnTo>
                <a:lnTo>
                  <a:pt x="300" y="134"/>
                </a:lnTo>
                <a:close/>
                <a:moveTo>
                  <a:pt x="60" y="36"/>
                </a:moveTo>
                <a:lnTo>
                  <a:pt x="286" y="118"/>
                </a:lnTo>
                <a:lnTo>
                  <a:pt x="290" y="104"/>
                </a:lnTo>
                <a:lnTo>
                  <a:pt x="66" y="22"/>
                </a:lnTo>
                <a:lnTo>
                  <a:pt x="60" y="36"/>
                </a:lnTo>
                <a:close/>
                <a:moveTo>
                  <a:pt x="232" y="208"/>
                </a:moveTo>
                <a:lnTo>
                  <a:pt x="232" y="216"/>
                </a:lnTo>
                <a:lnTo>
                  <a:pt x="246" y="220"/>
                </a:lnTo>
                <a:lnTo>
                  <a:pt x="246" y="220"/>
                </a:lnTo>
                <a:lnTo>
                  <a:pt x="248" y="220"/>
                </a:lnTo>
                <a:lnTo>
                  <a:pt x="278" y="136"/>
                </a:lnTo>
                <a:lnTo>
                  <a:pt x="54" y="54"/>
                </a:lnTo>
                <a:lnTo>
                  <a:pt x="24" y="138"/>
                </a:lnTo>
                <a:lnTo>
                  <a:pt x="180" y="196"/>
                </a:lnTo>
                <a:lnTo>
                  <a:pt x="180" y="196"/>
                </a:lnTo>
                <a:lnTo>
                  <a:pt x="184" y="190"/>
                </a:lnTo>
                <a:lnTo>
                  <a:pt x="190" y="184"/>
                </a:lnTo>
                <a:lnTo>
                  <a:pt x="196" y="180"/>
                </a:lnTo>
                <a:lnTo>
                  <a:pt x="204" y="180"/>
                </a:lnTo>
                <a:lnTo>
                  <a:pt x="204" y="180"/>
                </a:lnTo>
                <a:lnTo>
                  <a:pt x="216" y="182"/>
                </a:lnTo>
                <a:lnTo>
                  <a:pt x="224" y="188"/>
                </a:lnTo>
                <a:lnTo>
                  <a:pt x="230" y="196"/>
                </a:lnTo>
                <a:lnTo>
                  <a:pt x="232" y="208"/>
                </a:lnTo>
                <a:lnTo>
                  <a:pt x="232" y="208"/>
                </a:lnTo>
                <a:close/>
                <a:moveTo>
                  <a:pt x="246" y="264"/>
                </a:moveTo>
                <a:lnTo>
                  <a:pt x="246" y="242"/>
                </a:lnTo>
                <a:lnTo>
                  <a:pt x="232" y="236"/>
                </a:lnTo>
                <a:lnTo>
                  <a:pt x="232" y="262"/>
                </a:lnTo>
                <a:lnTo>
                  <a:pt x="232" y="262"/>
                </a:lnTo>
                <a:lnTo>
                  <a:pt x="246" y="264"/>
                </a:lnTo>
                <a:lnTo>
                  <a:pt x="246" y="264"/>
                </a:lnTo>
                <a:close/>
                <a:moveTo>
                  <a:pt x="254" y="164"/>
                </a:moveTo>
                <a:lnTo>
                  <a:pt x="254" y="164"/>
                </a:lnTo>
                <a:lnTo>
                  <a:pt x="258" y="158"/>
                </a:lnTo>
                <a:lnTo>
                  <a:pt x="260" y="152"/>
                </a:lnTo>
                <a:lnTo>
                  <a:pt x="260" y="152"/>
                </a:lnTo>
                <a:lnTo>
                  <a:pt x="258" y="146"/>
                </a:lnTo>
                <a:lnTo>
                  <a:pt x="254" y="140"/>
                </a:lnTo>
                <a:lnTo>
                  <a:pt x="254" y="140"/>
                </a:lnTo>
                <a:lnTo>
                  <a:pt x="250" y="138"/>
                </a:lnTo>
                <a:lnTo>
                  <a:pt x="244" y="136"/>
                </a:lnTo>
                <a:lnTo>
                  <a:pt x="238" y="138"/>
                </a:lnTo>
                <a:lnTo>
                  <a:pt x="232" y="140"/>
                </a:lnTo>
                <a:lnTo>
                  <a:pt x="232" y="140"/>
                </a:lnTo>
                <a:lnTo>
                  <a:pt x="228" y="146"/>
                </a:lnTo>
                <a:lnTo>
                  <a:pt x="228" y="152"/>
                </a:lnTo>
                <a:lnTo>
                  <a:pt x="228" y="152"/>
                </a:lnTo>
                <a:lnTo>
                  <a:pt x="228" y="158"/>
                </a:lnTo>
                <a:lnTo>
                  <a:pt x="232" y="164"/>
                </a:lnTo>
                <a:lnTo>
                  <a:pt x="232" y="164"/>
                </a:lnTo>
                <a:lnTo>
                  <a:pt x="238" y="166"/>
                </a:lnTo>
                <a:lnTo>
                  <a:pt x="244" y="168"/>
                </a:lnTo>
                <a:lnTo>
                  <a:pt x="244" y="168"/>
                </a:lnTo>
                <a:lnTo>
                  <a:pt x="250" y="166"/>
                </a:lnTo>
                <a:lnTo>
                  <a:pt x="254" y="164"/>
                </a:lnTo>
                <a:lnTo>
                  <a:pt x="254" y="164"/>
                </a:lnTo>
                <a:close/>
                <a:moveTo>
                  <a:pt x="58" y="84"/>
                </a:moveTo>
                <a:lnTo>
                  <a:pt x="94" y="98"/>
                </a:lnTo>
                <a:lnTo>
                  <a:pt x="98" y="84"/>
                </a:lnTo>
                <a:lnTo>
                  <a:pt x="62" y="72"/>
                </a:lnTo>
                <a:lnTo>
                  <a:pt x="58" y="84"/>
                </a:lnTo>
                <a:close/>
                <a:moveTo>
                  <a:pt x="108" y="102"/>
                </a:moveTo>
                <a:lnTo>
                  <a:pt x="158" y="120"/>
                </a:lnTo>
                <a:lnTo>
                  <a:pt x="162" y="108"/>
                </a:lnTo>
                <a:lnTo>
                  <a:pt x="112" y="90"/>
                </a:lnTo>
                <a:lnTo>
                  <a:pt x="108" y="102"/>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GB"/>
          </a:p>
        </p:txBody>
      </p:sp>
      <p:sp>
        <p:nvSpPr>
          <p:cNvPr id="12" name="Freeform 4815"/>
          <p:cNvSpPr>
            <a:spLocks noChangeAspect="1" noEditPoints="1"/>
          </p:cNvSpPr>
          <p:nvPr/>
        </p:nvSpPr>
        <p:spPr bwMode="auto">
          <a:xfrm>
            <a:off x="6680240" y="3474720"/>
            <a:ext cx="801416" cy="822960"/>
          </a:xfrm>
          <a:custGeom>
            <a:avLst/>
            <a:gdLst>
              <a:gd name="T0" fmla="*/ 106 w 372"/>
              <a:gd name="T1" fmla="*/ 158 h 382"/>
              <a:gd name="T2" fmla="*/ 128 w 372"/>
              <a:gd name="T3" fmla="*/ 126 h 382"/>
              <a:gd name="T4" fmla="*/ 170 w 372"/>
              <a:gd name="T5" fmla="*/ 150 h 382"/>
              <a:gd name="T6" fmla="*/ 154 w 372"/>
              <a:gd name="T7" fmla="*/ 158 h 382"/>
              <a:gd name="T8" fmla="*/ 132 w 372"/>
              <a:gd name="T9" fmla="*/ 146 h 382"/>
              <a:gd name="T10" fmla="*/ 148 w 372"/>
              <a:gd name="T11" fmla="*/ 166 h 382"/>
              <a:gd name="T12" fmla="*/ 238 w 372"/>
              <a:gd name="T13" fmla="*/ 202 h 382"/>
              <a:gd name="T14" fmla="*/ 234 w 372"/>
              <a:gd name="T15" fmla="*/ 192 h 382"/>
              <a:gd name="T16" fmla="*/ 218 w 372"/>
              <a:gd name="T17" fmla="*/ 206 h 382"/>
              <a:gd name="T18" fmla="*/ 156 w 372"/>
              <a:gd name="T19" fmla="*/ 238 h 382"/>
              <a:gd name="T20" fmla="*/ 148 w 372"/>
              <a:gd name="T21" fmla="*/ 268 h 382"/>
              <a:gd name="T22" fmla="*/ 166 w 372"/>
              <a:gd name="T23" fmla="*/ 256 h 382"/>
              <a:gd name="T24" fmla="*/ 214 w 372"/>
              <a:gd name="T25" fmla="*/ 236 h 382"/>
              <a:gd name="T26" fmla="*/ 238 w 372"/>
              <a:gd name="T27" fmla="*/ 202 h 382"/>
              <a:gd name="T28" fmla="*/ 212 w 372"/>
              <a:gd name="T29" fmla="*/ 40 h 382"/>
              <a:gd name="T30" fmla="*/ 186 w 372"/>
              <a:gd name="T31" fmla="*/ 0 h 382"/>
              <a:gd name="T32" fmla="*/ 166 w 372"/>
              <a:gd name="T33" fmla="*/ 48 h 382"/>
              <a:gd name="T34" fmla="*/ 160 w 372"/>
              <a:gd name="T35" fmla="*/ 114 h 382"/>
              <a:gd name="T36" fmla="*/ 146 w 372"/>
              <a:gd name="T37" fmla="*/ 66 h 382"/>
              <a:gd name="T38" fmla="*/ 4 w 372"/>
              <a:gd name="T39" fmla="*/ 38 h 382"/>
              <a:gd name="T40" fmla="*/ 8 w 372"/>
              <a:gd name="T41" fmla="*/ 66 h 382"/>
              <a:gd name="T42" fmla="*/ 58 w 372"/>
              <a:gd name="T43" fmla="*/ 94 h 382"/>
              <a:gd name="T44" fmla="*/ 126 w 372"/>
              <a:gd name="T45" fmla="*/ 114 h 382"/>
              <a:gd name="T46" fmla="*/ 178 w 372"/>
              <a:gd name="T47" fmla="*/ 146 h 382"/>
              <a:gd name="T48" fmla="*/ 196 w 372"/>
              <a:gd name="T49" fmla="*/ 140 h 382"/>
              <a:gd name="T50" fmla="*/ 186 w 372"/>
              <a:gd name="T51" fmla="*/ 68 h 382"/>
              <a:gd name="T52" fmla="*/ 244 w 372"/>
              <a:gd name="T53" fmla="*/ 38 h 382"/>
              <a:gd name="T54" fmla="*/ 226 w 372"/>
              <a:gd name="T55" fmla="*/ 66 h 382"/>
              <a:gd name="T56" fmla="*/ 212 w 372"/>
              <a:gd name="T57" fmla="*/ 114 h 382"/>
              <a:gd name="T58" fmla="*/ 258 w 372"/>
              <a:gd name="T59" fmla="*/ 102 h 382"/>
              <a:gd name="T60" fmla="*/ 340 w 372"/>
              <a:gd name="T61" fmla="*/ 76 h 382"/>
              <a:gd name="T62" fmla="*/ 372 w 372"/>
              <a:gd name="T63" fmla="*/ 44 h 382"/>
              <a:gd name="T64" fmla="*/ 232 w 372"/>
              <a:gd name="T65" fmla="*/ 126 h 382"/>
              <a:gd name="T66" fmla="*/ 202 w 372"/>
              <a:gd name="T67" fmla="*/ 154 h 382"/>
              <a:gd name="T68" fmla="*/ 220 w 372"/>
              <a:gd name="T69" fmla="*/ 156 h 382"/>
              <a:gd name="T70" fmla="*/ 244 w 372"/>
              <a:gd name="T71" fmla="*/ 148 h 382"/>
              <a:gd name="T72" fmla="*/ 196 w 372"/>
              <a:gd name="T73" fmla="*/ 170 h 382"/>
              <a:gd name="T74" fmla="*/ 144 w 372"/>
              <a:gd name="T75" fmla="*/ 186 h 382"/>
              <a:gd name="T76" fmla="*/ 136 w 372"/>
              <a:gd name="T77" fmla="*/ 218 h 382"/>
              <a:gd name="T78" fmla="*/ 164 w 372"/>
              <a:gd name="T79" fmla="*/ 216 h 382"/>
              <a:gd name="T80" fmla="*/ 156 w 372"/>
              <a:gd name="T81" fmla="*/ 202 h 382"/>
              <a:gd name="T82" fmla="*/ 222 w 372"/>
              <a:gd name="T83" fmla="*/ 186 h 382"/>
              <a:gd name="T84" fmla="*/ 266 w 372"/>
              <a:gd name="T85" fmla="*/ 150 h 382"/>
              <a:gd name="T86" fmla="*/ 214 w 372"/>
              <a:gd name="T87" fmla="*/ 286 h 382"/>
              <a:gd name="T88" fmla="*/ 198 w 372"/>
              <a:gd name="T89" fmla="*/ 298 h 382"/>
              <a:gd name="T90" fmla="*/ 190 w 372"/>
              <a:gd name="T91" fmla="*/ 310 h 382"/>
              <a:gd name="T92" fmla="*/ 178 w 372"/>
              <a:gd name="T93" fmla="*/ 380 h 382"/>
              <a:gd name="T94" fmla="*/ 196 w 372"/>
              <a:gd name="T95" fmla="*/ 372 h 382"/>
              <a:gd name="T96" fmla="*/ 216 w 372"/>
              <a:gd name="T97" fmla="*/ 306 h 382"/>
              <a:gd name="T98" fmla="*/ 214 w 372"/>
              <a:gd name="T99" fmla="*/ 286 h 382"/>
              <a:gd name="T100" fmla="*/ 206 w 372"/>
              <a:gd name="T101" fmla="*/ 258 h 382"/>
              <a:gd name="T102" fmla="*/ 160 w 372"/>
              <a:gd name="T103" fmla="*/ 284 h 382"/>
              <a:gd name="T104" fmla="*/ 154 w 372"/>
              <a:gd name="T105" fmla="*/ 300 h 382"/>
              <a:gd name="T106" fmla="*/ 160 w 372"/>
              <a:gd name="T107" fmla="*/ 316 h 382"/>
              <a:gd name="T108" fmla="*/ 174 w 372"/>
              <a:gd name="T109" fmla="*/ 316 h 382"/>
              <a:gd name="T110" fmla="*/ 174 w 372"/>
              <a:gd name="T111" fmla="*/ 298 h 382"/>
              <a:gd name="T112" fmla="*/ 222 w 372"/>
              <a:gd name="T113" fmla="*/ 268 h 382"/>
              <a:gd name="T114" fmla="*/ 210 w 372"/>
              <a:gd name="T115" fmla="*/ 246 h 3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72" h="382">
                <a:moveTo>
                  <a:pt x="136" y="182"/>
                </a:moveTo>
                <a:lnTo>
                  <a:pt x="136" y="182"/>
                </a:lnTo>
                <a:lnTo>
                  <a:pt x="124" y="178"/>
                </a:lnTo>
                <a:lnTo>
                  <a:pt x="114" y="172"/>
                </a:lnTo>
                <a:lnTo>
                  <a:pt x="110" y="168"/>
                </a:lnTo>
                <a:lnTo>
                  <a:pt x="108" y="162"/>
                </a:lnTo>
                <a:lnTo>
                  <a:pt x="106" y="158"/>
                </a:lnTo>
                <a:lnTo>
                  <a:pt x="106" y="150"/>
                </a:lnTo>
                <a:lnTo>
                  <a:pt x="106" y="150"/>
                </a:lnTo>
                <a:lnTo>
                  <a:pt x="108" y="142"/>
                </a:lnTo>
                <a:lnTo>
                  <a:pt x="114" y="136"/>
                </a:lnTo>
                <a:lnTo>
                  <a:pt x="120" y="130"/>
                </a:lnTo>
                <a:lnTo>
                  <a:pt x="128" y="126"/>
                </a:lnTo>
                <a:lnTo>
                  <a:pt x="128" y="126"/>
                </a:lnTo>
                <a:lnTo>
                  <a:pt x="140" y="126"/>
                </a:lnTo>
                <a:lnTo>
                  <a:pt x="150" y="130"/>
                </a:lnTo>
                <a:lnTo>
                  <a:pt x="160" y="136"/>
                </a:lnTo>
                <a:lnTo>
                  <a:pt x="166" y="140"/>
                </a:lnTo>
                <a:lnTo>
                  <a:pt x="170" y="146"/>
                </a:lnTo>
                <a:lnTo>
                  <a:pt x="170" y="146"/>
                </a:lnTo>
                <a:lnTo>
                  <a:pt x="170" y="150"/>
                </a:lnTo>
                <a:lnTo>
                  <a:pt x="170" y="154"/>
                </a:lnTo>
                <a:lnTo>
                  <a:pt x="168" y="158"/>
                </a:lnTo>
                <a:lnTo>
                  <a:pt x="166" y="160"/>
                </a:lnTo>
                <a:lnTo>
                  <a:pt x="166" y="160"/>
                </a:lnTo>
                <a:lnTo>
                  <a:pt x="162" y="162"/>
                </a:lnTo>
                <a:lnTo>
                  <a:pt x="158" y="160"/>
                </a:lnTo>
                <a:lnTo>
                  <a:pt x="154" y="158"/>
                </a:lnTo>
                <a:lnTo>
                  <a:pt x="152" y="156"/>
                </a:lnTo>
                <a:lnTo>
                  <a:pt x="152" y="156"/>
                </a:lnTo>
                <a:lnTo>
                  <a:pt x="148" y="150"/>
                </a:lnTo>
                <a:lnTo>
                  <a:pt x="142" y="148"/>
                </a:lnTo>
                <a:lnTo>
                  <a:pt x="138" y="146"/>
                </a:lnTo>
                <a:lnTo>
                  <a:pt x="132" y="146"/>
                </a:lnTo>
                <a:lnTo>
                  <a:pt x="132" y="146"/>
                </a:lnTo>
                <a:lnTo>
                  <a:pt x="128" y="148"/>
                </a:lnTo>
                <a:lnTo>
                  <a:pt x="126" y="152"/>
                </a:lnTo>
                <a:lnTo>
                  <a:pt x="126" y="152"/>
                </a:lnTo>
                <a:lnTo>
                  <a:pt x="128" y="156"/>
                </a:lnTo>
                <a:lnTo>
                  <a:pt x="130" y="158"/>
                </a:lnTo>
                <a:lnTo>
                  <a:pt x="136" y="162"/>
                </a:lnTo>
                <a:lnTo>
                  <a:pt x="148" y="166"/>
                </a:lnTo>
                <a:lnTo>
                  <a:pt x="162" y="168"/>
                </a:lnTo>
                <a:lnTo>
                  <a:pt x="162" y="168"/>
                </a:lnTo>
                <a:lnTo>
                  <a:pt x="146" y="174"/>
                </a:lnTo>
                <a:lnTo>
                  <a:pt x="136" y="182"/>
                </a:lnTo>
                <a:lnTo>
                  <a:pt x="136" y="182"/>
                </a:lnTo>
                <a:close/>
                <a:moveTo>
                  <a:pt x="238" y="202"/>
                </a:moveTo>
                <a:lnTo>
                  <a:pt x="238" y="202"/>
                </a:lnTo>
                <a:lnTo>
                  <a:pt x="238" y="202"/>
                </a:lnTo>
                <a:lnTo>
                  <a:pt x="238" y="202"/>
                </a:lnTo>
                <a:lnTo>
                  <a:pt x="238" y="202"/>
                </a:lnTo>
                <a:lnTo>
                  <a:pt x="238" y="202"/>
                </a:lnTo>
                <a:lnTo>
                  <a:pt x="238" y="202"/>
                </a:lnTo>
                <a:lnTo>
                  <a:pt x="238" y="198"/>
                </a:lnTo>
                <a:lnTo>
                  <a:pt x="234" y="192"/>
                </a:lnTo>
                <a:lnTo>
                  <a:pt x="234" y="192"/>
                </a:lnTo>
                <a:lnTo>
                  <a:pt x="208" y="196"/>
                </a:lnTo>
                <a:lnTo>
                  <a:pt x="208" y="196"/>
                </a:lnTo>
                <a:lnTo>
                  <a:pt x="216" y="202"/>
                </a:lnTo>
                <a:lnTo>
                  <a:pt x="218" y="206"/>
                </a:lnTo>
                <a:lnTo>
                  <a:pt x="218" y="206"/>
                </a:lnTo>
                <a:lnTo>
                  <a:pt x="218" y="206"/>
                </a:lnTo>
                <a:lnTo>
                  <a:pt x="218" y="210"/>
                </a:lnTo>
                <a:lnTo>
                  <a:pt x="212" y="214"/>
                </a:lnTo>
                <a:lnTo>
                  <a:pt x="202" y="220"/>
                </a:lnTo>
                <a:lnTo>
                  <a:pt x="188" y="224"/>
                </a:lnTo>
                <a:lnTo>
                  <a:pt x="188" y="224"/>
                </a:lnTo>
                <a:lnTo>
                  <a:pt x="168" y="230"/>
                </a:lnTo>
                <a:lnTo>
                  <a:pt x="156" y="238"/>
                </a:lnTo>
                <a:lnTo>
                  <a:pt x="150" y="242"/>
                </a:lnTo>
                <a:lnTo>
                  <a:pt x="148" y="246"/>
                </a:lnTo>
                <a:lnTo>
                  <a:pt x="146" y="252"/>
                </a:lnTo>
                <a:lnTo>
                  <a:pt x="146" y="258"/>
                </a:lnTo>
                <a:lnTo>
                  <a:pt x="146" y="258"/>
                </a:lnTo>
                <a:lnTo>
                  <a:pt x="146" y="262"/>
                </a:lnTo>
                <a:lnTo>
                  <a:pt x="148" y="268"/>
                </a:lnTo>
                <a:lnTo>
                  <a:pt x="156" y="276"/>
                </a:lnTo>
                <a:lnTo>
                  <a:pt x="156" y="276"/>
                </a:lnTo>
                <a:lnTo>
                  <a:pt x="164" y="270"/>
                </a:lnTo>
                <a:lnTo>
                  <a:pt x="174" y="264"/>
                </a:lnTo>
                <a:lnTo>
                  <a:pt x="174" y="264"/>
                </a:lnTo>
                <a:lnTo>
                  <a:pt x="168" y="260"/>
                </a:lnTo>
                <a:lnTo>
                  <a:pt x="166" y="256"/>
                </a:lnTo>
                <a:lnTo>
                  <a:pt x="166" y="256"/>
                </a:lnTo>
                <a:lnTo>
                  <a:pt x="166" y="254"/>
                </a:lnTo>
                <a:lnTo>
                  <a:pt x="170" y="252"/>
                </a:lnTo>
                <a:lnTo>
                  <a:pt x="178" y="248"/>
                </a:lnTo>
                <a:lnTo>
                  <a:pt x="192" y="244"/>
                </a:lnTo>
                <a:lnTo>
                  <a:pt x="192" y="244"/>
                </a:lnTo>
                <a:lnTo>
                  <a:pt x="214" y="236"/>
                </a:lnTo>
                <a:lnTo>
                  <a:pt x="222" y="232"/>
                </a:lnTo>
                <a:lnTo>
                  <a:pt x="228" y="226"/>
                </a:lnTo>
                <a:lnTo>
                  <a:pt x="234" y="222"/>
                </a:lnTo>
                <a:lnTo>
                  <a:pt x="238" y="216"/>
                </a:lnTo>
                <a:lnTo>
                  <a:pt x="238" y="208"/>
                </a:lnTo>
                <a:lnTo>
                  <a:pt x="238" y="202"/>
                </a:lnTo>
                <a:lnTo>
                  <a:pt x="238" y="202"/>
                </a:lnTo>
                <a:lnTo>
                  <a:pt x="238" y="202"/>
                </a:lnTo>
                <a:lnTo>
                  <a:pt x="238" y="202"/>
                </a:lnTo>
                <a:close/>
                <a:moveTo>
                  <a:pt x="186" y="58"/>
                </a:moveTo>
                <a:lnTo>
                  <a:pt x="186" y="58"/>
                </a:lnTo>
                <a:lnTo>
                  <a:pt x="198" y="54"/>
                </a:lnTo>
                <a:lnTo>
                  <a:pt x="206" y="48"/>
                </a:lnTo>
                <a:lnTo>
                  <a:pt x="212" y="40"/>
                </a:lnTo>
                <a:lnTo>
                  <a:pt x="214" y="28"/>
                </a:lnTo>
                <a:lnTo>
                  <a:pt x="214" y="28"/>
                </a:lnTo>
                <a:lnTo>
                  <a:pt x="212" y="18"/>
                </a:lnTo>
                <a:lnTo>
                  <a:pt x="206" y="8"/>
                </a:lnTo>
                <a:lnTo>
                  <a:pt x="198" y="2"/>
                </a:lnTo>
                <a:lnTo>
                  <a:pt x="186" y="0"/>
                </a:lnTo>
                <a:lnTo>
                  <a:pt x="186" y="0"/>
                </a:lnTo>
                <a:lnTo>
                  <a:pt x="174" y="2"/>
                </a:lnTo>
                <a:lnTo>
                  <a:pt x="166" y="8"/>
                </a:lnTo>
                <a:lnTo>
                  <a:pt x="160" y="18"/>
                </a:lnTo>
                <a:lnTo>
                  <a:pt x="158" y="28"/>
                </a:lnTo>
                <a:lnTo>
                  <a:pt x="158" y="28"/>
                </a:lnTo>
                <a:lnTo>
                  <a:pt x="160" y="40"/>
                </a:lnTo>
                <a:lnTo>
                  <a:pt x="166" y="48"/>
                </a:lnTo>
                <a:lnTo>
                  <a:pt x="174" y="54"/>
                </a:lnTo>
                <a:lnTo>
                  <a:pt x="186" y="58"/>
                </a:lnTo>
                <a:lnTo>
                  <a:pt x="186" y="58"/>
                </a:lnTo>
                <a:close/>
                <a:moveTo>
                  <a:pt x="134" y="116"/>
                </a:moveTo>
                <a:lnTo>
                  <a:pt x="156" y="116"/>
                </a:lnTo>
                <a:lnTo>
                  <a:pt x="156" y="116"/>
                </a:lnTo>
                <a:lnTo>
                  <a:pt x="160" y="114"/>
                </a:lnTo>
                <a:lnTo>
                  <a:pt x="162" y="112"/>
                </a:lnTo>
                <a:lnTo>
                  <a:pt x="162" y="72"/>
                </a:lnTo>
                <a:lnTo>
                  <a:pt x="162" y="72"/>
                </a:lnTo>
                <a:lnTo>
                  <a:pt x="160" y="70"/>
                </a:lnTo>
                <a:lnTo>
                  <a:pt x="156" y="68"/>
                </a:lnTo>
                <a:lnTo>
                  <a:pt x="156" y="68"/>
                </a:lnTo>
                <a:lnTo>
                  <a:pt x="146" y="66"/>
                </a:lnTo>
                <a:lnTo>
                  <a:pt x="140" y="60"/>
                </a:lnTo>
                <a:lnTo>
                  <a:pt x="134" y="54"/>
                </a:lnTo>
                <a:lnTo>
                  <a:pt x="132" y="44"/>
                </a:lnTo>
                <a:lnTo>
                  <a:pt x="132" y="44"/>
                </a:lnTo>
                <a:lnTo>
                  <a:pt x="130" y="40"/>
                </a:lnTo>
                <a:lnTo>
                  <a:pt x="128" y="38"/>
                </a:lnTo>
                <a:lnTo>
                  <a:pt x="4" y="38"/>
                </a:lnTo>
                <a:lnTo>
                  <a:pt x="4" y="38"/>
                </a:lnTo>
                <a:lnTo>
                  <a:pt x="2" y="40"/>
                </a:lnTo>
                <a:lnTo>
                  <a:pt x="0" y="44"/>
                </a:lnTo>
                <a:lnTo>
                  <a:pt x="0" y="44"/>
                </a:lnTo>
                <a:lnTo>
                  <a:pt x="0" y="50"/>
                </a:lnTo>
                <a:lnTo>
                  <a:pt x="2" y="56"/>
                </a:lnTo>
                <a:lnTo>
                  <a:pt x="8" y="66"/>
                </a:lnTo>
                <a:lnTo>
                  <a:pt x="18" y="72"/>
                </a:lnTo>
                <a:lnTo>
                  <a:pt x="24" y="74"/>
                </a:lnTo>
                <a:lnTo>
                  <a:pt x="32" y="76"/>
                </a:lnTo>
                <a:lnTo>
                  <a:pt x="48" y="76"/>
                </a:lnTo>
                <a:lnTo>
                  <a:pt x="48" y="76"/>
                </a:lnTo>
                <a:lnTo>
                  <a:pt x="52" y="86"/>
                </a:lnTo>
                <a:lnTo>
                  <a:pt x="58" y="94"/>
                </a:lnTo>
                <a:lnTo>
                  <a:pt x="68" y="100"/>
                </a:lnTo>
                <a:lnTo>
                  <a:pt x="80" y="102"/>
                </a:lnTo>
                <a:lnTo>
                  <a:pt x="114" y="102"/>
                </a:lnTo>
                <a:lnTo>
                  <a:pt x="114" y="102"/>
                </a:lnTo>
                <a:lnTo>
                  <a:pt x="116" y="108"/>
                </a:lnTo>
                <a:lnTo>
                  <a:pt x="122" y="112"/>
                </a:lnTo>
                <a:lnTo>
                  <a:pt x="126" y="114"/>
                </a:lnTo>
                <a:lnTo>
                  <a:pt x="134" y="116"/>
                </a:lnTo>
                <a:lnTo>
                  <a:pt x="134" y="116"/>
                </a:lnTo>
                <a:close/>
                <a:moveTo>
                  <a:pt x="176" y="78"/>
                </a:moveTo>
                <a:lnTo>
                  <a:pt x="176" y="140"/>
                </a:lnTo>
                <a:lnTo>
                  <a:pt x="176" y="140"/>
                </a:lnTo>
                <a:lnTo>
                  <a:pt x="176" y="144"/>
                </a:lnTo>
                <a:lnTo>
                  <a:pt x="178" y="146"/>
                </a:lnTo>
                <a:lnTo>
                  <a:pt x="182" y="148"/>
                </a:lnTo>
                <a:lnTo>
                  <a:pt x="186" y="150"/>
                </a:lnTo>
                <a:lnTo>
                  <a:pt x="186" y="150"/>
                </a:lnTo>
                <a:lnTo>
                  <a:pt x="190" y="148"/>
                </a:lnTo>
                <a:lnTo>
                  <a:pt x="194" y="146"/>
                </a:lnTo>
                <a:lnTo>
                  <a:pt x="196" y="144"/>
                </a:lnTo>
                <a:lnTo>
                  <a:pt x="196" y="140"/>
                </a:lnTo>
                <a:lnTo>
                  <a:pt x="196" y="78"/>
                </a:lnTo>
                <a:lnTo>
                  <a:pt x="196" y="78"/>
                </a:lnTo>
                <a:lnTo>
                  <a:pt x="196" y="74"/>
                </a:lnTo>
                <a:lnTo>
                  <a:pt x="194" y="70"/>
                </a:lnTo>
                <a:lnTo>
                  <a:pt x="190" y="68"/>
                </a:lnTo>
                <a:lnTo>
                  <a:pt x="186" y="68"/>
                </a:lnTo>
                <a:lnTo>
                  <a:pt x="186" y="68"/>
                </a:lnTo>
                <a:lnTo>
                  <a:pt x="182" y="68"/>
                </a:lnTo>
                <a:lnTo>
                  <a:pt x="178" y="70"/>
                </a:lnTo>
                <a:lnTo>
                  <a:pt x="176" y="74"/>
                </a:lnTo>
                <a:lnTo>
                  <a:pt x="176" y="78"/>
                </a:lnTo>
                <a:lnTo>
                  <a:pt x="176" y="78"/>
                </a:lnTo>
                <a:close/>
                <a:moveTo>
                  <a:pt x="368" y="38"/>
                </a:moveTo>
                <a:lnTo>
                  <a:pt x="244" y="38"/>
                </a:lnTo>
                <a:lnTo>
                  <a:pt x="244" y="38"/>
                </a:lnTo>
                <a:lnTo>
                  <a:pt x="242" y="40"/>
                </a:lnTo>
                <a:lnTo>
                  <a:pt x="240" y="44"/>
                </a:lnTo>
                <a:lnTo>
                  <a:pt x="240" y="44"/>
                </a:lnTo>
                <a:lnTo>
                  <a:pt x="238" y="54"/>
                </a:lnTo>
                <a:lnTo>
                  <a:pt x="232" y="60"/>
                </a:lnTo>
                <a:lnTo>
                  <a:pt x="226" y="66"/>
                </a:lnTo>
                <a:lnTo>
                  <a:pt x="216" y="68"/>
                </a:lnTo>
                <a:lnTo>
                  <a:pt x="216" y="68"/>
                </a:lnTo>
                <a:lnTo>
                  <a:pt x="212" y="70"/>
                </a:lnTo>
                <a:lnTo>
                  <a:pt x="210" y="72"/>
                </a:lnTo>
                <a:lnTo>
                  <a:pt x="210" y="112"/>
                </a:lnTo>
                <a:lnTo>
                  <a:pt x="210" y="112"/>
                </a:lnTo>
                <a:lnTo>
                  <a:pt x="212" y="114"/>
                </a:lnTo>
                <a:lnTo>
                  <a:pt x="216" y="116"/>
                </a:lnTo>
                <a:lnTo>
                  <a:pt x="238" y="116"/>
                </a:lnTo>
                <a:lnTo>
                  <a:pt x="238" y="116"/>
                </a:lnTo>
                <a:lnTo>
                  <a:pt x="246" y="114"/>
                </a:lnTo>
                <a:lnTo>
                  <a:pt x="250" y="112"/>
                </a:lnTo>
                <a:lnTo>
                  <a:pt x="256" y="108"/>
                </a:lnTo>
                <a:lnTo>
                  <a:pt x="258" y="102"/>
                </a:lnTo>
                <a:lnTo>
                  <a:pt x="292" y="102"/>
                </a:lnTo>
                <a:lnTo>
                  <a:pt x="292" y="102"/>
                </a:lnTo>
                <a:lnTo>
                  <a:pt x="304" y="100"/>
                </a:lnTo>
                <a:lnTo>
                  <a:pt x="314" y="94"/>
                </a:lnTo>
                <a:lnTo>
                  <a:pt x="320" y="86"/>
                </a:lnTo>
                <a:lnTo>
                  <a:pt x="324" y="76"/>
                </a:lnTo>
                <a:lnTo>
                  <a:pt x="340" y="76"/>
                </a:lnTo>
                <a:lnTo>
                  <a:pt x="340" y="76"/>
                </a:lnTo>
                <a:lnTo>
                  <a:pt x="348" y="74"/>
                </a:lnTo>
                <a:lnTo>
                  <a:pt x="354" y="72"/>
                </a:lnTo>
                <a:lnTo>
                  <a:pt x="364" y="66"/>
                </a:lnTo>
                <a:lnTo>
                  <a:pt x="370" y="56"/>
                </a:lnTo>
                <a:lnTo>
                  <a:pt x="372" y="50"/>
                </a:lnTo>
                <a:lnTo>
                  <a:pt x="372" y="44"/>
                </a:lnTo>
                <a:lnTo>
                  <a:pt x="372" y="44"/>
                </a:lnTo>
                <a:lnTo>
                  <a:pt x="370" y="40"/>
                </a:lnTo>
                <a:lnTo>
                  <a:pt x="368" y="38"/>
                </a:lnTo>
                <a:lnTo>
                  <a:pt x="368" y="38"/>
                </a:lnTo>
                <a:close/>
                <a:moveTo>
                  <a:pt x="244" y="126"/>
                </a:moveTo>
                <a:lnTo>
                  <a:pt x="244" y="126"/>
                </a:lnTo>
                <a:lnTo>
                  <a:pt x="232" y="126"/>
                </a:lnTo>
                <a:lnTo>
                  <a:pt x="222" y="130"/>
                </a:lnTo>
                <a:lnTo>
                  <a:pt x="212" y="136"/>
                </a:lnTo>
                <a:lnTo>
                  <a:pt x="206" y="140"/>
                </a:lnTo>
                <a:lnTo>
                  <a:pt x="202" y="146"/>
                </a:lnTo>
                <a:lnTo>
                  <a:pt x="202" y="146"/>
                </a:lnTo>
                <a:lnTo>
                  <a:pt x="202" y="150"/>
                </a:lnTo>
                <a:lnTo>
                  <a:pt x="202" y="154"/>
                </a:lnTo>
                <a:lnTo>
                  <a:pt x="204" y="158"/>
                </a:lnTo>
                <a:lnTo>
                  <a:pt x="206" y="160"/>
                </a:lnTo>
                <a:lnTo>
                  <a:pt x="206" y="160"/>
                </a:lnTo>
                <a:lnTo>
                  <a:pt x="210" y="162"/>
                </a:lnTo>
                <a:lnTo>
                  <a:pt x="214" y="160"/>
                </a:lnTo>
                <a:lnTo>
                  <a:pt x="218" y="158"/>
                </a:lnTo>
                <a:lnTo>
                  <a:pt x="220" y="156"/>
                </a:lnTo>
                <a:lnTo>
                  <a:pt x="220" y="156"/>
                </a:lnTo>
                <a:lnTo>
                  <a:pt x="224" y="150"/>
                </a:lnTo>
                <a:lnTo>
                  <a:pt x="230" y="148"/>
                </a:lnTo>
                <a:lnTo>
                  <a:pt x="234" y="146"/>
                </a:lnTo>
                <a:lnTo>
                  <a:pt x="240" y="146"/>
                </a:lnTo>
                <a:lnTo>
                  <a:pt x="240" y="146"/>
                </a:lnTo>
                <a:lnTo>
                  <a:pt x="244" y="148"/>
                </a:lnTo>
                <a:lnTo>
                  <a:pt x="246" y="152"/>
                </a:lnTo>
                <a:lnTo>
                  <a:pt x="246" y="152"/>
                </a:lnTo>
                <a:lnTo>
                  <a:pt x="244" y="156"/>
                </a:lnTo>
                <a:lnTo>
                  <a:pt x="242" y="160"/>
                </a:lnTo>
                <a:lnTo>
                  <a:pt x="230" y="164"/>
                </a:lnTo>
                <a:lnTo>
                  <a:pt x="214" y="168"/>
                </a:lnTo>
                <a:lnTo>
                  <a:pt x="196" y="170"/>
                </a:lnTo>
                <a:lnTo>
                  <a:pt x="196" y="170"/>
                </a:lnTo>
                <a:lnTo>
                  <a:pt x="184" y="172"/>
                </a:lnTo>
                <a:lnTo>
                  <a:pt x="184" y="172"/>
                </a:lnTo>
                <a:lnTo>
                  <a:pt x="170" y="174"/>
                </a:lnTo>
                <a:lnTo>
                  <a:pt x="160" y="178"/>
                </a:lnTo>
                <a:lnTo>
                  <a:pt x="150" y="182"/>
                </a:lnTo>
                <a:lnTo>
                  <a:pt x="144" y="186"/>
                </a:lnTo>
                <a:lnTo>
                  <a:pt x="140" y="190"/>
                </a:lnTo>
                <a:lnTo>
                  <a:pt x="136" y="194"/>
                </a:lnTo>
                <a:lnTo>
                  <a:pt x="134" y="202"/>
                </a:lnTo>
                <a:lnTo>
                  <a:pt x="134" y="202"/>
                </a:lnTo>
                <a:lnTo>
                  <a:pt x="134" y="202"/>
                </a:lnTo>
                <a:lnTo>
                  <a:pt x="134" y="210"/>
                </a:lnTo>
                <a:lnTo>
                  <a:pt x="136" y="218"/>
                </a:lnTo>
                <a:lnTo>
                  <a:pt x="142" y="226"/>
                </a:lnTo>
                <a:lnTo>
                  <a:pt x="150" y="232"/>
                </a:lnTo>
                <a:lnTo>
                  <a:pt x="150" y="232"/>
                </a:lnTo>
                <a:lnTo>
                  <a:pt x="160" y="226"/>
                </a:lnTo>
                <a:lnTo>
                  <a:pt x="172" y="220"/>
                </a:lnTo>
                <a:lnTo>
                  <a:pt x="172" y="220"/>
                </a:lnTo>
                <a:lnTo>
                  <a:pt x="164" y="216"/>
                </a:lnTo>
                <a:lnTo>
                  <a:pt x="158" y="212"/>
                </a:lnTo>
                <a:lnTo>
                  <a:pt x="154" y="208"/>
                </a:lnTo>
                <a:lnTo>
                  <a:pt x="154" y="206"/>
                </a:lnTo>
                <a:lnTo>
                  <a:pt x="154" y="206"/>
                </a:lnTo>
                <a:lnTo>
                  <a:pt x="154" y="206"/>
                </a:lnTo>
                <a:lnTo>
                  <a:pt x="154" y="206"/>
                </a:lnTo>
                <a:lnTo>
                  <a:pt x="156" y="202"/>
                </a:lnTo>
                <a:lnTo>
                  <a:pt x="162" y="198"/>
                </a:lnTo>
                <a:lnTo>
                  <a:pt x="172" y="194"/>
                </a:lnTo>
                <a:lnTo>
                  <a:pt x="188" y="192"/>
                </a:lnTo>
                <a:lnTo>
                  <a:pt x="188" y="192"/>
                </a:lnTo>
                <a:lnTo>
                  <a:pt x="200" y="190"/>
                </a:lnTo>
                <a:lnTo>
                  <a:pt x="200" y="190"/>
                </a:lnTo>
                <a:lnTo>
                  <a:pt x="222" y="186"/>
                </a:lnTo>
                <a:lnTo>
                  <a:pt x="234" y="184"/>
                </a:lnTo>
                <a:lnTo>
                  <a:pt x="244" y="180"/>
                </a:lnTo>
                <a:lnTo>
                  <a:pt x="254" y="176"/>
                </a:lnTo>
                <a:lnTo>
                  <a:pt x="260" y="170"/>
                </a:lnTo>
                <a:lnTo>
                  <a:pt x="264" y="162"/>
                </a:lnTo>
                <a:lnTo>
                  <a:pt x="266" y="150"/>
                </a:lnTo>
                <a:lnTo>
                  <a:pt x="266" y="150"/>
                </a:lnTo>
                <a:lnTo>
                  <a:pt x="264" y="142"/>
                </a:lnTo>
                <a:lnTo>
                  <a:pt x="258" y="136"/>
                </a:lnTo>
                <a:lnTo>
                  <a:pt x="252" y="130"/>
                </a:lnTo>
                <a:lnTo>
                  <a:pt x="244" y="126"/>
                </a:lnTo>
                <a:lnTo>
                  <a:pt x="244" y="126"/>
                </a:lnTo>
                <a:close/>
                <a:moveTo>
                  <a:pt x="214" y="286"/>
                </a:moveTo>
                <a:lnTo>
                  <a:pt x="214" y="286"/>
                </a:lnTo>
                <a:lnTo>
                  <a:pt x="212" y="288"/>
                </a:lnTo>
                <a:lnTo>
                  <a:pt x="210" y="290"/>
                </a:lnTo>
                <a:lnTo>
                  <a:pt x="210" y="290"/>
                </a:lnTo>
                <a:lnTo>
                  <a:pt x="196" y="296"/>
                </a:lnTo>
                <a:lnTo>
                  <a:pt x="196" y="296"/>
                </a:lnTo>
                <a:lnTo>
                  <a:pt x="198" y="298"/>
                </a:lnTo>
                <a:lnTo>
                  <a:pt x="198" y="298"/>
                </a:lnTo>
                <a:lnTo>
                  <a:pt x="198" y="300"/>
                </a:lnTo>
                <a:lnTo>
                  <a:pt x="198" y="300"/>
                </a:lnTo>
                <a:lnTo>
                  <a:pt x="198" y="300"/>
                </a:lnTo>
                <a:lnTo>
                  <a:pt x="198" y="300"/>
                </a:lnTo>
                <a:lnTo>
                  <a:pt x="194" y="306"/>
                </a:lnTo>
                <a:lnTo>
                  <a:pt x="190" y="310"/>
                </a:lnTo>
                <a:lnTo>
                  <a:pt x="190" y="310"/>
                </a:lnTo>
                <a:lnTo>
                  <a:pt x="182" y="318"/>
                </a:lnTo>
                <a:lnTo>
                  <a:pt x="178" y="330"/>
                </a:lnTo>
                <a:lnTo>
                  <a:pt x="176" y="346"/>
                </a:lnTo>
                <a:lnTo>
                  <a:pt x="176" y="372"/>
                </a:lnTo>
                <a:lnTo>
                  <a:pt x="176" y="372"/>
                </a:lnTo>
                <a:lnTo>
                  <a:pt x="176" y="376"/>
                </a:lnTo>
                <a:lnTo>
                  <a:pt x="178" y="380"/>
                </a:lnTo>
                <a:lnTo>
                  <a:pt x="182" y="382"/>
                </a:lnTo>
                <a:lnTo>
                  <a:pt x="186" y="382"/>
                </a:lnTo>
                <a:lnTo>
                  <a:pt x="186" y="382"/>
                </a:lnTo>
                <a:lnTo>
                  <a:pt x="190" y="382"/>
                </a:lnTo>
                <a:lnTo>
                  <a:pt x="194" y="380"/>
                </a:lnTo>
                <a:lnTo>
                  <a:pt x="196" y="376"/>
                </a:lnTo>
                <a:lnTo>
                  <a:pt x="196" y="372"/>
                </a:lnTo>
                <a:lnTo>
                  <a:pt x="196" y="372"/>
                </a:lnTo>
                <a:lnTo>
                  <a:pt x="196" y="336"/>
                </a:lnTo>
                <a:lnTo>
                  <a:pt x="200" y="330"/>
                </a:lnTo>
                <a:lnTo>
                  <a:pt x="204" y="324"/>
                </a:lnTo>
                <a:lnTo>
                  <a:pt x="204" y="324"/>
                </a:lnTo>
                <a:lnTo>
                  <a:pt x="212" y="316"/>
                </a:lnTo>
                <a:lnTo>
                  <a:pt x="216" y="306"/>
                </a:lnTo>
                <a:lnTo>
                  <a:pt x="216" y="306"/>
                </a:lnTo>
                <a:lnTo>
                  <a:pt x="216" y="302"/>
                </a:lnTo>
                <a:lnTo>
                  <a:pt x="216" y="302"/>
                </a:lnTo>
                <a:lnTo>
                  <a:pt x="218" y="300"/>
                </a:lnTo>
                <a:lnTo>
                  <a:pt x="218" y="300"/>
                </a:lnTo>
                <a:lnTo>
                  <a:pt x="216" y="294"/>
                </a:lnTo>
                <a:lnTo>
                  <a:pt x="214" y="286"/>
                </a:lnTo>
                <a:lnTo>
                  <a:pt x="214" y="286"/>
                </a:lnTo>
                <a:close/>
                <a:moveTo>
                  <a:pt x="198" y="250"/>
                </a:moveTo>
                <a:lnTo>
                  <a:pt x="198" y="250"/>
                </a:lnTo>
                <a:lnTo>
                  <a:pt x="206" y="254"/>
                </a:lnTo>
                <a:lnTo>
                  <a:pt x="206" y="256"/>
                </a:lnTo>
                <a:lnTo>
                  <a:pt x="206" y="256"/>
                </a:lnTo>
                <a:lnTo>
                  <a:pt x="206" y="258"/>
                </a:lnTo>
                <a:lnTo>
                  <a:pt x="200" y="262"/>
                </a:lnTo>
                <a:lnTo>
                  <a:pt x="194" y="266"/>
                </a:lnTo>
                <a:lnTo>
                  <a:pt x="184" y="270"/>
                </a:lnTo>
                <a:lnTo>
                  <a:pt x="184" y="270"/>
                </a:lnTo>
                <a:lnTo>
                  <a:pt x="174" y="272"/>
                </a:lnTo>
                <a:lnTo>
                  <a:pt x="168" y="276"/>
                </a:lnTo>
                <a:lnTo>
                  <a:pt x="160" y="284"/>
                </a:lnTo>
                <a:lnTo>
                  <a:pt x="156" y="292"/>
                </a:lnTo>
                <a:lnTo>
                  <a:pt x="154" y="300"/>
                </a:lnTo>
                <a:lnTo>
                  <a:pt x="154" y="300"/>
                </a:lnTo>
                <a:lnTo>
                  <a:pt x="154" y="300"/>
                </a:lnTo>
                <a:lnTo>
                  <a:pt x="154" y="300"/>
                </a:lnTo>
                <a:lnTo>
                  <a:pt x="154" y="300"/>
                </a:lnTo>
                <a:lnTo>
                  <a:pt x="154" y="300"/>
                </a:lnTo>
                <a:lnTo>
                  <a:pt x="154" y="300"/>
                </a:lnTo>
                <a:lnTo>
                  <a:pt x="154" y="300"/>
                </a:lnTo>
                <a:lnTo>
                  <a:pt x="154" y="300"/>
                </a:lnTo>
                <a:lnTo>
                  <a:pt x="156" y="308"/>
                </a:lnTo>
                <a:lnTo>
                  <a:pt x="160" y="314"/>
                </a:lnTo>
                <a:lnTo>
                  <a:pt x="160" y="314"/>
                </a:lnTo>
                <a:lnTo>
                  <a:pt x="160" y="316"/>
                </a:lnTo>
                <a:lnTo>
                  <a:pt x="160" y="316"/>
                </a:lnTo>
                <a:lnTo>
                  <a:pt x="168" y="324"/>
                </a:lnTo>
                <a:lnTo>
                  <a:pt x="168" y="324"/>
                </a:lnTo>
                <a:lnTo>
                  <a:pt x="170" y="326"/>
                </a:lnTo>
                <a:lnTo>
                  <a:pt x="170" y="326"/>
                </a:lnTo>
                <a:lnTo>
                  <a:pt x="174" y="316"/>
                </a:lnTo>
                <a:lnTo>
                  <a:pt x="174" y="316"/>
                </a:lnTo>
                <a:lnTo>
                  <a:pt x="176" y="312"/>
                </a:lnTo>
                <a:lnTo>
                  <a:pt x="176" y="312"/>
                </a:lnTo>
                <a:lnTo>
                  <a:pt x="180" y="308"/>
                </a:lnTo>
                <a:lnTo>
                  <a:pt x="180" y="308"/>
                </a:lnTo>
                <a:lnTo>
                  <a:pt x="176" y="302"/>
                </a:lnTo>
                <a:lnTo>
                  <a:pt x="174" y="298"/>
                </a:lnTo>
                <a:lnTo>
                  <a:pt x="174" y="298"/>
                </a:lnTo>
                <a:lnTo>
                  <a:pt x="176" y="296"/>
                </a:lnTo>
                <a:lnTo>
                  <a:pt x="178" y="294"/>
                </a:lnTo>
                <a:lnTo>
                  <a:pt x="188" y="290"/>
                </a:lnTo>
                <a:lnTo>
                  <a:pt x="188" y="290"/>
                </a:lnTo>
                <a:lnTo>
                  <a:pt x="202" y="284"/>
                </a:lnTo>
                <a:lnTo>
                  <a:pt x="214" y="278"/>
                </a:lnTo>
                <a:lnTo>
                  <a:pt x="222" y="268"/>
                </a:lnTo>
                <a:lnTo>
                  <a:pt x="226" y="264"/>
                </a:lnTo>
                <a:lnTo>
                  <a:pt x="226" y="258"/>
                </a:lnTo>
                <a:lnTo>
                  <a:pt x="226" y="258"/>
                </a:lnTo>
                <a:lnTo>
                  <a:pt x="226" y="248"/>
                </a:lnTo>
                <a:lnTo>
                  <a:pt x="220" y="242"/>
                </a:lnTo>
                <a:lnTo>
                  <a:pt x="220" y="242"/>
                </a:lnTo>
                <a:lnTo>
                  <a:pt x="210" y="246"/>
                </a:lnTo>
                <a:lnTo>
                  <a:pt x="198" y="250"/>
                </a:lnTo>
                <a:lnTo>
                  <a:pt x="198" y="250"/>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p>
            <a:endParaRPr lang="en-GB"/>
          </a:p>
        </p:txBody>
      </p:sp>
      <p:sp>
        <p:nvSpPr>
          <p:cNvPr id="13" name="Freeform 4806"/>
          <p:cNvSpPr>
            <a:spLocks noChangeAspect="1" noEditPoints="1"/>
          </p:cNvSpPr>
          <p:nvPr/>
        </p:nvSpPr>
        <p:spPr bwMode="auto">
          <a:xfrm>
            <a:off x="3375269" y="2551082"/>
            <a:ext cx="705820" cy="620502"/>
          </a:xfrm>
          <a:custGeom>
            <a:avLst/>
            <a:gdLst>
              <a:gd name="T0" fmla="*/ 310 w 364"/>
              <a:gd name="T1" fmla="*/ 104 h 320"/>
              <a:gd name="T2" fmla="*/ 314 w 364"/>
              <a:gd name="T3" fmla="*/ 242 h 320"/>
              <a:gd name="T4" fmla="*/ 304 w 364"/>
              <a:gd name="T5" fmla="*/ 252 h 320"/>
              <a:gd name="T6" fmla="*/ 276 w 364"/>
              <a:gd name="T7" fmla="*/ 248 h 320"/>
              <a:gd name="T8" fmla="*/ 274 w 364"/>
              <a:gd name="T9" fmla="*/ 110 h 320"/>
              <a:gd name="T10" fmla="*/ 284 w 364"/>
              <a:gd name="T11" fmla="*/ 100 h 320"/>
              <a:gd name="T12" fmla="*/ 26 w 364"/>
              <a:gd name="T13" fmla="*/ 66 h 320"/>
              <a:gd name="T14" fmla="*/ 178 w 364"/>
              <a:gd name="T15" fmla="*/ 0 h 320"/>
              <a:gd name="T16" fmla="*/ 180 w 364"/>
              <a:gd name="T17" fmla="*/ 0 h 320"/>
              <a:gd name="T18" fmla="*/ 184 w 364"/>
              <a:gd name="T19" fmla="*/ 0 h 320"/>
              <a:gd name="T20" fmla="*/ 186 w 364"/>
              <a:gd name="T21" fmla="*/ 0 h 320"/>
              <a:gd name="T22" fmla="*/ 332 w 364"/>
              <a:gd name="T23" fmla="*/ 62 h 320"/>
              <a:gd name="T24" fmla="*/ 338 w 364"/>
              <a:gd name="T25" fmla="*/ 74 h 320"/>
              <a:gd name="T26" fmla="*/ 328 w 364"/>
              <a:gd name="T27" fmla="*/ 82 h 320"/>
              <a:gd name="T28" fmla="*/ 36 w 364"/>
              <a:gd name="T29" fmla="*/ 82 h 320"/>
              <a:gd name="T30" fmla="*/ 26 w 364"/>
              <a:gd name="T31" fmla="*/ 72 h 320"/>
              <a:gd name="T32" fmla="*/ 168 w 364"/>
              <a:gd name="T33" fmla="*/ 56 h 320"/>
              <a:gd name="T34" fmla="*/ 190 w 364"/>
              <a:gd name="T35" fmla="*/ 60 h 320"/>
              <a:gd name="T36" fmla="*/ 200 w 364"/>
              <a:gd name="T37" fmla="*/ 42 h 320"/>
              <a:gd name="T38" fmla="*/ 182 w 364"/>
              <a:gd name="T39" fmla="*/ 24 h 320"/>
              <a:gd name="T40" fmla="*/ 164 w 364"/>
              <a:gd name="T41" fmla="*/ 36 h 320"/>
              <a:gd name="T42" fmla="*/ 230 w 364"/>
              <a:gd name="T43" fmla="*/ 252 h 320"/>
              <a:gd name="T44" fmla="*/ 240 w 364"/>
              <a:gd name="T45" fmla="*/ 242 h 320"/>
              <a:gd name="T46" fmla="*/ 236 w 364"/>
              <a:gd name="T47" fmla="*/ 104 h 320"/>
              <a:gd name="T48" fmla="*/ 134 w 364"/>
              <a:gd name="T49" fmla="*/ 100 h 320"/>
              <a:gd name="T50" fmla="*/ 124 w 364"/>
              <a:gd name="T51" fmla="*/ 110 h 320"/>
              <a:gd name="T52" fmla="*/ 128 w 364"/>
              <a:gd name="T53" fmla="*/ 248 h 320"/>
              <a:gd name="T54" fmla="*/ 162 w 364"/>
              <a:gd name="T55" fmla="*/ 170 h 320"/>
              <a:gd name="T56" fmla="*/ 174 w 364"/>
              <a:gd name="T57" fmla="*/ 152 h 320"/>
              <a:gd name="T58" fmla="*/ 196 w 364"/>
              <a:gd name="T59" fmla="*/ 156 h 320"/>
              <a:gd name="T60" fmla="*/ 230 w 364"/>
              <a:gd name="T61" fmla="*/ 252 h 320"/>
              <a:gd name="T62" fmla="*/ 332 w 364"/>
              <a:gd name="T63" fmla="*/ 286 h 320"/>
              <a:gd name="T64" fmla="*/ 338 w 364"/>
              <a:gd name="T65" fmla="*/ 278 h 320"/>
              <a:gd name="T66" fmla="*/ 328 w 364"/>
              <a:gd name="T67" fmla="*/ 268 h 320"/>
              <a:gd name="T68" fmla="*/ 28 w 364"/>
              <a:gd name="T69" fmla="*/ 270 h 320"/>
              <a:gd name="T70" fmla="*/ 26 w 364"/>
              <a:gd name="T71" fmla="*/ 282 h 320"/>
              <a:gd name="T72" fmla="*/ 36 w 364"/>
              <a:gd name="T73" fmla="*/ 288 h 320"/>
              <a:gd name="T74" fmla="*/ 6 w 364"/>
              <a:gd name="T75" fmla="*/ 302 h 320"/>
              <a:gd name="T76" fmla="*/ 0 w 364"/>
              <a:gd name="T77" fmla="*/ 310 h 320"/>
              <a:gd name="T78" fmla="*/ 10 w 364"/>
              <a:gd name="T79" fmla="*/ 320 h 320"/>
              <a:gd name="T80" fmla="*/ 362 w 364"/>
              <a:gd name="T81" fmla="*/ 318 h 320"/>
              <a:gd name="T82" fmla="*/ 364 w 364"/>
              <a:gd name="T83" fmla="*/ 306 h 320"/>
              <a:gd name="T84" fmla="*/ 354 w 364"/>
              <a:gd name="T85" fmla="*/ 300 h 320"/>
              <a:gd name="T86" fmla="*/ 54 w 364"/>
              <a:gd name="T87" fmla="*/ 104 h 320"/>
              <a:gd name="T88" fmla="*/ 50 w 364"/>
              <a:gd name="T89" fmla="*/ 242 h 320"/>
              <a:gd name="T90" fmla="*/ 60 w 364"/>
              <a:gd name="T91" fmla="*/ 252 h 320"/>
              <a:gd name="T92" fmla="*/ 88 w 364"/>
              <a:gd name="T93" fmla="*/ 248 h 320"/>
              <a:gd name="T94" fmla="*/ 90 w 364"/>
              <a:gd name="T95" fmla="*/ 110 h 320"/>
              <a:gd name="T96" fmla="*/ 80 w 364"/>
              <a:gd name="T97" fmla="*/ 100 h 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64" h="320">
                <a:moveTo>
                  <a:pt x="304" y="100"/>
                </a:moveTo>
                <a:lnTo>
                  <a:pt x="304" y="100"/>
                </a:lnTo>
                <a:lnTo>
                  <a:pt x="308" y="102"/>
                </a:lnTo>
                <a:lnTo>
                  <a:pt x="310" y="104"/>
                </a:lnTo>
                <a:lnTo>
                  <a:pt x="312" y="106"/>
                </a:lnTo>
                <a:lnTo>
                  <a:pt x="314" y="110"/>
                </a:lnTo>
                <a:lnTo>
                  <a:pt x="314" y="242"/>
                </a:lnTo>
                <a:lnTo>
                  <a:pt x="314" y="242"/>
                </a:lnTo>
                <a:lnTo>
                  <a:pt x="312" y="246"/>
                </a:lnTo>
                <a:lnTo>
                  <a:pt x="310" y="248"/>
                </a:lnTo>
                <a:lnTo>
                  <a:pt x="308" y="250"/>
                </a:lnTo>
                <a:lnTo>
                  <a:pt x="304" y="252"/>
                </a:lnTo>
                <a:lnTo>
                  <a:pt x="284" y="252"/>
                </a:lnTo>
                <a:lnTo>
                  <a:pt x="284" y="252"/>
                </a:lnTo>
                <a:lnTo>
                  <a:pt x="280" y="250"/>
                </a:lnTo>
                <a:lnTo>
                  <a:pt x="276" y="248"/>
                </a:lnTo>
                <a:lnTo>
                  <a:pt x="274" y="246"/>
                </a:lnTo>
                <a:lnTo>
                  <a:pt x="274" y="242"/>
                </a:lnTo>
                <a:lnTo>
                  <a:pt x="274" y="110"/>
                </a:lnTo>
                <a:lnTo>
                  <a:pt x="274" y="110"/>
                </a:lnTo>
                <a:lnTo>
                  <a:pt x="274" y="106"/>
                </a:lnTo>
                <a:lnTo>
                  <a:pt x="276" y="104"/>
                </a:lnTo>
                <a:lnTo>
                  <a:pt x="280" y="102"/>
                </a:lnTo>
                <a:lnTo>
                  <a:pt x="284" y="100"/>
                </a:lnTo>
                <a:lnTo>
                  <a:pt x="304" y="100"/>
                </a:lnTo>
                <a:close/>
                <a:moveTo>
                  <a:pt x="26" y="72"/>
                </a:moveTo>
                <a:lnTo>
                  <a:pt x="26" y="72"/>
                </a:lnTo>
                <a:lnTo>
                  <a:pt x="26" y="66"/>
                </a:lnTo>
                <a:lnTo>
                  <a:pt x="32" y="62"/>
                </a:lnTo>
                <a:lnTo>
                  <a:pt x="178" y="0"/>
                </a:lnTo>
                <a:lnTo>
                  <a:pt x="178" y="0"/>
                </a:lnTo>
                <a:lnTo>
                  <a:pt x="178" y="0"/>
                </a:lnTo>
                <a:lnTo>
                  <a:pt x="178" y="0"/>
                </a:lnTo>
                <a:lnTo>
                  <a:pt x="180" y="0"/>
                </a:lnTo>
                <a:lnTo>
                  <a:pt x="180" y="0"/>
                </a:lnTo>
                <a:lnTo>
                  <a:pt x="180" y="0"/>
                </a:lnTo>
                <a:lnTo>
                  <a:pt x="180" y="0"/>
                </a:lnTo>
                <a:lnTo>
                  <a:pt x="182" y="0"/>
                </a:lnTo>
                <a:lnTo>
                  <a:pt x="182" y="0"/>
                </a:lnTo>
                <a:lnTo>
                  <a:pt x="184" y="0"/>
                </a:lnTo>
                <a:lnTo>
                  <a:pt x="184" y="0"/>
                </a:lnTo>
                <a:lnTo>
                  <a:pt x="184" y="0"/>
                </a:lnTo>
                <a:lnTo>
                  <a:pt x="184" y="0"/>
                </a:lnTo>
                <a:lnTo>
                  <a:pt x="186" y="0"/>
                </a:lnTo>
                <a:lnTo>
                  <a:pt x="186" y="0"/>
                </a:lnTo>
                <a:lnTo>
                  <a:pt x="186" y="0"/>
                </a:lnTo>
                <a:lnTo>
                  <a:pt x="332" y="62"/>
                </a:lnTo>
                <a:lnTo>
                  <a:pt x="332" y="62"/>
                </a:lnTo>
                <a:lnTo>
                  <a:pt x="336" y="64"/>
                </a:lnTo>
                <a:lnTo>
                  <a:pt x="338" y="72"/>
                </a:lnTo>
                <a:lnTo>
                  <a:pt x="338" y="72"/>
                </a:lnTo>
                <a:lnTo>
                  <a:pt x="338" y="74"/>
                </a:lnTo>
                <a:lnTo>
                  <a:pt x="336" y="78"/>
                </a:lnTo>
                <a:lnTo>
                  <a:pt x="332" y="80"/>
                </a:lnTo>
                <a:lnTo>
                  <a:pt x="328" y="82"/>
                </a:lnTo>
                <a:lnTo>
                  <a:pt x="328" y="82"/>
                </a:lnTo>
                <a:lnTo>
                  <a:pt x="328" y="82"/>
                </a:lnTo>
                <a:lnTo>
                  <a:pt x="182" y="82"/>
                </a:lnTo>
                <a:lnTo>
                  <a:pt x="182" y="82"/>
                </a:lnTo>
                <a:lnTo>
                  <a:pt x="36" y="82"/>
                </a:lnTo>
                <a:lnTo>
                  <a:pt x="36" y="82"/>
                </a:lnTo>
                <a:lnTo>
                  <a:pt x="30" y="78"/>
                </a:lnTo>
                <a:lnTo>
                  <a:pt x="26" y="72"/>
                </a:lnTo>
                <a:lnTo>
                  <a:pt x="26" y="72"/>
                </a:lnTo>
                <a:close/>
                <a:moveTo>
                  <a:pt x="164" y="42"/>
                </a:moveTo>
                <a:lnTo>
                  <a:pt x="164" y="42"/>
                </a:lnTo>
                <a:lnTo>
                  <a:pt x="164" y="50"/>
                </a:lnTo>
                <a:lnTo>
                  <a:pt x="168" y="56"/>
                </a:lnTo>
                <a:lnTo>
                  <a:pt x="174" y="60"/>
                </a:lnTo>
                <a:lnTo>
                  <a:pt x="182" y="62"/>
                </a:lnTo>
                <a:lnTo>
                  <a:pt x="182" y="62"/>
                </a:lnTo>
                <a:lnTo>
                  <a:pt x="190" y="60"/>
                </a:lnTo>
                <a:lnTo>
                  <a:pt x="196" y="56"/>
                </a:lnTo>
                <a:lnTo>
                  <a:pt x="200" y="50"/>
                </a:lnTo>
                <a:lnTo>
                  <a:pt x="200" y="42"/>
                </a:lnTo>
                <a:lnTo>
                  <a:pt x="200" y="42"/>
                </a:lnTo>
                <a:lnTo>
                  <a:pt x="200" y="36"/>
                </a:lnTo>
                <a:lnTo>
                  <a:pt x="196" y="30"/>
                </a:lnTo>
                <a:lnTo>
                  <a:pt x="190" y="26"/>
                </a:lnTo>
                <a:lnTo>
                  <a:pt x="182" y="24"/>
                </a:lnTo>
                <a:lnTo>
                  <a:pt x="182" y="24"/>
                </a:lnTo>
                <a:lnTo>
                  <a:pt x="174" y="26"/>
                </a:lnTo>
                <a:lnTo>
                  <a:pt x="168" y="30"/>
                </a:lnTo>
                <a:lnTo>
                  <a:pt x="164" y="36"/>
                </a:lnTo>
                <a:lnTo>
                  <a:pt x="164" y="42"/>
                </a:lnTo>
                <a:lnTo>
                  <a:pt x="164" y="42"/>
                </a:lnTo>
                <a:close/>
                <a:moveTo>
                  <a:pt x="230" y="252"/>
                </a:moveTo>
                <a:lnTo>
                  <a:pt x="230" y="252"/>
                </a:lnTo>
                <a:lnTo>
                  <a:pt x="234" y="250"/>
                </a:lnTo>
                <a:lnTo>
                  <a:pt x="236" y="248"/>
                </a:lnTo>
                <a:lnTo>
                  <a:pt x="238" y="246"/>
                </a:lnTo>
                <a:lnTo>
                  <a:pt x="240" y="242"/>
                </a:lnTo>
                <a:lnTo>
                  <a:pt x="240" y="110"/>
                </a:lnTo>
                <a:lnTo>
                  <a:pt x="240" y="110"/>
                </a:lnTo>
                <a:lnTo>
                  <a:pt x="238" y="106"/>
                </a:lnTo>
                <a:lnTo>
                  <a:pt x="236" y="104"/>
                </a:lnTo>
                <a:lnTo>
                  <a:pt x="234" y="102"/>
                </a:lnTo>
                <a:lnTo>
                  <a:pt x="230" y="100"/>
                </a:lnTo>
                <a:lnTo>
                  <a:pt x="134" y="100"/>
                </a:lnTo>
                <a:lnTo>
                  <a:pt x="134" y="100"/>
                </a:lnTo>
                <a:lnTo>
                  <a:pt x="130" y="102"/>
                </a:lnTo>
                <a:lnTo>
                  <a:pt x="128" y="104"/>
                </a:lnTo>
                <a:lnTo>
                  <a:pt x="126" y="106"/>
                </a:lnTo>
                <a:lnTo>
                  <a:pt x="124" y="110"/>
                </a:lnTo>
                <a:lnTo>
                  <a:pt x="124" y="242"/>
                </a:lnTo>
                <a:lnTo>
                  <a:pt x="124" y="242"/>
                </a:lnTo>
                <a:lnTo>
                  <a:pt x="126" y="246"/>
                </a:lnTo>
                <a:lnTo>
                  <a:pt x="128" y="248"/>
                </a:lnTo>
                <a:lnTo>
                  <a:pt x="130" y="250"/>
                </a:lnTo>
                <a:lnTo>
                  <a:pt x="134" y="252"/>
                </a:lnTo>
                <a:lnTo>
                  <a:pt x="162" y="252"/>
                </a:lnTo>
                <a:lnTo>
                  <a:pt x="162" y="170"/>
                </a:lnTo>
                <a:lnTo>
                  <a:pt x="162" y="170"/>
                </a:lnTo>
                <a:lnTo>
                  <a:pt x="164" y="162"/>
                </a:lnTo>
                <a:lnTo>
                  <a:pt x="168" y="156"/>
                </a:lnTo>
                <a:lnTo>
                  <a:pt x="174" y="152"/>
                </a:lnTo>
                <a:lnTo>
                  <a:pt x="182" y="150"/>
                </a:lnTo>
                <a:lnTo>
                  <a:pt x="182" y="150"/>
                </a:lnTo>
                <a:lnTo>
                  <a:pt x="190" y="152"/>
                </a:lnTo>
                <a:lnTo>
                  <a:pt x="196" y="156"/>
                </a:lnTo>
                <a:lnTo>
                  <a:pt x="200" y="162"/>
                </a:lnTo>
                <a:lnTo>
                  <a:pt x="202" y="170"/>
                </a:lnTo>
                <a:lnTo>
                  <a:pt x="202" y="252"/>
                </a:lnTo>
                <a:lnTo>
                  <a:pt x="230" y="252"/>
                </a:lnTo>
                <a:close/>
                <a:moveTo>
                  <a:pt x="36" y="288"/>
                </a:moveTo>
                <a:lnTo>
                  <a:pt x="328" y="288"/>
                </a:lnTo>
                <a:lnTo>
                  <a:pt x="328" y="288"/>
                </a:lnTo>
                <a:lnTo>
                  <a:pt x="332" y="286"/>
                </a:lnTo>
                <a:lnTo>
                  <a:pt x="336" y="284"/>
                </a:lnTo>
                <a:lnTo>
                  <a:pt x="338" y="282"/>
                </a:lnTo>
                <a:lnTo>
                  <a:pt x="338" y="278"/>
                </a:lnTo>
                <a:lnTo>
                  <a:pt x="338" y="278"/>
                </a:lnTo>
                <a:lnTo>
                  <a:pt x="338" y="274"/>
                </a:lnTo>
                <a:lnTo>
                  <a:pt x="336" y="270"/>
                </a:lnTo>
                <a:lnTo>
                  <a:pt x="332" y="268"/>
                </a:lnTo>
                <a:lnTo>
                  <a:pt x="328" y="268"/>
                </a:lnTo>
                <a:lnTo>
                  <a:pt x="36" y="268"/>
                </a:lnTo>
                <a:lnTo>
                  <a:pt x="36" y="268"/>
                </a:lnTo>
                <a:lnTo>
                  <a:pt x="32" y="268"/>
                </a:lnTo>
                <a:lnTo>
                  <a:pt x="28" y="270"/>
                </a:lnTo>
                <a:lnTo>
                  <a:pt x="26" y="274"/>
                </a:lnTo>
                <a:lnTo>
                  <a:pt x="26" y="278"/>
                </a:lnTo>
                <a:lnTo>
                  <a:pt x="26" y="278"/>
                </a:lnTo>
                <a:lnTo>
                  <a:pt x="26" y="282"/>
                </a:lnTo>
                <a:lnTo>
                  <a:pt x="28" y="284"/>
                </a:lnTo>
                <a:lnTo>
                  <a:pt x="32" y="286"/>
                </a:lnTo>
                <a:lnTo>
                  <a:pt x="36" y="288"/>
                </a:lnTo>
                <a:lnTo>
                  <a:pt x="36" y="288"/>
                </a:lnTo>
                <a:close/>
                <a:moveTo>
                  <a:pt x="354" y="300"/>
                </a:moveTo>
                <a:lnTo>
                  <a:pt x="10" y="300"/>
                </a:lnTo>
                <a:lnTo>
                  <a:pt x="10" y="300"/>
                </a:lnTo>
                <a:lnTo>
                  <a:pt x="6" y="302"/>
                </a:lnTo>
                <a:lnTo>
                  <a:pt x="2" y="304"/>
                </a:lnTo>
                <a:lnTo>
                  <a:pt x="0" y="306"/>
                </a:lnTo>
                <a:lnTo>
                  <a:pt x="0" y="310"/>
                </a:lnTo>
                <a:lnTo>
                  <a:pt x="0" y="310"/>
                </a:lnTo>
                <a:lnTo>
                  <a:pt x="0" y="314"/>
                </a:lnTo>
                <a:lnTo>
                  <a:pt x="2" y="318"/>
                </a:lnTo>
                <a:lnTo>
                  <a:pt x="6" y="320"/>
                </a:lnTo>
                <a:lnTo>
                  <a:pt x="10" y="320"/>
                </a:lnTo>
                <a:lnTo>
                  <a:pt x="354" y="320"/>
                </a:lnTo>
                <a:lnTo>
                  <a:pt x="354" y="320"/>
                </a:lnTo>
                <a:lnTo>
                  <a:pt x="358" y="320"/>
                </a:lnTo>
                <a:lnTo>
                  <a:pt x="362" y="318"/>
                </a:lnTo>
                <a:lnTo>
                  <a:pt x="364" y="314"/>
                </a:lnTo>
                <a:lnTo>
                  <a:pt x="364" y="310"/>
                </a:lnTo>
                <a:lnTo>
                  <a:pt x="364" y="310"/>
                </a:lnTo>
                <a:lnTo>
                  <a:pt x="364" y="306"/>
                </a:lnTo>
                <a:lnTo>
                  <a:pt x="362" y="304"/>
                </a:lnTo>
                <a:lnTo>
                  <a:pt x="358" y="302"/>
                </a:lnTo>
                <a:lnTo>
                  <a:pt x="354" y="300"/>
                </a:lnTo>
                <a:lnTo>
                  <a:pt x="354" y="300"/>
                </a:lnTo>
                <a:close/>
                <a:moveTo>
                  <a:pt x="60" y="100"/>
                </a:moveTo>
                <a:lnTo>
                  <a:pt x="60" y="100"/>
                </a:lnTo>
                <a:lnTo>
                  <a:pt x="56" y="102"/>
                </a:lnTo>
                <a:lnTo>
                  <a:pt x="54" y="104"/>
                </a:lnTo>
                <a:lnTo>
                  <a:pt x="52" y="106"/>
                </a:lnTo>
                <a:lnTo>
                  <a:pt x="50" y="110"/>
                </a:lnTo>
                <a:lnTo>
                  <a:pt x="50" y="242"/>
                </a:lnTo>
                <a:lnTo>
                  <a:pt x="50" y="242"/>
                </a:lnTo>
                <a:lnTo>
                  <a:pt x="52" y="246"/>
                </a:lnTo>
                <a:lnTo>
                  <a:pt x="54" y="248"/>
                </a:lnTo>
                <a:lnTo>
                  <a:pt x="56" y="250"/>
                </a:lnTo>
                <a:lnTo>
                  <a:pt x="60" y="252"/>
                </a:lnTo>
                <a:lnTo>
                  <a:pt x="80" y="252"/>
                </a:lnTo>
                <a:lnTo>
                  <a:pt x="80" y="252"/>
                </a:lnTo>
                <a:lnTo>
                  <a:pt x="84" y="250"/>
                </a:lnTo>
                <a:lnTo>
                  <a:pt x="88" y="248"/>
                </a:lnTo>
                <a:lnTo>
                  <a:pt x="90" y="246"/>
                </a:lnTo>
                <a:lnTo>
                  <a:pt x="90" y="242"/>
                </a:lnTo>
                <a:lnTo>
                  <a:pt x="90" y="110"/>
                </a:lnTo>
                <a:lnTo>
                  <a:pt x="90" y="110"/>
                </a:lnTo>
                <a:lnTo>
                  <a:pt x="90" y="106"/>
                </a:lnTo>
                <a:lnTo>
                  <a:pt x="88" y="104"/>
                </a:lnTo>
                <a:lnTo>
                  <a:pt x="84" y="102"/>
                </a:lnTo>
                <a:lnTo>
                  <a:pt x="80" y="100"/>
                </a:lnTo>
                <a:lnTo>
                  <a:pt x="60" y="100"/>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sp>
        <p:nvSpPr>
          <p:cNvPr id="14" name="Freeform 4841"/>
          <p:cNvSpPr>
            <a:spLocks noChangeAspect="1" noEditPoints="1"/>
          </p:cNvSpPr>
          <p:nvPr/>
        </p:nvSpPr>
        <p:spPr bwMode="auto">
          <a:xfrm>
            <a:off x="7528261" y="4703761"/>
            <a:ext cx="463627" cy="742582"/>
          </a:xfrm>
          <a:custGeom>
            <a:avLst/>
            <a:gdLst>
              <a:gd name="T0" fmla="*/ 208 w 236"/>
              <a:gd name="T1" fmla="*/ 258 h 378"/>
              <a:gd name="T2" fmla="*/ 214 w 236"/>
              <a:gd name="T3" fmla="*/ 256 h 378"/>
              <a:gd name="T4" fmla="*/ 224 w 236"/>
              <a:gd name="T5" fmla="*/ 248 h 378"/>
              <a:gd name="T6" fmla="*/ 224 w 236"/>
              <a:gd name="T7" fmla="*/ 16 h 378"/>
              <a:gd name="T8" fmla="*/ 224 w 236"/>
              <a:gd name="T9" fmla="*/ 10 h 378"/>
              <a:gd name="T10" fmla="*/ 214 w 236"/>
              <a:gd name="T11" fmla="*/ 2 h 378"/>
              <a:gd name="T12" fmla="*/ 28 w 236"/>
              <a:gd name="T13" fmla="*/ 0 h 378"/>
              <a:gd name="T14" fmla="*/ 22 w 236"/>
              <a:gd name="T15" fmla="*/ 2 h 378"/>
              <a:gd name="T16" fmla="*/ 14 w 236"/>
              <a:gd name="T17" fmla="*/ 10 h 378"/>
              <a:gd name="T18" fmla="*/ 12 w 236"/>
              <a:gd name="T19" fmla="*/ 242 h 378"/>
              <a:gd name="T20" fmla="*/ 14 w 236"/>
              <a:gd name="T21" fmla="*/ 248 h 378"/>
              <a:gd name="T22" fmla="*/ 22 w 236"/>
              <a:gd name="T23" fmla="*/ 256 h 378"/>
              <a:gd name="T24" fmla="*/ 28 w 236"/>
              <a:gd name="T25" fmla="*/ 258 h 378"/>
              <a:gd name="T26" fmla="*/ 150 w 236"/>
              <a:gd name="T27" fmla="*/ 224 h 378"/>
              <a:gd name="T28" fmla="*/ 200 w 236"/>
              <a:gd name="T29" fmla="*/ 196 h 378"/>
              <a:gd name="T30" fmla="*/ 36 w 236"/>
              <a:gd name="T31" fmla="*/ 28 h 378"/>
              <a:gd name="T32" fmla="*/ 200 w 236"/>
              <a:gd name="T33" fmla="*/ 128 h 378"/>
              <a:gd name="T34" fmla="*/ 194 w 236"/>
              <a:gd name="T35" fmla="*/ 130 h 378"/>
              <a:gd name="T36" fmla="*/ 166 w 236"/>
              <a:gd name="T37" fmla="*/ 144 h 378"/>
              <a:gd name="T38" fmla="*/ 136 w 236"/>
              <a:gd name="T39" fmla="*/ 150 h 378"/>
              <a:gd name="T40" fmla="*/ 118 w 236"/>
              <a:gd name="T41" fmla="*/ 152 h 378"/>
              <a:gd name="T42" fmla="*/ 86 w 236"/>
              <a:gd name="T43" fmla="*/ 148 h 378"/>
              <a:gd name="T44" fmla="*/ 60 w 236"/>
              <a:gd name="T45" fmla="*/ 140 h 378"/>
              <a:gd name="T46" fmla="*/ 36 w 236"/>
              <a:gd name="T47" fmla="*/ 128 h 378"/>
              <a:gd name="T48" fmla="*/ 36 w 236"/>
              <a:gd name="T49" fmla="*/ 196 h 378"/>
              <a:gd name="T50" fmla="*/ 88 w 236"/>
              <a:gd name="T51" fmla="*/ 224 h 378"/>
              <a:gd name="T52" fmla="*/ 36 w 236"/>
              <a:gd name="T53" fmla="*/ 196 h 378"/>
              <a:gd name="T54" fmla="*/ 204 w 236"/>
              <a:gd name="T55" fmla="*/ 274 h 378"/>
              <a:gd name="T56" fmla="*/ 182 w 236"/>
              <a:gd name="T57" fmla="*/ 294 h 378"/>
              <a:gd name="T58" fmla="*/ 64 w 236"/>
              <a:gd name="T59" fmla="*/ 274 h 378"/>
              <a:gd name="T60" fmla="*/ 2 w 236"/>
              <a:gd name="T61" fmla="*/ 360 h 378"/>
              <a:gd name="T62" fmla="*/ 0 w 236"/>
              <a:gd name="T63" fmla="*/ 366 h 378"/>
              <a:gd name="T64" fmla="*/ 4 w 236"/>
              <a:gd name="T65" fmla="*/ 376 h 378"/>
              <a:gd name="T66" fmla="*/ 10 w 236"/>
              <a:gd name="T67" fmla="*/ 378 h 378"/>
              <a:gd name="T68" fmla="*/ 14 w 236"/>
              <a:gd name="T69" fmla="*/ 378 h 378"/>
              <a:gd name="T70" fmla="*/ 22 w 236"/>
              <a:gd name="T71" fmla="*/ 376 h 378"/>
              <a:gd name="T72" fmla="*/ 28 w 236"/>
              <a:gd name="T73" fmla="*/ 370 h 378"/>
              <a:gd name="T74" fmla="*/ 206 w 236"/>
              <a:gd name="T75" fmla="*/ 358 h 378"/>
              <a:gd name="T76" fmla="*/ 210 w 236"/>
              <a:gd name="T77" fmla="*/ 370 h 378"/>
              <a:gd name="T78" fmla="*/ 214 w 236"/>
              <a:gd name="T79" fmla="*/ 376 h 378"/>
              <a:gd name="T80" fmla="*/ 222 w 236"/>
              <a:gd name="T81" fmla="*/ 378 h 378"/>
              <a:gd name="T82" fmla="*/ 228 w 236"/>
              <a:gd name="T83" fmla="*/ 378 h 378"/>
              <a:gd name="T84" fmla="*/ 232 w 236"/>
              <a:gd name="T85" fmla="*/ 376 h 378"/>
              <a:gd name="T86" fmla="*/ 236 w 236"/>
              <a:gd name="T87" fmla="*/ 366 h 378"/>
              <a:gd name="T88" fmla="*/ 236 w 236"/>
              <a:gd name="T89" fmla="*/ 360 h 378"/>
              <a:gd name="T90" fmla="*/ 48 w 236"/>
              <a:gd name="T91" fmla="*/ 314 h 378"/>
              <a:gd name="T92" fmla="*/ 198 w 236"/>
              <a:gd name="T93" fmla="*/ 338 h 3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36" h="378">
                <a:moveTo>
                  <a:pt x="28" y="258"/>
                </a:moveTo>
                <a:lnTo>
                  <a:pt x="208" y="258"/>
                </a:lnTo>
                <a:lnTo>
                  <a:pt x="208" y="258"/>
                </a:lnTo>
                <a:lnTo>
                  <a:pt x="214" y="256"/>
                </a:lnTo>
                <a:lnTo>
                  <a:pt x="220" y="254"/>
                </a:lnTo>
                <a:lnTo>
                  <a:pt x="224" y="248"/>
                </a:lnTo>
                <a:lnTo>
                  <a:pt x="224" y="242"/>
                </a:lnTo>
                <a:lnTo>
                  <a:pt x="224" y="16"/>
                </a:lnTo>
                <a:lnTo>
                  <a:pt x="224" y="16"/>
                </a:lnTo>
                <a:lnTo>
                  <a:pt x="224" y="10"/>
                </a:lnTo>
                <a:lnTo>
                  <a:pt x="220" y="6"/>
                </a:lnTo>
                <a:lnTo>
                  <a:pt x="214" y="2"/>
                </a:lnTo>
                <a:lnTo>
                  <a:pt x="208" y="0"/>
                </a:lnTo>
                <a:lnTo>
                  <a:pt x="28" y="0"/>
                </a:lnTo>
                <a:lnTo>
                  <a:pt x="28" y="0"/>
                </a:lnTo>
                <a:lnTo>
                  <a:pt x="22" y="2"/>
                </a:lnTo>
                <a:lnTo>
                  <a:pt x="18" y="6"/>
                </a:lnTo>
                <a:lnTo>
                  <a:pt x="14" y="10"/>
                </a:lnTo>
                <a:lnTo>
                  <a:pt x="12" y="16"/>
                </a:lnTo>
                <a:lnTo>
                  <a:pt x="12" y="242"/>
                </a:lnTo>
                <a:lnTo>
                  <a:pt x="12" y="242"/>
                </a:lnTo>
                <a:lnTo>
                  <a:pt x="14" y="248"/>
                </a:lnTo>
                <a:lnTo>
                  <a:pt x="18" y="254"/>
                </a:lnTo>
                <a:lnTo>
                  <a:pt x="22" y="256"/>
                </a:lnTo>
                <a:lnTo>
                  <a:pt x="28" y="258"/>
                </a:lnTo>
                <a:lnTo>
                  <a:pt x="28" y="258"/>
                </a:lnTo>
                <a:close/>
                <a:moveTo>
                  <a:pt x="200" y="224"/>
                </a:moveTo>
                <a:lnTo>
                  <a:pt x="150" y="224"/>
                </a:lnTo>
                <a:lnTo>
                  <a:pt x="150" y="196"/>
                </a:lnTo>
                <a:lnTo>
                  <a:pt x="200" y="196"/>
                </a:lnTo>
                <a:lnTo>
                  <a:pt x="200" y="224"/>
                </a:lnTo>
                <a:close/>
                <a:moveTo>
                  <a:pt x="36" y="28"/>
                </a:moveTo>
                <a:lnTo>
                  <a:pt x="200" y="28"/>
                </a:lnTo>
                <a:lnTo>
                  <a:pt x="200" y="128"/>
                </a:lnTo>
                <a:lnTo>
                  <a:pt x="200" y="128"/>
                </a:lnTo>
                <a:lnTo>
                  <a:pt x="194" y="130"/>
                </a:lnTo>
                <a:lnTo>
                  <a:pt x="178" y="140"/>
                </a:lnTo>
                <a:lnTo>
                  <a:pt x="166" y="144"/>
                </a:lnTo>
                <a:lnTo>
                  <a:pt x="152" y="148"/>
                </a:lnTo>
                <a:lnTo>
                  <a:pt x="136" y="150"/>
                </a:lnTo>
                <a:lnTo>
                  <a:pt x="118" y="152"/>
                </a:lnTo>
                <a:lnTo>
                  <a:pt x="118" y="152"/>
                </a:lnTo>
                <a:lnTo>
                  <a:pt x="102" y="150"/>
                </a:lnTo>
                <a:lnTo>
                  <a:pt x="86" y="148"/>
                </a:lnTo>
                <a:lnTo>
                  <a:pt x="72" y="144"/>
                </a:lnTo>
                <a:lnTo>
                  <a:pt x="60" y="140"/>
                </a:lnTo>
                <a:lnTo>
                  <a:pt x="44" y="130"/>
                </a:lnTo>
                <a:lnTo>
                  <a:pt x="36" y="128"/>
                </a:lnTo>
                <a:lnTo>
                  <a:pt x="36" y="28"/>
                </a:lnTo>
                <a:close/>
                <a:moveTo>
                  <a:pt x="36" y="196"/>
                </a:moveTo>
                <a:lnTo>
                  <a:pt x="88" y="196"/>
                </a:lnTo>
                <a:lnTo>
                  <a:pt x="88" y="224"/>
                </a:lnTo>
                <a:lnTo>
                  <a:pt x="36" y="224"/>
                </a:lnTo>
                <a:lnTo>
                  <a:pt x="36" y="196"/>
                </a:lnTo>
                <a:close/>
                <a:moveTo>
                  <a:pt x="236" y="360"/>
                </a:moveTo>
                <a:lnTo>
                  <a:pt x="204" y="274"/>
                </a:lnTo>
                <a:lnTo>
                  <a:pt x="174" y="274"/>
                </a:lnTo>
                <a:lnTo>
                  <a:pt x="182" y="294"/>
                </a:lnTo>
                <a:lnTo>
                  <a:pt x="56" y="294"/>
                </a:lnTo>
                <a:lnTo>
                  <a:pt x="64" y="274"/>
                </a:lnTo>
                <a:lnTo>
                  <a:pt x="34" y="274"/>
                </a:lnTo>
                <a:lnTo>
                  <a:pt x="2" y="360"/>
                </a:lnTo>
                <a:lnTo>
                  <a:pt x="2" y="360"/>
                </a:lnTo>
                <a:lnTo>
                  <a:pt x="0" y="366"/>
                </a:lnTo>
                <a:lnTo>
                  <a:pt x="2" y="370"/>
                </a:lnTo>
                <a:lnTo>
                  <a:pt x="4" y="376"/>
                </a:lnTo>
                <a:lnTo>
                  <a:pt x="10" y="378"/>
                </a:lnTo>
                <a:lnTo>
                  <a:pt x="10" y="378"/>
                </a:lnTo>
                <a:lnTo>
                  <a:pt x="14" y="378"/>
                </a:lnTo>
                <a:lnTo>
                  <a:pt x="14" y="378"/>
                </a:lnTo>
                <a:lnTo>
                  <a:pt x="18" y="378"/>
                </a:lnTo>
                <a:lnTo>
                  <a:pt x="22" y="376"/>
                </a:lnTo>
                <a:lnTo>
                  <a:pt x="26" y="374"/>
                </a:lnTo>
                <a:lnTo>
                  <a:pt x="28" y="370"/>
                </a:lnTo>
                <a:lnTo>
                  <a:pt x="32" y="358"/>
                </a:lnTo>
                <a:lnTo>
                  <a:pt x="206" y="358"/>
                </a:lnTo>
                <a:lnTo>
                  <a:pt x="210" y="370"/>
                </a:lnTo>
                <a:lnTo>
                  <a:pt x="210" y="370"/>
                </a:lnTo>
                <a:lnTo>
                  <a:pt x="212" y="374"/>
                </a:lnTo>
                <a:lnTo>
                  <a:pt x="214" y="376"/>
                </a:lnTo>
                <a:lnTo>
                  <a:pt x="218" y="378"/>
                </a:lnTo>
                <a:lnTo>
                  <a:pt x="222" y="378"/>
                </a:lnTo>
                <a:lnTo>
                  <a:pt x="222" y="378"/>
                </a:lnTo>
                <a:lnTo>
                  <a:pt x="228" y="378"/>
                </a:lnTo>
                <a:lnTo>
                  <a:pt x="228" y="378"/>
                </a:lnTo>
                <a:lnTo>
                  <a:pt x="232" y="376"/>
                </a:lnTo>
                <a:lnTo>
                  <a:pt x="236" y="370"/>
                </a:lnTo>
                <a:lnTo>
                  <a:pt x="236" y="366"/>
                </a:lnTo>
                <a:lnTo>
                  <a:pt x="236" y="360"/>
                </a:lnTo>
                <a:lnTo>
                  <a:pt x="236" y="360"/>
                </a:lnTo>
                <a:close/>
                <a:moveTo>
                  <a:pt x="40" y="338"/>
                </a:moveTo>
                <a:lnTo>
                  <a:pt x="48" y="314"/>
                </a:lnTo>
                <a:lnTo>
                  <a:pt x="190" y="314"/>
                </a:lnTo>
                <a:lnTo>
                  <a:pt x="198" y="338"/>
                </a:lnTo>
                <a:lnTo>
                  <a:pt x="40" y="338"/>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GB"/>
          </a:p>
        </p:txBody>
      </p:sp>
      <p:sp>
        <p:nvSpPr>
          <p:cNvPr id="16" name="Freeform 4983"/>
          <p:cNvSpPr>
            <a:spLocks noChangeAspect="1" noEditPoints="1"/>
          </p:cNvSpPr>
          <p:nvPr/>
        </p:nvSpPr>
        <p:spPr bwMode="auto">
          <a:xfrm>
            <a:off x="1139761" y="4056394"/>
            <a:ext cx="709668" cy="667474"/>
          </a:xfrm>
          <a:custGeom>
            <a:avLst/>
            <a:gdLst>
              <a:gd name="T0" fmla="*/ 168 w 370"/>
              <a:gd name="T1" fmla="*/ 282 h 348"/>
              <a:gd name="T2" fmla="*/ 252 w 370"/>
              <a:gd name="T3" fmla="*/ 272 h 348"/>
              <a:gd name="T4" fmla="*/ 304 w 370"/>
              <a:gd name="T5" fmla="*/ 204 h 348"/>
              <a:gd name="T6" fmla="*/ 312 w 370"/>
              <a:gd name="T7" fmla="*/ 168 h 348"/>
              <a:gd name="T8" fmla="*/ 318 w 370"/>
              <a:gd name="T9" fmla="*/ 166 h 348"/>
              <a:gd name="T10" fmla="*/ 328 w 370"/>
              <a:gd name="T11" fmla="*/ 176 h 348"/>
              <a:gd name="T12" fmla="*/ 314 w 370"/>
              <a:gd name="T13" fmla="*/ 234 h 348"/>
              <a:gd name="T14" fmla="*/ 274 w 370"/>
              <a:gd name="T15" fmla="*/ 282 h 348"/>
              <a:gd name="T16" fmla="*/ 214 w 370"/>
              <a:gd name="T17" fmla="*/ 306 h 348"/>
              <a:gd name="T18" fmla="*/ 164 w 370"/>
              <a:gd name="T19" fmla="*/ 302 h 348"/>
              <a:gd name="T20" fmla="*/ 126 w 370"/>
              <a:gd name="T21" fmla="*/ 282 h 348"/>
              <a:gd name="T22" fmla="*/ 134 w 370"/>
              <a:gd name="T23" fmla="*/ 270 h 348"/>
              <a:gd name="T24" fmla="*/ 174 w 370"/>
              <a:gd name="T25" fmla="*/ 262 h 348"/>
              <a:gd name="T26" fmla="*/ 220 w 370"/>
              <a:gd name="T27" fmla="*/ 262 h 348"/>
              <a:gd name="T28" fmla="*/ 268 w 370"/>
              <a:gd name="T29" fmla="*/ 230 h 348"/>
              <a:gd name="T30" fmla="*/ 286 w 370"/>
              <a:gd name="T31" fmla="*/ 176 h 348"/>
              <a:gd name="T32" fmla="*/ 276 w 370"/>
              <a:gd name="T33" fmla="*/ 166 h 348"/>
              <a:gd name="T34" fmla="*/ 266 w 370"/>
              <a:gd name="T35" fmla="*/ 176 h 348"/>
              <a:gd name="T36" fmla="*/ 252 w 370"/>
              <a:gd name="T37" fmla="*/ 218 h 348"/>
              <a:gd name="T38" fmla="*/ 206 w 370"/>
              <a:gd name="T39" fmla="*/ 244 h 348"/>
              <a:gd name="T40" fmla="*/ 162 w 370"/>
              <a:gd name="T41" fmla="*/ 236 h 348"/>
              <a:gd name="T42" fmla="*/ 148 w 370"/>
              <a:gd name="T43" fmla="*/ 238 h 348"/>
              <a:gd name="T44" fmla="*/ 152 w 370"/>
              <a:gd name="T45" fmla="*/ 252 h 348"/>
              <a:gd name="T46" fmla="*/ 232 w 370"/>
              <a:gd name="T47" fmla="*/ 126 h 348"/>
              <a:gd name="T48" fmla="*/ 336 w 370"/>
              <a:gd name="T49" fmla="*/ 72 h 348"/>
              <a:gd name="T50" fmla="*/ 340 w 370"/>
              <a:gd name="T51" fmla="*/ 6 h 348"/>
              <a:gd name="T52" fmla="*/ 232 w 370"/>
              <a:gd name="T53" fmla="*/ 56 h 348"/>
              <a:gd name="T54" fmla="*/ 228 w 370"/>
              <a:gd name="T55" fmla="*/ 116 h 348"/>
              <a:gd name="T56" fmla="*/ 116 w 370"/>
              <a:gd name="T57" fmla="*/ 106 h 348"/>
              <a:gd name="T58" fmla="*/ 114 w 370"/>
              <a:gd name="T59" fmla="*/ 72 h 348"/>
              <a:gd name="T60" fmla="*/ 136 w 370"/>
              <a:gd name="T61" fmla="*/ 54 h 348"/>
              <a:gd name="T62" fmla="*/ 168 w 370"/>
              <a:gd name="T63" fmla="*/ 60 h 348"/>
              <a:gd name="T64" fmla="*/ 228 w 370"/>
              <a:gd name="T65" fmla="*/ 158 h 348"/>
              <a:gd name="T66" fmla="*/ 222 w 370"/>
              <a:gd name="T67" fmla="*/ 192 h 348"/>
              <a:gd name="T68" fmla="*/ 194 w 370"/>
              <a:gd name="T69" fmla="*/ 206 h 348"/>
              <a:gd name="T70" fmla="*/ 162 w 370"/>
              <a:gd name="T71" fmla="*/ 188 h 348"/>
              <a:gd name="T72" fmla="*/ 184 w 370"/>
              <a:gd name="T73" fmla="*/ 180 h 348"/>
              <a:gd name="T74" fmla="*/ 204 w 370"/>
              <a:gd name="T75" fmla="*/ 180 h 348"/>
              <a:gd name="T76" fmla="*/ 204 w 370"/>
              <a:gd name="T77" fmla="*/ 160 h 348"/>
              <a:gd name="T78" fmla="*/ 184 w 370"/>
              <a:gd name="T79" fmla="*/ 160 h 348"/>
              <a:gd name="T80" fmla="*/ 114 w 370"/>
              <a:gd name="T81" fmla="*/ 142 h 348"/>
              <a:gd name="T82" fmla="*/ 104 w 370"/>
              <a:gd name="T83" fmla="*/ 132 h 348"/>
              <a:gd name="T84" fmla="*/ 0 w 370"/>
              <a:gd name="T85" fmla="*/ 196 h 348"/>
              <a:gd name="T86" fmla="*/ 4 w 370"/>
              <a:gd name="T87" fmla="*/ 256 h 348"/>
              <a:gd name="T88" fmla="*/ 108 w 370"/>
              <a:gd name="T89" fmla="*/ 202 h 348"/>
              <a:gd name="T90" fmla="*/ 360 w 370"/>
              <a:gd name="T91" fmla="*/ 166 h 348"/>
              <a:gd name="T92" fmla="*/ 350 w 370"/>
              <a:gd name="T93" fmla="*/ 176 h 348"/>
              <a:gd name="T94" fmla="*/ 334 w 370"/>
              <a:gd name="T95" fmla="*/ 244 h 348"/>
              <a:gd name="T96" fmla="*/ 286 w 370"/>
              <a:gd name="T97" fmla="*/ 300 h 348"/>
              <a:gd name="T98" fmla="*/ 232 w 370"/>
              <a:gd name="T99" fmla="*/ 324 h 348"/>
              <a:gd name="T100" fmla="*/ 158 w 370"/>
              <a:gd name="T101" fmla="*/ 324 h 348"/>
              <a:gd name="T102" fmla="*/ 116 w 370"/>
              <a:gd name="T103" fmla="*/ 306 h 348"/>
              <a:gd name="T104" fmla="*/ 106 w 370"/>
              <a:gd name="T105" fmla="*/ 316 h 348"/>
              <a:gd name="T106" fmla="*/ 130 w 370"/>
              <a:gd name="T107" fmla="*/ 336 h 348"/>
              <a:gd name="T108" fmla="*/ 198 w 370"/>
              <a:gd name="T109" fmla="*/ 348 h 348"/>
              <a:gd name="T110" fmla="*/ 284 w 370"/>
              <a:gd name="T111" fmla="*/ 326 h 348"/>
              <a:gd name="T112" fmla="*/ 344 w 370"/>
              <a:gd name="T113" fmla="*/ 266 h 348"/>
              <a:gd name="T114" fmla="*/ 368 w 370"/>
              <a:gd name="T115" fmla="*/ 198 h 348"/>
              <a:gd name="T116" fmla="*/ 364 w 370"/>
              <a:gd name="T117" fmla="*/ 166 h 3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70" h="348">
                <a:moveTo>
                  <a:pt x="142" y="272"/>
                </a:moveTo>
                <a:lnTo>
                  <a:pt x="142" y="272"/>
                </a:lnTo>
                <a:lnTo>
                  <a:pt x="154" y="278"/>
                </a:lnTo>
                <a:lnTo>
                  <a:pt x="168" y="282"/>
                </a:lnTo>
                <a:lnTo>
                  <a:pt x="168" y="282"/>
                </a:lnTo>
                <a:lnTo>
                  <a:pt x="190" y="286"/>
                </a:lnTo>
                <a:lnTo>
                  <a:pt x="212" y="286"/>
                </a:lnTo>
                <a:lnTo>
                  <a:pt x="232" y="280"/>
                </a:lnTo>
                <a:lnTo>
                  <a:pt x="252" y="272"/>
                </a:lnTo>
                <a:lnTo>
                  <a:pt x="252" y="272"/>
                </a:lnTo>
                <a:lnTo>
                  <a:pt x="270" y="258"/>
                </a:lnTo>
                <a:lnTo>
                  <a:pt x="286" y="242"/>
                </a:lnTo>
                <a:lnTo>
                  <a:pt x="296" y="224"/>
                </a:lnTo>
                <a:lnTo>
                  <a:pt x="304" y="204"/>
                </a:lnTo>
                <a:lnTo>
                  <a:pt x="304" y="204"/>
                </a:lnTo>
                <a:lnTo>
                  <a:pt x="308" y="190"/>
                </a:lnTo>
                <a:lnTo>
                  <a:pt x="308" y="176"/>
                </a:lnTo>
                <a:lnTo>
                  <a:pt x="308" y="176"/>
                </a:lnTo>
                <a:lnTo>
                  <a:pt x="308" y="172"/>
                </a:lnTo>
                <a:lnTo>
                  <a:pt x="312" y="168"/>
                </a:lnTo>
                <a:lnTo>
                  <a:pt x="314" y="166"/>
                </a:lnTo>
                <a:lnTo>
                  <a:pt x="318" y="166"/>
                </a:lnTo>
                <a:lnTo>
                  <a:pt x="318" y="166"/>
                </a:lnTo>
                <a:lnTo>
                  <a:pt x="318" y="166"/>
                </a:lnTo>
                <a:lnTo>
                  <a:pt x="318" y="166"/>
                </a:lnTo>
                <a:lnTo>
                  <a:pt x="322" y="166"/>
                </a:lnTo>
                <a:lnTo>
                  <a:pt x="326" y="168"/>
                </a:lnTo>
                <a:lnTo>
                  <a:pt x="328" y="172"/>
                </a:lnTo>
                <a:lnTo>
                  <a:pt x="328" y="176"/>
                </a:lnTo>
                <a:lnTo>
                  <a:pt x="328" y="176"/>
                </a:lnTo>
                <a:lnTo>
                  <a:pt x="328" y="192"/>
                </a:lnTo>
                <a:lnTo>
                  <a:pt x="324" y="210"/>
                </a:lnTo>
                <a:lnTo>
                  <a:pt x="324" y="210"/>
                </a:lnTo>
                <a:lnTo>
                  <a:pt x="320" y="222"/>
                </a:lnTo>
                <a:lnTo>
                  <a:pt x="314" y="234"/>
                </a:lnTo>
                <a:lnTo>
                  <a:pt x="308" y="244"/>
                </a:lnTo>
                <a:lnTo>
                  <a:pt x="302" y="254"/>
                </a:lnTo>
                <a:lnTo>
                  <a:pt x="292" y="264"/>
                </a:lnTo>
                <a:lnTo>
                  <a:pt x="284" y="274"/>
                </a:lnTo>
                <a:lnTo>
                  <a:pt x="274" y="282"/>
                </a:lnTo>
                <a:lnTo>
                  <a:pt x="262" y="288"/>
                </a:lnTo>
                <a:lnTo>
                  <a:pt x="262" y="288"/>
                </a:lnTo>
                <a:lnTo>
                  <a:pt x="248" y="296"/>
                </a:lnTo>
                <a:lnTo>
                  <a:pt x="230" y="302"/>
                </a:lnTo>
                <a:lnTo>
                  <a:pt x="214" y="306"/>
                </a:lnTo>
                <a:lnTo>
                  <a:pt x="198" y="306"/>
                </a:lnTo>
                <a:lnTo>
                  <a:pt x="198" y="306"/>
                </a:lnTo>
                <a:lnTo>
                  <a:pt x="180" y="306"/>
                </a:lnTo>
                <a:lnTo>
                  <a:pt x="164" y="302"/>
                </a:lnTo>
                <a:lnTo>
                  <a:pt x="164" y="302"/>
                </a:lnTo>
                <a:lnTo>
                  <a:pt x="146" y="296"/>
                </a:lnTo>
                <a:lnTo>
                  <a:pt x="132" y="288"/>
                </a:lnTo>
                <a:lnTo>
                  <a:pt x="132" y="288"/>
                </a:lnTo>
                <a:lnTo>
                  <a:pt x="128" y="286"/>
                </a:lnTo>
                <a:lnTo>
                  <a:pt x="126" y="282"/>
                </a:lnTo>
                <a:lnTo>
                  <a:pt x="126" y="278"/>
                </a:lnTo>
                <a:lnTo>
                  <a:pt x="128" y="276"/>
                </a:lnTo>
                <a:lnTo>
                  <a:pt x="128" y="276"/>
                </a:lnTo>
                <a:lnTo>
                  <a:pt x="130" y="272"/>
                </a:lnTo>
                <a:lnTo>
                  <a:pt x="134" y="270"/>
                </a:lnTo>
                <a:lnTo>
                  <a:pt x="138" y="270"/>
                </a:lnTo>
                <a:lnTo>
                  <a:pt x="142" y="272"/>
                </a:lnTo>
                <a:lnTo>
                  <a:pt x="142" y="272"/>
                </a:lnTo>
                <a:close/>
                <a:moveTo>
                  <a:pt x="174" y="262"/>
                </a:moveTo>
                <a:lnTo>
                  <a:pt x="174" y="262"/>
                </a:lnTo>
                <a:lnTo>
                  <a:pt x="186" y="264"/>
                </a:lnTo>
                <a:lnTo>
                  <a:pt x="198" y="264"/>
                </a:lnTo>
                <a:lnTo>
                  <a:pt x="198" y="264"/>
                </a:lnTo>
                <a:lnTo>
                  <a:pt x="208" y="264"/>
                </a:lnTo>
                <a:lnTo>
                  <a:pt x="220" y="262"/>
                </a:lnTo>
                <a:lnTo>
                  <a:pt x="232" y="258"/>
                </a:lnTo>
                <a:lnTo>
                  <a:pt x="242" y="252"/>
                </a:lnTo>
                <a:lnTo>
                  <a:pt x="242" y="252"/>
                </a:lnTo>
                <a:lnTo>
                  <a:pt x="256" y="242"/>
                </a:lnTo>
                <a:lnTo>
                  <a:pt x="268" y="230"/>
                </a:lnTo>
                <a:lnTo>
                  <a:pt x="276" y="214"/>
                </a:lnTo>
                <a:lnTo>
                  <a:pt x="284" y="198"/>
                </a:lnTo>
                <a:lnTo>
                  <a:pt x="284" y="198"/>
                </a:lnTo>
                <a:lnTo>
                  <a:pt x="286" y="186"/>
                </a:lnTo>
                <a:lnTo>
                  <a:pt x="286" y="176"/>
                </a:lnTo>
                <a:lnTo>
                  <a:pt x="286" y="176"/>
                </a:lnTo>
                <a:lnTo>
                  <a:pt x="286" y="172"/>
                </a:lnTo>
                <a:lnTo>
                  <a:pt x="284" y="168"/>
                </a:lnTo>
                <a:lnTo>
                  <a:pt x="280" y="166"/>
                </a:lnTo>
                <a:lnTo>
                  <a:pt x="276" y="166"/>
                </a:lnTo>
                <a:lnTo>
                  <a:pt x="276" y="166"/>
                </a:lnTo>
                <a:lnTo>
                  <a:pt x="272" y="166"/>
                </a:lnTo>
                <a:lnTo>
                  <a:pt x="270" y="168"/>
                </a:lnTo>
                <a:lnTo>
                  <a:pt x="266" y="172"/>
                </a:lnTo>
                <a:lnTo>
                  <a:pt x="266" y="176"/>
                </a:lnTo>
                <a:lnTo>
                  <a:pt x="266" y="176"/>
                </a:lnTo>
                <a:lnTo>
                  <a:pt x="264" y="192"/>
                </a:lnTo>
                <a:lnTo>
                  <a:pt x="264" y="192"/>
                </a:lnTo>
                <a:lnTo>
                  <a:pt x="258" y="206"/>
                </a:lnTo>
                <a:lnTo>
                  <a:pt x="252" y="218"/>
                </a:lnTo>
                <a:lnTo>
                  <a:pt x="242" y="228"/>
                </a:lnTo>
                <a:lnTo>
                  <a:pt x="232" y="234"/>
                </a:lnTo>
                <a:lnTo>
                  <a:pt x="232" y="234"/>
                </a:lnTo>
                <a:lnTo>
                  <a:pt x="220" y="240"/>
                </a:lnTo>
                <a:lnTo>
                  <a:pt x="206" y="244"/>
                </a:lnTo>
                <a:lnTo>
                  <a:pt x="192" y="244"/>
                </a:lnTo>
                <a:lnTo>
                  <a:pt x="180" y="242"/>
                </a:lnTo>
                <a:lnTo>
                  <a:pt x="180" y="242"/>
                </a:lnTo>
                <a:lnTo>
                  <a:pt x="162" y="236"/>
                </a:lnTo>
                <a:lnTo>
                  <a:pt x="162" y="236"/>
                </a:lnTo>
                <a:lnTo>
                  <a:pt x="158" y="234"/>
                </a:lnTo>
                <a:lnTo>
                  <a:pt x="154" y="234"/>
                </a:lnTo>
                <a:lnTo>
                  <a:pt x="152" y="236"/>
                </a:lnTo>
                <a:lnTo>
                  <a:pt x="148" y="238"/>
                </a:lnTo>
                <a:lnTo>
                  <a:pt x="148" y="238"/>
                </a:lnTo>
                <a:lnTo>
                  <a:pt x="148" y="242"/>
                </a:lnTo>
                <a:lnTo>
                  <a:pt x="148" y="246"/>
                </a:lnTo>
                <a:lnTo>
                  <a:pt x="150" y="250"/>
                </a:lnTo>
                <a:lnTo>
                  <a:pt x="152" y="252"/>
                </a:lnTo>
                <a:lnTo>
                  <a:pt x="152" y="252"/>
                </a:lnTo>
                <a:lnTo>
                  <a:pt x="162" y="258"/>
                </a:lnTo>
                <a:lnTo>
                  <a:pt x="174" y="262"/>
                </a:lnTo>
                <a:lnTo>
                  <a:pt x="174" y="262"/>
                </a:lnTo>
                <a:close/>
                <a:moveTo>
                  <a:pt x="232" y="126"/>
                </a:moveTo>
                <a:lnTo>
                  <a:pt x="232" y="126"/>
                </a:lnTo>
                <a:lnTo>
                  <a:pt x="238" y="126"/>
                </a:lnTo>
                <a:lnTo>
                  <a:pt x="238" y="126"/>
                </a:lnTo>
                <a:lnTo>
                  <a:pt x="242" y="126"/>
                </a:lnTo>
                <a:lnTo>
                  <a:pt x="336" y="72"/>
                </a:lnTo>
                <a:lnTo>
                  <a:pt x="336" y="72"/>
                </a:lnTo>
                <a:lnTo>
                  <a:pt x="340" y="68"/>
                </a:lnTo>
                <a:lnTo>
                  <a:pt x="342" y="62"/>
                </a:lnTo>
                <a:lnTo>
                  <a:pt x="342" y="10"/>
                </a:lnTo>
                <a:lnTo>
                  <a:pt x="342" y="10"/>
                </a:lnTo>
                <a:lnTo>
                  <a:pt x="340" y="6"/>
                </a:lnTo>
                <a:lnTo>
                  <a:pt x="336" y="2"/>
                </a:lnTo>
                <a:lnTo>
                  <a:pt x="336" y="2"/>
                </a:lnTo>
                <a:lnTo>
                  <a:pt x="332" y="0"/>
                </a:lnTo>
                <a:lnTo>
                  <a:pt x="326" y="2"/>
                </a:lnTo>
                <a:lnTo>
                  <a:pt x="232" y="56"/>
                </a:lnTo>
                <a:lnTo>
                  <a:pt x="232" y="56"/>
                </a:lnTo>
                <a:lnTo>
                  <a:pt x="230" y="60"/>
                </a:lnTo>
                <a:lnTo>
                  <a:pt x="228" y="64"/>
                </a:lnTo>
                <a:lnTo>
                  <a:pt x="228" y="116"/>
                </a:lnTo>
                <a:lnTo>
                  <a:pt x="228" y="116"/>
                </a:lnTo>
                <a:lnTo>
                  <a:pt x="230" y="122"/>
                </a:lnTo>
                <a:lnTo>
                  <a:pt x="232" y="126"/>
                </a:lnTo>
                <a:lnTo>
                  <a:pt x="232" y="126"/>
                </a:lnTo>
                <a:close/>
                <a:moveTo>
                  <a:pt x="116" y="106"/>
                </a:moveTo>
                <a:lnTo>
                  <a:pt x="116" y="106"/>
                </a:lnTo>
                <a:lnTo>
                  <a:pt x="112" y="100"/>
                </a:lnTo>
                <a:lnTo>
                  <a:pt x="112" y="94"/>
                </a:lnTo>
                <a:lnTo>
                  <a:pt x="112" y="86"/>
                </a:lnTo>
                <a:lnTo>
                  <a:pt x="112" y="80"/>
                </a:lnTo>
                <a:lnTo>
                  <a:pt x="114" y="72"/>
                </a:lnTo>
                <a:lnTo>
                  <a:pt x="118" y="66"/>
                </a:lnTo>
                <a:lnTo>
                  <a:pt x="124" y="62"/>
                </a:lnTo>
                <a:lnTo>
                  <a:pt x="130" y="58"/>
                </a:lnTo>
                <a:lnTo>
                  <a:pt x="130" y="58"/>
                </a:lnTo>
                <a:lnTo>
                  <a:pt x="136" y="54"/>
                </a:lnTo>
                <a:lnTo>
                  <a:pt x="142" y="52"/>
                </a:lnTo>
                <a:lnTo>
                  <a:pt x="150" y="52"/>
                </a:lnTo>
                <a:lnTo>
                  <a:pt x="156" y="54"/>
                </a:lnTo>
                <a:lnTo>
                  <a:pt x="162" y="56"/>
                </a:lnTo>
                <a:lnTo>
                  <a:pt x="168" y="60"/>
                </a:lnTo>
                <a:lnTo>
                  <a:pt x="174" y="64"/>
                </a:lnTo>
                <a:lnTo>
                  <a:pt x="178" y="70"/>
                </a:lnTo>
                <a:lnTo>
                  <a:pt x="226" y="152"/>
                </a:lnTo>
                <a:lnTo>
                  <a:pt x="226" y="152"/>
                </a:lnTo>
                <a:lnTo>
                  <a:pt x="228" y="158"/>
                </a:lnTo>
                <a:lnTo>
                  <a:pt x="230" y="166"/>
                </a:lnTo>
                <a:lnTo>
                  <a:pt x="230" y="172"/>
                </a:lnTo>
                <a:lnTo>
                  <a:pt x="228" y="180"/>
                </a:lnTo>
                <a:lnTo>
                  <a:pt x="226" y="186"/>
                </a:lnTo>
                <a:lnTo>
                  <a:pt x="222" y="192"/>
                </a:lnTo>
                <a:lnTo>
                  <a:pt x="218" y="196"/>
                </a:lnTo>
                <a:lnTo>
                  <a:pt x="212" y="202"/>
                </a:lnTo>
                <a:lnTo>
                  <a:pt x="212" y="202"/>
                </a:lnTo>
                <a:lnTo>
                  <a:pt x="204" y="204"/>
                </a:lnTo>
                <a:lnTo>
                  <a:pt x="194" y="206"/>
                </a:lnTo>
                <a:lnTo>
                  <a:pt x="194" y="206"/>
                </a:lnTo>
                <a:lnTo>
                  <a:pt x="184" y="204"/>
                </a:lnTo>
                <a:lnTo>
                  <a:pt x="176" y="202"/>
                </a:lnTo>
                <a:lnTo>
                  <a:pt x="168" y="196"/>
                </a:lnTo>
                <a:lnTo>
                  <a:pt x="162" y="188"/>
                </a:lnTo>
                <a:lnTo>
                  <a:pt x="116" y="106"/>
                </a:lnTo>
                <a:close/>
                <a:moveTo>
                  <a:pt x="180" y="170"/>
                </a:moveTo>
                <a:lnTo>
                  <a:pt x="180" y="170"/>
                </a:lnTo>
                <a:lnTo>
                  <a:pt x="182" y="176"/>
                </a:lnTo>
                <a:lnTo>
                  <a:pt x="184" y="180"/>
                </a:lnTo>
                <a:lnTo>
                  <a:pt x="188" y="182"/>
                </a:lnTo>
                <a:lnTo>
                  <a:pt x="194" y="184"/>
                </a:lnTo>
                <a:lnTo>
                  <a:pt x="194" y="184"/>
                </a:lnTo>
                <a:lnTo>
                  <a:pt x="200" y="182"/>
                </a:lnTo>
                <a:lnTo>
                  <a:pt x="204" y="180"/>
                </a:lnTo>
                <a:lnTo>
                  <a:pt x="206" y="176"/>
                </a:lnTo>
                <a:lnTo>
                  <a:pt x="208" y="170"/>
                </a:lnTo>
                <a:lnTo>
                  <a:pt x="208" y="170"/>
                </a:lnTo>
                <a:lnTo>
                  <a:pt x="206" y="164"/>
                </a:lnTo>
                <a:lnTo>
                  <a:pt x="204" y="160"/>
                </a:lnTo>
                <a:lnTo>
                  <a:pt x="200" y="158"/>
                </a:lnTo>
                <a:lnTo>
                  <a:pt x="194" y="156"/>
                </a:lnTo>
                <a:lnTo>
                  <a:pt x="194" y="156"/>
                </a:lnTo>
                <a:lnTo>
                  <a:pt x="188" y="158"/>
                </a:lnTo>
                <a:lnTo>
                  <a:pt x="184" y="160"/>
                </a:lnTo>
                <a:lnTo>
                  <a:pt x="182" y="164"/>
                </a:lnTo>
                <a:lnTo>
                  <a:pt x="180" y="170"/>
                </a:lnTo>
                <a:lnTo>
                  <a:pt x="180" y="170"/>
                </a:lnTo>
                <a:close/>
                <a:moveTo>
                  <a:pt x="114" y="194"/>
                </a:moveTo>
                <a:lnTo>
                  <a:pt x="114" y="142"/>
                </a:lnTo>
                <a:lnTo>
                  <a:pt x="114" y="142"/>
                </a:lnTo>
                <a:lnTo>
                  <a:pt x="112" y="138"/>
                </a:lnTo>
                <a:lnTo>
                  <a:pt x="108" y="134"/>
                </a:lnTo>
                <a:lnTo>
                  <a:pt x="108" y="134"/>
                </a:lnTo>
                <a:lnTo>
                  <a:pt x="104" y="132"/>
                </a:lnTo>
                <a:lnTo>
                  <a:pt x="98" y="134"/>
                </a:lnTo>
                <a:lnTo>
                  <a:pt x="4" y="188"/>
                </a:lnTo>
                <a:lnTo>
                  <a:pt x="4" y="188"/>
                </a:lnTo>
                <a:lnTo>
                  <a:pt x="2" y="192"/>
                </a:lnTo>
                <a:lnTo>
                  <a:pt x="0" y="196"/>
                </a:lnTo>
                <a:lnTo>
                  <a:pt x="0" y="248"/>
                </a:lnTo>
                <a:lnTo>
                  <a:pt x="0" y="248"/>
                </a:lnTo>
                <a:lnTo>
                  <a:pt x="2" y="254"/>
                </a:lnTo>
                <a:lnTo>
                  <a:pt x="4" y="256"/>
                </a:lnTo>
                <a:lnTo>
                  <a:pt x="4" y="256"/>
                </a:lnTo>
                <a:lnTo>
                  <a:pt x="10" y="258"/>
                </a:lnTo>
                <a:lnTo>
                  <a:pt x="10" y="258"/>
                </a:lnTo>
                <a:lnTo>
                  <a:pt x="14" y="256"/>
                </a:lnTo>
                <a:lnTo>
                  <a:pt x="108" y="202"/>
                </a:lnTo>
                <a:lnTo>
                  <a:pt x="108" y="202"/>
                </a:lnTo>
                <a:lnTo>
                  <a:pt x="112" y="200"/>
                </a:lnTo>
                <a:lnTo>
                  <a:pt x="114" y="194"/>
                </a:lnTo>
                <a:lnTo>
                  <a:pt x="114" y="194"/>
                </a:lnTo>
                <a:close/>
                <a:moveTo>
                  <a:pt x="360" y="166"/>
                </a:moveTo>
                <a:lnTo>
                  <a:pt x="360" y="166"/>
                </a:lnTo>
                <a:lnTo>
                  <a:pt x="356" y="166"/>
                </a:lnTo>
                <a:lnTo>
                  <a:pt x="354" y="168"/>
                </a:lnTo>
                <a:lnTo>
                  <a:pt x="352" y="172"/>
                </a:lnTo>
                <a:lnTo>
                  <a:pt x="350" y="176"/>
                </a:lnTo>
                <a:lnTo>
                  <a:pt x="350" y="176"/>
                </a:lnTo>
                <a:lnTo>
                  <a:pt x="350" y="196"/>
                </a:lnTo>
                <a:lnTo>
                  <a:pt x="346" y="214"/>
                </a:lnTo>
                <a:lnTo>
                  <a:pt x="346" y="214"/>
                </a:lnTo>
                <a:lnTo>
                  <a:pt x="340" y="230"/>
                </a:lnTo>
                <a:lnTo>
                  <a:pt x="334" y="244"/>
                </a:lnTo>
                <a:lnTo>
                  <a:pt x="328" y="256"/>
                </a:lnTo>
                <a:lnTo>
                  <a:pt x="318" y="268"/>
                </a:lnTo>
                <a:lnTo>
                  <a:pt x="310" y="280"/>
                </a:lnTo>
                <a:lnTo>
                  <a:pt x="298" y="290"/>
                </a:lnTo>
                <a:lnTo>
                  <a:pt x="286" y="300"/>
                </a:lnTo>
                <a:lnTo>
                  <a:pt x="274" y="308"/>
                </a:lnTo>
                <a:lnTo>
                  <a:pt x="274" y="308"/>
                </a:lnTo>
                <a:lnTo>
                  <a:pt x="260" y="314"/>
                </a:lnTo>
                <a:lnTo>
                  <a:pt x="246" y="320"/>
                </a:lnTo>
                <a:lnTo>
                  <a:pt x="232" y="324"/>
                </a:lnTo>
                <a:lnTo>
                  <a:pt x="218" y="328"/>
                </a:lnTo>
                <a:lnTo>
                  <a:pt x="202" y="328"/>
                </a:lnTo>
                <a:lnTo>
                  <a:pt x="188" y="328"/>
                </a:lnTo>
                <a:lnTo>
                  <a:pt x="172" y="326"/>
                </a:lnTo>
                <a:lnTo>
                  <a:pt x="158" y="324"/>
                </a:lnTo>
                <a:lnTo>
                  <a:pt x="158" y="324"/>
                </a:lnTo>
                <a:lnTo>
                  <a:pt x="138" y="316"/>
                </a:lnTo>
                <a:lnTo>
                  <a:pt x="120" y="308"/>
                </a:lnTo>
                <a:lnTo>
                  <a:pt x="120" y="308"/>
                </a:lnTo>
                <a:lnTo>
                  <a:pt x="116" y="306"/>
                </a:lnTo>
                <a:lnTo>
                  <a:pt x="112" y="308"/>
                </a:lnTo>
                <a:lnTo>
                  <a:pt x="110" y="308"/>
                </a:lnTo>
                <a:lnTo>
                  <a:pt x="106" y="312"/>
                </a:lnTo>
                <a:lnTo>
                  <a:pt x="106" y="312"/>
                </a:lnTo>
                <a:lnTo>
                  <a:pt x="106" y="316"/>
                </a:lnTo>
                <a:lnTo>
                  <a:pt x="106" y="320"/>
                </a:lnTo>
                <a:lnTo>
                  <a:pt x="108" y="322"/>
                </a:lnTo>
                <a:lnTo>
                  <a:pt x="110" y="326"/>
                </a:lnTo>
                <a:lnTo>
                  <a:pt x="110" y="326"/>
                </a:lnTo>
                <a:lnTo>
                  <a:pt x="130" y="336"/>
                </a:lnTo>
                <a:lnTo>
                  <a:pt x="152" y="342"/>
                </a:lnTo>
                <a:lnTo>
                  <a:pt x="152" y="342"/>
                </a:lnTo>
                <a:lnTo>
                  <a:pt x="174" y="348"/>
                </a:lnTo>
                <a:lnTo>
                  <a:pt x="198" y="348"/>
                </a:lnTo>
                <a:lnTo>
                  <a:pt x="198" y="348"/>
                </a:lnTo>
                <a:lnTo>
                  <a:pt x="220" y="348"/>
                </a:lnTo>
                <a:lnTo>
                  <a:pt x="242" y="342"/>
                </a:lnTo>
                <a:lnTo>
                  <a:pt x="264" y="336"/>
                </a:lnTo>
                <a:lnTo>
                  <a:pt x="284" y="326"/>
                </a:lnTo>
                <a:lnTo>
                  <a:pt x="284" y="326"/>
                </a:lnTo>
                <a:lnTo>
                  <a:pt x="298" y="316"/>
                </a:lnTo>
                <a:lnTo>
                  <a:pt x="312" y="306"/>
                </a:lnTo>
                <a:lnTo>
                  <a:pt x="324" y="294"/>
                </a:lnTo>
                <a:lnTo>
                  <a:pt x="334" y="280"/>
                </a:lnTo>
                <a:lnTo>
                  <a:pt x="344" y="266"/>
                </a:lnTo>
                <a:lnTo>
                  <a:pt x="352" y="252"/>
                </a:lnTo>
                <a:lnTo>
                  <a:pt x="360" y="236"/>
                </a:lnTo>
                <a:lnTo>
                  <a:pt x="364" y="220"/>
                </a:lnTo>
                <a:lnTo>
                  <a:pt x="364" y="220"/>
                </a:lnTo>
                <a:lnTo>
                  <a:pt x="368" y="198"/>
                </a:lnTo>
                <a:lnTo>
                  <a:pt x="370" y="176"/>
                </a:lnTo>
                <a:lnTo>
                  <a:pt x="370" y="176"/>
                </a:lnTo>
                <a:lnTo>
                  <a:pt x="370" y="172"/>
                </a:lnTo>
                <a:lnTo>
                  <a:pt x="368" y="168"/>
                </a:lnTo>
                <a:lnTo>
                  <a:pt x="364" y="166"/>
                </a:lnTo>
                <a:lnTo>
                  <a:pt x="360" y="166"/>
                </a:lnTo>
                <a:lnTo>
                  <a:pt x="360" y="166"/>
                </a:ln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endParaRPr lang="en-GB"/>
          </a:p>
        </p:txBody>
      </p:sp>
      <p:sp>
        <p:nvSpPr>
          <p:cNvPr id="17" name="Freeform 14"/>
          <p:cNvSpPr>
            <a:spLocks noChangeAspect="1"/>
          </p:cNvSpPr>
          <p:nvPr/>
        </p:nvSpPr>
        <p:spPr bwMode="auto">
          <a:xfrm>
            <a:off x="2352677" y="5360176"/>
            <a:ext cx="509799" cy="610259"/>
          </a:xfrm>
          <a:custGeom>
            <a:avLst/>
            <a:gdLst>
              <a:gd name="T0" fmla="*/ 376 w 608"/>
              <a:gd name="T1" fmla="*/ 512 h 727"/>
              <a:gd name="T2" fmla="*/ 367 w 608"/>
              <a:gd name="T3" fmla="*/ 515 h 727"/>
              <a:gd name="T4" fmla="*/ 354 w 608"/>
              <a:gd name="T5" fmla="*/ 516 h 727"/>
              <a:gd name="T6" fmla="*/ 351 w 608"/>
              <a:gd name="T7" fmla="*/ 516 h 727"/>
              <a:gd name="T8" fmla="*/ 337 w 608"/>
              <a:gd name="T9" fmla="*/ 507 h 727"/>
              <a:gd name="T10" fmla="*/ 315 w 608"/>
              <a:gd name="T11" fmla="*/ 487 h 727"/>
              <a:gd name="T12" fmla="*/ 265 w 608"/>
              <a:gd name="T13" fmla="*/ 434 h 727"/>
              <a:gd name="T14" fmla="*/ 242 w 608"/>
              <a:gd name="T15" fmla="*/ 403 h 727"/>
              <a:gd name="T16" fmla="*/ 204 w 608"/>
              <a:gd name="T17" fmla="*/ 348 h 727"/>
              <a:gd name="T18" fmla="*/ 190 w 608"/>
              <a:gd name="T19" fmla="*/ 318 h 727"/>
              <a:gd name="T20" fmla="*/ 188 w 608"/>
              <a:gd name="T21" fmla="*/ 309 h 727"/>
              <a:gd name="T22" fmla="*/ 190 w 608"/>
              <a:gd name="T23" fmla="*/ 303 h 727"/>
              <a:gd name="T24" fmla="*/ 193 w 608"/>
              <a:gd name="T25" fmla="*/ 293 h 727"/>
              <a:gd name="T26" fmla="*/ 198 w 608"/>
              <a:gd name="T27" fmla="*/ 287 h 727"/>
              <a:gd name="T28" fmla="*/ 208 w 608"/>
              <a:gd name="T29" fmla="*/ 283 h 727"/>
              <a:gd name="T30" fmla="*/ 222 w 608"/>
              <a:gd name="T31" fmla="*/ 282 h 727"/>
              <a:gd name="T32" fmla="*/ 239 w 608"/>
              <a:gd name="T33" fmla="*/ 281 h 727"/>
              <a:gd name="T34" fmla="*/ 240 w 608"/>
              <a:gd name="T35" fmla="*/ 260 h 727"/>
              <a:gd name="T36" fmla="*/ 237 w 608"/>
              <a:gd name="T37" fmla="*/ 216 h 727"/>
              <a:gd name="T38" fmla="*/ 231 w 608"/>
              <a:gd name="T39" fmla="*/ 181 h 727"/>
              <a:gd name="T40" fmla="*/ 220 w 608"/>
              <a:gd name="T41" fmla="*/ 142 h 727"/>
              <a:gd name="T42" fmla="*/ 204 w 608"/>
              <a:gd name="T43" fmla="*/ 101 h 727"/>
              <a:gd name="T44" fmla="*/ 181 w 608"/>
              <a:gd name="T45" fmla="*/ 59 h 727"/>
              <a:gd name="T46" fmla="*/ 152 w 608"/>
              <a:gd name="T47" fmla="*/ 19 h 727"/>
              <a:gd name="T48" fmla="*/ 133 w 608"/>
              <a:gd name="T49" fmla="*/ 0 h 727"/>
              <a:gd name="T50" fmla="*/ 121 w 608"/>
              <a:gd name="T51" fmla="*/ 3 h 727"/>
              <a:gd name="T52" fmla="*/ 117 w 608"/>
              <a:gd name="T53" fmla="*/ 6 h 727"/>
              <a:gd name="T54" fmla="*/ 87 w 608"/>
              <a:gd name="T55" fmla="*/ 27 h 727"/>
              <a:gd name="T56" fmla="*/ 57 w 608"/>
              <a:gd name="T57" fmla="*/ 54 h 727"/>
              <a:gd name="T58" fmla="*/ 37 w 608"/>
              <a:gd name="T59" fmla="*/ 77 h 727"/>
              <a:gd name="T60" fmla="*/ 26 w 608"/>
              <a:gd name="T61" fmla="*/ 97 h 727"/>
              <a:gd name="T62" fmla="*/ 16 w 608"/>
              <a:gd name="T63" fmla="*/ 119 h 727"/>
              <a:gd name="T64" fmla="*/ 12 w 608"/>
              <a:gd name="T65" fmla="*/ 131 h 727"/>
              <a:gd name="T66" fmla="*/ 4 w 608"/>
              <a:gd name="T67" fmla="*/ 164 h 727"/>
              <a:gd name="T68" fmla="*/ 0 w 608"/>
              <a:gd name="T69" fmla="*/ 191 h 727"/>
              <a:gd name="T70" fmla="*/ 2 w 608"/>
              <a:gd name="T71" fmla="*/ 223 h 727"/>
              <a:gd name="T72" fmla="*/ 9 w 608"/>
              <a:gd name="T73" fmla="*/ 262 h 727"/>
              <a:gd name="T74" fmla="*/ 24 w 608"/>
              <a:gd name="T75" fmla="*/ 307 h 727"/>
              <a:gd name="T76" fmla="*/ 49 w 608"/>
              <a:gd name="T77" fmla="*/ 360 h 727"/>
              <a:gd name="T78" fmla="*/ 86 w 608"/>
              <a:gd name="T79" fmla="*/ 423 h 727"/>
              <a:gd name="T80" fmla="*/ 109 w 608"/>
              <a:gd name="T81" fmla="*/ 458 h 727"/>
              <a:gd name="T82" fmla="*/ 130 w 608"/>
              <a:gd name="T83" fmla="*/ 490 h 727"/>
              <a:gd name="T84" fmla="*/ 163 w 608"/>
              <a:gd name="T85" fmla="*/ 530 h 727"/>
              <a:gd name="T86" fmla="*/ 176 w 608"/>
              <a:gd name="T87" fmla="*/ 545 h 727"/>
              <a:gd name="T88" fmla="*/ 208 w 608"/>
              <a:gd name="T89" fmla="*/ 578 h 727"/>
              <a:gd name="T90" fmla="*/ 265 w 608"/>
              <a:gd name="T91" fmla="*/ 631 h 727"/>
              <a:gd name="T92" fmla="*/ 314 w 608"/>
              <a:gd name="T93" fmla="*/ 671 h 727"/>
              <a:gd name="T94" fmla="*/ 357 w 608"/>
              <a:gd name="T95" fmla="*/ 698 h 727"/>
              <a:gd name="T96" fmla="*/ 395 w 608"/>
              <a:gd name="T97" fmla="*/ 714 h 727"/>
              <a:gd name="T98" fmla="*/ 428 w 608"/>
              <a:gd name="T99" fmla="*/ 724 h 727"/>
              <a:gd name="T100" fmla="*/ 456 w 608"/>
              <a:gd name="T101" fmla="*/ 727 h 727"/>
              <a:gd name="T102" fmla="*/ 491 w 608"/>
              <a:gd name="T103" fmla="*/ 726 h 727"/>
              <a:gd name="T104" fmla="*/ 509 w 608"/>
              <a:gd name="T105" fmla="*/ 723 h 727"/>
              <a:gd name="T106" fmla="*/ 543 w 608"/>
              <a:gd name="T107" fmla="*/ 714 h 727"/>
              <a:gd name="T108" fmla="*/ 572 w 608"/>
              <a:gd name="T109" fmla="*/ 701 h 727"/>
              <a:gd name="T110" fmla="*/ 596 w 608"/>
              <a:gd name="T111" fmla="*/ 685 h 727"/>
              <a:gd name="T112" fmla="*/ 608 w 608"/>
              <a:gd name="T113" fmla="*/ 675 h 727"/>
              <a:gd name="T114" fmla="*/ 571 w 608"/>
              <a:gd name="T115" fmla="*/ 640 h 727"/>
              <a:gd name="T116" fmla="*/ 517 w 608"/>
              <a:gd name="T117" fmla="*/ 593 h 727"/>
              <a:gd name="T118" fmla="*/ 468 w 608"/>
              <a:gd name="T119" fmla="*/ 558 h 727"/>
              <a:gd name="T120" fmla="*/ 433 w 608"/>
              <a:gd name="T121" fmla="*/ 537 h 727"/>
              <a:gd name="T122" fmla="*/ 395 w 608"/>
              <a:gd name="T123" fmla="*/ 519 h 727"/>
              <a:gd name="T124" fmla="*/ 376 w 608"/>
              <a:gd name="T125" fmla="*/ 512 h 7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08" h="727">
                <a:moveTo>
                  <a:pt x="376" y="512"/>
                </a:moveTo>
                <a:lnTo>
                  <a:pt x="376" y="512"/>
                </a:lnTo>
                <a:lnTo>
                  <a:pt x="372" y="514"/>
                </a:lnTo>
                <a:lnTo>
                  <a:pt x="367" y="515"/>
                </a:lnTo>
                <a:lnTo>
                  <a:pt x="361" y="516"/>
                </a:lnTo>
                <a:lnTo>
                  <a:pt x="354" y="516"/>
                </a:lnTo>
                <a:lnTo>
                  <a:pt x="354" y="516"/>
                </a:lnTo>
                <a:lnTo>
                  <a:pt x="351" y="516"/>
                </a:lnTo>
                <a:lnTo>
                  <a:pt x="347" y="514"/>
                </a:lnTo>
                <a:lnTo>
                  <a:pt x="337" y="507"/>
                </a:lnTo>
                <a:lnTo>
                  <a:pt x="326" y="498"/>
                </a:lnTo>
                <a:lnTo>
                  <a:pt x="315" y="487"/>
                </a:lnTo>
                <a:lnTo>
                  <a:pt x="289" y="460"/>
                </a:lnTo>
                <a:lnTo>
                  <a:pt x="265" y="434"/>
                </a:lnTo>
                <a:lnTo>
                  <a:pt x="265" y="434"/>
                </a:lnTo>
                <a:lnTo>
                  <a:pt x="242" y="403"/>
                </a:lnTo>
                <a:lnTo>
                  <a:pt x="215" y="366"/>
                </a:lnTo>
                <a:lnTo>
                  <a:pt x="204" y="348"/>
                </a:lnTo>
                <a:lnTo>
                  <a:pt x="195" y="332"/>
                </a:lnTo>
                <a:lnTo>
                  <a:pt x="190" y="318"/>
                </a:lnTo>
                <a:lnTo>
                  <a:pt x="188" y="313"/>
                </a:lnTo>
                <a:lnTo>
                  <a:pt x="188" y="309"/>
                </a:lnTo>
                <a:lnTo>
                  <a:pt x="188" y="309"/>
                </a:lnTo>
                <a:lnTo>
                  <a:pt x="190" y="303"/>
                </a:lnTo>
                <a:lnTo>
                  <a:pt x="191" y="297"/>
                </a:lnTo>
                <a:lnTo>
                  <a:pt x="193" y="293"/>
                </a:lnTo>
                <a:lnTo>
                  <a:pt x="196" y="290"/>
                </a:lnTo>
                <a:lnTo>
                  <a:pt x="198" y="287"/>
                </a:lnTo>
                <a:lnTo>
                  <a:pt x="201" y="285"/>
                </a:lnTo>
                <a:lnTo>
                  <a:pt x="208" y="283"/>
                </a:lnTo>
                <a:lnTo>
                  <a:pt x="215" y="282"/>
                </a:lnTo>
                <a:lnTo>
                  <a:pt x="222" y="282"/>
                </a:lnTo>
                <a:lnTo>
                  <a:pt x="231" y="282"/>
                </a:lnTo>
                <a:lnTo>
                  <a:pt x="239" y="281"/>
                </a:lnTo>
                <a:lnTo>
                  <a:pt x="239" y="281"/>
                </a:lnTo>
                <a:lnTo>
                  <a:pt x="240" y="260"/>
                </a:lnTo>
                <a:lnTo>
                  <a:pt x="238" y="233"/>
                </a:lnTo>
                <a:lnTo>
                  <a:pt x="237" y="216"/>
                </a:lnTo>
                <a:lnTo>
                  <a:pt x="234" y="199"/>
                </a:lnTo>
                <a:lnTo>
                  <a:pt x="231" y="181"/>
                </a:lnTo>
                <a:lnTo>
                  <a:pt x="227" y="161"/>
                </a:lnTo>
                <a:lnTo>
                  <a:pt x="220" y="142"/>
                </a:lnTo>
                <a:lnTo>
                  <a:pt x="213" y="121"/>
                </a:lnTo>
                <a:lnTo>
                  <a:pt x="204" y="101"/>
                </a:lnTo>
                <a:lnTo>
                  <a:pt x="194" y="79"/>
                </a:lnTo>
                <a:lnTo>
                  <a:pt x="181" y="59"/>
                </a:lnTo>
                <a:lnTo>
                  <a:pt x="168" y="39"/>
                </a:lnTo>
                <a:lnTo>
                  <a:pt x="152" y="19"/>
                </a:lnTo>
                <a:lnTo>
                  <a:pt x="133" y="0"/>
                </a:lnTo>
                <a:lnTo>
                  <a:pt x="133" y="0"/>
                </a:lnTo>
                <a:lnTo>
                  <a:pt x="125" y="2"/>
                </a:lnTo>
                <a:lnTo>
                  <a:pt x="121" y="3"/>
                </a:lnTo>
                <a:lnTo>
                  <a:pt x="117" y="6"/>
                </a:lnTo>
                <a:lnTo>
                  <a:pt x="117" y="6"/>
                </a:lnTo>
                <a:lnTo>
                  <a:pt x="101" y="17"/>
                </a:lnTo>
                <a:lnTo>
                  <a:pt x="87" y="27"/>
                </a:lnTo>
                <a:lnTo>
                  <a:pt x="71" y="39"/>
                </a:lnTo>
                <a:lnTo>
                  <a:pt x="57" y="54"/>
                </a:lnTo>
                <a:lnTo>
                  <a:pt x="44" y="69"/>
                </a:lnTo>
                <a:lnTo>
                  <a:pt x="37" y="77"/>
                </a:lnTo>
                <a:lnTo>
                  <a:pt x="31" y="86"/>
                </a:lnTo>
                <a:lnTo>
                  <a:pt x="26" y="97"/>
                </a:lnTo>
                <a:lnTo>
                  <a:pt x="21" y="108"/>
                </a:lnTo>
                <a:lnTo>
                  <a:pt x="16" y="119"/>
                </a:lnTo>
                <a:lnTo>
                  <a:pt x="12" y="131"/>
                </a:lnTo>
                <a:lnTo>
                  <a:pt x="12" y="131"/>
                </a:lnTo>
                <a:lnTo>
                  <a:pt x="7" y="152"/>
                </a:lnTo>
                <a:lnTo>
                  <a:pt x="4" y="164"/>
                </a:lnTo>
                <a:lnTo>
                  <a:pt x="3" y="176"/>
                </a:lnTo>
                <a:lnTo>
                  <a:pt x="0" y="191"/>
                </a:lnTo>
                <a:lnTo>
                  <a:pt x="0" y="206"/>
                </a:lnTo>
                <a:lnTo>
                  <a:pt x="2" y="223"/>
                </a:lnTo>
                <a:lnTo>
                  <a:pt x="5" y="241"/>
                </a:lnTo>
                <a:lnTo>
                  <a:pt x="9" y="262"/>
                </a:lnTo>
                <a:lnTo>
                  <a:pt x="16" y="283"/>
                </a:lnTo>
                <a:lnTo>
                  <a:pt x="24" y="307"/>
                </a:lnTo>
                <a:lnTo>
                  <a:pt x="35" y="332"/>
                </a:lnTo>
                <a:lnTo>
                  <a:pt x="49" y="360"/>
                </a:lnTo>
                <a:lnTo>
                  <a:pt x="66" y="391"/>
                </a:lnTo>
                <a:lnTo>
                  <a:pt x="86" y="423"/>
                </a:lnTo>
                <a:lnTo>
                  <a:pt x="109" y="458"/>
                </a:lnTo>
                <a:lnTo>
                  <a:pt x="109" y="458"/>
                </a:lnTo>
                <a:lnTo>
                  <a:pt x="119" y="474"/>
                </a:lnTo>
                <a:lnTo>
                  <a:pt x="130" y="490"/>
                </a:lnTo>
                <a:lnTo>
                  <a:pt x="145" y="509"/>
                </a:lnTo>
                <a:lnTo>
                  <a:pt x="163" y="530"/>
                </a:lnTo>
                <a:lnTo>
                  <a:pt x="163" y="530"/>
                </a:lnTo>
                <a:lnTo>
                  <a:pt x="176" y="545"/>
                </a:lnTo>
                <a:lnTo>
                  <a:pt x="176" y="545"/>
                </a:lnTo>
                <a:lnTo>
                  <a:pt x="208" y="578"/>
                </a:lnTo>
                <a:lnTo>
                  <a:pt x="237" y="607"/>
                </a:lnTo>
                <a:lnTo>
                  <a:pt x="265" y="631"/>
                </a:lnTo>
                <a:lnTo>
                  <a:pt x="290" y="653"/>
                </a:lnTo>
                <a:lnTo>
                  <a:pt x="314" y="671"/>
                </a:lnTo>
                <a:lnTo>
                  <a:pt x="336" y="686"/>
                </a:lnTo>
                <a:lnTo>
                  <a:pt x="357" y="698"/>
                </a:lnTo>
                <a:lnTo>
                  <a:pt x="376" y="707"/>
                </a:lnTo>
                <a:lnTo>
                  <a:pt x="395" y="714"/>
                </a:lnTo>
                <a:lnTo>
                  <a:pt x="411" y="719"/>
                </a:lnTo>
                <a:lnTo>
                  <a:pt x="428" y="724"/>
                </a:lnTo>
                <a:lnTo>
                  <a:pt x="442" y="726"/>
                </a:lnTo>
                <a:lnTo>
                  <a:pt x="456" y="727"/>
                </a:lnTo>
                <a:lnTo>
                  <a:pt x="468" y="727"/>
                </a:lnTo>
                <a:lnTo>
                  <a:pt x="491" y="726"/>
                </a:lnTo>
                <a:lnTo>
                  <a:pt x="491" y="726"/>
                </a:lnTo>
                <a:lnTo>
                  <a:pt x="509" y="723"/>
                </a:lnTo>
                <a:lnTo>
                  <a:pt x="526" y="719"/>
                </a:lnTo>
                <a:lnTo>
                  <a:pt x="543" y="714"/>
                </a:lnTo>
                <a:lnTo>
                  <a:pt x="558" y="708"/>
                </a:lnTo>
                <a:lnTo>
                  <a:pt x="572" y="701"/>
                </a:lnTo>
                <a:lnTo>
                  <a:pt x="584" y="693"/>
                </a:lnTo>
                <a:lnTo>
                  <a:pt x="596" y="685"/>
                </a:lnTo>
                <a:lnTo>
                  <a:pt x="608" y="675"/>
                </a:lnTo>
                <a:lnTo>
                  <a:pt x="608" y="675"/>
                </a:lnTo>
                <a:lnTo>
                  <a:pt x="591" y="659"/>
                </a:lnTo>
                <a:lnTo>
                  <a:pt x="571" y="640"/>
                </a:lnTo>
                <a:lnTo>
                  <a:pt x="546" y="617"/>
                </a:lnTo>
                <a:lnTo>
                  <a:pt x="517" y="593"/>
                </a:lnTo>
                <a:lnTo>
                  <a:pt x="485" y="569"/>
                </a:lnTo>
                <a:lnTo>
                  <a:pt x="468" y="558"/>
                </a:lnTo>
                <a:lnTo>
                  <a:pt x="450" y="547"/>
                </a:lnTo>
                <a:lnTo>
                  <a:pt x="433" y="537"/>
                </a:lnTo>
                <a:lnTo>
                  <a:pt x="415" y="527"/>
                </a:lnTo>
                <a:lnTo>
                  <a:pt x="395" y="519"/>
                </a:lnTo>
                <a:lnTo>
                  <a:pt x="376" y="512"/>
                </a:lnTo>
                <a:lnTo>
                  <a:pt x="376" y="51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GB"/>
          </a:p>
        </p:txBody>
      </p:sp>
      <p:sp>
        <p:nvSpPr>
          <p:cNvPr id="18" name="Freeform 5003"/>
          <p:cNvSpPr>
            <a:spLocks noChangeAspect="1" noEditPoints="1"/>
          </p:cNvSpPr>
          <p:nvPr/>
        </p:nvSpPr>
        <p:spPr bwMode="auto">
          <a:xfrm>
            <a:off x="5977216" y="4923550"/>
            <a:ext cx="426846" cy="724107"/>
          </a:xfrm>
          <a:custGeom>
            <a:avLst/>
            <a:gdLst>
              <a:gd name="T0" fmla="*/ 28 w 224"/>
              <a:gd name="T1" fmla="*/ 0 h 380"/>
              <a:gd name="T2" fmla="*/ 16 w 224"/>
              <a:gd name="T3" fmla="*/ 2 h 380"/>
              <a:gd name="T4" fmla="*/ 2 w 224"/>
              <a:gd name="T5" fmla="*/ 16 h 380"/>
              <a:gd name="T6" fmla="*/ 0 w 224"/>
              <a:gd name="T7" fmla="*/ 352 h 380"/>
              <a:gd name="T8" fmla="*/ 2 w 224"/>
              <a:gd name="T9" fmla="*/ 364 h 380"/>
              <a:gd name="T10" fmla="*/ 16 w 224"/>
              <a:gd name="T11" fmla="*/ 378 h 380"/>
              <a:gd name="T12" fmla="*/ 196 w 224"/>
              <a:gd name="T13" fmla="*/ 380 h 380"/>
              <a:gd name="T14" fmla="*/ 208 w 224"/>
              <a:gd name="T15" fmla="*/ 378 h 380"/>
              <a:gd name="T16" fmla="*/ 222 w 224"/>
              <a:gd name="T17" fmla="*/ 364 h 380"/>
              <a:gd name="T18" fmla="*/ 224 w 224"/>
              <a:gd name="T19" fmla="*/ 28 h 380"/>
              <a:gd name="T20" fmla="*/ 222 w 224"/>
              <a:gd name="T21" fmla="*/ 16 h 380"/>
              <a:gd name="T22" fmla="*/ 208 w 224"/>
              <a:gd name="T23" fmla="*/ 2 h 380"/>
              <a:gd name="T24" fmla="*/ 196 w 224"/>
              <a:gd name="T25" fmla="*/ 0 h 380"/>
              <a:gd name="T26" fmla="*/ 130 w 224"/>
              <a:gd name="T27" fmla="*/ 26 h 380"/>
              <a:gd name="T28" fmla="*/ 134 w 224"/>
              <a:gd name="T29" fmla="*/ 28 h 380"/>
              <a:gd name="T30" fmla="*/ 138 w 224"/>
              <a:gd name="T31" fmla="*/ 32 h 380"/>
              <a:gd name="T32" fmla="*/ 138 w 224"/>
              <a:gd name="T33" fmla="*/ 34 h 380"/>
              <a:gd name="T34" fmla="*/ 136 w 224"/>
              <a:gd name="T35" fmla="*/ 40 h 380"/>
              <a:gd name="T36" fmla="*/ 130 w 224"/>
              <a:gd name="T37" fmla="*/ 42 h 380"/>
              <a:gd name="T38" fmla="*/ 94 w 224"/>
              <a:gd name="T39" fmla="*/ 42 h 380"/>
              <a:gd name="T40" fmla="*/ 88 w 224"/>
              <a:gd name="T41" fmla="*/ 40 h 380"/>
              <a:gd name="T42" fmla="*/ 86 w 224"/>
              <a:gd name="T43" fmla="*/ 34 h 380"/>
              <a:gd name="T44" fmla="*/ 86 w 224"/>
              <a:gd name="T45" fmla="*/ 32 h 380"/>
              <a:gd name="T46" fmla="*/ 90 w 224"/>
              <a:gd name="T47" fmla="*/ 28 h 380"/>
              <a:gd name="T48" fmla="*/ 94 w 224"/>
              <a:gd name="T49" fmla="*/ 26 h 380"/>
              <a:gd name="T50" fmla="*/ 112 w 224"/>
              <a:gd name="T51" fmla="*/ 362 h 380"/>
              <a:gd name="T52" fmla="*/ 98 w 224"/>
              <a:gd name="T53" fmla="*/ 356 h 380"/>
              <a:gd name="T54" fmla="*/ 94 w 224"/>
              <a:gd name="T55" fmla="*/ 344 h 380"/>
              <a:gd name="T56" fmla="*/ 94 w 224"/>
              <a:gd name="T57" fmla="*/ 336 h 380"/>
              <a:gd name="T58" fmla="*/ 104 w 224"/>
              <a:gd name="T59" fmla="*/ 326 h 380"/>
              <a:gd name="T60" fmla="*/ 112 w 224"/>
              <a:gd name="T61" fmla="*/ 324 h 380"/>
              <a:gd name="T62" fmla="*/ 126 w 224"/>
              <a:gd name="T63" fmla="*/ 330 h 380"/>
              <a:gd name="T64" fmla="*/ 130 w 224"/>
              <a:gd name="T65" fmla="*/ 344 h 380"/>
              <a:gd name="T66" fmla="*/ 130 w 224"/>
              <a:gd name="T67" fmla="*/ 350 h 380"/>
              <a:gd name="T68" fmla="*/ 120 w 224"/>
              <a:gd name="T69" fmla="*/ 360 h 380"/>
              <a:gd name="T70" fmla="*/ 112 w 224"/>
              <a:gd name="T71" fmla="*/ 362 h 380"/>
              <a:gd name="T72" fmla="*/ 28 w 224"/>
              <a:gd name="T73" fmla="*/ 308 h 380"/>
              <a:gd name="T74" fmla="*/ 196 w 224"/>
              <a:gd name="T75" fmla="*/ 60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24" h="380">
                <a:moveTo>
                  <a:pt x="196" y="0"/>
                </a:moveTo>
                <a:lnTo>
                  <a:pt x="28" y="0"/>
                </a:lnTo>
                <a:lnTo>
                  <a:pt x="28" y="0"/>
                </a:lnTo>
                <a:lnTo>
                  <a:pt x="16" y="2"/>
                </a:lnTo>
                <a:lnTo>
                  <a:pt x="8" y="8"/>
                </a:lnTo>
                <a:lnTo>
                  <a:pt x="2" y="16"/>
                </a:lnTo>
                <a:lnTo>
                  <a:pt x="0" y="28"/>
                </a:lnTo>
                <a:lnTo>
                  <a:pt x="0" y="352"/>
                </a:lnTo>
                <a:lnTo>
                  <a:pt x="0" y="352"/>
                </a:lnTo>
                <a:lnTo>
                  <a:pt x="2" y="364"/>
                </a:lnTo>
                <a:lnTo>
                  <a:pt x="8" y="372"/>
                </a:lnTo>
                <a:lnTo>
                  <a:pt x="16" y="378"/>
                </a:lnTo>
                <a:lnTo>
                  <a:pt x="28" y="380"/>
                </a:lnTo>
                <a:lnTo>
                  <a:pt x="196" y="380"/>
                </a:lnTo>
                <a:lnTo>
                  <a:pt x="196" y="380"/>
                </a:lnTo>
                <a:lnTo>
                  <a:pt x="208" y="378"/>
                </a:lnTo>
                <a:lnTo>
                  <a:pt x="216" y="372"/>
                </a:lnTo>
                <a:lnTo>
                  <a:pt x="222" y="364"/>
                </a:lnTo>
                <a:lnTo>
                  <a:pt x="224" y="352"/>
                </a:lnTo>
                <a:lnTo>
                  <a:pt x="224" y="28"/>
                </a:lnTo>
                <a:lnTo>
                  <a:pt x="224" y="28"/>
                </a:lnTo>
                <a:lnTo>
                  <a:pt x="222" y="16"/>
                </a:lnTo>
                <a:lnTo>
                  <a:pt x="216" y="8"/>
                </a:lnTo>
                <a:lnTo>
                  <a:pt x="208" y="2"/>
                </a:lnTo>
                <a:lnTo>
                  <a:pt x="196" y="0"/>
                </a:lnTo>
                <a:lnTo>
                  <a:pt x="196" y="0"/>
                </a:lnTo>
                <a:close/>
                <a:moveTo>
                  <a:pt x="94" y="26"/>
                </a:moveTo>
                <a:lnTo>
                  <a:pt x="130" y="26"/>
                </a:lnTo>
                <a:lnTo>
                  <a:pt x="130" y="26"/>
                </a:lnTo>
                <a:lnTo>
                  <a:pt x="134" y="28"/>
                </a:lnTo>
                <a:lnTo>
                  <a:pt x="136" y="28"/>
                </a:lnTo>
                <a:lnTo>
                  <a:pt x="138" y="32"/>
                </a:lnTo>
                <a:lnTo>
                  <a:pt x="138" y="34"/>
                </a:lnTo>
                <a:lnTo>
                  <a:pt x="138" y="34"/>
                </a:lnTo>
                <a:lnTo>
                  <a:pt x="138" y="38"/>
                </a:lnTo>
                <a:lnTo>
                  <a:pt x="136" y="40"/>
                </a:lnTo>
                <a:lnTo>
                  <a:pt x="134" y="42"/>
                </a:lnTo>
                <a:lnTo>
                  <a:pt x="130" y="42"/>
                </a:lnTo>
                <a:lnTo>
                  <a:pt x="94" y="42"/>
                </a:lnTo>
                <a:lnTo>
                  <a:pt x="94" y="42"/>
                </a:lnTo>
                <a:lnTo>
                  <a:pt x="90" y="42"/>
                </a:lnTo>
                <a:lnTo>
                  <a:pt x="88" y="40"/>
                </a:lnTo>
                <a:lnTo>
                  <a:pt x="86" y="38"/>
                </a:lnTo>
                <a:lnTo>
                  <a:pt x="86" y="34"/>
                </a:lnTo>
                <a:lnTo>
                  <a:pt x="86" y="34"/>
                </a:lnTo>
                <a:lnTo>
                  <a:pt x="86" y="32"/>
                </a:lnTo>
                <a:lnTo>
                  <a:pt x="88" y="28"/>
                </a:lnTo>
                <a:lnTo>
                  <a:pt x="90" y="28"/>
                </a:lnTo>
                <a:lnTo>
                  <a:pt x="94" y="26"/>
                </a:lnTo>
                <a:lnTo>
                  <a:pt x="94" y="26"/>
                </a:lnTo>
                <a:close/>
                <a:moveTo>
                  <a:pt x="112" y="362"/>
                </a:moveTo>
                <a:lnTo>
                  <a:pt x="112" y="362"/>
                </a:lnTo>
                <a:lnTo>
                  <a:pt x="104" y="360"/>
                </a:lnTo>
                <a:lnTo>
                  <a:pt x="98" y="356"/>
                </a:lnTo>
                <a:lnTo>
                  <a:pt x="94" y="350"/>
                </a:lnTo>
                <a:lnTo>
                  <a:pt x="94" y="344"/>
                </a:lnTo>
                <a:lnTo>
                  <a:pt x="94" y="344"/>
                </a:lnTo>
                <a:lnTo>
                  <a:pt x="94" y="336"/>
                </a:lnTo>
                <a:lnTo>
                  <a:pt x="98" y="330"/>
                </a:lnTo>
                <a:lnTo>
                  <a:pt x="104" y="326"/>
                </a:lnTo>
                <a:lnTo>
                  <a:pt x="112" y="324"/>
                </a:lnTo>
                <a:lnTo>
                  <a:pt x="112" y="324"/>
                </a:lnTo>
                <a:lnTo>
                  <a:pt x="120" y="326"/>
                </a:lnTo>
                <a:lnTo>
                  <a:pt x="126" y="330"/>
                </a:lnTo>
                <a:lnTo>
                  <a:pt x="130" y="336"/>
                </a:lnTo>
                <a:lnTo>
                  <a:pt x="130" y="344"/>
                </a:lnTo>
                <a:lnTo>
                  <a:pt x="130" y="344"/>
                </a:lnTo>
                <a:lnTo>
                  <a:pt x="130" y="350"/>
                </a:lnTo>
                <a:lnTo>
                  <a:pt x="126" y="356"/>
                </a:lnTo>
                <a:lnTo>
                  <a:pt x="120" y="360"/>
                </a:lnTo>
                <a:lnTo>
                  <a:pt x="112" y="362"/>
                </a:lnTo>
                <a:lnTo>
                  <a:pt x="112" y="362"/>
                </a:lnTo>
                <a:close/>
                <a:moveTo>
                  <a:pt x="196" y="308"/>
                </a:moveTo>
                <a:lnTo>
                  <a:pt x="28" y="308"/>
                </a:lnTo>
                <a:lnTo>
                  <a:pt x="28" y="60"/>
                </a:lnTo>
                <a:lnTo>
                  <a:pt x="196" y="60"/>
                </a:lnTo>
                <a:lnTo>
                  <a:pt x="196" y="308"/>
                </a:ln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endParaRPr lang="en-GB"/>
          </a:p>
        </p:txBody>
      </p:sp>
      <p:sp>
        <p:nvSpPr>
          <p:cNvPr id="19" name="Freeform 293"/>
          <p:cNvSpPr>
            <a:spLocks noChangeAspect="1" noEditPoints="1"/>
          </p:cNvSpPr>
          <p:nvPr/>
        </p:nvSpPr>
        <p:spPr bwMode="auto">
          <a:xfrm>
            <a:off x="759945" y="5037410"/>
            <a:ext cx="683093" cy="477148"/>
          </a:xfrm>
          <a:custGeom>
            <a:avLst/>
            <a:gdLst>
              <a:gd name="T0" fmla="*/ 1068 w 1357"/>
              <a:gd name="T1" fmla="*/ 97 h 947"/>
              <a:gd name="T2" fmla="*/ 447 w 1357"/>
              <a:gd name="T3" fmla="*/ 257 h 947"/>
              <a:gd name="T4" fmla="*/ 0 w 1357"/>
              <a:gd name="T5" fmla="*/ 861 h 947"/>
              <a:gd name="T6" fmla="*/ 541 w 1357"/>
              <a:gd name="T7" fmla="*/ 470 h 947"/>
              <a:gd name="T8" fmla="*/ 911 w 1357"/>
              <a:gd name="T9" fmla="*/ 374 h 947"/>
              <a:gd name="T10" fmla="*/ 295 w 1357"/>
              <a:gd name="T11" fmla="*/ 288 h 947"/>
              <a:gd name="T12" fmla="*/ 295 w 1357"/>
              <a:gd name="T13" fmla="*/ 536 h 947"/>
              <a:gd name="T14" fmla="*/ 1 w 1357"/>
              <a:gd name="T15" fmla="*/ 288 h 947"/>
              <a:gd name="T16" fmla="*/ 272 w 1357"/>
              <a:gd name="T17" fmla="*/ 485 h 947"/>
              <a:gd name="T18" fmla="*/ 221 w 1357"/>
              <a:gd name="T19" fmla="*/ 334 h 947"/>
              <a:gd name="T20" fmla="*/ 272 w 1357"/>
              <a:gd name="T21" fmla="*/ 411 h 947"/>
              <a:gd name="T22" fmla="*/ 48 w 1357"/>
              <a:gd name="T23" fmla="*/ 334 h 947"/>
              <a:gd name="T24" fmla="*/ 117 w 1357"/>
              <a:gd name="T25" fmla="*/ 334 h 947"/>
              <a:gd name="T26" fmla="*/ 142 w 1357"/>
              <a:gd name="T27" fmla="*/ 334 h 947"/>
              <a:gd name="T28" fmla="*/ 48 w 1357"/>
              <a:gd name="T29" fmla="*/ 438 h 947"/>
              <a:gd name="T30" fmla="*/ 295 w 1357"/>
              <a:gd name="T31" fmla="*/ 574 h 947"/>
              <a:gd name="T32" fmla="*/ 295 w 1357"/>
              <a:gd name="T33" fmla="*/ 822 h 947"/>
              <a:gd name="T34" fmla="*/ 1 w 1357"/>
              <a:gd name="T35" fmla="*/ 574 h 947"/>
              <a:gd name="T36" fmla="*/ 272 w 1357"/>
              <a:gd name="T37" fmla="*/ 772 h 947"/>
              <a:gd name="T38" fmla="*/ 221 w 1357"/>
              <a:gd name="T39" fmla="*/ 621 h 947"/>
              <a:gd name="T40" fmla="*/ 272 w 1357"/>
              <a:gd name="T41" fmla="*/ 699 h 947"/>
              <a:gd name="T42" fmla="*/ 48 w 1357"/>
              <a:gd name="T43" fmla="*/ 621 h 947"/>
              <a:gd name="T44" fmla="*/ 117 w 1357"/>
              <a:gd name="T45" fmla="*/ 621 h 947"/>
              <a:gd name="T46" fmla="*/ 142 w 1357"/>
              <a:gd name="T47" fmla="*/ 621 h 947"/>
              <a:gd name="T48" fmla="*/ 48 w 1357"/>
              <a:gd name="T49" fmla="*/ 726 h 947"/>
              <a:gd name="T50" fmla="*/ 948 w 1357"/>
              <a:gd name="T51" fmla="*/ 574 h 947"/>
              <a:gd name="T52" fmla="*/ 948 w 1357"/>
              <a:gd name="T53" fmla="*/ 822 h 947"/>
              <a:gd name="T54" fmla="*/ 654 w 1357"/>
              <a:gd name="T55" fmla="*/ 574 h 947"/>
              <a:gd name="T56" fmla="*/ 925 w 1357"/>
              <a:gd name="T57" fmla="*/ 772 h 947"/>
              <a:gd name="T58" fmla="*/ 874 w 1357"/>
              <a:gd name="T59" fmla="*/ 621 h 947"/>
              <a:gd name="T60" fmla="*/ 925 w 1357"/>
              <a:gd name="T61" fmla="*/ 699 h 947"/>
              <a:gd name="T62" fmla="*/ 702 w 1357"/>
              <a:gd name="T63" fmla="*/ 621 h 947"/>
              <a:gd name="T64" fmla="*/ 770 w 1357"/>
              <a:gd name="T65" fmla="*/ 621 h 947"/>
              <a:gd name="T66" fmla="*/ 795 w 1357"/>
              <a:gd name="T67" fmla="*/ 621 h 947"/>
              <a:gd name="T68" fmla="*/ 702 w 1357"/>
              <a:gd name="T69" fmla="*/ 726 h 947"/>
              <a:gd name="T70" fmla="*/ 1334 w 1357"/>
              <a:gd name="T71" fmla="*/ 574 h 947"/>
              <a:gd name="T72" fmla="*/ 1334 w 1357"/>
              <a:gd name="T73" fmla="*/ 822 h 947"/>
              <a:gd name="T74" fmla="*/ 1040 w 1357"/>
              <a:gd name="T75" fmla="*/ 574 h 947"/>
              <a:gd name="T76" fmla="*/ 1310 w 1357"/>
              <a:gd name="T77" fmla="*/ 772 h 947"/>
              <a:gd name="T78" fmla="*/ 1259 w 1357"/>
              <a:gd name="T79" fmla="*/ 621 h 947"/>
              <a:gd name="T80" fmla="*/ 1310 w 1357"/>
              <a:gd name="T81" fmla="*/ 699 h 947"/>
              <a:gd name="T82" fmla="*/ 1086 w 1357"/>
              <a:gd name="T83" fmla="*/ 621 h 947"/>
              <a:gd name="T84" fmla="*/ 1155 w 1357"/>
              <a:gd name="T85" fmla="*/ 621 h 947"/>
              <a:gd name="T86" fmla="*/ 1180 w 1357"/>
              <a:gd name="T87" fmla="*/ 621 h 947"/>
              <a:gd name="T88" fmla="*/ 1086 w 1357"/>
              <a:gd name="T89" fmla="*/ 726 h 947"/>
              <a:gd name="T90" fmla="*/ 782 w 1357"/>
              <a:gd name="T91" fmla="*/ 170 h 947"/>
              <a:gd name="T92" fmla="*/ 782 w 1357"/>
              <a:gd name="T93" fmla="*/ 170 h 947"/>
              <a:gd name="T94" fmla="*/ 678 w 1357"/>
              <a:gd name="T95" fmla="*/ 216 h 947"/>
              <a:gd name="T96" fmla="*/ 602 w 1357"/>
              <a:gd name="T97" fmla="*/ 250 h 947"/>
              <a:gd name="T98" fmla="*/ 628 w 1357"/>
              <a:gd name="T99" fmla="*/ 313 h 947"/>
              <a:gd name="T100" fmla="*/ 704 w 1357"/>
              <a:gd name="T101" fmla="*/ 264 h 947"/>
              <a:gd name="T102" fmla="*/ 794 w 1357"/>
              <a:gd name="T103" fmla="*/ 207 h 947"/>
              <a:gd name="T104" fmla="*/ 885 w 1357"/>
              <a:gd name="T105" fmla="*/ 149 h 947"/>
              <a:gd name="T106" fmla="*/ 935 w 1357"/>
              <a:gd name="T107" fmla="*/ 102 h 947"/>
              <a:gd name="T108" fmla="*/ 999 w 1357"/>
              <a:gd name="T109" fmla="*/ 74 h 947"/>
              <a:gd name="T110" fmla="*/ 955 w 1357"/>
              <a:gd name="T111" fmla="*/ 93 h 9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57" h="947">
                <a:moveTo>
                  <a:pt x="1128" y="374"/>
                </a:moveTo>
                <a:lnTo>
                  <a:pt x="1032" y="374"/>
                </a:lnTo>
                <a:lnTo>
                  <a:pt x="1032" y="120"/>
                </a:lnTo>
                <a:lnTo>
                  <a:pt x="1048" y="109"/>
                </a:lnTo>
                <a:lnTo>
                  <a:pt x="1068" y="97"/>
                </a:lnTo>
                <a:lnTo>
                  <a:pt x="1059" y="76"/>
                </a:lnTo>
                <a:lnTo>
                  <a:pt x="1039" y="26"/>
                </a:lnTo>
                <a:lnTo>
                  <a:pt x="1029" y="0"/>
                </a:lnTo>
                <a:lnTo>
                  <a:pt x="1003" y="11"/>
                </a:lnTo>
                <a:lnTo>
                  <a:pt x="447" y="257"/>
                </a:lnTo>
                <a:lnTo>
                  <a:pt x="378" y="257"/>
                </a:lnTo>
                <a:lnTo>
                  <a:pt x="378" y="470"/>
                </a:lnTo>
                <a:lnTo>
                  <a:pt x="415" y="470"/>
                </a:lnTo>
                <a:lnTo>
                  <a:pt x="415" y="861"/>
                </a:lnTo>
                <a:lnTo>
                  <a:pt x="0" y="861"/>
                </a:lnTo>
                <a:lnTo>
                  <a:pt x="0" y="947"/>
                </a:lnTo>
                <a:lnTo>
                  <a:pt x="1357" y="947"/>
                </a:lnTo>
                <a:lnTo>
                  <a:pt x="1357" y="861"/>
                </a:lnTo>
                <a:lnTo>
                  <a:pt x="541" y="861"/>
                </a:lnTo>
                <a:lnTo>
                  <a:pt x="541" y="470"/>
                </a:lnTo>
                <a:lnTo>
                  <a:pt x="581" y="470"/>
                </a:lnTo>
                <a:lnTo>
                  <a:pt x="581" y="408"/>
                </a:lnTo>
                <a:lnTo>
                  <a:pt x="1006" y="136"/>
                </a:lnTo>
                <a:lnTo>
                  <a:pt x="1006" y="374"/>
                </a:lnTo>
                <a:lnTo>
                  <a:pt x="911" y="374"/>
                </a:lnTo>
                <a:lnTo>
                  <a:pt x="911" y="531"/>
                </a:lnTo>
                <a:lnTo>
                  <a:pt x="1128" y="531"/>
                </a:lnTo>
                <a:lnTo>
                  <a:pt x="1128" y="374"/>
                </a:lnTo>
                <a:lnTo>
                  <a:pt x="1128" y="374"/>
                </a:lnTo>
                <a:close/>
                <a:moveTo>
                  <a:pt x="295" y="288"/>
                </a:moveTo>
                <a:lnTo>
                  <a:pt x="319" y="288"/>
                </a:lnTo>
                <a:lnTo>
                  <a:pt x="319" y="310"/>
                </a:lnTo>
                <a:lnTo>
                  <a:pt x="319" y="512"/>
                </a:lnTo>
                <a:lnTo>
                  <a:pt x="319" y="536"/>
                </a:lnTo>
                <a:lnTo>
                  <a:pt x="295" y="536"/>
                </a:lnTo>
                <a:lnTo>
                  <a:pt x="25" y="536"/>
                </a:lnTo>
                <a:lnTo>
                  <a:pt x="1" y="536"/>
                </a:lnTo>
                <a:lnTo>
                  <a:pt x="1" y="512"/>
                </a:lnTo>
                <a:lnTo>
                  <a:pt x="1" y="310"/>
                </a:lnTo>
                <a:lnTo>
                  <a:pt x="1" y="288"/>
                </a:lnTo>
                <a:lnTo>
                  <a:pt x="25" y="288"/>
                </a:lnTo>
                <a:lnTo>
                  <a:pt x="295" y="288"/>
                </a:lnTo>
                <a:lnTo>
                  <a:pt x="295" y="288"/>
                </a:lnTo>
                <a:close/>
                <a:moveTo>
                  <a:pt x="221" y="334"/>
                </a:moveTo>
                <a:lnTo>
                  <a:pt x="272" y="485"/>
                </a:lnTo>
                <a:lnTo>
                  <a:pt x="272" y="489"/>
                </a:lnTo>
                <a:lnTo>
                  <a:pt x="245" y="489"/>
                </a:lnTo>
                <a:lnTo>
                  <a:pt x="194" y="334"/>
                </a:lnTo>
                <a:lnTo>
                  <a:pt x="221" y="334"/>
                </a:lnTo>
                <a:lnTo>
                  <a:pt x="221" y="334"/>
                </a:lnTo>
                <a:close/>
                <a:moveTo>
                  <a:pt x="272" y="411"/>
                </a:moveTo>
                <a:lnTo>
                  <a:pt x="246" y="334"/>
                </a:lnTo>
                <a:lnTo>
                  <a:pt x="272" y="334"/>
                </a:lnTo>
                <a:lnTo>
                  <a:pt x="272" y="411"/>
                </a:lnTo>
                <a:lnTo>
                  <a:pt x="272" y="411"/>
                </a:lnTo>
                <a:close/>
                <a:moveTo>
                  <a:pt x="65" y="334"/>
                </a:moveTo>
                <a:lnTo>
                  <a:pt x="117" y="489"/>
                </a:lnTo>
                <a:lnTo>
                  <a:pt x="90" y="489"/>
                </a:lnTo>
                <a:lnTo>
                  <a:pt x="48" y="365"/>
                </a:lnTo>
                <a:lnTo>
                  <a:pt x="48" y="334"/>
                </a:lnTo>
                <a:lnTo>
                  <a:pt x="65" y="334"/>
                </a:lnTo>
                <a:lnTo>
                  <a:pt x="65" y="334"/>
                </a:lnTo>
                <a:close/>
                <a:moveTo>
                  <a:pt x="142" y="489"/>
                </a:moveTo>
                <a:lnTo>
                  <a:pt x="90" y="334"/>
                </a:lnTo>
                <a:lnTo>
                  <a:pt x="117" y="334"/>
                </a:lnTo>
                <a:lnTo>
                  <a:pt x="169" y="489"/>
                </a:lnTo>
                <a:lnTo>
                  <a:pt x="142" y="489"/>
                </a:lnTo>
                <a:lnTo>
                  <a:pt x="142" y="489"/>
                </a:lnTo>
                <a:close/>
                <a:moveTo>
                  <a:pt x="194" y="489"/>
                </a:moveTo>
                <a:lnTo>
                  <a:pt x="142" y="334"/>
                </a:lnTo>
                <a:lnTo>
                  <a:pt x="169" y="334"/>
                </a:lnTo>
                <a:lnTo>
                  <a:pt x="221" y="489"/>
                </a:lnTo>
                <a:lnTo>
                  <a:pt x="194" y="489"/>
                </a:lnTo>
                <a:lnTo>
                  <a:pt x="194" y="489"/>
                </a:lnTo>
                <a:close/>
                <a:moveTo>
                  <a:pt x="48" y="438"/>
                </a:moveTo>
                <a:lnTo>
                  <a:pt x="65" y="489"/>
                </a:lnTo>
                <a:lnTo>
                  <a:pt x="48" y="489"/>
                </a:lnTo>
                <a:lnTo>
                  <a:pt x="48" y="438"/>
                </a:lnTo>
                <a:lnTo>
                  <a:pt x="48" y="438"/>
                </a:lnTo>
                <a:close/>
                <a:moveTo>
                  <a:pt x="295" y="574"/>
                </a:moveTo>
                <a:lnTo>
                  <a:pt x="319" y="574"/>
                </a:lnTo>
                <a:lnTo>
                  <a:pt x="319" y="597"/>
                </a:lnTo>
                <a:lnTo>
                  <a:pt x="319" y="799"/>
                </a:lnTo>
                <a:lnTo>
                  <a:pt x="319" y="822"/>
                </a:lnTo>
                <a:lnTo>
                  <a:pt x="295" y="822"/>
                </a:lnTo>
                <a:lnTo>
                  <a:pt x="25" y="822"/>
                </a:lnTo>
                <a:lnTo>
                  <a:pt x="1" y="822"/>
                </a:lnTo>
                <a:lnTo>
                  <a:pt x="1" y="799"/>
                </a:lnTo>
                <a:lnTo>
                  <a:pt x="1" y="597"/>
                </a:lnTo>
                <a:lnTo>
                  <a:pt x="1" y="574"/>
                </a:lnTo>
                <a:lnTo>
                  <a:pt x="25" y="574"/>
                </a:lnTo>
                <a:lnTo>
                  <a:pt x="295" y="574"/>
                </a:lnTo>
                <a:lnTo>
                  <a:pt x="295" y="574"/>
                </a:lnTo>
                <a:close/>
                <a:moveTo>
                  <a:pt x="221" y="621"/>
                </a:moveTo>
                <a:lnTo>
                  <a:pt x="272" y="772"/>
                </a:lnTo>
                <a:lnTo>
                  <a:pt x="272" y="776"/>
                </a:lnTo>
                <a:lnTo>
                  <a:pt x="245" y="776"/>
                </a:lnTo>
                <a:lnTo>
                  <a:pt x="194" y="621"/>
                </a:lnTo>
                <a:lnTo>
                  <a:pt x="221" y="621"/>
                </a:lnTo>
                <a:lnTo>
                  <a:pt x="221" y="621"/>
                </a:lnTo>
                <a:close/>
                <a:moveTo>
                  <a:pt x="272" y="699"/>
                </a:moveTo>
                <a:lnTo>
                  <a:pt x="246" y="621"/>
                </a:lnTo>
                <a:lnTo>
                  <a:pt x="272" y="621"/>
                </a:lnTo>
                <a:lnTo>
                  <a:pt x="272" y="699"/>
                </a:lnTo>
                <a:lnTo>
                  <a:pt x="272" y="699"/>
                </a:lnTo>
                <a:close/>
                <a:moveTo>
                  <a:pt x="65" y="621"/>
                </a:moveTo>
                <a:lnTo>
                  <a:pt x="117" y="776"/>
                </a:lnTo>
                <a:lnTo>
                  <a:pt x="90" y="776"/>
                </a:lnTo>
                <a:lnTo>
                  <a:pt x="48" y="652"/>
                </a:lnTo>
                <a:lnTo>
                  <a:pt x="48" y="621"/>
                </a:lnTo>
                <a:lnTo>
                  <a:pt x="65" y="621"/>
                </a:lnTo>
                <a:lnTo>
                  <a:pt x="65" y="621"/>
                </a:lnTo>
                <a:close/>
                <a:moveTo>
                  <a:pt x="142" y="776"/>
                </a:moveTo>
                <a:lnTo>
                  <a:pt x="90" y="621"/>
                </a:lnTo>
                <a:lnTo>
                  <a:pt x="117" y="621"/>
                </a:lnTo>
                <a:lnTo>
                  <a:pt x="169" y="776"/>
                </a:lnTo>
                <a:lnTo>
                  <a:pt x="142" y="776"/>
                </a:lnTo>
                <a:lnTo>
                  <a:pt x="142" y="776"/>
                </a:lnTo>
                <a:close/>
                <a:moveTo>
                  <a:pt x="194" y="776"/>
                </a:moveTo>
                <a:lnTo>
                  <a:pt x="142" y="621"/>
                </a:lnTo>
                <a:lnTo>
                  <a:pt x="169" y="621"/>
                </a:lnTo>
                <a:lnTo>
                  <a:pt x="221" y="776"/>
                </a:lnTo>
                <a:lnTo>
                  <a:pt x="194" y="776"/>
                </a:lnTo>
                <a:lnTo>
                  <a:pt x="194" y="776"/>
                </a:lnTo>
                <a:close/>
                <a:moveTo>
                  <a:pt x="48" y="726"/>
                </a:moveTo>
                <a:lnTo>
                  <a:pt x="65" y="776"/>
                </a:lnTo>
                <a:lnTo>
                  <a:pt x="48" y="776"/>
                </a:lnTo>
                <a:lnTo>
                  <a:pt x="48" y="726"/>
                </a:lnTo>
                <a:lnTo>
                  <a:pt x="48" y="726"/>
                </a:lnTo>
                <a:close/>
                <a:moveTo>
                  <a:pt x="948" y="574"/>
                </a:moveTo>
                <a:lnTo>
                  <a:pt x="971" y="574"/>
                </a:lnTo>
                <a:lnTo>
                  <a:pt x="971" y="597"/>
                </a:lnTo>
                <a:lnTo>
                  <a:pt x="971" y="799"/>
                </a:lnTo>
                <a:lnTo>
                  <a:pt x="971" y="822"/>
                </a:lnTo>
                <a:lnTo>
                  <a:pt x="948" y="822"/>
                </a:lnTo>
                <a:lnTo>
                  <a:pt x="678" y="822"/>
                </a:lnTo>
                <a:lnTo>
                  <a:pt x="654" y="822"/>
                </a:lnTo>
                <a:lnTo>
                  <a:pt x="654" y="799"/>
                </a:lnTo>
                <a:lnTo>
                  <a:pt x="654" y="597"/>
                </a:lnTo>
                <a:lnTo>
                  <a:pt x="654" y="574"/>
                </a:lnTo>
                <a:lnTo>
                  <a:pt x="678" y="574"/>
                </a:lnTo>
                <a:lnTo>
                  <a:pt x="948" y="574"/>
                </a:lnTo>
                <a:lnTo>
                  <a:pt x="948" y="574"/>
                </a:lnTo>
                <a:close/>
                <a:moveTo>
                  <a:pt x="874" y="621"/>
                </a:moveTo>
                <a:lnTo>
                  <a:pt x="925" y="772"/>
                </a:lnTo>
                <a:lnTo>
                  <a:pt x="925" y="776"/>
                </a:lnTo>
                <a:lnTo>
                  <a:pt x="898" y="776"/>
                </a:lnTo>
                <a:lnTo>
                  <a:pt x="847" y="621"/>
                </a:lnTo>
                <a:lnTo>
                  <a:pt x="874" y="621"/>
                </a:lnTo>
                <a:lnTo>
                  <a:pt x="874" y="621"/>
                </a:lnTo>
                <a:close/>
                <a:moveTo>
                  <a:pt x="925" y="699"/>
                </a:moveTo>
                <a:lnTo>
                  <a:pt x="899" y="621"/>
                </a:lnTo>
                <a:lnTo>
                  <a:pt x="925" y="621"/>
                </a:lnTo>
                <a:lnTo>
                  <a:pt x="925" y="699"/>
                </a:lnTo>
                <a:lnTo>
                  <a:pt x="925" y="699"/>
                </a:lnTo>
                <a:close/>
                <a:moveTo>
                  <a:pt x="718" y="621"/>
                </a:moveTo>
                <a:lnTo>
                  <a:pt x="770" y="776"/>
                </a:lnTo>
                <a:lnTo>
                  <a:pt x="743" y="776"/>
                </a:lnTo>
                <a:lnTo>
                  <a:pt x="702" y="652"/>
                </a:lnTo>
                <a:lnTo>
                  <a:pt x="702" y="621"/>
                </a:lnTo>
                <a:lnTo>
                  <a:pt x="718" y="621"/>
                </a:lnTo>
                <a:lnTo>
                  <a:pt x="718" y="621"/>
                </a:lnTo>
                <a:close/>
                <a:moveTo>
                  <a:pt x="795" y="776"/>
                </a:moveTo>
                <a:lnTo>
                  <a:pt x="743" y="621"/>
                </a:lnTo>
                <a:lnTo>
                  <a:pt x="770" y="621"/>
                </a:lnTo>
                <a:lnTo>
                  <a:pt x="822" y="776"/>
                </a:lnTo>
                <a:lnTo>
                  <a:pt x="795" y="776"/>
                </a:lnTo>
                <a:lnTo>
                  <a:pt x="795" y="776"/>
                </a:lnTo>
                <a:close/>
                <a:moveTo>
                  <a:pt x="847" y="776"/>
                </a:moveTo>
                <a:lnTo>
                  <a:pt x="795" y="621"/>
                </a:lnTo>
                <a:lnTo>
                  <a:pt x="822" y="621"/>
                </a:lnTo>
                <a:lnTo>
                  <a:pt x="874" y="776"/>
                </a:lnTo>
                <a:lnTo>
                  <a:pt x="847" y="776"/>
                </a:lnTo>
                <a:lnTo>
                  <a:pt x="847" y="776"/>
                </a:lnTo>
                <a:close/>
                <a:moveTo>
                  <a:pt x="702" y="726"/>
                </a:moveTo>
                <a:lnTo>
                  <a:pt x="718" y="776"/>
                </a:lnTo>
                <a:lnTo>
                  <a:pt x="702" y="776"/>
                </a:lnTo>
                <a:lnTo>
                  <a:pt x="702" y="726"/>
                </a:lnTo>
                <a:lnTo>
                  <a:pt x="702" y="726"/>
                </a:lnTo>
                <a:close/>
                <a:moveTo>
                  <a:pt x="1334" y="574"/>
                </a:moveTo>
                <a:lnTo>
                  <a:pt x="1356" y="574"/>
                </a:lnTo>
                <a:lnTo>
                  <a:pt x="1356" y="597"/>
                </a:lnTo>
                <a:lnTo>
                  <a:pt x="1356" y="799"/>
                </a:lnTo>
                <a:lnTo>
                  <a:pt x="1356" y="822"/>
                </a:lnTo>
                <a:lnTo>
                  <a:pt x="1334" y="822"/>
                </a:lnTo>
                <a:lnTo>
                  <a:pt x="1063" y="822"/>
                </a:lnTo>
                <a:lnTo>
                  <a:pt x="1040" y="822"/>
                </a:lnTo>
                <a:lnTo>
                  <a:pt x="1040" y="799"/>
                </a:lnTo>
                <a:lnTo>
                  <a:pt x="1040" y="597"/>
                </a:lnTo>
                <a:lnTo>
                  <a:pt x="1040" y="574"/>
                </a:lnTo>
                <a:lnTo>
                  <a:pt x="1063" y="574"/>
                </a:lnTo>
                <a:lnTo>
                  <a:pt x="1334" y="574"/>
                </a:lnTo>
                <a:lnTo>
                  <a:pt x="1334" y="574"/>
                </a:lnTo>
                <a:close/>
                <a:moveTo>
                  <a:pt x="1259" y="621"/>
                </a:moveTo>
                <a:lnTo>
                  <a:pt x="1310" y="772"/>
                </a:lnTo>
                <a:lnTo>
                  <a:pt x="1310" y="776"/>
                </a:lnTo>
                <a:lnTo>
                  <a:pt x="1284" y="776"/>
                </a:lnTo>
                <a:lnTo>
                  <a:pt x="1232" y="621"/>
                </a:lnTo>
                <a:lnTo>
                  <a:pt x="1259" y="621"/>
                </a:lnTo>
                <a:lnTo>
                  <a:pt x="1259" y="621"/>
                </a:lnTo>
                <a:close/>
                <a:moveTo>
                  <a:pt x="1310" y="699"/>
                </a:moveTo>
                <a:lnTo>
                  <a:pt x="1284" y="621"/>
                </a:lnTo>
                <a:lnTo>
                  <a:pt x="1310" y="621"/>
                </a:lnTo>
                <a:lnTo>
                  <a:pt x="1310" y="699"/>
                </a:lnTo>
                <a:lnTo>
                  <a:pt x="1310" y="699"/>
                </a:lnTo>
                <a:close/>
                <a:moveTo>
                  <a:pt x="1104" y="621"/>
                </a:moveTo>
                <a:lnTo>
                  <a:pt x="1155" y="776"/>
                </a:lnTo>
                <a:lnTo>
                  <a:pt x="1128" y="776"/>
                </a:lnTo>
                <a:lnTo>
                  <a:pt x="1086" y="652"/>
                </a:lnTo>
                <a:lnTo>
                  <a:pt x="1086" y="621"/>
                </a:lnTo>
                <a:lnTo>
                  <a:pt x="1104" y="621"/>
                </a:lnTo>
                <a:lnTo>
                  <a:pt x="1104" y="621"/>
                </a:lnTo>
                <a:close/>
                <a:moveTo>
                  <a:pt x="1180" y="776"/>
                </a:moveTo>
                <a:lnTo>
                  <a:pt x="1128" y="621"/>
                </a:lnTo>
                <a:lnTo>
                  <a:pt x="1155" y="621"/>
                </a:lnTo>
                <a:lnTo>
                  <a:pt x="1207" y="776"/>
                </a:lnTo>
                <a:lnTo>
                  <a:pt x="1180" y="776"/>
                </a:lnTo>
                <a:lnTo>
                  <a:pt x="1180" y="776"/>
                </a:lnTo>
                <a:close/>
                <a:moveTo>
                  <a:pt x="1232" y="776"/>
                </a:moveTo>
                <a:lnTo>
                  <a:pt x="1180" y="621"/>
                </a:lnTo>
                <a:lnTo>
                  <a:pt x="1207" y="621"/>
                </a:lnTo>
                <a:lnTo>
                  <a:pt x="1259" y="776"/>
                </a:lnTo>
                <a:lnTo>
                  <a:pt x="1232" y="776"/>
                </a:lnTo>
                <a:lnTo>
                  <a:pt x="1232" y="776"/>
                </a:lnTo>
                <a:close/>
                <a:moveTo>
                  <a:pt x="1086" y="726"/>
                </a:moveTo>
                <a:lnTo>
                  <a:pt x="1103" y="776"/>
                </a:lnTo>
                <a:lnTo>
                  <a:pt x="1086" y="776"/>
                </a:lnTo>
                <a:lnTo>
                  <a:pt x="1086" y="726"/>
                </a:lnTo>
                <a:lnTo>
                  <a:pt x="1086" y="726"/>
                </a:lnTo>
                <a:close/>
                <a:moveTo>
                  <a:pt x="782" y="170"/>
                </a:moveTo>
                <a:lnTo>
                  <a:pt x="841" y="143"/>
                </a:lnTo>
                <a:lnTo>
                  <a:pt x="831" y="184"/>
                </a:lnTo>
                <a:lnTo>
                  <a:pt x="820" y="190"/>
                </a:lnTo>
                <a:lnTo>
                  <a:pt x="782" y="170"/>
                </a:lnTo>
                <a:lnTo>
                  <a:pt x="782" y="170"/>
                </a:lnTo>
                <a:close/>
                <a:moveTo>
                  <a:pt x="678" y="216"/>
                </a:moveTo>
                <a:lnTo>
                  <a:pt x="728" y="193"/>
                </a:lnTo>
                <a:lnTo>
                  <a:pt x="726" y="245"/>
                </a:lnTo>
                <a:lnTo>
                  <a:pt x="678" y="216"/>
                </a:lnTo>
                <a:lnTo>
                  <a:pt x="678" y="216"/>
                </a:lnTo>
                <a:close/>
                <a:moveTo>
                  <a:pt x="602" y="250"/>
                </a:moveTo>
                <a:lnTo>
                  <a:pt x="634" y="236"/>
                </a:lnTo>
                <a:lnTo>
                  <a:pt x="632" y="278"/>
                </a:lnTo>
                <a:lnTo>
                  <a:pt x="602" y="250"/>
                </a:lnTo>
                <a:lnTo>
                  <a:pt x="602" y="250"/>
                </a:lnTo>
                <a:close/>
                <a:moveTo>
                  <a:pt x="628" y="313"/>
                </a:moveTo>
                <a:lnTo>
                  <a:pt x="581" y="343"/>
                </a:lnTo>
                <a:lnTo>
                  <a:pt x="581" y="268"/>
                </a:lnTo>
                <a:lnTo>
                  <a:pt x="628" y="313"/>
                </a:lnTo>
                <a:lnTo>
                  <a:pt x="628" y="313"/>
                </a:lnTo>
                <a:close/>
                <a:moveTo>
                  <a:pt x="704" y="264"/>
                </a:moveTo>
                <a:lnTo>
                  <a:pt x="659" y="293"/>
                </a:lnTo>
                <a:lnTo>
                  <a:pt x="661" y="239"/>
                </a:lnTo>
                <a:lnTo>
                  <a:pt x="704" y="264"/>
                </a:lnTo>
                <a:lnTo>
                  <a:pt x="704" y="264"/>
                </a:lnTo>
                <a:close/>
                <a:moveTo>
                  <a:pt x="794" y="207"/>
                </a:moveTo>
                <a:lnTo>
                  <a:pt x="754" y="232"/>
                </a:lnTo>
                <a:lnTo>
                  <a:pt x="755" y="187"/>
                </a:lnTo>
                <a:lnTo>
                  <a:pt x="794" y="207"/>
                </a:lnTo>
                <a:lnTo>
                  <a:pt x="794" y="207"/>
                </a:lnTo>
                <a:close/>
                <a:moveTo>
                  <a:pt x="885" y="149"/>
                </a:moveTo>
                <a:lnTo>
                  <a:pt x="865" y="161"/>
                </a:lnTo>
                <a:lnTo>
                  <a:pt x="872" y="139"/>
                </a:lnTo>
                <a:lnTo>
                  <a:pt x="885" y="149"/>
                </a:lnTo>
                <a:lnTo>
                  <a:pt x="885" y="149"/>
                </a:lnTo>
                <a:close/>
                <a:moveTo>
                  <a:pt x="938" y="115"/>
                </a:moveTo>
                <a:lnTo>
                  <a:pt x="910" y="133"/>
                </a:lnTo>
                <a:lnTo>
                  <a:pt x="910" y="133"/>
                </a:lnTo>
                <a:lnTo>
                  <a:pt x="892" y="121"/>
                </a:lnTo>
                <a:lnTo>
                  <a:pt x="935" y="102"/>
                </a:lnTo>
                <a:lnTo>
                  <a:pt x="935" y="102"/>
                </a:lnTo>
                <a:lnTo>
                  <a:pt x="938" y="115"/>
                </a:lnTo>
                <a:lnTo>
                  <a:pt x="938" y="115"/>
                </a:lnTo>
                <a:close/>
                <a:moveTo>
                  <a:pt x="955" y="93"/>
                </a:moveTo>
                <a:lnTo>
                  <a:pt x="999" y="74"/>
                </a:lnTo>
                <a:lnTo>
                  <a:pt x="1000" y="75"/>
                </a:lnTo>
                <a:lnTo>
                  <a:pt x="953" y="104"/>
                </a:lnTo>
                <a:lnTo>
                  <a:pt x="953" y="104"/>
                </a:lnTo>
                <a:lnTo>
                  <a:pt x="955" y="93"/>
                </a:lnTo>
                <a:lnTo>
                  <a:pt x="955" y="93"/>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GB"/>
          </a:p>
        </p:txBody>
      </p:sp>
      <p:grpSp>
        <p:nvGrpSpPr>
          <p:cNvPr id="22" name="Group 21"/>
          <p:cNvGrpSpPr>
            <a:grpSpLocks noChangeAspect="1"/>
          </p:cNvGrpSpPr>
          <p:nvPr/>
        </p:nvGrpSpPr>
        <p:grpSpPr>
          <a:xfrm>
            <a:off x="4806667" y="3921602"/>
            <a:ext cx="710954" cy="677102"/>
            <a:chOff x="4033955" y="1931993"/>
            <a:chExt cx="952705" cy="907337"/>
          </a:xfrm>
          <a:solidFill>
            <a:schemeClr val="accent1"/>
          </a:solidFill>
        </p:grpSpPr>
        <p:sp>
          <p:nvSpPr>
            <p:cNvPr id="23" name="Freeform 47"/>
            <p:cNvSpPr>
              <a:spLocks/>
            </p:cNvSpPr>
            <p:nvPr/>
          </p:nvSpPr>
          <p:spPr bwMode="auto">
            <a:xfrm>
              <a:off x="4175097" y="2133623"/>
              <a:ext cx="811563" cy="504077"/>
            </a:xfrm>
            <a:custGeom>
              <a:avLst/>
              <a:gdLst>
                <a:gd name="T0" fmla="*/ 262 w 322"/>
                <a:gd name="T1" fmla="*/ 70 h 200"/>
                <a:gd name="T2" fmla="*/ 262 w 322"/>
                <a:gd name="T3" fmla="*/ 70 h 200"/>
                <a:gd name="T4" fmla="*/ 256 w 322"/>
                <a:gd name="T5" fmla="*/ 56 h 200"/>
                <a:gd name="T6" fmla="*/ 248 w 322"/>
                <a:gd name="T7" fmla="*/ 42 h 200"/>
                <a:gd name="T8" fmla="*/ 238 w 322"/>
                <a:gd name="T9" fmla="*/ 30 h 200"/>
                <a:gd name="T10" fmla="*/ 226 w 322"/>
                <a:gd name="T11" fmla="*/ 20 h 200"/>
                <a:gd name="T12" fmla="*/ 212 w 322"/>
                <a:gd name="T13" fmla="*/ 10 h 200"/>
                <a:gd name="T14" fmla="*/ 198 w 322"/>
                <a:gd name="T15" fmla="*/ 4 h 200"/>
                <a:gd name="T16" fmla="*/ 182 w 322"/>
                <a:gd name="T17" fmla="*/ 0 h 200"/>
                <a:gd name="T18" fmla="*/ 164 w 322"/>
                <a:gd name="T19" fmla="*/ 0 h 200"/>
                <a:gd name="T20" fmla="*/ 164 w 322"/>
                <a:gd name="T21" fmla="*/ 0 h 200"/>
                <a:gd name="T22" fmla="*/ 144 w 322"/>
                <a:gd name="T23" fmla="*/ 2 h 200"/>
                <a:gd name="T24" fmla="*/ 126 w 322"/>
                <a:gd name="T25" fmla="*/ 6 h 200"/>
                <a:gd name="T26" fmla="*/ 110 w 322"/>
                <a:gd name="T27" fmla="*/ 16 h 200"/>
                <a:gd name="T28" fmla="*/ 94 w 322"/>
                <a:gd name="T29" fmla="*/ 26 h 200"/>
                <a:gd name="T30" fmla="*/ 82 w 322"/>
                <a:gd name="T31" fmla="*/ 40 h 200"/>
                <a:gd name="T32" fmla="*/ 72 w 322"/>
                <a:gd name="T33" fmla="*/ 56 h 200"/>
                <a:gd name="T34" fmla="*/ 66 w 322"/>
                <a:gd name="T35" fmla="*/ 74 h 200"/>
                <a:gd name="T36" fmla="*/ 62 w 322"/>
                <a:gd name="T37" fmla="*/ 94 h 200"/>
                <a:gd name="T38" fmla="*/ 62 w 322"/>
                <a:gd name="T39" fmla="*/ 94 h 200"/>
                <a:gd name="T40" fmla="*/ 54 w 322"/>
                <a:gd name="T41" fmla="*/ 94 h 200"/>
                <a:gd name="T42" fmla="*/ 54 w 322"/>
                <a:gd name="T43" fmla="*/ 94 h 200"/>
                <a:gd name="T44" fmla="*/ 42 w 322"/>
                <a:gd name="T45" fmla="*/ 94 h 200"/>
                <a:gd name="T46" fmla="*/ 32 w 322"/>
                <a:gd name="T47" fmla="*/ 98 h 200"/>
                <a:gd name="T48" fmla="*/ 24 w 322"/>
                <a:gd name="T49" fmla="*/ 102 h 200"/>
                <a:gd name="T50" fmla="*/ 16 w 322"/>
                <a:gd name="T51" fmla="*/ 108 h 200"/>
                <a:gd name="T52" fmla="*/ 8 w 322"/>
                <a:gd name="T53" fmla="*/ 116 h 200"/>
                <a:gd name="T54" fmla="*/ 4 w 322"/>
                <a:gd name="T55" fmla="*/ 126 h 200"/>
                <a:gd name="T56" fmla="*/ 0 w 322"/>
                <a:gd name="T57" fmla="*/ 136 h 200"/>
                <a:gd name="T58" fmla="*/ 0 w 322"/>
                <a:gd name="T59" fmla="*/ 146 h 200"/>
                <a:gd name="T60" fmla="*/ 0 w 322"/>
                <a:gd name="T61" fmla="*/ 146 h 200"/>
                <a:gd name="T62" fmla="*/ 0 w 322"/>
                <a:gd name="T63" fmla="*/ 156 h 200"/>
                <a:gd name="T64" fmla="*/ 2 w 322"/>
                <a:gd name="T65" fmla="*/ 164 h 200"/>
                <a:gd name="T66" fmla="*/ 6 w 322"/>
                <a:gd name="T67" fmla="*/ 172 h 200"/>
                <a:gd name="T68" fmla="*/ 12 w 322"/>
                <a:gd name="T69" fmla="*/ 180 h 200"/>
                <a:gd name="T70" fmla="*/ 18 w 322"/>
                <a:gd name="T71" fmla="*/ 188 h 200"/>
                <a:gd name="T72" fmla="*/ 26 w 322"/>
                <a:gd name="T73" fmla="*/ 192 h 200"/>
                <a:gd name="T74" fmla="*/ 34 w 322"/>
                <a:gd name="T75" fmla="*/ 198 h 200"/>
                <a:gd name="T76" fmla="*/ 42 w 322"/>
                <a:gd name="T77" fmla="*/ 200 h 200"/>
                <a:gd name="T78" fmla="*/ 252 w 322"/>
                <a:gd name="T79" fmla="*/ 200 h 200"/>
                <a:gd name="T80" fmla="*/ 252 w 322"/>
                <a:gd name="T81" fmla="*/ 200 h 200"/>
                <a:gd name="T82" fmla="*/ 266 w 322"/>
                <a:gd name="T83" fmla="*/ 198 h 200"/>
                <a:gd name="T84" fmla="*/ 278 w 322"/>
                <a:gd name="T85" fmla="*/ 194 h 200"/>
                <a:gd name="T86" fmla="*/ 290 w 322"/>
                <a:gd name="T87" fmla="*/ 188 h 200"/>
                <a:gd name="T88" fmla="*/ 300 w 322"/>
                <a:gd name="T89" fmla="*/ 180 h 200"/>
                <a:gd name="T90" fmla="*/ 310 w 322"/>
                <a:gd name="T91" fmla="*/ 170 h 200"/>
                <a:gd name="T92" fmla="*/ 316 w 322"/>
                <a:gd name="T93" fmla="*/ 160 h 200"/>
                <a:gd name="T94" fmla="*/ 320 w 322"/>
                <a:gd name="T95" fmla="*/ 148 h 200"/>
                <a:gd name="T96" fmla="*/ 322 w 322"/>
                <a:gd name="T97" fmla="*/ 134 h 200"/>
                <a:gd name="T98" fmla="*/ 322 w 322"/>
                <a:gd name="T99" fmla="*/ 134 h 200"/>
                <a:gd name="T100" fmla="*/ 320 w 322"/>
                <a:gd name="T101" fmla="*/ 122 h 200"/>
                <a:gd name="T102" fmla="*/ 318 w 322"/>
                <a:gd name="T103" fmla="*/ 110 h 200"/>
                <a:gd name="T104" fmla="*/ 312 w 322"/>
                <a:gd name="T105" fmla="*/ 100 h 200"/>
                <a:gd name="T106" fmla="*/ 304 w 322"/>
                <a:gd name="T107" fmla="*/ 92 h 200"/>
                <a:gd name="T108" fmla="*/ 296 w 322"/>
                <a:gd name="T109" fmla="*/ 84 h 200"/>
                <a:gd name="T110" fmla="*/ 286 w 322"/>
                <a:gd name="T111" fmla="*/ 78 h 200"/>
                <a:gd name="T112" fmla="*/ 274 w 322"/>
                <a:gd name="T113" fmla="*/ 72 h 200"/>
                <a:gd name="T114" fmla="*/ 262 w 322"/>
                <a:gd name="T115" fmla="*/ 70 h 200"/>
                <a:gd name="T116" fmla="*/ 262 w 322"/>
                <a:gd name="T117" fmla="*/ 70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22" h="200">
                  <a:moveTo>
                    <a:pt x="262" y="70"/>
                  </a:moveTo>
                  <a:lnTo>
                    <a:pt x="262" y="70"/>
                  </a:lnTo>
                  <a:lnTo>
                    <a:pt x="256" y="56"/>
                  </a:lnTo>
                  <a:lnTo>
                    <a:pt x="248" y="42"/>
                  </a:lnTo>
                  <a:lnTo>
                    <a:pt x="238" y="30"/>
                  </a:lnTo>
                  <a:lnTo>
                    <a:pt x="226" y="20"/>
                  </a:lnTo>
                  <a:lnTo>
                    <a:pt x="212" y="10"/>
                  </a:lnTo>
                  <a:lnTo>
                    <a:pt x="198" y="4"/>
                  </a:lnTo>
                  <a:lnTo>
                    <a:pt x="182" y="0"/>
                  </a:lnTo>
                  <a:lnTo>
                    <a:pt x="164" y="0"/>
                  </a:lnTo>
                  <a:lnTo>
                    <a:pt x="164" y="0"/>
                  </a:lnTo>
                  <a:lnTo>
                    <a:pt x="144" y="2"/>
                  </a:lnTo>
                  <a:lnTo>
                    <a:pt x="126" y="6"/>
                  </a:lnTo>
                  <a:lnTo>
                    <a:pt x="110" y="16"/>
                  </a:lnTo>
                  <a:lnTo>
                    <a:pt x="94" y="26"/>
                  </a:lnTo>
                  <a:lnTo>
                    <a:pt x="82" y="40"/>
                  </a:lnTo>
                  <a:lnTo>
                    <a:pt x="72" y="56"/>
                  </a:lnTo>
                  <a:lnTo>
                    <a:pt x="66" y="74"/>
                  </a:lnTo>
                  <a:lnTo>
                    <a:pt x="62" y="94"/>
                  </a:lnTo>
                  <a:lnTo>
                    <a:pt x="62" y="94"/>
                  </a:lnTo>
                  <a:lnTo>
                    <a:pt x="54" y="94"/>
                  </a:lnTo>
                  <a:lnTo>
                    <a:pt x="54" y="94"/>
                  </a:lnTo>
                  <a:lnTo>
                    <a:pt x="42" y="94"/>
                  </a:lnTo>
                  <a:lnTo>
                    <a:pt x="32" y="98"/>
                  </a:lnTo>
                  <a:lnTo>
                    <a:pt x="24" y="102"/>
                  </a:lnTo>
                  <a:lnTo>
                    <a:pt x="16" y="108"/>
                  </a:lnTo>
                  <a:lnTo>
                    <a:pt x="8" y="116"/>
                  </a:lnTo>
                  <a:lnTo>
                    <a:pt x="4" y="126"/>
                  </a:lnTo>
                  <a:lnTo>
                    <a:pt x="0" y="136"/>
                  </a:lnTo>
                  <a:lnTo>
                    <a:pt x="0" y="146"/>
                  </a:lnTo>
                  <a:lnTo>
                    <a:pt x="0" y="146"/>
                  </a:lnTo>
                  <a:lnTo>
                    <a:pt x="0" y="156"/>
                  </a:lnTo>
                  <a:lnTo>
                    <a:pt x="2" y="164"/>
                  </a:lnTo>
                  <a:lnTo>
                    <a:pt x="6" y="172"/>
                  </a:lnTo>
                  <a:lnTo>
                    <a:pt x="12" y="180"/>
                  </a:lnTo>
                  <a:lnTo>
                    <a:pt x="18" y="188"/>
                  </a:lnTo>
                  <a:lnTo>
                    <a:pt x="26" y="192"/>
                  </a:lnTo>
                  <a:lnTo>
                    <a:pt x="34" y="198"/>
                  </a:lnTo>
                  <a:lnTo>
                    <a:pt x="42" y="200"/>
                  </a:lnTo>
                  <a:lnTo>
                    <a:pt x="252" y="200"/>
                  </a:lnTo>
                  <a:lnTo>
                    <a:pt x="252" y="200"/>
                  </a:lnTo>
                  <a:lnTo>
                    <a:pt x="266" y="198"/>
                  </a:lnTo>
                  <a:lnTo>
                    <a:pt x="278" y="194"/>
                  </a:lnTo>
                  <a:lnTo>
                    <a:pt x="290" y="188"/>
                  </a:lnTo>
                  <a:lnTo>
                    <a:pt x="300" y="180"/>
                  </a:lnTo>
                  <a:lnTo>
                    <a:pt x="310" y="170"/>
                  </a:lnTo>
                  <a:lnTo>
                    <a:pt x="316" y="160"/>
                  </a:lnTo>
                  <a:lnTo>
                    <a:pt x="320" y="148"/>
                  </a:lnTo>
                  <a:lnTo>
                    <a:pt x="322" y="134"/>
                  </a:lnTo>
                  <a:lnTo>
                    <a:pt x="322" y="134"/>
                  </a:lnTo>
                  <a:lnTo>
                    <a:pt x="320" y="122"/>
                  </a:lnTo>
                  <a:lnTo>
                    <a:pt x="318" y="110"/>
                  </a:lnTo>
                  <a:lnTo>
                    <a:pt x="312" y="100"/>
                  </a:lnTo>
                  <a:lnTo>
                    <a:pt x="304" y="92"/>
                  </a:lnTo>
                  <a:lnTo>
                    <a:pt x="296" y="84"/>
                  </a:lnTo>
                  <a:lnTo>
                    <a:pt x="286" y="78"/>
                  </a:lnTo>
                  <a:lnTo>
                    <a:pt x="274" y="72"/>
                  </a:lnTo>
                  <a:lnTo>
                    <a:pt x="262" y="70"/>
                  </a:lnTo>
                  <a:lnTo>
                    <a:pt x="262" y="70"/>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24" name="Freeform 48"/>
            <p:cNvSpPr>
              <a:spLocks/>
            </p:cNvSpPr>
            <p:nvPr/>
          </p:nvSpPr>
          <p:spPr bwMode="auto">
            <a:xfrm>
              <a:off x="4684214" y="2678026"/>
              <a:ext cx="100815" cy="161304"/>
            </a:xfrm>
            <a:custGeom>
              <a:avLst/>
              <a:gdLst>
                <a:gd name="T0" fmla="*/ 38 w 40"/>
                <a:gd name="T1" fmla="*/ 0 h 64"/>
                <a:gd name="T2" fmla="*/ 38 w 40"/>
                <a:gd name="T3" fmla="*/ 0 h 64"/>
                <a:gd name="T4" fmla="*/ 40 w 40"/>
                <a:gd name="T5" fmla="*/ 26 h 64"/>
                <a:gd name="T6" fmla="*/ 40 w 40"/>
                <a:gd name="T7" fmla="*/ 42 h 64"/>
                <a:gd name="T8" fmla="*/ 38 w 40"/>
                <a:gd name="T9" fmla="*/ 54 h 64"/>
                <a:gd name="T10" fmla="*/ 38 w 40"/>
                <a:gd name="T11" fmla="*/ 54 h 64"/>
                <a:gd name="T12" fmla="*/ 34 w 40"/>
                <a:gd name="T13" fmla="*/ 60 h 64"/>
                <a:gd name="T14" fmla="*/ 26 w 40"/>
                <a:gd name="T15" fmla="*/ 62 h 64"/>
                <a:gd name="T16" fmla="*/ 18 w 40"/>
                <a:gd name="T17" fmla="*/ 64 h 64"/>
                <a:gd name="T18" fmla="*/ 10 w 40"/>
                <a:gd name="T19" fmla="*/ 60 h 64"/>
                <a:gd name="T20" fmla="*/ 10 w 40"/>
                <a:gd name="T21" fmla="*/ 60 h 64"/>
                <a:gd name="T22" fmla="*/ 4 w 40"/>
                <a:gd name="T23" fmla="*/ 54 h 64"/>
                <a:gd name="T24" fmla="*/ 2 w 40"/>
                <a:gd name="T25" fmla="*/ 46 h 64"/>
                <a:gd name="T26" fmla="*/ 0 w 40"/>
                <a:gd name="T27" fmla="*/ 38 h 64"/>
                <a:gd name="T28" fmla="*/ 4 w 40"/>
                <a:gd name="T29" fmla="*/ 30 h 64"/>
                <a:gd name="T30" fmla="*/ 4 w 40"/>
                <a:gd name="T31" fmla="*/ 30 h 64"/>
                <a:gd name="T32" fmla="*/ 10 w 40"/>
                <a:gd name="T33" fmla="*/ 24 h 64"/>
                <a:gd name="T34" fmla="*/ 22 w 40"/>
                <a:gd name="T35" fmla="*/ 14 h 64"/>
                <a:gd name="T36" fmla="*/ 38 w 40"/>
                <a:gd name="T37" fmla="*/ 0 h 64"/>
                <a:gd name="T38" fmla="*/ 38 w 40"/>
                <a:gd name="T39" fmla="*/ 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64">
                  <a:moveTo>
                    <a:pt x="38" y="0"/>
                  </a:moveTo>
                  <a:lnTo>
                    <a:pt x="38" y="0"/>
                  </a:lnTo>
                  <a:lnTo>
                    <a:pt x="40" y="26"/>
                  </a:lnTo>
                  <a:lnTo>
                    <a:pt x="40" y="42"/>
                  </a:lnTo>
                  <a:lnTo>
                    <a:pt x="38" y="54"/>
                  </a:lnTo>
                  <a:lnTo>
                    <a:pt x="38" y="54"/>
                  </a:lnTo>
                  <a:lnTo>
                    <a:pt x="34" y="60"/>
                  </a:lnTo>
                  <a:lnTo>
                    <a:pt x="26" y="62"/>
                  </a:lnTo>
                  <a:lnTo>
                    <a:pt x="18" y="64"/>
                  </a:lnTo>
                  <a:lnTo>
                    <a:pt x="10" y="60"/>
                  </a:lnTo>
                  <a:lnTo>
                    <a:pt x="10" y="60"/>
                  </a:lnTo>
                  <a:lnTo>
                    <a:pt x="4" y="54"/>
                  </a:lnTo>
                  <a:lnTo>
                    <a:pt x="2" y="46"/>
                  </a:lnTo>
                  <a:lnTo>
                    <a:pt x="0" y="38"/>
                  </a:lnTo>
                  <a:lnTo>
                    <a:pt x="4" y="30"/>
                  </a:lnTo>
                  <a:lnTo>
                    <a:pt x="4" y="30"/>
                  </a:lnTo>
                  <a:lnTo>
                    <a:pt x="10" y="24"/>
                  </a:lnTo>
                  <a:lnTo>
                    <a:pt x="22" y="14"/>
                  </a:lnTo>
                  <a:lnTo>
                    <a:pt x="38" y="0"/>
                  </a:lnTo>
                  <a:lnTo>
                    <a:pt x="38" y="0"/>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25" name="Freeform 49"/>
            <p:cNvSpPr>
              <a:spLocks/>
            </p:cNvSpPr>
            <p:nvPr/>
          </p:nvSpPr>
          <p:spPr bwMode="auto">
            <a:xfrm>
              <a:off x="4482583" y="2678026"/>
              <a:ext cx="100815" cy="161304"/>
            </a:xfrm>
            <a:custGeom>
              <a:avLst/>
              <a:gdLst>
                <a:gd name="T0" fmla="*/ 38 w 40"/>
                <a:gd name="T1" fmla="*/ 0 h 64"/>
                <a:gd name="T2" fmla="*/ 38 w 40"/>
                <a:gd name="T3" fmla="*/ 0 h 64"/>
                <a:gd name="T4" fmla="*/ 40 w 40"/>
                <a:gd name="T5" fmla="*/ 26 h 64"/>
                <a:gd name="T6" fmla="*/ 40 w 40"/>
                <a:gd name="T7" fmla="*/ 42 h 64"/>
                <a:gd name="T8" fmla="*/ 38 w 40"/>
                <a:gd name="T9" fmla="*/ 54 h 64"/>
                <a:gd name="T10" fmla="*/ 38 w 40"/>
                <a:gd name="T11" fmla="*/ 54 h 64"/>
                <a:gd name="T12" fmla="*/ 34 w 40"/>
                <a:gd name="T13" fmla="*/ 60 h 64"/>
                <a:gd name="T14" fmla="*/ 26 w 40"/>
                <a:gd name="T15" fmla="*/ 62 h 64"/>
                <a:gd name="T16" fmla="*/ 18 w 40"/>
                <a:gd name="T17" fmla="*/ 64 h 64"/>
                <a:gd name="T18" fmla="*/ 10 w 40"/>
                <a:gd name="T19" fmla="*/ 60 h 64"/>
                <a:gd name="T20" fmla="*/ 10 w 40"/>
                <a:gd name="T21" fmla="*/ 60 h 64"/>
                <a:gd name="T22" fmla="*/ 4 w 40"/>
                <a:gd name="T23" fmla="*/ 54 h 64"/>
                <a:gd name="T24" fmla="*/ 2 w 40"/>
                <a:gd name="T25" fmla="*/ 46 h 64"/>
                <a:gd name="T26" fmla="*/ 0 w 40"/>
                <a:gd name="T27" fmla="*/ 38 h 64"/>
                <a:gd name="T28" fmla="*/ 4 w 40"/>
                <a:gd name="T29" fmla="*/ 30 h 64"/>
                <a:gd name="T30" fmla="*/ 4 w 40"/>
                <a:gd name="T31" fmla="*/ 30 h 64"/>
                <a:gd name="T32" fmla="*/ 10 w 40"/>
                <a:gd name="T33" fmla="*/ 24 h 64"/>
                <a:gd name="T34" fmla="*/ 22 w 40"/>
                <a:gd name="T35" fmla="*/ 14 h 64"/>
                <a:gd name="T36" fmla="*/ 38 w 40"/>
                <a:gd name="T37" fmla="*/ 0 h 64"/>
                <a:gd name="T38" fmla="*/ 38 w 40"/>
                <a:gd name="T39" fmla="*/ 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64">
                  <a:moveTo>
                    <a:pt x="38" y="0"/>
                  </a:moveTo>
                  <a:lnTo>
                    <a:pt x="38" y="0"/>
                  </a:lnTo>
                  <a:lnTo>
                    <a:pt x="40" y="26"/>
                  </a:lnTo>
                  <a:lnTo>
                    <a:pt x="40" y="42"/>
                  </a:lnTo>
                  <a:lnTo>
                    <a:pt x="38" y="54"/>
                  </a:lnTo>
                  <a:lnTo>
                    <a:pt x="38" y="54"/>
                  </a:lnTo>
                  <a:lnTo>
                    <a:pt x="34" y="60"/>
                  </a:lnTo>
                  <a:lnTo>
                    <a:pt x="26" y="62"/>
                  </a:lnTo>
                  <a:lnTo>
                    <a:pt x="18" y="64"/>
                  </a:lnTo>
                  <a:lnTo>
                    <a:pt x="10" y="60"/>
                  </a:lnTo>
                  <a:lnTo>
                    <a:pt x="10" y="60"/>
                  </a:lnTo>
                  <a:lnTo>
                    <a:pt x="4" y="54"/>
                  </a:lnTo>
                  <a:lnTo>
                    <a:pt x="2" y="46"/>
                  </a:lnTo>
                  <a:lnTo>
                    <a:pt x="0" y="38"/>
                  </a:lnTo>
                  <a:lnTo>
                    <a:pt x="4" y="30"/>
                  </a:lnTo>
                  <a:lnTo>
                    <a:pt x="4" y="30"/>
                  </a:lnTo>
                  <a:lnTo>
                    <a:pt x="10" y="24"/>
                  </a:lnTo>
                  <a:lnTo>
                    <a:pt x="22" y="14"/>
                  </a:lnTo>
                  <a:lnTo>
                    <a:pt x="38" y="0"/>
                  </a:lnTo>
                  <a:lnTo>
                    <a:pt x="38" y="0"/>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26" name="Freeform 50"/>
            <p:cNvSpPr>
              <a:spLocks/>
            </p:cNvSpPr>
            <p:nvPr/>
          </p:nvSpPr>
          <p:spPr bwMode="auto">
            <a:xfrm>
              <a:off x="4280953" y="2678026"/>
              <a:ext cx="100815" cy="161304"/>
            </a:xfrm>
            <a:custGeom>
              <a:avLst/>
              <a:gdLst>
                <a:gd name="T0" fmla="*/ 38 w 40"/>
                <a:gd name="T1" fmla="*/ 0 h 64"/>
                <a:gd name="T2" fmla="*/ 38 w 40"/>
                <a:gd name="T3" fmla="*/ 0 h 64"/>
                <a:gd name="T4" fmla="*/ 40 w 40"/>
                <a:gd name="T5" fmla="*/ 26 h 64"/>
                <a:gd name="T6" fmla="*/ 40 w 40"/>
                <a:gd name="T7" fmla="*/ 42 h 64"/>
                <a:gd name="T8" fmla="*/ 38 w 40"/>
                <a:gd name="T9" fmla="*/ 54 h 64"/>
                <a:gd name="T10" fmla="*/ 38 w 40"/>
                <a:gd name="T11" fmla="*/ 54 h 64"/>
                <a:gd name="T12" fmla="*/ 34 w 40"/>
                <a:gd name="T13" fmla="*/ 60 h 64"/>
                <a:gd name="T14" fmla="*/ 26 w 40"/>
                <a:gd name="T15" fmla="*/ 62 h 64"/>
                <a:gd name="T16" fmla="*/ 18 w 40"/>
                <a:gd name="T17" fmla="*/ 64 h 64"/>
                <a:gd name="T18" fmla="*/ 10 w 40"/>
                <a:gd name="T19" fmla="*/ 60 h 64"/>
                <a:gd name="T20" fmla="*/ 10 w 40"/>
                <a:gd name="T21" fmla="*/ 60 h 64"/>
                <a:gd name="T22" fmla="*/ 4 w 40"/>
                <a:gd name="T23" fmla="*/ 54 h 64"/>
                <a:gd name="T24" fmla="*/ 2 w 40"/>
                <a:gd name="T25" fmla="*/ 46 h 64"/>
                <a:gd name="T26" fmla="*/ 0 w 40"/>
                <a:gd name="T27" fmla="*/ 38 h 64"/>
                <a:gd name="T28" fmla="*/ 4 w 40"/>
                <a:gd name="T29" fmla="*/ 30 h 64"/>
                <a:gd name="T30" fmla="*/ 4 w 40"/>
                <a:gd name="T31" fmla="*/ 30 h 64"/>
                <a:gd name="T32" fmla="*/ 10 w 40"/>
                <a:gd name="T33" fmla="*/ 24 h 64"/>
                <a:gd name="T34" fmla="*/ 22 w 40"/>
                <a:gd name="T35" fmla="*/ 14 h 64"/>
                <a:gd name="T36" fmla="*/ 38 w 40"/>
                <a:gd name="T37" fmla="*/ 0 h 64"/>
                <a:gd name="T38" fmla="*/ 38 w 40"/>
                <a:gd name="T39" fmla="*/ 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64">
                  <a:moveTo>
                    <a:pt x="38" y="0"/>
                  </a:moveTo>
                  <a:lnTo>
                    <a:pt x="38" y="0"/>
                  </a:lnTo>
                  <a:lnTo>
                    <a:pt x="40" y="26"/>
                  </a:lnTo>
                  <a:lnTo>
                    <a:pt x="40" y="42"/>
                  </a:lnTo>
                  <a:lnTo>
                    <a:pt x="38" y="54"/>
                  </a:lnTo>
                  <a:lnTo>
                    <a:pt x="38" y="54"/>
                  </a:lnTo>
                  <a:lnTo>
                    <a:pt x="34" y="60"/>
                  </a:lnTo>
                  <a:lnTo>
                    <a:pt x="26" y="62"/>
                  </a:lnTo>
                  <a:lnTo>
                    <a:pt x="18" y="64"/>
                  </a:lnTo>
                  <a:lnTo>
                    <a:pt x="10" y="60"/>
                  </a:lnTo>
                  <a:lnTo>
                    <a:pt x="10" y="60"/>
                  </a:lnTo>
                  <a:lnTo>
                    <a:pt x="4" y="54"/>
                  </a:lnTo>
                  <a:lnTo>
                    <a:pt x="2" y="46"/>
                  </a:lnTo>
                  <a:lnTo>
                    <a:pt x="0" y="38"/>
                  </a:lnTo>
                  <a:lnTo>
                    <a:pt x="4" y="30"/>
                  </a:lnTo>
                  <a:lnTo>
                    <a:pt x="4" y="30"/>
                  </a:lnTo>
                  <a:lnTo>
                    <a:pt x="10" y="24"/>
                  </a:lnTo>
                  <a:lnTo>
                    <a:pt x="22" y="14"/>
                  </a:lnTo>
                  <a:lnTo>
                    <a:pt x="38" y="0"/>
                  </a:lnTo>
                  <a:lnTo>
                    <a:pt x="38" y="0"/>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27" name="Freeform 51"/>
            <p:cNvSpPr>
              <a:spLocks/>
            </p:cNvSpPr>
            <p:nvPr/>
          </p:nvSpPr>
          <p:spPr bwMode="auto">
            <a:xfrm>
              <a:off x="4190219" y="2083216"/>
              <a:ext cx="277242" cy="272201"/>
            </a:xfrm>
            <a:custGeom>
              <a:avLst/>
              <a:gdLst>
                <a:gd name="T0" fmla="*/ 110 w 110"/>
                <a:gd name="T1" fmla="*/ 14 h 108"/>
                <a:gd name="T2" fmla="*/ 110 w 110"/>
                <a:gd name="T3" fmla="*/ 14 h 108"/>
                <a:gd name="T4" fmla="*/ 102 w 110"/>
                <a:gd name="T5" fmla="*/ 8 h 108"/>
                <a:gd name="T6" fmla="*/ 92 w 110"/>
                <a:gd name="T7" fmla="*/ 4 h 108"/>
                <a:gd name="T8" fmla="*/ 80 w 110"/>
                <a:gd name="T9" fmla="*/ 2 h 108"/>
                <a:gd name="T10" fmla="*/ 70 w 110"/>
                <a:gd name="T11" fmla="*/ 0 h 108"/>
                <a:gd name="T12" fmla="*/ 70 w 110"/>
                <a:gd name="T13" fmla="*/ 0 h 108"/>
                <a:gd name="T14" fmla="*/ 56 w 110"/>
                <a:gd name="T15" fmla="*/ 2 h 108"/>
                <a:gd name="T16" fmla="*/ 42 w 110"/>
                <a:gd name="T17" fmla="*/ 6 h 108"/>
                <a:gd name="T18" fmla="*/ 30 w 110"/>
                <a:gd name="T19" fmla="*/ 12 h 108"/>
                <a:gd name="T20" fmla="*/ 20 w 110"/>
                <a:gd name="T21" fmla="*/ 22 h 108"/>
                <a:gd name="T22" fmla="*/ 12 w 110"/>
                <a:gd name="T23" fmla="*/ 32 h 108"/>
                <a:gd name="T24" fmla="*/ 6 w 110"/>
                <a:gd name="T25" fmla="*/ 44 h 108"/>
                <a:gd name="T26" fmla="*/ 2 w 110"/>
                <a:gd name="T27" fmla="*/ 56 h 108"/>
                <a:gd name="T28" fmla="*/ 0 w 110"/>
                <a:gd name="T29" fmla="*/ 70 h 108"/>
                <a:gd name="T30" fmla="*/ 0 w 110"/>
                <a:gd name="T31" fmla="*/ 70 h 108"/>
                <a:gd name="T32" fmla="*/ 0 w 110"/>
                <a:gd name="T33" fmla="*/ 80 h 108"/>
                <a:gd name="T34" fmla="*/ 2 w 110"/>
                <a:gd name="T35" fmla="*/ 90 h 108"/>
                <a:gd name="T36" fmla="*/ 6 w 110"/>
                <a:gd name="T37" fmla="*/ 100 h 108"/>
                <a:gd name="T38" fmla="*/ 10 w 110"/>
                <a:gd name="T39" fmla="*/ 108 h 108"/>
                <a:gd name="T40" fmla="*/ 10 w 110"/>
                <a:gd name="T41" fmla="*/ 108 h 108"/>
                <a:gd name="T42" fmla="*/ 26 w 110"/>
                <a:gd name="T43" fmla="*/ 100 h 108"/>
                <a:gd name="T44" fmla="*/ 42 w 110"/>
                <a:gd name="T45" fmla="*/ 98 h 108"/>
                <a:gd name="T46" fmla="*/ 42 w 110"/>
                <a:gd name="T47" fmla="*/ 98 h 108"/>
                <a:gd name="T48" fmla="*/ 46 w 110"/>
                <a:gd name="T49" fmla="*/ 84 h 108"/>
                <a:gd name="T50" fmla="*/ 50 w 110"/>
                <a:gd name="T51" fmla="*/ 70 h 108"/>
                <a:gd name="T52" fmla="*/ 58 w 110"/>
                <a:gd name="T53" fmla="*/ 58 h 108"/>
                <a:gd name="T54" fmla="*/ 66 w 110"/>
                <a:gd name="T55" fmla="*/ 46 h 108"/>
                <a:gd name="T56" fmla="*/ 76 w 110"/>
                <a:gd name="T57" fmla="*/ 36 h 108"/>
                <a:gd name="T58" fmla="*/ 86 w 110"/>
                <a:gd name="T59" fmla="*/ 28 h 108"/>
                <a:gd name="T60" fmla="*/ 98 w 110"/>
                <a:gd name="T61" fmla="*/ 20 h 108"/>
                <a:gd name="T62" fmla="*/ 110 w 110"/>
                <a:gd name="T63" fmla="*/ 14 h 108"/>
                <a:gd name="T64" fmla="*/ 110 w 110"/>
                <a:gd name="T65" fmla="*/ 1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0" h="108">
                  <a:moveTo>
                    <a:pt x="110" y="14"/>
                  </a:moveTo>
                  <a:lnTo>
                    <a:pt x="110" y="14"/>
                  </a:lnTo>
                  <a:lnTo>
                    <a:pt x="102" y="8"/>
                  </a:lnTo>
                  <a:lnTo>
                    <a:pt x="92" y="4"/>
                  </a:lnTo>
                  <a:lnTo>
                    <a:pt x="80" y="2"/>
                  </a:lnTo>
                  <a:lnTo>
                    <a:pt x="70" y="0"/>
                  </a:lnTo>
                  <a:lnTo>
                    <a:pt x="70" y="0"/>
                  </a:lnTo>
                  <a:lnTo>
                    <a:pt x="56" y="2"/>
                  </a:lnTo>
                  <a:lnTo>
                    <a:pt x="42" y="6"/>
                  </a:lnTo>
                  <a:lnTo>
                    <a:pt x="30" y="12"/>
                  </a:lnTo>
                  <a:lnTo>
                    <a:pt x="20" y="22"/>
                  </a:lnTo>
                  <a:lnTo>
                    <a:pt x="12" y="32"/>
                  </a:lnTo>
                  <a:lnTo>
                    <a:pt x="6" y="44"/>
                  </a:lnTo>
                  <a:lnTo>
                    <a:pt x="2" y="56"/>
                  </a:lnTo>
                  <a:lnTo>
                    <a:pt x="0" y="70"/>
                  </a:lnTo>
                  <a:lnTo>
                    <a:pt x="0" y="70"/>
                  </a:lnTo>
                  <a:lnTo>
                    <a:pt x="0" y="80"/>
                  </a:lnTo>
                  <a:lnTo>
                    <a:pt x="2" y="90"/>
                  </a:lnTo>
                  <a:lnTo>
                    <a:pt x="6" y="100"/>
                  </a:lnTo>
                  <a:lnTo>
                    <a:pt x="10" y="108"/>
                  </a:lnTo>
                  <a:lnTo>
                    <a:pt x="10" y="108"/>
                  </a:lnTo>
                  <a:lnTo>
                    <a:pt x="26" y="100"/>
                  </a:lnTo>
                  <a:lnTo>
                    <a:pt x="42" y="98"/>
                  </a:lnTo>
                  <a:lnTo>
                    <a:pt x="42" y="98"/>
                  </a:lnTo>
                  <a:lnTo>
                    <a:pt x="46" y="84"/>
                  </a:lnTo>
                  <a:lnTo>
                    <a:pt x="50" y="70"/>
                  </a:lnTo>
                  <a:lnTo>
                    <a:pt x="58" y="58"/>
                  </a:lnTo>
                  <a:lnTo>
                    <a:pt x="66" y="46"/>
                  </a:lnTo>
                  <a:lnTo>
                    <a:pt x="76" y="36"/>
                  </a:lnTo>
                  <a:lnTo>
                    <a:pt x="86" y="28"/>
                  </a:lnTo>
                  <a:lnTo>
                    <a:pt x="98" y="20"/>
                  </a:lnTo>
                  <a:lnTo>
                    <a:pt x="110" y="14"/>
                  </a:lnTo>
                  <a:lnTo>
                    <a:pt x="110" y="14"/>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28" name="Freeform 52"/>
            <p:cNvSpPr>
              <a:spLocks/>
            </p:cNvSpPr>
            <p:nvPr/>
          </p:nvSpPr>
          <p:spPr bwMode="auto">
            <a:xfrm>
              <a:off x="4497706" y="2052971"/>
              <a:ext cx="151223" cy="45367"/>
            </a:xfrm>
            <a:custGeom>
              <a:avLst/>
              <a:gdLst>
                <a:gd name="T0" fmla="*/ 0 w 60"/>
                <a:gd name="T1" fmla="*/ 12 h 18"/>
                <a:gd name="T2" fmla="*/ 0 w 60"/>
                <a:gd name="T3" fmla="*/ 12 h 18"/>
                <a:gd name="T4" fmla="*/ 8 w 60"/>
                <a:gd name="T5" fmla="*/ 18 h 18"/>
                <a:gd name="T6" fmla="*/ 8 w 60"/>
                <a:gd name="T7" fmla="*/ 18 h 18"/>
                <a:gd name="T8" fmla="*/ 22 w 60"/>
                <a:gd name="T9" fmla="*/ 16 h 18"/>
                <a:gd name="T10" fmla="*/ 36 w 60"/>
                <a:gd name="T11" fmla="*/ 16 h 18"/>
                <a:gd name="T12" fmla="*/ 36 w 60"/>
                <a:gd name="T13" fmla="*/ 16 h 18"/>
                <a:gd name="T14" fmla="*/ 50 w 60"/>
                <a:gd name="T15" fmla="*/ 16 h 18"/>
                <a:gd name="T16" fmla="*/ 60 w 60"/>
                <a:gd name="T17" fmla="*/ 0 h 18"/>
                <a:gd name="T18" fmla="*/ 0 w 60"/>
                <a:gd name="T19" fmla="*/ 12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 h="18">
                  <a:moveTo>
                    <a:pt x="0" y="12"/>
                  </a:moveTo>
                  <a:lnTo>
                    <a:pt x="0" y="12"/>
                  </a:lnTo>
                  <a:lnTo>
                    <a:pt x="8" y="18"/>
                  </a:lnTo>
                  <a:lnTo>
                    <a:pt x="8" y="18"/>
                  </a:lnTo>
                  <a:lnTo>
                    <a:pt x="22" y="16"/>
                  </a:lnTo>
                  <a:lnTo>
                    <a:pt x="36" y="16"/>
                  </a:lnTo>
                  <a:lnTo>
                    <a:pt x="36" y="16"/>
                  </a:lnTo>
                  <a:lnTo>
                    <a:pt x="50" y="16"/>
                  </a:lnTo>
                  <a:lnTo>
                    <a:pt x="60" y="0"/>
                  </a:lnTo>
                  <a:lnTo>
                    <a:pt x="0" y="12"/>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29" name="Freeform 53"/>
            <p:cNvSpPr>
              <a:spLocks/>
            </p:cNvSpPr>
            <p:nvPr/>
          </p:nvSpPr>
          <p:spPr bwMode="auto">
            <a:xfrm>
              <a:off x="4245667" y="1931993"/>
              <a:ext cx="126019" cy="141141"/>
            </a:xfrm>
            <a:custGeom>
              <a:avLst/>
              <a:gdLst>
                <a:gd name="T0" fmla="*/ 50 w 50"/>
                <a:gd name="T1" fmla="*/ 42 h 56"/>
                <a:gd name="T2" fmla="*/ 8 w 50"/>
                <a:gd name="T3" fmla="*/ 0 h 56"/>
                <a:gd name="T4" fmla="*/ 0 w 50"/>
                <a:gd name="T5" fmla="*/ 56 h 56"/>
                <a:gd name="T6" fmla="*/ 0 w 50"/>
                <a:gd name="T7" fmla="*/ 56 h 56"/>
                <a:gd name="T8" fmla="*/ 12 w 50"/>
                <a:gd name="T9" fmla="*/ 50 h 56"/>
                <a:gd name="T10" fmla="*/ 24 w 50"/>
                <a:gd name="T11" fmla="*/ 46 h 56"/>
                <a:gd name="T12" fmla="*/ 36 w 50"/>
                <a:gd name="T13" fmla="*/ 44 h 56"/>
                <a:gd name="T14" fmla="*/ 48 w 50"/>
                <a:gd name="T15" fmla="*/ 42 h 56"/>
                <a:gd name="T16" fmla="*/ 48 w 50"/>
                <a:gd name="T17" fmla="*/ 42 h 56"/>
                <a:gd name="T18" fmla="*/ 50 w 50"/>
                <a:gd name="T19" fmla="*/ 42 h 56"/>
                <a:gd name="T20" fmla="*/ 50 w 50"/>
                <a:gd name="T21" fmla="*/ 42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0" h="56">
                  <a:moveTo>
                    <a:pt x="50" y="42"/>
                  </a:moveTo>
                  <a:lnTo>
                    <a:pt x="8" y="0"/>
                  </a:lnTo>
                  <a:lnTo>
                    <a:pt x="0" y="56"/>
                  </a:lnTo>
                  <a:lnTo>
                    <a:pt x="0" y="56"/>
                  </a:lnTo>
                  <a:lnTo>
                    <a:pt x="12" y="50"/>
                  </a:lnTo>
                  <a:lnTo>
                    <a:pt x="24" y="46"/>
                  </a:lnTo>
                  <a:lnTo>
                    <a:pt x="36" y="44"/>
                  </a:lnTo>
                  <a:lnTo>
                    <a:pt x="48" y="42"/>
                  </a:lnTo>
                  <a:lnTo>
                    <a:pt x="48" y="42"/>
                  </a:lnTo>
                  <a:lnTo>
                    <a:pt x="50" y="42"/>
                  </a:lnTo>
                  <a:lnTo>
                    <a:pt x="50" y="42"/>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30" name="Freeform 54"/>
            <p:cNvSpPr>
              <a:spLocks/>
            </p:cNvSpPr>
            <p:nvPr/>
          </p:nvSpPr>
          <p:spPr bwMode="auto">
            <a:xfrm>
              <a:off x="4094444" y="2340295"/>
              <a:ext cx="85693" cy="110897"/>
            </a:xfrm>
            <a:custGeom>
              <a:avLst/>
              <a:gdLst>
                <a:gd name="T0" fmla="*/ 0 w 34"/>
                <a:gd name="T1" fmla="*/ 44 h 44"/>
                <a:gd name="T2" fmla="*/ 20 w 34"/>
                <a:gd name="T3" fmla="*/ 42 h 44"/>
                <a:gd name="T4" fmla="*/ 20 w 34"/>
                <a:gd name="T5" fmla="*/ 42 h 44"/>
                <a:gd name="T6" fmla="*/ 26 w 34"/>
                <a:gd name="T7" fmla="*/ 28 h 44"/>
                <a:gd name="T8" fmla="*/ 34 w 34"/>
                <a:gd name="T9" fmla="*/ 16 h 44"/>
                <a:gd name="T10" fmla="*/ 34 w 34"/>
                <a:gd name="T11" fmla="*/ 16 h 44"/>
                <a:gd name="T12" fmla="*/ 26 w 34"/>
                <a:gd name="T13" fmla="*/ 0 h 44"/>
                <a:gd name="T14" fmla="*/ 0 w 34"/>
                <a:gd name="T15" fmla="*/ 44 h 4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44">
                  <a:moveTo>
                    <a:pt x="0" y="44"/>
                  </a:moveTo>
                  <a:lnTo>
                    <a:pt x="20" y="42"/>
                  </a:lnTo>
                  <a:lnTo>
                    <a:pt x="20" y="42"/>
                  </a:lnTo>
                  <a:lnTo>
                    <a:pt x="26" y="28"/>
                  </a:lnTo>
                  <a:lnTo>
                    <a:pt x="34" y="16"/>
                  </a:lnTo>
                  <a:lnTo>
                    <a:pt x="34" y="16"/>
                  </a:lnTo>
                  <a:lnTo>
                    <a:pt x="26" y="0"/>
                  </a:lnTo>
                  <a:lnTo>
                    <a:pt x="0" y="44"/>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31" name="Freeform 55"/>
            <p:cNvSpPr>
              <a:spLocks/>
            </p:cNvSpPr>
            <p:nvPr/>
          </p:nvSpPr>
          <p:spPr bwMode="auto">
            <a:xfrm>
              <a:off x="4094444" y="2052971"/>
              <a:ext cx="146182" cy="120978"/>
            </a:xfrm>
            <a:custGeom>
              <a:avLst/>
              <a:gdLst>
                <a:gd name="T0" fmla="*/ 58 w 58"/>
                <a:gd name="T1" fmla="*/ 10 h 48"/>
                <a:gd name="T2" fmla="*/ 0 w 58"/>
                <a:gd name="T3" fmla="*/ 0 h 48"/>
                <a:gd name="T4" fmla="*/ 26 w 58"/>
                <a:gd name="T5" fmla="*/ 48 h 48"/>
                <a:gd name="T6" fmla="*/ 26 w 58"/>
                <a:gd name="T7" fmla="*/ 48 h 48"/>
                <a:gd name="T8" fmla="*/ 32 w 58"/>
                <a:gd name="T9" fmla="*/ 38 h 48"/>
                <a:gd name="T10" fmla="*/ 40 w 58"/>
                <a:gd name="T11" fmla="*/ 28 h 48"/>
                <a:gd name="T12" fmla="*/ 48 w 58"/>
                <a:gd name="T13" fmla="*/ 18 h 48"/>
                <a:gd name="T14" fmla="*/ 58 w 58"/>
                <a:gd name="T15" fmla="*/ 10 h 48"/>
                <a:gd name="T16" fmla="*/ 58 w 58"/>
                <a:gd name="T17" fmla="*/ 1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8" h="48">
                  <a:moveTo>
                    <a:pt x="58" y="10"/>
                  </a:moveTo>
                  <a:lnTo>
                    <a:pt x="0" y="0"/>
                  </a:lnTo>
                  <a:lnTo>
                    <a:pt x="26" y="48"/>
                  </a:lnTo>
                  <a:lnTo>
                    <a:pt x="26" y="48"/>
                  </a:lnTo>
                  <a:lnTo>
                    <a:pt x="32" y="38"/>
                  </a:lnTo>
                  <a:lnTo>
                    <a:pt x="40" y="28"/>
                  </a:lnTo>
                  <a:lnTo>
                    <a:pt x="48" y="18"/>
                  </a:lnTo>
                  <a:lnTo>
                    <a:pt x="58" y="10"/>
                  </a:lnTo>
                  <a:lnTo>
                    <a:pt x="58" y="10"/>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32" name="Freeform 56"/>
            <p:cNvSpPr>
              <a:spLocks/>
            </p:cNvSpPr>
            <p:nvPr/>
          </p:nvSpPr>
          <p:spPr bwMode="auto">
            <a:xfrm>
              <a:off x="4033955" y="2194113"/>
              <a:ext cx="120978" cy="115938"/>
            </a:xfrm>
            <a:custGeom>
              <a:avLst/>
              <a:gdLst>
                <a:gd name="T0" fmla="*/ 0 w 48"/>
                <a:gd name="T1" fmla="*/ 24 h 46"/>
                <a:gd name="T2" fmla="*/ 46 w 48"/>
                <a:gd name="T3" fmla="*/ 46 h 46"/>
                <a:gd name="T4" fmla="*/ 46 w 48"/>
                <a:gd name="T5" fmla="*/ 46 h 46"/>
                <a:gd name="T6" fmla="*/ 44 w 48"/>
                <a:gd name="T7" fmla="*/ 26 h 46"/>
                <a:gd name="T8" fmla="*/ 44 w 48"/>
                <a:gd name="T9" fmla="*/ 26 h 46"/>
                <a:gd name="T10" fmla="*/ 44 w 48"/>
                <a:gd name="T11" fmla="*/ 14 h 46"/>
                <a:gd name="T12" fmla="*/ 48 w 48"/>
                <a:gd name="T13" fmla="*/ 0 h 46"/>
                <a:gd name="T14" fmla="*/ 0 w 48"/>
                <a:gd name="T15" fmla="*/ 24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 h="46">
                  <a:moveTo>
                    <a:pt x="0" y="24"/>
                  </a:moveTo>
                  <a:lnTo>
                    <a:pt x="46" y="46"/>
                  </a:lnTo>
                  <a:lnTo>
                    <a:pt x="46" y="46"/>
                  </a:lnTo>
                  <a:lnTo>
                    <a:pt x="44" y="26"/>
                  </a:lnTo>
                  <a:lnTo>
                    <a:pt x="44" y="26"/>
                  </a:lnTo>
                  <a:lnTo>
                    <a:pt x="44" y="14"/>
                  </a:lnTo>
                  <a:lnTo>
                    <a:pt x="48" y="0"/>
                  </a:lnTo>
                  <a:lnTo>
                    <a:pt x="0" y="24"/>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33" name="Freeform 57"/>
            <p:cNvSpPr>
              <a:spLocks/>
            </p:cNvSpPr>
            <p:nvPr/>
          </p:nvSpPr>
          <p:spPr bwMode="auto">
            <a:xfrm>
              <a:off x="4371686" y="1931993"/>
              <a:ext cx="126019" cy="151223"/>
            </a:xfrm>
            <a:custGeom>
              <a:avLst/>
              <a:gdLst>
                <a:gd name="T0" fmla="*/ 42 w 50"/>
                <a:gd name="T1" fmla="*/ 0 h 60"/>
                <a:gd name="T2" fmla="*/ 0 w 50"/>
                <a:gd name="T3" fmla="*/ 42 h 60"/>
                <a:gd name="T4" fmla="*/ 0 w 50"/>
                <a:gd name="T5" fmla="*/ 42 h 60"/>
                <a:gd name="T6" fmla="*/ 14 w 50"/>
                <a:gd name="T7" fmla="*/ 44 h 60"/>
                <a:gd name="T8" fmla="*/ 26 w 50"/>
                <a:gd name="T9" fmla="*/ 48 h 60"/>
                <a:gd name="T10" fmla="*/ 38 w 50"/>
                <a:gd name="T11" fmla="*/ 52 h 60"/>
                <a:gd name="T12" fmla="*/ 50 w 50"/>
                <a:gd name="T13" fmla="*/ 60 h 60"/>
                <a:gd name="T14" fmla="*/ 42 w 50"/>
                <a:gd name="T15" fmla="*/ 0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0" h="60">
                  <a:moveTo>
                    <a:pt x="42" y="0"/>
                  </a:moveTo>
                  <a:lnTo>
                    <a:pt x="0" y="42"/>
                  </a:lnTo>
                  <a:lnTo>
                    <a:pt x="0" y="42"/>
                  </a:lnTo>
                  <a:lnTo>
                    <a:pt x="14" y="44"/>
                  </a:lnTo>
                  <a:lnTo>
                    <a:pt x="26" y="48"/>
                  </a:lnTo>
                  <a:lnTo>
                    <a:pt x="38" y="52"/>
                  </a:lnTo>
                  <a:lnTo>
                    <a:pt x="50" y="60"/>
                  </a:lnTo>
                  <a:lnTo>
                    <a:pt x="42" y="0"/>
                  </a:lnTo>
                  <a:close/>
                </a:path>
              </a:pathLst>
            </a:custGeom>
            <a:grpFill/>
            <a:ln>
              <a:noFill/>
            </a:ln>
          </p:spPr>
          <p:txBody>
            <a:bodyPr vert="horz" wrap="square" lIns="91440" tIns="45720" rIns="91440" bIns="45720" numCol="1" anchor="t" anchorCtr="0" compatLnSpc="1">
              <a:prstTxWarp prst="textNoShape">
                <a:avLst/>
              </a:prstTxWarp>
            </a:bodyPr>
            <a:lstStyle/>
            <a:p>
              <a:endParaRPr lang="en-GB"/>
            </a:p>
          </p:txBody>
        </p:sp>
      </p:grpSp>
      <p:sp>
        <p:nvSpPr>
          <p:cNvPr id="35" name="Freeform 262"/>
          <p:cNvSpPr>
            <a:spLocks noChangeAspect="1" noEditPoints="1"/>
          </p:cNvSpPr>
          <p:nvPr/>
        </p:nvSpPr>
        <p:spPr bwMode="auto">
          <a:xfrm>
            <a:off x="2776274" y="3945199"/>
            <a:ext cx="765957" cy="765969"/>
          </a:xfrm>
          <a:custGeom>
            <a:avLst/>
            <a:gdLst>
              <a:gd name="T0" fmla="*/ 499 w 1521"/>
              <a:gd name="T1" fmla="*/ 1475 h 1521"/>
              <a:gd name="T2" fmla="*/ 1215 w 1521"/>
              <a:gd name="T3" fmla="*/ 152 h 1521"/>
              <a:gd name="T4" fmla="*/ 1281 w 1521"/>
              <a:gd name="T5" fmla="*/ 1077 h 1521"/>
              <a:gd name="T6" fmla="*/ 225 w 1521"/>
              <a:gd name="T7" fmla="*/ 318 h 1521"/>
              <a:gd name="T8" fmla="*/ 293 w 1521"/>
              <a:gd name="T9" fmla="*/ 302 h 1521"/>
              <a:gd name="T10" fmla="*/ 417 w 1521"/>
              <a:gd name="T11" fmla="*/ 341 h 1521"/>
              <a:gd name="T12" fmla="*/ 348 w 1521"/>
              <a:gd name="T13" fmla="*/ 308 h 1521"/>
              <a:gd name="T14" fmla="*/ 288 w 1521"/>
              <a:gd name="T15" fmla="*/ 445 h 1521"/>
              <a:gd name="T16" fmla="*/ 370 w 1521"/>
              <a:gd name="T17" fmla="*/ 414 h 1521"/>
              <a:gd name="T18" fmla="*/ 423 w 1521"/>
              <a:gd name="T19" fmla="*/ 525 h 1521"/>
              <a:gd name="T20" fmla="*/ 326 w 1521"/>
              <a:gd name="T21" fmla="*/ 585 h 1521"/>
              <a:gd name="T22" fmla="*/ 217 w 1521"/>
              <a:gd name="T23" fmla="*/ 675 h 1521"/>
              <a:gd name="T24" fmla="*/ 304 w 1521"/>
              <a:gd name="T25" fmla="*/ 806 h 1521"/>
              <a:gd name="T26" fmla="*/ 451 w 1521"/>
              <a:gd name="T27" fmla="*/ 892 h 1521"/>
              <a:gd name="T28" fmla="*/ 491 w 1521"/>
              <a:gd name="T29" fmla="*/ 1063 h 1521"/>
              <a:gd name="T30" fmla="*/ 380 w 1521"/>
              <a:gd name="T31" fmla="*/ 1258 h 1521"/>
              <a:gd name="T32" fmla="*/ 325 w 1521"/>
              <a:gd name="T33" fmla="*/ 1233 h 1521"/>
              <a:gd name="T34" fmla="*/ 313 w 1521"/>
              <a:gd name="T35" fmla="*/ 1015 h 1521"/>
              <a:gd name="T36" fmla="*/ 250 w 1521"/>
              <a:gd name="T37" fmla="*/ 822 h 1521"/>
              <a:gd name="T38" fmla="*/ 92 w 1521"/>
              <a:gd name="T39" fmla="*/ 672 h 1521"/>
              <a:gd name="T40" fmla="*/ 385 w 1521"/>
              <a:gd name="T41" fmla="*/ 192 h 1521"/>
              <a:gd name="T42" fmla="*/ 1372 w 1521"/>
              <a:gd name="T43" fmla="*/ 459 h 1521"/>
              <a:gd name="T44" fmla="*/ 1323 w 1521"/>
              <a:gd name="T45" fmla="*/ 639 h 1521"/>
              <a:gd name="T46" fmla="*/ 1218 w 1521"/>
              <a:gd name="T47" fmla="*/ 806 h 1521"/>
              <a:gd name="T48" fmla="*/ 1151 w 1521"/>
              <a:gd name="T49" fmla="*/ 739 h 1521"/>
              <a:gd name="T50" fmla="*/ 1032 w 1521"/>
              <a:gd name="T51" fmla="*/ 713 h 1521"/>
              <a:gd name="T52" fmla="*/ 998 w 1521"/>
              <a:gd name="T53" fmla="*/ 734 h 1521"/>
              <a:gd name="T54" fmla="*/ 890 w 1521"/>
              <a:gd name="T55" fmla="*/ 772 h 1521"/>
              <a:gd name="T56" fmla="*/ 827 w 1521"/>
              <a:gd name="T57" fmla="*/ 1136 h 1521"/>
              <a:gd name="T58" fmla="*/ 680 w 1521"/>
              <a:gd name="T59" fmla="*/ 848 h 1521"/>
              <a:gd name="T60" fmla="*/ 706 w 1521"/>
              <a:gd name="T61" fmla="*/ 614 h 1521"/>
              <a:gd name="T62" fmla="*/ 831 w 1521"/>
              <a:gd name="T63" fmla="*/ 622 h 1521"/>
              <a:gd name="T64" fmla="*/ 747 w 1521"/>
              <a:gd name="T65" fmla="*/ 547 h 1521"/>
              <a:gd name="T66" fmla="*/ 719 w 1521"/>
              <a:gd name="T67" fmla="*/ 585 h 1521"/>
              <a:gd name="T68" fmla="*/ 666 w 1521"/>
              <a:gd name="T69" fmla="*/ 553 h 1521"/>
              <a:gd name="T70" fmla="*/ 648 w 1521"/>
              <a:gd name="T71" fmla="*/ 414 h 1521"/>
              <a:gd name="T72" fmla="*/ 712 w 1521"/>
              <a:gd name="T73" fmla="*/ 430 h 1521"/>
              <a:gd name="T74" fmla="*/ 881 w 1521"/>
              <a:gd name="T75" fmla="*/ 337 h 1521"/>
              <a:gd name="T76" fmla="*/ 1038 w 1521"/>
              <a:gd name="T77" fmla="*/ 289 h 1521"/>
              <a:gd name="T78" fmla="*/ 1143 w 1521"/>
              <a:gd name="T79" fmla="*/ 217 h 1521"/>
              <a:gd name="T80" fmla="*/ 1413 w 1521"/>
              <a:gd name="T81" fmla="*/ 559 h 1521"/>
              <a:gd name="T82" fmla="*/ 1351 w 1521"/>
              <a:gd name="T83" fmla="*/ 919 h 1521"/>
              <a:gd name="T84" fmla="*/ 1307 w 1521"/>
              <a:gd name="T85" fmla="*/ 924 h 1521"/>
              <a:gd name="T86" fmla="*/ 1249 w 1521"/>
              <a:gd name="T87" fmla="*/ 933 h 1521"/>
              <a:gd name="T88" fmla="*/ 1395 w 1521"/>
              <a:gd name="T89" fmla="*/ 891 h 1521"/>
              <a:gd name="T90" fmla="*/ 1421 w 1521"/>
              <a:gd name="T91" fmla="*/ 581 h 1521"/>
              <a:gd name="T92" fmla="*/ 1228 w 1521"/>
              <a:gd name="T93" fmla="*/ 914 h 1521"/>
              <a:gd name="T94" fmla="*/ 905 w 1521"/>
              <a:gd name="T95" fmla="*/ 1059 h 1521"/>
              <a:gd name="T96" fmla="*/ 486 w 1521"/>
              <a:gd name="T97" fmla="*/ 401 h 1521"/>
              <a:gd name="T98" fmla="*/ 427 w 1521"/>
              <a:gd name="T99" fmla="*/ 239 h 1521"/>
              <a:gd name="T100" fmla="*/ 419 w 1521"/>
              <a:gd name="T101" fmla="*/ 186 h 1521"/>
              <a:gd name="T102" fmla="*/ 620 w 1521"/>
              <a:gd name="T103" fmla="*/ 158 h 1521"/>
              <a:gd name="T104" fmla="*/ 630 w 1521"/>
              <a:gd name="T105" fmla="*/ 224 h 1521"/>
              <a:gd name="T106" fmla="*/ 556 w 1521"/>
              <a:gd name="T107" fmla="*/ 335 h 1521"/>
              <a:gd name="T108" fmla="*/ 747 w 1521"/>
              <a:gd name="T109" fmla="*/ 232 h 1521"/>
              <a:gd name="T110" fmla="*/ 754 w 1521"/>
              <a:gd name="T111" fmla="*/ 186 h 1521"/>
              <a:gd name="T112" fmla="*/ 613 w 1521"/>
              <a:gd name="T113" fmla="*/ 359 h 1521"/>
              <a:gd name="T114" fmla="*/ 980 w 1521"/>
              <a:gd name="T115" fmla="*/ 227 h 1521"/>
              <a:gd name="T116" fmla="*/ 952 w 1521"/>
              <a:gd name="T117" fmla="*/ 172 h 1521"/>
              <a:gd name="T118" fmla="*/ 298 w 1521"/>
              <a:gd name="T119" fmla="*/ 364 h 1521"/>
              <a:gd name="T120" fmla="*/ 313 w 1521"/>
              <a:gd name="T121" fmla="*/ 737 h 1521"/>
              <a:gd name="T122" fmla="*/ 289 w 1521"/>
              <a:gd name="T123" fmla="*/ 715 h 1521"/>
              <a:gd name="T124" fmla="*/ 1392 w 1521"/>
              <a:gd name="T125" fmla="*/ 898 h 1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21" h="1521">
                <a:moveTo>
                  <a:pt x="761" y="0"/>
                </a:moveTo>
                <a:lnTo>
                  <a:pt x="761" y="0"/>
                </a:lnTo>
                <a:lnTo>
                  <a:pt x="721" y="2"/>
                </a:lnTo>
                <a:lnTo>
                  <a:pt x="682" y="5"/>
                </a:lnTo>
                <a:lnTo>
                  <a:pt x="644" y="9"/>
                </a:lnTo>
                <a:lnTo>
                  <a:pt x="608" y="16"/>
                </a:lnTo>
                <a:lnTo>
                  <a:pt x="571" y="24"/>
                </a:lnTo>
                <a:lnTo>
                  <a:pt x="535" y="35"/>
                </a:lnTo>
                <a:lnTo>
                  <a:pt x="499" y="47"/>
                </a:lnTo>
                <a:lnTo>
                  <a:pt x="465" y="60"/>
                </a:lnTo>
                <a:lnTo>
                  <a:pt x="431" y="75"/>
                </a:lnTo>
                <a:lnTo>
                  <a:pt x="398" y="93"/>
                </a:lnTo>
                <a:lnTo>
                  <a:pt x="367" y="111"/>
                </a:lnTo>
                <a:lnTo>
                  <a:pt x="335" y="131"/>
                </a:lnTo>
                <a:lnTo>
                  <a:pt x="306" y="152"/>
                </a:lnTo>
                <a:lnTo>
                  <a:pt x="277" y="174"/>
                </a:lnTo>
                <a:lnTo>
                  <a:pt x="250" y="198"/>
                </a:lnTo>
                <a:lnTo>
                  <a:pt x="223" y="224"/>
                </a:lnTo>
                <a:lnTo>
                  <a:pt x="198" y="250"/>
                </a:lnTo>
                <a:lnTo>
                  <a:pt x="174" y="278"/>
                </a:lnTo>
                <a:lnTo>
                  <a:pt x="151" y="306"/>
                </a:lnTo>
                <a:lnTo>
                  <a:pt x="131" y="337"/>
                </a:lnTo>
                <a:lnTo>
                  <a:pt x="111" y="367"/>
                </a:lnTo>
                <a:lnTo>
                  <a:pt x="93" y="398"/>
                </a:lnTo>
                <a:lnTo>
                  <a:pt x="75" y="432"/>
                </a:lnTo>
                <a:lnTo>
                  <a:pt x="60" y="466"/>
                </a:lnTo>
                <a:lnTo>
                  <a:pt x="46" y="499"/>
                </a:lnTo>
                <a:lnTo>
                  <a:pt x="34" y="535"/>
                </a:lnTo>
                <a:lnTo>
                  <a:pt x="24" y="571"/>
                </a:lnTo>
                <a:lnTo>
                  <a:pt x="16" y="608"/>
                </a:lnTo>
                <a:lnTo>
                  <a:pt x="9" y="646"/>
                </a:lnTo>
                <a:lnTo>
                  <a:pt x="4" y="684"/>
                </a:lnTo>
                <a:lnTo>
                  <a:pt x="2" y="721"/>
                </a:lnTo>
                <a:lnTo>
                  <a:pt x="0" y="761"/>
                </a:lnTo>
                <a:lnTo>
                  <a:pt x="0" y="761"/>
                </a:lnTo>
                <a:lnTo>
                  <a:pt x="2" y="800"/>
                </a:lnTo>
                <a:lnTo>
                  <a:pt x="4" y="839"/>
                </a:lnTo>
                <a:lnTo>
                  <a:pt x="9" y="877"/>
                </a:lnTo>
                <a:lnTo>
                  <a:pt x="16" y="913"/>
                </a:lnTo>
                <a:lnTo>
                  <a:pt x="24" y="950"/>
                </a:lnTo>
                <a:lnTo>
                  <a:pt x="34" y="986"/>
                </a:lnTo>
                <a:lnTo>
                  <a:pt x="46" y="1022"/>
                </a:lnTo>
                <a:lnTo>
                  <a:pt x="60" y="1056"/>
                </a:lnTo>
                <a:lnTo>
                  <a:pt x="75" y="1090"/>
                </a:lnTo>
                <a:lnTo>
                  <a:pt x="93" y="1123"/>
                </a:lnTo>
                <a:lnTo>
                  <a:pt x="111" y="1155"/>
                </a:lnTo>
                <a:lnTo>
                  <a:pt x="131" y="1186"/>
                </a:lnTo>
                <a:lnTo>
                  <a:pt x="151" y="1215"/>
                </a:lnTo>
                <a:lnTo>
                  <a:pt x="174" y="1244"/>
                </a:lnTo>
                <a:lnTo>
                  <a:pt x="198" y="1271"/>
                </a:lnTo>
                <a:lnTo>
                  <a:pt x="223" y="1298"/>
                </a:lnTo>
                <a:lnTo>
                  <a:pt x="250" y="1323"/>
                </a:lnTo>
                <a:lnTo>
                  <a:pt x="277" y="1347"/>
                </a:lnTo>
                <a:lnTo>
                  <a:pt x="306" y="1370"/>
                </a:lnTo>
                <a:lnTo>
                  <a:pt x="335" y="1390"/>
                </a:lnTo>
                <a:lnTo>
                  <a:pt x="367" y="1411"/>
                </a:lnTo>
                <a:lnTo>
                  <a:pt x="398" y="1429"/>
                </a:lnTo>
                <a:lnTo>
                  <a:pt x="431" y="1446"/>
                </a:lnTo>
                <a:lnTo>
                  <a:pt x="465" y="1461"/>
                </a:lnTo>
                <a:lnTo>
                  <a:pt x="499" y="1475"/>
                </a:lnTo>
                <a:lnTo>
                  <a:pt x="535" y="1487"/>
                </a:lnTo>
                <a:lnTo>
                  <a:pt x="571" y="1497"/>
                </a:lnTo>
                <a:lnTo>
                  <a:pt x="608" y="1505"/>
                </a:lnTo>
                <a:lnTo>
                  <a:pt x="644" y="1512"/>
                </a:lnTo>
                <a:lnTo>
                  <a:pt x="682" y="1517"/>
                </a:lnTo>
                <a:lnTo>
                  <a:pt x="721" y="1519"/>
                </a:lnTo>
                <a:lnTo>
                  <a:pt x="761" y="1521"/>
                </a:lnTo>
                <a:lnTo>
                  <a:pt x="761" y="1521"/>
                </a:lnTo>
                <a:lnTo>
                  <a:pt x="800" y="1519"/>
                </a:lnTo>
                <a:lnTo>
                  <a:pt x="839" y="1517"/>
                </a:lnTo>
                <a:lnTo>
                  <a:pt x="877" y="1512"/>
                </a:lnTo>
                <a:lnTo>
                  <a:pt x="913" y="1505"/>
                </a:lnTo>
                <a:lnTo>
                  <a:pt x="950" y="1497"/>
                </a:lnTo>
                <a:lnTo>
                  <a:pt x="986" y="1487"/>
                </a:lnTo>
                <a:lnTo>
                  <a:pt x="1022" y="1475"/>
                </a:lnTo>
                <a:lnTo>
                  <a:pt x="1056" y="1461"/>
                </a:lnTo>
                <a:lnTo>
                  <a:pt x="1090" y="1446"/>
                </a:lnTo>
                <a:lnTo>
                  <a:pt x="1123" y="1429"/>
                </a:lnTo>
                <a:lnTo>
                  <a:pt x="1154" y="1411"/>
                </a:lnTo>
                <a:lnTo>
                  <a:pt x="1186" y="1390"/>
                </a:lnTo>
                <a:lnTo>
                  <a:pt x="1215" y="1370"/>
                </a:lnTo>
                <a:lnTo>
                  <a:pt x="1244" y="1347"/>
                </a:lnTo>
                <a:lnTo>
                  <a:pt x="1271" y="1323"/>
                </a:lnTo>
                <a:lnTo>
                  <a:pt x="1298" y="1298"/>
                </a:lnTo>
                <a:lnTo>
                  <a:pt x="1323" y="1271"/>
                </a:lnTo>
                <a:lnTo>
                  <a:pt x="1347" y="1244"/>
                </a:lnTo>
                <a:lnTo>
                  <a:pt x="1370" y="1215"/>
                </a:lnTo>
                <a:lnTo>
                  <a:pt x="1390" y="1186"/>
                </a:lnTo>
                <a:lnTo>
                  <a:pt x="1411" y="1155"/>
                </a:lnTo>
                <a:lnTo>
                  <a:pt x="1428" y="1123"/>
                </a:lnTo>
                <a:lnTo>
                  <a:pt x="1446" y="1090"/>
                </a:lnTo>
                <a:lnTo>
                  <a:pt x="1461" y="1056"/>
                </a:lnTo>
                <a:lnTo>
                  <a:pt x="1475" y="1022"/>
                </a:lnTo>
                <a:lnTo>
                  <a:pt x="1487" y="986"/>
                </a:lnTo>
                <a:lnTo>
                  <a:pt x="1497" y="950"/>
                </a:lnTo>
                <a:lnTo>
                  <a:pt x="1505" y="913"/>
                </a:lnTo>
                <a:lnTo>
                  <a:pt x="1512" y="877"/>
                </a:lnTo>
                <a:lnTo>
                  <a:pt x="1517" y="839"/>
                </a:lnTo>
                <a:lnTo>
                  <a:pt x="1519" y="800"/>
                </a:lnTo>
                <a:lnTo>
                  <a:pt x="1521" y="761"/>
                </a:lnTo>
                <a:lnTo>
                  <a:pt x="1521" y="761"/>
                </a:lnTo>
                <a:lnTo>
                  <a:pt x="1519" y="721"/>
                </a:lnTo>
                <a:lnTo>
                  <a:pt x="1517" y="684"/>
                </a:lnTo>
                <a:lnTo>
                  <a:pt x="1512" y="646"/>
                </a:lnTo>
                <a:lnTo>
                  <a:pt x="1505" y="608"/>
                </a:lnTo>
                <a:lnTo>
                  <a:pt x="1497" y="571"/>
                </a:lnTo>
                <a:lnTo>
                  <a:pt x="1487" y="535"/>
                </a:lnTo>
                <a:lnTo>
                  <a:pt x="1475" y="499"/>
                </a:lnTo>
                <a:lnTo>
                  <a:pt x="1461" y="466"/>
                </a:lnTo>
                <a:lnTo>
                  <a:pt x="1446" y="432"/>
                </a:lnTo>
                <a:lnTo>
                  <a:pt x="1428" y="398"/>
                </a:lnTo>
                <a:lnTo>
                  <a:pt x="1411" y="367"/>
                </a:lnTo>
                <a:lnTo>
                  <a:pt x="1390" y="337"/>
                </a:lnTo>
                <a:lnTo>
                  <a:pt x="1370" y="306"/>
                </a:lnTo>
                <a:lnTo>
                  <a:pt x="1347" y="278"/>
                </a:lnTo>
                <a:lnTo>
                  <a:pt x="1323" y="250"/>
                </a:lnTo>
                <a:lnTo>
                  <a:pt x="1298" y="224"/>
                </a:lnTo>
                <a:lnTo>
                  <a:pt x="1271" y="198"/>
                </a:lnTo>
                <a:lnTo>
                  <a:pt x="1244" y="174"/>
                </a:lnTo>
                <a:lnTo>
                  <a:pt x="1215" y="152"/>
                </a:lnTo>
                <a:lnTo>
                  <a:pt x="1186" y="131"/>
                </a:lnTo>
                <a:lnTo>
                  <a:pt x="1154" y="111"/>
                </a:lnTo>
                <a:lnTo>
                  <a:pt x="1123" y="93"/>
                </a:lnTo>
                <a:lnTo>
                  <a:pt x="1090" y="75"/>
                </a:lnTo>
                <a:lnTo>
                  <a:pt x="1056" y="60"/>
                </a:lnTo>
                <a:lnTo>
                  <a:pt x="1022" y="47"/>
                </a:lnTo>
                <a:lnTo>
                  <a:pt x="986" y="35"/>
                </a:lnTo>
                <a:lnTo>
                  <a:pt x="950" y="24"/>
                </a:lnTo>
                <a:lnTo>
                  <a:pt x="913" y="16"/>
                </a:lnTo>
                <a:lnTo>
                  <a:pt x="877" y="9"/>
                </a:lnTo>
                <a:lnTo>
                  <a:pt x="839" y="5"/>
                </a:lnTo>
                <a:lnTo>
                  <a:pt x="800" y="2"/>
                </a:lnTo>
                <a:lnTo>
                  <a:pt x="761" y="0"/>
                </a:lnTo>
                <a:lnTo>
                  <a:pt x="761" y="0"/>
                </a:lnTo>
                <a:close/>
                <a:moveTo>
                  <a:pt x="1418" y="987"/>
                </a:moveTo>
                <a:lnTo>
                  <a:pt x="1418" y="987"/>
                </a:lnTo>
                <a:lnTo>
                  <a:pt x="1414" y="988"/>
                </a:lnTo>
                <a:lnTo>
                  <a:pt x="1413" y="989"/>
                </a:lnTo>
                <a:lnTo>
                  <a:pt x="1413" y="991"/>
                </a:lnTo>
                <a:lnTo>
                  <a:pt x="1413" y="991"/>
                </a:lnTo>
                <a:lnTo>
                  <a:pt x="1413" y="995"/>
                </a:lnTo>
                <a:lnTo>
                  <a:pt x="1414" y="997"/>
                </a:lnTo>
                <a:lnTo>
                  <a:pt x="1414" y="997"/>
                </a:lnTo>
                <a:lnTo>
                  <a:pt x="1399" y="1034"/>
                </a:lnTo>
                <a:lnTo>
                  <a:pt x="1383" y="1070"/>
                </a:lnTo>
                <a:lnTo>
                  <a:pt x="1364" y="1104"/>
                </a:lnTo>
                <a:lnTo>
                  <a:pt x="1344" y="1138"/>
                </a:lnTo>
                <a:lnTo>
                  <a:pt x="1344" y="1138"/>
                </a:lnTo>
                <a:lnTo>
                  <a:pt x="1337" y="1141"/>
                </a:lnTo>
                <a:lnTo>
                  <a:pt x="1335" y="1143"/>
                </a:lnTo>
                <a:lnTo>
                  <a:pt x="1332" y="1146"/>
                </a:lnTo>
                <a:lnTo>
                  <a:pt x="1332" y="1146"/>
                </a:lnTo>
                <a:lnTo>
                  <a:pt x="1326" y="1145"/>
                </a:lnTo>
                <a:lnTo>
                  <a:pt x="1321" y="1146"/>
                </a:lnTo>
                <a:lnTo>
                  <a:pt x="1317" y="1148"/>
                </a:lnTo>
                <a:lnTo>
                  <a:pt x="1313" y="1149"/>
                </a:lnTo>
                <a:lnTo>
                  <a:pt x="1307" y="1153"/>
                </a:lnTo>
                <a:lnTo>
                  <a:pt x="1299" y="1157"/>
                </a:lnTo>
                <a:lnTo>
                  <a:pt x="1299" y="1157"/>
                </a:lnTo>
                <a:lnTo>
                  <a:pt x="1297" y="1157"/>
                </a:lnTo>
                <a:lnTo>
                  <a:pt x="1296" y="1157"/>
                </a:lnTo>
                <a:lnTo>
                  <a:pt x="1293" y="1155"/>
                </a:lnTo>
                <a:lnTo>
                  <a:pt x="1290" y="1153"/>
                </a:lnTo>
                <a:lnTo>
                  <a:pt x="1289" y="1152"/>
                </a:lnTo>
                <a:lnTo>
                  <a:pt x="1286" y="1152"/>
                </a:lnTo>
                <a:lnTo>
                  <a:pt x="1286" y="1152"/>
                </a:lnTo>
                <a:lnTo>
                  <a:pt x="1285" y="1143"/>
                </a:lnTo>
                <a:lnTo>
                  <a:pt x="1286" y="1137"/>
                </a:lnTo>
                <a:lnTo>
                  <a:pt x="1289" y="1130"/>
                </a:lnTo>
                <a:lnTo>
                  <a:pt x="1289" y="1123"/>
                </a:lnTo>
                <a:lnTo>
                  <a:pt x="1289" y="1123"/>
                </a:lnTo>
                <a:lnTo>
                  <a:pt x="1287" y="1117"/>
                </a:lnTo>
                <a:lnTo>
                  <a:pt x="1286" y="1114"/>
                </a:lnTo>
                <a:lnTo>
                  <a:pt x="1284" y="1111"/>
                </a:lnTo>
                <a:lnTo>
                  <a:pt x="1281" y="1109"/>
                </a:lnTo>
                <a:lnTo>
                  <a:pt x="1281" y="1109"/>
                </a:lnTo>
                <a:lnTo>
                  <a:pt x="1283" y="1103"/>
                </a:lnTo>
                <a:lnTo>
                  <a:pt x="1284" y="1099"/>
                </a:lnTo>
                <a:lnTo>
                  <a:pt x="1283" y="1088"/>
                </a:lnTo>
                <a:lnTo>
                  <a:pt x="1281" y="1077"/>
                </a:lnTo>
                <a:lnTo>
                  <a:pt x="1279" y="1068"/>
                </a:lnTo>
                <a:lnTo>
                  <a:pt x="1279" y="1068"/>
                </a:lnTo>
                <a:lnTo>
                  <a:pt x="1281" y="1066"/>
                </a:lnTo>
                <a:lnTo>
                  <a:pt x="1282" y="1064"/>
                </a:lnTo>
                <a:lnTo>
                  <a:pt x="1287" y="1063"/>
                </a:lnTo>
                <a:lnTo>
                  <a:pt x="1293" y="1062"/>
                </a:lnTo>
                <a:lnTo>
                  <a:pt x="1297" y="1060"/>
                </a:lnTo>
                <a:lnTo>
                  <a:pt x="1297" y="1060"/>
                </a:lnTo>
                <a:lnTo>
                  <a:pt x="1300" y="1058"/>
                </a:lnTo>
                <a:lnTo>
                  <a:pt x="1303" y="1055"/>
                </a:lnTo>
                <a:lnTo>
                  <a:pt x="1305" y="1048"/>
                </a:lnTo>
                <a:lnTo>
                  <a:pt x="1306" y="1039"/>
                </a:lnTo>
                <a:lnTo>
                  <a:pt x="1307" y="1036"/>
                </a:lnTo>
                <a:lnTo>
                  <a:pt x="1309" y="1033"/>
                </a:lnTo>
                <a:lnTo>
                  <a:pt x="1309" y="1033"/>
                </a:lnTo>
                <a:lnTo>
                  <a:pt x="1312" y="1030"/>
                </a:lnTo>
                <a:lnTo>
                  <a:pt x="1313" y="1032"/>
                </a:lnTo>
                <a:lnTo>
                  <a:pt x="1316" y="1034"/>
                </a:lnTo>
                <a:lnTo>
                  <a:pt x="1319" y="1036"/>
                </a:lnTo>
                <a:lnTo>
                  <a:pt x="1319" y="1036"/>
                </a:lnTo>
                <a:lnTo>
                  <a:pt x="1320" y="1035"/>
                </a:lnTo>
                <a:lnTo>
                  <a:pt x="1321" y="1033"/>
                </a:lnTo>
                <a:lnTo>
                  <a:pt x="1321" y="1027"/>
                </a:lnTo>
                <a:lnTo>
                  <a:pt x="1321" y="1022"/>
                </a:lnTo>
                <a:lnTo>
                  <a:pt x="1322" y="1021"/>
                </a:lnTo>
                <a:lnTo>
                  <a:pt x="1323" y="1020"/>
                </a:lnTo>
                <a:lnTo>
                  <a:pt x="1323" y="1020"/>
                </a:lnTo>
                <a:lnTo>
                  <a:pt x="1329" y="1019"/>
                </a:lnTo>
                <a:lnTo>
                  <a:pt x="1333" y="1016"/>
                </a:lnTo>
                <a:lnTo>
                  <a:pt x="1337" y="1016"/>
                </a:lnTo>
                <a:lnTo>
                  <a:pt x="1339" y="1017"/>
                </a:lnTo>
                <a:lnTo>
                  <a:pt x="1342" y="1020"/>
                </a:lnTo>
                <a:lnTo>
                  <a:pt x="1342" y="1020"/>
                </a:lnTo>
                <a:lnTo>
                  <a:pt x="1345" y="1017"/>
                </a:lnTo>
                <a:lnTo>
                  <a:pt x="1346" y="1015"/>
                </a:lnTo>
                <a:lnTo>
                  <a:pt x="1347" y="1013"/>
                </a:lnTo>
                <a:lnTo>
                  <a:pt x="1348" y="1010"/>
                </a:lnTo>
                <a:lnTo>
                  <a:pt x="1349" y="1001"/>
                </a:lnTo>
                <a:lnTo>
                  <a:pt x="1351" y="995"/>
                </a:lnTo>
                <a:lnTo>
                  <a:pt x="1351" y="995"/>
                </a:lnTo>
                <a:lnTo>
                  <a:pt x="1362" y="989"/>
                </a:lnTo>
                <a:lnTo>
                  <a:pt x="1374" y="986"/>
                </a:lnTo>
                <a:lnTo>
                  <a:pt x="1374" y="986"/>
                </a:lnTo>
                <a:lnTo>
                  <a:pt x="1375" y="986"/>
                </a:lnTo>
                <a:lnTo>
                  <a:pt x="1376" y="984"/>
                </a:lnTo>
                <a:lnTo>
                  <a:pt x="1376" y="981"/>
                </a:lnTo>
                <a:lnTo>
                  <a:pt x="1377" y="976"/>
                </a:lnTo>
                <a:lnTo>
                  <a:pt x="1377" y="974"/>
                </a:lnTo>
                <a:lnTo>
                  <a:pt x="1379" y="973"/>
                </a:lnTo>
                <a:lnTo>
                  <a:pt x="1379" y="973"/>
                </a:lnTo>
                <a:lnTo>
                  <a:pt x="1384" y="974"/>
                </a:lnTo>
                <a:lnTo>
                  <a:pt x="1388" y="975"/>
                </a:lnTo>
                <a:lnTo>
                  <a:pt x="1400" y="975"/>
                </a:lnTo>
                <a:lnTo>
                  <a:pt x="1411" y="976"/>
                </a:lnTo>
                <a:lnTo>
                  <a:pt x="1416" y="977"/>
                </a:lnTo>
                <a:lnTo>
                  <a:pt x="1421" y="980"/>
                </a:lnTo>
                <a:lnTo>
                  <a:pt x="1421" y="980"/>
                </a:lnTo>
                <a:lnTo>
                  <a:pt x="1418" y="987"/>
                </a:lnTo>
                <a:lnTo>
                  <a:pt x="1418" y="987"/>
                </a:lnTo>
                <a:close/>
                <a:moveTo>
                  <a:pt x="225" y="318"/>
                </a:moveTo>
                <a:lnTo>
                  <a:pt x="225" y="318"/>
                </a:lnTo>
                <a:lnTo>
                  <a:pt x="234" y="321"/>
                </a:lnTo>
                <a:lnTo>
                  <a:pt x="234" y="321"/>
                </a:lnTo>
                <a:lnTo>
                  <a:pt x="237" y="320"/>
                </a:lnTo>
                <a:lnTo>
                  <a:pt x="239" y="319"/>
                </a:lnTo>
                <a:lnTo>
                  <a:pt x="243" y="315"/>
                </a:lnTo>
                <a:lnTo>
                  <a:pt x="244" y="313"/>
                </a:lnTo>
                <a:lnTo>
                  <a:pt x="248" y="312"/>
                </a:lnTo>
                <a:lnTo>
                  <a:pt x="250" y="311"/>
                </a:lnTo>
                <a:lnTo>
                  <a:pt x="254" y="311"/>
                </a:lnTo>
                <a:lnTo>
                  <a:pt x="254" y="311"/>
                </a:lnTo>
                <a:lnTo>
                  <a:pt x="254" y="315"/>
                </a:lnTo>
                <a:lnTo>
                  <a:pt x="255" y="319"/>
                </a:lnTo>
                <a:lnTo>
                  <a:pt x="256" y="322"/>
                </a:lnTo>
                <a:lnTo>
                  <a:pt x="259" y="325"/>
                </a:lnTo>
                <a:lnTo>
                  <a:pt x="259" y="325"/>
                </a:lnTo>
                <a:lnTo>
                  <a:pt x="261" y="321"/>
                </a:lnTo>
                <a:lnTo>
                  <a:pt x="262" y="318"/>
                </a:lnTo>
                <a:lnTo>
                  <a:pt x="264" y="309"/>
                </a:lnTo>
                <a:lnTo>
                  <a:pt x="264" y="304"/>
                </a:lnTo>
                <a:lnTo>
                  <a:pt x="263" y="300"/>
                </a:lnTo>
                <a:lnTo>
                  <a:pt x="262" y="296"/>
                </a:lnTo>
                <a:lnTo>
                  <a:pt x="259" y="294"/>
                </a:lnTo>
                <a:lnTo>
                  <a:pt x="259" y="294"/>
                </a:lnTo>
                <a:lnTo>
                  <a:pt x="259" y="290"/>
                </a:lnTo>
                <a:lnTo>
                  <a:pt x="260" y="287"/>
                </a:lnTo>
                <a:lnTo>
                  <a:pt x="261" y="285"/>
                </a:lnTo>
                <a:lnTo>
                  <a:pt x="261" y="281"/>
                </a:lnTo>
                <a:lnTo>
                  <a:pt x="261" y="281"/>
                </a:lnTo>
                <a:lnTo>
                  <a:pt x="265" y="280"/>
                </a:lnTo>
                <a:lnTo>
                  <a:pt x="267" y="280"/>
                </a:lnTo>
                <a:lnTo>
                  <a:pt x="269" y="281"/>
                </a:lnTo>
                <a:lnTo>
                  <a:pt x="272" y="282"/>
                </a:lnTo>
                <a:lnTo>
                  <a:pt x="275" y="286"/>
                </a:lnTo>
                <a:lnTo>
                  <a:pt x="277" y="287"/>
                </a:lnTo>
                <a:lnTo>
                  <a:pt x="280" y="287"/>
                </a:lnTo>
                <a:lnTo>
                  <a:pt x="280" y="287"/>
                </a:lnTo>
                <a:lnTo>
                  <a:pt x="282" y="294"/>
                </a:lnTo>
                <a:lnTo>
                  <a:pt x="287" y="301"/>
                </a:lnTo>
                <a:lnTo>
                  <a:pt x="292" y="306"/>
                </a:lnTo>
                <a:lnTo>
                  <a:pt x="299" y="311"/>
                </a:lnTo>
                <a:lnTo>
                  <a:pt x="299" y="311"/>
                </a:lnTo>
                <a:lnTo>
                  <a:pt x="299" y="314"/>
                </a:lnTo>
                <a:lnTo>
                  <a:pt x="299" y="317"/>
                </a:lnTo>
                <a:lnTo>
                  <a:pt x="295" y="320"/>
                </a:lnTo>
                <a:lnTo>
                  <a:pt x="294" y="324"/>
                </a:lnTo>
                <a:lnTo>
                  <a:pt x="294" y="325"/>
                </a:lnTo>
                <a:lnTo>
                  <a:pt x="295" y="327"/>
                </a:lnTo>
                <a:lnTo>
                  <a:pt x="295" y="327"/>
                </a:lnTo>
                <a:lnTo>
                  <a:pt x="302" y="318"/>
                </a:lnTo>
                <a:lnTo>
                  <a:pt x="305" y="314"/>
                </a:lnTo>
                <a:lnTo>
                  <a:pt x="307" y="308"/>
                </a:lnTo>
                <a:lnTo>
                  <a:pt x="307" y="308"/>
                </a:lnTo>
                <a:lnTo>
                  <a:pt x="307" y="306"/>
                </a:lnTo>
                <a:lnTo>
                  <a:pt x="306" y="305"/>
                </a:lnTo>
                <a:lnTo>
                  <a:pt x="303" y="305"/>
                </a:lnTo>
                <a:lnTo>
                  <a:pt x="300" y="305"/>
                </a:lnTo>
                <a:lnTo>
                  <a:pt x="295" y="305"/>
                </a:lnTo>
                <a:lnTo>
                  <a:pt x="295" y="305"/>
                </a:lnTo>
                <a:lnTo>
                  <a:pt x="293" y="302"/>
                </a:lnTo>
                <a:lnTo>
                  <a:pt x="292" y="299"/>
                </a:lnTo>
                <a:lnTo>
                  <a:pt x="290" y="292"/>
                </a:lnTo>
                <a:lnTo>
                  <a:pt x="290" y="285"/>
                </a:lnTo>
                <a:lnTo>
                  <a:pt x="292" y="277"/>
                </a:lnTo>
                <a:lnTo>
                  <a:pt x="294" y="269"/>
                </a:lnTo>
                <a:lnTo>
                  <a:pt x="299" y="263"/>
                </a:lnTo>
                <a:lnTo>
                  <a:pt x="303" y="257"/>
                </a:lnTo>
                <a:lnTo>
                  <a:pt x="307" y="254"/>
                </a:lnTo>
                <a:lnTo>
                  <a:pt x="307" y="254"/>
                </a:lnTo>
                <a:lnTo>
                  <a:pt x="313" y="255"/>
                </a:lnTo>
                <a:lnTo>
                  <a:pt x="315" y="259"/>
                </a:lnTo>
                <a:lnTo>
                  <a:pt x="317" y="263"/>
                </a:lnTo>
                <a:lnTo>
                  <a:pt x="317" y="270"/>
                </a:lnTo>
                <a:lnTo>
                  <a:pt x="317" y="270"/>
                </a:lnTo>
                <a:lnTo>
                  <a:pt x="318" y="267"/>
                </a:lnTo>
                <a:lnTo>
                  <a:pt x="321" y="264"/>
                </a:lnTo>
                <a:lnTo>
                  <a:pt x="325" y="263"/>
                </a:lnTo>
                <a:lnTo>
                  <a:pt x="329" y="262"/>
                </a:lnTo>
                <a:lnTo>
                  <a:pt x="332" y="262"/>
                </a:lnTo>
                <a:lnTo>
                  <a:pt x="335" y="264"/>
                </a:lnTo>
                <a:lnTo>
                  <a:pt x="338" y="267"/>
                </a:lnTo>
                <a:lnTo>
                  <a:pt x="338" y="273"/>
                </a:lnTo>
                <a:lnTo>
                  <a:pt x="338" y="273"/>
                </a:lnTo>
                <a:lnTo>
                  <a:pt x="348" y="270"/>
                </a:lnTo>
                <a:lnTo>
                  <a:pt x="354" y="269"/>
                </a:lnTo>
                <a:lnTo>
                  <a:pt x="362" y="270"/>
                </a:lnTo>
                <a:lnTo>
                  <a:pt x="362" y="270"/>
                </a:lnTo>
                <a:lnTo>
                  <a:pt x="362" y="273"/>
                </a:lnTo>
                <a:lnTo>
                  <a:pt x="363" y="274"/>
                </a:lnTo>
                <a:lnTo>
                  <a:pt x="365" y="276"/>
                </a:lnTo>
                <a:lnTo>
                  <a:pt x="367" y="279"/>
                </a:lnTo>
                <a:lnTo>
                  <a:pt x="368" y="281"/>
                </a:lnTo>
                <a:lnTo>
                  <a:pt x="368" y="283"/>
                </a:lnTo>
                <a:lnTo>
                  <a:pt x="368" y="283"/>
                </a:lnTo>
                <a:lnTo>
                  <a:pt x="389" y="283"/>
                </a:lnTo>
                <a:lnTo>
                  <a:pt x="389" y="283"/>
                </a:lnTo>
                <a:lnTo>
                  <a:pt x="389" y="288"/>
                </a:lnTo>
                <a:lnTo>
                  <a:pt x="390" y="290"/>
                </a:lnTo>
                <a:lnTo>
                  <a:pt x="392" y="294"/>
                </a:lnTo>
                <a:lnTo>
                  <a:pt x="395" y="299"/>
                </a:lnTo>
                <a:lnTo>
                  <a:pt x="398" y="303"/>
                </a:lnTo>
                <a:lnTo>
                  <a:pt x="398" y="303"/>
                </a:lnTo>
                <a:lnTo>
                  <a:pt x="397" y="306"/>
                </a:lnTo>
                <a:lnTo>
                  <a:pt x="395" y="308"/>
                </a:lnTo>
                <a:lnTo>
                  <a:pt x="392" y="311"/>
                </a:lnTo>
                <a:lnTo>
                  <a:pt x="391" y="314"/>
                </a:lnTo>
                <a:lnTo>
                  <a:pt x="391" y="314"/>
                </a:lnTo>
                <a:lnTo>
                  <a:pt x="402" y="318"/>
                </a:lnTo>
                <a:lnTo>
                  <a:pt x="406" y="320"/>
                </a:lnTo>
                <a:lnTo>
                  <a:pt x="412" y="321"/>
                </a:lnTo>
                <a:lnTo>
                  <a:pt x="412" y="321"/>
                </a:lnTo>
                <a:lnTo>
                  <a:pt x="414" y="325"/>
                </a:lnTo>
                <a:lnTo>
                  <a:pt x="414" y="327"/>
                </a:lnTo>
                <a:lnTo>
                  <a:pt x="416" y="330"/>
                </a:lnTo>
                <a:lnTo>
                  <a:pt x="417" y="330"/>
                </a:lnTo>
                <a:lnTo>
                  <a:pt x="419" y="330"/>
                </a:lnTo>
                <a:lnTo>
                  <a:pt x="419" y="330"/>
                </a:lnTo>
                <a:lnTo>
                  <a:pt x="419" y="333"/>
                </a:lnTo>
                <a:lnTo>
                  <a:pt x="417" y="338"/>
                </a:lnTo>
                <a:lnTo>
                  <a:pt x="417" y="341"/>
                </a:lnTo>
                <a:lnTo>
                  <a:pt x="417" y="346"/>
                </a:lnTo>
                <a:lnTo>
                  <a:pt x="417" y="346"/>
                </a:lnTo>
                <a:lnTo>
                  <a:pt x="414" y="345"/>
                </a:lnTo>
                <a:lnTo>
                  <a:pt x="412" y="345"/>
                </a:lnTo>
                <a:lnTo>
                  <a:pt x="411" y="346"/>
                </a:lnTo>
                <a:lnTo>
                  <a:pt x="410" y="347"/>
                </a:lnTo>
                <a:lnTo>
                  <a:pt x="409" y="352"/>
                </a:lnTo>
                <a:lnTo>
                  <a:pt x="409" y="357"/>
                </a:lnTo>
                <a:lnTo>
                  <a:pt x="409" y="357"/>
                </a:lnTo>
                <a:lnTo>
                  <a:pt x="405" y="354"/>
                </a:lnTo>
                <a:lnTo>
                  <a:pt x="401" y="351"/>
                </a:lnTo>
                <a:lnTo>
                  <a:pt x="396" y="347"/>
                </a:lnTo>
                <a:lnTo>
                  <a:pt x="394" y="346"/>
                </a:lnTo>
                <a:lnTo>
                  <a:pt x="391" y="346"/>
                </a:lnTo>
                <a:lnTo>
                  <a:pt x="391" y="346"/>
                </a:lnTo>
                <a:lnTo>
                  <a:pt x="392" y="351"/>
                </a:lnTo>
                <a:lnTo>
                  <a:pt x="394" y="355"/>
                </a:lnTo>
                <a:lnTo>
                  <a:pt x="396" y="358"/>
                </a:lnTo>
                <a:lnTo>
                  <a:pt x="398" y="363"/>
                </a:lnTo>
                <a:lnTo>
                  <a:pt x="398" y="363"/>
                </a:lnTo>
                <a:lnTo>
                  <a:pt x="398" y="368"/>
                </a:lnTo>
                <a:lnTo>
                  <a:pt x="397" y="372"/>
                </a:lnTo>
                <a:lnTo>
                  <a:pt x="395" y="378"/>
                </a:lnTo>
                <a:lnTo>
                  <a:pt x="394" y="384"/>
                </a:lnTo>
                <a:lnTo>
                  <a:pt x="394" y="388"/>
                </a:lnTo>
                <a:lnTo>
                  <a:pt x="396" y="392"/>
                </a:lnTo>
                <a:lnTo>
                  <a:pt x="396" y="392"/>
                </a:lnTo>
                <a:lnTo>
                  <a:pt x="389" y="391"/>
                </a:lnTo>
                <a:lnTo>
                  <a:pt x="383" y="389"/>
                </a:lnTo>
                <a:lnTo>
                  <a:pt x="379" y="384"/>
                </a:lnTo>
                <a:lnTo>
                  <a:pt x="375" y="381"/>
                </a:lnTo>
                <a:lnTo>
                  <a:pt x="366" y="372"/>
                </a:lnTo>
                <a:lnTo>
                  <a:pt x="362" y="368"/>
                </a:lnTo>
                <a:lnTo>
                  <a:pt x="356" y="365"/>
                </a:lnTo>
                <a:lnTo>
                  <a:pt x="356" y="365"/>
                </a:lnTo>
                <a:lnTo>
                  <a:pt x="350" y="365"/>
                </a:lnTo>
                <a:lnTo>
                  <a:pt x="343" y="365"/>
                </a:lnTo>
                <a:lnTo>
                  <a:pt x="337" y="363"/>
                </a:lnTo>
                <a:lnTo>
                  <a:pt x="334" y="362"/>
                </a:lnTo>
                <a:lnTo>
                  <a:pt x="333" y="359"/>
                </a:lnTo>
                <a:lnTo>
                  <a:pt x="333" y="359"/>
                </a:lnTo>
                <a:lnTo>
                  <a:pt x="335" y="353"/>
                </a:lnTo>
                <a:lnTo>
                  <a:pt x="339" y="348"/>
                </a:lnTo>
                <a:lnTo>
                  <a:pt x="343" y="346"/>
                </a:lnTo>
                <a:lnTo>
                  <a:pt x="348" y="343"/>
                </a:lnTo>
                <a:lnTo>
                  <a:pt x="354" y="341"/>
                </a:lnTo>
                <a:lnTo>
                  <a:pt x="358" y="338"/>
                </a:lnTo>
                <a:lnTo>
                  <a:pt x="362" y="333"/>
                </a:lnTo>
                <a:lnTo>
                  <a:pt x="364" y="327"/>
                </a:lnTo>
                <a:lnTo>
                  <a:pt x="364" y="327"/>
                </a:lnTo>
                <a:lnTo>
                  <a:pt x="363" y="324"/>
                </a:lnTo>
                <a:lnTo>
                  <a:pt x="362" y="321"/>
                </a:lnTo>
                <a:lnTo>
                  <a:pt x="358" y="318"/>
                </a:lnTo>
                <a:lnTo>
                  <a:pt x="356" y="317"/>
                </a:lnTo>
                <a:lnTo>
                  <a:pt x="354" y="315"/>
                </a:lnTo>
                <a:lnTo>
                  <a:pt x="354" y="313"/>
                </a:lnTo>
                <a:lnTo>
                  <a:pt x="354" y="308"/>
                </a:lnTo>
                <a:lnTo>
                  <a:pt x="354" y="308"/>
                </a:lnTo>
                <a:lnTo>
                  <a:pt x="351" y="308"/>
                </a:lnTo>
                <a:lnTo>
                  <a:pt x="348" y="308"/>
                </a:lnTo>
                <a:lnTo>
                  <a:pt x="343" y="306"/>
                </a:lnTo>
                <a:lnTo>
                  <a:pt x="341" y="305"/>
                </a:lnTo>
                <a:lnTo>
                  <a:pt x="339" y="305"/>
                </a:lnTo>
                <a:lnTo>
                  <a:pt x="338" y="306"/>
                </a:lnTo>
                <a:lnTo>
                  <a:pt x="335" y="308"/>
                </a:lnTo>
                <a:lnTo>
                  <a:pt x="335" y="308"/>
                </a:lnTo>
                <a:lnTo>
                  <a:pt x="332" y="305"/>
                </a:lnTo>
                <a:lnTo>
                  <a:pt x="327" y="303"/>
                </a:lnTo>
                <a:lnTo>
                  <a:pt x="321" y="302"/>
                </a:lnTo>
                <a:lnTo>
                  <a:pt x="315" y="303"/>
                </a:lnTo>
                <a:lnTo>
                  <a:pt x="315" y="303"/>
                </a:lnTo>
                <a:lnTo>
                  <a:pt x="317" y="305"/>
                </a:lnTo>
                <a:lnTo>
                  <a:pt x="320" y="306"/>
                </a:lnTo>
                <a:lnTo>
                  <a:pt x="324" y="308"/>
                </a:lnTo>
                <a:lnTo>
                  <a:pt x="326" y="311"/>
                </a:lnTo>
                <a:lnTo>
                  <a:pt x="326" y="311"/>
                </a:lnTo>
                <a:lnTo>
                  <a:pt x="325" y="317"/>
                </a:lnTo>
                <a:lnTo>
                  <a:pt x="324" y="324"/>
                </a:lnTo>
                <a:lnTo>
                  <a:pt x="324" y="338"/>
                </a:lnTo>
                <a:lnTo>
                  <a:pt x="324" y="338"/>
                </a:lnTo>
                <a:lnTo>
                  <a:pt x="308" y="344"/>
                </a:lnTo>
                <a:lnTo>
                  <a:pt x="289" y="348"/>
                </a:lnTo>
                <a:lnTo>
                  <a:pt x="289" y="348"/>
                </a:lnTo>
                <a:lnTo>
                  <a:pt x="289" y="352"/>
                </a:lnTo>
                <a:lnTo>
                  <a:pt x="290" y="354"/>
                </a:lnTo>
                <a:lnTo>
                  <a:pt x="291" y="356"/>
                </a:lnTo>
                <a:lnTo>
                  <a:pt x="291" y="359"/>
                </a:lnTo>
                <a:lnTo>
                  <a:pt x="291" y="359"/>
                </a:lnTo>
                <a:lnTo>
                  <a:pt x="287" y="360"/>
                </a:lnTo>
                <a:lnTo>
                  <a:pt x="283" y="362"/>
                </a:lnTo>
                <a:lnTo>
                  <a:pt x="280" y="365"/>
                </a:lnTo>
                <a:lnTo>
                  <a:pt x="278" y="367"/>
                </a:lnTo>
                <a:lnTo>
                  <a:pt x="274" y="375"/>
                </a:lnTo>
                <a:lnTo>
                  <a:pt x="270" y="381"/>
                </a:lnTo>
                <a:lnTo>
                  <a:pt x="270" y="381"/>
                </a:lnTo>
                <a:lnTo>
                  <a:pt x="265" y="385"/>
                </a:lnTo>
                <a:lnTo>
                  <a:pt x="261" y="391"/>
                </a:lnTo>
                <a:lnTo>
                  <a:pt x="257" y="396"/>
                </a:lnTo>
                <a:lnTo>
                  <a:pt x="252" y="401"/>
                </a:lnTo>
                <a:lnTo>
                  <a:pt x="252" y="401"/>
                </a:lnTo>
                <a:lnTo>
                  <a:pt x="251" y="406"/>
                </a:lnTo>
                <a:lnTo>
                  <a:pt x="250" y="408"/>
                </a:lnTo>
                <a:lnTo>
                  <a:pt x="248" y="408"/>
                </a:lnTo>
                <a:lnTo>
                  <a:pt x="248" y="408"/>
                </a:lnTo>
                <a:lnTo>
                  <a:pt x="248" y="411"/>
                </a:lnTo>
                <a:lnTo>
                  <a:pt x="249" y="414"/>
                </a:lnTo>
                <a:lnTo>
                  <a:pt x="252" y="417"/>
                </a:lnTo>
                <a:lnTo>
                  <a:pt x="253" y="418"/>
                </a:lnTo>
                <a:lnTo>
                  <a:pt x="254" y="420"/>
                </a:lnTo>
                <a:lnTo>
                  <a:pt x="255" y="423"/>
                </a:lnTo>
                <a:lnTo>
                  <a:pt x="254" y="428"/>
                </a:lnTo>
                <a:lnTo>
                  <a:pt x="254" y="428"/>
                </a:lnTo>
                <a:lnTo>
                  <a:pt x="262" y="431"/>
                </a:lnTo>
                <a:lnTo>
                  <a:pt x="268" y="435"/>
                </a:lnTo>
                <a:lnTo>
                  <a:pt x="275" y="441"/>
                </a:lnTo>
                <a:lnTo>
                  <a:pt x="280" y="446"/>
                </a:lnTo>
                <a:lnTo>
                  <a:pt x="280" y="446"/>
                </a:lnTo>
                <a:lnTo>
                  <a:pt x="283" y="446"/>
                </a:lnTo>
                <a:lnTo>
                  <a:pt x="286" y="445"/>
                </a:lnTo>
                <a:lnTo>
                  <a:pt x="288" y="445"/>
                </a:lnTo>
                <a:lnTo>
                  <a:pt x="289" y="449"/>
                </a:lnTo>
                <a:lnTo>
                  <a:pt x="289" y="449"/>
                </a:lnTo>
                <a:lnTo>
                  <a:pt x="292" y="447"/>
                </a:lnTo>
                <a:lnTo>
                  <a:pt x="293" y="445"/>
                </a:lnTo>
                <a:lnTo>
                  <a:pt x="295" y="444"/>
                </a:lnTo>
                <a:lnTo>
                  <a:pt x="299" y="446"/>
                </a:lnTo>
                <a:lnTo>
                  <a:pt x="299" y="446"/>
                </a:lnTo>
                <a:lnTo>
                  <a:pt x="302" y="463"/>
                </a:lnTo>
                <a:lnTo>
                  <a:pt x="304" y="472"/>
                </a:lnTo>
                <a:lnTo>
                  <a:pt x="307" y="479"/>
                </a:lnTo>
                <a:lnTo>
                  <a:pt x="307" y="479"/>
                </a:lnTo>
                <a:lnTo>
                  <a:pt x="312" y="460"/>
                </a:lnTo>
                <a:lnTo>
                  <a:pt x="315" y="453"/>
                </a:lnTo>
                <a:lnTo>
                  <a:pt x="316" y="449"/>
                </a:lnTo>
                <a:lnTo>
                  <a:pt x="319" y="446"/>
                </a:lnTo>
                <a:lnTo>
                  <a:pt x="319" y="446"/>
                </a:lnTo>
                <a:lnTo>
                  <a:pt x="318" y="445"/>
                </a:lnTo>
                <a:lnTo>
                  <a:pt x="317" y="445"/>
                </a:lnTo>
                <a:lnTo>
                  <a:pt x="315" y="445"/>
                </a:lnTo>
                <a:lnTo>
                  <a:pt x="312" y="445"/>
                </a:lnTo>
                <a:lnTo>
                  <a:pt x="311" y="443"/>
                </a:lnTo>
                <a:lnTo>
                  <a:pt x="309" y="441"/>
                </a:lnTo>
                <a:lnTo>
                  <a:pt x="309" y="441"/>
                </a:lnTo>
                <a:lnTo>
                  <a:pt x="311" y="438"/>
                </a:lnTo>
                <a:lnTo>
                  <a:pt x="313" y="437"/>
                </a:lnTo>
                <a:lnTo>
                  <a:pt x="314" y="437"/>
                </a:lnTo>
                <a:lnTo>
                  <a:pt x="316" y="438"/>
                </a:lnTo>
                <a:lnTo>
                  <a:pt x="320" y="441"/>
                </a:lnTo>
                <a:lnTo>
                  <a:pt x="324" y="441"/>
                </a:lnTo>
                <a:lnTo>
                  <a:pt x="324" y="441"/>
                </a:lnTo>
                <a:lnTo>
                  <a:pt x="322" y="434"/>
                </a:lnTo>
                <a:lnTo>
                  <a:pt x="322" y="427"/>
                </a:lnTo>
                <a:lnTo>
                  <a:pt x="325" y="412"/>
                </a:lnTo>
                <a:lnTo>
                  <a:pt x="327" y="397"/>
                </a:lnTo>
                <a:lnTo>
                  <a:pt x="327" y="389"/>
                </a:lnTo>
                <a:lnTo>
                  <a:pt x="326" y="379"/>
                </a:lnTo>
                <a:lnTo>
                  <a:pt x="326" y="379"/>
                </a:lnTo>
                <a:lnTo>
                  <a:pt x="330" y="379"/>
                </a:lnTo>
                <a:lnTo>
                  <a:pt x="332" y="378"/>
                </a:lnTo>
                <a:lnTo>
                  <a:pt x="334" y="376"/>
                </a:lnTo>
                <a:lnTo>
                  <a:pt x="338" y="376"/>
                </a:lnTo>
                <a:lnTo>
                  <a:pt x="338" y="376"/>
                </a:lnTo>
                <a:lnTo>
                  <a:pt x="340" y="377"/>
                </a:lnTo>
                <a:lnTo>
                  <a:pt x="342" y="377"/>
                </a:lnTo>
                <a:lnTo>
                  <a:pt x="344" y="380"/>
                </a:lnTo>
                <a:lnTo>
                  <a:pt x="344" y="381"/>
                </a:lnTo>
                <a:lnTo>
                  <a:pt x="346" y="381"/>
                </a:lnTo>
                <a:lnTo>
                  <a:pt x="347" y="381"/>
                </a:lnTo>
                <a:lnTo>
                  <a:pt x="350" y="379"/>
                </a:lnTo>
                <a:lnTo>
                  <a:pt x="350" y="379"/>
                </a:lnTo>
                <a:lnTo>
                  <a:pt x="353" y="380"/>
                </a:lnTo>
                <a:lnTo>
                  <a:pt x="355" y="382"/>
                </a:lnTo>
                <a:lnTo>
                  <a:pt x="359" y="385"/>
                </a:lnTo>
                <a:lnTo>
                  <a:pt x="360" y="388"/>
                </a:lnTo>
                <a:lnTo>
                  <a:pt x="364" y="389"/>
                </a:lnTo>
                <a:lnTo>
                  <a:pt x="366" y="389"/>
                </a:lnTo>
                <a:lnTo>
                  <a:pt x="370" y="386"/>
                </a:lnTo>
                <a:lnTo>
                  <a:pt x="370" y="386"/>
                </a:lnTo>
                <a:lnTo>
                  <a:pt x="370" y="414"/>
                </a:lnTo>
                <a:lnTo>
                  <a:pt x="370" y="414"/>
                </a:lnTo>
                <a:lnTo>
                  <a:pt x="371" y="416"/>
                </a:lnTo>
                <a:lnTo>
                  <a:pt x="372" y="417"/>
                </a:lnTo>
                <a:lnTo>
                  <a:pt x="377" y="417"/>
                </a:lnTo>
                <a:lnTo>
                  <a:pt x="382" y="417"/>
                </a:lnTo>
                <a:lnTo>
                  <a:pt x="386" y="417"/>
                </a:lnTo>
                <a:lnTo>
                  <a:pt x="386" y="417"/>
                </a:lnTo>
                <a:lnTo>
                  <a:pt x="388" y="417"/>
                </a:lnTo>
                <a:lnTo>
                  <a:pt x="389" y="416"/>
                </a:lnTo>
                <a:lnTo>
                  <a:pt x="389" y="411"/>
                </a:lnTo>
                <a:lnTo>
                  <a:pt x="389" y="407"/>
                </a:lnTo>
                <a:lnTo>
                  <a:pt x="389" y="403"/>
                </a:lnTo>
                <a:lnTo>
                  <a:pt x="389" y="403"/>
                </a:lnTo>
                <a:lnTo>
                  <a:pt x="393" y="404"/>
                </a:lnTo>
                <a:lnTo>
                  <a:pt x="396" y="407"/>
                </a:lnTo>
                <a:lnTo>
                  <a:pt x="398" y="410"/>
                </a:lnTo>
                <a:lnTo>
                  <a:pt x="399" y="415"/>
                </a:lnTo>
                <a:lnTo>
                  <a:pt x="403" y="423"/>
                </a:lnTo>
                <a:lnTo>
                  <a:pt x="405" y="428"/>
                </a:lnTo>
                <a:lnTo>
                  <a:pt x="407" y="430"/>
                </a:lnTo>
                <a:lnTo>
                  <a:pt x="407" y="430"/>
                </a:lnTo>
                <a:lnTo>
                  <a:pt x="407" y="436"/>
                </a:lnTo>
                <a:lnTo>
                  <a:pt x="405" y="441"/>
                </a:lnTo>
                <a:lnTo>
                  <a:pt x="405" y="441"/>
                </a:lnTo>
                <a:lnTo>
                  <a:pt x="406" y="445"/>
                </a:lnTo>
                <a:lnTo>
                  <a:pt x="407" y="448"/>
                </a:lnTo>
                <a:lnTo>
                  <a:pt x="411" y="453"/>
                </a:lnTo>
                <a:lnTo>
                  <a:pt x="415" y="458"/>
                </a:lnTo>
                <a:lnTo>
                  <a:pt x="416" y="461"/>
                </a:lnTo>
                <a:lnTo>
                  <a:pt x="417" y="466"/>
                </a:lnTo>
                <a:lnTo>
                  <a:pt x="417" y="466"/>
                </a:lnTo>
                <a:lnTo>
                  <a:pt x="420" y="465"/>
                </a:lnTo>
                <a:lnTo>
                  <a:pt x="423" y="463"/>
                </a:lnTo>
                <a:lnTo>
                  <a:pt x="425" y="463"/>
                </a:lnTo>
                <a:lnTo>
                  <a:pt x="429" y="466"/>
                </a:lnTo>
                <a:lnTo>
                  <a:pt x="429" y="466"/>
                </a:lnTo>
                <a:lnTo>
                  <a:pt x="429" y="483"/>
                </a:lnTo>
                <a:lnTo>
                  <a:pt x="429" y="500"/>
                </a:lnTo>
                <a:lnTo>
                  <a:pt x="429" y="500"/>
                </a:lnTo>
                <a:lnTo>
                  <a:pt x="431" y="506"/>
                </a:lnTo>
                <a:lnTo>
                  <a:pt x="433" y="511"/>
                </a:lnTo>
                <a:lnTo>
                  <a:pt x="437" y="515"/>
                </a:lnTo>
                <a:lnTo>
                  <a:pt x="440" y="517"/>
                </a:lnTo>
                <a:lnTo>
                  <a:pt x="442" y="517"/>
                </a:lnTo>
                <a:lnTo>
                  <a:pt x="442" y="517"/>
                </a:lnTo>
                <a:lnTo>
                  <a:pt x="441" y="519"/>
                </a:lnTo>
                <a:lnTo>
                  <a:pt x="440" y="521"/>
                </a:lnTo>
                <a:lnTo>
                  <a:pt x="440" y="526"/>
                </a:lnTo>
                <a:lnTo>
                  <a:pt x="442" y="536"/>
                </a:lnTo>
                <a:lnTo>
                  <a:pt x="442" y="536"/>
                </a:lnTo>
                <a:lnTo>
                  <a:pt x="440" y="537"/>
                </a:lnTo>
                <a:lnTo>
                  <a:pt x="436" y="536"/>
                </a:lnTo>
                <a:lnTo>
                  <a:pt x="432" y="535"/>
                </a:lnTo>
                <a:lnTo>
                  <a:pt x="429" y="534"/>
                </a:lnTo>
                <a:lnTo>
                  <a:pt x="427" y="534"/>
                </a:lnTo>
                <a:lnTo>
                  <a:pt x="425" y="536"/>
                </a:lnTo>
                <a:lnTo>
                  <a:pt x="425" y="536"/>
                </a:lnTo>
                <a:lnTo>
                  <a:pt x="424" y="535"/>
                </a:lnTo>
                <a:lnTo>
                  <a:pt x="423" y="532"/>
                </a:lnTo>
                <a:lnTo>
                  <a:pt x="423" y="525"/>
                </a:lnTo>
                <a:lnTo>
                  <a:pt x="423" y="525"/>
                </a:lnTo>
                <a:lnTo>
                  <a:pt x="421" y="525"/>
                </a:lnTo>
                <a:lnTo>
                  <a:pt x="418" y="525"/>
                </a:lnTo>
                <a:lnTo>
                  <a:pt x="415" y="526"/>
                </a:lnTo>
                <a:lnTo>
                  <a:pt x="410" y="528"/>
                </a:lnTo>
                <a:lnTo>
                  <a:pt x="408" y="528"/>
                </a:lnTo>
                <a:lnTo>
                  <a:pt x="405" y="527"/>
                </a:lnTo>
                <a:lnTo>
                  <a:pt x="405" y="527"/>
                </a:lnTo>
                <a:lnTo>
                  <a:pt x="407" y="522"/>
                </a:lnTo>
                <a:lnTo>
                  <a:pt x="409" y="518"/>
                </a:lnTo>
                <a:lnTo>
                  <a:pt x="415" y="509"/>
                </a:lnTo>
                <a:lnTo>
                  <a:pt x="421" y="499"/>
                </a:lnTo>
                <a:lnTo>
                  <a:pt x="425" y="489"/>
                </a:lnTo>
                <a:lnTo>
                  <a:pt x="425" y="489"/>
                </a:lnTo>
                <a:lnTo>
                  <a:pt x="422" y="489"/>
                </a:lnTo>
                <a:lnTo>
                  <a:pt x="419" y="491"/>
                </a:lnTo>
                <a:lnTo>
                  <a:pt x="411" y="495"/>
                </a:lnTo>
                <a:lnTo>
                  <a:pt x="407" y="498"/>
                </a:lnTo>
                <a:lnTo>
                  <a:pt x="403" y="500"/>
                </a:lnTo>
                <a:lnTo>
                  <a:pt x="397" y="500"/>
                </a:lnTo>
                <a:lnTo>
                  <a:pt x="393" y="498"/>
                </a:lnTo>
                <a:lnTo>
                  <a:pt x="393" y="498"/>
                </a:lnTo>
                <a:lnTo>
                  <a:pt x="393" y="502"/>
                </a:lnTo>
                <a:lnTo>
                  <a:pt x="394" y="506"/>
                </a:lnTo>
                <a:lnTo>
                  <a:pt x="395" y="508"/>
                </a:lnTo>
                <a:lnTo>
                  <a:pt x="396" y="511"/>
                </a:lnTo>
                <a:lnTo>
                  <a:pt x="396" y="511"/>
                </a:lnTo>
                <a:lnTo>
                  <a:pt x="388" y="515"/>
                </a:lnTo>
                <a:lnTo>
                  <a:pt x="384" y="518"/>
                </a:lnTo>
                <a:lnTo>
                  <a:pt x="383" y="520"/>
                </a:lnTo>
                <a:lnTo>
                  <a:pt x="382" y="522"/>
                </a:lnTo>
                <a:lnTo>
                  <a:pt x="382" y="522"/>
                </a:lnTo>
                <a:lnTo>
                  <a:pt x="382" y="526"/>
                </a:lnTo>
                <a:lnTo>
                  <a:pt x="383" y="528"/>
                </a:lnTo>
                <a:lnTo>
                  <a:pt x="385" y="531"/>
                </a:lnTo>
                <a:lnTo>
                  <a:pt x="388" y="532"/>
                </a:lnTo>
                <a:lnTo>
                  <a:pt x="393" y="534"/>
                </a:lnTo>
                <a:lnTo>
                  <a:pt x="398" y="536"/>
                </a:lnTo>
                <a:lnTo>
                  <a:pt x="398" y="536"/>
                </a:lnTo>
                <a:lnTo>
                  <a:pt x="393" y="541"/>
                </a:lnTo>
                <a:lnTo>
                  <a:pt x="386" y="546"/>
                </a:lnTo>
                <a:lnTo>
                  <a:pt x="372" y="552"/>
                </a:lnTo>
                <a:lnTo>
                  <a:pt x="372" y="552"/>
                </a:lnTo>
                <a:lnTo>
                  <a:pt x="373" y="549"/>
                </a:lnTo>
                <a:lnTo>
                  <a:pt x="376" y="548"/>
                </a:lnTo>
                <a:lnTo>
                  <a:pt x="378" y="546"/>
                </a:lnTo>
                <a:lnTo>
                  <a:pt x="377" y="541"/>
                </a:lnTo>
                <a:lnTo>
                  <a:pt x="377" y="541"/>
                </a:lnTo>
                <a:lnTo>
                  <a:pt x="360" y="548"/>
                </a:lnTo>
                <a:lnTo>
                  <a:pt x="352" y="552"/>
                </a:lnTo>
                <a:lnTo>
                  <a:pt x="345" y="558"/>
                </a:lnTo>
                <a:lnTo>
                  <a:pt x="345" y="558"/>
                </a:lnTo>
                <a:lnTo>
                  <a:pt x="344" y="561"/>
                </a:lnTo>
                <a:lnTo>
                  <a:pt x="344" y="563"/>
                </a:lnTo>
                <a:lnTo>
                  <a:pt x="346" y="566"/>
                </a:lnTo>
                <a:lnTo>
                  <a:pt x="348" y="570"/>
                </a:lnTo>
                <a:lnTo>
                  <a:pt x="350" y="571"/>
                </a:lnTo>
                <a:lnTo>
                  <a:pt x="350" y="574"/>
                </a:lnTo>
                <a:lnTo>
                  <a:pt x="350" y="574"/>
                </a:lnTo>
                <a:lnTo>
                  <a:pt x="338" y="579"/>
                </a:lnTo>
                <a:lnTo>
                  <a:pt x="326" y="585"/>
                </a:lnTo>
                <a:lnTo>
                  <a:pt x="326" y="585"/>
                </a:lnTo>
                <a:lnTo>
                  <a:pt x="327" y="590"/>
                </a:lnTo>
                <a:lnTo>
                  <a:pt x="326" y="595"/>
                </a:lnTo>
                <a:lnTo>
                  <a:pt x="325" y="598"/>
                </a:lnTo>
                <a:lnTo>
                  <a:pt x="322" y="601"/>
                </a:lnTo>
                <a:lnTo>
                  <a:pt x="321" y="603"/>
                </a:lnTo>
                <a:lnTo>
                  <a:pt x="320" y="607"/>
                </a:lnTo>
                <a:lnTo>
                  <a:pt x="320" y="610"/>
                </a:lnTo>
                <a:lnTo>
                  <a:pt x="321" y="615"/>
                </a:lnTo>
                <a:lnTo>
                  <a:pt x="321" y="615"/>
                </a:lnTo>
                <a:lnTo>
                  <a:pt x="319" y="616"/>
                </a:lnTo>
                <a:lnTo>
                  <a:pt x="317" y="617"/>
                </a:lnTo>
                <a:lnTo>
                  <a:pt x="314" y="617"/>
                </a:lnTo>
                <a:lnTo>
                  <a:pt x="309" y="617"/>
                </a:lnTo>
                <a:lnTo>
                  <a:pt x="309" y="617"/>
                </a:lnTo>
                <a:lnTo>
                  <a:pt x="312" y="626"/>
                </a:lnTo>
                <a:lnTo>
                  <a:pt x="309" y="634"/>
                </a:lnTo>
                <a:lnTo>
                  <a:pt x="309" y="634"/>
                </a:lnTo>
                <a:lnTo>
                  <a:pt x="304" y="636"/>
                </a:lnTo>
                <a:lnTo>
                  <a:pt x="299" y="638"/>
                </a:lnTo>
                <a:lnTo>
                  <a:pt x="294" y="641"/>
                </a:lnTo>
                <a:lnTo>
                  <a:pt x="290" y="644"/>
                </a:lnTo>
                <a:lnTo>
                  <a:pt x="287" y="649"/>
                </a:lnTo>
                <a:lnTo>
                  <a:pt x="283" y="654"/>
                </a:lnTo>
                <a:lnTo>
                  <a:pt x="281" y="660"/>
                </a:lnTo>
                <a:lnTo>
                  <a:pt x="280" y="666"/>
                </a:lnTo>
                <a:lnTo>
                  <a:pt x="280" y="666"/>
                </a:lnTo>
                <a:lnTo>
                  <a:pt x="280" y="671"/>
                </a:lnTo>
                <a:lnTo>
                  <a:pt x="282" y="674"/>
                </a:lnTo>
                <a:lnTo>
                  <a:pt x="287" y="680"/>
                </a:lnTo>
                <a:lnTo>
                  <a:pt x="287" y="680"/>
                </a:lnTo>
                <a:lnTo>
                  <a:pt x="285" y="691"/>
                </a:lnTo>
                <a:lnTo>
                  <a:pt x="286" y="698"/>
                </a:lnTo>
                <a:lnTo>
                  <a:pt x="287" y="707"/>
                </a:lnTo>
                <a:lnTo>
                  <a:pt x="287" y="707"/>
                </a:lnTo>
                <a:lnTo>
                  <a:pt x="282" y="706"/>
                </a:lnTo>
                <a:lnTo>
                  <a:pt x="279" y="705"/>
                </a:lnTo>
                <a:lnTo>
                  <a:pt x="276" y="703"/>
                </a:lnTo>
                <a:lnTo>
                  <a:pt x="274" y="700"/>
                </a:lnTo>
                <a:lnTo>
                  <a:pt x="273" y="697"/>
                </a:lnTo>
                <a:lnTo>
                  <a:pt x="272" y="693"/>
                </a:lnTo>
                <a:lnTo>
                  <a:pt x="270" y="688"/>
                </a:lnTo>
                <a:lnTo>
                  <a:pt x="270" y="682"/>
                </a:lnTo>
                <a:lnTo>
                  <a:pt x="270" y="682"/>
                </a:lnTo>
                <a:lnTo>
                  <a:pt x="269" y="679"/>
                </a:lnTo>
                <a:lnTo>
                  <a:pt x="267" y="677"/>
                </a:lnTo>
                <a:lnTo>
                  <a:pt x="264" y="675"/>
                </a:lnTo>
                <a:lnTo>
                  <a:pt x="260" y="675"/>
                </a:lnTo>
                <a:lnTo>
                  <a:pt x="251" y="674"/>
                </a:lnTo>
                <a:lnTo>
                  <a:pt x="242" y="675"/>
                </a:lnTo>
                <a:lnTo>
                  <a:pt x="242" y="675"/>
                </a:lnTo>
                <a:lnTo>
                  <a:pt x="241" y="675"/>
                </a:lnTo>
                <a:lnTo>
                  <a:pt x="240" y="677"/>
                </a:lnTo>
                <a:lnTo>
                  <a:pt x="240" y="682"/>
                </a:lnTo>
                <a:lnTo>
                  <a:pt x="240" y="682"/>
                </a:lnTo>
                <a:lnTo>
                  <a:pt x="236" y="682"/>
                </a:lnTo>
                <a:lnTo>
                  <a:pt x="232" y="681"/>
                </a:lnTo>
                <a:lnTo>
                  <a:pt x="227" y="678"/>
                </a:lnTo>
                <a:lnTo>
                  <a:pt x="221" y="675"/>
                </a:lnTo>
                <a:lnTo>
                  <a:pt x="217" y="675"/>
                </a:lnTo>
                <a:lnTo>
                  <a:pt x="213" y="675"/>
                </a:lnTo>
                <a:lnTo>
                  <a:pt x="213" y="675"/>
                </a:lnTo>
                <a:lnTo>
                  <a:pt x="208" y="677"/>
                </a:lnTo>
                <a:lnTo>
                  <a:pt x="202" y="680"/>
                </a:lnTo>
                <a:lnTo>
                  <a:pt x="197" y="684"/>
                </a:lnTo>
                <a:lnTo>
                  <a:pt x="191" y="686"/>
                </a:lnTo>
                <a:lnTo>
                  <a:pt x="191" y="686"/>
                </a:lnTo>
                <a:lnTo>
                  <a:pt x="193" y="694"/>
                </a:lnTo>
                <a:lnTo>
                  <a:pt x="193" y="705"/>
                </a:lnTo>
                <a:lnTo>
                  <a:pt x="191" y="728"/>
                </a:lnTo>
                <a:lnTo>
                  <a:pt x="192" y="738"/>
                </a:lnTo>
                <a:lnTo>
                  <a:pt x="193" y="742"/>
                </a:lnTo>
                <a:lnTo>
                  <a:pt x="195" y="746"/>
                </a:lnTo>
                <a:lnTo>
                  <a:pt x="198" y="750"/>
                </a:lnTo>
                <a:lnTo>
                  <a:pt x="201" y="752"/>
                </a:lnTo>
                <a:lnTo>
                  <a:pt x="205" y="753"/>
                </a:lnTo>
                <a:lnTo>
                  <a:pt x="210" y="753"/>
                </a:lnTo>
                <a:lnTo>
                  <a:pt x="210" y="753"/>
                </a:lnTo>
                <a:lnTo>
                  <a:pt x="212" y="752"/>
                </a:lnTo>
                <a:lnTo>
                  <a:pt x="214" y="750"/>
                </a:lnTo>
                <a:lnTo>
                  <a:pt x="216" y="743"/>
                </a:lnTo>
                <a:lnTo>
                  <a:pt x="217" y="737"/>
                </a:lnTo>
                <a:lnTo>
                  <a:pt x="219" y="731"/>
                </a:lnTo>
                <a:lnTo>
                  <a:pt x="219" y="731"/>
                </a:lnTo>
                <a:lnTo>
                  <a:pt x="231" y="732"/>
                </a:lnTo>
                <a:lnTo>
                  <a:pt x="242" y="731"/>
                </a:lnTo>
                <a:lnTo>
                  <a:pt x="242" y="731"/>
                </a:lnTo>
                <a:lnTo>
                  <a:pt x="243" y="738"/>
                </a:lnTo>
                <a:lnTo>
                  <a:pt x="242" y="742"/>
                </a:lnTo>
                <a:lnTo>
                  <a:pt x="241" y="751"/>
                </a:lnTo>
                <a:lnTo>
                  <a:pt x="238" y="758"/>
                </a:lnTo>
                <a:lnTo>
                  <a:pt x="236" y="767"/>
                </a:lnTo>
                <a:lnTo>
                  <a:pt x="236" y="767"/>
                </a:lnTo>
                <a:lnTo>
                  <a:pt x="239" y="768"/>
                </a:lnTo>
                <a:lnTo>
                  <a:pt x="243" y="769"/>
                </a:lnTo>
                <a:lnTo>
                  <a:pt x="251" y="770"/>
                </a:lnTo>
                <a:lnTo>
                  <a:pt x="259" y="772"/>
                </a:lnTo>
                <a:lnTo>
                  <a:pt x="262" y="775"/>
                </a:lnTo>
                <a:lnTo>
                  <a:pt x="264" y="778"/>
                </a:lnTo>
                <a:lnTo>
                  <a:pt x="264" y="778"/>
                </a:lnTo>
                <a:lnTo>
                  <a:pt x="264" y="784"/>
                </a:lnTo>
                <a:lnTo>
                  <a:pt x="264" y="790"/>
                </a:lnTo>
                <a:lnTo>
                  <a:pt x="263" y="801"/>
                </a:lnTo>
                <a:lnTo>
                  <a:pt x="262" y="811"/>
                </a:lnTo>
                <a:lnTo>
                  <a:pt x="262" y="816"/>
                </a:lnTo>
                <a:lnTo>
                  <a:pt x="264" y="821"/>
                </a:lnTo>
                <a:lnTo>
                  <a:pt x="264" y="821"/>
                </a:lnTo>
                <a:lnTo>
                  <a:pt x="268" y="819"/>
                </a:lnTo>
                <a:lnTo>
                  <a:pt x="273" y="816"/>
                </a:lnTo>
                <a:lnTo>
                  <a:pt x="276" y="813"/>
                </a:lnTo>
                <a:lnTo>
                  <a:pt x="280" y="810"/>
                </a:lnTo>
                <a:lnTo>
                  <a:pt x="280" y="810"/>
                </a:lnTo>
                <a:lnTo>
                  <a:pt x="285" y="811"/>
                </a:lnTo>
                <a:lnTo>
                  <a:pt x="287" y="814"/>
                </a:lnTo>
                <a:lnTo>
                  <a:pt x="289" y="818"/>
                </a:lnTo>
                <a:lnTo>
                  <a:pt x="289" y="823"/>
                </a:lnTo>
                <a:lnTo>
                  <a:pt x="289" y="823"/>
                </a:lnTo>
                <a:lnTo>
                  <a:pt x="294" y="818"/>
                </a:lnTo>
                <a:lnTo>
                  <a:pt x="299" y="813"/>
                </a:lnTo>
                <a:lnTo>
                  <a:pt x="304" y="806"/>
                </a:lnTo>
                <a:lnTo>
                  <a:pt x="306" y="803"/>
                </a:lnTo>
                <a:lnTo>
                  <a:pt x="307" y="800"/>
                </a:lnTo>
                <a:lnTo>
                  <a:pt x="307" y="800"/>
                </a:lnTo>
                <a:lnTo>
                  <a:pt x="313" y="800"/>
                </a:lnTo>
                <a:lnTo>
                  <a:pt x="315" y="797"/>
                </a:lnTo>
                <a:lnTo>
                  <a:pt x="317" y="794"/>
                </a:lnTo>
                <a:lnTo>
                  <a:pt x="319" y="791"/>
                </a:lnTo>
                <a:lnTo>
                  <a:pt x="319" y="791"/>
                </a:lnTo>
                <a:lnTo>
                  <a:pt x="322" y="793"/>
                </a:lnTo>
                <a:lnTo>
                  <a:pt x="325" y="796"/>
                </a:lnTo>
                <a:lnTo>
                  <a:pt x="328" y="800"/>
                </a:lnTo>
                <a:lnTo>
                  <a:pt x="331" y="802"/>
                </a:lnTo>
                <a:lnTo>
                  <a:pt x="331" y="802"/>
                </a:lnTo>
                <a:lnTo>
                  <a:pt x="332" y="802"/>
                </a:lnTo>
                <a:lnTo>
                  <a:pt x="333" y="800"/>
                </a:lnTo>
                <a:lnTo>
                  <a:pt x="334" y="796"/>
                </a:lnTo>
                <a:lnTo>
                  <a:pt x="337" y="794"/>
                </a:lnTo>
                <a:lnTo>
                  <a:pt x="338" y="793"/>
                </a:lnTo>
                <a:lnTo>
                  <a:pt x="340" y="794"/>
                </a:lnTo>
                <a:lnTo>
                  <a:pt x="340" y="794"/>
                </a:lnTo>
                <a:lnTo>
                  <a:pt x="341" y="797"/>
                </a:lnTo>
                <a:lnTo>
                  <a:pt x="343" y="801"/>
                </a:lnTo>
                <a:lnTo>
                  <a:pt x="347" y="805"/>
                </a:lnTo>
                <a:lnTo>
                  <a:pt x="353" y="809"/>
                </a:lnTo>
                <a:lnTo>
                  <a:pt x="355" y="813"/>
                </a:lnTo>
                <a:lnTo>
                  <a:pt x="356" y="816"/>
                </a:lnTo>
                <a:lnTo>
                  <a:pt x="356" y="816"/>
                </a:lnTo>
                <a:lnTo>
                  <a:pt x="358" y="815"/>
                </a:lnTo>
                <a:lnTo>
                  <a:pt x="360" y="813"/>
                </a:lnTo>
                <a:lnTo>
                  <a:pt x="362" y="811"/>
                </a:lnTo>
                <a:lnTo>
                  <a:pt x="364" y="810"/>
                </a:lnTo>
                <a:lnTo>
                  <a:pt x="364" y="810"/>
                </a:lnTo>
                <a:lnTo>
                  <a:pt x="371" y="814"/>
                </a:lnTo>
                <a:lnTo>
                  <a:pt x="380" y="818"/>
                </a:lnTo>
                <a:lnTo>
                  <a:pt x="388" y="822"/>
                </a:lnTo>
                <a:lnTo>
                  <a:pt x="396" y="827"/>
                </a:lnTo>
                <a:lnTo>
                  <a:pt x="396" y="827"/>
                </a:lnTo>
                <a:lnTo>
                  <a:pt x="397" y="834"/>
                </a:lnTo>
                <a:lnTo>
                  <a:pt x="401" y="841"/>
                </a:lnTo>
                <a:lnTo>
                  <a:pt x="405" y="846"/>
                </a:lnTo>
                <a:lnTo>
                  <a:pt x="409" y="850"/>
                </a:lnTo>
                <a:lnTo>
                  <a:pt x="409" y="850"/>
                </a:lnTo>
                <a:lnTo>
                  <a:pt x="414" y="849"/>
                </a:lnTo>
                <a:lnTo>
                  <a:pt x="417" y="848"/>
                </a:lnTo>
                <a:lnTo>
                  <a:pt x="421" y="848"/>
                </a:lnTo>
                <a:lnTo>
                  <a:pt x="424" y="849"/>
                </a:lnTo>
                <a:lnTo>
                  <a:pt x="427" y="852"/>
                </a:lnTo>
                <a:lnTo>
                  <a:pt x="430" y="854"/>
                </a:lnTo>
                <a:lnTo>
                  <a:pt x="434" y="859"/>
                </a:lnTo>
                <a:lnTo>
                  <a:pt x="437" y="867"/>
                </a:lnTo>
                <a:lnTo>
                  <a:pt x="438" y="873"/>
                </a:lnTo>
                <a:lnTo>
                  <a:pt x="440" y="881"/>
                </a:lnTo>
                <a:lnTo>
                  <a:pt x="437" y="886"/>
                </a:lnTo>
                <a:lnTo>
                  <a:pt x="437" y="886"/>
                </a:lnTo>
                <a:lnTo>
                  <a:pt x="438" y="888"/>
                </a:lnTo>
                <a:lnTo>
                  <a:pt x="438" y="890"/>
                </a:lnTo>
                <a:lnTo>
                  <a:pt x="443" y="892"/>
                </a:lnTo>
                <a:lnTo>
                  <a:pt x="447" y="892"/>
                </a:lnTo>
                <a:lnTo>
                  <a:pt x="451" y="892"/>
                </a:lnTo>
                <a:lnTo>
                  <a:pt x="451" y="892"/>
                </a:lnTo>
                <a:lnTo>
                  <a:pt x="453" y="895"/>
                </a:lnTo>
                <a:lnTo>
                  <a:pt x="455" y="897"/>
                </a:lnTo>
                <a:lnTo>
                  <a:pt x="458" y="898"/>
                </a:lnTo>
                <a:lnTo>
                  <a:pt x="461" y="899"/>
                </a:lnTo>
                <a:lnTo>
                  <a:pt x="468" y="901"/>
                </a:lnTo>
                <a:lnTo>
                  <a:pt x="470" y="903"/>
                </a:lnTo>
                <a:lnTo>
                  <a:pt x="472" y="905"/>
                </a:lnTo>
                <a:lnTo>
                  <a:pt x="472" y="905"/>
                </a:lnTo>
                <a:lnTo>
                  <a:pt x="488" y="905"/>
                </a:lnTo>
                <a:lnTo>
                  <a:pt x="488" y="905"/>
                </a:lnTo>
                <a:lnTo>
                  <a:pt x="495" y="908"/>
                </a:lnTo>
                <a:lnTo>
                  <a:pt x="500" y="911"/>
                </a:lnTo>
                <a:lnTo>
                  <a:pt x="506" y="916"/>
                </a:lnTo>
                <a:lnTo>
                  <a:pt x="508" y="918"/>
                </a:lnTo>
                <a:lnTo>
                  <a:pt x="509" y="921"/>
                </a:lnTo>
                <a:lnTo>
                  <a:pt x="509" y="921"/>
                </a:lnTo>
                <a:lnTo>
                  <a:pt x="513" y="920"/>
                </a:lnTo>
                <a:lnTo>
                  <a:pt x="515" y="918"/>
                </a:lnTo>
                <a:lnTo>
                  <a:pt x="519" y="917"/>
                </a:lnTo>
                <a:lnTo>
                  <a:pt x="520" y="918"/>
                </a:lnTo>
                <a:lnTo>
                  <a:pt x="521" y="919"/>
                </a:lnTo>
                <a:lnTo>
                  <a:pt x="521" y="919"/>
                </a:lnTo>
                <a:lnTo>
                  <a:pt x="524" y="930"/>
                </a:lnTo>
                <a:lnTo>
                  <a:pt x="525" y="936"/>
                </a:lnTo>
                <a:lnTo>
                  <a:pt x="525" y="943"/>
                </a:lnTo>
                <a:lnTo>
                  <a:pt x="525" y="943"/>
                </a:lnTo>
                <a:lnTo>
                  <a:pt x="525" y="947"/>
                </a:lnTo>
                <a:lnTo>
                  <a:pt x="524" y="950"/>
                </a:lnTo>
                <a:lnTo>
                  <a:pt x="523" y="955"/>
                </a:lnTo>
                <a:lnTo>
                  <a:pt x="523" y="959"/>
                </a:lnTo>
                <a:lnTo>
                  <a:pt x="523" y="959"/>
                </a:lnTo>
                <a:lnTo>
                  <a:pt x="521" y="961"/>
                </a:lnTo>
                <a:lnTo>
                  <a:pt x="520" y="962"/>
                </a:lnTo>
                <a:lnTo>
                  <a:pt x="520" y="967"/>
                </a:lnTo>
                <a:lnTo>
                  <a:pt x="519" y="971"/>
                </a:lnTo>
                <a:lnTo>
                  <a:pt x="519" y="973"/>
                </a:lnTo>
                <a:lnTo>
                  <a:pt x="517" y="975"/>
                </a:lnTo>
                <a:lnTo>
                  <a:pt x="517" y="975"/>
                </a:lnTo>
                <a:lnTo>
                  <a:pt x="514" y="981"/>
                </a:lnTo>
                <a:lnTo>
                  <a:pt x="511" y="985"/>
                </a:lnTo>
                <a:lnTo>
                  <a:pt x="509" y="989"/>
                </a:lnTo>
                <a:lnTo>
                  <a:pt x="507" y="995"/>
                </a:lnTo>
                <a:lnTo>
                  <a:pt x="507" y="995"/>
                </a:lnTo>
                <a:lnTo>
                  <a:pt x="506" y="995"/>
                </a:lnTo>
                <a:lnTo>
                  <a:pt x="504" y="997"/>
                </a:lnTo>
                <a:lnTo>
                  <a:pt x="502" y="997"/>
                </a:lnTo>
                <a:lnTo>
                  <a:pt x="500" y="997"/>
                </a:lnTo>
                <a:lnTo>
                  <a:pt x="500" y="997"/>
                </a:lnTo>
                <a:lnTo>
                  <a:pt x="500" y="1002"/>
                </a:lnTo>
                <a:lnTo>
                  <a:pt x="499" y="1006"/>
                </a:lnTo>
                <a:lnTo>
                  <a:pt x="498" y="1009"/>
                </a:lnTo>
                <a:lnTo>
                  <a:pt x="496" y="1011"/>
                </a:lnTo>
                <a:lnTo>
                  <a:pt x="496" y="1011"/>
                </a:lnTo>
                <a:lnTo>
                  <a:pt x="498" y="1017"/>
                </a:lnTo>
                <a:lnTo>
                  <a:pt x="498" y="1025"/>
                </a:lnTo>
                <a:lnTo>
                  <a:pt x="498" y="1032"/>
                </a:lnTo>
                <a:lnTo>
                  <a:pt x="496" y="1037"/>
                </a:lnTo>
                <a:lnTo>
                  <a:pt x="493" y="1050"/>
                </a:lnTo>
                <a:lnTo>
                  <a:pt x="492" y="1056"/>
                </a:lnTo>
                <a:lnTo>
                  <a:pt x="491" y="1063"/>
                </a:lnTo>
                <a:lnTo>
                  <a:pt x="491" y="1063"/>
                </a:lnTo>
                <a:lnTo>
                  <a:pt x="481" y="1066"/>
                </a:lnTo>
                <a:lnTo>
                  <a:pt x="470" y="1071"/>
                </a:lnTo>
                <a:lnTo>
                  <a:pt x="470" y="1071"/>
                </a:lnTo>
                <a:lnTo>
                  <a:pt x="465" y="1079"/>
                </a:lnTo>
                <a:lnTo>
                  <a:pt x="458" y="1087"/>
                </a:lnTo>
                <a:lnTo>
                  <a:pt x="458" y="1087"/>
                </a:lnTo>
                <a:lnTo>
                  <a:pt x="458" y="1106"/>
                </a:lnTo>
                <a:lnTo>
                  <a:pt x="458" y="1106"/>
                </a:lnTo>
                <a:lnTo>
                  <a:pt x="454" y="1112"/>
                </a:lnTo>
                <a:lnTo>
                  <a:pt x="449" y="1117"/>
                </a:lnTo>
                <a:lnTo>
                  <a:pt x="447" y="1120"/>
                </a:lnTo>
                <a:lnTo>
                  <a:pt x="446" y="1124"/>
                </a:lnTo>
                <a:lnTo>
                  <a:pt x="445" y="1128"/>
                </a:lnTo>
                <a:lnTo>
                  <a:pt x="445" y="1133"/>
                </a:lnTo>
                <a:lnTo>
                  <a:pt x="445" y="1133"/>
                </a:lnTo>
                <a:lnTo>
                  <a:pt x="442" y="1133"/>
                </a:lnTo>
                <a:lnTo>
                  <a:pt x="441" y="1135"/>
                </a:lnTo>
                <a:lnTo>
                  <a:pt x="437" y="1137"/>
                </a:lnTo>
                <a:lnTo>
                  <a:pt x="436" y="1142"/>
                </a:lnTo>
                <a:lnTo>
                  <a:pt x="435" y="1146"/>
                </a:lnTo>
                <a:lnTo>
                  <a:pt x="435" y="1146"/>
                </a:lnTo>
                <a:lnTo>
                  <a:pt x="432" y="1148"/>
                </a:lnTo>
                <a:lnTo>
                  <a:pt x="431" y="1148"/>
                </a:lnTo>
                <a:lnTo>
                  <a:pt x="431" y="1150"/>
                </a:lnTo>
                <a:lnTo>
                  <a:pt x="431" y="1150"/>
                </a:lnTo>
                <a:lnTo>
                  <a:pt x="412" y="1150"/>
                </a:lnTo>
                <a:lnTo>
                  <a:pt x="412" y="1150"/>
                </a:lnTo>
                <a:lnTo>
                  <a:pt x="414" y="1156"/>
                </a:lnTo>
                <a:lnTo>
                  <a:pt x="416" y="1162"/>
                </a:lnTo>
                <a:lnTo>
                  <a:pt x="417" y="1168"/>
                </a:lnTo>
                <a:lnTo>
                  <a:pt x="417" y="1177"/>
                </a:lnTo>
                <a:lnTo>
                  <a:pt x="417" y="1177"/>
                </a:lnTo>
                <a:lnTo>
                  <a:pt x="410" y="1180"/>
                </a:lnTo>
                <a:lnTo>
                  <a:pt x="405" y="1183"/>
                </a:lnTo>
                <a:lnTo>
                  <a:pt x="399" y="1187"/>
                </a:lnTo>
                <a:lnTo>
                  <a:pt x="395" y="1188"/>
                </a:lnTo>
                <a:lnTo>
                  <a:pt x="391" y="1188"/>
                </a:lnTo>
                <a:lnTo>
                  <a:pt x="391" y="1188"/>
                </a:lnTo>
                <a:lnTo>
                  <a:pt x="389" y="1195"/>
                </a:lnTo>
                <a:lnTo>
                  <a:pt x="386" y="1202"/>
                </a:lnTo>
                <a:lnTo>
                  <a:pt x="384" y="1205"/>
                </a:lnTo>
                <a:lnTo>
                  <a:pt x="381" y="1206"/>
                </a:lnTo>
                <a:lnTo>
                  <a:pt x="378" y="1207"/>
                </a:lnTo>
                <a:lnTo>
                  <a:pt x="372" y="1206"/>
                </a:lnTo>
                <a:lnTo>
                  <a:pt x="372" y="1206"/>
                </a:lnTo>
                <a:lnTo>
                  <a:pt x="376" y="1207"/>
                </a:lnTo>
                <a:lnTo>
                  <a:pt x="378" y="1208"/>
                </a:lnTo>
                <a:lnTo>
                  <a:pt x="380" y="1213"/>
                </a:lnTo>
                <a:lnTo>
                  <a:pt x="381" y="1217"/>
                </a:lnTo>
                <a:lnTo>
                  <a:pt x="381" y="1223"/>
                </a:lnTo>
                <a:lnTo>
                  <a:pt x="380" y="1229"/>
                </a:lnTo>
                <a:lnTo>
                  <a:pt x="378" y="1235"/>
                </a:lnTo>
                <a:lnTo>
                  <a:pt x="372" y="1244"/>
                </a:lnTo>
                <a:lnTo>
                  <a:pt x="372" y="1244"/>
                </a:lnTo>
                <a:lnTo>
                  <a:pt x="372" y="1247"/>
                </a:lnTo>
                <a:lnTo>
                  <a:pt x="373" y="1249"/>
                </a:lnTo>
                <a:lnTo>
                  <a:pt x="376" y="1253"/>
                </a:lnTo>
                <a:lnTo>
                  <a:pt x="379" y="1255"/>
                </a:lnTo>
                <a:lnTo>
                  <a:pt x="380" y="1258"/>
                </a:lnTo>
                <a:lnTo>
                  <a:pt x="380" y="1260"/>
                </a:lnTo>
                <a:lnTo>
                  <a:pt x="380" y="1260"/>
                </a:lnTo>
                <a:lnTo>
                  <a:pt x="379" y="1266"/>
                </a:lnTo>
                <a:lnTo>
                  <a:pt x="377" y="1269"/>
                </a:lnTo>
                <a:lnTo>
                  <a:pt x="375" y="1270"/>
                </a:lnTo>
                <a:lnTo>
                  <a:pt x="370" y="1271"/>
                </a:lnTo>
                <a:lnTo>
                  <a:pt x="370" y="1271"/>
                </a:lnTo>
                <a:lnTo>
                  <a:pt x="370" y="1276"/>
                </a:lnTo>
                <a:lnTo>
                  <a:pt x="369" y="1278"/>
                </a:lnTo>
                <a:lnTo>
                  <a:pt x="366" y="1283"/>
                </a:lnTo>
                <a:lnTo>
                  <a:pt x="364" y="1289"/>
                </a:lnTo>
                <a:lnTo>
                  <a:pt x="364" y="1292"/>
                </a:lnTo>
                <a:lnTo>
                  <a:pt x="364" y="1296"/>
                </a:lnTo>
                <a:lnTo>
                  <a:pt x="364" y="1296"/>
                </a:lnTo>
                <a:lnTo>
                  <a:pt x="363" y="1299"/>
                </a:lnTo>
                <a:lnTo>
                  <a:pt x="364" y="1302"/>
                </a:lnTo>
                <a:lnTo>
                  <a:pt x="365" y="1303"/>
                </a:lnTo>
                <a:lnTo>
                  <a:pt x="367" y="1303"/>
                </a:lnTo>
                <a:lnTo>
                  <a:pt x="369" y="1305"/>
                </a:lnTo>
                <a:lnTo>
                  <a:pt x="370" y="1307"/>
                </a:lnTo>
                <a:lnTo>
                  <a:pt x="370" y="1309"/>
                </a:lnTo>
                <a:lnTo>
                  <a:pt x="370" y="1309"/>
                </a:lnTo>
                <a:lnTo>
                  <a:pt x="372" y="1313"/>
                </a:lnTo>
                <a:lnTo>
                  <a:pt x="376" y="1317"/>
                </a:lnTo>
                <a:lnTo>
                  <a:pt x="380" y="1319"/>
                </a:lnTo>
                <a:lnTo>
                  <a:pt x="384" y="1320"/>
                </a:lnTo>
                <a:lnTo>
                  <a:pt x="384" y="1320"/>
                </a:lnTo>
                <a:lnTo>
                  <a:pt x="383" y="1323"/>
                </a:lnTo>
                <a:lnTo>
                  <a:pt x="381" y="1325"/>
                </a:lnTo>
                <a:lnTo>
                  <a:pt x="378" y="1325"/>
                </a:lnTo>
                <a:lnTo>
                  <a:pt x="375" y="1326"/>
                </a:lnTo>
                <a:lnTo>
                  <a:pt x="366" y="1325"/>
                </a:lnTo>
                <a:lnTo>
                  <a:pt x="358" y="1325"/>
                </a:lnTo>
                <a:lnTo>
                  <a:pt x="358" y="1325"/>
                </a:lnTo>
                <a:lnTo>
                  <a:pt x="353" y="1321"/>
                </a:lnTo>
                <a:lnTo>
                  <a:pt x="350" y="1320"/>
                </a:lnTo>
                <a:lnTo>
                  <a:pt x="345" y="1318"/>
                </a:lnTo>
                <a:lnTo>
                  <a:pt x="345" y="1318"/>
                </a:lnTo>
                <a:lnTo>
                  <a:pt x="345" y="1318"/>
                </a:lnTo>
                <a:lnTo>
                  <a:pt x="345" y="1318"/>
                </a:lnTo>
                <a:lnTo>
                  <a:pt x="344" y="1315"/>
                </a:lnTo>
                <a:lnTo>
                  <a:pt x="343" y="1312"/>
                </a:lnTo>
                <a:lnTo>
                  <a:pt x="343" y="1310"/>
                </a:lnTo>
                <a:lnTo>
                  <a:pt x="342" y="1307"/>
                </a:lnTo>
                <a:lnTo>
                  <a:pt x="342" y="1307"/>
                </a:lnTo>
                <a:lnTo>
                  <a:pt x="340" y="1305"/>
                </a:lnTo>
                <a:lnTo>
                  <a:pt x="338" y="1302"/>
                </a:lnTo>
                <a:lnTo>
                  <a:pt x="335" y="1294"/>
                </a:lnTo>
                <a:lnTo>
                  <a:pt x="332" y="1286"/>
                </a:lnTo>
                <a:lnTo>
                  <a:pt x="331" y="1282"/>
                </a:lnTo>
                <a:lnTo>
                  <a:pt x="329" y="1280"/>
                </a:lnTo>
                <a:lnTo>
                  <a:pt x="329" y="1280"/>
                </a:lnTo>
                <a:lnTo>
                  <a:pt x="330" y="1274"/>
                </a:lnTo>
                <a:lnTo>
                  <a:pt x="330" y="1269"/>
                </a:lnTo>
                <a:lnTo>
                  <a:pt x="330" y="1264"/>
                </a:lnTo>
                <a:lnTo>
                  <a:pt x="329" y="1259"/>
                </a:lnTo>
                <a:lnTo>
                  <a:pt x="326" y="1248"/>
                </a:lnTo>
                <a:lnTo>
                  <a:pt x="324" y="1236"/>
                </a:lnTo>
                <a:lnTo>
                  <a:pt x="324" y="1236"/>
                </a:lnTo>
                <a:lnTo>
                  <a:pt x="325" y="1233"/>
                </a:lnTo>
                <a:lnTo>
                  <a:pt x="326" y="1230"/>
                </a:lnTo>
                <a:lnTo>
                  <a:pt x="325" y="1225"/>
                </a:lnTo>
                <a:lnTo>
                  <a:pt x="325" y="1219"/>
                </a:lnTo>
                <a:lnTo>
                  <a:pt x="325" y="1217"/>
                </a:lnTo>
                <a:lnTo>
                  <a:pt x="326" y="1215"/>
                </a:lnTo>
                <a:lnTo>
                  <a:pt x="326" y="1215"/>
                </a:lnTo>
                <a:lnTo>
                  <a:pt x="327" y="1212"/>
                </a:lnTo>
                <a:lnTo>
                  <a:pt x="326" y="1210"/>
                </a:lnTo>
                <a:lnTo>
                  <a:pt x="324" y="1209"/>
                </a:lnTo>
                <a:lnTo>
                  <a:pt x="321" y="1208"/>
                </a:lnTo>
                <a:lnTo>
                  <a:pt x="321" y="1206"/>
                </a:lnTo>
                <a:lnTo>
                  <a:pt x="321" y="1204"/>
                </a:lnTo>
                <a:lnTo>
                  <a:pt x="321" y="1204"/>
                </a:lnTo>
                <a:lnTo>
                  <a:pt x="324" y="1202"/>
                </a:lnTo>
                <a:lnTo>
                  <a:pt x="326" y="1200"/>
                </a:lnTo>
                <a:lnTo>
                  <a:pt x="329" y="1196"/>
                </a:lnTo>
                <a:lnTo>
                  <a:pt x="331" y="1195"/>
                </a:lnTo>
                <a:lnTo>
                  <a:pt x="332" y="1192"/>
                </a:lnTo>
                <a:lnTo>
                  <a:pt x="333" y="1189"/>
                </a:lnTo>
                <a:lnTo>
                  <a:pt x="333" y="1184"/>
                </a:lnTo>
                <a:lnTo>
                  <a:pt x="333" y="1184"/>
                </a:lnTo>
                <a:lnTo>
                  <a:pt x="332" y="1182"/>
                </a:lnTo>
                <a:lnTo>
                  <a:pt x="331" y="1182"/>
                </a:lnTo>
                <a:lnTo>
                  <a:pt x="328" y="1183"/>
                </a:lnTo>
                <a:lnTo>
                  <a:pt x="325" y="1184"/>
                </a:lnTo>
                <a:lnTo>
                  <a:pt x="322" y="1184"/>
                </a:lnTo>
                <a:lnTo>
                  <a:pt x="321" y="1182"/>
                </a:lnTo>
                <a:lnTo>
                  <a:pt x="321" y="1182"/>
                </a:lnTo>
                <a:lnTo>
                  <a:pt x="322" y="1175"/>
                </a:lnTo>
                <a:lnTo>
                  <a:pt x="324" y="1167"/>
                </a:lnTo>
                <a:lnTo>
                  <a:pt x="325" y="1150"/>
                </a:lnTo>
                <a:lnTo>
                  <a:pt x="326" y="1142"/>
                </a:lnTo>
                <a:lnTo>
                  <a:pt x="327" y="1135"/>
                </a:lnTo>
                <a:lnTo>
                  <a:pt x="329" y="1129"/>
                </a:lnTo>
                <a:lnTo>
                  <a:pt x="333" y="1125"/>
                </a:lnTo>
                <a:lnTo>
                  <a:pt x="333" y="1125"/>
                </a:lnTo>
                <a:lnTo>
                  <a:pt x="333" y="1118"/>
                </a:lnTo>
                <a:lnTo>
                  <a:pt x="333" y="1113"/>
                </a:lnTo>
                <a:lnTo>
                  <a:pt x="332" y="1101"/>
                </a:lnTo>
                <a:lnTo>
                  <a:pt x="331" y="1091"/>
                </a:lnTo>
                <a:lnTo>
                  <a:pt x="331" y="1086"/>
                </a:lnTo>
                <a:lnTo>
                  <a:pt x="333" y="1081"/>
                </a:lnTo>
                <a:lnTo>
                  <a:pt x="333" y="1081"/>
                </a:lnTo>
                <a:lnTo>
                  <a:pt x="332" y="1075"/>
                </a:lnTo>
                <a:lnTo>
                  <a:pt x="330" y="1073"/>
                </a:lnTo>
                <a:lnTo>
                  <a:pt x="329" y="1071"/>
                </a:lnTo>
                <a:lnTo>
                  <a:pt x="329" y="1071"/>
                </a:lnTo>
                <a:lnTo>
                  <a:pt x="330" y="1067"/>
                </a:lnTo>
                <a:lnTo>
                  <a:pt x="331" y="1064"/>
                </a:lnTo>
                <a:lnTo>
                  <a:pt x="332" y="1061"/>
                </a:lnTo>
                <a:lnTo>
                  <a:pt x="333" y="1058"/>
                </a:lnTo>
                <a:lnTo>
                  <a:pt x="333" y="1058"/>
                </a:lnTo>
                <a:lnTo>
                  <a:pt x="333" y="1051"/>
                </a:lnTo>
                <a:lnTo>
                  <a:pt x="332" y="1046"/>
                </a:lnTo>
                <a:lnTo>
                  <a:pt x="329" y="1036"/>
                </a:lnTo>
                <a:lnTo>
                  <a:pt x="325" y="1028"/>
                </a:lnTo>
                <a:lnTo>
                  <a:pt x="321" y="1020"/>
                </a:lnTo>
                <a:lnTo>
                  <a:pt x="321" y="1020"/>
                </a:lnTo>
                <a:lnTo>
                  <a:pt x="317" y="1017"/>
                </a:lnTo>
                <a:lnTo>
                  <a:pt x="313" y="1015"/>
                </a:lnTo>
                <a:lnTo>
                  <a:pt x="309" y="1012"/>
                </a:lnTo>
                <a:lnTo>
                  <a:pt x="307" y="1009"/>
                </a:lnTo>
                <a:lnTo>
                  <a:pt x="302" y="1001"/>
                </a:lnTo>
                <a:lnTo>
                  <a:pt x="295" y="995"/>
                </a:lnTo>
                <a:lnTo>
                  <a:pt x="295" y="995"/>
                </a:lnTo>
                <a:lnTo>
                  <a:pt x="295" y="990"/>
                </a:lnTo>
                <a:lnTo>
                  <a:pt x="296" y="987"/>
                </a:lnTo>
                <a:lnTo>
                  <a:pt x="298" y="985"/>
                </a:lnTo>
                <a:lnTo>
                  <a:pt x="299" y="982"/>
                </a:lnTo>
                <a:lnTo>
                  <a:pt x="299" y="982"/>
                </a:lnTo>
                <a:lnTo>
                  <a:pt x="290" y="976"/>
                </a:lnTo>
                <a:lnTo>
                  <a:pt x="286" y="973"/>
                </a:lnTo>
                <a:lnTo>
                  <a:pt x="282" y="970"/>
                </a:lnTo>
                <a:lnTo>
                  <a:pt x="280" y="965"/>
                </a:lnTo>
                <a:lnTo>
                  <a:pt x="278" y="960"/>
                </a:lnTo>
                <a:lnTo>
                  <a:pt x="277" y="953"/>
                </a:lnTo>
                <a:lnTo>
                  <a:pt x="277" y="946"/>
                </a:lnTo>
                <a:lnTo>
                  <a:pt x="277" y="946"/>
                </a:lnTo>
                <a:lnTo>
                  <a:pt x="285" y="944"/>
                </a:lnTo>
                <a:lnTo>
                  <a:pt x="287" y="943"/>
                </a:lnTo>
                <a:lnTo>
                  <a:pt x="289" y="940"/>
                </a:lnTo>
                <a:lnTo>
                  <a:pt x="289" y="940"/>
                </a:lnTo>
                <a:lnTo>
                  <a:pt x="285" y="937"/>
                </a:lnTo>
                <a:lnTo>
                  <a:pt x="280" y="935"/>
                </a:lnTo>
                <a:lnTo>
                  <a:pt x="276" y="933"/>
                </a:lnTo>
                <a:lnTo>
                  <a:pt x="273" y="930"/>
                </a:lnTo>
                <a:lnTo>
                  <a:pt x="273" y="930"/>
                </a:lnTo>
                <a:lnTo>
                  <a:pt x="275" y="926"/>
                </a:lnTo>
                <a:lnTo>
                  <a:pt x="276" y="922"/>
                </a:lnTo>
                <a:lnTo>
                  <a:pt x="276" y="919"/>
                </a:lnTo>
                <a:lnTo>
                  <a:pt x="275" y="914"/>
                </a:lnTo>
                <a:lnTo>
                  <a:pt x="273" y="905"/>
                </a:lnTo>
                <a:lnTo>
                  <a:pt x="272" y="898"/>
                </a:lnTo>
                <a:lnTo>
                  <a:pt x="273" y="892"/>
                </a:lnTo>
                <a:lnTo>
                  <a:pt x="273" y="892"/>
                </a:lnTo>
                <a:lnTo>
                  <a:pt x="274" y="888"/>
                </a:lnTo>
                <a:lnTo>
                  <a:pt x="275" y="885"/>
                </a:lnTo>
                <a:lnTo>
                  <a:pt x="278" y="880"/>
                </a:lnTo>
                <a:lnTo>
                  <a:pt x="281" y="873"/>
                </a:lnTo>
                <a:lnTo>
                  <a:pt x="282" y="869"/>
                </a:lnTo>
                <a:lnTo>
                  <a:pt x="282" y="865"/>
                </a:lnTo>
                <a:lnTo>
                  <a:pt x="282" y="865"/>
                </a:lnTo>
                <a:lnTo>
                  <a:pt x="282" y="860"/>
                </a:lnTo>
                <a:lnTo>
                  <a:pt x="283" y="858"/>
                </a:lnTo>
                <a:lnTo>
                  <a:pt x="286" y="856"/>
                </a:lnTo>
                <a:lnTo>
                  <a:pt x="287" y="854"/>
                </a:lnTo>
                <a:lnTo>
                  <a:pt x="287" y="854"/>
                </a:lnTo>
                <a:lnTo>
                  <a:pt x="282" y="842"/>
                </a:lnTo>
                <a:lnTo>
                  <a:pt x="281" y="836"/>
                </a:lnTo>
                <a:lnTo>
                  <a:pt x="280" y="829"/>
                </a:lnTo>
                <a:lnTo>
                  <a:pt x="280" y="829"/>
                </a:lnTo>
                <a:lnTo>
                  <a:pt x="277" y="831"/>
                </a:lnTo>
                <a:lnTo>
                  <a:pt x="276" y="833"/>
                </a:lnTo>
                <a:lnTo>
                  <a:pt x="273" y="840"/>
                </a:lnTo>
                <a:lnTo>
                  <a:pt x="273" y="840"/>
                </a:lnTo>
                <a:lnTo>
                  <a:pt x="268" y="839"/>
                </a:lnTo>
                <a:lnTo>
                  <a:pt x="265" y="835"/>
                </a:lnTo>
                <a:lnTo>
                  <a:pt x="260" y="830"/>
                </a:lnTo>
                <a:lnTo>
                  <a:pt x="253" y="824"/>
                </a:lnTo>
                <a:lnTo>
                  <a:pt x="250" y="822"/>
                </a:lnTo>
                <a:lnTo>
                  <a:pt x="245" y="821"/>
                </a:lnTo>
                <a:lnTo>
                  <a:pt x="245" y="821"/>
                </a:lnTo>
                <a:lnTo>
                  <a:pt x="245" y="813"/>
                </a:lnTo>
                <a:lnTo>
                  <a:pt x="245" y="813"/>
                </a:lnTo>
                <a:lnTo>
                  <a:pt x="238" y="807"/>
                </a:lnTo>
                <a:lnTo>
                  <a:pt x="236" y="804"/>
                </a:lnTo>
                <a:lnTo>
                  <a:pt x="234" y="800"/>
                </a:lnTo>
                <a:lnTo>
                  <a:pt x="234" y="800"/>
                </a:lnTo>
                <a:lnTo>
                  <a:pt x="228" y="798"/>
                </a:lnTo>
                <a:lnTo>
                  <a:pt x="225" y="797"/>
                </a:lnTo>
                <a:lnTo>
                  <a:pt x="221" y="796"/>
                </a:lnTo>
                <a:lnTo>
                  <a:pt x="215" y="796"/>
                </a:lnTo>
                <a:lnTo>
                  <a:pt x="215" y="796"/>
                </a:lnTo>
                <a:lnTo>
                  <a:pt x="210" y="788"/>
                </a:lnTo>
                <a:lnTo>
                  <a:pt x="205" y="778"/>
                </a:lnTo>
                <a:lnTo>
                  <a:pt x="205" y="778"/>
                </a:lnTo>
                <a:lnTo>
                  <a:pt x="198" y="779"/>
                </a:lnTo>
                <a:lnTo>
                  <a:pt x="190" y="779"/>
                </a:lnTo>
                <a:lnTo>
                  <a:pt x="184" y="777"/>
                </a:lnTo>
                <a:lnTo>
                  <a:pt x="177" y="775"/>
                </a:lnTo>
                <a:lnTo>
                  <a:pt x="165" y="769"/>
                </a:lnTo>
                <a:lnTo>
                  <a:pt x="159" y="766"/>
                </a:lnTo>
                <a:lnTo>
                  <a:pt x="152" y="764"/>
                </a:lnTo>
                <a:lnTo>
                  <a:pt x="152" y="764"/>
                </a:lnTo>
                <a:lnTo>
                  <a:pt x="148" y="755"/>
                </a:lnTo>
                <a:lnTo>
                  <a:pt x="145" y="746"/>
                </a:lnTo>
                <a:lnTo>
                  <a:pt x="142" y="736"/>
                </a:lnTo>
                <a:lnTo>
                  <a:pt x="142" y="730"/>
                </a:lnTo>
                <a:lnTo>
                  <a:pt x="142" y="724"/>
                </a:lnTo>
                <a:lnTo>
                  <a:pt x="142" y="724"/>
                </a:lnTo>
                <a:lnTo>
                  <a:pt x="134" y="712"/>
                </a:lnTo>
                <a:lnTo>
                  <a:pt x="124" y="702"/>
                </a:lnTo>
                <a:lnTo>
                  <a:pt x="124" y="702"/>
                </a:lnTo>
                <a:lnTo>
                  <a:pt x="124" y="695"/>
                </a:lnTo>
                <a:lnTo>
                  <a:pt x="123" y="693"/>
                </a:lnTo>
                <a:lnTo>
                  <a:pt x="120" y="693"/>
                </a:lnTo>
                <a:lnTo>
                  <a:pt x="120" y="693"/>
                </a:lnTo>
                <a:lnTo>
                  <a:pt x="121" y="702"/>
                </a:lnTo>
                <a:lnTo>
                  <a:pt x="122" y="707"/>
                </a:lnTo>
                <a:lnTo>
                  <a:pt x="124" y="712"/>
                </a:lnTo>
                <a:lnTo>
                  <a:pt x="124" y="718"/>
                </a:lnTo>
                <a:lnTo>
                  <a:pt x="124" y="718"/>
                </a:lnTo>
                <a:lnTo>
                  <a:pt x="122" y="718"/>
                </a:lnTo>
                <a:lnTo>
                  <a:pt x="120" y="718"/>
                </a:lnTo>
                <a:lnTo>
                  <a:pt x="118" y="716"/>
                </a:lnTo>
                <a:lnTo>
                  <a:pt x="114" y="715"/>
                </a:lnTo>
                <a:lnTo>
                  <a:pt x="113" y="715"/>
                </a:lnTo>
                <a:lnTo>
                  <a:pt x="110" y="715"/>
                </a:lnTo>
                <a:lnTo>
                  <a:pt x="110" y="715"/>
                </a:lnTo>
                <a:lnTo>
                  <a:pt x="105" y="699"/>
                </a:lnTo>
                <a:lnTo>
                  <a:pt x="100" y="692"/>
                </a:lnTo>
                <a:lnTo>
                  <a:pt x="97" y="690"/>
                </a:lnTo>
                <a:lnTo>
                  <a:pt x="94" y="688"/>
                </a:lnTo>
                <a:lnTo>
                  <a:pt x="94" y="688"/>
                </a:lnTo>
                <a:lnTo>
                  <a:pt x="95" y="682"/>
                </a:lnTo>
                <a:lnTo>
                  <a:pt x="95" y="681"/>
                </a:lnTo>
                <a:lnTo>
                  <a:pt x="96" y="680"/>
                </a:lnTo>
                <a:lnTo>
                  <a:pt x="96" y="680"/>
                </a:lnTo>
                <a:lnTo>
                  <a:pt x="94" y="676"/>
                </a:lnTo>
                <a:lnTo>
                  <a:pt x="92" y="672"/>
                </a:lnTo>
                <a:lnTo>
                  <a:pt x="89" y="662"/>
                </a:lnTo>
                <a:lnTo>
                  <a:pt x="86" y="651"/>
                </a:lnTo>
                <a:lnTo>
                  <a:pt x="85" y="647"/>
                </a:lnTo>
                <a:lnTo>
                  <a:pt x="83" y="642"/>
                </a:lnTo>
                <a:lnTo>
                  <a:pt x="83" y="642"/>
                </a:lnTo>
                <a:lnTo>
                  <a:pt x="77" y="636"/>
                </a:lnTo>
                <a:lnTo>
                  <a:pt x="77" y="636"/>
                </a:lnTo>
                <a:lnTo>
                  <a:pt x="82" y="614"/>
                </a:lnTo>
                <a:lnTo>
                  <a:pt x="86" y="591"/>
                </a:lnTo>
                <a:lnTo>
                  <a:pt x="93" y="570"/>
                </a:lnTo>
                <a:lnTo>
                  <a:pt x="99" y="549"/>
                </a:lnTo>
                <a:lnTo>
                  <a:pt x="106" y="527"/>
                </a:lnTo>
                <a:lnTo>
                  <a:pt x="114" y="507"/>
                </a:lnTo>
                <a:lnTo>
                  <a:pt x="122" y="486"/>
                </a:lnTo>
                <a:lnTo>
                  <a:pt x="132" y="466"/>
                </a:lnTo>
                <a:lnTo>
                  <a:pt x="141" y="446"/>
                </a:lnTo>
                <a:lnTo>
                  <a:pt x="151" y="427"/>
                </a:lnTo>
                <a:lnTo>
                  <a:pt x="162" y="407"/>
                </a:lnTo>
                <a:lnTo>
                  <a:pt x="174" y="389"/>
                </a:lnTo>
                <a:lnTo>
                  <a:pt x="186" y="370"/>
                </a:lnTo>
                <a:lnTo>
                  <a:pt x="199" y="353"/>
                </a:lnTo>
                <a:lnTo>
                  <a:pt x="212" y="334"/>
                </a:lnTo>
                <a:lnTo>
                  <a:pt x="225" y="318"/>
                </a:lnTo>
                <a:lnTo>
                  <a:pt x="225" y="318"/>
                </a:lnTo>
                <a:close/>
                <a:moveTo>
                  <a:pt x="312" y="230"/>
                </a:moveTo>
                <a:lnTo>
                  <a:pt x="312" y="230"/>
                </a:lnTo>
                <a:lnTo>
                  <a:pt x="341" y="206"/>
                </a:lnTo>
                <a:lnTo>
                  <a:pt x="372" y="185"/>
                </a:lnTo>
                <a:lnTo>
                  <a:pt x="405" y="164"/>
                </a:lnTo>
                <a:lnTo>
                  <a:pt x="437" y="146"/>
                </a:lnTo>
                <a:lnTo>
                  <a:pt x="437" y="146"/>
                </a:lnTo>
                <a:lnTo>
                  <a:pt x="440" y="147"/>
                </a:lnTo>
                <a:lnTo>
                  <a:pt x="442" y="148"/>
                </a:lnTo>
                <a:lnTo>
                  <a:pt x="444" y="148"/>
                </a:lnTo>
                <a:lnTo>
                  <a:pt x="445" y="150"/>
                </a:lnTo>
                <a:lnTo>
                  <a:pt x="445" y="150"/>
                </a:lnTo>
                <a:lnTo>
                  <a:pt x="443" y="156"/>
                </a:lnTo>
                <a:lnTo>
                  <a:pt x="440" y="159"/>
                </a:lnTo>
                <a:lnTo>
                  <a:pt x="436" y="161"/>
                </a:lnTo>
                <a:lnTo>
                  <a:pt x="433" y="162"/>
                </a:lnTo>
                <a:lnTo>
                  <a:pt x="424" y="162"/>
                </a:lnTo>
                <a:lnTo>
                  <a:pt x="420" y="163"/>
                </a:lnTo>
                <a:lnTo>
                  <a:pt x="417" y="164"/>
                </a:lnTo>
                <a:lnTo>
                  <a:pt x="417" y="164"/>
                </a:lnTo>
                <a:lnTo>
                  <a:pt x="416" y="164"/>
                </a:lnTo>
                <a:lnTo>
                  <a:pt x="415" y="165"/>
                </a:lnTo>
                <a:lnTo>
                  <a:pt x="416" y="169"/>
                </a:lnTo>
                <a:lnTo>
                  <a:pt x="417" y="173"/>
                </a:lnTo>
                <a:lnTo>
                  <a:pt x="417" y="175"/>
                </a:lnTo>
                <a:lnTo>
                  <a:pt x="417" y="178"/>
                </a:lnTo>
                <a:lnTo>
                  <a:pt x="417" y="178"/>
                </a:lnTo>
                <a:lnTo>
                  <a:pt x="411" y="178"/>
                </a:lnTo>
                <a:lnTo>
                  <a:pt x="406" y="180"/>
                </a:lnTo>
                <a:lnTo>
                  <a:pt x="403" y="184"/>
                </a:lnTo>
                <a:lnTo>
                  <a:pt x="401" y="189"/>
                </a:lnTo>
                <a:lnTo>
                  <a:pt x="401" y="189"/>
                </a:lnTo>
                <a:lnTo>
                  <a:pt x="395" y="188"/>
                </a:lnTo>
                <a:lnTo>
                  <a:pt x="392" y="189"/>
                </a:lnTo>
                <a:lnTo>
                  <a:pt x="389" y="190"/>
                </a:lnTo>
                <a:lnTo>
                  <a:pt x="385" y="192"/>
                </a:lnTo>
                <a:lnTo>
                  <a:pt x="380" y="197"/>
                </a:lnTo>
                <a:lnTo>
                  <a:pt x="377" y="199"/>
                </a:lnTo>
                <a:lnTo>
                  <a:pt x="372" y="200"/>
                </a:lnTo>
                <a:lnTo>
                  <a:pt x="372" y="200"/>
                </a:lnTo>
                <a:lnTo>
                  <a:pt x="372" y="205"/>
                </a:lnTo>
                <a:lnTo>
                  <a:pt x="372" y="210"/>
                </a:lnTo>
                <a:lnTo>
                  <a:pt x="370" y="213"/>
                </a:lnTo>
                <a:lnTo>
                  <a:pt x="368" y="215"/>
                </a:lnTo>
                <a:lnTo>
                  <a:pt x="364" y="221"/>
                </a:lnTo>
                <a:lnTo>
                  <a:pt x="362" y="225"/>
                </a:lnTo>
                <a:lnTo>
                  <a:pt x="362" y="229"/>
                </a:lnTo>
                <a:lnTo>
                  <a:pt x="362" y="229"/>
                </a:lnTo>
                <a:lnTo>
                  <a:pt x="345" y="229"/>
                </a:lnTo>
                <a:lnTo>
                  <a:pt x="345" y="229"/>
                </a:lnTo>
                <a:lnTo>
                  <a:pt x="345" y="231"/>
                </a:lnTo>
                <a:lnTo>
                  <a:pt x="345" y="232"/>
                </a:lnTo>
                <a:lnTo>
                  <a:pt x="350" y="232"/>
                </a:lnTo>
                <a:lnTo>
                  <a:pt x="353" y="231"/>
                </a:lnTo>
                <a:lnTo>
                  <a:pt x="354" y="232"/>
                </a:lnTo>
                <a:lnTo>
                  <a:pt x="354" y="235"/>
                </a:lnTo>
                <a:lnTo>
                  <a:pt x="354" y="235"/>
                </a:lnTo>
                <a:lnTo>
                  <a:pt x="354" y="239"/>
                </a:lnTo>
                <a:lnTo>
                  <a:pt x="352" y="242"/>
                </a:lnTo>
                <a:lnTo>
                  <a:pt x="348" y="243"/>
                </a:lnTo>
                <a:lnTo>
                  <a:pt x="345" y="243"/>
                </a:lnTo>
                <a:lnTo>
                  <a:pt x="345" y="243"/>
                </a:lnTo>
                <a:lnTo>
                  <a:pt x="343" y="247"/>
                </a:lnTo>
                <a:lnTo>
                  <a:pt x="342" y="249"/>
                </a:lnTo>
                <a:lnTo>
                  <a:pt x="340" y="251"/>
                </a:lnTo>
                <a:lnTo>
                  <a:pt x="338" y="252"/>
                </a:lnTo>
                <a:lnTo>
                  <a:pt x="332" y="253"/>
                </a:lnTo>
                <a:lnTo>
                  <a:pt x="326" y="253"/>
                </a:lnTo>
                <a:lnTo>
                  <a:pt x="313" y="251"/>
                </a:lnTo>
                <a:lnTo>
                  <a:pt x="305" y="251"/>
                </a:lnTo>
                <a:lnTo>
                  <a:pt x="299" y="251"/>
                </a:lnTo>
                <a:lnTo>
                  <a:pt x="299" y="251"/>
                </a:lnTo>
                <a:lnTo>
                  <a:pt x="298" y="248"/>
                </a:lnTo>
                <a:lnTo>
                  <a:pt x="295" y="245"/>
                </a:lnTo>
                <a:lnTo>
                  <a:pt x="295" y="245"/>
                </a:lnTo>
                <a:lnTo>
                  <a:pt x="304" y="238"/>
                </a:lnTo>
                <a:lnTo>
                  <a:pt x="304" y="238"/>
                </a:lnTo>
                <a:lnTo>
                  <a:pt x="308" y="239"/>
                </a:lnTo>
                <a:lnTo>
                  <a:pt x="314" y="241"/>
                </a:lnTo>
                <a:lnTo>
                  <a:pt x="320" y="241"/>
                </a:lnTo>
                <a:lnTo>
                  <a:pt x="326" y="240"/>
                </a:lnTo>
                <a:lnTo>
                  <a:pt x="326" y="240"/>
                </a:lnTo>
                <a:lnTo>
                  <a:pt x="324" y="236"/>
                </a:lnTo>
                <a:lnTo>
                  <a:pt x="320" y="232"/>
                </a:lnTo>
                <a:lnTo>
                  <a:pt x="316" y="231"/>
                </a:lnTo>
                <a:lnTo>
                  <a:pt x="312" y="230"/>
                </a:lnTo>
                <a:lnTo>
                  <a:pt x="312" y="230"/>
                </a:lnTo>
                <a:close/>
                <a:moveTo>
                  <a:pt x="1376" y="438"/>
                </a:moveTo>
                <a:lnTo>
                  <a:pt x="1376" y="438"/>
                </a:lnTo>
                <a:lnTo>
                  <a:pt x="1371" y="444"/>
                </a:lnTo>
                <a:lnTo>
                  <a:pt x="1369" y="448"/>
                </a:lnTo>
                <a:lnTo>
                  <a:pt x="1367" y="451"/>
                </a:lnTo>
                <a:lnTo>
                  <a:pt x="1367" y="451"/>
                </a:lnTo>
                <a:lnTo>
                  <a:pt x="1369" y="456"/>
                </a:lnTo>
                <a:lnTo>
                  <a:pt x="1371" y="458"/>
                </a:lnTo>
                <a:lnTo>
                  <a:pt x="1372" y="459"/>
                </a:lnTo>
                <a:lnTo>
                  <a:pt x="1375" y="459"/>
                </a:lnTo>
                <a:lnTo>
                  <a:pt x="1380" y="457"/>
                </a:lnTo>
                <a:lnTo>
                  <a:pt x="1384" y="455"/>
                </a:lnTo>
                <a:lnTo>
                  <a:pt x="1384" y="455"/>
                </a:lnTo>
                <a:lnTo>
                  <a:pt x="1396" y="479"/>
                </a:lnTo>
                <a:lnTo>
                  <a:pt x="1396" y="479"/>
                </a:lnTo>
                <a:lnTo>
                  <a:pt x="1398" y="500"/>
                </a:lnTo>
                <a:lnTo>
                  <a:pt x="1398" y="511"/>
                </a:lnTo>
                <a:lnTo>
                  <a:pt x="1397" y="522"/>
                </a:lnTo>
                <a:lnTo>
                  <a:pt x="1397" y="522"/>
                </a:lnTo>
                <a:lnTo>
                  <a:pt x="1392" y="530"/>
                </a:lnTo>
                <a:lnTo>
                  <a:pt x="1387" y="538"/>
                </a:lnTo>
                <a:lnTo>
                  <a:pt x="1379" y="558"/>
                </a:lnTo>
                <a:lnTo>
                  <a:pt x="1379" y="558"/>
                </a:lnTo>
                <a:lnTo>
                  <a:pt x="1369" y="562"/>
                </a:lnTo>
                <a:lnTo>
                  <a:pt x="1364" y="565"/>
                </a:lnTo>
                <a:lnTo>
                  <a:pt x="1360" y="569"/>
                </a:lnTo>
                <a:lnTo>
                  <a:pt x="1360" y="569"/>
                </a:lnTo>
                <a:lnTo>
                  <a:pt x="1358" y="577"/>
                </a:lnTo>
                <a:lnTo>
                  <a:pt x="1358" y="586"/>
                </a:lnTo>
                <a:lnTo>
                  <a:pt x="1359" y="603"/>
                </a:lnTo>
                <a:lnTo>
                  <a:pt x="1360" y="612"/>
                </a:lnTo>
                <a:lnTo>
                  <a:pt x="1359" y="620"/>
                </a:lnTo>
                <a:lnTo>
                  <a:pt x="1357" y="626"/>
                </a:lnTo>
                <a:lnTo>
                  <a:pt x="1356" y="628"/>
                </a:lnTo>
                <a:lnTo>
                  <a:pt x="1354" y="631"/>
                </a:lnTo>
                <a:lnTo>
                  <a:pt x="1354" y="631"/>
                </a:lnTo>
                <a:lnTo>
                  <a:pt x="1348" y="628"/>
                </a:lnTo>
                <a:lnTo>
                  <a:pt x="1344" y="624"/>
                </a:lnTo>
                <a:lnTo>
                  <a:pt x="1343" y="622"/>
                </a:lnTo>
                <a:lnTo>
                  <a:pt x="1342" y="618"/>
                </a:lnTo>
                <a:lnTo>
                  <a:pt x="1342" y="614"/>
                </a:lnTo>
                <a:lnTo>
                  <a:pt x="1342" y="610"/>
                </a:lnTo>
                <a:lnTo>
                  <a:pt x="1342" y="610"/>
                </a:lnTo>
                <a:lnTo>
                  <a:pt x="1338" y="604"/>
                </a:lnTo>
                <a:lnTo>
                  <a:pt x="1334" y="600"/>
                </a:lnTo>
                <a:lnTo>
                  <a:pt x="1331" y="596"/>
                </a:lnTo>
                <a:lnTo>
                  <a:pt x="1328" y="590"/>
                </a:lnTo>
                <a:lnTo>
                  <a:pt x="1328" y="590"/>
                </a:lnTo>
                <a:lnTo>
                  <a:pt x="1323" y="591"/>
                </a:lnTo>
                <a:lnTo>
                  <a:pt x="1321" y="592"/>
                </a:lnTo>
                <a:lnTo>
                  <a:pt x="1321" y="595"/>
                </a:lnTo>
                <a:lnTo>
                  <a:pt x="1322" y="597"/>
                </a:lnTo>
                <a:lnTo>
                  <a:pt x="1324" y="602"/>
                </a:lnTo>
                <a:lnTo>
                  <a:pt x="1324" y="604"/>
                </a:lnTo>
                <a:lnTo>
                  <a:pt x="1323" y="607"/>
                </a:lnTo>
                <a:lnTo>
                  <a:pt x="1323" y="607"/>
                </a:lnTo>
                <a:lnTo>
                  <a:pt x="1323" y="610"/>
                </a:lnTo>
                <a:lnTo>
                  <a:pt x="1321" y="611"/>
                </a:lnTo>
                <a:lnTo>
                  <a:pt x="1319" y="612"/>
                </a:lnTo>
                <a:lnTo>
                  <a:pt x="1316" y="612"/>
                </a:lnTo>
                <a:lnTo>
                  <a:pt x="1316" y="612"/>
                </a:lnTo>
                <a:lnTo>
                  <a:pt x="1317" y="616"/>
                </a:lnTo>
                <a:lnTo>
                  <a:pt x="1316" y="620"/>
                </a:lnTo>
                <a:lnTo>
                  <a:pt x="1315" y="622"/>
                </a:lnTo>
                <a:lnTo>
                  <a:pt x="1313" y="625"/>
                </a:lnTo>
                <a:lnTo>
                  <a:pt x="1313" y="625"/>
                </a:lnTo>
                <a:lnTo>
                  <a:pt x="1315" y="630"/>
                </a:lnTo>
                <a:lnTo>
                  <a:pt x="1317" y="634"/>
                </a:lnTo>
                <a:lnTo>
                  <a:pt x="1323" y="639"/>
                </a:lnTo>
                <a:lnTo>
                  <a:pt x="1323" y="639"/>
                </a:lnTo>
                <a:lnTo>
                  <a:pt x="1323" y="644"/>
                </a:lnTo>
                <a:lnTo>
                  <a:pt x="1324" y="650"/>
                </a:lnTo>
                <a:lnTo>
                  <a:pt x="1326" y="653"/>
                </a:lnTo>
                <a:lnTo>
                  <a:pt x="1330" y="655"/>
                </a:lnTo>
                <a:lnTo>
                  <a:pt x="1330" y="655"/>
                </a:lnTo>
                <a:lnTo>
                  <a:pt x="1328" y="659"/>
                </a:lnTo>
                <a:lnTo>
                  <a:pt x="1326" y="663"/>
                </a:lnTo>
                <a:lnTo>
                  <a:pt x="1325" y="673"/>
                </a:lnTo>
                <a:lnTo>
                  <a:pt x="1324" y="684"/>
                </a:lnTo>
                <a:lnTo>
                  <a:pt x="1324" y="689"/>
                </a:lnTo>
                <a:lnTo>
                  <a:pt x="1323" y="693"/>
                </a:lnTo>
                <a:lnTo>
                  <a:pt x="1323" y="693"/>
                </a:lnTo>
                <a:lnTo>
                  <a:pt x="1321" y="694"/>
                </a:lnTo>
                <a:lnTo>
                  <a:pt x="1320" y="695"/>
                </a:lnTo>
                <a:lnTo>
                  <a:pt x="1319" y="697"/>
                </a:lnTo>
                <a:lnTo>
                  <a:pt x="1316" y="697"/>
                </a:lnTo>
                <a:lnTo>
                  <a:pt x="1316" y="697"/>
                </a:lnTo>
                <a:lnTo>
                  <a:pt x="1315" y="702"/>
                </a:lnTo>
                <a:lnTo>
                  <a:pt x="1312" y="708"/>
                </a:lnTo>
                <a:lnTo>
                  <a:pt x="1307" y="718"/>
                </a:lnTo>
                <a:lnTo>
                  <a:pt x="1295" y="737"/>
                </a:lnTo>
                <a:lnTo>
                  <a:pt x="1295" y="737"/>
                </a:lnTo>
                <a:lnTo>
                  <a:pt x="1286" y="737"/>
                </a:lnTo>
                <a:lnTo>
                  <a:pt x="1279" y="738"/>
                </a:lnTo>
                <a:lnTo>
                  <a:pt x="1276" y="739"/>
                </a:lnTo>
                <a:lnTo>
                  <a:pt x="1272" y="741"/>
                </a:lnTo>
                <a:lnTo>
                  <a:pt x="1271" y="744"/>
                </a:lnTo>
                <a:lnTo>
                  <a:pt x="1270" y="747"/>
                </a:lnTo>
                <a:lnTo>
                  <a:pt x="1270" y="747"/>
                </a:lnTo>
                <a:lnTo>
                  <a:pt x="1276" y="749"/>
                </a:lnTo>
                <a:lnTo>
                  <a:pt x="1279" y="751"/>
                </a:lnTo>
                <a:lnTo>
                  <a:pt x="1279" y="751"/>
                </a:lnTo>
                <a:lnTo>
                  <a:pt x="1276" y="761"/>
                </a:lnTo>
                <a:lnTo>
                  <a:pt x="1273" y="764"/>
                </a:lnTo>
                <a:lnTo>
                  <a:pt x="1272" y="766"/>
                </a:lnTo>
                <a:lnTo>
                  <a:pt x="1270" y="767"/>
                </a:lnTo>
                <a:lnTo>
                  <a:pt x="1270" y="767"/>
                </a:lnTo>
                <a:lnTo>
                  <a:pt x="1270" y="779"/>
                </a:lnTo>
                <a:lnTo>
                  <a:pt x="1270" y="790"/>
                </a:lnTo>
                <a:lnTo>
                  <a:pt x="1269" y="800"/>
                </a:lnTo>
                <a:lnTo>
                  <a:pt x="1266" y="807"/>
                </a:lnTo>
                <a:lnTo>
                  <a:pt x="1262" y="815"/>
                </a:lnTo>
                <a:lnTo>
                  <a:pt x="1258" y="820"/>
                </a:lnTo>
                <a:lnTo>
                  <a:pt x="1252" y="824"/>
                </a:lnTo>
                <a:lnTo>
                  <a:pt x="1244" y="827"/>
                </a:lnTo>
                <a:lnTo>
                  <a:pt x="1244" y="827"/>
                </a:lnTo>
                <a:lnTo>
                  <a:pt x="1244" y="820"/>
                </a:lnTo>
                <a:lnTo>
                  <a:pt x="1242" y="816"/>
                </a:lnTo>
                <a:lnTo>
                  <a:pt x="1242" y="816"/>
                </a:lnTo>
                <a:lnTo>
                  <a:pt x="1239" y="815"/>
                </a:lnTo>
                <a:lnTo>
                  <a:pt x="1235" y="813"/>
                </a:lnTo>
                <a:lnTo>
                  <a:pt x="1231" y="808"/>
                </a:lnTo>
                <a:lnTo>
                  <a:pt x="1227" y="803"/>
                </a:lnTo>
                <a:lnTo>
                  <a:pt x="1223" y="796"/>
                </a:lnTo>
                <a:lnTo>
                  <a:pt x="1223" y="796"/>
                </a:lnTo>
                <a:lnTo>
                  <a:pt x="1221" y="797"/>
                </a:lnTo>
                <a:lnTo>
                  <a:pt x="1219" y="800"/>
                </a:lnTo>
                <a:lnTo>
                  <a:pt x="1219" y="803"/>
                </a:lnTo>
                <a:lnTo>
                  <a:pt x="1218" y="806"/>
                </a:lnTo>
                <a:lnTo>
                  <a:pt x="1219" y="814"/>
                </a:lnTo>
                <a:lnTo>
                  <a:pt x="1219" y="821"/>
                </a:lnTo>
                <a:lnTo>
                  <a:pt x="1219" y="821"/>
                </a:lnTo>
                <a:lnTo>
                  <a:pt x="1221" y="827"/>
                </a:lnTo>
                <a:lnTo>
                  <a:pt x="1226" y="832"/>
                </a:lnTo>
                <a:lnTo>
                  <a:pt x="1235" y="840"/>
                </a:lnTo>
                <a:lnTo>
                  <a:pt x="1235" y="840"/>
                </a:lnTo>
                <a:lnTo>
                  <a:pt x="1235" y="845"/>
                </a:lnTo>
                <a:lnTo>
                  <a:pt x="1238" y="850"/>
                </a:lnTo>
                <a:lnTo>
                  <a:pt x="1241" y="858"/>
                </a:lnTo>
                <a:lnTo>
                  <a:pt x="1245" y="867"/>
                </a:lnTo>
                <a:lnTo>
                  <a:pt x="1246" y="872"/>
                </a:lnTo>
                <a:lnTo>
                  <a:pt x="1246" y="878"/>
                </a:lnTo>
                <a:lnTo>
                  <a:pt x="1246" y="878"/>
                </a:lnTo>
                <a:lnTo>
                  <a:pt x="1238" y="871"/>
                </a:lnTo>
                <a:lnTo>
                  <a:pt x="1228" y="862"/>
                </a:lnTo>
                <a:lnTo>
                  <a:pt x="1212" y="845"/>
                </a:lnTo>
                <a:lnTo>
                  <a:pt x="1212" y="845"/>
                </a:lnTo>
                <a:lnTo>
                  <a:pt x="1213" y="842"/>
                </a:lnTo>
                <a:lnTo>
                  <a:pt x="1213" y="839"/>
                </a:lnTo>
                <a:lnTo>
                  <a:pt x="1210" y="833"/>
                </a:lnTo>
                <a:lnTo>
                  <a:pt x="1208" y="829"/>
                </a:lnTo>
                <a:lnTo>
                  <a:pt x="1207" y="823"/>
                </a:lnTo>
                <a:lnTo>
                  <a:pt x="1207" y="823"/>
                </a:lnTo>
                <a:lnTo>
                  <a:pt x="1207" y="819"/>
                </a:lnTo>
                <a:lnTo>
                  <a:pt x="1208" y="816"/>
                </a:lnTo>
                <a:lnTo>
                  <a:pt x="1210" y="814"/>
                </a:lnTo>
                <a:lnTo>
                  <a:pt x="1212" y="810"/>
                </a:lnTo>
                <a:lnTo>
                  <a:pt x="1212" y="810"/>
                </a:lnTo>
                <a:lnTo>
                  <a:pt x="1210" y="804"/>
                </a:lnTo>
                <a:lnTo>
                  <a:pt x="1207" y="800"/>
                </a:lnTo>
                <a:lnTo>
                  <a:pt x="1204" y="796"/>
                </a:lnTo>
                <a:lnTo>
                  <a:pt x="1200" y="794"/>
                </a:lnTo>
                <a:lnTo>
                  <a:pt x="1200" y="794"/>
                </a:lnTo>
                <a:lnTo>
                  <a:pt x="1202" y="789"/>
                </a:lnTo>
                <a:lnTo>
                  <a:pt x="1202" y="784"/>
                </a:lnTo>
                <a:lnTo>
                  <a:pt x="1201" y="781"/>
                </a:lnTo>
                <a:lnTo>
                  <a:pt x="1203" y="778"/>
                </a:lnTo>
                <a:lnTo>
                  <a:pt x="1203" y="778"/>
                </a:lnTo>
                <a:lnTo>
                  <a:pt x="1201" y="776"/>
                </a:lnTo>
                <a:lnTo>
                  <a:pt x="1197" y="775"/>
                </a:lnTo>
                <a:lnTo>
                  <a:pt x="1190" y="775"/>
                </a:lnTo>
                <a:lnTo>
                  <a:pt x="1183" y="774"/>
                </a:lnTo>
                <a:lnTo>
                  <a:pt x="1181" y="772"/>
                </a:lnTo>
                <a:lnTo>
                  <a:pt x="1179" y="769"/>
                </a:lnTo>
                <a:lnTo>
                  <a:pt x="1179" y="769"/>
                </a:lnTo>
                <a:lnTo>
                  <a:pt x="1179" y="765"/>
                </a:lnTo>
                <a:lnTo>
                  <a:pt x="1180" y="763"/>
                </a:lnTo>
                <a:lnTo>
                  <a:pt x="1181" y="759"/>
                </a:lnTo>
                <a:lnTo>
                  <a:pt x="1181" y="756"/>
                </a:lnTo>
                <a:lnTo>
                  <a:pt x="1181" y="756"/>
                </a:lnTo>
                <a:lnTo>
                  <a:pt x="1179" y="754"/>
                </a:lnTo>
                <a:lnTo>
                  <a:pt x="1177" y="752"/>
                </a:lnTo>
                <a:lnTo>
                  <a:pt x="1174" y="745"/>
                </a:lnTo>
                <a:lnTo>
                  <a:pt x="1170" y="738"/>
                </a:lnTo>
                <a:lnTo>
                  <a:pt x="1167" y="731"/>
                </a:lnTo>
                <a:lnTo>
                  <a:pt x="1167" y="731"/>
                </a:lnTo>
                <a:lnTo>
                  <a:pt x="1162" y="733"/>
                </a:lnTo>
                <a:lnTo>
                  <a:pt x="1156" y="736"/>
                </a:lnTo>
                <a:lnTo>
                  <a:pt x="1151" y="739"/>
                </a:lnTo>
                <a:lnTo>
                  <a:pt x="1146" y="742"/>
                </a:lnTo>
                <a:lnTo>
                  <a:pt x="1146" y="742"/>
                </a:lnTo>
                <a:lnTo>
                  <a:pt x="1143" y="747"/>
                </a:lnTo>
                <a:lnTo>
                  <a:pt x="1140" y="752"/>
                </a:lnTo>
                <a:lnTo>
                  <a:pt x="1137" y="756"/>
                </a:lnTo>
                <a:lnTo>
                  <a:pt x="1136" y="759"/>
                </a:lnTo>
                <a:lnTo>
                  <a:pt x="1136" y="764"/>
                </a:lnTo>
                <a:lnTo>
                  <a:pt x="1136" y="764"/>
                </a:lnTo>
                <a:lnTo>
                  <a:pt x="1132" y="764"/>
                </a:lnTo>
                <a:lnTo>
                  <a:pt x="1131" y="765"/>
                </a:lnTo>
                <a:lnTo>
                  <a:pt x="1130" y="767"/>
                </a:lnTo>
                <a:lnTo>
                  <a:pt x="1129" y="769"/>
                </a:lnTo>
                <a:lnTo>
                  <a:pt x="1128" y="770"/>
                </a:lnTo>
                <a:lnTo>
                  <a:pt x="1126" y="770"/>
                </a:lnTo>
                <a:lnTo>
                  <a:pt x="1124" y="769"/>
                </a:lnTo>
                <a:lnTo>
                  <a:pt x="1124" y="769"/>
                </a:lnTo>
                <a:lnTo>
                  <a:pt x="1124" y="780"/>
                </a:lnTo>
                <a:lnTo>
                  <a:pt x="1124" y="780"/>
                </a:lnTo>
                <a:lnTo>
                  <a:pt x="1114" y="780"/>
                </a:lnTo>
                <a:lnTo>
                  <a:pt x="1114" y="780"/>
                </a:lnTo>
                <a:lnTo>
                  <a:pt x="1114" y="789"/>
                </a:lnTo>
                <a:lnTo>
                  <a:pt x="1114" y="795"/>
                </a:lnTo>
                <a:lnTo>
                  <a:pt x="1112" y="808"/>
                </a:lnTo>
                <a:lnTo>
                  <a:pt x="1107" y="820"/>
                </a:lnTo>
                <a:lnTo>
                  <a:pt x="1105" y="832"/>
                </a:lnTo>
                <a:lnTo>
                  <a:pt x="1105" y="832"/>
                </a:lnTo>
                <a:lnTo>
                  <a:pt x="1096" y="832"/>
                </a:lnTo>
                <a:lnTo>
                  <a:pt x="1091" y="831"/>
                </a:lnTo>
                <a:lnTo>
                  <a:pt x="1089" y="829"/>
                </a:lnTo>
                <a:lnTo>
                  <a:pt x="1089" y="829"/>
                </a:lnTo>
                <a:lnTo>
                  <a:pt x="1089" y="813"/>
                </a:lnTo>
                <a:lnTo>
                  <a:pt x="1089" y="813"/>
                </a:lnTo>
                <a:lnTo>
                  <a:pt x="1087" y="807"/>
                </a:lnTo>
                <a:lnTo>
                  <a:pt x="1084" y="802"/>
                </a:lnTo>
                <a:lnTo>
                  <a:pt x="1077" y="794"/>
                </a:lnTo>
                <a:lnTo>
                  <a:pt x="1077" y="794"/>
                </a:lnTo>
                <a:lnTo>
                  <a:pt x="1072" y="775"/>
                </a:lnTo>
                <a:lnTo>
                  <a:pt x="1067" y="766"/>
                </a:lnTo>
                <a:lnTo>
                  <a:pt x="1063" y="758"/>
                </a:lnTo>
                <a:lnTo>
                  <a:pt x="1063" y="758"/>
                </a:lnTo>
                <a:lnTo>
                  <a:pt x="1063" y="753"/>
                </a:lnTo>
                <a:lnTo>
                  <a:pt x="1062" y="749"/>
                </a:lnTo>
                <a:lnTo>
                  <a:pt x="1061" y="744"/>
                </a:lnTo>
                <a:lnTo>
                  <a:pt x="1061" y="740"/>
                </a:lnTo>
                <a:lnTo>
                  <a:pt x="1061" y="740"/>
                </a:lnTo>
                <a:lnTo>
                  <a:pt x="1058" y="738"/>
                </a:lnTo>
                <a:lnTo>
                  <a:pt x="1053" y="736"/>
                </a:lnTo>
                <a:lnTo>
                  <a:pt x="1050" y="734"/>
                </a:lnTo>
                <a:lnTo>
                  <a:pt x="1048" y="733"/>
                </a:lnTo>
                <a:lnTo>
                  <a:pt x="1047" y="731"/>
                </a:lnTo>
                <a:lnTo>
                  <a:pt x="1047" y="731"/>
                </a:lnTo>
                <a:lnTo>
                  <a:pt x="1048" y="727"/>
                </a:lnTo>
                <a:lnTo>
                  <a:pt x="1049" y="726"/>
                </a:lnTo>
                <a:lnTo>
                  <a:pt x="1051" y="726"/>
                </a:lnTo>
                <a:lnTo>
                  <a:pt x="1051" y="726"/>
                </a:lnTo>
                <a:lnTo>
                  <a:pt x="1048" y="724"/>
                </a:lnTo>
                <a:lnTo>
                  <a:pt x="1045" y="721"/>
                </a:lnTo>
                <a:lnTo>
                  <a:pt x="1039" y="716"/>
                </a:lnTo>
                <a:lnTo>
                  <a:pt x="1036" y="714"/>
                </a:lnTo>
                <a:lnTo>
                  <a:pt x="1032" y="713"/>
                </a:lnTo>
                <a:lnTo>
                  <a:pt x="1027" y="712"/>
                </a:lnTo>
                <a:lnTo>
                  <a:pt x="1022" y="713"/>
                </a:lnTo>
                <a:lnTo>
                  <a:pt x="1022" y="713"/>
                </a:lnTo>
                <a:lnTo>
                  <a:pt x="1019" y="712"/>
                </a:lnTo>
                <a:lnTo>
                  <a:pt x="1017" y="711"/>
                </a:lnTo>
                <a:lnTo>
                  <a:pt x="1014" y="707"/>
                </a:lnTo>
                <a:lnTo>
                  <a:pt x="1014" y="707"/>
                </a:lnTo>
                <a:lnTo>
                  <a:pt x="1011" y="707"/>
                </a:lnTo>
                <a:lnTo>
                  <a:pt x="1008" y="708"/>
                </a:lnTo>
                <a:lnTo>
                  <a:pt x="1003" y="712"/>
                </a:lnTo>
                <a:lnTo>
                  <a:pt x="998" y="714"/>
                </a:lnTo>
                <a:lnTo>
                  <a:pt x="995" y="715"/>
                </a:lnTo>
                <a:lnTo>
                  <a:pt x="991" y="715"/>
                </a:lnTo>
                <a:lnTo>
                  <a:pt x="991" y="715"/>
                </a:lnTo>
                <a:lnTo>
                  <a:pt x="991" y="710"/>
                </a:lnTo>
                <a:lnTo>
                  <a:pt x="990" y="707"/>
                </a:lnTo>
                <a:lnTo>
                  <a:pt x="988" y="704"/>
                </a:lnTo>
                <a:lnTo>
                  <a:pt x="987" y="702"/>
                </a:lnTo>
                <a:lnTo>
                  <a:pt x="987" y="702"/>
                </a:lnTo>
                <a:lnTo>
                  <a:pt x="983" y="702"/>
                </a:lnTo>
                <a:lnTo>
                  <a:pt x="978" y="701"/>
                </a:lnTo>
                <a:lnTo>
                  <a:pt x="976" y="700"/>
                </a:lnTo>
                <a:lnTo>
                  <a:pt x="973" y="699"/>
                </a:lnTo>
                <a:lnTo>
                  <a:pt x="970" y="694"/>
                </a:lnTo>
                <a:lnTo>
                  <a:pt x="967" y="689"/>
                </a:lnTo>
                <a:lnTo>
                  <a:pt x="961" y="676"/>
                </a:lnTo>
                <a:lnTo>
                  <a:pt x="958" y="671"/>
                </a:lnTo>
                <a:lnTo>
                  <a:pt x="955" y="666"/>
                </a:lnTo>
                <a:lnTo>
                  <a:pt x="955" y="666"/>
                </a:lnTo>
                <a:lnTo>
                  <a:pt x="949" y="669"/>
                </a:lnTo>
                <a:lnTo>
                  <a:pt x="945" y="672"/>
                </a:lnTo>
                <a:lnTo>
                  <a:pt x="945" y="672"/>
                </a:lnTo>
                <a:lnTo>
                  <a:pt x="947" y="673"/>
                </a:lnTo>
                <a:lnTo>
                  <a:pt x="948" y="675"/>
                </a:lnTo>
                <a:lnTo>
                  <a:pt x="949" y="678"/>
                </a:lnTo>
                <a:lnTo>
                  <a:pt x="952" y="681"/>
                </a:lnTo>
                <a:lnTo>
                  <a:pt x="953" y="682"/>
                </a:lnTo>
                <a:lnTo>
                  <a:pt x="957" y="682"/>
                </a:lnTo>
                <a:lnTo>
                  <a:pt x="957" y="682"/>
                </a:lnTo>
                <a:lnTo>
                  <a:pt x="957" y="688"/>
                </a:lnTo>
                <a:lnTo>
                  <a:pt x="957" y="691"/>
                </a:lnTo>
                <a:lnTo>
                  <a:pt x="960" y="698"/>
                </a:lnTo>
                <a:lnTo>
                  <a:pt x="963" y="703"/>
                </a:lnTo>
                <a:lnTo>
                  <a:pt x="964" y="706"/>
                </a:lnTo>
                <a:lnTo>
                  <a:pt x="965" y="710"/>
                </a:lnTo>
                <a:lnTo>
                  <a:pt x="965" y="710"/>
                </a:lnTo>
                <a:lnTo>
                  <a:pt x="969" y="706"/>
                </a:lnTo>
                <a:lnTo>
                  <a:pt x="973" y="705"/>
                </a:lnTo>
                <a:lnTo>
                  <a:pt x="978" y="704"/>
                </a:lnTo>
                <a:lnTo>
                  <a:pt x="984" y="704"/>
                </a:lnTo>
                <a:lnTo>
                  <a:pt x="984" y="704"/>
                </a:lnTo>
                <a:lnTo>
                  <a:pt x="984" y="710"/>
                </a:lnTo>
                <a:lnTo>
                  <a:pt x="985" y="714"/>
                </a:lnTo>
                <a:lnTo>
                  <a:pt x="987" y="717"/>
                </a:lnTo>
                <a:lnTo>
                  <a:pt x="989" y="720"/>
                </a:lnTo>
                <a:lnTo>
                  <a:pt x="994" y="726"/>
                </a:lnTo>
                <a:lnTo>
                  <a:pt x="997" y="728"/>
                </a:lnTo>
                <a:lnTo>
                  <a:pt x="998" y="731"/>
                </a:lnTo>
                <a:lnTo>
                  <a:pt x="998" y="731"/>
                </a:lnTo>
                <a:lnTo>
                  <a:pt x="998" y="734"/>
                </a:lnTo>
                <a:lnTo>
                  <a:pt x="997" y="738"/>
                </a:lnTo>
                <a:lnTo>
                  <a:pt x="994" y="741"/>
                </a:lnTo>
                <a:lnTo>
                  <a:pt x="991" y="746"/>
                </a:lnTo>
                <a:lnTo>
                  <a:pt x="991" y="750"/>
                </a:lnTo>
                <a:lnTo>
                  <a:pt x="991" y="753"/>
                </a:lnTo>
                <a:lnTo>
                  <a:pt x="991" y="753"/>
                </a:lnTo>
                <a:lnTo>
                  <a:pt x="985" y="756"/>
                </a:lnTo>
                <a:lnTo>
                  <a:pt x="980" y="761"/>
                </a:lnTo>
                <a:lnTo>
                  <a:pt x="974" y="764"/>
                </a:lnTo>
                <a:lnTo>
                  <a:pt x="968" y="767"/>
                </a:lnTo>
                <a:lnTo>
                  <a:pt x="968" y="767"/>
                </a:lnTo>
                <a:lnTo>
                  <a:pt x="967" y="767"/>
                </a:lnTo>
                <a:lnTo>
                  <a:pt x="965" y="768"/>
                </a:lnTo>
                <a:lnTo>
                  <a:pt x="965" y="771"/>
                </a:lnTo>
                <a:lnTo>
                  <a:pt x="965" y="776"/>
                </a:lnTo>
                <a:lnTo>
                  <a:pt x="964" y="777"/>
                </a:lnTo>
                <a:lnTo>
                  <a:pt x="963" y="778"/>
                </a:lnTo>
                <a:lnTo>
                  <a:pt x="963" y="778"/>
                </a:lnTo>
                <a:lnTo>
                  <a:pt x="957" y="779"/>
                </a:lnTo>
                <a:lnTo>
                  <a:pt x="950" y="781"/>
                </a:lnTo>
                <a:lnTo>
                  <a:pt x="939" y="788"/>
                </a:lnTo>
                <a:lnTo>
                  <a:pt x="929" y="794"/>
                </a:lnTo>
                <a:lnTo>
                  <a:pt x="917" y="800"/>
                </a:lnTo>
                <a:lnTo>
                  <a:pt x="917" y="800"/>
                </a:lnTo>
                <a:lnTo>
                  <a:pt x="913" y="795"/>
                </a:lnTo>
                <a:lnTo>
                  <a:pt x="910" y="791"/>
                </a:lnTo>
                <a:lnTo>
                  <a:pt x="907" y="781"/>
                </a:lnTo>
                <a:lnTo>
                  <a:pt x="904" y="770"/>
                </a:lnTo>
                <a:lnTo>
                  <a:pt x="900" y="762"/>
                </a:lnTo>
                <a:lnTo>
                  <a:pt x="900" y="762"/>
                </a:lnTo>
                <a:lnTo>
                  <a:pt x="894" y="752"/>
                </a:lnTo>
                <a:lnTo>
                  <a:pt x="888" y="742"/>
                </a:lnTo>
                <a:lnTo>
                  <a:pt x="882" y="732"/>
                </a:lnTo>
                <a:lnTo>
                  <a:pt x="875" y="724"/>
                </a:lnTo>
                <a:lnTo>
                  <a:pt x="875" y="724"/>
                </a:lnTo>
                <a:lnTo>
                  <a:pt x="875" y="720"/>
                </a:lnTo>
                <a:lnTo>
                  <a:pt x="875" y="718"/>
                </a:lnTo>
                <a:lnTo>
                  <a:pt x="873" y="711"/>
                </a:lnTo>
                <a:lnTo>
                  <a:pt x="870" y="704"/>
                </a:lnTo>
                <a:lnTo>
                  <a:pt x="866" y="699"/>
                </a:lnTo>
                <a:lnTo>
                  <a:pt x="866" y="699"/>
                </a:lnTo>
                <a:lnTo>
                  <a:pt x="865" y="700"/>
                </a:lnTo>
                <a:lnTo>
                  <a:pt x="865" y="701"/>
                </a:lnTo>
                <a:lnTo>
                  <a:pt x="866" y="706"/>
                </a:lnTo>
                <a:lnTo>
                  <a:pt x="867" y="714"/>
                </a:lnTo>
                <a:lnTo>
                  <a:pt x="866" y="720"/>
                </a:lnTo>
                <a:lnTo>
                  <a:pt x="866" y="720"/>
                </a:lnTo>
                <a:lnTo>
                  <a:pt x="869" y="726"/>
                </a:lnTo>
                <a:lnTo>
                  <a:pt x="872" y="729"/>
                </a:lnTo>
                <a:lnTo>
                  <a:pt x="877" y="732"/>
                </a:lnTo>
                <a:lnTo>
                  <a:pt x="880" y="737"/>
                </a:lnTo>
                <a:lnTo>
                  <a:pt x="880" y="737"/>
                </a:lnTo>
                <a:lnTo>
                  <a:pt x="879" y="743"/>
                </a:lnTo>
                <a:lnTo>
                  <a:pt x="880" y="749"/>
                </a:lnTo>
                <a:lnTo>
                  <a:pt x="881" y="753"/>
                </a:lnTo>
                <a:lnTo>
                  <a:pt x="883" y="755"/>
                </a:lnTo>
                <a:lnTo>
                  <a:pt x="886" y="758"/>
                </a:lnTo>
                <a:lnTo>
                  <a:pt x="888" y="762"/>
                </a:lnTo>
                <a:lnTo>
                  <a:pt x="890" y="766"/>
                </a:lnTo>
                <a:lnTo>
                  <a:pt x="890" y="772"/>
                </a:lnTo>
                <a:lnTo>
                  <a:pt x="890" y="772"/>
                </a:lnTo>
                <a:lnTo>
                  <a:pt x="896" y="779"/>
                </a:lnTo>
                <a:lnTo>
                  <a:pt x="903" y="787"/>
                </a:lnTo>
                <a:lnTo>
                  <a:pt x="905" y="791"/>
                </a:lnTo>
                <a:lnTo>
                  <a:pt x="908" y="795"/>
                </a:lnTo>
                <a:lnTo>
                  <a:pt x="909" y="801"/>
                </a:lnTo>
                <a:lnTo>
                  <a:pt x="910" y="807"/>
                </a:lnTo>
                <a:lnTo>
                  <a:pt x="910" y="807"/>
                </a:lnTo>
                <a:lnTo>
                  <a:pt x="931" y="807"/>
                </a:lnTo>
                <a:lnTo>
                  <a:pt x="931" y="807"/>
                </a:lnTo>
                <a:lnTo>
                  <a:pt x="934" y="807"/>
                </a:lnTo>
                <a:lnTo>
                  <a:pt x="936" y="806"/>
                </a:lnTo>
                <a:lnTo>
                  <a:pt x="939" y="803"/>
                </a:lnTo>
                <a:lnTo>
                  <a:pt x="944" y="800"/>
                </a:lnTo>
                <a:lnTo>
                  <a:pt x="946" y="800"/>
                </a:lnTo>
                <a:lnTo>
                  <a:pt x="949" y="800"/>
                </a:lnTo>
                <a:lnTo>
                  <a:pt x="949" y="800"/>
                </a:lnTo>
                <a:lnTo>
                  <a:pt x="951" y="802"/>
                </a:lnTo>
                <a:lnTo>
                  <a:pt x="953" y="805"/>
                </a:lnTo>
                <a:lnTo>
                  <a:pt x="953" y="813"/>
                </a:lnTo>
                <a:lnTo>
                  <a:pt x="953" y="821"/>
                </a:lnTo>
                <a:lnTo>
                  <a:pt x="951" y="829"/>
                </a:lnTo>
                <a:lnTo>
                  <a:pt x="951" y="829"/>
                </a:lnTo>
                <a:lnTo>
                  <a:pt x="935" y="857"/>
                </a:lnTo>
                <a:lnTo>
                  <a:pt x="919" y="886"/>
                </a:lnTo>
                <a:lnTo>
                  <a:pt x="919" y="886"/>
                </a:lnTo>
                <a:lnTo>
                  <a:pt x="911" y="893"/>
                </a:lnTo>
                <a:lnTo>
                  <a:pt x="903" y="899"/>
                </a:lnTo>
                <a:lnTo>
                  <a:pt x="903" y="899"/>
                </a:lnTo>
                <a:lnTo>
                  <a:pt x="898" y="919"/>
                </a:lnTo>
                <a:lnTo>
                  <a:pt x="892" y="935"/>
                </a:lnTo>
                <a:lnTo>
                  <a:pt x="892" y="935"/>
                </a:lnTo>
                <a:lnTo>
                  <a:pt x="894" y="953"/>
                </a:lnTo>
                <a:lnTo>
                  <a:pt x="894" y="973"/>
                </a:lnTo>
                <a:lnTo>
                  <a:pt x="894" y="993"/>
                </a:lnTo>
                <a:lnTo>
                  <a:pt x="892" y="1011"/>
                </a:lnTo>
                <a:lnTo>
                  <a:pt x="892" y="1011"/>
                </a:lnTo>
                <a:lnTo>
                  <a:pt x="885" y="1015"/>
                </a:lnTo>
                <a:lnTo>
                  <a:pt x="880" y="1021"/>
                </a:lnTo>
                <a:lnTo>
                  <a:pt x="874" y="1027"/>
                </a:lnTo>
                <a:lnTo>
                  <a:pt x="871" y="1035"/>
                </a:lnTo>
                <a:lnTo>
                  <a:pt x="868" y="1042"/>
                </a:lnTo>
                <a:lnTo>
                  <a:pt x="866" y="1052"/>
                </a:lnTo>
                <a:lnTo>
                  <a:pt x="865" y="1062"/>
                </a:lnTo>
                <a:lnTo>
                  <a:pt x="864" y="1073"/>
                </a:lnTo>
                <a:lnTo>
                  <a:pt x="864" y="1073"/>
                </a:lnTo>
                <a:lnTo>
                  <a:pt x="858" y="1073"/>
                </a:lnTo>
                <a:lnTo>
                  <a:pt x="855" y="1074"/>
                </a:lnTo>
                <a:lnTo>
                  <a:pt x="849" y="1079"/>
                </a:lnTo>
                <a:lnTo>
                  <a:pt x="849" y="1079"/>
                </a:lnTo>
                <a:lnTo>
                  <a:pt x="849" y="1086"/>
                </a:lnTo>
                <a:lnTo>
                  <a:pt x="848" y="1091"/>
                </a:lnTo>
                <a:lnTo>
                  <a:pt x="847" y="1097"/>
                </a:lnTo>
                <a:lnTo>
                  <a:pt x="847" y="1103"/>
                </a:lnTo>
                <a:lnTo>
                  <a:pt x="847" y="1103"/>
                </a:lnTo>
                <a:lnTo>
                  <a:pt x="841" y="1110"/>
                </a:lnTo>
                <a:lnTo>
                  <a:pt x="834" y="1116"/>
                </a:lnTo>
                <a:lnTo>
                  <a:pt x="830" y="1126"/>
                </a:lnTo>
                <a:lnTo>
                  <a:pt x="827" y="1136"/>
                </a:lnTo>
                <a:lnTo>
                  <a:pt x="827" y="1136"/>
                </a:lnTo>
                <a:lnTo>
                  <a:pt x="819" y="1138"/>
                </a:lnTo>
                <a:lnTo>
                  <a:pt x="813" y="1141"/>
                </a:lnTo>
                <a:lnTo>
                  <a:pt x="801" y="1148"/>
                </a:lnTo>
                <a:lnTo>
                  <a:pt x="788" y="1154"/>
                </a:lnTo>
                <a:lnTo>
                  <a:pt x="781" y="1156"/>
                </a:lnTo>
                <a:lnTo>
                  <a:pt x="774" y="1157"/>
                </a:lnTo>
                <a:lnTo>
                  <a:pt x="774" y="1157"/>
                </a:lnTo>
                <a:lnTo>
                  <a:pt x="769" y="1152"/>
                </a:lnTo>
                <a:lnTo>
                  <a:pt x="767" y="1145"/>
                </a:lnTo>
                <a:lnTo>
                  <a:pt x="763" y="1130"/>
                </a:lnTo>
                <a:lnTo>
                  <a:pt x="758" y="1116"/>
                </a:lnTo>
                <a:lnTo>
                  <a:pt x="755" y="1109"/>
                </a:lnTo>
                <a:lnTo>
                  <a:pt x="752" y="1103"/>
                </a:lnTo>
                <a:lnTo>
                  <a:pt x="752" y="1103"/>
                </a:lnTo>
                <a:lnTo>
                  <a:pt x="752" y="1079"/>
                </a:lnTo>
                <a:lnTo>
                  <a:pt x="752" y="1079"/>
                </a:lnTo>
                <a:lnTo>
                  <a:pt x="749" y="1066"/>
                </a:lnTo>
                <a:lnTo>
                  <a:pt x="744" y="1054"/>
                </a:lnTo>
                <a:lnTo>
                  <a:pt x="738" y="1045"/>
                </a:lnTo>
                <a:lnTo>
                  <a:pt x="731" y="1036"/>
                </a:lnTo>
                <a:lnTo>
                  <a:pt x="731" y="1036"/>
                </a:lnTo>
                <a:lnTo>
                  <a:pt x="734" y="1024"/>
                </a:lnTo>
                <a:lnTo>
                  <a:pt x="736" y="1012"/>
                </a:lnTo>
                <a:lnTo>
                  <a:pt x="738" y="1000"/>
                </a:lnTo>
                <a:lnTo>
                  <a:pt x="739" y="995"/>
                </a:lnTo>
                <a:lnTo>
                  <a:pt x="741" y="989"/>
                </a:lnTo>
                <a:lnTo>
                  <a:pt x="741" y="989"/>
                </a:lnTo>
                <a:lnTo>
                  <a:pt x="738" y="969"/>
                </a:lnTo>
                <a:lnTo>
                  <a:pt x="734" y="959"/>
                </a:lnTo>
                <a:lnTo>
                  <a:pt x="733" y="955"/>
                </a:lnTo>
                <a:lnTo>
                  <a:pt x="731" y="951"/>
                </a:lnTo>
                <a:lnTo>
                  <a:pt x="731" y="951"/>
                </a:lnTo>
                <a:lnTo>
                  <a:pt x="732" y="945"/>
                </a:lnTo>
                <a:lnTo>
                  <a:pt x="731" y="938"/>
                </a:lnTo>
                <a:lnTo>
                  <a:pt x="730" y="933"/>
                </a:lnTo>
                <a:lnTo>
                  <a:pt x="728" y="927"/>
                </a:lnTo>
                <a:lnTo>
                  <a:pt x="723" y="918"/>
                </a:lnTo>
                <a:lnTo>
                  <a:pt x="717" y="908"/>
                </a:lnTo>
                <a:lnTo>
                  <a:pt x="717" y="908"/>
                </a:lnTo>
                <a:lnTo>
                  <a:pt x="718" y="895"/>
                </a:lnTo>
                <a:lnTo>
                  <a:pt x="720" y="884"/>
                </a:lnTo>
                <a:lnTo>
                  <a:pt x="723" y="873"/>
                </a:lnTo>
                <a:lnTo>
                  <a:pt x="723" y="867"/>
                </a:lnTo>
                <a:lnTo>
                  <a:pt x="721" y="859"/>
                </a:lnTo>
                <a:lnTo>
                  <a:pt x="721" y="859"/>
                </a:lnTo>
                <a:lnTo>
                  <a:pt x="717" y="858"/>
                </a:lnTo>
                <a:lnTo>
                  <a:pt x="714" y="860"/>
                </a:lnTo>
                <a:lnTo>
                  <a:pt x="708" y="865"/>
                </a:lnTo>
                <a:lnTo>
                  <a:pt x="708" y="865"/>
                </a:lnTo>
                <a:lnTo>
                  <a:pt x="703" y="862"/>
                </a:lnTo>
                <a:lnTo>
                  <a:pt x="698" y="860"/>
                </a:lnTo>
                <a:lnTo>
                  <a:pt x="692" y="859"/>
                </a:lnTo>
                <a:lnTo>
                  <a:pt x="685" y="859"/>
                </a:lnTo>
                <a:lnTo>
                  <a:pt x="685" y="859"/>
                </a:lnTo>
                <a:lnTo>
                  <a:pt x="684" y="858"/>
                </a:lnTo>
                <a:lnTo>
                  <a:pt x="684" y="857"/>
                </a:lnTo>
                <a:lnTo>
                  <a:pt x="682" y="853"/>
                </a:lnTo>
                <a:lnTo>
                  <a:pt x="682" y="849"/>
                </a:lnTo>
                <a:lnTo>
                  <a:pt x="681" y="848"/>
                </a:lnTo>
                <a:lnTo>
                  <a:pt x="680" y="848"/>
                </a:lnTo>
                <a:lnTo>
                  <a:pt x="680" y="848"/>
                </a:lnTo>
                <a:lnTo>
                  <a:pt x="677" y="848"/>
                </a:lnTo>
                <a:lnTo>
                  <a:pt x="675" y="849"/>
                </a:lnTo>
                <a:lnTo>
                  <a:pt x="673" y="850"/>
                </a:lnTo>
                <a:lnTo>
                  <a:pt x="672" y="853"/>
                </a:lnTo>
                <a:lnTo>
                  <a:pt x="669" y="858"/>
                </a:lnTo>
                <a:lnTo>
                  <a:pt x="666" y="861"/>
                </a:lnTo>
                <a:lnTo>
                  <a:pt x="666" y="861"/>
                </a:lnTo>
                <a:lnTo>
                  <a:pt x="649" y="861"/>
                </a:lnTo>
                <a:lnTo>
                  <a:pt x="641" y="862"/>
                </a:lnTo>
                <a:lnTo>
                  <a:pt x="634" y="865"/>
                </a:lnTo>
                <a:lnTo>
                  <a:pt x="634" y="865"/>
                </a:lnTo>
                <a:lnTo>
                  <a:pt x="628" y="864"/>
                </a:lnTo>
                <a:lnTo>
                  <a:pt x="624" y="861"/>
                </a:lnTo>
                <a:lnTo>
                  <a:pt x="616" y="855"/>
                </a:lnTo>
                <a:lnTo>
                  <a:pt x="609" y="848"/>
                </a:lnTo>
                <a:lnTo>
                  <a:pt x="601" y="843"/>
                </a:lnTo>
                <a:lnTo>
                  <a:pt x="601" y="843"/>
                </a:lnTo>
                <a:lnTo>
                  <a:pt x="598" y="832"/>
                </a:lnTo>
                <a:lnTo>
                  <a:pt x="594" y="822"/>
                </a:lnTo>
                <a:lnTo>
                  <a:pt x="588" y="813"/>
                </a:lnTo>
                <a:lnTo>
                  <a:pt x="583" y="805"/>
                </a:lnTo>
                <a:lnTo>
                  <a:pt x="583" y="805"/>
                </a:lnTo>
                <a:lnTo>
                  <a:pt x="583" y="734"/>
                </a:lnTo>
                <a:lnTo>
                  <a:pt x="583" y="734"/>
                </a:lnTo>
                <a:lnTo>
                  <a:pt x="587" y="727"/>
                </a:lnTo>
                <a:lnTo>
                  <a:pt x="590" y="719"/>
                </a:lnTo>
                <a:lnTo>
                  <a:pt x="594" y="710"/>
                </a:lnTo>
                <a:lnTo>
                  <a:pt x="595" y="699"/>
                </a:lnTo>
                <a:lnTo>
                  <a:pt x="595" y="699"/>
                </a:lnTo>
                <a:lnTo>
                  <a:pt x="599" y="693"/>
                </a:lnTo>
                <a:lnTo>
                  <a:pt x="605" y="688"/>
                </a:lnTo>
                <a:lnTo>
                  <a:pt x="611" y="682"/>
                </a:lnTo>
                <a:lnTo>
                  <a:pt x="615" y="677"/>
                </a:lnTo>
                <a:lnTo>
                  <a:pt x="615" y="677"/>
                </a:lnTo>
                <a:lnTo>
                  <a:pt x="617" y="673"/>
                </a:lnTo>
                <a:lnTo>
                  <a:pt x="618" y="668"/>
                </a:lnTo>
                <a:lnTo>
                  <a:pt x="620" y="657"/>
                </a:lnTo>
                <a:lnTo>
                  <a:pt x="621" y="647"/>
                </a:lnTo>
                <a:lnTo>
                  <a:pt x="623" y="641"/>
                </a:lnTo>
                <a:lnTo>
                  <a:pt x="625" y="637"/>
                </a:lnTo>
                <a:lnTo>
                  <a:pt x="625" y="637"/>
                </a:lnTo>
                <a:lnTo>
                  <a:pt x="634" y="630"/>
                </a:lnTo>
                <a:lnTo>
                  <a:pt x="638" y="626"/>
                </a:lnTo>
                <a:lnTo>
                  <a:pt x="640" y="624"/>
                </a:lnTo>
                <a:lnTo>
                  <a:pt x="641" y="621"/>
                </a:lnTo>
                <a:lnTo>
                  <a:pt x="641" y="621"/>
                </a:lnTo>
                <a:lnTo>
                  <a:pt x="646" y="621"/>
                </a:lnTo>
                <a:lnTo>
                  <a:pt x="650" y="622"/>
                </a:lnTo>
                <a:lnTo>
                  <a:pt x="653" y="625"/>
                </a:lnTo>
                <a:lnTo>
                  <a:pt x="654" y="628"/>
                </a:lnTo>
                <a:lnTo>
                  <a:pt x="654" y="628"/>
                </a:lnTo>
                <a:lnTo>
                  <a:pt x="659" y="625"/>
                </a:lnTo>
                <a:lnTo>
                  <a:pt x="663" y="622"/>
                </a:lnTo>
                <a:lnTo>
                  <a:pt x="667" y="620"/>
                </a:lnTo>
                <a:lnTo>
                  <a:pt x="673" y="618"/>
                </a:lnTo>
                <a:lnTo>
                  <a:pt x="686" y="617"/>
                </a:lnTo>
                <a:lnTo>
                  <a:pt x="699" y="617"/>
                </a:lnTo>
                <a:lnTo>
                  <a:pt x="699" y="617"/>
                </a:lnTo>
                <a:lnTo>
                  <a:pt x="706" y="614"/>
                </a:lnTo>
                <a:lnTo>
                  <a:pt x="715" y="611"/>
                </a:lnTo>
                <a:lnTo>
                  <a:pt x="724" y="610"/>
                </a:lnTo>
                <a:lnTo>
                  <a:pt x="733" y="610"/>
                </a:lnTo>
                <a:lnTo>
                  <a:pt x="733" y="610"/>
                </a:lnTo>
                <a:lnTo>
                  <a:pt x="736" y="612"/>
                </a:lnTo>
                <a:lnTo>
                  <a:pt x="736" y="616"/>
                </a:lnTo>
                <a:lnTo>
                  <a:pt x="734" y="618"/>
                </a:lnTo>
                <a:lnTo>
                  <a:pt x="731" y="621"/>
                </a:lnTo>
                <a:lnTo>
                  <a:pt x="731" y="621"/>
                </a:lnTo>
                <a:lnTo>
                  <a:pt x="736" y="626"/>
                </a:lnTo>
                <a:lnTo>
                  <a:pt x="737" y="630"/>
                </a:lnTo>
                <a:lnTo>
                  <a:pt x="736" y="637"/>
                </a:lnTo>
                <a:lnTo>
                  <a:pt x="736" y="637"/>
                </a:lnTo>
                <a:lnTo>
                  <a:pt x="740" y="641"/>
                </a:lnTo>
                <a:lnTo>
                  <a:pt x="745" y="644"/>
                </a:lnTo>
                <a:lnTo>
                  <a:pt x="756" y="650"/>
                </a:lnTo>
                <a:lnTo>
                  <a:pt x="768" y="655"/>
                </a:lnTo>
                <a:lnTo>
                  <a:pt x="774" y="660"/>
                </a:lnTo>
                <a:lnTo>
                  <a:pt x="778" y="664"/>
                </a:lnTo>
                <a:lnTo>
                  <a:pt x="778" y="664"/>
                </a:lnTo>
                <a:lnTo>
                  <a:pt x="780" y="662"/>
                </a:lnTo>
                <a:lnTo>
                  <a:pt x="781" y="660"/>
                </a:lnTo>
                <a:lnTo>
                  <a:pt x="783" y="655"/>
                </a:lnTo>
                <a:lnTo>
                  <a:pt x="785" y="650"/>
                </a:lnTo>
                <a:lnTo>
                  <a:pt x="788" y="649"/>
                </a:lnTo>
                <a:lnTo>
                  <a:pt x="790" y="648"/>
                </a:lnTo>
                <a:lnTo>
                  <a:pt x="790" y="648"/>
                </a:lnTo>
                <a:lnTo>
                  <a:pt x="806" y="649"/>
                </a:lnTo>
                <a:lnTo>
                  <a:pt x="821" y="650"/>
                </a:lnTo>
                <a:lnTo>
                  <a:pt x="836" y="653"/>
                </a:lnTo>
                <a:lnTo>
                  <a:pt x="849" y="659"/>
                </a:lnTo>
                <a:lnTo>
                  <a:pt x="849" y="659"/>
                </a:lnTo>
                <a:lnTo>
                  <a:pt x="853" y="656"/>
                </a:lnTo>
                <a:lnTo>
                  <a:pt x="855" y="654"/>
                </a:lnTo>
                <a:lnTo>
                  <a:pt x="856" y="651"/>
                </a:lnTo>
                <a:lnTo>
                  <a:pt x="857" y="647"/>
                </a:lnTo>
                <a:lnTo>
                  <a:pt x="858" y="639"/>
                </a:lnTo>
                <a:lnTo>
                  <a:pt x="859" y="636"/>
                </a:lnTo>
                <a:lnTo>
                  <a:pt x="861" y="634"/>
                </a:lnTo>
                <a:lnTo>
                  <a:pt x="861" y="634"/>
                </a:lnTo>
                <a:lnTo>
                  <a:pt x="861" y="617"/>
                </a:lnTo>
                <a:lnTo>
                  <a:pt x="861" y="617"/>
                </a:lnTo>
                <a:lnTo>
                  <a:pt x="858" y="617"/>
                </a:lnTo>
                <a:lnTo>
                  <a:pt x="856" y="618"/>
                </a:lnTo>
                <a:lnTo>
                  <a:pt x="855" y="621"/>
                </a:lnTo>
                <a:lnTo>
                  <a:pt x="855" y="624"/>
                </a:lnTo>
                <a:lnTo>
                  <a:pt x="854" y="629"/>
                </a:lnTo>
                <a:lnTo>
                  <a:pt x="853" y="630"/>
                </a:lnTo>
                <a:lnTo>
                  <a:pt x="849" y="631"/>
                </a:lnTo>
                <a:lnTo>
                  <a:pt x="849" y="631"/>
                </a:lnTo>
                <a:lnTo>
                  <a:pt x="846" y="630"/>
                </a:lnTo>
                <a:lnTo>
                  <a:pt x="845" y="629"/>
                </a:lnTo>
                <a:lnTo>
                  <a:pt x="845" y="628"/>
                </a:lnTo>
                <a:lnTo>
                  <a:pt x="846" y="626"/>
                </a:lnTo>
                <a:lnTo>
                  <a:pt x="847" y="622"/>
                </a:lnTo>
                <a:lnTo>
                  <a:pt x="847" y="620"/>
                </a:lnTo>
                <a:lnTo>
                  <a:pt x="845" y="617"/>
                </a:lnTo>
                <a:lnTo>
                  <a:pt x="845" y="617"/>
                </a:lnTo>
                <a:lnTo>
                  <a:pt x="839" y="621"/>
                </a:lnTo>
                <a:lnTo>
                  <a:pt x="831" y="622"/>
                </a:lnTo>
                <a:lnTo>
                  <a:pt x="827" y="622"/>
                </a:lnTo>
                <a:lnTo>
                  <a:pt x="822" y="621"/>
                </a:lnTo>
                <a:lnTo>
                  <a:pt x="818" y="620"/>
                </a:lnTo>
                <a:lnTo>
                  <a:pt x="815" y="617"/>
                </a:lnTo>
                <a:lnTo>
                  <a:pt x="815" y="617"/>
                </a:lnTo>
                <a:lnTo>
                  <a:pt x="813" y="614"/>
                </a:lnTo>
                <a:lnTo>
                  <a:pt x="811" y="611"/>
                </a:lnTo>
                <a:lnTo>
                  <a:pt x="810" y="608"/>
                </a:lnTo>
                <a:lnTo>
                  <a:pt x="809" y="607"/>
                </a:lnTo>
                <a:lnTo>
                  <a:pt x="808" y="607"/>
                </a:lnTo>
                <a:lnTo>
                  <a:pt x="808" y="607"/>
                </a:lnTo>
                <a:lnTo>
                  <a:pt x="808" y="600"/>
                </a:lnTo>
                <a:lnTo>
                  <a:pt x="809" y="596"/>
                </a:lnTo>
                <a:lnTo>
                  <a:pt x="809" y="591"/>
                </a:lnTo>
                <a:lnTo>
                  <a:pt x="810" y="585"/>
                </a:lnTo>
                <a:lnTo>
                  <a:pt x="810" y="585"/>
                </a:lnTo>
                <a:lnTo>
                  <a:pt x="803" y="585"/>
                </a:lnTo>
                <a:lnTo>
                  <a:pt x="803" y="585"/>
                </a:lnTo>
                <a:lnTo>
                  <a:pt x="802" y="589"/>
                </a:lnTo>
                <a:lnTo>
                  <a:pt x="801" y="592"/>
                </a:lnTo>
                <a:lnTo>
                  <a:pt x="801" y="601"/>
                </a:lnTo>
                <a:lnTo>
                  <a:pt x="802" y="610"/>
                </a:lnTo>
                <a:lnTo>
                  <a:pt x="802" y="614"/>
                </a:lnTo>
                <a:lnTo>
                  <a:pt x="801" y="617"/>
                </a:lnTo>
                <a:lnTo>
                  <a:pt x="801" y="617"/>
                </a:lnTo>
                <a:lnTo>
                  <a:pt x="806" y="617"/>
                </a:lnTo>
                <a:lnTo>
                  <a:pt x="810" y="618"/>
                </a:lnTo>
                <a:lnTo>
                  <a:pt x="811" y="621"/>
                </a:lnTo>
                <a:lnTo>
                  <a:pt x="813" y="622"/>
                </a:lnTo>
                <a:lnTo>
                  <a:pt x="813" y="628"/>
                </a:lnTo>
                <a:lnTo>
                  <a:pt x="813" y="628"/>
                </a:lnTo>
                <a:lnTo>
                  <a:pt x="810" y="626"/>
                </a:lnTo>
                <a:lnTo>
                  <a:pt x="808" y="626"/>
                </a:lnTo>
                <a:lnTo>
                  <a:pt x="804" y="625"/>
                </a:lnTo>
                <a:lnTo>
                  <a:pt x="801" y="624"/>
                </a:lnTo>
                <a:lnTo>
                  <a:pt x="800" y="623"/>
                </a:lnTo>
                <a:lnTo>
                  <a:pt x="798" y="621"/>
                </a:lnTo>
                <a:lnTo>
                  <a:pt x="798" y="621"/>
                </a:lnTo>
                <a:lnTo>
                  <a:pt x="801" y="620"/>
                </a:lnTo>
                <a:lnTo>
                  <a:pt x="801" y="618"/>
                </a:lnTo>
                <a:lnTo>
                  <a:pt x="801" y="617"/>
                </a:lnTo>
                <a:lnTo>
                  <a:pt x="801" y="617"/>
                </a:lnTo>
                <a:lnTo>
                  <a:pt x="792" y="617"/>
                </a:lnTo>
                <a:lnTo>
                  <a:pt x="788" y="616"/>
                </a:lnTo>
                <a:lnTo>
                  <a:pt x="784" y="615"/>
                </a:lnTo>
                <a:lnTo>
                  <a:pt x="784" y="615"/>
                </a:lnTo>
                <a:lnTo>
                  <a:pt x="784" y="598"/>
                </a:lnTo>
                <a:lnTo>
                  <a:pt x="784" y="598"/>
                </a:lnTo>
                <a:lnTo>
                  <a:pt x="784" y="596"/>
                </a:lnTo>
                <a:lnTo>
                  <a:pt x="783" y="592"/>
                </a:lnTo>
                <a:lnTo>
                  <a:pt x="780" y="587"/>
                </a:lnTo>
                <a:lnTo>
                  <a:pt x="780" y="587"/>
                </a:lnTo>
                <a:lnTo>
                  <a:pt x="778" y="582"/>
                </a:lnTo>
                <a:lnTo>
                  <a:pt x="776" y="577"/>
                </a:lnTo>
                <a:lnTo>
                  <a:pt x="776" y="577"/>
                </a:lnTo>
                <a:lnTo>
                  <a:pt x="769" y="569"/>
                </a:lnTo>
                <a:lnTo>
                  <a:pt x="762" y="562"/>
                </a:lnTo>
                <a:lnTo>
                  <a:pt x="754" y="556"/>
                </a:lnTo>
                <a:lnTo>
                  <a:pt x="751" y="551"/>
                </a:lnTo>
                <a:lnTo>
                  <a:pt x="747" y="547"/>
                </a:lnTo>
                <a:lnTo>
                  <a:pt x="747" y="547"/>
                </a:lnTo>
                <a:lnTo>
                  <a:pt x="746" y="550"/>
                </a:lnTo>
                <a:lnTo>
                  <a:pt x="746" y="554"/>
                </a:lnTo>
                <a:lnTo>
                  <a:pt x="746" y="557"/>
                </a:lnTo>
                <a:lnTo>
                  <a:pt x="747" y="560"/>
                </a:lnTo>
                <a:lnTo>
                  <a:pt x="752" y="564"/>
                </a:lnTo>
                <a:lnTo>
                  <a:pt x="756" y="569"/>
                </a:lnTo>
                <a:lnTo>
                  <a:pt x="767" y="576"/>
                </a:lnTo>
                <a:lnTo>
                  <a:pt x="772" y="581"/>
                </a:lnTo>
                <a:lnTo>
                  <a:pt x="776" y="585"/>
                </a:lnTo>
                <a:lnTo>
                  <a:pt x="776" y="585"/>
                </a:lnTo>
                <a:lnTo>
                  <a:pt x="774" y="587"/>
                </a:lnTo>
                <a:lnTo>
                  <a:pt x="772" y="587"/>
                </a:lnTo>
                <a:lnTo>
                  <a:pt x="770" y="585"/>
                </a:lnTo>
                <a:lnTo>
                  <a:pt x="767" y="583"/>
                </a:lnTo>
                <a:lnTo>
                  <a:pt x="765" y="583"/>
                </a:lnTo>
                <a:lnTo>
                  <a:pt x="764" y="585"/>
                </a:lnTo>
                <a:lnTo>
                  <a:pt x="764" y="585"/>
                </a:lnTo>
                <a:lnTo>
                  <a:pt x="765" y="587"/>
                </a:lnTo>
                <a:lnTo>
                  <a:pt x="767" y="588"/>
                </a:lnTo>
                <a:lnTo>
                  <a:pt x="768" y="590"/>
                </a:lnTo>
                <a:lnTo>
                  <a:pt x="768" y="594"/>
                </a:lnTo>
                <a:lnTo>
                  <a:pt x="768" y="594"/>
                </a:lnTo>
                <a:lnTo>
                  <a:pt x="764" y="596"/>
                </a:lnTo>
                <a:lnTo>
                  <a:pt x="761" y="600"/>
                </a:lnTo>
                <a:lnTo>
                  <a:pt x="758" y="602"/>
                </a:lnTo>
                <a:lnTo>
                  <a:pt x="757" y="604"/>
                </a:lnTo>
                <a:lnTo>
                  <a:pt x="757" y="608"/>
                </a:lnTo>
                <a:lnTo>
                  <a:pt x="757" y="612"/>
                </a:lnTo>
                <a:lnTo>
                  <a:pt x="757" y="612"/>
                </a:lnTo>
                <a:lnTo>
                  <a:pt x="754" y="609"/>
                </a:lnTo>
                <a:lnTo>
                  <a:pt x="750" y="607"/>
                </a:lnTo>
                <a:lnTo>
                  <a:pt x="746" y="603"/>
                </a:lnTo>
                <a:lnTo>
                  <a:pt x="745" y="601"/>
                </a:lnTo>
                <a:lnTo>
                  <a:pt x="745" y="598"/>
                </a:lnTo>
                <a:lnTo>
                  <a:pt x="745" y="598"/>
                </a:lnTo>
                <a:lnTo>
                  <a:pt x="750" y="599"/>
                </a:lnTo>
                <a:lnTo>
                  <a:pt x="753" y="598"/>
                </a:lnTo>
                <a:lnTo>
                  <a:pt x="756" y="597"/>
                </a:lnTo>
                <a:lnTo>
                  <a:pt x="757" y="594"/>
                </a:lnTo>
                <a:lnTo>
                  <a:pt x="757" y="594"/>
                </a:lnTo>
                <a:lnTo>
                  <a:pt x="754" y="586"/>
                </a:lnTo>
                <a:lnTo>
                  <a:pt x="750" y="581"/>
                </a:lnTo>
                <a:lnTo>
                  <a:pt x="743" y="578"/>
                </a:lnTo>
                <a:lnTo>
                  <a:pt x="736" y="577"/>
                </a:lnTo>
                <a:lnTo>
                  <a:pt x="736" y="577"/>
                </a:lnTo>
                <a:lnTo>
                  <a:pt x="734" y="574"/>
                </a:lnTo>
                <a:lnTo>
                  <a:pt x="733" y="571"/>
                </a:lnTo>
                <a:lnTo>
                  <a:pt x="732" y="568"/>
                </a:lnTo>
                <a:lnTo>
                  <a:pt x="729" y="565"/>
                </a:lnTo>
                <a:lnTo>
                  <a:pt x="729" y="565"/>
                </a:lnTo>
                <a:lnTo>
                  <a:pt x="729" y="571"/>
                </a:lnTo>
                <a:lnTo>
                  <a:pt x="729" y="576"/>
                </a:lnTo>
                <a:lnTo>
                  <a:pt x="730" y="586"/>
                </a:lnTo>
                <a:lnTo>
                  <a:pt x="730" y="589"/>
                </a:lnTo>
                <a:lnTo>
                  <a:pt x="729" y="592"/>
                </a:lnTo>
                <a:lnTo>
                  <a:pt x="727" y="595"/>
                </a:lnTo>
                <a:lnTo>
                  <a:pt x="721" y="596"/>
                </a:lnTo>
                <a:lnTo>
                  <a:pt x="721" y="596"/>
                </a:lnTo>
                <a:lnTo>
                  <a:pt x="719" y="585"/>
                </a:lnTo>
                <a:lnTo>
                  <a:pt x="718" y="574"/>
                </a:lnTo>
                <a:lnTo>
                  <a:pt x="719" y="564"/>
                </a:lnTo>
                <a:lnTo>
                  <a:pt x="720" y="559"/>
                </a:lnTo>
                <a:lnTo>
                  <a:pt x="721" y="554"/>
                </a:lnTo>
                <a:lnTo>
                  <a:pt x="721" y="554"/>
                </a:lnTo>
                <a:lnTo>
                  <a:pt x="716" y="557"/>
                </a:lnTo>
                <a:lnTo>
                  <a:pt x="711" y="559"/>
                </a:lnTo>
                <a:lnTo>
                  <a:pt x="707" y="560"/>
                </a:lnTo>
                <a:lnTo>
                  <a:pt x="705" y="560"/>
                </a:lnTo>
                <a:lnTo>
                  <a:pt x="702" y="560"/>
                </a:lnTo>
                <a:lnTo>
                  <a:pt x="699" y="558"/>
                </a:lnTo>
                <a:lnTo>
                  <a:pt x="699" y="558"/>
                </a:lnTo>
                <a:lnTo>
                  <a:pt x="694" y="559"/>
                </a:lnTo>
                <a:lnTo>
                  <a:pt x="692" y="561"/>
                </a:lnTo>
                <a:lnTo>
                  <a:pt x="689" y="564"/>
                </a:lnTo>
                <a:lnTo>
                  <a:pt x="688" y="568"/>
                </a:lnTo>
                <a:lnTo>
                  <a:pt x="684" y="575"/>
                </a:lnTo>
                <a:lnTo>
                  <a:pt x="681" y="577"/>
                </a:lnTo>
                <a:lnTo>
                  <a:pt x="678" y="579"/>
                </a:lnTo>
                <a:lnTo>
                  <a:pt x="678" y="579"/>
                </a:lnTo>
                <a:lnTo>
                  <a:pt x="678" y="586"/>
                </a:lnTo>
                <a:lnTo>
                  <a:pt x="677" y="591"/>
                </a:lnTo>
                <a:lnTo>
                  <a:pt x="676" y="597"/>
                </a:lnTo>
                <a:lnTo>
                  <a:pt x="675" y="601"/>
                </a:lnTo>
                <a:lnTo>
                  <a:pt x="671" y="610"/>
                </a:lnTo>
                <a:lnTo>
                  <a:pt x="666" y="617"/>
                </a:lnTo>
                <a:lnTo>
                  <a:pt x="666" y="617"/>
                </a:lnTo>
                <a:lnTo>
                  <a:pt x="661" y="614"/>
                </a:lnTo>
                <a:lnTo>
                  <a:pt x="657" y="613"/>
                </a:lnTo>
                <a:lnTo>
                  <a:pt x="653" y="614"/>
                </a:lnTo>
                <a:lnTo>
                  <a:pt x="648" y="617"/>
                </a:lnTo>
                <a:lnTo>
                  <a:pt x="648" y="617"/>
                </a:lnTo>
                <a:lnTo>
                  <a:pt x="643" y="615"/>
                </a:lnTo>
                <a:lnTo>
                  <a:pt x="639" y="613"/>
                </a:lnTo>
                <a:lnTo>
                  <a:pt x="634" y="612"/>
                </a:lnTo>
                <a:lnTo>
                  <a:pt x="630" y="611"/>
                </a:lnTo>
                <a:lnTo>
                  <a:pt x="627" y="612"/>
                </a:lnTo>
                <a:lnTo>
                  <a:pt x="627" y="612"/>
                </a:lnTo>
                <a:lnTo>
                  <a:pt x="627" y="604"/>
                </a:lnTo>
                <a:lnTo>
                  <a:pt x="626" y="598"/>
                </a:lnTo>
                <a:lnTo>
                  <a:pt x="624" y="592"/>
                </a:lnTo>
                <a:lnTo>
                  <a:pt x="623" y="587"/>
                </a:lnTo>
                <a:lnTo>
                  <a:pt x="623" y="587"/>
                </a:lnTo>
                <a:lnTo>
                  <a:pt x="625" y="587"/>
                </a:lnTo>
                <a:lnTo>
                  <a:pt x="627" y="584"/>
                </a:lnTo>
                <a:lnTo>
                  <a:pt x="627" y="581"/>
                </a:lnTo>
                <a:lnTo>
                  <a:pt x="627" y="576"/>
                </a:lnTo>
                <a:lnTo>
                  <a:pt x="626" y="566"/>
                </a:lnTo>
                <a:lnTo>
                  <a:pt x="626" y="562"/>
                </a:lnTo>
                <a:lnTo>
                  <a:pt x="627" y="558"/>
                </a:lnTo>
                <a:lnTo>
                  <a:pt x="627" y="558"/>
                </a:lnTo>
                <a:lnTo>
                  <a:pt x="631" y="558"/>
                </a:lnTo>
                <a:lnTo>
                  <a:pt x="637" y="558"/>
                </a:lnTo>
                <a:lnTo>
                  <a:pt x="646" y="557"/>
                </a:lnTo>
                <a:lnTo>
                  <a:pt x="653" y="556"/>
                </a:lnTo>
                <a:lnTo>
                  <a:pt x="657" y="556"/>
                </a:lnTo>
                <a:lnTo>
                  <a:pt x="662" y="558"/>
                </a:lnTo>
                <a:lnTo>
                  <a:pt x="662" y="558"/>
                </a:lnTo>
                <a:lnTo>
                  <a:pt x="664" y="557"/>
                </a:lnTo>
                <a:lnTo>
                  <a:pt x="666" y="553"/>
                </a:lnTo>
                <a:lnTo>
                  <a:pt x="668" y="547"/>
                </a:lnTo>
                <a:lnTo>
                  <a:pt x="668" y="547"/>
                </a:lnTo>
                <a:lnTo>
                  <a:pt x="668" y="543"/>
                </a:lnTo>
                <a:lnTo>
                  <a:pt x="667" y="540"/>
                </a:lnTo>
                <a:lnTo>
                  <a:pt x="664" y="536"/>
                </a:lnTo>
                <a:lnTo>
                  <a:pt x="661" y="532"/>
                </a:lnTo>
                <a:lnTo>
                  <a:pt x="660" y="530"/>
                </a:lnTo>
                <a:lnTo>
                  <a:pt x="660" y="525"/>
                </a:lnTo>
                <a:lnTo>
                  <a:pt x="660" y="525"/>
                </a:lnTo>
                <a:lnTo>
                  <a:pt x="650" y="525"/>
                </a:lnTo>
                <a:lnTo>
                  <a:pt x="646" y="524"/>
                </a:lnTo>
                <a:lnTo>
                  <a:pt x="643" y="522"/>
                </a:lnTo>
                <a:lnTo>
                  <a:pt x="643" y="522"/>
                </a:lnTo>
                <a:lnTo>
                  <a:pt x="643" y="520"/>
                </a:lnTo>
                <a:lnTo>
                  <a:pt x="644" y="518"/>
                </a:lnTo>
                <a:lnTo>
                  <a:pt x="647" y="514"/>
                </a:lnTo>
                <a:lnTo>
                  <a:pt x="651" y="512"/>
                </a:lnTo>
                <a:lnTo>
                  <a:pt x="654" y="511"/>
                </a:lnTo>
                <a:lnTo>
                  <a:pt x="654" y="511"/>
                </a:lnTo>
                <a:lnTo>
                  <a:pt x="659" y="508"/>
                </a:lnTo>
                <a:lnTo>
                  <a:pt x="663" y="505"/>
                </a:lnTo>
                <a:lnTo>
                  <a:pt x="667" y="501"/>
                </a:lnTo>
                <a:lnTo>
                  <a:pt x="669" y="500"/>
                </a:lnTo>
                <a:lnTo>
                  <a:pt x="674" y="500"/>
                </a:lnTo>
                <a:lnTo>
                  <a:pt x="674" y="500"/>
                </a:lnTo>
                <a:lnTo>
                  <a:pt x="675" y="499"/>
                </a:lnTo>
                <a:lnTo>
                  <a:pt x="676" y="495"/>
                </a:lnTo>
                <a:lnTo>
                  <a:pt x="676" y="495"/>
                </a:lnTo>
                <a:lnTo>
                  <a:pt x="665" y="495"/>
                </a:lnTo>
                <a:lnTo>
                  <a:pt x="656" y="496"/>
                </a:lnTo>
                <a:lnTo>
                  <a:pt x="638" y="498"/>
                </a:lnTo>
                <a:lnTo>
                  <a:pt x="638" y="498"/>
                </a:lnTo>
                <a:lnTo>
                  <a:pt x="639" y="495"/>
                </a:lnTo>
                <a:lnTo>
                  <a:pt x="639" y="494"/>
                </a:lnTo>
                <a:lnTo>
                  <a:pt x="641" y="493"/>
                </a:lnTo>
                <a:lnTo>
                  <a:pt x="642" y="492"/>
                </a:lnTo>
                <a:lnTo>
                  <a:pt x="647" y="491"/>
                </a:lnTo>
                <a:lnTo>
                  <a:pt x="650" y="489"/>
                </a:lnTo>
                <a:lnTo>
                  <a:pt x="650" y="489"/>
                </a:lnTo>
                <a:lnTo>
                  <a:pt x="648" y="485"/>
                </a:lnTo>
                <a:lnTo>
                  <a:pt x="646" y="480"/>
                </a:lnTo>
                <a:lnTo>
                  <a:pt x="644" y="473"/>
                </a:lnTo>
                <a:lnTo>
                  <a:pt x="646" y="466"/>
                </a:lnTo>
                <a:lnTo>
                  <a:pt x="646" y="466"/>
                </a:lnTo>
                <a:lnTo>
                  <a:pt x="647" y="467"/>
                </a:lnTo>
                <a:lnTo>
                  <a:pt x="649" y="467"/>
                </a:lnTo>
                <a:lnTo>
                  <a:pt x="651" y="467"/>
                </a:lnTo>
                <a:lnTo>
                  <a:pt x="653" y="466"/>
                </a:lnTo>
                <a:lnTo>
                  <a:pt x="654" y="463"/>
                </a:lnTo>
                <a:lnTo>
                  <a:pt x="656" y="461"/>
                </a:lnTo>
                <a:lnTo>
                  <a:pt x="657" y="458"/>
                </a:lnTo>
                <a:lnTo>
                  <a:pt x="657" y="455"/>
                </a:lnTo>
                <a:lnTo>
                  <a:pt x="657" y="455"/>
                </a:lnTo>
                <a:lnTo>
                  <a:pt x="652" y="453"/>
                </a:lnTo>
                <a:lnTo>
                  <a:pt x="646" y="449"/>
                </a:lnTo>
                <a:lnTo>
                  <a:pt x="646" y="449"/>
                </a:lnTo>
                <a:lnTo>
                  <a:pt x="646" y="440"/>
                </a:lnTo>
                <a:lnTo>
                  <a:pt x="647" y="432"/>
                </a:lnTo>
                <a:lnTo>
                  <a:pt x="648" y="423"/>
                </a:lnTo>
                <a:lnTo>
                  <a:pt x="648" y="414"/>
                </a:lnTo>
                <a:lnTo>
                  <a:pt x="648" y="414"/>
                </a:lnTo>
                <a:lnTo>
                  <a:pt x="656" y="410"/>
                </a:lnTo>
                <a:lnTo>
                  <a:pt x="661" y="408"/>
                </a:lnTo>
                <a:lnTo>
                  <a:pt x="666" y="408"/>
                </a:lnTo>
                <a:lnTo>
                  <a:pt x="666" y="408"/>
                </a:lnTo>
                <a:lnTo>
                  <a:pt x="666" y="412"/>
                </a:lnTo>
                <a:lnTo>
                  <a:pt x="664" y="416"/>
                </a:lnTo>
                <a:lnTo>
                  <a:pt x="660" y="419"/>
                </a:lnTo>
                <a:lnTo>
                  <a:pt x="660" y="419"/>
                </a:lnTo>
                <a:lnTo>
                  <a:pt x="662" y="422"/>
                </a:lnTo>
                <a:lnTo>
                  <a:pt x="664" y="423"/>
                </a:lnTo>
                <a:lnTo>
                  <a:pt x="668" y="428"/>
                </a:lnTo>
                <a:lnTo>
                  <a:pt x="668" y="428"/>
                </a:lnTo>
                <a:lnTo>
                  <a:pt x="666" y="432"/>
                </a:lnTo>
                <a:lnTo>
                  <a:pt x="666" y="436"/>
                </a:lnTo>
                <a:lnTo>
                  <a:pt x="668" y="440"/>
                </a:lnTo>
                <a:lnTo>
                  <a:pt x="671" y="443"/>
                </a:lnTo>
                <a:lnTo>
                  <a:pt x="673" y="446"/>
                </a:lnTo>
                <a:lnTo>
                  <a:pt x="675" y="450"/>
                </a:lnTo>
                <a:lnTo>
                  <a:pt x="676" y="455"/>
                </a:lnTo>
                <a:lnTo>
                  <a:pt x="676" y="460"/>
                </a:lnTo>
                <a:lnTo>
                  <a:pt x="676" y="460"/>
                </a:lnTo>
                <a:lnTo>
                  <a:pt x="678" y="462"/>
                </a:lnTo>
                <a:lnTo>
                  <a:pt x="680" y="465"/>
                </a:lnTo>
                <a:lnTo>
                  <a:pt x="685" y="468"/>
                </a:lnTo>
                <a:lnTo>
                  <a:pt x="685" y="468"/>
                </a:lnTo>
                <a:lnTo>
                  <a:pt x="682" y="471"/>
                </a:lnTo>
                <a:lnTo>
                  <a:pt x="680" y="474"/>
                </a:lnTo>
                <a:lnTo>
                  <a:pt x="678" y="481"/>
                </a:lnTo>
                <a:lnTo>
                  <a:pt x="676" y="495"/>
                </a:lnTo>
                <a:lnTo>
                  <a:pt x="676" y="495"/>
                </a:lnTo>
                <a:lnTo>
                  <a:pt x="679" y="495"/>
                </a:lnTo>
                <a:lnTo>
                  <a:pt x="681" y="494"/>
                </a:lnTo>
                <a:lnTo>
                  <a:pt x="682" y="491"/>
                </a:lnTo>
                <a:lnTo>
                  <a:pt x="682" y="487"/>
                </a:lnTo>
                <a:lnTo>
                  <a:pt x="684" y="484"/>
                </a:lnTo>
                <a:lnTo>
                  <a:pt x="686" y="482"/>
                </a:lnTo>
                <a:lnTo>
                  <a:pt x="688" y="481"/>
                </a:lnTo>
                <a:lnTo>
                  <a:pt x="692" y="482"/>
                </a:lnTo>
                <a:lnTo>
                  <a:pt x="692" y="482"/>
                </a:lnTo>
                <a:lnTo>
                  <a:pt x="691" y="475"/>
                </a:lnTo>
                <a:lnTo>
                  <a:pt x="692" y="472"/>
                </a:lnTo>
                <a:lnTo>
                  <a:pt x="697" y="466"/>
                </a:lnTo>
                <a:lnTo>
                  <a:pt x="697" y="466"/>
                </a:lnTo>
                <a:lnTo>
                  <a:pt x="702" y="465"/>
                </a:lnTo>
                <a:lnTo>
                  <a:pt x="706" y="462"/>
                </a:lnTo>
                <a:lnTo>
                  <a:pt x="712" y="460"/>
                </a:lnTo>
                <a:lnTo>
                  <a:pt x="717" y="460"/>
                </a:lnTo>
                <a:lnTo>
                  <a:pt x="717" y="460"/>
                </a:lnTo>
                <a:lnTo>
                  <a:pt x="717" y="454"/>
                </a:lnTo>
                <a:lnTo>
                  <a:pt x="716" y="451"/>
                </a:lnTo>
                <a:lnTo>
                  <a:pt x="713" y="451"/>
                </a:lnTo>
                <a:lnTo>
                  <a:pt x="713" y="451"/>
                </a:lnTo>
                <a:lnTo>
                  <a:pt x="714" y="447"/>
                </a:lnTo>
                <a:lnTo>
                  <a:pt x="715" y="443"/>
                </a:lnTo>
                <a:lnTo>
                  <a:pt x="721" y="433"/>
                </a:lnTo>
                <a:lnTo>
                  <a:pt x="721" y="433"/>
                </a:lnTo>
                <a:lnTo>
                  <a:pt x="720" y="431"/>
                </a:lnTo>
                <a:lnTo>
                  <a:pt x="718" y="430"/>
                </a:lnTo>
                <a:lnTo>
                  <a:pt x="712" y="430"/>
                </a:lnTo>
                <a:lnTo>
                  <a:pt x="706" y="429"/>
                </a:lnTo>
                <a:lnTo>
                  <a:pt x="705" y="427"/>
                </a:lnTo>
                <a:lnTo>
                  <a:pt x="703" y="424"/>
                </a:lnTo>
                <a:lnTo>
                  <a:pt x="703" y="424"/>
                </a:lnTo>
                <a:lnTo>
                  <a:pt x="704" y="416"/>
                </a:lnTo>
                <a:lnTo>
                  <a:pt x="703" y="407"/>
                </a:lnTo>
                <a:lnTo>
                  <a:pt x="702" y="401"/>
                </a:lnTo>
                <a:lnTo>
                  <a:pt x="699" y="395"/>
                </a:lnTo>
                <a:lnTo>
                  <a:pt x="699" y="395"/>
                </a:lnTo>
                <a:lnTo>
                  <a:pt x="702" y="385"/>
                </a:lnTo>
                <a:lnTo>
                  <a:pt x="705" y="376"/>
                </a:lnTo>
                <a:lnTo>
                  <a:pt x="707" y="371"/>
                </a:lnTo>
                <a:lnTo>
                  <a:pt x="711" y="368"/>
                </a:lnTo>
                <a:lnTo>
                  <a:pt x="715" y="366"/>
                </a:lnTo>
                <a:lnTo>
                  <a:pt x="719" y="365"/>
                </a:lnTo>
                <a:lnTo>
                  <a:pt x="719" y="365"/>
                </a:lnTo>
                <a:lnTo>
                  <a:pt x="719" y="354"/>
                </a:lnTo>
                <a:lnTo>
                  <a:pt x="719" y="354"/>
                </a:lnTo>
                <a:lnTo>
                  <a:pt x="724" y="355"/>
                </a:lnTo>
                <a:lnTo>
                  <a:pt x="726" y="355"/>
                </a:lnTo>
                <a:lnTo>
                  <a:pt x="727" y="357"/>
                </a:lnTo>
                <a:lnTo>
                  <a:pt x="727" y="357"/>
                </a:lnTo>
                <a:lnTo>
                  <a:pt x="731" y="351"/>
                </a:lnTo>
                <a:lnTo>
                  <a:pt x="736" y="344"/>
                </a:lnTo>
                <a:lnTo>
                  <a:pt x="738" y="335"/>
                </a:lnTo>
                <a:lnTo>
                  <a:pt x="741" y="327"/>
                </a:lnTo>
                <a:lnTo>
                  <a:pt x="741" y="327"/>
                </a:lnTo>
                <a:lnTo>
                  <a:pt x="755" y="314"/>
                </a:lnTo>
                <a:lnTo>
                  <a:pt x="762" y="307"/>
                </a:lnTo>
                <a:lnTo>
                  <a:pt x="768" y="300"/>
                </a:lnTo>
                <a:lnTo>
                  <a:pt x="768" y="300"/>
                </a:lnTo>
                <a:lnTo>
                  <a:pt x="771" y="300"/>
                </a:lnTo>
                <a:lnTo>
                  <a:pt x="774" y="299"/>
                </a:lnTo>
                <a:lnTo>
                  <a:pt x="775" y="299"/>
                </a:lnTo>
                <a:lnTo>
                  <a:pt x="776" y="300"/>
                </a:lnTo>
                <a:lnTo>
                  <a:pt x="776" y="300"/>
                </a:lnTo>
                <a:lnTo>
                  <a:pt x="794" y="283"/>
                </a:lnTo>
                <a:lnTo>
                  <a:pt x="794" y="283"/>
                </a:lnTo>
                <a:lnTo>
                  <a:pt x="815" y="283"/>
                </a:lnTo>
                <a:lnTo>
                  <a:pt x="815" y="283"/>
                </a:lnTo>
                <a:lnTo>
                  <a:pt x="818" y="287"/>
                </a:lnTo>
                <a:lnTo>
                  <a:pt x="821" y="291"/>
                </a:lnTo>
                <a:lnTo>
                  <a:pt x="827" y="300"/>
                </a:lnTo>
                <a:lnTo>
                  <a:pt x="827" y="300"/>
                </a:lnTo>
                <a:lnTo>
                  <a:pt x="832" y="301"/>
                </a:lnTo>
                <a:lnTo>
                  <a:pt x="837" y="303"/>
                </a:lnTo>
                <a:lnTo>
                  <a:pt x="842" y="306"/>
                </a:lnTo>
                <a:lnTo>
                  <a:pt x="845" y="311"/>
                </a:lnTo>
                <a:lnTo>
                  <a:pt x="845" y="311"/>
                </a:lnTo>
                <a:lnTo>
                  <a:pt x="850" y="312"/>
                </a:lnTo>
                <a:lnTo>
                  <a:pt x="856" y="313"/>
                </a:lnTo>
                <a:lnTo>
                  <a:pt x="862" y="315"/>
                </a:lnTo>
                <a:lnTo>
                  <a:pt x="867" y="318"/>
                </a:lnTo>
                <a:lnTo>
                  <a:pt x="871" y="322"/>
                </a:lnTo>
                <a:lnTo>
                  <a:pt x="873" y="327"/>
                </a:lnTo>
                <a:lnTo>
                  <a:pt x="874" y="332"/>
                </a:lnTo>
                <a:lnTo>
                  <a:pt x="873" y="338"/>
                </a:lnTo>
                <a:lnTo>
                  <a:pt x="873" y="338"/>
                </a:lnTo>
                <a:lnTo>
                  <a:pt x="878" y="338"/>
                </a:lnTo>
                <a:lnTo>
                  <a:pt x="881" y="337"/>
                </a:lnTo>
                <a:lnTo>
                  <a:pt x="883" y="334"/>
                </a:lnTo>
                <a:lnTo>
                  <a:pt x="885" y="331"/>
                </a:lnTo>
                <a:lnTo>
                  <a:pt x="886" y="327"/>
                </a:lnTo>
                <a:lnTo>
                  <a:pt x="886" y="321"/>
                </a:lnTo>
                <a:lnTo>
                  <a:pt x="887" y="311"/>
                </a:lnTo>
                <a:lnTo>
                  <a:pt x="887" y="311"/>
                </a:lnTo>
                <a:lnTo>
                  <a:pt x="890" y="313"/>
                </a:lnTo>
                <a:lnTo>
                  <a:pt x="893" y="314"/>
                </a:lnTo>
                <a:lnTo>
                  <a:pt x="900" y="314"/>
                </a:lnTo>
                <a:lnTo>
                  <a:pt x="900" y="314"/>
                </a:lnTo>
                <a:lnTo>
                  <a:pt x="900" y="330"/>
                </a:lnTo>
                <a:lnTo>
                  <a:pt x="900" y="330"/>
                </a:lnTo>
                <a:lnTo>
                  <a:pt x="905" y="328"/>
                </a:lnTo>
                <a:lnTo>
                  <a:pt x="908" y="326"/>
                </a:lnTo>
                <a:lnTo>
                  <a:pt x="916" y="320"/>
                </a:lnTo>
                <a:lnTo>
                  <a:pt x="921" y="315"/>
                </a:lnTo>
                <a:lnTo>
                  <a:pt x="929" y="311"/>
                </a:lnTo>
                <a:lnTo>
                  <a:pt x="929" y="311"/>
                </a:lnTo>
                <a:lnTo>
                  <a:pt x="938" y="311"/>
                </a:lnTo>
                <a:lnTo>
                  <a:pt x="948" y="311"/>
                </a:lnTo>
                <a:lnTo>
                  <a:pt x="956" y="309"/>
                </a:lnTo>
                <a:lnTo>
                  <a:pt x="963" y="311"/>
                </a:lnTo>
                <a:lnTo>
                  <a:pt x="963" y="311"/>
                </a:lnTo>
                <a:lnTo>
                  <a:pt x="963" y="307"/>
                </a:lnTo>
                <a:lnTo>
                  <a:pt x="962" y="305"/>
                </a:lnTo>
                <a:lnTo>
                  <a:pt x="961" y="304"/>
                </a:lnTo>
                <a:lnTo>
                  <a:pt x="959" y="303"/>
                </a:lnTo>
                <a:lnTo>
                  <a:pt x="956" y="302"/>
                </a:lnTo>
                <a:lnTo>
                  <a:pt x="955" y="301"/>
                </a:lnTo>
                <a:lnTo>
                  <a:pt x="953" y="299"/>
                </a:lnTo>
                <a:lnTo>
                  <a:pt x="955" y="294"/>
                </a:lnTo>
                <a:lnTo>
                  <a:pt x="955" y="294"/>
                </a:lnTo>
                <a:lnTo>
                  <a:pt x="963" y="295"/>
                </a:lnTo>
                <a:lnTo>
                  <a:pt x="970" y="298"/>
                </a:lnTo>
                <a:lnTo>
                  <a:pt x="975" y="300"/>
                </a:lnTo>
                <a:lnTo>
                  <a:pt x="984" y="300"/>
                </a:lnTo>
                <a:lnTo>
                  <a:pt x="984" y="300"/>
                </a:lnTo>
                <a:lnTo>
                  <a:pt x="997" y="286"/>
                </a:lnTo>
                <a:lnTo>
                  <a:pt x="1002" y="278"/>
                </a:lnTo>
                <a:lnTo>
                  <a:pt x="1008" y="270"/>
                </a:lnTo>
                <a:lnTo>
                  <a:pt x="1008" y="270"/>
                </a:lnTo>
                <a:lnTo>
                  <a:pt x="1011" y="269"/>
                </a:lnTo>
                <a:lnTo>
                  <a:pt x="1014" y="269"/>
                </a:lnTo>
                <a:lnTo>
                  <a:pt x="1015" y="270"/>
                </a:lnTo>
                <a:lnTo>
                  <a:pt x="1017" y="273"/>
                </a:lnTo>
                <a:lnTo>
                  <a:pt x="1020" y="277"/>
                </a:lnTo>
                <a:lnTo>
                  <a:pt x="1022" y="281"/>
                </a:lnTo>
                <a:lnTo>
                  <a:pt x="1022" y="281"/>
                </a:lnTo>
                <a:lnTo>
                  <a:pt x="1025" y="281"/>
                </a:lnTo>
                <a:lnTo>
                  <a:pt x="1026" y="281"/>
                </a:lnTo>
                <a:lnTo>
                  <a:pt x="1028" y="279"/>
                </a:lnTo>
                <a:lnTo>
                  <a:pt x="1028" y="277"/>
                </a:lnTo>
                <a:lnTo>
                  <a:pt x="1030" y="274"/>
                </a:lnTo>
                <a:lnTo>
                  <a:pt x="1033" y="273"/>
                </a:lnTo>
                <a:lnTo>
                  <a:pt x="1035" y="273"/>
                </a:lnTo>
                <a:lnTo>
                  <a:pt x="1035" y="273"/>
                </a:lnTo>
                <a:lnTo>
                  <a:pt x="1035" y="282"/>
                </a:lnTo>
                <a:lnTo>
                  <a:pt x="1036" y="286"/>
                </a:lnTo>
                <a:lnTo>
                  <a:pt x="1038" y="289"/>
                </a:lnTo>
                <a:lnTo>
                  <a:pt x="1038" y="289"/>
                </a:lnTo>
                <a:lnTo>
                  <a:pt x="1039" y="289"/>
                </a:lnTo>
                <a:lnTo>
                  <a:pt x="1041" y="288"/>
                </a:lnTo>
                <a:lnTo>
                  <a:pt x="1042" y="283"/>
                </a:lnTo>
                <a:lnTo>
                  <a:pt x="1042" y="273"/>
                </a:lnTo>
                <a:lnTo>
                  <a:pt x="1042" y="273"/>
                </a:lnTo>
                <a:lnTo>
                  <a:pt x="1047" y="273"/>
                </a:lnTo>
                <a:lnTo>
                  <a:pt x="1050" y="274"/>
                </a:lnTo>
                <a:lnTo>
                  <a:pt x="1053" y="275"/>
                </a:lnTo>
                <a:lnTo>
                  <a:pt x="1055" y="276"/>
                </a:lnTo>
                <a:lnTo>
                  <a:pt x="1060" y="280"/>
                </a:lnTo>
                <a:lnTo>
                  <a:pt x="1063" y="282"/>
                </a:lnTo>
                <a:lnTo>
                  <a:pt x="1065" y="283"/>
                </a:lnTo>
                <a:lnTo>
                  <a:pt x="1065" y="283"/>
                </a:lnTo>
                <a:lnTo>
                  <a:pt x="1065" y="280"/>
                </a:lnTo>
                <a:lnTo>
                  <a:pt x="1064" y="277"/>
                </a:lnTo>
                <a:lnTo>
                  <a:pt x="1063" y="276"/>
                </a:lnTo>
                <a:lnTo>
                  <a:pt x="1061" y="275"/>
                </a:lnTo>
                <a:lnTo>
                  <a:pt x="1056" y="273"/>
                </a:lnTo>
                <a:lnTo>
                  <a:pt x="1054" y="270"/>
                </a:lnTo>
                <a:lnTo>
                  <a:pt x="1054" y="267"/>
                </a:lnTo>
                <a:lnTo>
                  <a:pt x="1054" y="267"/>
                </a:lnTo>
                <a:lnTo>
                  <a:pt x="1053" y="264"/>
                </a:lnTo>
                <a:lnTo>
                  <a:pt x="1054" y="263"/>
                </a:lnTo>
                <a:lnTo>
                  <a:pt x="1056" y="262"/>
                </a:lnTo>
                <a:lnTo>
                  <a:pt x="1059" y="262"/>
                </a:lnTo>
                <a:lnTo>
                  <a:pt x="1063" y="262"/>
                </a:lnTo>
                <a:lnTo>
                  <a:pt x="1067" y="262"/>
                </a:lnTo>
                <a:lnTo>
                  <a:pt x="1067" y="262"/>
                </a:lnTo>
                <a:lnTo>
                  <a:pt x="1070" y="262"/>
                </a:lnTo>
                <a:lnTo>
                  <a:pt x="1071" y="260"/>
                </a:lnTo>
                <a:lnTo>
                  <a:pt x="1073" y="256"/>
                </a:lnTo>
                <a:lnTo>
                  <a:pt x="1073" y="252"/>
                </a:lnTo>
                <a:lnTo>
                  <a:pt x="1075" y="249"/>
                </a:lnTo>
                <a:lnTo>
                  <a:pt x="1075" y="249"/>
                </a:lnTo>
                <a:lnTo>
                  <a:pt x="1079" y="248"/>
                </a:lnTo>
                <a:lnTo>
                  <a:pt x="1084" y="245"/>
                </a:lnTo>
                <a:lnTo>
                  <a:pt x="1089" y="240"/>
                </a:lnTo>
                <a:lnTo>
                  <a:pt x="1089" y="240"/>
                </a:lnTo>
                <a:lnTo>
                  <a:pt x="1098" y="240"/>
                </a:lnTo>
                <a:lnTo>
                  <a:pt x="1105" y="238"/>
                </a:lnTo>
                <a:lnTo>
                  <a:pt x="1112" y="235"/>
                </a:lnTo>
                <a:lnTo>
                  <a:pt x="1116" y="229"/>
                </a:lnTo>
                <a:lnTo>
                  <a:pt x="1116" y="229"/>
                </a:lnTo>
                <a:lnTo>
                  <a:pt x="1119" y="229"/>
                </a:lnTo>
                <a:lnTo>
                  <a:pt x="1120" y="229"/>
                </a:lnTo>
                <a:lnTo>
                  <a:pt x="1123" y="232"/>
                </a:lnTo>
                <a:lnTo>
                  <a:pt x="1124" y="236"/>
                </a:lnTo>
                <a:lnTo>
                  <a:pt x="1125" y="237"/>
                </a:lnTo>
                <a:lnTo>
                  <a:pt x="1126" y="238"/>
                </a:lnTo>
                <a:lnTo>
                  <a:pt x="1126" y="238"/>
                </a:lnTo>
                <a:lnTo>
                  <a:pt x="1128" y="237"/>
                </a:lnTo>
                <a:lnTo>
                  <a:pt x="1130" y="236"/>
                </a:lnTo>
                <a:lnTo>
                  <a:pt x="1132" y="232"/>
                </a:lnTo>
                <a:lnTo>
                  <a:pt x="1135" y="230"/>
                </a:lnTo>
                <a:lnTo>
                  <a:pt x="1136" y="229"/>
                </a:lnTo>
                <a:lnTo>
                  <a:pt x="1139" y="228"/>
                </a:lnTo>
                <a:lnTo>
                  <a:pt x="1142" y="229"/>
                </a:lnTo>
                <a:lnTo>
                  <a:pt x="1142" y="229"/>
                </a:lnTo>
                <a:lnTo>
                  <a:pt x="1142" y="223"/>
                </a:lnTo>
                <a:lnTo>
                  <a:pt x="1143" y="217"/>
                </a:lnTo>
                <a:lnTo>
                  <a:pt x="1145" y="213"/>
                </a:lnTo>
                <a:lnTo>
                  <a:pt x="1149" y="210"/>
                </a:lnTo>
                <a:lnTo>
                  <a:pt x="1149" y="210"/>
                </a:lnTo>
                <a:lnTo>
                  <a:pt x="1152" y="210"/>
                </a:lnTo>
                <a:lnTo>
                  <a:pt x="1154" y="211"/>
                </a:lnTo>
                <a:lnTo>
                  <a:pt x="1157" y="214"/>
                </a:lnTo>
                <a:lnTo>
                  <a:pt x="1159" y="218"/>
                </a:lnTo>
                <a:lnTo>
                  <a:pt x="1161" y="219"/>
                </a:lnTo>
                <a:lnTo>
                  <a:pt x="1163" y="222"/>
                </a:lnTo>
                <a:lnTo>
                  <a:pt x="1163" y="222"/>
                </a:lnTo>
                <a:lnTo>
                  <a:pt x="1178" y="222"/>
                </a:lnTo>
                <a:lnTo>
                  <a:pt x="1184" y="221"/>
                </a:lnTo>
                <a:lnTo>
                  <a:pt x="1191" y="218"/>
                </a:lnTo>
                <a:lnTo>
                  <a:pt x="1191" y="218"/>
                </a:lnTo>
                <a:lnTo>
                  <a:pt x="1194" y="224"/>
                </a:lnTo>
                <a:lnTo>
                  <a:pt x="1197" y="228"/>
                </a:lnTo>
                <a:lnTo>
                  <a:pt x="1202" y="232"/>
                </a:lnTo>
                <a:lnTo>
                  <a:pt x="1205" y="238"/>
                </a:lnTo>
                <a:lnTo>
                  <a:pt x="1205" y="238"/>
                </a:lnTo>
                <a:lnTo>
                  <a:pt x="1204" y="242"/>
                </a:lnTo>
                <a:lnTo>
                  <a:pt x="1202" y="245"/>
                </a:lnTo>
                <a:lnTo>
                  <a:pt x="1200" y="250"/>
                </a:lnTo>
                <a:lnTo>
                  <a:pt x="1197" y="254"/>
                </a:lnTo>
                <a:lnTo>
                  <a:pt x="1197" y="254"/>
                </a:lnTo>
                <a:lnTo>
                  <a:pt x="1202" y="253"/>
                </a:lnTo>
                <a:lnTo>
                  <a:pt x="1206" y="253"/>
                </a:lnTo>
                <a:lnTo>
                  <a:pt x="1212" y="255"/>
                </a:lnTo>
                <a:lnTo>
                  <a:pt x="1217" y="257"/>
                </a:lnTo>
                <a:lnTo>
                  <a:pt x="1221" y="260"/>
                </a:lnTo>
                <a:lnTo>
                  <a:pt x="1221" y="260"/>
                </a:lnTo>
                <a:lnTo>
                  <a:pt x="1226" y="259"/>
                </a:lnTo>
                <a:lnTo>
                  <a:pt x="1228" y="259"/>
                </a:lnTo>
                <a:lnTo>
                  <a:pt x="1230" y="260"/>
                </a:lnTo>
                <a:lnTo>
                  <a:pt x="1230" y="260"/>
                </a:lnTo>
                <a:lnTo>
                  <a:pt x="1239" y="263"/>
                </a:lnTo>
                <a:lnTo>
                  <a:pt x="1243" y="264"/>
                </a:lnTo>
                <a:lnTo>
                  <a:pt x="1247" y="265"/>
                </a:lnTo>
                <a:lnTo>
                  <a:pt x="1247" y="265"/>
                </a:lnTo>
                <a:lnTo>
                  <a:pt x="1266" y="285"/>
                </a:lnTo>
                <a:lnTo>
                  <a:pt x="1284" y="304"/>
                </a:lnTo>
                <a:lnTo>
                  <a:pt x="1302" y="326"/>
                </a:lnTo>
                <a:lnTo>
                  <a:pt x="1318" y="346"/>
                </a:lnTo>
                <a:lnTo>
                  <a:pt x="1334" y="369"/>
                </a:lnTo>
                <a:lnTo>
                  <a:pt x="1349" y="392"/>
                </a:lnTo>
                <a:lnTo>
                  <a:pt x="1363" y="415"/>
                </a:lnTo>
                <a:lnTo>
                  <a:pt x="1376" y="438"/>
                </a:lnTo>
                <a:lnTo>
                  <a:pt x="1376" y="438"/>
                </a:lnTo>
                <a:close/>
                <a:moveTo>
                  <a:pt x="1427" y="563"/>
                </a:moveTo>
                <a:lnTo>
                  <a:pt x="1427" y="563"/>
                </a:lnTo>
                <a:lnTo>
                  <a:pt x="1425" y="565"/>
                </a:lnTo>
                <a:lnTo>
                  <a:pt x="1425" y="565"/>
                </a:lnTo>
                <a:lnTo>
                  <a:pt x="1424" y="565"/>
                </a:lnTo>
                <a:lnTo>
                  <a:pt x="1423" y="565"/>
                </a:lnTo>
                <a:lnTo>
                  <a:pt x="1421" y="562"/>
                </a:lnTo>
                <a:lnTo>
                  <a:pt x="1421" y="559"/>
                </a:lnTo>
                <a:lnTo>
                  <a:pt x="1420" y="558"/>
                </a:lnTo>
                <a:lnTo>
                  <a:pt x="1419" y="558"/>
                </a:lnTo>
                <a:lnTo>
                  <a:pt x="1419" y="558"/>
                </a:lnTo>
                <a:lnTo>
                  <a:pt x="1415" y="558"/>
                </a:lnTo>
                <a:lnTo>
                  <a:pt x="1413" y="559"/>
                </a:lnTo>
                <a:lnTo>
                  <a:pt x="1411" y="562"/>
                </a:lnTo>
                <a:lnTo>
                  <a:pt x="1409" y="564"/>
                </a:lnTo>
                <a:lnTo>
                  <a:pt x="1408" y="565"/>
                </a:lnTo>
                <a:lnTo>
                  <a:pt x="1407" y="565"/>
                </a:lnTo>
                <a:lnTo>
                  <a:pt x="1405" y="563"/>
                </a:lnTo>
                <a:lnTo>
                  <a:pt x="1405" y="563"/>
                </a:lnTo>
                <a:lnTo>
                  <a:pt x="1405" y="556"/>
                </a:lnTo>
                <a:lnTo>
                  <a:pt x="1406" y="549"/>
                </a:lnTo>
                <a:lnTo>
                  <a:pt x="1407" y="541"/>
                </a:lnTo>
                <a:lnTo>
                  <a:pt x="1407" y="533"/>
                </a:lnTo>
                <a:lnTo>
                  <a:pt x="1407" y="533"/>
                </a:lnTo>
                <a:lnTo>
                  <a:pt x="1413" y="535"/>
                </a:lnTo>
                <a:lnTo>
                  <a:pt x="1419" y="536"/>
                </a:lnTo>
                <a:lnTo>
                  <a:pt x="1419" y="536"/>
                </a:lnTo>
                <a:lnTo>
                  <a:pt x="1427" y="563"/>
                </a:lnTo>
                <a:lnTo>
                  <a:pt x="1427" y="563"/>
                </a:lnTo>
                <a:close/>
                <a:moveTo>
                  <a:pt x="1344" y="807"/>
                </a:moveTo>
                <a:lnTo>
                  <a:pt x="1344" y="807"/>
                </a:lnTo>
                <a:lnTo>
                  <a:pt x="1347" y="803"/>
                </a:lnTo>
                <a:lnTo>
                  <a:pt x="1349" y="800"/>
                </a:lnTo>
                <a:lnTo>
                  <a:pt x="1351" y="798"/>
                </a:lnTo>
                <a:lnTo>
                  <a:pt x="1352" y="797"/>
                </a:lnTo>
                <a:lnTo>
                  <a:pt x="1356" y="798"/>
                </a:lnTo>
                <a:lnTo>
                  <a:pt x="1358" y="800"/>
                </a:lnTo>
                <a:lnTo>
                  <a:pt x="1358" y="800"/>
                </a:lnTo>
                <a:lnTo>
                  <a:pt x="1358" y="789"/>
                </a:lnTo>
                <a:lnTo>
                  <a:pt x="1359" y="783"/>
                </a:lnTo>
                <a:lnTo>
                  <a:pt x="1360" y="780"/>
                </a:lnTo>
                <a:lnTo>
                  <a:pt x="1360" y="780"/>
                </a:lnTo>
                <a:lnTo>
                  <a:pt x="1364" y="781"/>
                </a:lnTo>
                <a:lnTo>
                  <a:pt x="1368" y="784"/>
                </a:lnTo>
                <a:lnTo>
                  <a:pt x="1369" y="788"/>
                </a:lnTo>
                <a:lnTo>
                  <a:pt x="1370" y="794"/>
                </a:lnTo>
                <a:lnTo>
                  <a:pt x="1370" y="794"/>
                </a:lnTo>
                <a:lnTo>
                  <a:pt x="1373" y="796"/>
                </a:lnTo>
                <a:lnTo>
                  <a:pt x="1377" y="800"/>
                </a:lnTo>
                <a:lnTo>
                  <a:pt x="1380" y="801"/>
                </a:lnTo>
                <a:lnTo>
                  <a:pt x="1381" y="803"/>
                </a:lnTo>
                <a:lnTo>
                  <a:pt x="1382" y="806"/>
                </a:lnTo>
                <a:lnTo>
                  <a:pt x="1381" y="810"/>
                </a:lnTo>
                <a:lnTo>
                  <a:pt x="1381" y="810"/>
                </a:lnTo>
                <a:lnTo>
                  <a:pt x="1373" y="810"/>
                </a:lnTo>
                <a:lnTo>
                  <a:pt x="1368" y="813"/>
                </a:lnTo>
                <a:lnTo>
                  <a:pt x="1363" y="816"/>
                </a:lnTo>
                <a:lnTo>
                  <a:pt x="1360" y="821"/>
                </a:lnTo>
                <a:lnTo>
                  <a:pt x="1360" y="821"/>
                </a:lnTo>
                <a:lnTo>
                  <a:pt x="1358" y="820"/>
                </a:lnTo>
                <a:lnTo>
                  <a:pt x="1357" y="819"/>
                </a:lnTo>
                <a:lnTo>
                  <a:pt x="1356" y="816"/>
                </a:lnTo>
                <a:lnTo>
                  <a:pt x="1358" y="807"/>
                </a:lnTo>
                <a:lnTo>
                  <a:pt x="1358" y="807"/>
                </a:lnTo>
                <a:lnTo>
                  <a:pt x="1356" y="807"/>
                </a:lnTo>
                <a:lnTo>
                  <a:pt x="1354" y="807"/>
                </a:lnTo>
                <a:lnTo>
                  <a:pt x="1350" y="809"/>
                </a:lnTo>
                <a:lnTo>
                  <a:pt x="1347" y="809"/>
                </a:lnTo>
                <a:lnTo>
                  <a:pt x="1346" y="809"/>
                </a:lnTo>
                <a:lnTo>
                  <a:pt x="1344" y="807"/>
                </a:lnTo>
                <a:lnTo>
                  <a:pt x="1344" y="807"/>
                </a:lnTo>
                <a:close/>
                <a:moveTo>
                  <a:pt x="1351" y="919"/>
                </a:moveTo>
                <a:lnTo>
                  <a:pt x="1351" y="919"/>
                </a:lnTo>
                <a:lnTo>
                  <a:pt x="1348" y="920"/>
                </a:lnTo>
                <a:lnTo>
                  <a:pt x="1346" y="921"/>
                </a:lnTo>
                <a:lnTo>
                  <a:pt x="1344" y="920"/>
                </a:lnTo>
                <a:lnTo>
                  <a:pt x="1343" y="919"/>
                </a:lnTo>
                <a:lnTo>
                  <a:pt x="1341" y="914"/>
                </a:lnTo>
                <a:lnTo>
                  <a:pt x="1337" y="910"/>
                </a:lnTo>
                <a:lnTo>
                  <a:pt x="1337" y="910"/>
                </a:lnTo>
                <a:lnTo>
                  <a:pt x="1334" y="913"/>
                </a:lnTo>
                <a:lnTo>
                  <a:pt x="1333" y="917"/>
                </a:lnTo>
                <a:lnTo>
                  <a:pt x="1332" y="921"/>
                </a:lnTo>
                <a:lnTo>
                  <a:pt x="1332" y="926"/>
                </a:lnTo>
                <a:lnTo>
                  <a:pt x="1332" y="926"/>
                </a:lnTo>
                <a:lnTo>
                  <a:pt x="1330" y="924"/>
                </a:lnTo>
                <a:lnTo>
                  <a:pt x="1326" y="922"/>
                </a:lnTo>
                <a:lnTo>
                  <a:pt x="1323" y="916"/>
                </a:lnTo>
                <a:lnTo>
                  <a:pt x="1322" y="909"/>
                </a:lnTo>
                <a:lnTo>
                  <a:pt x="1322" y="901"/>
                </a:lnTo>
                <a:lnTo>
                  <a:pt x="1324" y="894"/>
                </a:lnTo>
                <a:lnTo>
                  <a:pt x="1326" y="886"/>
                </a:lnTo>
                <a:lnTo>
                  <a:pt x="1331" y="880"/>
                </a:lnTo>
                <a:lnTo>
                  <a:pt x="1335" y="875"/>
                </a:lnTo>
                <a:lnTo>
                  <a:pt x="1335" y="875"/>
                </a:lnTo>
                <a:lnTo>
                  <a:pt x="1336" y="878"/>
                </a:lnTo>
                <a:lnTo>
                  <a:pt x="1339" y="880"/>
                </a:lnTo>
                <a:lnTo>
                  <a:pt x="1345" y="882"/>
                </a:lnTo>
                <a:lnTo>
                  <a:pt x="1348" y="883"/>
                </a:lnTo>
                <a:lnTo>
                  <a:pt x="1350" y="885"/>
                </a:lnTo>
                <a:lnTo>
                  <a:pt x="1352" y="887"/>
                </a:lnTo>
                <a:lnTo>
                  <a:pt x="1354" y="892"/>
                </a:lnTo>
                <a:lnTo>
                  <a:pt x="1354" y="892"/>
                </a:lnTo>
                <a:lnTo>
                  <a:pt x="1350" y="894"/>
                </a:lnTo>
                <a:lnTo>
                  <a:pt x="1347" y="894"/>
                </a:lnTo>
                <a:lnTo>
                  <a:pt x="1344" y="894"/>
                </a:lnTo>
                <a:lnTo>
                  <a:pt x="1342" y="892"/>
                </a:lnTo>
                <a:lnTo>
                  <a:pt x="1342" y="892"/>
                </a:lnTo>
                <a:lnTo>
                  <a:pt x="1342" y="896"/>
                </a:lnTo>
                <a:lnTo>
                  <a:pt x="1343" y="899"/>
                </a:lnTo>
                <a:lnTo>
                  <a:pt x="1346" y="906"/>
                </a:lnTo>
                <a:lnTo>
                  <a:pt x="1349" y="911"/>
                </a:lnTo>
                <a:lnTo>
                  <a:pt x="1351" y="919"/>
                </a:lnTo>
                <a:lnTo>
                  <a:pt x="1351" y="919"/>
                </a:lnTo>
                <a:close/>
                <a:moveTo>
                  <a:pt x="1321" y="888"/>
                </a:moveTo>
                <a:lnTo>
                  <a:pt x="1321" y="888"/>
                </a:lnTo>
                <a:lnTo>
                  <a:pt x="1319" y="891"/>
                </a:lnTo>
                <a:lnTo>
                  <a:pt x="1317" y="894"/>
                </a:lnTo>
                <a:lnTo>
                  <a:pt x="1315" y="901"/>
                </a:lnTo>
                <a:lnTo>
                  <a:pt x="1313" y="908"/>
                </a:lnTo>
                <a:lnTo>
                  <a:pt x="1311" y="911"/>
                </a:lnTo>
                <a:lnTo>
                  <a:pt x="1309" y="913"/>
                </a:lnTo>
                <a:lnTo>
                  <a:pt x="1309" y="913"/>
                </a:lnTo>
                <a:lnTo>
                  <a:pt x="1310" y="914"/>
                </a:lnTo>
                <a:lnTo>
                  <a:pt x="1311" y="916"/>
                </a:lnTo>
                <a:lnTo>
                  <a:pt x="1313" y="916"/>
                </a:lnTo>
                <a:lnTo>
                  <a:pt x="1313" y="916"/>
                </a:lnTo>
                <a:lnTo>
                  <a:pt x="1313" y="918"/>
                </a:lnTo>
                <a:lnTo>
                  <a:pt x="1312" y="919"/>
                </a:lnTo>
                <a:lnTo>
                  <a:pt x="1310" y="920"/>
                </a:lnTo>
                <a:lnTo>
                  <a:pt x="1308" y="921"/>
                </a:lnTo>
                <a:lnTo>
                  <a:pt x="1307" y="922"/>
                </a:lnTo>
                <a:lnTo>
                  <a:pt x="1307" y="924"/>
                </a:lnTo>
                <a:lnTo>
                  <a:pt x="1307" y="924"/>
                </a:lnTo>
                <a:lnTo>
                  <a:pt x="1302" y="924"/>
                </a:lnTo>
                <a:lnTo>
                  <a:pt x="1298" y="924"/>
                </a:lnTo>
                <a:lnTo>
                  <a:pt x="1295" y="922"/>
                </a:lnTo>
                <a:lnTo>
                  <a:pt x="1293" y="920"/>
                </a:lnTo>
                <a:lnTo>
                  <a:pt x="1291" y="918"/>
                </a:lnTo>
                <a:lnTo>
                  <a:pt x="1287" y="917"/>
                </a:lnTo>
                <a:lnTo>
                  <a:pt x="1284" y="916"/>
                </a:lnTo>
                <a:lnTo>
                  <a:pt x="1279" y="916"/>
                </a:lnTo>
                <a:lnTo>
                  <a:pt x="1279" y="916"/>
                </a:lnTo>
                <a:lnTo>
                  <a:pt x="1279" y="911"/>
                </a:lnTo>
                <a:lnTo>
                  <a:pt x="1278" y="907"/>
                </a:lnTo>
                <a:lnTo>
                  <a:pt x="1277" y="904"/>
                </a:lnTo>
                <a:lnTo>
                  <a:pt x="1274" y="901"/>
                </a:lnTo>
                <a:lnTo>
                  <a:pt x="1270" y="896"/>
                </a:lnTo>
                <a:lnTo>
                  <a:pt x="1269" y="893"/>
                </a:lnTo>
                <a:lnTo>
                  <a:pt x="1267" y="888"/>
                </a:lnTo>
                <a:lnTo>
                  <a:pt x="1267" y="888"/>
                </a:lnTo>
                <a:lnTo>
                  <a:pt x="1268" y="884"/>
                </a:lnTo>
                <a:lnTo>
                  <a:pt x="1270" y="881"/>
                </a:lnTo>
                <a:lnTo>
                  <a:pt x="1274" y="874"/>
                </a:lnTo>
                <a:lnTo>
                  <a:pt x="1280" y="869"/>
                </a:lnTo>
                <a:lnTo>
                  <a:pt x="1286" y="866"/>
                </a:lnTo>
                <a:lnTo>
                  <a:pt x="1293" y="861"/>
                </a:lnTo>
                <a:lnTo>
                  <a:pt x="1298" y="856"/>
                </a:lnTo>
                <a:lnTo>
                  <a:pt x="1300" y="853"/>
                </a:lnTo>
                <a:lnTo>
                  <a:pt x="1303" y="849"/>
                </a:lnTo>
                <a:lnTo>
                  <a:pt x="1304" y="845"/>
                </a:lnTo>
                <a:lnTo>
                  <a:pt x="1305" y="840"/>
                </a:lnTo>
                <a:lnTo>
                  <a:pt x="1305" y="840"/>
                </a:lnTo>
                <a:lnTo>
                  <a:pt x="1308" y="840"/>
                </a:lnTo>
                <a:lnTo>
                  <a:pt x="1311" y="841"/>
                </a:lnTo>
                <a:lnTo>
                  <a:pt x="1317" y="843"/>
                </a:lnTo>
                <a:lnTo>
                  <a:pt x="1321" y="847"/>
                </a:lnTo>
                <a:lnTo>
                  <a:pt x="1325" y="850"/>
                </a:lnTo>
                <a:lnTo>
                  <a:pt x="1325" y="850"/>
                </a:lnTo>
                <a:lnTo>
                  <a:pt x="1325" y="856"/>
                </a:lnTo>
                <a:lnTo>
                  <a:pt x="1324" y="860"/>
                </a:lnTo>
                <a:lnTo>
                  <a:pt x="1321" y="862"/>
                </a:lnTo>
                <a:lnTo>
                  <a:pt x="1319" y="865"/>
                </a:lnTo>
                <a:lnTo>
                  <a:pt x="1319" y="865"/>
                </a:lnTo>
                <a:lnTo>
                  <a:pt x="1320" y="867"/>
                </a:lnTo>
                <a:lnTo>
                  <a:pt x="1320" y="870"/>
                </a:lnTo>
                <a:lnTo>
                  <a:pt x="1319" y="875"/>
                </a:lnTo>
                <a:lnTo>
                  <a:pt x="1319" y="882"/>
                </a:lnTo>
                <a:lnTo>
                  <a:pt x="1319" y="885"/>
                </a:lnTo>
                <a:lnTo>
                  <a:pt x="1321" y="888"/>
                </a:lnTo>
                <a:lnTo>
                  <a:pt x="1321" y="888"/>
                </a:lnTo>
                <a:close/>
                <a:moveTo>
                  <a:pt x="1307" y="953"/>
                </a:moveTo>
                <a:lnTo>
                  <a:pt x="1307" y="953"/>
                </a:lnTo>
                <a:lnTo>
                  <a:pt x="1298" y="955"/>
                </a:lnTo>
                <a:lnTo>
                  <a:pt x="1291" y="953"/>
                </a:lnTo>
                <a:lnTo>
                  <a:pt x="1283" y="952"/>
                </a:lnTo>
                <a:lnTo>
                  <a:pt x="1277" y="950"/>
                </a:lnTo>
                <a:lnTo>
                  <a:pt x="1264" y="946"/>
                </a:lnTo>
                <a:lnTo>
                  <a:pt x="1257" y="944"/>
                </a:lnTo>
                <a:lnTo>
                  <a:pt x="1248" y="943"/>
                </a:lnTo>
                <a:lnTo>
                  <a:pt x="1248" y="943"/>
                </a:lnTo>
                <a:lnTo>
                  <a:pt x="1248" y="937"/>
                </a:lnTo>
                <a:lnTo>
                  <a:pt x="1249" y="933"/>
                </a:lnTo>
                <a:lnTo>
                  <a:pt x="1254" y="926"/>
                </a:lnTo>
                <a:lnTo>
                  <a:pt x="1254" y="926"/>
                </a:lnTo>
                <a:lnTo>
                  <a:pt x="1264" y="931"/>
                </a:lnTo>
                <a:lnTo>
                  <a:pt x="1274" y="934"/>
                </a:lnTo>
                <a:lnTo>
                  <a:pt x="1286" y="937"/>
                </a:lnTo>
                <a:lnTo>
                  <a:pt x="1299" y="937"/>
                </a:lnTo>
                <a:lnTo>
                  <a:pt x="1299" y="937"/>
                </a:lnTo>
                <a:lnTo>
                  <a:pt x="1299" y="940"/>
                </a:lnTo>
                <a:lnTo>
                  <a:pt x="1300" y="943"/>
                </a:lnTo>
                <a:lnTo>
                  <a:pt x="1304" y="946"/>
                </a:lnTo>
                <a:lnTo>
                  <a:pt x="1306" y="949"/>
                </a:lnTo>
                <a:lnTo>
                  <a:pt x="1307" y="951"/>
                </a:lnTo>
                <a:lnTo>
                  <a:pt x="1307" y="953"/>
                </a:lnTo>
                <a:lnTo>
                  <a:pt x="1307" y="953"/>
                </a:lnTo>
                <a:close/>
                <a:moveTo>
                  <a:pt x="1323" y="729"/>
                </a:moveTo>
                <a:lnTo>
                  <a:pt x="1323" y="729"/>
                </a:lnTo>
                <a:lnTo>
                  <a:pt x="1321" y="719"/>
                </a:lnTo>
                <a:lnTo>
                  <a:pt x="1319" y="716"/>
                </a:lnTo>
                <a:lnTo>
                  <a:pt x="1316" y="713"/>
                </a:lnTo>
                <a:lnTo>
                  <a:pt x="1316" y="713"/>
                </a:lnTo>
                <a:lnTo>
                  <a:pt x="1319" y="707"/>
                </a:lnTo>
                <a:lnTo>
                  <a:pt x="1323" y="704"/>
                </a:lnTo>
                <a:lnTo>
                  <a:pt x="1325" y="703"/>
                </a:lnTo>
                <a:lnTo>
                  <a:pt x="1328" y="702"/>
                </a:lnTo>
                <a:lnTo>
                  <a:pt x="1330" y="703"/>
                </a:lnTo>
                <a:lnTo>
                  <a:pt x="1332" y="704"/>
                </a:lnTo>
                <a:lnTo>
                  <a:pt x="1332" y="704"/>
                </a:lnTo>
                <a:lnTo>
                  <a:pt x="1332" y="713"/>
                </a:lnTo>
                <a:lnTo>
                  <a:pt x="1331" y="720"/>
                </a:lnTo>
                <a:lnTo>
                  <a:pt x="1330" y="724"/>
                </a:lnTo>
                <a:lnTo>
                  <a:pt x="1329" y="726"/>
                </a:lnTo>
                <a:lnTo>
                  <a:pt x="1326" y="728"/>
                </a:lnTo>
                <a:lnTo>
                  <a:pt x="1323" y="729"/>
                </a:lnTo>
                <a:lnTo>
                  <a:pt x="1323" y="729"/>
                </a:lnTo>
                <a:close/>
                <a:moveTo>
                  <a:pt x="1348" y="751"/>
                </a:moveTo>
                <a:lnTo>
                  <a:pt x="1348" y="751"/>
                </a:lnTo>
                <a:lnTo>
                  <a:pt x="1348" y="755"/>
                </a:lnTo>
                <a:lnTo>
                  <a:pt x="1348" y="758"/>
                </a:lnTo>
                <a:lnTo>
                  <a:pt x="1346" y="765"/>
                </a:lnTo>
                <a:lnTo>
                  <a:pt x="1342" y="769"/>
                </a:lnTo>
                <a:lnTo>
                  <a:pt x="1339" y="775"/>
                </a:lnTo>
                <a:lnTo>
                  <a:pt x="1339" y="775"/>
                </a:lnTo>
                <a:lnTo>
                  <a:pt x="1332" y="768"/>
                </a:lnTo>
                <a:lnTo>
                  <a:pt x="1325" y="758"/>
                </a:lnTo>
                <a:lnTo>
                  <a:pt x="1325" y="758"/>
                </a:lnTo>
                <a:lnTo>
                  <a:pt x="1326" y="754"/>
                </a:lnTo>
                <a:lnTo>
                  <a:pt x="1328" y="750"/>
                </a:lnTo>
                <a:lnTo>
                  <a:pt x="1331" y="747"/>
                </a:lnTo>
                <a:lnTo>
                  <a:pt x="1334" y="745"/>
                </a:lnTo>
                <a:lnTo>
                  <a:pt x="1338" y="745"/>
                </a:lnTo>
                <a:lnTo>
                  <a:pt x="1343" y="745"/>
                </a:lnTo>
                <a:lnTo>
                  <a:pt x="1346" y="747"/>
                </a:lnTo>
                <a:lnTo>
                  <a:pt x="1348" y="751"/>
                </a:lnTo>
                <a:lnTo>
                  <a:pt x="1348" y="751"/>
                </a:lnTo>
                <a:close/>
                <a:moveTo>
                  <a:pt x="1405" y="881"/>
                </a:moveTo>
                <a:lnTo>
                  <a:pt x="1405" y="881"/>
                </a:lnTo>
                <a:lnTo>
                  <a:pt x="1403" y="884"/>
                </a:lnTo>
                <a:lnTo>
                  <a:pt x="1401" y="887"/>
                </a:lnTo>
                <a:lnTo>
                  <a:pt x="1398" y="890"/>
                </a:lnTo>
                <a:lnTo>
                  <a:pt x="1395" y="891"/>
                </a:lnTo>
                <a:lnTo>
                  <a:pt x="1390" y="892"/>
                </a:lnTo>
                <a:lnTo>
                  <a:pt x="1386" y="892"/>
                </a:lnTo>
                <a:lnTo>
                  <a:pt x="1382" y="891"/>
                </a:lnTo>
                <a:lnTo>
                  <a:pt x="1379" y="888"/>
                </a:lnTo>
                <a:lnTo>
                  <a:pt x="1379" y="888"/>
                </a:lnTo>
                <a:lnTo>
                  <a:pt x="1380" y="885"/>
                </a:lnTo>
                <a:lnTo>
                  <a:pt x="1382" y="882"/>
                </a:lnTo>
                <a:lnTo>
                  <a:pt x="1385" y="880"/>
                </a:lnTo>
                <a:lnTo>
                  <a:pt x="1388" y="878"/>
                </a:lnTo>
                <a:lnTo>
                  <a:pt x="1393" y="878"/>
                </a:lnTo>
                <a:lnTo>
                  <a:pt x="1397" y="878"/>
                </a:lnTo>
                <a:lnTo>
                  <a:pt x="1401" y="879"/>
                </a:lnTo>
                <a:lnTo>
                  <a:pt x="1405" y="881"/>
                </a:lnTo>
                <a:lnTo>
                  <a:pt x="1405" y="881"/>
                </a:lnTo>
                <a:close/>
                <a:moveTo>
                  <a:pt x="1395" y="642"/>
                </a:moveTo>
                <a:lnTo>
                  <a:pt x="1395" y="642"/>
                </a:lnTo>
                <a:lnTo>
                  <a:pt x="1392" y="640"/>
                </a:lnTo>
                <a:lnTo>
                  <a:pt x="1388" y="639"/>
                </a:lnTo>
                <a:lnTo>
                  <a:pt x="1388" y="639"/>
                </a:lnTo>
                <a:lnTo>
                  <a:pt x="1383" y="642"/>
                </a:lnTo>
                <a:lnTo>
                  <a:pt x="1380" y="647"/>
                </a:lnTo>
                <a:lnTo>
                  <a:pt x="1376" y="652"/>
                </a:lnTo>
                <a:lnTo>
                  <a:pt x="1374" y="659"/>
                </a:lnTo>
                <a:lnTo>
                  <a:pt x="1374" y="659"/>
                </a:lnTo>
                <a:lnTo>
                  <a:pt x="1368" y="652"/>
                </a:lnTo>
                <a:lnTo>
                  <a:pt x="1366" y="648"/>
                </a:lnTo>
                <a:lnTo>
                  <a:pt x="1364" y="642"/>
                </a:lnTo>
                <a:lnTo>
                  <a:pt x="1364" y="642"/>
                </a:lnTo>
                <a:lnTo>
                  <a:pt x="1379" y="642"/>
                </a:lnTo>
                <a:lnTo>
                  <a:pt x="1379" y="642"/>
                </a:lnTo>
                <a:lnTo>
                  <a:pt x="1379" y="640"/>
                </a:lnTo>
                <a:lnTo>
                  <a:pt x="1377" y="639"/>
                </a:lnTo>
                <a:lnTo>
                  <a:pt x="1373" y="639"/>
                </a:lnTo>
                <a:lnTo>
                  <a:pt x="1369" y="639"/>
                </a:lnTo>
                <a:lnTo>
                  <a:pt x="1368" y="638"/>
                </a:lnTo>
                <a:lnTo>
                  <a:pt x="1367" y="637"/>
                </a:lnTo>
                <a:lnTo>
                  <a:pt x="1367" y="637"/>
                </a:lnTo>
                <a:lnTo>
                  <a:pt x="1368" y="631"/>
                </a:lnTo>
                <a:lnTo>
                  <a:pt x="1370" y="628"/>
                </a:lnTo>
                <a:lnTo>
                  <a:pt x="1372" y="626"/>
                </a:lnTo>
                <a:lnTo>
                  <a:pt x="1375" y="625"/>
                </a:lnTo>
                <a:lnTo>
                  <a:pt x="1383" y="623"/>
                </a:lnTo>
                <a:lnTo>
                  <a:pt x="1387" y="622"/>
                </a:lnTo>
                <a:lnTo>
                  <a:pt x="1390" y="621"/>
                </a:lnTo>
                <a:lnTo>
                  <a:pt x="1390" y="621"/>
                </a:lnTo>
                <a:lnTo>
                  <a:pt x="1401" y="610"/>
                </a:lnTo>
                <a:lnTo>
                  <a:pt x="1406" y="607"/>
                </a:lnTo>
                <a:lnTo>
                  <a:pt x="1411" y="603"/>
                </a:lnTo>
                <a:lnTo>
                  <a:pt x="1411" y="603"/>
                </a:lnTo>
                <a:lnTo>
                  <a:pt x="1412" y="600"/>
                </a:lnTo>
                <a:lnTo>
                  <a:pt x="1413" y="598"/>
                </a:lnTo>
                <a:lnTo>
                  <a:pt x="1413" y="598"/>
                </a:lnTo>
                <a:lnTo>
                  <a:pt x="1412" y="589"/>
                </a:lnTo>
                <a:lnTo>
                  <a:pt x="1412" y="582"/>
                </a:lnTo>
                <a:lnTo>
                  <a:pt x="1412" y="574"/>
                </a:lnTo>
                <a:lnTo>
                  <a:pt x="1411" y="565"/>
                </a:lnTo>
                <a:lnTo>
                  <a:pt x="1411" y="565"/>
                </a:lnTo>
                <a:lnTo>
                  <a:pt x="1421" y="565"/>
                </a:lnTo>
                <a:lnTo>
                  <a:pt x="1421" y="565"/>
                </a:lnTo>
                <a:lnTo>
                  <a:pt x="1421" y="581"/>
                </a:lnTo>
                <a:lnTo>
                  <a:pt x="1423" y="594"/>
                </a:lnTo>
                <a:lnTo>
                  <a:pt x="1424" y="607"/>
                </a:lnTo>
                <a:lnTo>
                  <a:pt x="1425" y="621"/>
                </a:lnTo>
                <a:lnTo>
                  <a:pt x="1425" y="621"/>
                </a:lnTo>
                <a:lnTo>
                  <a:pt x="1422" y="624"/>
                </a:lnTo>
                <a:lnTo>
                  <a:pt x="1419" y="626"/>
                </a:lnTo>
                <a:lnTo>
                  <a:pt x="1410" y="630"/>
                </a:lnTo>
                <a:lnTo>
                  <a:pt x="1402" y="636"/>
                </a:lnTo>
                <a:lnTo>
                  <a:pt x="1398" y="638"/>
                </a:lnTo>
                <a:lnTo>
                  <a:pt x="1395" y="642"/>
                </a:lnTo>
                <a:lnTo>
                  <a:pt x="1395" y="642"/>
                </a:lnTo>
                <a:close/>
                <a:moveTo>
                  <a:pt x="1405" y="500"/>
                </a:moveTo>
                <a:lnTo>
                  <a:pt x="1405" y="500"/>
                </a:lnTo>
                <a:lnTo>
                  <a:pt x="1415" y="527"/>
                </a:lnTo>
                <a:lnTo>
                  <a:pt x="1415" y="527"/>
                </a:lnTo>
                <a:lnTo>
                  <a:pt x="1412" y="525"/>
                </a:lnTo>
                <a:lnTo>
                  <a:pt x="1410" y="523"/>
                </a:lnTo>
                <a:lnTo>
                  <a:pt x="1408" y="517"/>
                </a:lnTo>
                <a:lnTo>
                  <a:pt x="1406" y="509"/>
                </a:lnTo>
                <a:lnTo>
                  <a:pt x="1405" y="500"/>
                </a:lnTo>
                <a:lnTo>
                  <a:pt x="1405" y="500"/>
                </a:lnTo>
                <a:close/>
                <a:moveTo>
                  <a:pt x="1193" y="848"/>
                </a:moveTo>
                <a:lnTo>
                  <a:pt x="1193" y="848"/>
                </a:lnTo>
                <a:lnTo>
                  <a:pt x="1195" y="847"/>
                </a:lnTo>
                <a:lnTo>
                  <a:pt x="1197" y="848"/>
                </a:lnTo>
                <a:lnTo>
                  <a:pt x="1201" y="850"/>
                </a:lnTo>
                <a:lnTo>
                  <a:pt x="1203" y="850"/>
                </a:lnTo>
                <a:lnTo>
                  <a:pt x="1204" y="850"/>
                </a:lnTo>
                <a:lnTo>
                  <a:pt x="1205" y="848"/>
                </a:lnTo>
                <a:lnTo>
                  <a:pt x="1205" y="845"/>
                </a:lnTo>
                <a:lnTo>
                  <a:pt x="1205" y="845"/>
                </a:lnTo>
                <a:lnTo>
                  <a:pt x="1206" y="846"/>
                </a:lnTo>
                <a:lnTo>
                  <a:pt x="1207" y="846"/>
                </a:lnTo>
                <a:lnTo>
                  <a:pt x="1208" y="848"/>
                </a:lnTo>
                <a:lnTo>
                  <a:pt x="1210" y="850"/>
                </a:lnTo>
                <a:lnTo>
                  <a:pt x="1212" y="852"/>
                </a:lnTo>
                <a:lnTo>
                  <a:pt x="1214" y="850"/>
                </a:lnTo>
                <a:lnTo>
                  <a:pt x="1214" y="850"/>
                </a:lnTo>
                <a:lnTo>
                  <a:pt x="1214" y="854"/>
                </a:lnTo>
                <a:lnTo>
                  <a:pt x="1214" y="856"/>
                </a:lnTo>
                <a:lnTo>
                  <a:pt x="1217" y="861"/>
                </a:lnTo>
                <a:lnTo>
                  <a:pt x="1220" y="866"/>
                </a:lnTo>
                <a:lnTo>
                  <a:pt x="1223" y="870"/>
                </a:lnTo>
                <a:lnTo>
                  <a:pt x="1223" y="870"/>
                </a:lnTo>
                <a:lnTo>
                  <a:pt x="1227" y="874"/>
                </a:lnTo>
                <a:lnTo>
                  <a:pt x="1231" y="880"/>
                </a:lnTo>
                <a:lnTo>
                  <a:pt x="1242" y="888"/>
                </a:lnTo>
                <a:lnTo>
                  <a:pt x="1242" y="888"/>
                </a:lnTo>
                <a:lnTo>
                  <a:pt x="1242" y="894"/>
                </a:lnTo>
                <a:lnTo>
                  <a:pt x="1243" y="898"/>
                </a:lnTo>
                <a:lnTo>
                  <a:pt x="1246" y="908"/>
                </a:lnTo>
                <a:lnTo>
                  <a:pt x="1248" y="916"/>
                </a:lnTo>
                <a:lnTo>
                  <a:pt x="1247" y="920"/>
                </a:lnTo>
                <a:lnTo>
                  <a:pt x="1246" y="924"/>
                </a:lnTo>
                <a:lnTo>
                  <a:pt x="1246" y="924"/>
                </a:lnTo>
                <a:lnTo>
                  <a:pt x="1243" y="925"/>
                </a:lnTo>
                <a:lnTo>
                  <a:pt x="1240" y="924"/>
                </a:lnTo>
                <a:lnTo>
                  <a:pt x="1236" y="923"/>
                </a:lnTo>
                <a:lnTo>
                  <a:pt x="1234" y="920"/>
                </a:lnTo>
                <a:lnTo>
                  <a:pt x="1228" y="914"/>
                </a:lnTo>
                <a:lnTo>
                  <a:pt x="1225" y="912"/>
                </a:lnTo>
                <a:lnTo>
                  <a:pt x="1221" y="910"/>
                </a:lnTo>
                <a:lnTo>
                  <a:pt x="1221" y="910"/>
                </a:lnTo>
                <a:lnTo>
                  <a:pt x="1221" y="904"/>
                </a:lnTo>
                <a:lnTo>
                  <a:pt x="1221" y="898"/>
                </a:lnTo>
                <a:lnTo>
                  <a:pt x="1220" y="894"/>
                </a:lnTo>
                <a:lnTo>
                  <a:pt x="1218" y="890"/>
                </a:lnTo>
                <a:lnTo>
                  <a:pt x="1214" y="883"/>
                </a:lnTo>
                <a:lnTo>
                  <a:pt x="1208" y="878"/>
                </a:lnTo>
                <a:lnTo>
                  <a:pt x="1203" y="872"/>
                </a:lnTo>
                <a:lnTo>
                  <a:pt x="1199" y="866"/>
                </a:lnTo>
                <a:lnTo>
                  <a:pt x="1196" y="862"/>
                </a:lnTo>
                <a:lnTo>
                  <a:pt x="1194" y="858"/>
                </a:lnTo>
                <a:lnTo>
                  <a:pt x="1193" y="854"/>
                </a:lnTo>
                <a:lnTo>
                  <a:pt x="1193" y="848"/>
                </a:lnTo>
                <a:lnTo>
                  <a:pt x="1193" y="848"/>
                </a:lnTo>
                <a:close/>
                <a:moveTo>
                  <a:pt x="1114" y="816"/>
                </a:moveTo>
                <a:lnTo>
                  <a:pt x="1114" y="816"/>
                </a:lnTo>
                <a:lnTo>
                  <a:pt x="1122" y="823"/>
                </a:lnTo>
                <a:lnTo>
                  <a:pt x="1124" y="829"/>
                </a:lnTo>
                <a:lnTo>
                  <a:pt x="1126" y="834"/>
                </a:lnTo>
                <a:lnTo>
                  <a:pt x="1126" y="834"/>
                </a:lnTo>
                <a:lnTo>
                  <a:pt x="1124" y="835"/>
                </a:lnTo>
                <a:lnTo>
                  <a:pt x="1123" y="836"/>
                </a:lnTo>
                <a:lnTo>
                  <a:pt x="1120" y="840"/>
                </a:lnTo>
                <a:lnTo>
                  <a:pt x="1118" y="842"/>
                </a:lnTo>
                <a:lnTo>
                  <a:pt x="1116" y="843"/>
                </a:lnTo>
                <a:lnTo>
                  <a:pt x="1114" y="843"/>
                </a:lnTo>
                <a:lnTo>
                  <a:pt x="1114" y="843"/>
                </a:lnTo>
                <a:lnTo>
                  <a:pt x="1112" y="840"/>
                </a:lnTo>
                <a:lnTo>
                  <a:pt x="1111" y="837"/>
                </a:lnTo>
                <a:lnTo>
                  <a:pt x="1111" y="835"/>
                </a:lnTo>
                <a:lnTo>
                  <a:pt x="1112" y="832"/>
                </a:lnTo>
                <a:lnTo>
                  <a:pt x="1114" y="826"/>
                </a:lnTo>
                <a:lnTo>
                  <a:pt x="1115" y="821"/>
                </a:lnTo>
                <a:lnTo>
                  <a:pt x="1114" y="816"/>
                </a:lnTo>
                <a:lnTo>
                  <a:pt x="1114" y="816"/>
                </a:lnTo>
                <a:close/>
                <a:moveTo>
                  <a:pt x="943" y="1036"/>
                </a:moveTo>
                <a:lnTo>
                  <a:pt x="943" y="1036"/>
                </a:lnTo>
                <a:lnTo>
                  <a:pt x="939" y="1037"/>
                </a:lnTo>
                <a:lnTo>
                  <a:pt x="938" y="1039"/>
                </a:lnTo>
                <a:lnTo>
                  <a:pt x="938" y="1041"/>
                </a:lnTo>
                <a:lnTo>
                  <a:pt x="938" y="1041"/>
                </a:lnTo>
                <a:lnTo>
                  <a:pt x="938" y="1054"/>
                </a:lnTo>
                <a:lnTo>
                  <a:pt x="938" y="1054"/>
                </a:lnTo>
                <a:lnTo>
                  <a:pt x="934" y="1063"/>
                </a:lnTo>
                <a:lnTo>
                  <a:pt x="933" y="1070"/>
                </a:lnTo>
                <a:lnTo>
                  <a:pt x="931" y="1076"/>
                </a:lnTo>
                <a:lnTo>
                  <a:pt x="929" y="1085"/>
                </a:lnTo>
                <a:lnTo>
                  <a:pt x="929" y="1085"/>
                </a:lnTo>
                <a:lnTo>
                  <a:pt x="923" y="1084"/>
                </a:lnTo>
                <a:lnTo>
                  <a:pt x="919" y="1085"/>
                </a:lnTo>
                <a:lnTo>
                  <a:pt x="914" y="1087"/>
                </a:lnTo>
                <a:lnTo>
                  <a:pt x="910" y="1087"/>
                </a:lnTo>
                <a:lnTo>
                  <a:pt x="910" y="1087"/>
                </a:lnTo>
                <a:lnTo>
                  <a:pt x="908" y="1084"/>
                </a:lnTo>
                <a:lnTo>
                  <a:pt x="906" y="1079"/>
                </a:lnTo>
                <a:lnTo>
                  <a:pt x="905" y="1072"/>
                </a:lnTo>
                <a:lnTo>
                  <a:pt x="905" y="1063"/>
                </a:lnTo>
                <a:lnTo>
                  <a:pt x="905" y="1059"/>
                </a:lnTo>
                <a:lnTo>
                  <a:pt x="903" y="1054"/>
                </a:lnTo>
                <a:lnTo>
                  <a:pt x="903" y="1054"/>
                </a:lnTo>
                <a:lnTo>
                  <a:pt x="906" y="1051"/>
                </a:lnTo>
                <a:lnTo>
                  <a:pt x="907" y="1047"/>
                </a:lnTo>
                <a:lnTo>
                  <a:pt x="910" y="1038"/>
                </a:lnTo>
                <a:lnTo>
                  <a:pt x="910" y="1038"/>
                </a:lnTo>
                <a:lnTo>
                  <a:pt x="910" y="1033"/>
                </a:lnTo>
                <a:lnTo>
                  <a:pt x="909" y="1029"/>
                </a:lnTo>
                <a:lnTo>
                  <a:pt x="908" y="1025"/>
                </a:lnTo>
                <a:lnTo>
                  <a:pt x="908" y="1020"/>
                </a:lnTo>
                <a:lnTo>
                  <a:pt x="908" y="1020"/>
                </a:lnTo>
                <a:lnTo>
                  <a:pt x="912" y="1013"/>
                </a:lnTo>
                <a:lnTo>
                  <a:pt x="917" y="1008"/>
                </a:lnTo>
                <a:lnTo>
                  <a:pt x="922" y="1003"/>
                </a:lnTo>
                <a:lnTo>
                  <a:pt x="929" y="1000"/>
                </a:lnTo>
                <a:lnTo>
                  <a:pt x="929" y="1000"/>
                </a:lnTo>
                <a:lnTo>
                  <a:pt x="930" y="993"/>
                </a:lnTo>
                <a:lnTo>
                  <a:pt x="932" y="985"/>
                </a:lnTo>
                <a:lnTo>
                  <a:pt x="938" y="973"/>
                </a:lnTo>
                <a:lnTo>
                  <a:pt x="938" y="973"/>
                </a:lnTo>
                <a:lnTo>
                  <a:pt x="940" y="973"/>
                </a:lnTo>
                <a:lnTo>
                  <a:pt x="943" y="975"/>
                </a:lnTo>
                <a:lnTo>
                  <a:pt x="943" y="978"/>
                </a:lnTo>
                <a:lnTo>
                  <a:pt x="943" y="982"/>
                </a:lnTo>
                <a:lnTo>
                  <a:pt x="944" y="989"/>
                </a:lnTo>
                <a:lnTo>
                  <a:pt x="945" y="991"/>
                </a:lnTo>
                <a:lnTo>
                  <a:pt x="947" y="991"/>
                </a:lnTo>
                <a:lnTo>
                  <a:pt x="947" y="991"/>
                </a:lnTo>
                <a:lnTo>
                  <a:pt x="947" y="999"/>
                </a:lnTo>
                <a:lnTo>
                  <a:pt x="946" y="1006"/>
                </a:lnTo>
                <a:lnTo>
                  <a:pt x="943" y="1016"/>
                </a:lnTo>
                <a:lnTo>
                  <a:pt x="942" y="1026"/>
                </a:lnTo>
                <a:lnTo>
                  <a:pt x="942" y="1030"/>
                </a:lnTo>
                <a:lnTo>
                  <a:pt x="943" y="1036"/>
                </a:lnTo>
                <a:lnTo>
                  <a:pt x="943" y="1036"/>
                </a:lnTo>
                <a:close/>
                <a:moveTo>
                  <a:pt x="419" y="1282"/>
                </a:moveTo>
                <a:lnTo>
                  <a:pt x="419" y="1282"/>
                </a:lnTo>
                <a:lnTo>
                  <a:pt x="419" y="1280"/>
                </a:lnTo>
                <a:lnTo>
                  <a:pt x="420" y="1278"/>
                </a:lnTo>
                <a:lnTo>
                  <a:pt x="422" y="1276"/>
                </a:lnTo>
                <a:lnTo>
                  <a:pt x="424" y="1276"/>
                </a:lnTo>
                <a:lnTo>
                  <a:pt x="425" y="1276"/>
                </a:lnTo>
                <a:lnTo>
                  <a:pt x="428" y="1277"/>
                </a:lnTo>
                <a:lnTo>
                  <a:pt x="429" y="1279"/>
                </a:lnTo>
                <a:lnTo>
                  <a:pt x="429" y="1282"/>
                </a:lnTo>
                <a:lnTo>
                  <a:pt x="429" y="1282"/>
                </a:lnTo>
                <a:lnTo>
                  <a:pt x="419" y="1282"/>
                </a:lnTo>
                <a:lnTo>
                  <a:pt x="419" y="1282"/>
                </a:lnTo>
                <a:close/>
                <a:moveTo>
                  <a:pt x="507" y="397"/>
                </a:moveTo>
                <a:lnTo>
                  <a:pt x="507" y="397"/>
                </a:lnTo>
                <a:lnTo>
                  <a:pt x="504" y="399"/>
                </a:lnTo>
                <a:lnTo>
                  <a:pt x="501" y="403"/>
                </a:lnTo>
                <a:lnTo>
                  <a:pt x="498" y="411"/>
                </a:lnTo>
                <a:lnTo>
                  <a:pt x="498" y="411"/>
                </a:lnTo>
                <a:lnTo>
                  <a:pt x="496" y="411"/>
                </a:lnTo>
                <a:lnTo>
                  <a:pt x="494" y="410"/>
                </a:lnTo>
                <a:lnTo>
                  <a:pt x="492" y="406"/>
                </a:lnTo>
                <a:lnTo>
                  <a:pt x="489" y="403"/>
                </a:lnTo>
                <a:lnTo>
                  <a:pt x="488" y="401"/>
                </a:lnTo>
                <a:lnTo>
                  <a:pt x="486" y="401"/>
                </a:lnTo>
                <a:lnTo>
                  <a:pt x="486" y="401"/>
                </a:lnTo>
                <a:lnTo>
                  <a:pt x="470" y="401"/>
                </a:lnTo>
                <a:lnTo>
                  <a:pt x="470" y="401"/>
                </a:lnTo>
                <a:lnTo>
                  <a:pt x="467" y="393"/>
                </a:lnTo>
                <a:lnTo>
                  <a:pt x="465" y="384"/>
                </a:lnTo>
                <a:lnTo>
                  <a:pt x="463" y="376"/>
                </a:lnTo>
                <a:lnTo>
                  <a:pt x="463" y="367"/>
                </a:lnTo>
                <a:lnTo>
                  <a:pt x="463" y="358"/>
                </a:lnTo>
                <a:lnTo>
                  <a:pt x="461" y="351"/>
                </a:lnTo>
                <a:lnTo>
                  <a:pt x="459" y="343"/>
                </a:lnTo>
                <a:lnTo>
                  <a:pt x="457" y="341"/>
                </a:lnTo>
                <a:lnTo>
                  <a:pt x="454" y="338"/>
                </a:lnTo>
                <a:lnTo>
                  <a:pt x="454" y="338"/>
                </a:lnTo>
                <a:lnTo>
                  <a:pt x="454" y="335"/>
                </a:lnTo>
                <a:lnTo>
                  <a:pt x="455" y="333"/>
                </a:lnTo>
                <a:lnTo>
                  <a:pt x="458" y="329"/>
                </a:lnTo>
                <a:lnTo>
                  <a:pt x="460" y="327"/>
                </a:lnTo>
                <a:lnTo>
                  <a:pt x="460" y="326"/>
                </a:lnTo>
                <a:lnTo>
                  <a:pt x="458" y="325"/>
                </a:lnTo>
                <a:lnTo>
                  <a:pt x="458" y="325"/>
                </a:lnTo>
                <a:lnTo>
                  <a:pt x="462" y="320"/>
                </a:lnTo>
                <a:lnTo>
                  <a:pt x="467" y="317"/>
                </a:lnTo>
                <a:lnTo>
                  <a:pt x="474" y="311"/>
                </a:lnTo>
                <a:lnTo>
                  <a:pt x="474" y="311"/>
                </a:lnTo>
                <a:lnTo>
                  <a:pt x="473" y="307"/>
                </a:lnTo>
                <a:lnTo>
                  <a:pt x="470" y="305"/>
                </a:lnTo>
                <a:lnTo>
                  <a:pt x="463" y="302"/>
                </a:lnTo>
                <a:lnTo>
                  <a:pt x="460" y="301"/>
                </a:lnTo>
                <a:lnTo>
                  <a:pt x="457" y="299"/>
                </a:lnTo>
                <a:lnTo>
                  <a:pt x="455" y="295"/>
                </a:lnTo>
                <a:lnTo>
                  <a:pt x="454" y="292"/>
                </a:lnTo>
                <a:lnTo>
                  <a:pt x="454" y="292"/>
                </a:lnTo>
                <a:lnTo>
                  <a:pt x="459" y="292"/>
                </a:lnTo>
                <a:lnTo>
                  <a:pt x="463" y="291"/>
                </a:lnTo>
                <a:lnTo>
                  <a:pt x="466" y="290"/>
                </a:lnTo>
                <a:lnTo>
                  <a:pt x="467" y="289"/>
                </a:lnTo>
                <a:lnTo>
                  <a:pt x="468" y="287"/>
                </a:lnTo>
                <a:lnTo>
                  <a:pt x="468" y="283"/>
                </a:lnTo>
                <a:lnTo>
                  <a:pt x="468" y="283"/>
                </a:lnTo>
                <a:lnTo>
                  <a:pt x="466" y="281"/>
                </a:lnTo>
                <a:lnTo>
                  <a:pt x="465" y="280"/>
                </a:lnTo>
                <a:lnTo>
                  <a:pt x="462" y="281"/>
                </a:lnTo>
                <a:lnTo>
                  <a:pt x="461" y="283"/>
                </a:lnTo>
                <a:lnTo>
                  <a:pt x="459" y="286"/>
                </a:lnTo>
                <a:lnTo>
                  <a:pt x="457" y="287"/>
                </a:lnTo>
                <a:lnTo>
                  <a:pt x="455" y="287"/>
                </a:lnTo>
                <a:lnTo>
                  <a:pt x="451" y="287"/>
                </a:lnTo>
                <a:lnTo>
                  <a:pt x="451" y="287"/>
                </a:lnTo>
                <a:lnTo>
                  <a:pt x="451" y="280"/>
                </a:lnTo>
                <a:lnTo>
                  <a:pt x="451" y="276"/>
                </a:lnTo>
                <a:lnTo>
                  <a:pt x="454" y="267"/>
                </a:lnTo>
                <a:lnTo>
                  <a:pt x="454" y="267"/>
                </a:lnTo>
                <a:lnTo>
                  <a:pt x="451" y="263"/>
                </a:lnTo>
                <a:lnTo>
                  <a:pt x="449" y="257"/>
                </a:lnTo>
                <a:lnTo>
                  <a:pt x="448" y="251"/>
                </a:lnTo>
                <a:lnTo>
                  <a:pt x="449" y="243"/>
                </a:lnTo>
                <a:lnTo>
                  <a:pt x="449" y="243"/>
                </a:lnTo>
                <a:lnTo>
                  <a:pt x="440" y="243"/>
                </a:lnTo>
                <a:lnTo>
                  <a:pt x="433" y="242"/>
                </a:lnTo>
                <a:lnTo>
                  <a:pt x="427" y="239"/>
                </a:lnTo>
                <a:lnTo>
                  <a:pt x="421" y="235"/>
                </a:lnTo>
                <a:lnTo>
                  <a:pt x="421" y="235"/>
                </a:lnTo>
                <a:lnTo>
                  <a:pt x="419" y="235"/>
                </a:lnTo>
                <a:lnTo>
                  <a:pt x="418" y="235"/>
                </a:lnTo>
                <a:lnTo>
                  <a:pt x="416" y="238"/>
                </a:lnTo>
                <a:lnTo>
                  <a:pt x="414" y="240"/>
                </a:lnTo>
                <a:lnTo>
                  <a:pt x="412" y="240"/>
                </a:lnTo>
                <a:lnTo>
                  <a:pt x="409" y="240"/>
                </a:lnTo>
                <a:lnTo>
                  <a:pt x="409" y="240"/>
                </a:lnTo>
                <a:lnTo>
                  <a:pt x="404" y="238"/>
                </a:lnTo>
                <a:lnTo>
                  <a:pt x="398" y="235"/>
                </a:lnTo>
                <a:lnTo>
                  <a:pt x="394" y="230"/>
                </a:lnTo>
                <a:lnTo>
                  <a:pt x="392" y="227"/>
                </a:lnTo>
                <a:lnTo>
                  <a:pt x="391" y="224"/>
                </a:lnTo>
                <a:lnTo>
                  <a:pt x="391" y="224"/>
                </a:lnTo>
                <a:lnTo>
                  <a:pt x="394" y="223"/>
                </a:lnTo>
                <a:lnTo>
                  <a:pt x="397" y="222"/>
                </a:lnTo>
                <a:lnTo>
                  <a:pt x="405" y="221"/>
                </a:lnTo>
                <a:lnTo>
                  <a:pt x="414" y="222"/>
                </a:lnTo>
                <a:lnTo>
                  <a:pt x="421" y="222"/>
                </a:lnTo>
                <a:lnTo>
                  <a:pt x="421" y="222"/>
                </a:lnTo>
                <a:lnTo>
                  <a:pt x="421" y="216"/>
                </a:lnTo>
                <a:lnTo>
                  <a:pt x="419" y="214"/>
                </a:lnTo>
                <a:lnTo>
                  <a:pt x="418" y="213"/>
                </a:lnTo>
                <a:lnTo>
                  <a:pt x="415" y="214"/>
                </a:lnTo>
                <a:lnTo>
                  <a:pt x="410" y="216"/>
                </a:lnTo>
                <a:lnTo>
                  <a:pt x="405" y="218"/>
                </a:lnTo>
                <a:lnTo>
                  <a:pt x="405" y="218"/>
                </a:lnTo>
                <a:lnTo>
                  <a:pt x="405" y="216"/>
                </a:lnTo>
                <a:lnTo>
                  <a:pt x="404" y="214"/>
                </a:lnTo>
                <a:lnTo>
                  <a:pt x="402" y="213"/>
                </a:lnTo>
                <a:lnTo>
                  <a:pt x="399" y="213"/>
                </a:lnTo>
                <a:lnTo>
                  <a:pt x="397" y="213"/>
                </a:lnTo>
                <a:lnTo>
                  <a:pt x="395" y="214"/>
                </a:lnTo>
                <a:lnTo>
                  <a:pt x="394" y="216"/>
                </a:lnTo>
                <a:lnTo>
                  <a:pt x="393" y="218"/>
                </a:lnTo>
                <a:lnTo>
                  <a:pt x="393" y="218"/>
                </a:lnTo>
                <a:lnTo>
                  <a:pt x="391" y="217"/>
                </a:lnTo>
                <a:lnTo>
                  <a:pt x="389" y="214"/>
                </a:lnTo>
                <a:lnTo>
                  <a:pt x="386" y="213"/>
                </a:lnTo>
                <a:lnTo>
                  <a:pt x="384" y="213"/>
                </a:lnTo>
                <a:lnTo>
                  <a:pt x="382" y="213"/>
                </a:lnTo>
                <a:lnTo>
                  <a:pt x="382" y="213"/>
                </a:lnTo>
                <a:lnTo>
                  <a:pt x="383" y="210"/>
                </a:lnTo>
                <a:lnTo>
                  <a:pt x="385" y="206"/>
                </a:lnTo>
                <a:lnTo>
                  <a:pt x="386" y="204"/>
                </a:lnTo>
                <a:lnTo>
                  <a:pt x="389" y="203"/>
                </a:lnTo>
                <a:lnTo>
                  <a:pt x="394" y="203"/>
                </a:lnTo>
                <a:lnTo>
                  <a:pt x="398" y="205"/>
                </a:lnTo>
                <a:lnTo>
                  <a:pt x="398" y="205"/>
                </a:lnTo>
                <a:lnTo>
                  <a:pt x="401" y="202"/>
                </a:lnTo>
                <a:lnTo>
                  <a:pt x="404" y="201"/>
                </a:lnTo>
                <a:lnTo>
                  <a:pt x="410" y="198"/>
                </a:lnTo>
                <a:lnTo>
                  <a:pt x="418" y="196"/>
                </a:lnTo>
                <a:lnTo>
                  <a:pt x="421" y="193"/>
                </a:lnTo>
                <a:lnTo>
                  <a:pt x="423" y="191"/>
                </a:lnTo>
                <a:lnTo>
                  <a:pt x="423" y="191"/>
                </a:lnTo>
                <a:lnTo>
                  <a:pt x="423" y="189"/>
                </a:lnTo>
                <a:lnTo>
                  <a:pt x="422" y="187"/>
                </a:lnTo>
                <a:lnTo>
                  <a:pt x="419" y="186"/>
                </a:lnTo>
                <a:lnTo>
                  <a:pt x="417" y="186"/>
                </a:lnTo>
                <a:lnTo>
                  <a:pt x="415" y="185"/>
                </a:lnTo>
                <a:lnTo>
                  <a:pt x="415" y="184"/>
                </a:lnTo>
                <a:lnTo>
                  <a:pt x="415" y="180"/>
                </a:lnTo>
                <a:lnTo>
                  <a:pt x="415" y="180"/>
                </a:lnTo>
                <a:lnTo>
                  <a:pt x="422" y="178"/>
                </a:lnTo>
                <a:lnTo>
                  <a:pt x="430" y="176"/>
                </a:lnTo>
                <a:lnTo>
                  <a:pt x="444" y="169"/>
                </a:lnTo>
                <a:lnTo>
                  <a:pt x="457" y="161"/>
                </a:lnTo>
                <a:lnTo>
                  <a:pt x="465" y="158"/>
                </a:lnTo>
                <a:lnTo>
                  <a:pt x="472" y="156"/>
                </a:lnTo>
                <a:lnTo>
                  <a:pt x="472" y="156"/>
                </a:lnTo>
                <a:lnTo>
                  <a:pt x="478" y="158"/>
                </a:lnTo>
                <a:lnTo>
                  <a:pt x="483" y="158"/>
                </a:lnTo>
                <a:lnTo>
                  <a:pt x="493" y="158"/>
                </a:lnTo>
                <a:lnTo>
                  <a:pt x="502" y="158"/>
                </a:lnTo>
                <a:lnTo>
                  <a:pt x="514" y="159"/>
                </a:lnTo>
                <a:lnTo>
                  <a:pt x="514" y="159"/>
                </a:lnTo>
                <a:lnTo>
                  <a:pt x="515" y="158"/>
                </a:lnTo>
                <a:lnTo>
                  <a:pt x="515" y="156"/>
                </a:lnTo>
                <a:lnTo>
                  <a:pt x="514" y="151"/>
                </a:lnTo>
                <a:lnTo>
                  <a:pt x="512" y="145"/>
                </a:lnTo>
                <a:lnTo>
                  <a:pt x="512" y="139"/>
                </a:lnTo>
                <a:lnTo>
                  <a:pt x="512" y="139"/>
                </a:lnTo>
                <a:lnTo>
                  <a:pt x="513" y="137"/>
                </a:lnTo>
                <a:lnTo>
                  <a:pt x="517" y="136"/>
                </a:lnTo>
                <a:lnTo>
                  <a:pt x="523" y="134"/>
                </a:lnTo>
                <a:lnTo>
                  <a:pt x="539" y="134"/>
                </a:lnTo>
                <a:lnTo>
                  <a:pt x="539" y="134"/>
                </a:lnTo>
                <a:lnTo>
                  <a:pt x="544" y="133"/>
                </a:lnTo>
                <a:lnTo>
                  <a:pt x="549" y="132"/>
                </a:lnTo>
                <a:lnTo>
                  <a:pt x="561" y="132"/>
                </a:lnTo>
                <a:lnTo>
                  <a:pt x="572" y="132"/>
                </a:lnTo>
                <a:lnTo>
                  <a:pt x="577" y="131"/>
                </a:lnTo>
                <a:lnTo>
                  <a:pt x="582" y="128"/>
                </a:lnTo>
                <a:lnTo>
                  <a:pt x="582" y="128"/>
                </a:lnTo>
                <a:lnTo>
                  <a:pt x="588" y="131"/>
                </a:lnTo>
                <a:lnTo>
                  <a:pt x="591" y="132"/>
                </a:lnTo>
                <a:lnTo>
                  <a:pt x="594" y="134"/>
                </a:lnTo>
                <a:lnTo>
                  <a:pt x="594" y="134"/>
                </a:lnTo>
                <a:lnTo>
                  <a:pt x="595" y="132"/>
                </a:lnTo>
                <a:lnTo>
                  <a:pt x="597" y="131"/>
                </a:lnTo>
                <a:lnTo>
                  <a:pt x="599" y="131"/>
                </a:lnTo>
                <a:lnTo>
                  <a:pt x="602" y="131"/>
                </a:lnTo>
                <a:lnTo>
                  <a:pt x="608" y="132"/>
                </a:lnTo>
                <a:lnTo>
                  <a:pt x="614" y="134"/>
                </a:lnTo>
                <a:lnTo>
                  <a:pt x="614" y="134"/>
                </a:lnTo>
                <a:lnTo>
                  <a:pt x="623" y="134"/>
                </a:lnTo>
                <a:lnTo>
                  <a:pt x="630" y="135"/>
                </a:lnTo>
                <a:lnTo>
                  <a:pt x="637" y="137"/>
                </a:lnTo>
                <a:lnTo>
                  <a:pt x="640" y="139"/>
                </a:lnTo>
                <a:lnTo>
                  <a:pt x="641" y="142"/>
                </a:lnTo>
                <a:lnTo>
                  <a:pt x="641" y="142"/>
                </a:lnTo>
                <a:lnTo>
                  <a:pt x="640" y="146"/>
                </a:lnTo>
                <a:lnTo>
                  <a:pt x="637" y="149"/>
                </a:lnTo>
                <a:lnTo>
                  <a:pt x="634" y="150"/>
                </a:lnTo>
                <a:lnTo>
                  <a:pt x="629" y="151"/>
                </a:lnTo>
                <a:lnTo>
                  <a:pt x="626" y="152"/>
                </a:lnTo>
                <a:lnTo>
                  <a:pt x="623" y="154"/>
                </a:lnTo>
                <a:lnTo>
                  <a:pt x="620" y="158"/>
                </a:lnTo>
                <a:lnTo>
                  <a:pt x="618" y="162"/>
                </a:lnTo>
                <a:lnTo>
                  <a:pt x="618" y="162"/>
                </a:lnTo>
                <a:lnTo>
                  <a:pt x="621" y="162"/>
                </a:lnTo>
                <a:lnTo>
                  <a:pt x="623" y="162"/>
                </a:lnTo>
                <a:lnTo>
                  <a:pt x="629" y="160"/>
                </a:lnTo>
                <a:lnTo>
                  <a:pt x="637" y="157"/>
                </a:lnTo>
                <a:lnTo>
                  <a:pt x="640" y="156"/>
                </a:lnTo>
                <a:lnTo>
                  <a:pt x="644" y="156"/>
                </a:lnTo>
                <a:lnTo>
                  <a:pt x="644" y="156"/>
                </a:lnTo>
                <a:lnTo>
                  <a:pt x="647" y="156"/>
                </a:lnTo>
                <a:lnTo>
                  <a:pt x="648" y="157"/>
                </a:lnTo>
                <a:lnTo>
                  <a:pt x="651" y="160"/>
                </a:lnTo>
                <a:lnTo>
                  <a:pt x="652" y="162"/>
                </a:lnTo>
                <a:lnTo>
                  <a:pt x="654" y="163"/>
                </a:lnTo>
                <a:lnTo>
                  <a:pt x="655" y="164"/>
                </a:lnTo>
                <a:lnTo>
                  <a:pt x="655" y="164"/>
                </a:lnTo>
                <a:lnTo>
                  <a:pt x="656" y="165"/>
                </a:lnTo>
                <a:lnTo>
                  <a:pt x="659" y="166"/>
                </a:lnTo>
                <a:lnTo>
                  <a:pt x="663" y="166"/>
                </a:lnTo>
                <a:lnTo>
                  <a:pt x="665" y="166"/>
                </a:lnTo>
                <a:lnTo>
                  <a:pt x="666" y="167"/>
                </a:lnTo>
                <a:lnTo>
                  <a:pt x="667" y="170"/>
                </a:lnTo>
                <a:lnTo>
                  <a:pt x="667" y="172"/>
                </a:lnTo>
                <a:lnTo>
                  <a:pt x="667" y="172"/>
                </a:lnTo>
                <a:lnTo>
                  <a:pt x="667" y="175"/>
                </a:lnTo>
                <a:lnTo>
                  <a:pt x="666" y="177"/>
                </a:lnTo>
                <a:lnTo>
                  <a:pt x="664" y="178"/>
                </a:lnTo>
                <a:lnTo>
                  <a:pt x="661" y="178"/>
                </a:lnTo>
                <a:lnTo>
                  <a:pt x="654" y="177"/>
                </a:lnTo>
                <a:lnTo>
                  <a:pt x="651" y="177"/>
                </a:lnTo>
                <a:lnTo>
                  <a:pt x="649" y="178"/>
                </a:lnTo>
                <a:lnTo>
                  <a:pt x="649" y="178"/>
                </a:lnTo>
                <a:lnTo>
                  <a:pt x="647" y="178"/>
                </a:lnTo>
                <a:lnTo>
                  <a:pt x="644" y="178"/>
                </a:lnTo>
                <a:lnTo>
                  <a:pt x="642" y="182"/>
                </a:lnTo>
                <a:lnTo>
                  <a:pt x="639" y="185"/>
                </a:lnTo>
                <a:lnTo>
                  <a:pt x="638" y="186"/>
                </a:lnTo>
                <a:lnTo>
                  <a:pt x="635" y="186"/>
                </a:lnTo>
                <a:lnTo>
                  <a:pt x="635" y="186"/>
                </a:lnTo>
                <a:lnTo>
                  <a:pt x="635" y="191"/>
                </a:lnTo>
                <a:lnTo>
                  <a:pt x="636" y="195"/>
                </a:lnTo>
                <a:lnTo>
                  <a:pt x="637" y="198"/>
                </a:lnTo>
                <a:lnTo>
                  <a:pt x="637" y="202"/>
                </a:lnTo>
                <a:lnTo>
                  <a:pt x="637" y="202"/>
                </a:lnTo>
                <a:lnTo>
                  <a:pt x="635" y="202"/>
                </a:lnTo>
                <a:lnTo>
                  <a:pt x="633" y="202"/>
                </a:lnTo>
                <a:lnTo>
                  <a:pt x="629" y="204"/>
                </a:lnTo>
                <a:lnTo>
                  <a:pt x="627" y="206"/>
                </a:lnTo>
                <a:lnTo>
                  <a:pt x="625" y="208"/>
                </a:lnTo>
                <a:lnTo>
                  <a:pt x="623" y="208"/>
                </a:lnTo>
                <a:lnTo>
                  <a:pt x="623" y="208"/>
                </a:lnTo>
                <a:lnTo>
                  <a:pt x="628" y="211"/>
                </a:lnTo>
                <a:lnTo>
                  <a:pt x="635" y="213"/>
                </a:lnTo>
                <a:lnTo>
                  <a:pt x="637" y="215"/>
                </a:lnTo>
                <a:lnTo>
                  <a:pt x="639" y="217"/>
                </a:lnTo>
                <a:lnTo>
                  <a:pt x="641" y="219"/>
                </a:lnTo>
                <a:lnTo>
                  <a:pt x="641" y="224"/>
                </a:lnTo>
                <a:lnTo>
                  <a:pt x="641" y="224"/>
                </a:lnTo>
                <a:lnTo>
                  <a:pt x="636" y="224"/>
                </a:lnTo>
                <a:lnTo>
                  <a:pt x="630" y="224"/>
                </a:lnTo>
                <a:lnTo>
                  <a:pt x="621" y="227"/>
                </a:lnTo>
                <a:lnTo>
                  <a:pt x="621" y="227"/>
                </a:lnTo>
                <a:lnTo>
                  <a:pt x="624" y="239"/>
                </a:lnTo>
                <a:lnTo>
                  <a:pt x="625" y="247"/>
                </a:lnTo>
                <a:lnTo>
                  <a:pt x="625" y="253"/>
                </a:lnTo>
                <a:lnTo>
                  <a:pt x="624" y="260"/>
                </a:lnTo>
                <a:lnTo>
                  <a:pt x="622" y="265"/>
                </a:lnTo>
                <a:lnTo>
                  <a:pt x="620" y="267"/>
                </a:lnTo>
                <a:lnTo>
                  <a:pt x="617" y="268"/>
                </a:lnTo>
                <a:lnTo>
                  <a:pt x="615" y="269"/>
                </a:lnTo>
                <a:lnTo>
                  <a:pt x="612" y="270"/>
                </a:lnTo>
                <a:lnTo>
                  <a:pt x="612" y="270"/>
                </a:lnTo>
                <a:lnTo>
                  <a:pt x="615" y="277"/>
                </a:lnTo>
                <a:lnTo>
                  <a:pt x="616" y="280"/>
                </a:lnTo>
                <a:lnTo>
                  <a:pt x="616" y="287"/>
                </a:lnTo>
                <a:lnTo>
                  <a:pt x="616" y="287"/>
                </a:lnTo>
                <a:lnTo>
                  <a:pt x="612" y="283"/>
                </a:lnTo>
                <a:lnTo>
                  <a:pt x="607" y="281"/>
                </a:lnTo>
                <a:lnTo>
                  <a:pt x="607" y="281"/>
                </a:lnTo>
                <a:lnTo>
                  <a:pt x="605" y="282"/>
                </a:lnTo>
                <a:lnTo>
                  <a:pt x="607" y="285"/>
                </a:lnTo>
                <a:lnTo>
                  <a:pt x="610" y="288"/>
                </a:lnTo>
                <a:lnTo>
                  <a:pt x="612" y="290"/>
                </a:lnTo>
                <a:lnTo>
                  <a:pt x="613" y="292"/>
                </a:lnTo>
                <a:lnTo>
                  <a:pt x="613" y="294"/>
                </a:lnTo>
                <a:lnTo>
                  <a:pt x="612" y="298"/>
                </a:lnTo>
                <a:lnTo>
                  <a:pt x="612" y="298"/>
                </a:lnTo>
                <a:lnTo>
                  <a:pt x="608" y="296"/>
                </a:lnTo>
                <a:lnTo>
                  <a:pt x="603" y="296"/>
                </a:lnTo>
                <a:lnTo>
                  <a:pt x="598" y="293"/>
                </a:lnTo>
                <a:lnTo>
                  <a:pt x="592" y="290"/>
                </a:lnTo>
                <a:lnTo>
                  <a:pt x="586" y="287"/>
                </a:lnTo>
                <a:lnTo>
                  <a:pt x="586" y="287"/>
                </a:lnTo>
                <a:lnTo>
                  <a:pt x="584" y="286"/>
                </a:lnTo>
                <a:lnTo>
                  <a:pt x="583" y="287"/>
                </a:lnTo>
                <a:lnTo>
                  <a:pt x="581" y="288"/>
                </a:lnTo>
                <a:lnTo>
                  <a:pt x="579" y="291"/>
                </a:lnTo>
                <a:lnTo>
                  <a:pt x="578" y="291"/>
                </a:lnTo>
                <a:lnTo>
                  <a:pt x="577" y="292"/>
                </a:lnTo>
                <a:lnTo>
                  <a:pt x="577" y="292"/>
                </a:lnTo>
                <a:lnTo>
                  <a:pt x="582" y="294"/>
                </a:lnTo>
                <a:lnTo>
                  <a:pt x="588" y="298"/>
                </a:lnTo>
                <a:lnTo>
                  <a:pt x="594" y="299"/>
                </a:lnTo>
                <a:lnTo>
                  <a:pt x="596" y="299"/>
                </a:lnTo>
                <a:lnTo>
                  <a:pt x="598" y="298"/>
                </a:lnTo>
                <a:lnTo>
                  <a:pt x="598" y="298"/>
                </a:lnTo>
                <a:lnTo>
                  <a:pt x="599" y="301"/>
                </a:lnTo>
                <a:lnTo>
                  <a:pt x="598" y="303"/>
                </a:lnTo>
                <a:lnTo>
                  <a:pt x="597" y="305"/>
                </a:lnTo>
                <a:lnTo>
                  <a:pt x="594" y="308"/>
                </a:lnTo>
                <a:lnTo>
                  <a:pt x="587" y="313"/>
                </a:lnTo>
                <a:lnTo>
                  <a:pt x="585" y="316"/>
                </a:lnTo>
                <a:lnTo>
                  <a:pt x="584" y="319"/>
                </a:lnTo>
                <a:lnTo>
                  <a:pt x="584" y="319"/>
                </a:lnTo>
                <a:lnTo>
                  <a:pt x="579" y="320"/>
                </a:lnTo>
                <a:lnTo>
                  <a:pt x="576" y="322"/>
                </a:lnTo>
                <a:lnTo>
                  <a:pt x="570" y="327"/>
                </a:lnTo>
                <a:lnTo>
                  <a:pt x="563" y="331"/>
                </a:lnTo>
                <a:lnTo>
                  <a:pt x="560" y="333"/>
                </a:lnTo>
                <a:lnTo>
                  <a:pt x="556" y="335"/>
                </a:lnTo>
                <a:lnTo>
                  <a:pt x="556" y="335"/>
                </a:lnTo>
                <a:lnTo>
                  <a:pt x="550" y="340"/>
                </a:lnTo>
                <a:lnTo>
                  <a:pt x="545" y="346"/>
                </a:lnTo>
                <a:lnTo>
                  <a:pt x="545" y="346"/>
                </a:lnTo>
                <a:lnTo>
                  <a:pt x="541" y="344"/>
                </a:lnTo>
                <a:lnTo>
                  <a:pt x="538" y="344"/>
                </a:lnTo>
                <a:lnTo>
                  <a:pt x="536" y="344"/>
                </a:lnTo>
                <a:lnTo>
                  <a:pt x="535" y="345"/>
                </a:lnTo>
                <a:lnTo>
                  <a:pt x="531" y="347"/>
                </a:lnTo>
                <a:lnTo>
                  <a:pt x="528" y="347"/>
                </a:lnTo>
                <a:lnTo>
                  <a:pt x="525" y="346"/>
                </a:lnTo>
                <a:lnTo>
                  <a:pt x="525" y="346"/>
                </a:lnTo>
                <a:lnTo>
                  <a:pt x="524" y="346"/>
                </a:lnTo>
                <a:lnTo>
                  <a:pt x="523" y="347"/>
                </a:lnTo>
                <a:lnTo>
                  <a:pt x="521" y="352"/>
                </a:lnTo>
                <a:lnTo>
                  <a:pt x="520" y="355"/>
                </a:lnTo>
                <a:lnTo>
                  <a:pt x="519" y="356"/>
                </a:lnTo>
                <a:lnTo>
                  <a:pt x="517" y="357"/>
                </a:lnTo>
                <a:lnTo>
                  <a:pt x="517" y="357"/>
                </a:lnTo>
                <a:lnTo>
                  <a:pt x="517" y="364"/>
                </a:lnTo>
                <a:lnTo>
                  <a:pt x="515" y="369"/>
                </a:lnTo>
                <a:lnTo>
                  <a:pt x="513" y="373"/>
                </a:lnTo>
                <a:lnTo>
                  <a:pt x="511" y="377"/>
                </a:lnTo>
                <a:lnTo>
                  <a:pt x="509" y="381"/>
                </a:lnTo>
                <a:lnTo>
                  <a:pt x="508" y="385"/>
                </a:lnTo>
                <a:lnTo>
                  <a:pt x="507" y="391"/>
                </a:lnTo>
                <a:lnTo>
                  <a:pt x="507" y="397"/>
                </a:lnTo>
                <a:lnTo>
                  <a:pt x="507" y="397"/>
                </a:lnTo>
                <a:close/>
                <a:moveTo>
                  <a:pt x="764" y="189"/>
                </a:moveTo>
                <a:lnTo>
                  <a:pt x="764" y="189"/>
                </a:lnTo>
                <a:lnTo>
                  <a:pt x="766" y="190"/>
                </a:lnTo>
                <a:lnTo>
                  <a:pt x="769" y="192"/>
                </a:lnTo>
                <a:lnTo>
                  <a:pt x="771" y="193"/>
                </a:lnTo>
                <a:lnTo>
                  <a:pt x="772" y="193"/>
                </a:lnTo>
                <a:lnTo>
                  <a:pt x="774" y="191"/>
                </a:lnTo>
                <a:lnTo>
                  <a:pt x="774" y="191"/>
                </a:lnTo>
                <a:lnTo>
                  <a:pt x="776" y="195"/>
                </a:lnTo>
                <a:lnTo>
                  <a:pt x="779" y="198"/>
                </a:lnTo>
                <a:lnTo>
                  <a:pt x="785" y="204"/>
                </a:lnTo>
                <a:lnTo>
                  <a:pt x="789" y="208"/>
                </a:lnTo>
                <a:lnTo>
                  <a:pt x="791" y="212"/>
                </a:lnTo>
                <a:lnTo>
                  <a:pt x="792" y="217"/>
                </a:lnTo>
                <a:lnTo>
                  <a:pt x="792" y="224"/>
                </a:lnTo>
                <a:lnTo>
                  <a:pt x="792" y="224"/>
                </a:lnTo>
                <a:lnTo>
                  <a:pt x="787" y="225"/>
                </a:lnTo>
                <a:lnTo>
                  <a:pt x="782" y="225"/>
                </a:lnTo>
                <a:lnTo>
                  <a:pt x="778" y="223"/>
                </a:lnTo>
                <a:lnTo>
                  <a:pt x="776" y="222"/>
                </a:lnTo>
                <a:lnTo>
                  <a:pt x="770" y="216"/>
                </a:lnTo>
                <a:lnTo>
                  <a:pt x="766" y="210"/>
                </a:lnTo>
                <a:lnTo>
                  <a:pt x="766" y="210"/>
                </a:lnTo>
                <a:lnTo>
                  <a:pt x="763" y="225"/>
                </a:lnTo>
                <a:lnTo>
                  <a:pt x="759" y="240"/>
                </a:lnTo>
                <a:lnTo>
                  <a:pt x="759" y="240"/>
                </a:lnTo>
                <a:lnTo>
                  <a:pt x="754" y="240"/>
                </a:lnTo>
                <a:lnTo>
                  <a:pt x="751" y="239"/>
                </a:lnTo>
                <a:lnTo>
                  <a:pt x="749" y="239"/>
                </a:lnTo>
                <a:lnTo>
                  <a:pt x="747" y="237"/>
                </a:lnTo>
                <a:lnTo>
                  <a:pt x="747" y="235"/>
                </a:lnTo>
                <a:lnTo>
                  <a:pt x="747" y="232"/>
                </a:lnTo>
                <a:lnTo>
                  <a:pt x="747" y="232"/>
                </a:lnTo>
                <a:lnTo>
                  <a:pt x="742" y="232"/>
                </a:lnTo>
                <a:lnTo>
                  <a:pt x="738" y="231"/>
                </a:lnTo>
                <a:lnTo>
                  <a:pt x="734" y="229"/>
                </a:lnTo>
                <a:lnTo>
                  <a:pt x="731" y="227"/>
                </a:lnTo>
                <a:lnTo>
                  <a:pt x="731" y="227"/>
                </a:lnTo>
                <a:lnTo>
                  <a:pt x="732" y="223"/>
                </a:lnTo>
                <a:lnTo>
                  <a:pt x="733" y="219"/>
                </a:lnTo>
                <a:lnTo>
                  <a:pt x="737" y="214"/>
                </a:lnTo>
                <a:lnTo>
                  <a:pt x="741" y="210"/>
                </a:lnTo>
                <a:lnTo>
                  <a:pt x="742" y="206"/>
                </a:lnTo>
                <a:lnTo>
                  <a:pt x="743" y="202"/>
                </a:lnTo>
                <a:lnTo>
                  <a:pt x="743" y="202"/>
                </a:lnTo>
                <a:lnTo>
                  <a:pt x="739" y="202"/>
                </a:lnTo>
                <a:lnTo>
                  <a:pt x="737" y="203"/>
                </a:lnTo>
                <a:lnTo>
                  <a:pt x="732" y="206"/>
                </a:lnTo>
                <a:lnTo>
                  <a:pt x="728" y="211"/>
                </a:lnTo>
                <a:lnTo>
                  <a:pt x="725" y="212"/>
                </a:lnTo>
                <a:lnTo>
                  <a:pt x="721" y="213"/>
                </a:lnTo>
                <a:lnTo>
                  <a:pt x="721" y="213"/>
                </a:lnTo>
                <a:lnTo>
                  <a:pt x="720" y="210"/>
                </a:lnTo>
                <a:lnTo>
                  <a:pt x="720" y="206"/>
                </a:lnTo>
                <a:lnTo>
                  <a:pt x="721" y="203"/>
                </a:lnTo>
                <a:lnTo>
                  <a:pt x="721" y="200"/>
                </a:lnTo>
                <a:lnTo>
                  <a:pt x="721" y="200"/>
                </a:lnTo>
                <a:lnTo>
                  <a:pt x="721" y="197"/>
                </a:lnTo>
                <a:lnTo>
                  <a:pt x="719" y="196"/>
                </a:lnTo>
                <a:lnTo>
                  <a:pt x="716" y="192"/>
                </a:lnTo>
                <a:lnTo>
                  <a:pt x="713" y="190"/>
                </a:lnTo>
                <a:lnTo>
                  <a:pt x="712" y="188"/>
                </a:lnTo>
                <a:lnTo>
                  <a:pt x="711" y="186"/>
                </a:lnTo>
                <a:lnTo>
                  <a:pt x="711" y="186"/>
                </a:lnTo>
                <a:lnTo>
                  <a:pt x="712" y="178"/>
                </a:lnTo>
                <a:lnTo>
                  <a:pt x="713" y="175"/>
                </a:lnTo>
                <a:lnTo>
                  <a:pt x="715" y="173"/>
                </a:lnTo>
                <a:lnTo>
                  <a:pt x="716" y="172"/>
                </a:lnTo>
                <a:lnTo>
                  <a:pt x="718" y="171"/>
                </a:lnTo>
                <a:lnTo>
                  <a:pt x="723" y="172"/>
                </a:lnTo>
                <a:lnTo>
                  <a:pt x="728" y="174"/>
                </a:lnTo>
                <a:lnTo>
                  <a:pt x="732" y="177"/>
                </a:lnTo>
                <a:lnTo>
                  <a:pt x="736" y="182"/>
                </a:lnTo>
                <a:lnTo>
                  <a:pt x="738" y="186"/>
                </a:lnTo>
                <a:lnTo>
                  <a:pt x="738" y="186"/>
                </a:lnTo>
                <a:lnTo>
                  <a:pt x="740" y="185"/>
                </a:lnTo>
                <a:lnTo>
                  <a:pt x="740" y="183"/>
                </a:lnTo>
                <a:lnTo>
                  <a:pt x="739" y="178"/>
                </a:lnTo>
                <a:lnTo>
                  <a:pt x="738" y="174"/>
                </a:lnTo>
                <a:lnTo>
                  <a:pt x="739" y="172"/>
                </a:lnTo>
                <a:lnTo>
                  <a:pt x="741" y="170"/>
                </a:lnTo>
                <a:lnTo>
                  <a:pt x="741" y="170"/>
                </a:lnTo>
                <a:lnTo>
                  <a:pt x="744" y="170"/>
                </a:lnTo>
                <a:lnTo>
                  <a:pt x="747" y="170"/>
                </a:lnTo>
                <a:lnTo>
                  <a:pt x="750" y="171"/>
                </a:lnTo>
                <a:lnTo>
                  <a:pt x="752" y="173"/>
                </a:lnTo>
                <a:lnTo>
                  <a:pt x="754" y="175"/>
                </a:lnTo>
                <a:lnTo>
                  <a:pt x="754" y="177"/>
                </a:lnTo>
                <a:lnTo>
                  <a:pt x="754" y="180"/>
                </a:lnTo>
                <a:lnTo>
                  <a:pt x="752" y="184"/>
                </a:lnTo>
                <a:lnTo>
                  <a:pt x="752" y="184"/>
                </a:lnTo>
                <a:lnTo>
                  <a:pt x="754" y="186"/>
                </a:lnTo>
                <a:lnTo>
                  <a:pt x="756" y="188"/>
                </a:lnTo>
                <a:lnTo>
                  <a:pt x="759" y="188"/>
                </a:lnTo>
                <a:lnTo>
                  <a:pt x="764" y="189"/>
                </a:lnTo>
                <a:lnTo>
                  <a:pt x="764" y="189"/>
                </a:lnTo>
                <a:close/>
                <a:moveTo>
                  <a:pt x="762" y="164"/>
                </a:moveTo>
                <a:lnTo>
                  <a:pt x="762" y="164"/>
                </a:lnTo>
                <a:lnTo>
                  <a:pt x="791" y="165"/>
                </a:lnTo>
                <a:lnTo>
                  <a:pt x="806" y="167"/>
                </a:lnTo>
                <a:lnTo>
                  <a:pt x="822" y="170"/>
                </a:lnTo>
                <a:lnTo>
                  <a:pt x="822" y="170"/>
                </a:lnTo>
                <a:lnTo>
                  <a:pt x="822" y="174"/>
                </a:lnTo>
                <a:lnTo>
                  <a:pt x="821" y="176"/>
                </a:lnTo>
                <a:lnTo>
                  <a:pt x="820" y="178"/>
                </a:lnTo>
                <a:lnTo>
                  <a:pt x="819" y="179"/>
                </a:lnTo>
                <a:lnTo>
                  <a:pt x="815" y="182"/>
                </a:lnTo>
                <a:lnTo>
                  <a:pt x="814" y="184"/>
                </a:lnTo>
                <a:lnTo>
                  <a:pt x="813" y="186"/>
                </a:lnTo>
                <a:lnTo>
                  <a:pt x="813" y="186"/>
                </a:lnTo>
                <a:lnTo>
                  <a:pt x="805" y="187"/>
                </a:lnTo>
                <a:lnTo>
                  <a:pt x="797" y="186"/>
                </a:lnTo>
                <a:lnTo>
                  <a:pt x="791" y="186"/>
                </a:lnTo>
                <a:lnTo>
                  <a:pt x="785" y="184"/>
                </a:lnTo>
                <a:lnTo>
                  <a:pt x="775" y="179"/>
                </a:lnTo>
                <a:lnTo>
                  <a:pt x="764" y="175"/>
                </a:lnTo>
                <a:lnTo>
                  <a:pt x="764" y="175"/>
                </a:lnTo>
                <a:lnTo>
                  <a:pt x="762" y="171"/>
                </a:lnTo>
                <a:lnTo>
                  <a:pt x="762" y="164"/>
                </a:lnTo>
                <a:lnTo>
                  <a:pt x="762" y="164"/>
                </a:lnTo>
                <a:close/>
                <a:moveTo>
                  <a:pt x="641" y="473"/>
                </a:moveTo>
                <a:lnTo>
                  <a:pt x="641" y="473"/>
                </a:lnTo>
                <a:lnTo>
                  <a:pt x="637" y="475"/>
                </a:lnTo>
                <a:lnTo>
                  <a:pt x="631" y="476"/>
                </a:lnTo>
                <a:lnTo>
                  <a:pt x="627" y="478"/>
                </a:lnTo>
                <a:lnTo>
                  <a:pt x="623" y="479"/>
                </a:lnTo>
                <a:lnTo>
                  <a:pt x="623" y="479"/>
                </a:lnTo>
                <a:lnTo>
                  <a:pt x="621" y="475"/>
                </a:lnTo>
                <a:lnTo>
                  <a:pt x="620" y="470"/>
                </a:lnTo>
                <a:lnTo>
                  <a:pt x="620" y="457"/>
                </a:lnTo>
                <a:lnTo>
                  <a:pt x="620" y="457"/>
                </a:lnTo>
                <a:lnTo>
                  <a:pt x="622" y="456"/>
                </a:lnTo>
                <a:lnTo>
                  <a:pt x="623" y="456"/>
                </a:lnTo>
                <a:lnTo>
                  <a:pt x="626" y="456"/>
                </a:lnTo>
                <a:lnTo>
                  <a:pt x="627" y="456"/>
                </a:lnTo>
                <a:lnTo>
                  <a:pt x="628" y="455"/>
                </a:lnTo>
                <a:lnTo>
                  <a:pt x="629" y="453"/>
                </a:lnTo>
                <a:lnTo>
                  <a:pt x="629" y="449"/>
                </a:lnTo>
                <a:lnTo>
                  <a:pt x="629" y="449"/>
                </a:lnTo>
                <a:lnTo>
                  <a:pt x="641" y="449"/>
                </a:lnTo>
                <a:lnTo>
                  <a:pt x="641" y="449"/>
                </a:lnTo>
                <a:lnTo>
                  <a:pt x="640" y="462"/>
                </a:lnTo>
                <a:lnTo>
                  <a:pt x="640" y="467"/>
                </a:lnTo>
                <a:lnTo>
                  <a:pt x="641" y="473"/>
                </a:lnTo>
                <a:lnTo>
                  <a:pt x="641" y="473"/>
                </a:lnTo>
                <a:close/>
                <a:moveTo>
                  <a:pt x="623" y="370"/>
                </a:moveTo>
                <a:lnTo>
                  <a:pt x="623" y="370"/>
                </a:lnTo>
                <a:lnTo>
                  <a:pt x="621" y="369"/>
                </a:lnTo>
                <a:lnTo>
                  <a:pt x="620" y="368"/>
                </a:lnTo>
                <a:lnTo>
                  <a:pt x="616" y="363"/>
                </a:lnTo>
                <a:lnTo>
                  <a:pt x="615" y="360"/>
                </a:lnTo>
                <a:lnTo>
                  <a:pt x="613" y="359"/>
                </a:lnTo>
                <a:lnTo>
                  <a:pt x="611" y="359"/>
                </a:lnTo>
                <a:lnTo>
                  <a:pt x="607" y="359"/>
                </a:lnTo>
                <a:lnTo>
                  <a:pt x="607" y="359"/>
                </a:lnTo>
                <a:lnTo>
                  <a:pt x="607" y="356"/>
                </a:lnTo>
                <a:lnTo>
                  <a:pt x="607" y="354"/>
                </a:lnTo>
                <a:lnTo>
                  <a:pt x="609" y="350"/>
                </a:lnTo>
                <a:lnTo>
                  <a:pt x="612" y="347"/>
                </a:lnTo>
                <a:lnTo>
                  <a:pt x="613" y="345"/>
                </a:lnTo>
                <a:lnTo>
                  <a:pt x="614" y="343"/>
                </a:lnTo>
                <a:lnTo>
                  <a:pt x="614" y="343"/>
                </a:lnTo>
                <a:lnTo>
                  <a:pt x="611" y="343"/>
                </a:lnTo>
                <a:lnTo>
                  <a:pt x="609" y="345"/>
                </a:lnTo>
                <a:lnTo>
                  <a:pt x="607" y="346"/>
                </a:lnTo>
                <a:lnTo>
                  <a:pt x="602" y="346"/>
                </a:lnTo>
                <a:lnTo>
                  <a:pt x="602" y="346"/>
                </a:lnTo>
                <a:lnTo>
                  <a:pt x="603" y="343"/>
                </a:lnTo>
                <a:lnTo>
                  <a:pt x="604" y="341"/>
                </a:lnTo>
                <a:lnTo>
                  <a:pt x="608" y="338"/>
                </a:lnTo>
                <a:lnTo>
                  <a:pt x="610" y="337"/>
                </a:lnTo>
                <a:lnTo>
                  <a:pt x="611" y="334"/>
                </a:lnTo>
                <a:lnTo>
                  <a:pt x="612" y="331"/>
                </a:lnTo>
                <a:lnTo>
                  <a:pt x="612" y="327"/>
                </a:lnTo>
                <a:lnTo>
                  <a:pt x="612" y="327"/>
                </a:lnTo>
                <a:lnTo>
                  <a:pt x="614" y="327"/>
                </a:lnTo>
                <a:lnTo>
                  <a:pt x="616" y="328"/>
                </a:lnTo>
                <a:lnTo>
                  <a:pt x="620" y="331"/>
                </a:lnTo>
                <a:lnTo>
                  <a:pt x="622" y="335"/>
                </a:lnTo>
                <a:lnTo>
                  <a:pt x="624" y="337"/>
                </a:lnTo>
                <a:lnTo>
                  <a:pt x="626" y="338"/>
                </a:lnTo>
                <a:lnTo>
                  <a:pt x="626" y="338"/>
                </a:lnTo>
                <a:lnTo>
                  <a:pt x="631" y="337"/>
                </a:lnTo>
                <a:lnTo>
                  <a:pt x="637" y="337"/>
                </a:lnTo>
                <a:lnTo>
                  <a:pt x="642" y="337"/>
                </a:lnTo>
                <a:lnTo>
                  <a:pt x="649" y="335"/>
                </a:lnTo>
                <a:lnTo>
                  <a:pt x="649" y="335"/>
                </a:lnTo>
                <a:lnTo>
                  <a:pt x="649" y="339"/>
                </a:lnTo>
                <a:lnTo>
                  <a:pt x="650" y="342"/>
                </a:lnTo>
                <a:lnTo>
                  <a:pt x="652" y="347"/>
                </a:lnTo>
                <a:lnTo>
                  <a:pt x="653" y="354"/>
                </a:lnTo>
                <a:lnTo>
                  <a:pt x="654" y="357"/>
                </a:lnTo>
                <a:lnTo>
                  <a:pt x="653" y="363"/>
                </a:lnTo>
                <a:lnTo>
                  <a:pt x="653" y="363"/>
                </a:lnTo>
                <a:lnTo>
                  <a:pt x="650" y="364"/>
                </a:lnTo>
                <a:lnTo>
                  <a:pt x="647" y="365"/>
                </a:lnTo>
                <a:lnTo>
                  <a:pt x="643" y="367"/>
                </a:lnTo>
                <a:lnTo>
                  <a:pt x="642" y="368"/>
                </a:lnTo>
                <a:lnTo>
                  <a:pt x="641" y="370"/>
                </a:lnTo>
                <a:lnTo>
                  <a:pt x="641" y="370"/>
                </a:lnTo>
                <a:lnTo>
                  <a:pt x="638" y="368"/>
                </a:lnTo>
                <a:lnTo>
                  <a:pt x="633" y="367"/>
                </a:lnTo>
                <a:lnTo>
                  <a:pt x="627" y="368"/>
                </a:lnTo>
                <a:lnTo>
                  <a:pt x="625" y="369"/>
                </a:lnTo>
                <a:lnTo>
                  <a:pt x="623" y="370"/>
                </a:lnTo>
                <a:lnTo>
                  <a:pt x="623" y="370"/>
                </a:lnTo>
                <a:close/>
                <a:moveTo>
                  <a:pt x="935" y="243"/>
                </a:moveTo>
                <a:lnTo>
                  <a:pt x="935" y="243"/>
                </a:lnTo>
                <a:lnTo>
                  <a:pt x="956" y="234"/>
                </a:lnTo>
                <a:lnTo>
                  <a:pt x="968" y="229"/>
                </a:lnTo>
                <a:lnTo>
                  <a:pt x="980" y="227"/>
                </a:lnTo>
                <a:lnTo>
                  <a:pt x="980" y="227"/>
                </a:lnTo>
                <a:lnTo>
                  <a:pt x="981" y="226"/>
                </a:lnTo>
                <a:lnTo>
                  <a:pt x="982" y="225"/>
                </a:lnTo>
                <a:lnTo>
                  <a:pt x="982" y="222"/>
                </a:lnTo>
                <a:lnTo>
                  <a:pt x="982" y="222"/>
                </a:lnTo>
                <a:lnTo>
                  <a:pt x="994" y="222"/>
                </a:lnTo>
                <a:lnTo>
                  <a:pt x="994" y="222"/>
                </a:lnTo>
                <a:lnTo>
                  <a:pt x="993" y="226"/>
                </a:lnTo>
                <a:lnTo>
                  <a:pt x="991" y="230"/>
                </a:lnTo>
                <a:lnTo>
                  <a:pt x="989" y="234"/>
                </a:lnTo>
                <a:lnTo>
                  <a:pt x="987" y="237"/>
                </a:lnTo>
                <a:lnTo>
                  <a:pt x="984" y="239"/>
                </a:lnTo>
                <a:lnTo>
                  <a:pt x="980" y="240"/>
                </a:lnTo>
                <a:lnTo>
                  <a:pt x="975" y="240"/>
                </a:lnTo>
                <a:lnTo>
                  <a:pt x="971" y="240"/>
                </a:lnTo>
                <a:lnTo>
                  <a:pt x="971" y="240"/>
                </a:lnTo>
                <a:lnTo>
                  <a:pt x="967" y="243"/>
                </a:lnTo>
                <a:lnTo>
                  <a:pt x="962" y="245"/>
                </a:lnTo>
                <a:lnTo>
                  <a:pt x="955" y="253"/>
                </a:lnTo>
                <a:lnTo>
                  <a:pt x="950" y="256"/>
                </a:lnTo>
                <a:lnTo>
                  <a:pt x="946" y="259"/>
                </a:lnTo>
                <a:lnTo>
                  <a:pt x="942" y="261"/>
                </a:lnTo>
                <a:lnTo>
                  <a:pt x="935" y="262"/>
                </a:lnTo>
                <a:lnTo>
                  <a:pt x="935" y="262"/>
                </a:lnTo>
                <a:lnTo>
                  <a:pt x="935" y="268"/>
                </a:lnTo>
                <a:lnTo>
                  <a:pt x="936" y="274"/>
                </a:lnTo>
                <a:lnTo>
                  <a:pt x="937" y="278"/>
                </a:lnTo>
                <a:lnTo>
                  <a:pt x="939" y="282"/>
                </a:lnTo>
                <a:lnTo>
                  <a:pt x="944" y="289"/>
                </a:lnTo>
                <a:lnTo>
                  <a:pt x="946" y="293"/>
                </a:lnTo>
                <a:lnTo>
                  <a:pt x="947" y="298"/>
                </a:lnTo>
                <a:lnTo>
                  <a:pt x="947" y="298"/>
                </a:lnTo>
                <a:lnTo>
                  <a:pt x="945" y="298"/>
                </a:lnTo>
                <a:lnTo>
                  <a:pt x="943" y="299"/>
                </a:lnTo>
                <a:lnTo>
                  <a:pt x="942" y="301"/>
                </a:lnTo>
                <a:lnTo>
                  <a:pt x="940" y="303"/>
                </a:lnTo>
                <a:lnTo>
                  <a:pt x="940" y="303"/>
                </a:lnTo>
                <a:lnTo>
                  <a:pt x="929" y="295"/>
                </a:lnTo>
                <a:lnTo>
                  <a:pt x="917" y="287"/>
                </a:lnTo>
                <a:lnTo>
                  <a:pt x="917" y="287"/>
                </a:lnTo>
                <a:lnTo>
                  <a:pt x="918" y="281"/>
                </a:lnTo>
                <a:lnTo>
                  <a:pt x="921" y="277"/>
                </a:lnTo>
                <a:lnTo>
                  <a:pt x="923" y="274"/>
                </a:lnTo>
                <a:lnTo>
                  <a:pt x="926" y="270"/>
                </a:lnTo>
                <a:lnTo>
                  <a:pt x="926" y="270"/>
                </a:lnTo>
                <a:lnTo>
                  <a:pt x="926" y="265"/>
                </a:lnTo>
                <a:lnTo>
                  <a:pt x="927" y="262"/>
                </a:lnTo>
                <a:lnTo>
                  <a:pt x="929" y="259"/>
                </a:lnTo>
                <a:lnTo>
                  <a:pt x="931" y="256"/>
                </a:lnTo>
                <a:lnTo>
                  <a:pt x="934" y="251"/>
                </a:lnTo>
                <a:lnTo>
                  <a:pt x="935" y="248"/>
                </a:lnTo>
                <a:lnTo>
                  <a:pt x="935" y="243"/>
                </a:lnTo>
                <a:lnTo>
                  <a:pt x="935" y="243"/>
                </a:lnTo>
                <a:close/>
                <a:moveTo>
                  <a:pt x="935" y="184"/>
                </a:moveTo>
                <a:lnTo>
                  <a:pt x="935" y="184"/>
                </a:lnTo>
                <a:lnTo>
                  <a:pt x="936" y="178"/>
                </a:lnTo>
                <a:lnTo>
                  <a:pt x="938" y="174"/>
                </a:lnTo>
                <a:lnTo>
                  <a:pt x="942" y="172"/>
                </a:lnTo>
                <a:lnTo>
                  <a:pt x="946" y="171"/>
                </a:lnTo>
                <a:lnTo>
                  <a:pt x="949" y="171"/>
                </a:lnTo>
                <a:lnTo>
                  <a:pt x="952" y="172"/>
                </a:lnTo>
                <a:lnTo>
                  <a:pt x="956" y="175"/>
                </a:lnTo>
                <a:lnTo>
                  <a:pt x="957" y="180"/>
                </a:lnTo>
                <a:lnTo>
                  <a:pt x="957" y="180"/>
                </a:lnTo>
                <a:lnTo>
                  <a:pt x="953" y="180"/>
                </a:lnTo>
                <a:lnTo>
                  <a:pt x="950" y="182"/>
                </a:lnTo>
                <a:lnTo>
                  <a:pt x="946" y="185"/>
                </a:lnTo>
                <a:lnTo>
                  <a:pt x="944" y="186"/>
                </a:lnTo>
                <a:lnTo>
                  <a:pt x="940" y="186"/>
                </a:lnTo>
                <a:lnTo>
                  <a:pt x="938" y="186"/>
                </a:lnTo>
                <a:lnTo>
                  <a:pt x="935" y="184"/>
                </a:lnTo>
                <a:lnTo>
                  <a:pt x="935" y="184"/>
                </a:lnTo>
                <a:close/>
                <a:moveTo>
                  <a:pt x="1089" y="180"/>
                </a:moveTo>
                <a:lnTo>
                  <a:pt x="1089" y="180"/>
                </a:lnTo>
                <a:lnTo>
                  <a:pt x="1093" y="178"/>
                </a:lnTo>
                <a:lnTo>
                  <a:pt x="1100" y="177"/>
                </a:lnTo>
                <a:lnTo>
                  <a:pt x="1105" y="177"/>
                </a:lnTo>
                <a:lnTo>
                  <a:pt x="1111" y="178"/>
                </a:lnTo>
                <a:lnTo>
                  <a:pt x="1116" y="179"/>
                </a:lnTo>
                <a:lnTo>
                  <a:pt x="1122" y="182"/>
                </a:lnTo>
                <a:lnTo>
                  <a:pt x="1126" y="185"/>
                </a:lnTo>
                <a:lnTo>
                  <a:pt x="1128" y="189"/>
                </a:lnTo>
                <a:lnTo>
                  <a:pt x="1128" y="189"/>
                </a:lnTo>
                <a:lnTo>
                  <a:pt x="1126" y="193"/>
                </a:lnTo>
                <a:lnTo>
                  <a:pt x="1123" y="197"/>
                </a:lnTo>
                <a:lnTo>
                  <a:pt x="1118" y="198"/>
                </a:lnTo>
                <a:lnTo>
                  <a:pt x="1113" y="198"/>
                </a:lnTo>
                <a:lnTo>
                  <a:pt x="1100" y="197"/>
                </a:lnTo>
                <a:lnTo>
                  <a:pt x="1093" y="196"/>
                </a:lnTo>
                <a:lnTo>
                  <a:pt x="1087" y="197"/>
                </a:lnTo>
                <a:lnTo>
                  <a:pt x="1087" y="197"/>
                </a:lnTo>
                <a:lnTo>
                  <a:pt x="1087" y="192"/>
                </a:lnTo>
                <a:lnTo>
                  <a:pt x="1086" y="187"/>
                </a:lnTo>
                <a:lnTo>
                  <a:pt x="1087" y="183"/>
                </a:lnTo>
                <a:lnTo>
                  <a:pt x="1087" y="182"/>
                </a:lnTo>
                <a:lnTo>
                  <a:pt x="1089" y="180"/>
                </a:lnTo>
                <a:lnTo>
                  <a:pt x="1089" y="180"/>
                </a:lnTo>
                <a:close/>
                <a:moveTo>
                  <a:pt x="324" y="370"/>
                </a:moveTo>
                <a:lnTo>
                  <a:pt x="324" y="370"/>
                </a:lnTo>
                <a:lnTo>
                  <a:pt x="322" y="375"/>
                </a:lnTo>
                <a:lnTo>
                  <a:pt x="321" y="376"/>
                </a:lnTo>
                <a:lnTo>
                  <a:pt x="319" y="376"/>
                </a:lnTo>
                <a:lnTo>
                  <a:pt x="316" y="375"/>
                </a:lnTo>
                <a:lnTo>
                  <a:pt x="313" y="373"/>
                </a:lnTo>
                <a:lnTo>
                  <a:pt x="311" y="371"/>
                </a:lnTo>
                <a:lnTo>
                  <a:pt x="307" y="371"/>
                </a:lnTo>
                <a:lnTo>
                  <a:pt x="306" y="371"/>
                </a:lnTo>
                <a:lnTo>
                  <a:pt x="305" y="372"/>
                </a:lnTo>
                <a:lnTo>
                  <a:pt x="305" y="379"/>
                </a:lnTo>
                <a:lnTo>
                  <a:pt x="305" y="379"/>
                </a:lnTo>
                <a:lnTo>
                  <a:pt x="299" y="378"/>
                </a:lnTo>
                <a:lnTo>
                  <a:pt x="294" y="377"/>
                </a:lnTo>
                <a:lnTo>
                  <a:pt x="292" y="376"/>
                </a:lnTo>
                <a:lnTo>
                  <a:pt x="290" y="373"/>
                </a:lnTo>
                <a:lnTo>
                  <a:pt x="290" y="371"/>
                </a:lnTo>
                <a:lnTo>
                  <a:pt x="289" y="368"/>
                </a:lnTo>
                <a:lnTo>
                  <a:pt x="289" y="368"/>
                </a:lnTo>
                <a:lnTo>
                  <a:pt x="292" y="368"/>
                </a:lnTo>
                <a:lnTo>
                  <a:pt x="294" y="368"/>
                </a:lnTo>
                <a:lnTo>
                  <a:pt x="296" y="366"/>
                </a:lnTo>
                <a:lnTo>
                  <a:pt x="298" y="364"/>
                </a:lnTo>
                <a:lnTo>
                  <a:pt x="299" y="359"/>
                </a:lnTo>
                <a:lnTo>
                  <a:pt x="301" y="354"/>
                </a:lnTo>
                <a:lnTo>
                  <a:pt x="301" y="354"/>
                </a:lnTo>
                <a:lnTo>
                  <a:pt x="303" y="354"/>
                </a:lnTo>
                <a:lnTo>
                  <a:pt x="305" y="354"/>
                </a:lnTo>
                <a:lnTo>
                  <a:pt x="307" y="355"/>
                </a:lnTo>
                <a:lnTo>
                  <a:pt x="311" y="357"/>
                </a:lnTo>
                <a:lnTo>
                  <a:pt x="313" y="357"/>
                </a:lnTo>
                <a:lnTo>
                  <a:pt x="315" y="357"/>
                </a:lnTo>
                <a:lnTo>
                  <a:pt x="315" y="357"/>
                </a:lnTo>
                <a:lnTo>
                  <a:pt x="316" y="359"/>
                </a:lnTo>
                <a:lnTo>
                  <a:pt x="317" y="362"/>
                </a:lnTo>
                <a:lnTo>
                  <a:pt x="318" y="365"/>
                </a:lnTo>
                <a:lnTo>
                  <a:pt x="319" y="368"/>
                </a:lnTo>
                <a:lnTo>
                  <a:pt x="321" y="369"/>
                </a:lnTo>
                <a:lnTo>
                  <a:pt x="324" y="370"/>
                </a:lnTo>
                <a:lnTo>
                  <a:pt x="324" y="370"/>
                </a:lnTo>
                <a:close/>
                <a:moveTo>
                  <a:pt x="364" y="753"/>
                </a:moveTo>
                <a:lnTo>
                  <a:pt x="364" y="753"/>
                </a:lnTo>
                <a:lnTo>
                  <a:pt x="364" y="757"/>
                </a:lnTo>
                <a:lnTo>
                  <a:pt x="364" y="759"/>
                </a:lnTo>
                <a:lnTo>
                  <a:pt x="362" y="762"/>
                </a:lnTo>
                <a:lnTo>
                  <a:pt x="360" y="763"/>
                </a:lnTo>
                <a:lnTo>
                  <a:pt x="355" y="764"/>
                </a:lnTo>
                <a:lnTo>
                  <a:pt x="350" y="764"/>
                </a:lnTo>
                <a:lnTo>
                  <a:pt x="350" y="764"/>
                </a:lnTo>
                <a:lnTo>
                  <a:pt x="350" y="753"/>
                </a:lnTo>
                <a:lnTo>
                  <a:pt x="350" y="753"/>
                </a:lnTo>
                <a:lnTo>
                  <a:pt x="364" y="753"/>
                </a:lnTo>
                <a:lnTo>
                  <a:pt x="364" y="753"/>
                </a:lnTo>
                <a:close/>
                <a:moveTo>
                  <a:pt x="299" y="745"/>
                </a:moveTo>
                <a:lnTo>
                  <a:pt x="299" y="745"/>
                </a:lnTo>
                <a:lnTo>
                  <a:pt x="295" y="744"/>
                </a:lnTo>
                <a:lnTo>
                  <a:pt x="292" y="742"/>
                </a:lnTo>
                <a:lnTo>
                  <a:pt x="288" y="737"/>
                </a:lnTo>
                <a:lnTo>
                  <a:pt x="283" y="732"/>
                </a:lnTo>
                <a:lnTo>
                  <a:pt x="280" y="730"/>
                </a:lnTo>
                <a:lnTo>
                  <a:pt x="277" y="729"/>
                </a:lnTo>
                <a:lnTo>
                  <a:pt x="277" y="729"/>
                </a:lnTo>
                <a:lnTo>
                  <a:pt x="274" y="728"/>
                </a:lnTo>
                <a:lnTo>
                  <a:pt x="270" y="728"/>
                </a:lnTo>
                <a:lnTo>
                  <a:pt x="266" y="730"/>
                </a:lnTo>
                <a:lnTo>
                  <a:pt x="262" y="733"/>
                </a:lnTo>
                <a:lnTo>
                  <a:pt x="260" y="734"/>
                </a:lnTo>
                <a:lnTo>
                  <a:pt x="256" y="734"/>
                </a:lnTo>
                <a:lnTo>
                  <a:pt x="256" y="734"/>
                </a:lnTo>
                <a:lnTo>
                  <a:pt x="257" y="730"/>
                </a:lnTo>
                <a:lnTo>
                  <a:pt x="259" y="727"/>
                </a:lnTo>
                <a:lnTo>
                  <a:pt x="260" y="724"/>
                </a:lnTo>
                <a:lnTo>
                  <a:pt x="261" y="720"/>
                </a:lnTo>
                <a:lnTo>
                  <a:pt x="261" y="720"/>
                </a:lnTo>
                <a:lnTo>
                  <a:pt x="295" y="720"/>
                </a:lnTo>
                <a:lnTo>
                  <a:pt x="295" y="720"/>
                </a:lnTo>
                <a:lnTo>
                  <a:pt x="296" y="724"/>
                </a:lnTo>
                <a:lnTo>
                  <a:pt x="298" y="725"/>
                </a:lnTo>
                <a:lnTo>
                  <a:pt x="302" y="728"/>
                </a:lnTo>
                <a:lnTo>
                  <a:pt x="309" y="731"/>
                </a:lnTo>
                <a:lnTo>
                  <a:pt x="309" y="731"/>
                </a:lnTo>
                <a:lnTo>
                  <a:pt x="311" y="734"/>
                </a:lnTo>
                <a:lnTo>
                  <a:pt x="313" y="737"/>
                </a:lnTo>
                <a:lnTo>
                  <a:pt x="315" y="738"/>
                </a:lnTo>
                <a:lnTo>
                  <a:pt x="315" y="742"/>
                </a:lnTo>
                <a:lnTo>
                  <a:pt x="315" y="742"/>
                </a:lnTo>
                <a:lnTo>
                  <a:pt x="325" y="742"/>
                </a:lnTo>
                <a:lnTo>
                  <a:pt x="329" y="743"/>
                </a:lnTo>
                <a:lnTo>
                  <a:pt x="333" y="744"/>
                </a:lnTo>
                <a:lnTo>
                  <a:pt x="338" y="745"/>
                </a:lnTo>
                <a:lnTo>
                  <a:pt x="341" y="749"/>
                </a:lnTo>
                <a:lnTo>
                  <a:pt x="343" y="753"/>
                </a:lnTo>
                <a:lnTo>
                  <a:pt x="345" y="758"/>
                </a:lnTo>
                <a:lnTo>
                  <a:pt x="345" y="758"/>
                </a:lnTo>
                <a:lnTo>
                  <a:pt x="334" y="758"/>
                </a:lnTo>
                <a:lnTo>
                  <a:pt x="332" y="759"/>
                </a:lnTo>
                <a:lnTo>
                  <a:pt x="330" y="761"/>
                </a:lnTo>
                <a:lnTo>
                  <a:pt x="329" y="762"/>
                </a:lnTo>
                <a:lnTo>
                  <a:pt x="329" y="764"/>
                </a:lnTo>
                <a:lnTo>
                  <a:pt x="329" y="764"/>
                </a:lnTo>
                <a:lnTo>
                  <a:pt x="321" y="759"/>
                </a:lnTo>
                <a:lnTo>
                  <a:pt x="318" y="758"/>
                </a:lnTo>
                <a:lnTo>
                  <a:pt x="313" y="758"/>
                </a:lnTo>
                <a:lnTo>
                  <a:pt x="313" y="758"/>
                </a:lnTo>
                <a:lnTo>
                  <a:pt x="312" y="754"/>
                </a:lnTo>
                <a:lnTo>
                  <a:pt x="311" y="751"/>
                </a:lnTo>
                <a:lnTo>
                  <a:pt x="312" y="750"/>
                </a:lnTo>
                <a:lnTo>
                  <a:pt x="313" y="749"/>
                </a:lnTo>
                <a:lnTo>
                  <a:pt x="317" y="747"/>
                </a:lnTo>
                <a:lnTo>
                  <a:pt x="317" y="747"/>
                </a:lnTo>
                <a:lnTo>
                  <a:pt x="316" y="746"/>
                </a:lnTo>
                <a:lnTo>
                  <a:pt x="314" y="745"/>
                </a:lnTo>
                <a:lnTo>
                  <a:pt x="309" y="744"/>
                </a:lnTo>
                <a:lnTo>
                  <a:pt x="303" y="745"/>
                </a:lnTo>
                <a:lnTo>
                  <a:pt x="299" y="745"/>
                </a:lnTo>
                <a:lnTo>
                  <a:pt x="299" y="745"/>
                </a:lnTo>
                <a:close/>
                <a:moveTo>
                  <a:pt x="303" y="762"/>
                </a:moveTo>
                <a:lnTo>
                  <a:pt x="303" y="762"/>
                </a:lnTo>
                <a:lnTo>
                  <a:pt x="298" y="763"/>
                </a:lnTo>
                <a:lnTo>
                  <a:pt x="294" y="763"/>
                </a:lnTo>
                <a:lnTo>
                  <a:pt x="291" y="763"/>
                </a:lnTo>
                <a:lnTo>
                  <a:pt x="287" y="764"/>
                </a:lnTo>
                <a:lnTo>
                  <a:pt x="287" y="764"/>
                </a:lnTo>
                <a:lnTo>
                  <a:pt x="287" y="753"/>
                </a:lnTo>
                <a:lnTo>
                  <a:pt x="287" y="753"/>
                </a:lnTo>
                <a:lnTo>
                  <a:pt x="292" y="753"/>
                </a:lnTo>
                <a:lnTo>
                  <a:pt x="299" y="753"/>
                </a:lnTo>
                <a:lnTo>
                  <a:pt x="301" y="754"/>
                </a:lnTo>
                <a:lnTo>
                  <a:pt x="302" y="755"/>
                </a:lnTo>
                <a:lnTo>
                  <a:pt x="303" y="758"/>
                </a:lnTo>
                <a:lnTo>
                  <a:pt x="303" y="762"/>
                </a:lnTo>
                <a:lnTo>
                  <a:pt x="303" y="762"/>
                </a:lnTo>
                <a:close/>
                <a:moveTo>
                  <a:pt x="289" y="715"/>
                </a:moveTo>
                <a:lnTo>
                  <a:pt x="289" y="715"/>
                </a:lnTo>
                <a:lnTo>
                  <a:pt x="289" y="704"/>
                </a:lnTo>
                <a:lnTo>
                  <a:pt x="289" y="704"/>
                </a:lnTo>
                <a:lnTo>
                  <a:pt x="293" y="705"/>
                </a:lnTo>
                <a:lnTo>
                  <a:pt x="295" y="707"/>
                </a:lnTo>
                <a:lnTo>
                  <a:pt x="298" y="711"/>
                </a:lnTo>
                <a:lnTo>
                  <a:pt x="299" y="715"/>
                </a:lnTo>
                <a:lnTo>
                  <a:pt x="299" y="715"/>
                </a:lnTo>
                <a:lnTo>
                  <a:pt x="289" y="715"/>
                </a:lnTo>
                <a:lnTo>
                  <a:pt x="289" y="715"/>
                </a:lnTo>
                <a:close/>
                <a:moveTo>
                  <a:pt x="305" y="704"/>
                </a:moveTo>
                <a:lnTo>
                  <a:pt x="305" y="704"/>
                </a:lnTo>
                <a:lnTo>
                  <a:pt x="313" y="704"/>
                </a:lnTo>
                <a:lnTo>
                  <a:pt x="313" y="704"/>
                </a:lnTo>
                <a:lnTo>
                  <a:pt x="315" y="710"/>
                </a:lnTo>
                <a:lnTo>
                  <a:pt x="315" y="718"/>
                </a:lnTo>
                <a:lnTo>
                  <a:pt x="315" y="718"/>
                </a:lnTo>
                <a:lnTo>
                  <a:pt x="312" y="718"/>
                </a:lnTo>
                <a:lnTo>
                  <a:pt x="309" y="718"/>
                </a:lnTo>
                <a:lnTo>
                  <a:pt x="307" y="717"/>
                </a:lnTo>
                <a:lnTo>
                  <a:pt x="306" y="715"/>
                </a:lnTo>
                <a:lnTo>
                  <a:pt x="305" y="711"/>
                </a:lnTo>
                <a:lnTo>
                  <a:pt x="305" y="704"/>
                </a:lnTo>
                <a:lnTo>
                  <a:pt x="305" y="704"/>
                </a:lnTo>
                <a:close/>
                <a:moveTo>
                  <a:pt x="317" y="729"/>
                </a:moveTo>
                <a:lnTo>
                  <a:pt x="317" y="729"/>
                </a:lnTo>
                <a:lnTo>
                  <a:pt x="317" y="715"/>
                </a:lnTo>
                <a:lnTo>
                  <a:pt x="317" y="715"/>
                </a:lnTo>
                <a:lnTo>
                  <a:pt x="320" y="716"/>
                </a:lnTo>
                <a:lnTo>
                  <a:pt x="324" y="718"/>
                </a:lnTo>
                <a:lnTo>
                  <a:pt x="326" y="721"/>
                </a:lnTo>
                <a:lnTo>
                  <a:pt x="326" y="726"/>
                </a:lnTo>
                <a:lnTo>
                  <a:pt x="326" y="726"/>
                </a:lnTo>
                <a:lnTo>
                  <a:pt x="332" y="726"/>
                </a:lnTo>
                <a:lnTo>
                  <a:pt x="334" y="727"/>
                </a:lnTo>
                <a:lnTo>
                  <a:pt x="335" y="729"/>
                </a:lnTo>
                <a:lnTo>
                  <a:pt x="335" y="729"/>
                </a:lnTo>
                <a:lnTo>
                  <a:pt x="335" y="731"/>
                </a:lnTo>
                <a:lnTo>
                  <a:pt x="334" y="733"/>
                </a:lnTo>
                <a:lnTo>
                  <a:pt x="332" y="734"/>
                </a:lnTo>
                <a:lnTo>
                  <a:pt x="330" y="734"/>
                </a:lnTo>
                <a:lnTo>
                  <a:pt x="328" y="733"/>
                </a:lnTo>
                <a:lnTo>
                  <a:pt x="326" y="732"/>
                </a:lnTo>
                <a:lnTo>
                  <a:pt x="326" y="729"/>
                </a:lnTo>
                <a:lnTo>
                  <a:pt x="326" y="726"/>
                </a:lnTo>
                <a:lnTo>
                  <a:pt x="326" y="726"/>
                </a:lnTo>
                <a:lnTo>
                  <a:pt x="322" y="728"/>
                </a:lnTo>
                <a:lnTo>
                  <a:pt x="320" y="729"/>
                </a:lnTo>
                <a:lnTo>
                  <a:pt x="317" y="729"/>
                </a:lnTo>
                <a:lnTo>
                  <a:pt x="317" y="729"/>
                </a:lnTo>
                <a:close/>
                <a:moveTo>
                  <a:pt x="1429" y="948"/>
                </a:moveTo>
                <a:lnTo>
                  <a:pt x="1429" y="948"/>
                </a:lnTo>
                <a:lnTo>
                  <a:pt x="1429" y="932"/>
                </a:lnTo>
                <a:lnTo>
                  <a:pt x="1429" y="932"/>
                </a:lnTo>
                <a:lnTo>
                  <a:pt x="1423" y="924"/>
                </a:lnTo>
                <a:lnTo>
                  <a:pt x="1414" y="918"/>
                </a:lnTo>
                <a:lnTo>
                  <a:pt x="1406" y="912"/>
                </a:lnTo>
                <a:lnTo>
                  <a:pt x="1397" y="905"/>
                </a:lnTo>
                <a:lnTo>
                  <a:pt x="1397" y="905"/>
                </a:lnTo>
                <a:lnTo>
                  <a:pt x="1395" y="905"/>
                </a:lnTo>
                <a:lnTo>
                  <a:pt x="1394" y="905"/>
                </a:lnTo>
                <a:lnTo>
                  <a:pt x="1389" y="906"/>
                </a:lnTo>
                <a:lnTo>
                  <a:pt x="1387" y="907"/>
                </a:lnTo>
                <a:lnTo>
                  <a:pt x="1386" y="907"/>
                </a:lnTo>
                <a:lnTo>
                  <a:pt x="1386" y="905"/>
                </a:lnTo>
                <a:lnTo>
                  <a:pt x="1386" y="905"/>
                </a:lnTo>
                <a:lnTo>
                  <a:pt x="1385" y="903"/>
                </a:lnTo>
                <a:lnTo>
                  <a:pt x="1386" y="900"/>
                </a:lnTo>
                <a:lnTo>
                  <a:pt x="1388" y="899"/>
                </a:lnTo>
                <a:lnTo>
                  <a:pt x="1392" y="898"/>
                </a:lnTo>
                <a:lnTo>
                  <a:pt x="1393" y="896"/>
                </a:lnTo>
                <a:lnTo>
                  <a:pt x="1393" y="894"/>
                </a:lnTo>
                <a:lnTo>
                  <a:pt x="1393" y="894"/>
                </a:lnTo>
                <a:lnTo>
                  <a:pt x="1395" y="894"/>
                </a:lnTo>
                <a:lnTo>
                  <a:pt x="1397" y="895"/>
                </a:lnTo>
                <a:lnTo>
                  <a:pt x="1398" y="897"/>
                </a:lnTo>
                <a:lnTo>
                  <a:pt x="1400" y="899"/>
                </a:lnTo>
                <a:lnTo>
                  <a:pt x="1402" y="900"/>
                </a:lnTo>
                <a:lnTo>
                  <a:pt x="1405" y="899"/>
                </a:lnTo>
                <a:lnTo>
                  <a:pt x="1405" y="899"/>
                </a:lnTo>
                <a:lnTo>
                  <a:pt x="1408" y="899"/>
                </a:lnTo>
                <a:lnTo>
                  <a:pt x="1410" y="897"/>
                </a:lnTo>
                <a:lnTo>
                  <a:pt x="1413" y="892"/>
                </a:lnTo>
                <a:lnTo>
                  <a:pt x="1413" y="892"/>
                </a:lnTo>
                <a:lnTo>
                  <a:pt x="1429" y="892"/>
                </a:lnTo>
                <a:lnTo>
                  <a:pt x="1429" y="892"/>
                </a:lnTo>
                <a:lnTo>
                  <a:pt x="1436" y="895"/>
                </a:lnTo>
                <a:lnTo>
                  <a:pt x="1441" y="899"/>
                </a:lnTo>
                <a:lnTo>
                  <a:pt x="1441" y="899"/>
                </a:lnTo>
                <a:lnTo>
                  <a:pt x="1436" y="924"/>
                </a:lnTo>
                <a:lnTo>
                  <a:pt x="1429" y="948"/>
                </a:lnTo>
                <a:lnTo>
                  <a:pt x="1429" y="948"/>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GB"/>
          </a:p>
        </p:txBody>
      </p:sp>
      <p:sp>
        <p:nvSpPr>
          <p:cNvPr id="36" name="Freeform 4985"/>
          <p:cNvSpPr>
            <a:spLocks noChangeAspect="1" noEditPoints="1"/>
          </p:cNvSpPr>
          <p:nvPr/>
        </p:nvSpPr>
        <p:spPr bwMode="auto">
          <a:xfrm>
            <a:off x="4214641" y="5275984"/>
            <a:ext cx="613764" cy="560067"/>
          </a:xfrm>
          <a:custGeom>
            <a:avLst/>
            <a:gdLst>
              <a:gd name="T0" fmla="*/ 282 w 320"/>
              <a:gd name="T1" fmla="*/ 112 h 292"/>
              <a:gd name="T2" fmla="*/ 294 w 320"/>
              <a:gd name="T3" fmla="*/ 114 h 292"/>
              <a:gd name="T4" fmla="*/ 308 w 320"/>
              <a:gd name="T5" fmla="*/ 120 h 292"/>
              <a:gd name="T6" fmla="*/ 320 w 320"/>
              <a:gd name="T7" fmla="*/ 138 h 292"/>
              <a:gd name="T8" fmla="*/ 320 w 320"/>
              <a:gd name="T9" fmla="*/ 196 h 292"/>
              <a:gd name="T10" fmla="*/ 320 w 320"/>
              <a:gd name="T11" fmla="*/ 202 h 292"/>
              <a:gd name="T12" fmla="*/ 316 w 320"/>
              <a:gd name="T13" fmla="*/ 214 h 292"/>
              <a:gd name="T14" fmla="*/ 304 w 320"/>
              <a:gd name="T15" fmla="*/ 228 h 292"/>
              <a:gd name="T16" fmla="*/ 282 w 320"/>
              <a:gd name="T17" fmla="*/ 234 h 292"/>
              <a:gd name="T18" fmla="*/ 252 w 320"/>
              <a:gd name="T19" fmla="*/ 234 h 292"/>
              <a:gd name="T20" fmla="*/ 260 w 320"/>
              <a:gd name="T21" fmla="*/ 264 h 292"/>
              <a:gd name="T22" fmla="*/ 272 w 320"/>
              <a:gd name="T23" fmla="*/ 286 h 292"/>
              <a:gd name="T24" fmla="*/ 278 w 320"/>
              <a:gd name="T25" fmla="*/ 292 h 292"/>
              <a:gd name="T26" fmla="*/ 254 w 320"/>
              <a:gd name="T27" fmla="*/ 278 h 292"/>
              <a:gd name="T28" fmla="*/ 234 w 320"/>
              <a:gd name="T29" fmla="*/ 260 h 292"/>
              <a:gd name="T30" fmla="*/ 218 w 320"/>
              <a:gd name="T31" fmla="*/ 234 h 292"/>
              <a:gd name="T32" fmla="*/ 198 w 320"/>
              <a:gd name="T33" fmla="*/ 234 h 292"/>
              <a:gd name="T34" fmla="*/ 186 w 320"/>
              <a:gd name="T35" fmla="*/ 232 h 292"/>
              <a:gd name="T36" fmla="*/ 172 w 320"/>
              <a:gd name="T37" fmla="*/ 224 h 292"/>
              <a:gd name="T38" fmla="*/ 162 w 320"/>
              <a:gd name="T39" fmla="*/ 208 h 292"/>
              <a:gd name="T40" fmla="*/ 160 w 320"/>
              <a:gd name="T41" fmla="*/ 150 h 292"/>
              <a:gd name="T42" fmla="*/ 160 w 320"/>
              <a:gd name="T43" fmla="*/ 144 h 292"/>
              <a:gd name="T44" fmla="*/ 164 w 320"/>
              <a:gd name="T45" fmla="*/ 130 h 292"/>
              <a:gd name="T46" fmla="*/ 176 w 320"/>
              <a:gd name="T47" fmla="*/ 118 h 292"/>
              <a:gd name="T48" fmla="*/ 198 w 320"/>
              <a:gd name="T49" fmla="*/ 112 h 292"/>
              <a:gd name="T50" fmla="*/ 140 w 320"/>
              <a:gd name="T51" fmla="*/ 150 h 292"/>
              <a:gd name="T52" fmla="*/ 142 w 320"/>
              <a:gd name="T53" fmla="*/ 142 h 292"/>
              <a:gd name="T54" fmla="*/ 148 w 320"/>
              <a:gd name="T55" fmla="*/ 122 h 292"/>
              <a:gd name="T56" fmla="*/ 162 w 320"/>
              <a:gd name="T57" fmla="*/ 104 h 292"/>
              <a:gd name="T58" fmla="*/ 184 w 320"/>
              <a:gd name="T59" fmla="*/ 94 h 292"/>
              <a:gd name="T60" fmla="*/ 282 w 320"/>
              <a:gd name="T61" fmla="*/ 92 h 292"/>
              <a:gd name="T62" fmla="*/ 288 w 320"/>
              <a:gd name="T63" fmla="*/ 94 h 292"/>
              <a:gd name="T64" fmla="*/ 288 w 320"/>
              <a:gd name="T65" fmla="*/ 52 h 292"/>
              <a:gd name="T66" fmla="*/ 286 w 320"/>
              <a:gd name="T67" fmla="*/ 36 h 292"/>
              <a:gd name="T68" fmla="*/ 276 w 320"/>
              <a:gd name="T69" fmla="*/ 16 h 292"/>
              <a:gd name="T70" fmla="*/ 254 w 320"/>
              <a:gd name="T71" fmla="*/ 2 h 292"/>
              <a:gd name="T72" fmla="*/ 236 w 320"/>
              <a:gd name="T73" fmla="*/ 0 h 292"/>
              <a:gd name="T74" fmla="*/ 52 w 320"/>
              <a:gd name="T75" fmla="*/ 0 h 292"/>
              <a:gd name="T76" fmla="*/ 34 w 320"/>
              <a:gd name="T77" fmla="*/ 2 h 292"/>
              <a:gd name="T78" fmla="*/ 16 w 320"/>
              <a:gd name="T79" fmla="*/ 12 h 292"/>
              <a:gd name="T80" fmla="*/ 2 w 320"/>
              <a:gd name="T81" fmla="*/ 34 h 292"/>
              <a:gd name="T82" fmla="*/ 0 w 320"/>
              <a:gd name="T83" fmla="*/ 52 h 292"/>
              <a:gd name="T84" fmla="*/ 0 w 320"/>
              <a:gd name="T85" fmla="*/ 112 h 292"/>
              <a:gd name="T86" fmla="*/ 2 w 320"/>
              <a:gd name="T87" fmla="*/ 130 h 292"/>
              <a:gd name="T88" fmla="*/ 12 w 320"/>
              <a:gd name="T89" fmla="*/ 148 h 292"/>
              <a:gd name="T90" fmla="*/ 34 w 320"/>
              <a:gd name="T91" fmla="*/ 162 h 292"/>
              <a:gd name="T92" fmla="*/ 52 w 320"/>
              <a:gd name="T93" fmla="*/ 164 h 292"/>
              <a:gd name="T94" fmla="*/ 64 w 320"/>
              <a:gd name="T95" fmla="*/ 164 h 292"/>
              <a:gd name="T96" fmla="*/ 54 w 320"/>
              <a:gd name="T97" fmla="*/ 206 h 292"/>
              <a:gd name="T98" fmla="*/ 44 w 320"/>
              <a:gd name="T99" fmla="*/ 226 h 292"/>
              <a:gd name="T100" fmla="*/ 30 w 320"/>
              <a:gd name="T101" fmla="*/ 244 h 292"/>
              <a:gd name="T102" fmla="*/ 40 w 320"/>
              <a:gd name="T103" fmla="*/ 240 h 292"/>
              <a:gd name="T104" fmla="*/ 62 w 320"/>
              <a:gd name="T105" fmla="*/ 226 h 292"/>
              <a:gd name="T106" fmla="*/ 90 w 320"/>
              <a:gd name="T107" fmla="*/ 200 h 292"/>
              <a:gd name="T108" fmla="*/ 110 w 320"/>
              <a:gd name="T109" fmla="*/ 164 h 292"/>
              <a:gd name="T110" fmla="*/ 140 w 320"/>
              <a:gd name="T111" fmla="*/ 150 h 2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20" h="292">
                <a:moveTo>
                  <a:pt x="282" y="112"/>
                </a:moveTo>
                <a:lnTo>
                  <a:pt x="282" y="112"/>
                </a:lnTo>
                <a:lnTo>
                  <a:pt x="288" y="112"/>
                </a:lnTo>
                <a:lnTo>
                  <a:pt x="294" y="114"/>
                </a:lnTo>
                <a:lnTo>
                  <a:pt x="302" y="116"/>
                </a:lnTo>
                <a:lnTo>
                  <a:pt x="308" y="120"/>
                </a:lnTo>
                <a:lnTo>
                  <a:pt x="314" y="128"/>
                </a:lnTo>
                <a:lnTo>
                  <a:pt x="320" y="138"/>
                </a:lnTo>
                <a:lnTo>
                  <a:pt x="320" y="150"/>
                </a:lnTo>
                <a:lnTo>
                  <a:pt x="320" y="196"/>
                </a:lnTo>
                <a:lnTo>
                  <a:pt x="320" y="196"/>
                </a:lnTo>
                <a:lnTo>
                  <a:pt x="320" y="202"/>
                </a:lnTo>
                <a:lnTo>
                  <a:pt x="318" y="208"/>
                </a:lnTo>
                <a:lnTo>
                  <a:pt x="316" y="214"/>
                </a:lnTo>
                <a:lnTo>
                  <a:pt x="312" y="222"/>
                </a:lnTo>
                <a:lnTo>
                  <a:pt x="304" y="228"/>
                </a:lnTo>
                <a:lnTo>
                  <a:pt x="294" y="232"/>
                </a:lnTo>
                <a:lnTo>
                  <a:pt x="282" y="234"/>
                </a:lnTo>
                <a:lnTo>
                  <a:pt x="252" y="234"/>
                </a:lnTo>
                <a:lnTo>
                  <a:pt x="252" y="234"/>
                </a:lnTo>
                <a:lnTo>
                  <a:pt x="256" y="248"/>
                </a:lnTo>
                <a:lnTo>
                  <a:pt x="260" y="264"/>
                </a:lnTo>
                <a:lnTo>
                  <a:pt x="268" y="280"/>
                </a:lnTo>
                <a:lnTo>
                  <a:pt x="272" y="286"/>
                </a:lnTo>
                <a:lnTo>
                  <a:pt x="278" y="292"/>
                </a:lnTo>
                <a:lnTo>
                  <a:pt x="278" y="292"/>
                </a:lnTo>
                <a:lnTo>
                  <a:pt x="272" y="290"/>
                </a:lnTo>
                <a:lnTo>
                  <a:pt x="254" y="278"/>
                </a:lnTo>
                <a:lnTo>
                  <a:pt x="244" y="270"/>
                </a:lnTo>
                <a:lnTo>
                  <a:pt x="234" y="260"/>
                </a:lnTo>
                <a:lnTo>
                  <a:pt x="226" y="248"/>
                </a:lnTo>
                <a:lnTo>
                  <a:pt x="218" y="234"/>
                </a:lnTo>
                <a:lnTo>
                  <a:pt x="198" y="234"/>
                </a:lnTo>
                <a:lnTo>
                  <a:pt x="198" y="234"/>
                </a:lnTo>
                <a:lnTo>
                  <a:pt x="192" y="234"/>
                </a:lnTo>
                <a:lnTo>
                  <a:pt x="186" y="232"/>
                </a:lnTo>
                <a:lnTo>
                  <a:pt x="180" y="230"/>
                </a:lnTo>
                <a:lnTo>
                  <a:pt x="172" y="224"/>
                </a:lnTo>
                <a:lnTo>
                  <a:pt x="166" y="218"/>
                </a:lnTo>
                <a:lnTo>
                  <a:pt x="162" y="208"/>
                </a:lnTo>
                <a:lnTo>
                  <a:pt x="160" y="196"/>
                </a:lnTo>
                <a:lnTo>
                  <a:pt x="160" y="150"/>
                </a:lnTo>
                <a:lnTo>
                  <a:pt x="160" y="150"/>
                </a:lnTo>
                <a:lnTo>
                  <a:pt x="160" y="144"/>
                </a:lnTo>
                <a:lnTo>
                  <a:pt x="162" y="138"/>
                </a:lnTo>
                <a:lnTo>
                  <a:pt x="164" y="130"/>
                </a:lnTo>
                <a:lnTo>
                  <a:pt x="170" y="124"/>
                </a:lnTo>
                <a:lnTo>
                  <a:pt x="176" y="118"/>
                </a:lnTo>
                <a:lnTo>
                  <a:pt x="186" y="114"/>
                </a:lnTo>
                <a:lnTo>
                  <a:pt x="198" y="112"/>
                </a:lnTo>
                <a:lnTo>
                  <a:pt x="282" y="112"/>
                </a:lnTo>
                <a:close/>
                <a:moveTo>
                  <a:pt x="140" y="150"/>
                </a:moveTo>
                <a:lnTo>
                  <a:pt x="140" y="150"/>
                </a:lnTo>
                <a:lnTo>
                  <a:pt x="142" y="142"/>
                </a:lnTo>
                <a:lnTo>
                  <a:pt x="144" y="132"/>
                </a:lnTo>
                <a:lnTo>
                  <a:pt x="148" y="122"/>
                </a:lnTo>
                <a:lnTo>
                  <a:pt x="154" y="112"/>
                </a:lnTo>
                <a:lnTo>
                  <a:pt x="162" y="104"/>
                </a:lnTo>
                <a:lnTo>
                  <a:pt x="172" y="98"/>
                </a:lnTo>
                <a:lnTo>
                  <a:pt x="184" y="94"/>
                </a:lnTo>
                <a:lnTo>
                  <a:pt x="198" y="92"/>
                </a:lnTo>
                <a:lnTo>
                  <a:pt x="282" y="92"/>
                </a:lnTo>
                <a:lnTo>
                  <a:pt x="282" y="92"/>
                </a:lnTo>
                <a:lnTo>
                  <a:pt x="288" y="94"/>
                </a:lnTo>
                <a:lnTo>
                  <a:pt x="288" y="52"/>
                </a:lnTo>
                <a:lnTo>
                  <a:pt x="288" y="52"/>
                </a:lnTo>
                <a:lnTo>
                  <a:pt x="288" y="44"/>
                </a:lnTo>
                <a:lnTo>
                  <a:pt x="286" y="36"/>
                </a:lnTo>
                <a:lnTo>
                  <a:pt x="282" y="26"/>
                </a:lnTo>
                <a:lnTo>
                  <a:pt x="276" y="16"/>
                </a:lnTo>
                <a:lnTo>
                  <a:pt x="266" y="8"/>
                </a:lnTo>
                <a:lnTo>
                  <a:pt x="254" y="2"/>
                </a:lnTo>
                <a:lnTo>
                  <a:pt x="246" y="0"/>
                </a:lnTo>
                <a:lnTo>
                  <a:pt x="236" y="0"/>
                </a:lnTo>
                <a:lnTo>
                  <a:pt x="52" y="0"/>
                </a:lnTo>
                <a:lnTo>
                  <a:pt x="52" y="0"/>
                </a:lnTo>
                <a:lnTo>
                  <a:pt x="44" y="0"/>
                </a:lnTo>
                <a:lnTo>
                  <a:pt x="34" y="2"/>
                </a:lnTo>
                <a:lnTo>
                  <a:pt x="26" y="6"/>
                </a:lnTo>
                <a:lnTo>
                  <a:pt x="16" y="12"/>
                </a:lnTo>
                <a:lnTo>
                  <a:pt x="8" y="22"/>
                </a:lnTo>
                <a:lnTo>
                  <a:pt x="2" y="34"/>
                </a:lnTo>
                <a:lnTo>
                  <a:pt x="0" y="42"/>
                </a:lnTo>
                <a:lnTo>
                  <a:pt x="0" y="52"/>
                </a:lnTo>
                <a:lnTo>
                  <a:pt x="0" y="112"/>
                </a:lnTo>
                <a:lnTo>
                  <a:pt x="0" y="112"/>
                </a:lnTo>
                <a:lnTo>
                  <a:pt x="0" y="120"/>
                </a:lnTo>
                <a:lnTo>
                  <a:pt x="2" y="130"/>
                </a:lnTo>
                <a:lnTo>
                  <a:pt x="6" y="138"/>
                </a:lnTo>
                <a:lnTo>
                  <a:pt x="12" y="148"/>
                </a:lnTo>
                <a:lnTo>
                  <a:pt x="22" y="156"/>
                </a:lnTo>
                <a:lnTo>
                  <a:pt x="34" y="162"/>
                </a:lnTo>
                <a:lnTo>
                  <a:pt x="42" y="164"/>
                </a:lnTo>
                <a:lnTo>
                  <a:pt x="52" y="164"/>
                </a:lnTo>
                <a:lnTo>
                  <a:pt x="64" y="164"/>
                </a:lnTo>
                <a:lnTo>
                  <a:pt x="64" y="164"/>
                </a:lnTo>
                <a:lnTo>
                  <a:pt x="60" y="186"/>
                </a:lnTo>
                <a:lnTo>
                  <a:pt x="54" y="206"/>
                </a:lnTo>
                <a:lnTo>
                  <a:pt x="50" y="218"/>
                </a:lnTo>
                <a:lnTo>
                  <a:pt x="44" y="226"/>
                </a:lnTo>
                <a:lnTo>
                  <a:pt x="38" y="236"/>
                </a:lnTo>
                <a:lnTo>
                  <a:pt x="30" y="244"/>
                </a:lnTo>
                <a:lnTo>
                  <a:pt x="30" y="244"/>
                </a:lnTo>
                <a:lnTo>
                  <a:pt x="40" y="240"/>
                </a:lnTo>
                <a:lnTo>
                  <a:pt x="50" y="234"/>
                </a:lnTo>
                <a:lnTo>
                  <a:pt x="62" y="226"/>
                </a:lnTo>
                <a:lnTo>
                  <a:pt x="76" y="214"/>
                </a:lnTo>
                <a:lnTo>
                  <a:pt x="90" y="200"/>
                </a:lnTo>
                <a:lnTo>
                  <a:pt x="102" y="184"/>
                </a:lnTo>
                <a:lnTo>
                  <a:pt x="110" y="164"/>
                </a:lnTo>
                <a:lnTo>
                  <a:pt x="140" y="164"/>
                </a:lnTo>
                <a:lnTo>
                  <a:pt x="140" y="150"/>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p>
            <a:endParaRPr lang="en-GB"/>
          </a:p>
        </p:txBody>
      </p:sp>
      <p:pic>
        <p:nvPicPr>
          <p:cNvPr id="12292" name="Picture 4" descr="Image result for google logo"/>
          <p:cNvPicPr>
            <a:picLocks noChangeAspect="1" noChangeArrowheads="1"/>
          </p:cNvPicPr>
          <p:nvPr/>
        </p:nvPicPr>
        <p:blipFill rotWithShape="1">
          <a:blip r:embed="rId3">
            <a:extLst>
              <a:ext uri="{28A0092B-C50C-407E-A947-70E740481C1C}">
                <a14:useLocalDpi xmlns:a14="http://schemas.microsoft.com/office/drawing/2010/main" val="0"/>
              </a:ext>
            </a:extLst>
          </a:blip>
          <a:srcRect t="32161" b="30339"/>
          <a:stretch/>
        </p:blipFill>
        <p:spPr bwMode="auto">
          <a:xfrm>
            <a:off x="3155444" y="6133419"/>
            <a:ext cx="1411286" cy="529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7110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Brainstorming Breakout</a:t>
            </a:r>
          </a:p>
        </p:txBody>
      </p:sp>
      <p:sp>
        <p:nvSpPr>
          <p:cNvPr id="3" name="Content Placeholder 2"/>
          <p:cNvSpPr>
            <a:spLocks noGrp="1"/>
          </p:cNvSpPr>
          <p:nvPr>
            <p:ph sz="quarter" idx="15"/>
          </p:nvPr>
        </p:nvSpPr>
        <p:spPr>
          <a:xfrm>
            <a:off x="533400" y="1371600"/>
            <a:ext cx="8077200" cy="4800600"/>
          </a:xfrm>
        </p:spPr>
        <p:txBody>
          <a:bodyPr/>
          <a:lstStyle/>
          <a:p>
            <a:r>
              <a:rPr lang="en-US" dirty="0"/>
              <a:t>In groups of 3-4, take five-ten minutes to brainstorm how the Ministry could approach answering the following questions:</a:t>
            </a:r>
          </a:p>
          <a:p>
            <a:pPr marL="342900" indent="-342900">
              <a:buFont typeface="Arial" panose="020B0604020202020204" pitchFamily="34" charset="0"/>
              <a:buChar char="•"/>
            </a:pPr>
            <a:r>
              <a:rPr lang="en-US" sz="1600" dirty="0"/>
              <a:t>What data should it consider using?</a:t>
            </a:r>
          </a:p>
          <a:p>
            <a:pPr marL="342900" indent="-342900">
              <a:buFont typeface="Arial" panose="020B0604020202020204" pitchFamily="34" charset="0"/>
              <a:buChar char="•"/>
            </a:pPr>
            <a:r>
              <a:rPr lang="en-US" sz="1600" dirty="0"/>
              <a:t>Is this data the Ministry already has available, or will this require the Ministry to acquire an entirely new source of data?</a:t>
            </a:r>
          </a:p>
          <a:p>
            <a:pPr marL="342900" indent="-342900">
              <a:buFont typeface="Arial" panose="020B0604020202020204" pitchFamily="34" charset="0"/>
              <a:buChar char="•"/>
            </a:pPr>
            <a:r>
              <a:rPr lang="en-US" sz="1600" dirty="0"/>
              <a:t>How does the cost of acquiring this data – whether by their own collection or through external data partnership – compare to the expected benefits of using it?</a:t>
            </a:r>
          </a:p>
          <a:p>
            <a:pPr marL="342900" indent="-342900">
              <a:buFont typeface="Arial" panose="020B0604020202020204" pitchFamily="34" charset="0"/>
              <a:buChar char="•"/>
            </a:pPr>
            <a:r>
              <a:rPr lang="en-US" sz="1600" dirty="0"/>
              <a:t>If this data is new to the Ministry, what entities may already have this data in possession?</a:t>
            </a:r>
          </a:p>
          <a:p>
            <a:pPr marL="342900" indent="-342900">
              <a:buFont typeface="Arial" panose="020B0604020202020204" pitchFamily="34" charset="0"/>
              <a:buChar char="•"/>
            </a:pPr>
            <a:r>
              <a:rPr lang="en-US" sz="1600" dirty="0"/>
              <a:t>How might the Ministry ensure its staff have the skills necessary to acquire, manage, and use this data? Is this data uniquely complex such that it may require more advanced or entirely new skillsets?</a:t>
            </a:r>
          </a:p>
          <a:p>
            <a:pPr marL="342900" indent="-342900">
              <a:buFont typeface="Arial" panose="020B0604020202020204" pitchFamily="34" charset="0"/>
              <a:buChar char="•"/>
            </a:pPr>
            <a:r>
              <a:rPr lang="en-US" sz="1600" dirty="0"/>
              <a:t>What should the Ministry consider in the way of data storage and security? How extensively may it be required to overhaul data storage infrastructure to accommodate using this data?</a:t>
            </a:r>
          </a:p>
        </p:txBody>
      </p:sp>
      <p:sp>
        <p:nvSpPr>
          <p:cNvPr id="5" name="Slide Number Placeholder 4"/>
          <p:cNvSpPr>
            <a:spLocks noGrp="1"/>
          </p:cNvSpPr>
          <p:nvPr>
            <p:ph type="sldNum" sz="quarter" idx="4"/>
          </p:nvPr>
        </p:nvSpPr>
        <p:spPr/>
        <p:txBody>
          <a:bodyPr/>
          <a:lstStyle/>
          <a:p>
            <a:fld id="{9EBD5762-3BDC-484D-9503-7EA6D5A9A8CE}" type="slidenum">
              <a:rPr lang="en-GB" smtClean="0"/>
              <a:pPr/>
              <a:t>27</a:t>
            </a:fld>
            <a:endParaRPr lang="en-GB"/>
          </a:p>
        </p:txBody>
      </p:sp>
    </p:spTree>
    <p:extLst>
      <p:ext uri="{BB962C8B-B14F-4D97-AF65-F5344CB8AC3E}">
        <p14:creationId xmlns:p14="http://schemas.microsoft.com/office/powerpoint/2010/main" val="2021131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Solution</a:t>
            </a:r>
          </a:p>
        </p:txBody>
      </p:sp>
      <p:sp>
        <p:nvSpPr>
          <p:cNvPr id="4" name="Slide Number Placeholder 3"/>
          <p:cNvSpPr>
            <a:spLocks noGrp="1"/>
          </p:cNvSpPr>
          <p:nvPr>
            <p:ph type="sldNum" sz="quarter" idx="4"/>
          </p:nvPr>
        </p:nvSpPr>
        <p:spPr/>
        <p:txBody>
          <a:bodyPr/>
          <a:lstStyle/>
          <a:p>
            <a:fld id="{9EBD5762-3BDC-484D-9503-7EA6D5A9A8CE}" type="slidenum">
              <a:rPr lang="en-GB" smtClean="0"/>
              <a:pPr/>
              <a:t>28</a:t>
            </a:fld>
            <a:endParaRPr lang="en-GB"/>
          </a:p>
        </p:txBody>
      </p:sp>
      <p:pic>
        <p:nvPicPr>
          <p:cNvPr id="13314" name="Picture 2" descr="https://raw.githubusercontent.com/GoogleTrends/visualassets/master/trendslogo.pn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4800" y="1371600"/>
            <a:ext cx="3009900" cy="82879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33400" y="2362200"/>
            <a:ext cx="8077200" cy="3810000"/>
          </a:xfrm>
          <a:prstGeom prst="rect">
            <a:avLst/>
          </a:prstGeom>
          <a:noFill/>
        </p:spPr>
        <p:txBody>
          <a:bodyPr wrap="square" lIns="0" tIns="0" rIns="0" bIns="0" rtlCol="0">
            <a:noAutofit/>
          </a:bodyPr>
          <a:lstStyle/>
          <a:p>
            <a:pPr indent="-274320">
              <a:spcAft>
                <a:spcPts val="900"/>
              </a:spcAft>
            </a:pPr>
            <a:r>
              <a:rPr lang="en-US" sz="1600" dirty="0">
                <a:latin typeface="Georgia" pitchFamily="18" charset="0"/>
              </a:rPr>
              <a:t>Based on web searches performed by Google users, Google Trends (GT) provides daily information about the query volume for a given search term in a given geographic region. For Colombia, GT data are available at the departmental level and also for the largest municipalities.</a:t>
            </a:r>
          </a:p>
          <a:p>
            <a:pPr indent="-274320">
              <a:spcAft>
                <a:spcPts val="900"/>
              </a:spcAft>
            </a:pPr>
            <a:r>
              <a:rPr lang="en-US" sz="1600" dirty="0">
                <a:latin typeface="Georgia" pitchFamily="18" charset="0"/>
              </a:rPr>
              <a:t>The Colombian Administrative Department for National Statistics (DANE – for its acronym in Spanish) combined indexes built using GT data with its own official economic activity data (both at the aggregate level and at the sectorial level) – both of which are publicly available – to construct leading indicators that determine, in real-time, the short-term trend of different economic sectors, as well as their turning points.</a:t>
            </a:r>
          </a:p>
          <a:p>
            <a:pPr indent="-274320">
              <a:spcAft>
                <a:spcPts val="900"/>
              </a:spcAft>
            </a:pPr>
            <a:r>
              <a:rPr lang="en-US" sz="1600" dirty="0">
                <a:latin typeface="Georgia" pitchFamily="18" charset="0"/>
              </a:rPr>
              <a:t>In some sense, the GT data takes the place of traditional consumer-sentiment surveys. For example, the use of data for a certain keyword (such as the brand for a certain product) might be justified in the case a drop or surge in the web searches for that keyword could be linked to a fall or increase in its demand and, therefore, a lower or higher production for the specific sector producing that product.</a:t>
            </a:r>
          </a:p>
        </p:txBody>
      </p:sp>
    </p:spTree>
    <p:extLst>
      <p:ext uri="{BB962C8B-B14F-4D97-AF65-F5344CB8AC3E}">
        <p14:creationId xmlns:p14="http://schemas.microsoft.com/office/powerpoint/2010/main" val="37230623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id" hidden="1"/>
          <p:cNvGrpSpPr/>
          <p:nvPr>
            <p:custDataLst>
              <p:tags r:id="rId2"/>
            </p:custDataLst>
          </p:nvPr>
        </p:nvGrpSpPr>
        <p:grpSpPr>
          <a:xfrm>
            <a:off x="486352" y="0"/>
            <a:ext cx="8134176" cy="6858000"/>
            <a:chOff x="534988" y="0"/>
            <a:chExt cx="8947594" cy="7772400"/>
          </a:xfrm>
        </p:grpSpPr>
        <p:sp>
          <p:nvSpPr>
            <p:cNvPr id="5" name="Rectangle 202" hidden="1"/>
            <p:cNvSpPr>
              <a:spLocks noChangeArrowheads="1"/>
            </p:cNvSpPr>
            <p:nvPr/>
          </p:nvSpPr>
          <p:spPr bwMode="gray">
            <a:xfrm>
              <a:off x="539750" y="6965950"/>
              <a:ext cx="8942832" cy="806450"/>
            </a:xfrm>
            <a:prstGeom prst="rect">
              <a:avLst/>
            </a:prstGeom>
            <a:solidFill>
              <a:srgbClr val="EEECEA">
                <a:alpha val="25000"/>
              </a:srgbClr>
            </a:solidFill>
            <a:ln w="3175" cap="rnd">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6" name="Rectangle 203" hidden="1"/>
            <p:cNvSpPr>
              <a:spLocks noChangeArrowheads="1"/>
            </p:cNvSpPr>
            <p:nvPr/>
          </p:nvSpPr>
          <p:spPr bwMode="gray">
            <a:xfrm>
              <a:off x="536575" y="1044575"/>
              <a:ext cx="8942388" cy="908050"/>
            </a:xfrm>
            <a:prstGeom prst="rect">
              <a:avLst/>
            </a:prstGeom>
            <a:solidFill>
              <a:srgbClr val="EEECEA">
                <a:alpha val="25000"/>
              </a:srgbClr>
            </a:solidFill>
            <a:ln w="3175" cap="rnd">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7" name="Rectangle 204" hidden="1"/>
            <p:cNvSpPr>
              <a:spLocks noChangeArrowheads="1"/>
            </p:cNvSpPr>
            <p:nvPr/>
          </p:nvSpPr>
          <p:spPr bwMode="gray">
            <a:xfrm>
              <a:off x="536575" y="0"/>
              <a:ext cx="8942388" cy="922338"/>
            </a:xfrm>
            <a:prstGeom prst="rect">
              <a:avLst/>
            </a:prstGeom>
            <a:solidFill>
              <a:srgbClr val="EEECEA">
                <a:alpha val="25000"/>
              </a:srgbClr>
            </a:solidFill>
            <a:ln w="3175" cap="rnd">
              <a:solidFill>
                <a:srgbClr val="CCC5C1"/>
              </a:solidFill>
              <a:prstDash val="sysDot"/>
              <a:miter lim="800000"/>
              <a:headEnd/>
              <a:tailEnd/>
            </a:ln>
            <a:effectLst/>
          </p:spPr>
          <p:txBody>
            <a:bodyPr wrap="none" lIns="63306" tIns="0" rIns="64600" bIns="0" anchor="ctr"/>
            <a:lstStyle/>
            <a:p>
              <a:pPr algn="ctr" defTabSz="719435">
                <a:buSzPct val="90000"/>
                <a:defRPr/>
              </a:pPr>
              <a:endParaRPr lang="en-GB" sz="1300" dirty="0">
                <a:solidFill>
                  <a:schemeClr val="folHlink"/>
                </a:solidFill>
                <a:cs typeface="Arial" charset="0"/>
              </a:endParaRPr>
            </a:p>
          </p:txBody>
        </p:sp>
        <p:grpSp>
          <p:nvGrpSpPr>
            <p:cNvPr id="4" name="Group 205" hidden="1"/>
            <p:cNvGrpSpPr>
              <a:grpSpLocks/>
            </p:cNvGrpSpPr>
            <p:nvPr/>
          </p:nvGrpSpPr>
          <p:grpSpPr bwMode="auto">
            <a:xfrm>
              <a:off x="534988" y="2133601"/>
              <a:ext cx="8943975" cy="4633915"/>
              <a:chOff x="279" y="1344"/>
              <a:chExt cx="5751" cy="2919"/>
            </a:xfrm>
          </p:grpSpPr>
          <p:grpSp>
            <p:nvGrpSpPr>
              <p:cNvPr id="8" name="Group 206" hidden="1"/>
              <p:cNvGrpSpPr>
                <a:grpSpLocks/>
              </p:cNvGrpSpPr>
              <p:nvPr/>
            </p:nvGrpSpPr>
            <p:grpSpPr bwMode="auto">
              <a:xfrm>
                <a:off x="279" y="1344"/>
                <a:ext cx="5751" cy="384"/>
                <a:chOff x="279" y="1344"/>
                <a:chExt cx="5751" cy="384"/>
              </a:xfrm>
            </p:grpSpPr>
            <p:sp>
              <p:nvSpPr>
                <p:cNvPr id="45" name="Rectangle 207" hidden="1"/>
                <p:cNvSpPr>
                  <a:spLocks noChangeArrowheads="1"/>
                </p:cNvSpPr>
                <p:nvPr/>
              </p:nvSpPr>
              <p:spPr bwMode="gray">
                <a:xfrm>
                  <a:off x="279"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6" name="Rectangle 208" hidden="1"/>
                <p:cNvSpPr>
                  <a:spLocks noChangeArrowheads="1"/>
                </p:cNvSpPr>
                <p:nvPr/>
              </p:nvSpPr>
              <p:spPr bwMode="gray">
                <a:xfrm>
                  <a:off x="1259" y="1344"/>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7" name="Rectangle 209" hidden="1"/>
                <p:cNvSpPr>
                  <a:spLocks noChangeArrowheads="1"/>
                </p:cNvSpPr>
                <p:nvPr/>
              </p:nvSpPr>
              <p:spPr bwMode="gray">
                <a:xfrm>
                  <a:off x="2240"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8" name="Rectangle 210" hidden="1"/>
                <p:cNvSpPr>
                  <a:spLocks noChangeArrowheads="1"/>
                </p:cNvSpPr>
                <p:nvPr/>
              </p:nvSpPr>
              <p:spPr bwMode="gray">
                <a:xfrm>
                  <a:off x="3220" y="1344"/>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9" name="Rectangle 211" hidden="1"/>
                <p:cNvSpPr>
                  <a:spLocks noChangeArrowheads="1"/>
                </p:cNvSpPr>
                <p:nvPr/>
              </p:nvSpPr>
              <p:spPr bwMode="gray">
                <a:xfrm>
                  <a:off x="5181"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50" name="Rectangle 212" hidden="1"/>
                <p:cNvSpPr>
                  <a:spLocks noChangeArrowheads="1"/>
                </p:cNvSpPr>
                <p:nvPr/>
              </p:nvSpPr>
              <p:spPr bwMode="gray">
                <a:xfrm>
                  <a:off x="4201" y="1344"/>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9" name="Group 213" hidden="1"/>
              <p:cNvGrpSpPr>
                <a:grpSpLocks/>
              </p:cNvGrpSpPr>
              <p:nvPr/>
            </p:nvGrpSpPr>
            <p:grpSpPr bwMode="auto">
              <a:xfrm>
                <a:off x="279" y="1851"/>
                <a:ext cx="5751" cy="384"/>
                <a:chOff x="279" y="1848"/>
                <a:chExt cx="5751" cy="384"/>
              </a:xfrm>
            </p:grpSpPr>
            <p:sp>
              <p:nvSpPr>
                <p:cNvPr id="39" name="Rectangle 214" hidden="1"/>
                <p:cNvSpPr>
                  <a:spLocks noChangeArrowheads="1"/>
                </p:cNvSpPr>
                <p:nvPr/>
              </p:nvSpPr>
              <p:spPr bwMode="gray">
                <a:xfrm>
                  <a:off x="279"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0" name="Rectangle 215" hidden="1"/>
                <p:cNvSpPr>
                  <a:spLocks noChangeArrowheads="1"/>
                </p:cNvSpPr>
                <p:nvPr/>
              </p:nvSpPr>
              <p:spPr bwMode="gray">
                <a:xfrm>
                  <a:off x="1259" y="1848"/>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1" name="Rectangle 216" hidden="1"/>
                <p:cNvSpPr>
                  <a:spLocks noChangeArrowheads="1"/>
                </p:cNvSpPr>
                <p:nvPr/>
              </p:nvSpPr>
              <p:spPr bwMode="gray">
                <a:xfrm>
                  <a:off x="2240"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2" name="Rectangle 217" hidden="1"/>
                <p:cNvSpPr>
                  <a:spLocks noChangeArrowheads="1"/>
                </p:cNvSpPr>
                <p:nvPr/>
              </p:nvSpPr>
              <p:spPr bwMode="gray">
                <a:xfrm>
                  <a:off x="3220" y="1848"/>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3" name="Rectangle 218" hidden="1"/>
                <p:cNvSpPr>
                  <a:spLocks noChangeArrowheads="1"/>
                </p:cNvSpPr>
                <p:nvPr/>
              </p:nvSpPr>
              <p:spPr bwMode="gray">
                <a:xfrm>
                  <a:off x="5181"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44" name="Rectangle 219" hidden="1"/>
                <p:cNvSpPr>
                  <a:spLocks noChangeArrowheads="1"/>
                </p:cNvSpPr>
                <p:nvPr/>
              </p:nvSpPr>
              <p:spPr bwMode="gray">
                <a:xfrm>
                  <a:off x="4201" y="1848"/>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0" name="Group 220" hidden="1"/>
              <p:cNvGrpSpPr>
                <a:grpSpLocks/>
              </p:cNvGrpSpPr>
              <p:nvPr/>
            </p:nvGrpSpPr>
            <p:grpSpPr bwMode="auto">
              <a:xfrm>
                <a:off x="279" y="2358"/>
                <a:ext cx="5751" cy="384"/>
                <a:chOff x="279" y="2360"/>
                <a:chExt cx="5751" cy="384"/>
              </a:xfrm>
            </p:grpSpPr>
            <p:sp>
              <p:nvSpPr>
                <p:cNvPr id="33" name="Rectangle 221" hidden="1"/>
                <p:cNvSpPr>
                  <a:spLocks noChangeArrowheads="1"/>
                </p:cNvSpPr>
                <p:nvPr/>
              </p:nvSpPr>
              <p:spPr bwMode="gray">
                <a:xfrm>
                  <a:off x="279"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4" name="Rectangle 222" hidden="1"/>
                <p:cNvSpPr>
                  <a:spLocks noChangeArrowheads="1"/>
                </p:cNvSpPr>
                <p:nvPr/>
              </p:nvSpPr>
              <p:spPr bwMode="gray">
                <a:xfrm>
                  <a:off x="1259" y="2360"/>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5" name="Rectangle 223" hidden="1"/>
                <p:cNvSpPr>
                  <a:spLocks noChangeArrowheads="1"/>
                </p:cNvSpPr>
                <p:nvPr/>
              </p:nvSpPr>
              <p:spPr bwMode="gray">
                <a:xfrm>
                  <a:off x="2240"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6" name="Rectangle 224" hidden="1"/>
                <p:cNvSpPr>
                  <a:spLocks noChangeArrowheads="1"/>
                </p:cNvSpPr>
                <p:nvPr/>
              </p:nvSpPr>
              <p:spPr bwMode="gray">
                <a:xfrm>
                  <a:off x="3220" y="2360"/>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7" name="Rectangle 225" hidden="1"/>
                <p:cNvSpPr>
                  <a:spLocks noChangeArrowheads="1"/>
                </p:cNvSpPr>
                <p:nvPr/>
              </p:nvSpPr>
              <p:spPr bwMode="gray">
                <a:xfrm>
                  <a:off x="5181"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8" name="Rectangle 226" hidden="1"/>
                <p:cNvSpPr>
                  <a:spLocks noChangeArrowheads="1"/>
                </p:cNvSpPr>
                <p:nvPr/>
              </p:nvSpPr>
              <p:spPr bwMode="gray">
                <a:xfrm>
                  <a:off x="4201" y="2360"/>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1" name="Group 227" hidden="1"/>
              <p:cNvGrpSpPr>
                <a:grpSpLocks/>
              </p:cNvGrpSpPr>
              <p:nvPr/>
            </p:nvGrpSpPr>
            <p:grpSpPr bwMode="auto">
              <a:xfrm>
                <a:off x="279" y="2865"/>
                <a:ext cx="5751" cy="384"/>
                <a:chOff x="279" y="2887"/>
                <a:chExt cx="5751" cy="384"/>
              </a:xfrm>
            </p:grpSpPr>
            <p:sp>
              <p:nvSpPr>
                <p:cNvPr id="27" name="Rectangle 228" hidden="1"/>
                <p:cNvSpPr>
                  <a:spLocks noChangeArrowheads="1"/>
                </p:cNvSpPr>
                <p:nvPr/>
              </p:nvSpPr>
              <p:spPr bwMode="gray">
                <a:xfrm>
                  <a:off x="279"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8" name="Rectangle 229" hidden="1"/>
                <p:cNvSpPr>
                  <a:spLocks noChangeArrowheads="1"/>
                </p:cNvSpPr>
                <p:nvPr/>
              </p:nvSpPr>
              <p:spPr bwMode="gray">
                <a:xfrm>
                  <a:off x="1259" y="2887"/>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9" name="Rectangle 230" hidden="1"/>
                <p:cNvSpPr>
                  <a:spLocks noChangeArrowheads="1"/>
                </p:cNvSpPr>
                <p:nvPr/>
              </p:nvSpPr>
              <p:spPr bwMode="gray">
                <a:xfrm>
                  <a:off x="2240"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0" name="Rectangle 231" hidden="1"/>
                <p:cNvSpPr>
                  <a:spLocks noChangeArrowheads="1"/>
                </p:cNvSpPr>
                <p:nvPr/>
              </p:nvSpPr>
              <p:spPr bwMode="gray">
                <a:xfrm>
                  <a:off x="3220" y="2887"/>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1" name="Rectangle 232" hidden="1"/>
                <p:cNvSpPr>
                  <a:spLocks noChangeArrowheads="1"/>
                </p:cNvSpPr>
                <p:nvPr/>
              </p:nvSpPr>
              <p:spPr bwMode="gray">
                <a:xfrm>
                  <a:off x="5181"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32" name="Rectangle 233" hidden="1"/>
                <p:cNvSpPr>
                  <a:spLocks noChangeArrowheads="1"/>
                </p:cNvSpPr>
                <p:nvPr/>
              </p:nvSpPr>
              <p:spPr bwMode="gray">
                <a:xfrm>
                  <a:off x="4201" y="2887"/>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2" name="Group 234" hidden="1"/>
              <p:cNvGrpSpPr>
                <a:grpSpLocks/>
              </p:cNvGrpSpPr>
              <p:nvPr/>
            </p:nvGrpSpPr>
            <p:grpSpPr bwMode="auto">
              <a:xfrm>
                <a:off x="279" y="3372"/>
                <a:ext cx="5751" cy="384"/>
                <a:chOff x="279" y="3391"/>
                <a:chExt cx="5751" cy="384"/>
              </a:xfrm>
            </p:grpSpPr>
            <p:sp>
              <p:nvSpPr>
                <p:cNvPr id="21" name="Rectangle 235" hidden="1"/>
                <p:cNvSpPr>
                  <a:spLocks noChangeArrowheads="1"/>
                </p:cNvSpPr>
                <p:nvPr/>
              </p:nvSpPr>
              <p:spPr bwMode="gray">
                <a:xfrm>
                  <a:off x="279"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2" name="Rectangle 236" hidden="1"/>
                <p:cNvSpPr>
                  <a:spLocks noChangeArrowheads="1"/>
                </p:cNvSpPr>
                <p:nvPr/>
              </p:nvSpPr>
              <p:spPr bwMode="gray">
                <a:xfrm>
                  <a:off x="1259" y="3391"/>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3" name="Rectangle 237" hidden="1"/>
                <p:cNvSpPr>
                  <a:spLocks noChangeArrowheads="1"/>
                </p:cNvSpPr>
                <p:nvPr/>
              </p:nvSpPr>
              <p:spPr bwMode="gray">
                <a:xfrm>
                  <a:off x="2240"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4" name="Rectangle 238" hidden="1"/>
                <p:cNvSpPr>
                  <a:spLocks noChangeArrowheads="1"/>
                </p:cNvSpPr>
                <p:nvPr/>
              </p:nvSpPr>
              <p:spPr bwMode="gray">
                <a:xfrm>
                  <a:off x="3220" y="3391"/>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5" name="Rectangle 239" hidden="1"/>
                <p:cNvSpPr>
                  <a:spLocks noChangeArrowheads="1"/>
                </p:cNvSpPr>
                <p:nvPr/>
              </p:nvSpPr>
              <p:spPr bwMode="gray">
                <a:xfrm>
                  <a:off x="5181"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6" name="Rectangle 240" hidden="1"/>
                <p:cNvSpPr>
                  <a:spLocks noChangeArrowheads="1"/>
                </p:cNvSpPr>
                <p:nvPr/>
              </p:nvSpPr>
              <p:spPr bwMode="gray">
                <a:xfrm>
                  <a:off x="4201" y="3391"/>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nvGrpSpPr>
              <p:cNvPr id="13" name="Group 241" hidden="1"/>
              <p:cNvGrpSpPr>
                <a:grpSpLocks/>
              </p:cNvGrpSpPr>
              <p:nvPr/>
            </p:nvGrpSpPr>
            <p:grpSpPr bwMode="auto">
              <a:xfrm>
                <a:off x="279" y="3879"/>
                <a:ext cx="5751" cy="384"/>
                <a:chOff x="279" y="3879"/>
                <a:chExt cx="5751" cy="384"/>
              </a:xfrm>
            </p:grpSpPr>
            <p:sp>
              <p:nvSpPr>
                <p:cNvPr id="15" name="Rectangle 242" hidden="1"/>
                <p:cNvSpPr>
                  <a:spLocks noChangeArrowheads="1"/>
                </p:cNvSpPr>
                <p:nvPr/>
              </p:nvSpPr>
              <p:spPr bwMode="gray">
                <a:xfrm>
                  <a:off x="279"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6" name="Rectangle 243" hidden="1"/>
                <p:cNvSpPr>
                  <a:spLocks noChangeArrowheads="1"/>
                </p:cNvSpPr>
                <p:nvPr/>
              </p:nvSpPr>
              <p:spPr bwMode="gray">
                <a:xfrm>
                  <a:off x="1259" y="3879"/>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7" name="Rectangle 244" hidden="1"/>
                <p:cNvSpPr>
                  <a:spLocks noChangeArrowheads="1"/>
                </p:cNvSpPr>
                <p:nvPr/>
              </p:nvSpPr>
              <p:spPr bwMode="gray">
                <a:xfrm>
                  <a:off x="2240"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8" name="Rectangle 245" hidden="1"/>
                <p:cNvSpPr>
                  <a:spLocks noChangeArrowheads="1"/>
                </p:cNvSpPr>
                <p:nvPr/>
              </p:nvSpPr>
              <p:spPr bwMode="gray">
                <a:xfrm>
                  <a:off x="3220" y="3879"/>
                  <a:ext cx="850"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19" name="Rectangle 246" hidden="1"/>
                <p:cNvSpPr>
                  <a:spLocks noChangeArrowheads="1"/>
                </p:cNvSpPr>
                <p:nvPr/>
              </p:nvSpPr>
              <p:spPr bwMode="gray">
                <a:xfrm>
                  <a:off x="5181"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sp>
              <p:nvSpPr>
                <p:cNvPr id="20" name="Rectangle 247" hidden="1"/>
                <p:cNvSpPr>
                  <a:spLocks noChangeArrowheads="1"/>
                </p:cNvSpPr>
                <p:nvPr/>
              </p:nvSpPr>
              <p:spPr bwMode="gray">
                <a:xfrm>
                  <a:off x="4201" y="3879"/>
                  <a:ext cx="849" cy="384"/>
                </a:xfrm>
                <a:prstGeom prst="rect">
                  <a:avLst/>
                </a:prstGeom>
                <a:solidFill>
                  <a:srgbClr val="EEECEA"/>
                </a:solidFill>
                <a:ln w="3175">
                  <a:solidFill>
                    <a:srgbClr val="CCC5C1"/>
                  </a:solidFill>
                  <a:prstDash val="sysDot"/>
                  <a:miter lim="800000"/>
                  <a:headEnd/>
                  <a:tailEnd/>
                </a:ln>
                <a:effectLst/>
              </p:spPr>
              <p:txBody>
                <a:bodyPr wrap="none" lIns="63478" tIns="0" rIns="64777" bIns="0" anchor="ctr"/>
                <a:lstStyle/>
                <a:p>
                  <a:pPr algn="ctr" defTabSz="819158">
                    <a:defRPr/>
                  </a:pPr>
                  <a:endParaRPr lang="en-GB" dirty="0"/>
                </a:p>
              </p:txBody>
            </p:sp>
          </p:grpSp>
        </p:grpSp>
      </p:grpSp>
      <p:sp>
        <p:nvSpPr>
          <p:cNvPr id="2" name="Title 1"/>
          <p:cNvSpPr>
            <a:spLocks noGrp="1"/>
          </p:cNvSpPr>
          <p:nvPr>
            <p:ph type="ctrTitle"/>
            <p:custDataLst>
              <p:tags r:id="rId3"/>
            </p:custDataLst>
          </p:nvPr>
        </p:nvSpPr>
        <p:spPr/>
        <p:txBody>
          <a:bodyPr/>
          <a:lstStyle/>
          <a:p>
            <a:r>
              <a:rPr lang="en-US" dirty="0"/>
              <a:t>Additional Case Studies</a:t>
            </a:r>
            <a:endParaRPr lang="en-GB" dirty="0"/>
          </a:p>
        </p:txBody>
      </p:sp>
    </p:spTree>
    <p:custDataLst>
      <p:tags r:id="rId1"/>
    </p:custDataLst>
    <p:extLst>
      <p:ext uri="{BB962C8B-B14F-4D97-AF65-F5344CB8AC3E}">
        <p14:creationId xmlns:p14="http://schemas.microsoft.com/office/powerpoint/2010/main" val="29084454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Advanced natural language processing and deep question-answering technology are being applied to address clinical decision-making</a:t>
            </a:r>
            <a:endParaRPr lang="en-US" sz="1400" dirty="0"/>
          </a:p>
        </p:txBody>
      </p:sp>
      <p:sp>
        <p:nvSpPr>
          <p:cNvPr id="5" name="Slide Number Placeholder 4"/>
          <p:cNvSpPr>
            <a:spLocks noGrp="1"/>
          </p:cNvSpPr>
          <p:nvPr>
            <p:ph type="sldNum" sz="quarter" idx="4"/>
          </p:nvPr>
        </p:nvSpPr>
        <p:spPr/>
        <p:txBody>
          <a:bodyPr/>
          <a:lstStyle/>
          <a:p>
            <a:fld id="{9EBD5762-3BDC-484D-9503-7EA6D5A9A8CE}" type="slidenum">
              <a:rPr lang="en-GB" smtClean="0"/>
              <a:pPr/>
              <a:t>30</a:t>
            </a:fld>
            <a:endParaRPr lang="en-GB"/>
          </a:p>
        </p:txBody>
      </p:sp>
      <p:graphicFrame>
        <p:nvGraphicFramePr>
          <p:cNvPr id="20" name="Table 19"/>
          <p:cNvGraphicFramePr>
            <a:graphicFrameLocks noGrp="1"/>
          </p:cNvGraphicFramePr>
          <p:nvPr/>
        </p:nvGraphicFramePr>
        <p:xfrm>
          <a:off x="533400" y="3886200"/>
          <a:ext cx="8153400" cy="304800"/>
        </p:xfrm>
        <a:graphic>
          <a:graphicData uri="http://schemas.openxmlformats.org/drawingml/2006/table">
            <a:tbl>
              <a:tblPr firstRow="1" bandRow="1">
                <a:tableStyleId>{5C22544A-7EE6-4342-B048-85BDC9FD1C3A}</a:tableStyleId>
              </a:tblPr>
              <a:tblGrid>
                <a:gridCol w="8153400">
                  <a:extLst>
                    <a:ext uri="{9D8B030D-6E8A-4147-A177-3AD203B41FA5}">
                      <a16:colId xmlns:a16="http://schemas.microsoft.com/office/drawing/2014/main" val="20000"/>
                    </a:ext>
                  </a:extLst>
                </a:gridCol>
              </a:tblGrid>
              <a:tr h="3048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1" dirty="0">
                          <a:solidFill>
                            <a:schemeClr val="tx2"/>
                          </a:solidFill>
                          <a:latin typeface="Georgia" pitchFamily="18" charset="0"/>
                        </a:rPr>
                        <a:t>WellPoint and Cedars-Sinai</a:t>
                      </a:r>
                    </a:p>
                  </a:txBody>
                  <a:tcPr marL="45720" marR="4572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bl>
          </a:graphicData>
        </a:graphic>
      </p:graphicFrame>
      <p:sp>
        <p:nvSpPr>
          <p:cNvPr id="21" name="Rectangle 20"/>
          <p:cNvSpPr/>
          <p:nvPr/>
        </p:nvSpPr>
        <p:spPr>
          <a:xfrm>
            <a:off x="2133600" y="4184489"/>
            <a:ext cx="6629400" cy="2108269"/>
          </a:xfrm>
          <a:prstGeom prst="rect">
            <a:avLst/>
          </a:prstGeom>
        </p:spPr>
        <p:txBody>
          <a:bodyPr wrap="square">
            <a:spAutoFit/>
          </a:bodyPr>
          <a:lstStyle/>
          <a:p>
            <a:pPr marL="109538" indent="-109538">
              <a:spcAft>
                <a:spcPts val="300"/>
              </a:spcAft>
              <a:buFont typeface="Arial" pitchFamily="34" charset="0"/>
              <a:buChar char="•"/>
            </a:pPr>
            <a:r>
              <a:rPr lang="en-US" sz="1400" dirty="0"/>
              <a:t>WellPoint and the Cedars-Sinai Samuel </a:t>
            </a:r>
            <a:r>
              <a:rPr lang="en-US" sz="1400" dirty="0" err="1"/>
              <a:t>Oschin</a:t>
            </a:r>
            <a:r>
              <a:rPr lang="en-US" sz="1400" dirty="0"/>
              <a:t> Comprehensive Cancer Institute will work together to help improve patient care and support physicians in their efforts to make the most informed, personalized treatment decisions possible. </a:t>
            </a:r>
          </a:p>
          <a:p>
            <a:pPr marL="109538" indent="-109538">
              <a:spcAft>
                <a:spcPts val="300"/>
              </a:spcAft>
              <a:buFont typeface="Arial" pitchFamily="34" charset="0"/>
              <a:buChar char="•"/>
            </a:pPr>
            <a:r>
              <a:rPr lang="en-US" sz="1400" dirty="0"/>
              <a:t>It is estimated that new clinical research and medical information doubles every five years, and nowhere is this knowledge advancing more quickly than in the complex area of cancer care. </a:t>
            </a:r>
          </a:p>
          <a:p>
            <a:pPr marL="109538" indent="-109538">
              <a:spcAft>
                <a:spcPts val="300"/>
              </a:spcAft>
              <a:buFont typeface="Arial" pitchFamily="34" charset="0"/>
              <a:buChar char="•"/>
            </a:pPr>
            <a:r>
              <a:rPr lang="en-US" sz="1400" dirty="0"/>
              <a:t>The WellPoint health care solutions will use </a:t>
            </a:r>
            <a:r>
              <a:rPr lang="en-US" sz="1400" dirty="0" err="1"/>
              <a:t>DeepQA</a:t>
            </a:r>
            <a:r>
              <a:rPr lang="en-US" sz="1400" dirty="0"/>
              <a:t> technology to draw from vast libraries of information including medical evidence-based scientific and health care data, and clinical insights from institutions like Cedars-Sinai. </a:t>
            </a:r>
          </a:p>
        </p:txBody>
      </p:sp>
      <p:sp>
        <p:nvSpPr>
          <p:cNvPr id="22" name="Rectangle 21"/>
          <p:cNvSpPr/>
          <p:nvPr/>
        </p:nvSpPr>
        <p:spPr>
          <a:xfrm>
            <a:off x="457200" y="6260068"/>
            <a:ext cx="8458200" cy="369332"/>
          </a:xfrm>
          <a:prstGeom prst="rect">
            <a:avLst/>
          </a:prstGeom>
        </p:spPr>
        <p:txBody>
          <a:bodyPr wrap="square">
            <a:spAutoFit/>
          </a:bodyPr>
          <a:lstStyle/>
          <a:p>
            <a:r>
              <a:rPr lang="en-US" sz="1000" dirty="0">
                <a:latin typeface="Georgia" pitchFamily="18" charset="0"/>
              </a:rPr>
              <a:t>Source:  Memorial Sloan-Kettering Cancer Institute Press Release March 2012, WellPoint Press Release, December 2011; </a:t>
            </a:r>
          </a:p>
          <a:p>
            <a:endParaRPr lang="en-US" sz="800" b="1" dirty="0">
              <a:latin typeface="+mj-lt"/>
            </a:endParaRPr>
          </a:p>
        </p:txBody>
      </p:sp>
      <p:graphicFrame>
        <p:nvGraphicFramePr>
          <p:cNvPr id="23" name="Table 22"/>
          <p:cNvGraphicFramePr>
            <a:graphicFrameLocks noGrp="1"/>
          </p:cNvGraphicFramePr>
          <p:nvPr/>
        </p:nvGraphicFramePr>
        <p:xfrm>
          <a:off x="457200" y="1645920"/>
          <a:ext cx="8229600" cy="304800"/>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3048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1" kern="1200" dirty="0">
                          <a:solidFill>
                            <a:schemeClr val="tx2"/>
                          </a:solidFill>
                          <a:latin typeface="Georgia" pitchFamily="18" charset="0"/>
                          <a:ea typeface="+mn-ea"/>
                          <a:cs typeface="+mn-cs"/>
                        </a:rPr>
                        <a:t>Memorial Sloan-Kettering Cancer Center</a:t>
                      </a:r>
                    </a:p>
                  </a:txBody>
                  <a:tcPr marL="45720" marR="4572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bl>
          </a:graphicData>
        </a:graphic>
      </p:graphicFrame>
      <p:sp>
        <p:nvSpPr>
          <p:cNvPr id="24" name="Rectangle 23"/>
          <p:cNvSpPr/>
          <p:nvPr/>
        </p:nvSpPr>
        <p:spPr>
          <a:xfrm>
            <a:off x="2666999" y="2086683"/>
            <a:ext cx="6060375" cy="1500411"/>
          </a:xfrm>
          <a:prstGeom prst="rect">
            <a:avLst/>
          </a:prstGeom>
        </p:spPr>
        <p:txBody>
          <a:bodyPr wrap="square">
            <a:spAutoFit/>
          </a:bodyPr>
          <a:lstStyle/>
          <a:p>
            <a:pPr marL="109538" indent="-109538">
              <a:spcAft>
                <a:spcPts val="900"/>
              </a:spcAft>
              <a:buFont typeface="Arial" pitchFamily="34" charset="0"/>
              <a:buChar char="•"/>
            </a:pPr>
            <a:r>
              <a:rPr lang="en-US" sz="1400" dirty="0"/>
              <a:t>Memorial Sloan-Kettering Cancer Center is applying </a:t>
            </a:r>
            <a:r>
              <a:rPr lang="en-US" sz="1400" dirty="0">
                <a:solidFill>
                  <a:schemeClr val="dk1"/>
                </a:solidFill>
              </a:rPr>
              <a:t>DeepQA technology (technology that relies on advanced analytics powered by IBM’s Watson) to develop a decision-support application for cancer treatment</a:t>
            </a:r>
          </a:p>
          <a:p>
            <a:pPr marL="109538" indent="-109538">
              <a:spcAft>
                <a:spcPts val="900"/>
              </a:spcAft>
              <a:buFont typeface="Arial" pitchFamily="34" charset="0"/>
              <a:buChar char="•"/>
            </a:pPr>
            <a:r>
              <a:rPr lang="en-US" sz="1400" dirty="0">
                <a:solidFill>
                  <a:schemeClr val="dk1"/>
                </a:solidFill>
              </a:rPr>
              <a:t>Doctors will be able to generate and evaluate hypothesis on evidence and treatment and the Cancer Center will be able to better identify and personalize cancer therapies for individual patients</a:t>
            </a:r>
            <a:endParaRPr lang="en-US" sz="1400" dirty="0"/>
          </a:p>
        </p:txBody>
      </p:sp>
      <p:pic>
        <p:nvPicPr>
          <p:cNvPr id="25" name="Picture 9"/>
          <p:cNvPicPr>
            <a:picLocks noChangeAspect="1" noChangeArrowheads="1"/>
          </p:cNvPicPr>
          <p:nvPr/>
        </p:nvPicPr>
        <p:blipFill>
          <a:blip r:embed="rId3" cstate="print"/>
          <a:srcRect l="25022" t="21749" r="26840" b="15359"/>
          <a:stretch>
            <a:fillRect/>
          </a:stretch>
        </p:blipFill>
        <p:spPr bwMode="auto">
          <a:xfrm>
            <a:off x="789388" y="2283329"/>
            <a:ext cx="1801412" cy="1470937"/>
          </a:xfrm>
          <a:prstGeom prst="rect">
            <a:avLst/>
          </a:prstGeom>
          <a:noFill/>
          <a:ln w="9525">
            <a:solidFill>
              <a:schemeClr val="tx1"/>
            </a:solidFill>
            <a:miter lim="800000"/>
            <a:headEnd/>
            <a:tailEnd/>
          </a:ln>
        </p:spPr>
      </p:pic>
      <p:pic>
        <p:nvPicPr>
          <p:cNvPr id="26" name="Picture 8" descr="http://t0.gstatic.com/images?q=tbn:ANd9GcTbP-9IyPCVc_HGypJzeW-fTzfjW7o96ISyfcRtvHCv2dbEXIMQBg"/>
          <p:cNvPicPr>
            <a:picLocks noChangeAspect="1" noChangeArrowheads="1"/>
          </p:cNvPicPr>
          <p:nvPr/>
        </p:nvPicPr>
        <p:blipFill>
          <a:blip r:embed="rId4" cstate="print"/>
          <a:srcRect/>
          <a:stretch>
            <a:fillRect/>
          </a:stretch>
        </p:blipFill>
        <p:spPr bwMode="auto">
          <a:xfrm>
            <a:off x="557150" y="2086100"/>
            <a:ext cx="1881250" cy="545878"/>
          </a:xfrm>
          <a:prstGeom prst="rect">
            <a:avLst/>
          </a:prstGeom>
          <a:noFill/>
          <a:ln>
            <a:solidFill>
              <a:schemeClr val="tx1"/>
            </a:solidFill>
          </a:ln>
        </p:spPr>
      </p:pic>
      <p:pic>
        <p:nvPicPr>
          <p:cNvPr id="27" name="Picture 2" descr="Logo"/>
          <p:cNvPicPr>
            <a:picLocks noChangeAspect="1" noChangeArrowheads="1"/>
          </p:cNvPicPr>
          <p:nvPr/>
        </p:nvPicPr>
        <p:blipFill>
          <a:blip r:embed="rId5" cstate="print"/>
          <a:srcRect/>
          <a:stretch>
            <a:fillRect/>
          </a:stretch>
        </p:blipFill>
        <p:spPr bwMode="auto">
          <a:xfrm>
            <a:off x="762000" y="4413089"/>
            <a:ext cx="1295400" cy="323851"/>
          </a:xfrm>
          <a:prstGeom prst="rect">
            <a:avLst/>
          </a:prstGeom>
          <a:noFill/>
        </p:spPr>
      </p:pic>
      <p:pic>
        <p:nvPicPr>
          <p:cNvPr id="28" name="Picture 3"/>
          <p:cNvPicPr>
            <a:picLocks noChangeAspect="1" noChangeArrowheads="1"/>
          </p:cNvPicPr>
          <p:nvPr/>
        </p:nvPicPr>
        <p:blipFill>
          <a:blip r:embed="rId6" cstate="print"/>
          <a:srcRect/>
          <a:stretch>
            <a:fillRect/>
          </a:stretch>
        </p:blipFill>
        <p:spPr bwMode="auto">
          <a:xfrm>
            <a:off x="609600" y="5251289"/>
            <a:ext cx="1524000" cy="412102"/>
          </a:xfrm>
          <a:prstGeom prst="rect">
            <a:avLst/>
          </a:prstGeom>
          <a:noFill/>
          <a:ln w="9525">
            <a:noFill/>
            <a:miter lim="800000"/>
            <a:headEnd/>
            <a:tailEnd/>
          </a:ln>
        </p:spPr>
      </p:pic>
      <p:sp>
        <p:nvSpPr>
          <p:cNvPr id="29" name="Title 1"/>
          <p:cNvSpPr txBox="1">
            <a:spLocks/>
          </p:cNvSpPr>
          <p:nvPr>
            <p:custDataLst>
              <p:tags r:id="rId1"/>
            </p:custDataLst>
          </p:nvPr>
        </p:nvSpPr>
        <p:spPr bwMode="auto">
          <a:xfrm>
            <a:off x="533400" y="292900"/>
            <a:ext cx="8077200" cy="2286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fontAlgn="base">
              <a:spcBef>
                <a:spcPct val="0"/>
              </a:spcBef>
              <a:spcAft>
                <a:spcPct val="0"/>
              </a:spcAft>
              <a:defRPr/>
            </a:pPr>
            <a:r>
              <a:rPr lang="en-GB" sz="1200" i="1" dirty="0">
                <a:solidFill>
                  <a:schemeClr val="tx2"/>
                </a:solidFill>
                <a:latin typeface="Georgia"/>
              </a:rPr>
              <a:t>Example 1</a:t>
            </a:r>
          </a:p>
        </p:txBody>
      </p:sp>
    </p:spTree>
    <p:extLst>
      <p:ext uri="{BB962C8B-B14F-4D97-AF65-F5344CB8AC3E}">
        <p14:creationId xmlns:p14="http://schemas.microsoft.com/office/powerpoint/2010/main" val="42528597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Large volumes of real-time sensor data are empowering individuals to take more control of their health</a:t>
            </a:r>
            <a:endParaRPr lang="en-US" sz="1600" dirty="0"/>
          </a:p>
        </p:txBody>
      </p:sp>
      <p:sp>
        <p:nvSpPr>
          <p:cNvPr id="5" name="Slide Number Placeholder 4"/>
          <p:cNvSpPr>
            <a:spLocks noGrp="1"/>
          </p:cNvSpPr>
          <p:nvPr>
            <p:ph type="sldNum" sz="quarter" idx="4"/>
          </p:nvPr>
        </p:nvSpPr>
        <p:spPr/>
        <p:txBody>
          <a:bodyPr/>
          <a:lstStyle/>
          <a:p>
            <a:fld id="{9EBD5762-3BDC-484D-9503-7EA6D5A9A8CE}" type="slidenum">
              <a:rPr lang="en-GB" smtClean="0"/>
              <a:pPr/>
              <a:t>31</a:t>
            </a:fld>
            <a:endParaRPr lang="en-GB"/>
          </a:p>
        </p:txBody>
      </p:sp>
      <p:sp>
        <p:nvSpPr>
          <p:cNvPr id="10" name="Rectangle 9"/>
          <p:cNvSpPr/>
          <p:nvPr/>
        </p:nvSpPr>
        <p:spPr>
          <a:xfrm>
            <a:off x="457200" y="6019800"/>
            <a:ext cx="8458200" cy="677108"/>
          </a:xfrm>
          <a:prstGeom prst="rect">
            <a:avLst/>
          </a:prstGeom>
        </p:spPr>
        <p:txBody>
          <a:bodyPr wrap="square">
            <a:spAutoFit/>
          </a:bodyPr>
          <a:lstStyle/>
          <a:p>
            <a:r>
              <a:rPr lang="en-US" sz="1000" dirty="0">
                <a:latin typeface="Georgia" pitchFamily="18" charset="0"/>
              </a:rPr>
              <a:t>Source:  </a:t>
            </a:r>
            <a:r>
              <a:rPr lang="en-US" sz="1000" i="1" dirty="0"/>
              <a:t>Bruce Bigelow, Big Data, Big Biology, and the ‘Tipping Point’ in Quantified Health:  Takeaways from </a:t>
            </a:r>
            <a:r>
              <a:rPr lang="en-US" sz="1000" i="1" dirty="0" err="1"/>
              <a:t>Xconomy’s</a:t>
            </a:r>
            <a:r>
              <a:rPr lang="en-US" sz="1000" i="1" dirty="0"/>
              <a:t> On-the-Record Dinner, </a:t>
            </a:r>
            <a:r>
              <a:rPr lang="en-US" sz="1000" i="1" dirty="0" err="1"/>
              <a:t>Xconomy</a:t>
            </a:r>
            <a:r>
              <a:rPr lang="en-US" sz="1000" i="1" dirty="0"/>
              <a:t>, April 26, 2012 </a:t>
            </a:r>
          </a:p>
          <a:p>
            <a:endParaRPr lang="en-US" sz="1000" dirty="0">
              <a:latin typeface="Georgia" pitchFamily="18" charset="0"/>
            </a:endParaRPr>
          </a:p>
          <a:p>
            <a:endParaRPr lang="en-US" sz="800" b="1" dirty="0">
              <a:latin typeface="+mj-lt"/>
            </a:endParaRPr>
          </a:p>
        </p:txBody>
      </p:sp>
      <p:sp>
        <p:nvSpPr>
          <p:cNvPr id="13" name="Title 1"/>
          <p:cNvSpPr txBox="1">
            <a:spLocks/>
          </p:cNvSpPr>
          <p:nvPr>
            <p:custDataLst>
              <p:tags r:id="rId1"/>
            </p:custDataLst>
          </p:nvPr>
        </p:nvSpPr>
        <p:spPr bwMode="auto">
          <a:xfrm>
            <a:off x="533400" y="292900"/>
            <a:ext cx="8077200" cy="2286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fontAlgn="base">
              <a:spcBef>
                <a:spcPct val="0"/>
              </a:spcBef>
              <a:spcAft>
                <a:spcPct val="0"/>
              </a:spcAft>
              <a:defRPr/>
            </a:pPr>
            <a:r>
              <a:rPr lang="en-GB" sz="1200" i="1" dirty="0">
                <a:solidFill>
                  <a:schemeClr val="tx2"/>
                </a:solidFill>
                <a:latin typeface="Georgia"/>
              </a:rPr>
              <a:t>Example 2</a:t>
            </a:r>
          </a:p>
        </p:txBody>
      </p:sp>
      <p:graphicFrame>
        <p:nvGraphicFramePr>
          <p:cNvPr id="14" name="Table 13"/>
          <p:cNvGraphicFramePr>
            <a:graphicFrameLocks noGrp="1"/>
          </p:cNvGraphicFramePr>
          <p:nvPr/>
        </p:nvGraphicFramePr>
        <p:xfrm>
          <a:off x="457200" y="1645920"/>
          <a:ext cx="8229600" cy="304800"/>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3048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1" kern="1200" dirty="0">
                          <a:solidFill>
                            <a:schemeClr val="tx2"/>
                          </a:solidFill>
                          <a:latin typeface="Georgia" pitchFamily="18" charset="0"/>
                          <a:ea typeface="+mn-ea"/>
                          <a:cs typeface="+mn-cs"/>
                        </a:rPr>
                        <a:t>Quantified Health – P4 Medicine</a:t>
                      </a:r>
                      <a:r>
                        <a:rPr lang="en-US" sz="1400" b="1" i="1" kern="1200" baseline="0" dirty="0">
                          <a:solidFill>
                            <a:schemeClr val="tx2"/>
                          </a:solidFill>
                          <a:latin typeface="Georgia" pitchFamily="18" charset="0"/>
                          <a:ea typeface="+mn-ea"/>
                          <a:cs typeface="+mn-cs"/>
                        </a:rPr>
                        <a:t> (Predictive, Preventive, Personalized, Participatory)</a:t>
                      </a:r>
                      <a:endParaRPr lang="en-US" sz="1400" b="1" i="1" kern="1200" dirty="0">
                        <a:solidFill>
                          <a:schemeClr val="tx2"/>
                        </a:solidFill>
                        <a:latin typeface="Georgia" pitchFamily="18" charset="0"/>
                        <a:ea typeface="+mn-ea"/>
                        <a:cs typeface="+mn-cs"/>
                      </a:endParaRPr>
                    </a:p>
                  </a:txBody>
                  <a:tcPr marL="45720" marR="4572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bl>
          </a:graphicData>
        </a:graphic>
      </p:graphicFrame>
      <p:sp>
        <p:nvSpPr>
          <p:cNvPr id="15" name="Rectangle 14"/>
          <p:cNvSpPr/>
          <p:nvPr/>
        </p:nvSpPr>
        <p:spPr>
          <a:xfrm>
            <a:off x="4267200" y="2422773"/>
            <a:ext cx="4460174" cy="2046714"/>
          </a:xfrm>
          <a:prstGeom prst="rect">
            <a:avLst/>
          </a:prstGeom>
        </p:spPr>
        <p:txBody>
          <a:bodyPr wrap="square">
            <a:spAutoFit/>
          </a:bodyPr>
          <a:lstStyle/>
          <a:p>
            <a:pPr marL="109538" indent="-109538">
              <a:spcAft>
                <a:spcPts val="900"/>
              </a:spcAft>
              <a:buFont typeface="Arial" pitchFamily="34" charset="0"/>
              <a:buChar char="•"/>
            </a:pPr>
            <a:r>
              <a:rPr lang="en-US" sz="1400" dirty="0">
                <a:solidFill>
                  <a:srgbClr val="000000"/>
                </a:solidFill>
              </a:rPr>
              <a:t>Non-invasive wearable sensors are creating a new ‘Quantified Health’ movement and one of the fastest growing sectors in the tech industry, let alone in the field of Big Data Analytics</a:t>
            </a:r>
          </a:p>
          <a:p>
            <a:pPr marL="109538" indent="-109538">
              <a:spcAft>
                <a:spcPts val="900"/>
              </a:spcAft>
              <a:buFont typeface="Arial" pitchFamily="34" charset="0"/>
              <a:buChar char="•"/>
            </a:pPr>
            <a:r>
              <a:rPr lang="en-US" sz="1400" dirty="0">
                <a:solidFill>
                  <a:srgbClr val="000000"/>
                </a:solidFill>
              </a:rPr>
              <a:t>The number of connected industrial and medical devices is projected to reach 16 billion by 2015</a:t>
            </a:r>
          </a:p>
          <a:p>
            <a:pPr marL="109538" indent="-109538">
              <a:spcAft>
                <a:spcPts val="900"/>
              </a:spcAft>
              <a:buFont typeface="Arial" pitchFamily="34" charset="0"/>
              <a:buChar char="•"/>
            </a:pPr>
            <a:r>
              <a:rPr lang="en-US" sz="1400" dirty="0">
                <a:solidFill>
                  <a:srgbClr val="000000"/>
                </a:solidFill>
              </a:rPr>
              <a:t>The </a:t>
            </a:r>
            <a:r>
              <a:rPr lang="en-US" sz="1400" dirty="0" err="1">
                <a:solidFill>
                  <a:srgbClr val="000000"/>
                </a:solidFill>
              </a:rPr>
              <a:t>mHealth</a:t>
            </a:r>
            <a:r>
              <a:rPr lang="en-US" sz="1400" dirty="0">
                <a:solidFill>
                  <a:srgbClr val="000000"/>
                </a:solidFill>
              </a:rPr>
              <a:t> market is estimated to reach a value of $23 billion by 2017</a:t>
            </a:r>
          </a:p>
        </p:txBody>
      </p:sp>
      <p:pic>
        <p:nvPicPr>
          <p:cNvPr id="16" name="Picture 2"/>
          <p:cNvPicPr>
            <a:picLocks noChangeAspect="1" noChangeArrowheads="1"/>
          </p:cNvPicPr>
          <p:nvPr/>
        </p:nvPicPr>
        <p:blipFill>
          <a:blip r:embed="rId3" cstate="email"/>
          <a:srcRect/>
          <a:stretch>
            <a:fillRect/>
          </a:stretch>
        </p:blipFill>
        <p:spPr bwMode="auto">
          <a:xfrm>
            <a:off x="457200" y="2133600"/>
            <a:ext cx="3352800" cy="1988081"/>
          </a:xfrm>
          <a:prstGeom prst="rect">
            <a:avLst/>
          </a:prstGeom>
          <a:noFill/>
          <a:ln w="9525">
            <a:noFill/>
            <a:miter lim="800000"/>
            <a:headEnd/>
            <a:tailEnd/>
          </a:ln>
          <a:effectLst/>
        </p:spPr>
      </p:pic>
      <p:pic>
        <p:nvPicPr>
          <p:cNvPr id="17" name="Picture 2"/>
          <p:cNvPicPr>
            <a:picLocks noChangeAspect="1" noChangeArrowheads="1"/>
          </p:cNvPicPr>
          <p:nvPr/>
        </p:nvPicPr>
        <p:blipFill>
          <a:blip r:embed="rId4" cstate="print"/>
          <a:srcRect l="-1987" t="-4263" r="-3709"/>
          <a:stretch>
            <a:fillRect/>
          </a:stretch>
        </p:blipFill>
        <p:spPr bwMode="auto">
          <a:xfrm>
            <a:off x="381000" y="4114800"/>
            <a:ext cx="3357472" cy="1859919"/>
          </a:xfrm>
          <a:prstGeom prst="rect">
            <a:avLst/>
          </a:prstGeom>
          <a:solidFill>
            <a:schemeClr val="bg1"/>
          </a:solidFill>
          <a:ln w="9525">
            <a:solidFill>
              <a:srgbClr val="A42013"/>
            </a:solidFill>
            <a:miter lim="800000"/>
            <a:headEnd/>
            <a:tailEnd/>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187063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Advanced machine learning and visualization techniques are being used to model drug interactions</a:t>
            </a:r>
            <a:endParaRPr lang="en-US" sz="1600" dirty="0"/>
          </a:p>
        </p:txBody>
      </p:sp>
      <p:sp>
        <p:nvSpPr>
          <p:cNvPr id="5" name="Slide Number Placeholder 4"/>
          <p:cNvSpPr>
            <a:spLocks noGrp="1"/>
          </p:cNvSpPr>
          <p:nvPr>
            <p:ph type="sldNum" sz="quarter" idx="4"/>
          </p:nvPr>
        </p:nvSpPr>
        <p:spPr/>
        <p:txBody>
          <a:bodyPr/>
          <a:lstStyle/>
          <a:p>
            <a:fld id="{9EBD5762-3BDC-484D-9503-7EA6D5A9A8CE}" type="slidenum">
              <a:rPr lang="en-GB" smtClean="0"/>
              <a:pPr/>
              <a:t>32</a:t>
            </a:fld>
            <a:endParaRPr lang="en-GB"/>
          </a:p>
        </p:txBody>
      </p:sp>
      <p:sp>
        <p:nvSpPr>
          <p:cNvPr id="9" name="Rectangle 8"/>
          <p:cNvSpPr/>
          <p:nvPr/>
        </p:nvSpPr>
        <p:spPr>
          <a:xfrm>
            <a:off x="457200" y="6019800"/>
            <a:ext cx="8458200" cy="400110"/>
          </a:xfrm>
          <a:prstGeom prst="rect">
            <a:avLst/>
          </a:prstGeom>
        </p:spPr>
        <p:txBody>
          <a:bodyPr wrap="square">
            <a:spAutoFit/>
          </a:bodyPr>
          <a:lstStyle/>
          <a:p>
            <a:r>
              <a:rPr lang="en-US" sz="1000" dirty="0">
                <a:latin typeface="Georgia" pitchFamily="18" charset="0"/>
              </a:rPr>
              <a:t>Source:  “</a:t>
            </a:r>
            <a:r>
              <a:rPr lang="en-US" sz="1000" dirty="0"/>
              <a:t>Liu M, Wu Y, Chen Y, et al </a:t>
            </a:r>
            <a:r>
              <a:rPr lang="en-US" sz="1000" i="1" dirty="0"/>
              <a:t>. Large-scale prediction of adverse drug reactions by integrating chemical, biological, and phenotypic properties of drugs. J Am Med Inform Assoc 2012;19:e28–35.</a:t>
            </a:r>
            <a:endParaRPr lang="en-US" sz="800" b="1" dirty="0">
              <a:latin typeface="+mj-lt"/>
            </a:endParaRPr>
          </a:p>
        </p:txBody>
      </p:sp>
      <p:sp>
        <p:nvSpPr>
          <p:cNvPr id="13" name="Rectangle 12"/>
          <p:cNvSpPr/>
          <p:nvPr/>
        </p:nvSpPr>
        <p:spPr>
          <a:xfrm>
            <a:off x="530352" y="2022157"/>
            <a:ext cx="8270174" cy="492443"/>
          </a:xfrm>
          <a:prstGeom prst="rect">
            <a:avLst/>
          </a:prstGeom>
        </p:spPr>
        <p:txBody>
          <a:bodyPr wrap="square" lIns="0" tIns="0" rIns="0" bIns="0">
            <a:spAutoFit/>
          </a:bodyPr>
          <a:lstStyle/>
          <a:p>
            <a:pPr>
              <a:spcAft>
                <a:spcPts val="900"/>
              </a:spcAft>
            </a:pPr>
            <a:r>
              <a:rPr lang="en-US" sz="1600" dirty="0">
                <a:latin typeface="+mj-lt"/>
              </a:rPr>
              <a:t>When biological and phenotypic features were integrated alongside chemical structures to predict adverse drug reactions, prediction accuracy increased from 0.9054 to 0.9524.</a:t>
            </a:r>
          </a:p>
        </p:txBody>
      </p:sp>
      <p:pic>
        <p:nvPicPr>
          <p:cNvPr id="14" name="Picture 2"/>
          <p:cNvPicPr>
            <a:picLocks noChangeAspect="1" noChangeArrowheads="1"/>
          </p:cNvPicPr>
          <p:nvPr/>
        </p:nvPicPr>
        <p:blipFill>
          <a:blip r:embed="rId3" cstate="print"/>
          <a:srcRect/>
          <a:stretch>
            <a:fillRect/>
          </a:stretch>
        </p:blipFill>
        <p:spPr bwMode="auto">
          <a:xfrm>
            <a:off x="990600" y="2680355"/>
            <a:ext cx="7162800" cy="2806045"/>
          </a:xfrm>
          <a:prstGeom prst="rect">
            <a:avLst/>
          </a:prstGeom>
          <a:noFill/>
          <a:ln w="9525">
            <a:noFill/>
            <a:miter lim="800000"/>
            <a:headEnd/>
            <a:tailEnd/>
          </a:ln>
        </p:spPr>
      </p:pic>
      <p:sp>
        <p:nvSpPr>
          <p:cNvPr id="8" name="Title 1"/>
          <p:cNvSpPr txBox="1">
            <a:spLocks/>
          </p:cNvSpPr>
          <p:nvPr>
            <p:custDataLst>
              <p:tags r:id="rId1"/>
            </p:custDataLst>
          </p:nvPr>
        </p:nvSpPr>
        <p:spPr bwMode="auto">
          <a:xfrm>
            <a:off x="533400" y="292900"/>
            <a:ext cx="8077200" cy="2286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fontAlgn="base">
              <a:spcBef>
                <a:spcPct val="0"/>
              </a:spcBef>
              <a:spcAft>
                <a:spcPct val="0"/>
              </a:spcAft>
              <a:defRPr/>
            </a:pPr>
            <a:r>
              <a:rPr lang="en-GB" sz="1200" i="1" dirty="0">
                <a:solidFill>
                  <a:schemeClr val="tx2"/>
                </a:solidFill>
                <a:latin typeface="Georgia"/>
              </a:rPr>
              <a:t>Example 3</a:t>
            </a:r>
          </a:p>
        </p:txBody>
      </p:sp>
      <p:graphicFrame>
        <p:nvGraphicFramePr>
          <p:cNvPr id="10" name="Table 9"/>
          <p:cNvGraphicFramePr>
            <a:graphicFrameLocks noGrp="1"/>
          </p:cNvGraphicFramePr>
          <p:nvPr/>
        </p:nvGraphicFramePr>
        <p:xfrm>
          <a:off x="457200" y="1645920"/>
          <a:ext cx="8229600" cy="304800"/>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3048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1" kern="1200" dirty="0">
                          <a:solidFill>
                            <a:schemeClr val="tx2"/>
                          </a:solidFill>
                          <a:latin typeface="Georgia" pitchFamily="18" charset="0"/>
                          <a:ea typeface="+mn-ea"/>
                          <a:cs typeface="+mn-cs"/>
                        </a:rPr>
                        <a:t>Modeling Adverse Drug Reactions</a:t>
                      </a:r>
                    </a:p>
                  </a:txBody>
                  <a:tcPr marL="45720" marR="4572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0913950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a:t>Companies in other sectors are also pursuing various applications of ‘Big Data’ and ‘Smart Analytics’.</a:t>
            </a:r>
          </a:p>
        </p:txBody>
      </p:sp>
      <p:sp>
        <p:nvSpPr>
          <p:cNvPr id="5" name="Slide Number Placeholder 4"/>
          <p:cNvSpPr>
            <a:spLocks noGrp="1"/>
          </p:cNvSpPr>
          <p:nvPr>
            <p:ph type="sldNum" sz="quarter" idx="4"/>
          </p:nvPr>
        </p:nvSpPr>
        <p:spPr/>
        <p:txBody>
          <a:bodyPr/>
          <a:lstStyle/>
          <a:p>
            <a:fld id="{9EBD5762-3BDC-484D-9503-7EA6D5A9A8CE}" type="slidenum">
              <a:rPr lang="en-GB" smtClean="0"/>
              <a:pPr/>
              <a:t>33</a:t>
            </a:fld>
            <a:endParaRPr lang="en-GB"/>
          </a:p>
        </p:txBody>
      </p:sp>
      <p:graphicFrame>
        <p:nvGraphicFramePr>
          <p:cNvPr id="8" name="Table 7"/>
          <p:cNvGraphicFramePr>
            <a:graphicFrameLocks noGrp="1"/>
          </p:cNvGraphicFramePr>
          <p:nvPr/>
        </p:nvGraphicFramePr>
        <p:xfrm>
          <a:off x="1540825" y="4322110"/>
          <a:ext cx="6781800" cy="304800"/>
        </p:xfrm>
        <a:graphic>
          <a:graphicData uri="http://schemas.openxmlformats.org/drawingml/2006/table">
            <a:tbl>
              <a:tblPr firstRow="1" bandRow="1">
                <a:tableStyleId>{5C22544A-7EE6-4342-B048-85BDC9FD1C3A}</a:tableStyleId>
              </a:tblPr>
              <a:tblGrid>
                <a:gridCol w="6781800">
                  <a:extLst>
                    <a:ext uri="{9D8B030D-6E8A-4147-A177-3AD203B41FA5}">
                      <a16:colId xmlns:a16="http://schemas.microsoft.com/office/drawing/2014/main" val="20000"/>
                    </a:ext>
                  </a:extLst>
                </a:gridCol>
              </a:tblGrid>
              <a:tr h="3048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1" dirty="0">
                          <a:solidFill>
                            <a:schemeClr val="tx2"/>
                          </a:solidFill>
                          <a:latin typeface="Georgia" pitchFamily="18" charset="0"/>
                        </a:rPr>
                        <a:t>Proctor</a:t>
                      </a:r>
                      <a:r>
                        <a:rPr lang="en-US" sz="1400" b="1" i="1" baseline="0" dirty="0">
                          <a:solidFill>
                            <a:schemeClr val="tx2"/>
                          </a:solidFill>
                          <a:latin typeface="Georgia" pitchFamily="18" charset="0"/>
                        </a:rPr>
                        <a:t> &amp; Gamble</a:t>
                      </a:r>
                      <a:endParaRPr lang="en-US" sz="1400" b="1" i="1" dirty="0">
                        <a:solidFill>
                          <a:schemeClr val="tx2"/>
                        </a:solidFill>
                        <a:latin typeface="Georgia" pitchFamily="18" charset="0"/>
                      </a:endParaRPr>
                    </a:p>
                  </a:txBody>
                  <a:tcPr marL="45720" marR="4572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bl>
          </a:graphicData>
        </a:graphic>
      </p:graphicFrame>
      <p:pic>
        <p:nvPicPr>
          <p:cNvPr id="10" name="Picture 2" descr="http://www.stockwatch.in/files/Procter-Gamble.bmp"/>
          <p:cNvPicPr>
            <a:picLocks noChangeAspect="1" noChangeArrowheads="1"/>
          </p:cNvPicPr>
          <p:nvPr/>
        </p:nvPicPr>
        <p:blipFill>
          <a:blip r:embed="rId3" cstate="print"/>
          <a:srcRect l="13044" t="14482" r="13043" b="13108"/>
          <a:stretch>
            <a:fillRect/>
          </a:stretch>
        </p:blipFill>
        <p:spPr bwMode="auto">
          <a:xfrm>
            <a:off x="1693225" y="4781745"/>
            <a:ext cx="1219200" cy="717176"/>
          </a:xfrm>
          <a:prstGeom prst="rect">
            <a:avLst/>
          </a:prstGeom>
          <a:noFill/>
          <a:ln>
            <a:noFill/>
          </a:ln>
        </p:spPr>
      </p:pic>
      <p:sp>
        <p:nvSpPr>
          <p:cNvPr id="11" name="Rectangle 10"/>
          <p:cNvSpPr/>
          <p:nvPr/>
        </p:nvSpPr>
        <p:spPr>
          <a:xfrm>
            <a:off x="2912425" y="4738735"/>
            <a:ext cx="5334000" cy="646331"/>
          </a:xfrm>
          <a:prstGeom prst="rect">
            <a:avLst/>
          </a:prstGeom>
        </p:spPr>
        <p:txBody>
          <a:bodyPr wrap="square">
            <a:spAutoFit/>
          </a:bodyPr>
          <a:lstStyle/>
          <a:p>
            <a:pPr>
              <a:spcAft>
                <a:spcPts val="300"/>
              </a:spcAft>
            </a:pPr>
            <a:r>
              <a:rPr lang="en-US" sz="1200" dirty="0">
                <a:latin typeface="+mj-lt"/>
              </a:rPr>
              <a:t>Proctor &amp; Gamble is investing in analytics talent for quicker decision making, with the CIO planning to increase fourfold the number of staff with expertise in business analytics</a:t>
            </a:r>
          </a:p>
        </p:txBody>
      </p:sp>
      <p:sp>
        <p:nvSpPr>
          <p:cNvPr id="12" name="Rectangle 11"/>
          <p:cNvSpPr/>
          <p:nvPr/>
        </p:nvSpPr>
        <p:spPr>
          <a:xfrm>
            <a:off x="457200" y="6106180"/>
            <a:ext cx="8458200" cy="523220"/>
          </a:xfrm>
          <a:prstGeom prst="rect">
            <a:avLst/>
          </a:prstGeom>
        </p:spPr>
        <p:txBody>
          <a:bodyPr wrap="square">
            <a:spAutoFit/>
          </a:bodyPr>
          <a:lstStyle/>
          <a:p>
            <a:r>
              <a:rPr lang="en-US" sz="1000" dirty="0">
                <a:latin typeface="Georgia" pitchFamily="18" charset="0"/>
              </a:rPr>
              <a:t>Source:  “Procter &amp; Gamble – Business Sphere and Decision Cockpits”, Ravi Kalakota, Pratical Analytics Wordpress, Feb. 2012, mskcc.org/cancer-care; eWeek.com, Healthcare IT News, IBM Watson to Aid Sloan-Kettering With Cancer Research, March 2012</a:t>
            </a:r>
          </a:p>
          <a:p>
            <a:endParaRPr lang="en-US" sz="800" b="1" dirty="0">
              <a:latin typeface="+mj-lt"/>
            </a:endParaRPr>
          </a:p>
        </p:txBody>
      </p:sp>
      <p:sp>
        <p:nvSpPr>
          <p:cNvPr id="15" name="Rectangle 14"/>
          <p:cNvSpPr/>
          <p:nvPr/>
        </p:nvSpPr>
        <p:spPr>
          <a:xfrm>
            <a:off x="1676400" y="5558135"/>
            <a:ext cx="6705600" cy="461665"/>
          </a:xfrm>
          <a:prstGeom prst="rect">
            <a:avLst/>
          </a:prstGeom>
        </p:spPr>
        <p:txBody>
          <a:bodyPr wrap="square">
            <a:spAutoFit/>
          </a:bodyPr>
          <a:lstStyle/>
          <a:p>
            <a:pPr>
              <a:spcAft>
                <a:spcPts val="900"/>
              </a:spcAft>
            </a:pPr>
            <a:r>
              <a:rPr lang="en-US" sz="1200" dirty="0">
                <a:latin typeface="+mj-lt"/>
              </a:rPr>
              <a:t>Executives are currently using big data to uncover what is currently going on in their business, to understand why, to predict future performance and to understand what actions P&amp;G should take</a:t>
            </a:r>
          </a:p>
        </p:txBody>
      </p:sp>
      <p:pic>
        <p:nvPicPr>
          <p:cNvPr id="16" name="Picture 4" descr="http://blog.camera.org/archives/google-earth.jpe"/>
          <p:cNvPicPr>
            <a:picLocks noChangeAspect="1" noChangeArrowheads="1"/>
          </p:cNvPicPr>
          <p:nvPr/>
        </p:nvPicPr>
        <p:blipFill>
          <a:blip r:embed="rId4" cstate="print"/>
          <a:srcRect/>
          <a:stretch>
            <a:fillRect/>
          </a:stretch>
        </p:blipFill>
        <p:spPr bwMode="auto">
          <a:xfrm>
            <a:off x="2971800" y="1888882"/>
            <a:ext cx="1295400" cy="1107567"/>
          </a:xfrm>
          <a:prstGeom prst="rect">
            <a:avLst/>
          </a:prstGeom>
          <a:noFill/>
          <a:ln>
            <a:solidFill>
              <a:schemeClr val="tx1"/>
            </a:solidFill>
          </a:ln>
        </p:spPr>
      </p:pic>
      <p:graphicFrame>
        <p:nvGraphicFramePr>
          <p:cNvPr id="17" name="Table 16"/>
          <p:cNvGraphicFramePr>
            <a:graphicFrameLocks noGrp="1"/>
          </p:cNvGraphicFramePr>
          <p:nvPr/>
        </p:nvGraphicFramePr>
        <p:xfrm>
          <a:off x="304800" y="1877199"/>
          <a:ext cx="2362200" cy="304800"/>
        </p:xfrm>
        <a:graphic>
          <a:graphicData uri="http://schemas.openxmlformats.org/drawingml/2006/table">
            <a:tbl>
              <a:tblPr firstRow="1" bandRow="1">
                <a:tableStyleId>{5C22544A-7EE6-4342-B048-85BDC9FD1C3A}</a:tableStyleId>
              </a:tblPr>
              <a:tblGrid>
                <a:gridCol w="2362200">
                  <a:extLst>
                    <a:ext uri="{9D8B030D-6E8A-4147-A177-3AD203B41FA5}">
                      <a16:colId xmlns:a16="http://schemas.microsoft.com/office/drawing/2014/main" val="20000"/>
                    </a:ext>
                  </a:extLst>
                </a:gridCol>
              </a:tblGrid>
              <a:tr h="3048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1" dirty="0">
                          <a:solidFill>
                            <a:schemeClr val="tx2"/>
                          </a:solidFill>
                          <a:latin typeface="Georgia" pitchFamily="18" charset="0"/>
                        </a:rPr>
                        <a:t>Allianz</a:t>
                      </a:r>
                    </a:p>
                  </a:txBody>
                  <a:tcPr marL="45720" marR="4572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bl>
          </a:graphicData>
        </a:graphic>
      </p:graphicFrame>
      <p:sp>
        <p:nvSpPr>
          <p:cNvPr id="18" name="Rectangle 17"/>
          <p:cNvSpPr/>
          <p:nvPr/>
        </p:nvSpPr>
        <p:spPr>
          <a:xfrm>
            <a:off x="304800" y="2223954"/>
            <a:ext cx="2438400" cy="1384995"/>
          </a:xfrm>
          <a:prstGeom prst="rect">
            <a:avLst/>
          </a:prstGeom>
        </p:spPr>
        <p:txBody>
          <a:bodyPr wrap="square">
            <a:spAutoFit/>
          </a:bodyPr>
          <a:lstStyle/>
          <a:p>
            <a:pPr>
              <a:spcAft>
                <a:spcPts val="300"/>
              </a:spcAft>
            </a:pPr>
            <a:r>
              <a:rPr lang="en-US" sz="1200" dirty="0">
                <a:latin typeface="+mj-lt"/>
              </a:rPr>
              <a:t>Allianz is ‘mashing’ </a:t>
            </a:r>
            <a:r>
              <a:rPr lang="en-US" sz="1200" dirty="0">
                <a:solidFill>
                  <a:schemeClr val="dk1"/>
                </a:solidFill>
                <a:latin typeface="+mj-lt"/>
              </a:rPr>
              <a:t>satellite data, </a:t>
            </a:r>
            <a:r>
              <a:rPr lang="en-US" sz="1200" dirty="0">
                <a:latin typeface="+mj-lt"/>
              </a:rPr>
              <a:t>third-party street-level data, images, and other internal data to better understand risk concentrations and manage concentration risk in commercial property insurance</a:t>
            </a:r>
          </a:p>
        </p:txBody>
      </p:sp>
      <p:graphicFrame>
        <p:nvGraphicFramePr>
          <p:cNvPr id="19" name="Table 18"/>
          <p:cNvGraphicFramePr>
            <a:graphicFrameLocks noGrp="1"/>
          </p:cNvGraphicFramePr>
          <p:nvPr/>
        </p:nvGraphicFramePr>
        <p:xfrm>
          <a:off x="5791200" y="1719327"/>
          <a:ext cx="2743200" cy="30480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tblGrid>
              <a:tr h="3048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i="1" dirty="0">
                          <a:solidFill>
                            <a:schemeClr val="tx2"/>
                          </a:solidFill>
                          <a:latin typeface="Georgia" pitchFamily="18" charset="0"/>
                        </a:rPr>
                        <a:t>Hartford Steam Boiler</a:t>
                      </a:r>
                    </a:p>
                  </a:txBody>
                  <a:tcPr marL="45720" marR="45720" anchor="ct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bl>
          </a:graphicData>
        </a:graphic>
      </p:graphicFrame>
      <p:sp>
        <p:nvSpPr>
          <p:cNvPr id="20" name="Rectangle 19"/>
          <p:cNvSpPr/>
          <p:nvPr/>
        </p:nvSpPr>
        <p:spPr>
          <a:xfrm>
            <a:off x="5715000" y="2093402"/>
            <a:ext cx="2819400" cy="1831271"/>
          </a:xfrm>
          <a:prstGeom prst="rect">
            <a:avLst/>
          </a:prstGeom>
        </p:spPr>
        <p:txBody>
          <a:bodyPr wrap="square">
            <a:spAutoFit/>
          </a:bodyPr>
          <a:lstStyle/>
          <a:p>
            <a:pPr>
              <a:spcAft>
                <a:spcPts val="600"/>
              </a:spcAft>
            </a:pPr>
            <a:r>
              <a:rPr lang="en-US" sz="1200" dirty="0">
                <a:latin typeface="+mj-lt"/>
              </a:rPr>
              <a:t>Hartford Steam Boiler is using sensors and real-time sensor data to monitor assets, reduce losses and manage risks better</a:t>
            </a:r>
          </a:p>
          <a:p>
            <a:pPr>
              <a:spcAft>
                <a:spcPts val="300"/>
              </a:spcAft>
            </a:pPr>
            <a:r>
              <a:rPr lang="en-US" sz="1200" dirty="0">
                <a:latin typeface="+mj-lt"/>
              </a:rPr>
              <a:t>Hartford Steam Boiler has been able to manage concentration risks and reduce losses, having one of the lowest combined ratios for a commercial insurer</a:t>
            </a:r>
          </a:p>
        </p:txBody>
      </p:sp>
      <p:pic>
        <p:nvPicPr>
          <p:cNvPr id="21" name="Picture 4"/>
          <p:cNvPicPr>
            <a:picLocks noChangeAspect="1" noChangeArrowheads="1"/>
          </p:cNvPicPr>
          <p:nvPr/>
        </p:nvPicPr>
        <p:blipFill>
          <a:blip r:embed="rId5" cstate="print"/>
          <a:srcRect/>
          <a:stretch>
            <a:fillRect/>
          </a:stretch>
        </p:blipFill>
        <p:spPr>
          <a:xfrm>
            <a:off x="3146726" y="3243849"/>
            <a:ext cx="1453662" cy="994611"/>
          </a:xfrm>
          <a:prstGeom prst="rect">
            <a:avLst/>
          </a:prstGeom>
          <a:noFill/>
          <a:ln>
            <a:solidFill>
              <a:schemeClr val="tx1"/>
            </a:solidFill>
          </a:ln>
        </p:spPr>
      </p:pic>
      <p:pic>
        <p:nvPicPr>
          <p:cNvPr id="22" name="Picture 6"/>
          <p:cNvPicPr>
            <a:picLocks noChangeAspect="1" noChangeArrowheads="1"/>
          </p:cNvPicPr>
          <p:nvPr/>
        </p:nvPicPr>
        <p:blipFill>
          <a:blip r:embed="rId6" cstate="print"/>
          <a:srcRect/>
          <a:stretch>
            <a:fillRect/>
          </a:stretch>
        </p:blipFill>
        <p:spPr>
          <a:xfrm>
            <a:off x="4289726" y="3324999"/>
            <a:ext cx="1244174" cy="871712"/>
          </a:xfrm>
          <a:prstGeom prst="rect">
            <a:avLst/>
          </a:prstGeom>
          <a:noFill/>
          <a:ln>
            <a:solidFill>
              <a:schemeClr val="tx1"/>
            </a:solidFill>
          </a:ln>
        </p:spPr>
      </p:pic>
      <p:pic>
        <p:nvPicPr>
          <p:cNvPr id="23" name="Picture 7"/>
          <p:cNvPicPr>
            <a:picLocks noChangeAspect="1" noChangeArrowheads="1"/>
          </p:cNvPicPr>
          <p:nvPr/>
        </p:nvPicPr>
        <p:blipFill>
          <a:blip r:embed="rId7" cstate="print"/>
          <a:srcRect/>
          <a:stretch>
            <a:fillRect/>
          </a:stretch>
        </p:blipFill>
        <p:spPr>
          <a:xfrm>
            <a:off x="3886200" y="2210699"/>
            <a:ext cx="1079813" cy="738169"/>
          </a:xfrm>
          <a:prstGeom prst="rect">
            <a:avLst/>
          </a:prstGeom>
          <a:noFill/>
          <a:ln>
            <a:solidFill>
              <a:schemeClr val="tx1"/>
            </a:solidFill>
          </a:ln>
        </p:spPr>
      </p:pic>
      <p:sp>
        <p:nvSpPr>
          <p:cNvPr id="24" name="TextBox 23"/>
          <p:cNvSpPr txBox="1"/>
          <p:nvPr/>
        </p:nvSpPr>
        <p:spPr>
          <a:xfrm>
            <a:off x="2948050" y="1724799"/>
            <a:ext cx="914400" cy="228600"/>
          </a:xfrm>
          <a:prstGeom prst="rect">
            <a:avLst/>
          </a:prstGeom>
          <a:noFill/>
        </p:spPr>
        <p:txBody>
          <a:bodyPr wrap="square" lIns="0" tIns="0" rIns="0" bIns="0" rtlCol="0">
            <a:noAutofit/>
          </a:bodyPr>
          <a:lstStyle/>
          <a:p>
            <a:pPr indent="-274320">
              <a:spcAft>
                <a:spcPts val="900"/>
              </a:spcAft>
            </a:pPr>
            <a:r>
              <a:rPr lang="en-US" sz="1000" dirty="0">
                <a:latin typeface="Georgia" pitchFamily="18" charset="0"/>
              </a:rPr>
              <a:t>Satellite Data</a:t>
            </a:r>
          </a:p>
        </p:txBody>
      </p:sp>
      <p:sp>
        <p:nvSpPr>
          <p:cNvPr id="25" name="TextBox 24"/>
          <p:cNvSpPr txBox="1"/>
          <p:nvPr/>
        </p:nvSpPr>
        <p:spPr>
          <a:xfrm>
            <a:off x="4314700" y="2034549"/>
            <a:ext cx="548640" cy="228600"/>
          </a:xfrm>
          <a:prstGeom prst="rect">
            <a:avLst/>
          </a:prstGeom>
          <a:noFill/>
        </p:spPr>
        <p:txBody>
          <a:bodyPr wrap="square" lIns="0" tIns="0" rIns="0" bIns="0" rtlCol="0">
            <a:noAutofit/>
          </a:bodyPr>
          <a:lstStyle/>
          <a:p>
            <a:pPr indent="-274320">
              <a:spcAft>
                <a:spcPts val="900"/>
              </a:spcAft>
            </a:pPr>
            <a:r>
              <a:rPr lang="en-US" sz="1000" dirty="0">
                <a:latin typeface="Georgia" pitchFamily="18" charset="0"/>
              </a:rPr>
              <a:t>Location</a:t>
            </a:r>
          </a:p>
        </p:txBody>
      </p:sp>
      <p:sp>
        <p:nvSpPr>
          <p:cNvPr id="26" name="TextBox 25"/>
          <p:cNvSpPr txBox="1"/>
          <p:nvPr/>
        </p:nvSpPr>
        <p:spPr>
          <a:xfrm>
            <a:off x="3158601" y="3084524"/>
            <a:ext cx="914400" cy="228600"/>
          </a:xfrm>
          <a:prstGeom prst="rect">
            <a:avLst/>
          </a:prstGeom>
          <a:noFill/>
        </p:spPr>
        <p:txBody>
          <a:bodyPr wrap="square" lIns="0" tIns="0" rIns="0" bIns="0" rtlCol="0">
            <a:noAutofit/>
          </a:bodyPr>
          <a:lstStyle/>
          <a:p>
            <a:pPr indent="-274320">
              <a:spcAft>
                <a:spcPts val="900"/>
              </a:spcAft>
            </a:pPr>
            <a:r>
              <a:rPr lang="en-US" sz="1000" dirty="0">
                <a:latin typeface="Georgia" pitchFamily="18" charset="0"/>
              </a:rPr>
              <a:t>Map Data</a:t>
            </a:r>
          </a:p>
        </p:txBody>
      </p:sp>
      <p:sp>
        <p:nvSpPr>
          <p:cNvPr id="27" name="TextBox 26"/>
          <p:cNvSpPr txBox="1"/>
          <p:nvPr/>
        </p:nvSpPr>
        <p:spPr>
          <a:xfrm>
            <a:off x="4660075" y="3032074"/>
            <a:ext cx="1131125" cy="216725"/>
          </a:xfrm>
          <a:prstGeom prst="rect">
            <a:avLst/>
          </a:prstGeom>
          <a:noFill/>
        </p:spPr>
        <p:txBody>
          <a:bodyPr wrap="square" lIns="0" tIns="0" rIns="0" bIns="0" rtlCol="0">
            <a:noAutofit/>
          </a:bodyPr>
          <a:lstStyle/>
          <a:p>
            <a:pPr indent="-274320"/>
            <a:r>
              <a:rPr lang="en-US" sz="1000" dirty="0">
                <a:latin typeface="Georgia" pitchFamily="18" charset="0"/>
              </a:rPr>
              <a:t>Property-Specific </a:t>
            </a:r>
          </a:p>
          <a:p>
            <a:pPr indent="-274320">
              <a:spcAft>
                <a:spcPts val="900"/>
              </a:spcAft>
            </a:pPr>
            <a:r>
              <a:rPr lang="en-US" sz="1000" dirty="0">
                <a:latin typeface="Georgia" pitchFamily="18" charset="0"/>
              </a:rPr>
              <a:t>Data</a:t>
            </a:r>
          </a:p>
        </p:txBody>
      </p:sp>
      <p:sp>
        <p:nvSpPr>
          <p:cNvPr id="28" name="Title 1"/>
          <p:cNvSpPr txBox="1">
            <a:spLocks/>
          </p:cNvSpPr>
          <p:nvPr>
            <p:custDataLst>
              <p:tags r:id="rId1"/>
            </p:custDataLst>
          </p:nvPr>
        </p:nvSpPr>
        <p:spPr bwMode="auto">
          <a:xfrm>
            <a:off x="533400" y="292900"/>
            <a:ext cx="8077200" cy="22860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fontAlgn="base">
              <a:spcBef>
                <a:spcPct val="0"/>
              </a:spcBef>
              <a:spcAft>
                <a:spcPct val="0"/>
              </a:spcAft>
              <a:defRPr/>
            </a:pPr>
            <a:r>
              <a:rPr lang="en-GB" sz="1200" i="1" dirty="0">
                <a:solidFill>
                  <a:schemeClr val="tx2"/>
                </a:solidFill>
                <a:latin typeface="Georgia"/>
              </a:rPr>
              <a:t>Other Examples</a:t>
            </a:r>
          </a:p>
        </p:txBody>
      </p:sp>
    </p:spTree>
    <p:extLst>
      <p:ext uri="{BB962C8B-B14F-4D97-AF65-F5344CB8AC3E}">
        <p14:creationId xmlns:p14="http://schemas.microsoft.com/office/powerpoint/2010/main" val="38116512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5F5C8-5F93-3EC6-0529-3EE4E1985CAD}"/>
              </a:ext>
            </a:extLst>
          </p:cNvPr>
          <p:cNvSpPr>
            <a:spLocks noGrp="1"/>
          </p:cNvSpPr>
          <p:nvPr>
            <p:ph type="title"/>
          </p:nvPr>
        </p:nvSpPr>
        <p:spPr/>
        <p:txBody>
          <a:bodyPr/>
          <a:lstStyle/>
          <a:p>
            <a:r>
              <a:rPr lang="en-GB" dirty="0"/>
              <a:t>Further Research </a:t>
            </a:r>
          </a:p>
        </p:txBody>
      </p:sp>
      <p:sp>
        <p:nvSpPr>
          <p:cNvPr id="3" name="Content Placeholder 2">
            <a:extLst>
              <a:ext uri="{FF2B5EF4-FFF2-40B4-BE49-F238E27FC236}">
                <a16:creationId xmlns:a16="http://schemas.microsoft.com/office/drawing/2014/main" id="{3EF07A40-E4AA-C5F6-90E2-0FF4ED693EF3}"/>
              </a:ext>
            </a:extLst>
          </p:cNvPr>
          <p:cNvSpPr>
            <a:spLocks noGrp="1"/>
          </p:cNvSpPr>
          <p:nvPr>
            <p:ph sz="quarter" idx="15"/>
          </p:nvPr>
        </p:nvSpPr>
        <p:spPr/>
        <p:txBody>
          <a:bodyPr/>
          <a:lstStyle/>
          <a:p>
            <a:r>
              <a:rPr lang="en-GB" dirty="0"/>
              <a:t>New </a:t>
            </a:r>
            <a:r>
              <a:rPr lang="en-GB"/>
              <a:t>applications can be </a:t>
            </a:r>
            <a:r>
              <a:rPr lang="en-GB" dirty="0"/>
              <a:t>explored through in-depth analysis of current Big Data Companies</a:t>
            </a:r>
          </a:p>
        </p:txBody>
      </p:sp>
      <p:sp>
        <p:nvSpPr>
          <p:cNvPr id="4" name="Footer Placeholder 3">
            <a:extLst>
              <a:ext uri="{FF2B5EF4-FFF2-40B4-BE49-F238E27FC236}">
                <a16:creationId xmlns:a16="http://schemas.microsoft.com/office/drawing/2014/main" id="{AAA82889-B821-0695-BADD-33E65E32728B}"/>
              </a:ext>
            </a:extLst>
          </p:cNvPr>
          <p:cNvSpPr>
            <a:spLocks noGrp="1"/>
          </p:cNvSpPr>
          <p:nvPr>
            <p:ph type="ftr" sz="quarter" idx="3"/>
          </p:nvPr>
        </p:nvSpPr>
        <p:spPr/>
        <p:txBody>
          <a:bodyPr/>
          <a:lstStyle/>
          <a:p>
            <a:endParaRPr lang="en-GB"/>
          </a:p>
        </p:txBody>
      </p:sp>
      <p:sp>
        <p:nvSpPr>
          <p:cNvPr id="5" name="Slide Number Placeholder 4">
            <a:extLst>
              <a:ext uri="{FF2B5EF4-FFF2-40B4-BE49-F238E27FC236}">
                <a16:creationId xmlns:a16="http://schemas.microsoft.com/office/drawing/2014/main" id="{6F0712AC-FCCB-6ED2-0779-7BBC57F28115}"/>
              </a:ext>
            </a:extLst>
          </p:cNvPr>
          <p:cNvSpPr>
            <a:spLocks noGrp="1"/>
          </p:cNvSpPr>
          <p:nvPr>
            <p:ph type="sldNum" sz="quarter" idx="4"/>
          </p:nvPr>
        </p:nvSpPr>
        <p:spPr/>
        <p:txBody>
          <a:bodyPr/>
          <a:lstStyle/>
          <a:p>
            <a:fld id="{9EBD5762-3BDC-484D-9503-7EA6D5A9A8CE}" type="slidenum">
              <a:rPr lang="en-GB" smtClean="0"/>
              <a:pPr/>
              <a:t>34</a:t>
            </a:fld>
            <a:endParaRPr lang="en-GB"/>
          </a:p>
        </p:txBody>
      </p:sp>
      <p:sp>
        <p:nvSpPr>
          <p:cNvPr id="6" name="Date Placeholder 5">
            <a:extLst>
              <a:ext uri="{FF2B5EF4-FFF2-40B4-BE49-F238E27FC236}">
                <a16:creationId xmlns:a16="http://schemas.microsoft.com/office/drawing/2014/main" id="{17D6E4D2-BB79-A2DD-671E-4B6FF030D133}"/>
              </a:ext>
            </a:extLst>
          </p:cNvPr>
          <p:cNvSpPr>
            <a:spLocks noGrp="1"/>
          </p:cNvSpPr>
          <p:nvPr>
            <p:ph type="dt" sz="half" idx="2"/>
          </p:nvPr>
        </p:nvSpPr>
        <p:spPr/>
        <p:txBody>
          <a:bodyPr/>
          <a:lstStyle/>
          <a:p>
            <a:endParaRPr lang="en-GB" dirty="0"/>
          </a:p>
        </p:txBody>
      </p:sp>
    </p:spTree>
    <p:extLst>
      <p:ext uri="{BB962C8B-B14F-4D97-AF65-F5344CB8AC3E}">
        <p14:creationId xmlns:p14="http://schemas.microsoft.com/office/powerpoint/2010/main" val="38027593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vBQa2QQ3qEi3VAAKJQeujw"/>
</p:tagLst>
</file>

<file path=ppt/tags/tag2.xml><?xml version="1.0" encoding="utf-8"?>
<p:tagLst xmlns:a="http://schemas.openxmlformats.org/drawingml/2006/main" xmlns:r="http://schemas.openxmlformats.org/officeDocument/2006/relationships" xmlns:p="http://schemas.openxmlformats.org/presentationml/2006/main">
  <p:tag name="SMARTSLIDETYPE" val="Divider"/>
  <p:tag name="SMARTDIVIDERTYPE" val="Section"/>
  <p:tag name="EXECUTIVE SUMMARY" val="Executive Summary"/>
  <p:tag name="SMARTDIVIDERLEVEL" val="0"/>
  <p:tag name="SHOW EXECUTIVE SUMMARY" val="No"/>
  <p:tag name="SMART DIVIDER TITLE" val="Introduction"/>
  <p:tag name="SMARTDIVIDERTEXT" val="Section"/>
  <p:tag name="SMARTDIVIDERNUMBER" val="1"/>
</p:tagLst>
</file>

<file path=ppt/tags/tag3.xml><?xml version="1.0" encoding="utf-8"?>
<p:tagLst xmlns:a="http://schemas.openxmlformats.org/drawingml/2006/main" xmlns:r="http://schemas.openxmlformats.org/officeDocument/2006/relationships" xmlns:p="http://schemas.openxmlformats.org/presentationml/2006/main">
  <p:tag name="SMARTLOCKSHAPE" val="Yes"/>
  <p:tag name="SMARTOBJECT" val="Grid"/>
  <p:tag name="SMARTISVISIBLE" val="{@GridOn}=Yes"/>
</p:tagLst>
</file>

<file path=ppt/tags/tag4.xml><?xml version="1.0" encoding="utf-8"?>
<p:tagLst xmlns:a="http://schemas.openxmlformats.org/drawingml/2006/main" xmlns:r="http://schemas.openxmlformats.org/officeDocument/2006/relationships" xmlns:p="http://schemas.openxmlformats.org/presentationml/2006/main">
  <p:tag name="SMARTREAD" val="{Smart Divider title}"/>
  <p:tag name="SMARTWRITE" val="{Smart Divider title}"/>
</p:tagLst>
</file>

<file path=ppt/tags/tag5.xml><?xml version="1.0" encoding="utf-8"?>
<p:tagLst xmlns:a="http://schemas.openxmlformats.org/drawingml/2006/main" xmlns:r="http://schemas.openxmlformats.org/officeDocument/2006/relationships" xmlns:p="http://schemas.openxmlformats.org/presentationml/2006/main">
  <p:tag name="ADV_TOP" val="361.625"/>
  <p:tag name="ADV_LEFT" val="142.25"/>
  <p:tag name="ADV_HEIGHT" val="135"/>
  <p:tag name="ADV_WIDTH" val="135"/>
</p:tagLst>
</file>

<file path=ppt/tags/tag6.xml><?xml version="1.0" encoding="utf-8"?>
<p:tagLst xmlns:a="http://schemas.openxmlformats.org/drawingml/2006/main" xmlns:r="http://schemas.openxmlformats.org/officeDocument/2006/relationships" xmlns:p="http://schemas.openxmlformats.org/presentationml/2006/main">
  <p:tag name="ADV_TOP" val="304.25"/>
  <p:tag name="ADV_LEFT" val="123.5"/>
  <p:tag name="ADV_HEIGHT" val="135"/>
  <p:tag name="ADV_WIDTH" val="135"/>
</p:tagLst>
</file>

<file path=ppt/tags/tag7.xml><?xml version="1.0" encoding="utf-8"?>
<p:tagLst xmlns:a="http://schemas.openxmlformats.org/drawingml/2006/main" xmlns:r="http://schemas.openxmlformats.org/officeDocument/2006/relationships" xmlns:p="http://schemas.openxmlformats.org/presentationml/2006/main">
  <p:tag name="ADV_TOP" val="268.75"/>
  <p:tag name="ADV_LEFT" val="172.375"/>
  <p:tag name="ADV_HEIGHT" val="135"/>
  <p:tag name="ADV_WIDTH" val="135"/>
</p:tagLst>
</file>

<file path=ppt/tags/tag8.xml><?xml version="1.0" encoding="utf-8"?>
<p:tagLst xmlns:a="http://schemas.openxmlformats.org/drawingml/2006/main" xmlns:r="http://schemas.openxmlformats.org/officeDocument/2006/relationships" xmlns:p="http://schemas.openxmlformats.org/presentationml/2006/main">
  <p:tag name="ADV_TOP" val="304.125"/>
  <p:tag name="ADV_LEFT" val="221.125"/>
  <p:tag name="ADV_HEIGHT" val="135"/>
  <p:tag name="ADV_WIDTH" val="135"/>
</p:tagLst>
</file>

<file path=ppt/tags/tag9.xml><?xml version="1.0" encoding="utf-8"?>
<p:tagLst xmlns:a="http://schemas.openxmlformats.org/drawingml/2006/main" xmlns:r="http://schemas.openxmlformats.org/officeDocument/2006/relationships" xmlns:p="http://schemas.openxmlformats.org/presentationml/2006/main">
  <p:tag name="ADV_TOP" val="361.625"/>
  <p:tag name="ADV_LEFT" val="142.25"/>
  <p:tag name="ADV_HEIGHT" val="135"/>
  <p:tag name="ADV_WIDTH" val="135"/>
</p:tagLst>
</file>

<file path=ppt/tags/tag10.xml><?xml version="1.0" encoding="utf-8"?>
<p:tagLst xmlns:a="http://schemas.openxmlformats.org/drawingml/2006/main" xmlns:r="http://schemas.openxmlformats.org/officeDocument/2006/relationships" xmlns:p="http://schemas.openxmlformats.org/presentationml/2006/main">
  <p:tag name="ADV_TOP" val="361.625"/>
  <p:tag name="ADV_LEFT" val="142.25"/>
  <p:tag name="ADV_HEIGHT" val="135"/>
  <p:tag name="ADV_WIDTH" val="135"/>
</p:tagLst>
</file>

<file path=ppt/tags/tag11.xml><?xml version="1.0" encoding="utf-8"?>
<p:tagLst xmlns:a="http://schemas.openxmlformats.org/drawingml/2006/main" xmlns:r="http://schemas.openxmlformats.org/officeDocument/2006/relationships" xmlns:p="http://schemas.openxmlformats.org/presentationml/2006/main">
  <p:tag name="ADV_TOP" val="361.625"/>
  <p:tag name="ADV_LEFT" val="142.25"/>
  <p:tag name="ADV_HEIGHT" val="135"/>
  <p:tag name="ADV_WIDTH" val="135"/>
</p:tagLst>
</file>

<file path=ppt/tags/tag12.xml><?xml version="1.0" encoding="utf-8"?>
<p:tagLst xmlns:a="http://schemas.openxmlformats.org/drawingml/2006/main" xmlns:r="http://schemas.openxmlformats.org/officeDocument/2006/relationships" xmlns:p="http://schemas.openxmlformats.org/presentationml/2006/main">
  <p:tag name="ADV_TOP" val="361.625"/>
  <p:tag name="ADV_LEFT" val="142.25"/>
  <p:tag name="ADV_HEIGHT" val="135"/>
  <p:tag name="ADV_WIDTH" val="135"/>
</p:tagLst>
</file>

<file path=ppt/tags/tag13.xml><?xml version="1.0" encoding="utf-8"?>
<p:tagLst xmlns:a="http://schemas.openxmlformats.org/drawingml/2006/main" xmlns:r="http://schemas.openxmlformats.org/officeDocument/2006/relationships" xmlns:p="http://schemas.openxmlformats.org/presentationml/2006/main">
  <p:tag name="SMARTSLIDETYPE" val="Divider"/>
  <p:tag name="SMARTDIVIDERTYPE" val="Section"/>
  <p:tag name="EXECUTIVE SUMMARY" val="Executive Summary"/>
  <p:tag name="SMARTDIVIDERLEVEL" val="0"/>
  <p:tag name="SHOW EXECUTIVE SUMMARY" val="No"/>
  <p:tag name="SMART DIVIDER TITLE" val="Introduction"/>
  <p:tag name="SMARTDIVIDERTEXT" val="Section"/>
  <p:tag name="SMARTDIVIDERNUMBER" val="1"/>
</p:tagLst>
</file>

<file path=ppt/tags/tag14.xml><?xml version="1.0" encoding="utf-8"?>
<p:tagLst xmlns:a="http://schemas.openxmlformats.org/drawingml/2006/main" xmlns:r="http://schemas.openxmlformats.org/officeDocument/2006/relationships" xmlns:p="http://schemas.openxmlformats.org/presentationml/2006/main">
  <p:tag name="SMARTLOCKSHAPE" val="Yes"/>
  <p:tag name="SMARTOBJECT" val="Grid"/>
  <p:tag name="SMARTISVISIBLE" val="{@GridOn}=Yes"/>
</p:tagLst>
</file>

<file path=ppt/tags/tag15.xml><?xml version="1.0" encoding="utf-8"?>
<p:tagLst xmlns:a="http://schemas.openxmlformats.org/drawingml/2006/main" xmlns:r="http://schemas.openxmlformats.org/officeDocument/2006/relationships" xmlns:p="http://schemas.openxmlformats.org/presentationml/2006/main">
  <p:tag name="SMARTREAD" val="{Smart Divider title}"/>
  <p:tag name="SMARTWRITE" val="{Smart Divider title}"/>
</p:tagLst>
</file>

<file path=ppt/tags/tag16.xml><?xml version="1.0" encoding="utf-8"?>
<p:tagLst xmlns:a="http://schemas.openxmlformats.org/drawingml/2006/main" xmlns:r="http://schemas.openxmlformats.org/officeDocument/2006/relationships" xmlns:p="http://schemas.openxmlformats.org/presentationml/2006/main">
  <p:tag name="SMARTSLIDETYPE" val="Divider"/>
  <p:tag name="SMARTDIVIDERTYPE" val="Section"/>
  <p:tag name="EXECUTIVE SUMMARY" val="Executive Summary"/>
  <p:tag name="SMARTDIVIDERLEVEL" val="0"/>
  <p:tag name="SHOW EXECUTIVE SUMMARY" val="No"/>
  <p:tag name="SMART DIVIDER TITLE" val="Introduction"/>
  <p:tag name="SMARTDIVIDERTEXT" val="Section"/>
  <p:tag name="SMARTDIVIDERNUMBER" val="1"/>
</p:tagLst>
</file>

<file path=ppt/tags/tag17.xml><?xml version="1.0" encoding="utf-8"?>
<p:tagLst xmlns:a="http://schemas.openxmlformats.org/drawingml/2006/main" xmlns:r="http://schemas.openxmlformats.org/officeDocument/2006/relationships" xmlns:p="http://schemas.openxmlformats.org/presentationml/2006/main">
  <p:tag name="SMARTLOCKSHAPE" val="Yes"/>
  <p:tag name="SMARTOBJECT" val="Grid"/>
  <p:tag name="SMARTISVISIBLE" val="{@GridOn}=Yes"/>
</p:tagLst>
</file>

<file path=ppt/tags/tag18.xml><?xml version="1.0" encoding="utf-8"?>
<p:tagLst xmlns:a="http://schemas.openxmlformats.org/drawingml/2006/main" xmlns:r="http://schemas.openxmlformats.org/officeDocument/2006/relationships" xmlns:p="http://schemas.openxmlformats.org/presentationml/2006/main">
  <p:tag name="SMARTREAD" val="{Smart Divider title}"/>
  <p:tag name="SMARTWRITE" val="{Smart Divider title}"/>
</p:tagLst>
</file>

<file path=ppt/tags/tag19.xml><?xml version="1.0" encoding="utf-8"?>
<p:tagLst xmlns:a="http://schemas.openxmlformats.org/drawingml/2006/main" xmlns:r="http://schemas.openxmlformats.org/officeDocument/2006/relationships" xmlns:p="http://schemas.openxmlformats.org/presentationml/2006/main">
  <p:tag name="SMARTREAD" val="{Smart Divider title}"/>
  <p:tag name="SMARTWRITE" val="{Smart Divider title}"/>
</p:tagLst>
</file>

<file path=ppt/tags/tag20.xml><?xml version="1.0" encoding="utf-8"?>
<p:tagLst xmlns:a="http://schemas.openxmlformats.org/drawingml/2006/main" xmlns:r="http://schemas.openxmlformats.org/officeDocument/2006/relationships" xmlns:p="http://schemas.openxmlformats.org/presentationml/2006/main">
  <p:tag name="SMARTREAD" val="{Smart Divider title}"/>
  <p:tag name="SMARTWRITE" val="{Smart Divider title}"/>
</p:tagLst>
</file>

<file path=ppt/tags/tag21.xml><?xml version="1.0" encoding="utf-8"?>
<p:tagLst xmlns:a="http://schemas.openxmlformats.org/drawingml/2006/main" xmlns:r="http://schemas.openxmlformats.org/officeDocument/2006/relationships" xmlns:p="http://schemas.openxmlformats.org/presentationml/2006/main">
  <p:tag name="SMARTREAD" val="{Smart Divider title}"/>
  <p:tag name="SMARTWRITE" val="{Smart Divider title}"/>
</p:tagLst>
</file>

<file path=ppt/tags/tag22.xml><?xml version="1.0" encoding="utf-8"?>
<p:tagLst xmlns:a="http://schemas.openxmlformats.org/drawingml/2006/main" xmlns:r="http://schemas.openxmlformats.org/officeDocument/2006/relationships" xmlns:p="http://schemas.openxmlformats.org/presentationml/2006/main">
  <p:tag name="SMARTREAD" val="{Smart Divider title}"/>
  <p:tag name="SMARTWRITE" val="{Smart Divider title}"/>
</p:tagLst>
</file>

<file path=ppt/theme/theme1.xml><?xml version="1.0" encoding="utf-8"?>
<a:theme xmlns:a="http://schemas.openxmlformats.org/drawingml/2006/main" name="PwC Presentation">
  <a:themeElements>
    <a:clrScheme name="PwC Orange">
      <a:dk1>
        <a:srgbClr val="000000"/>
      </a:dk1>
      <a:lt1>
        <a:srgbClr val="FFFFFF"/>
      </a:lt1>
      <a:dk2>
        <a:srgbClr val="DC6900"/>
      </a:dk2>
      <a:lt2>
        <a:srgbClr val="FFFFFF"/>
      </a:lt2>
      <a:accent1>
        <a:srgbClr val="DC6900"/>
      </a:accent1>
      <a:accent2>
        <a:srgbClr val="FFB600"/>
      </a:accent2>
      <a:accent3>
        <a:srgbClr val="602320"/>
      </a:accent3>
      <a:accent4>
        <a:srgbClr val="DB536A"/>
      </a:accent4>
      <a:accent5>
        <a:srgbClr val="A32020"/>
      </a:accent5>
      <a:accent6>
        <a:srgbClr val="E0301E"/>
      </a:accent6>
      <a:hlink>
        <a:srgbClr val="DC6900"/>
      </a:hlink>
      <a:folHlink>
        <a:srgbClr val="DC6900"/>
      </a:folHlink>
    </a:clrScheme>
    <a:fontScheme name="PwC">
      <a:majorFont>
        <a:latin typeface="Georgi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ltGray">
        <a:solidFill>
          <a:schemeClr val="tx2"/>
        </a:solidFill>
        <a:ln w="3175"/>
      </a:spPr>
      <a:bodyPr rtlCol="0" anchor="ctr"/>
      <a:lstStyle>
        <a:defPPr algn="ctr">
          <a:defRPr dirty="0" err="1" smtClean="0">
            <a:solidFill>
              <a:schemeClr val="bg1"/>
            </a:solidFill>
            <a:latin typeface="Georgia" pitchFamily="18" charset="0"/>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noAutofit/>
      </a:bodyPr>
      <a:lstStyle>
        <a:defPPr indent="-274320">
          <a:spcAft>
            <a:spcPts val="900"/>
          </a:spcAft>
          <a:defRPr sz="2000" dirty="0" err="1" smtClean="0">
            <a:latin typeface="Georgia" pitchFamily="18" charset="0"/>
          </a:defRPr>
        </a:defPPr>
      </a:lstStyle>
    </a:txDef>
  </a:objectDefaults>
  <a:extraClrSchemeLst/>
  <a:extLst>
    <a:ext uri="{05A4C25C-085E-4340-85A3-A5531E510DB2}">
      <thm15:themeFamily xmlns:thm15="http://schemas.microsoft.com/office/thememl/2012/main" name="Presentation1" id="{4F8C9950-8E42-4DD1-9A6E-53D997572DCB}" vid="{7E95D688-9DB1-402C-9ECE-199906F09B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PwC Presentation</Template>
  <TotalTime>4800</TotalTime>
  <Words>6047</Words>
  <Application>Microsoft Office PowerPoint</Application>
  <PresentationFormat>On-screen Show (4:3)</PresentationFormat>
  <Paragraphs>658</Paragraphs>
  <Slides>34</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Georgia</vt:lpstr>
      <vt:lpstr>Wingdings</vt:lpstr>
      <vt:lpstr>PwC Presentation</vt:lpstr>
      <vt:lpstr>LEARNING OBJECTIVES</vt:lpstr>
      <vt:lpstr>What is Big Data?</vt:lpstr>
      <vt:lpstr>The Promise of Big Data</vt:lpstr>
      <vt:lpstr>Types of Big Data</vt:lpstr>
      <vt:lpstr>PowerPoint Presentation</vt:lpstr>
      <vt:lpstr>Why is Big Data valuable?</vt:lpstr>
      <vt:lpstr>PowerPoint Presentation</vt:lpstr>
      <vt:lpstr>Not to be confused with…</vt:lpstr>
      <vt:lpstr>It’s not just about the data…</vt:lpstr>
      <vt:lpstr>… It’s also about what, how, and why you use it</vt:lpstr>
      <vt:lpstr>Big Data Analytical Capabilities</vt:lpstr>
      <vt:lpstr>Forward-Looking vs. Rear-View Analytics</vt:lpstr>
      <vt:lpstr>Examples of Big Data Analytics in Action</vt:lpstr>
      <vt:lpstr>Big Data Analytics in Development</vt:lpstr>
      <vt:lpstr>Creating a Big Data-Enabled Organization  Bringing Big Data home</vt:lpstr>
      <vt:lpstr>Step 1: Be Yourself</vt:lpstr>
      <vt:lpstr>Step 2: Secure People &amp; Skills</vt:lpstr>
      <vt:lpstr>Step 3: Let objectives dictate structure, not vice versa</vt:lpstr>
      <vt:lpstr>The ‘Hub-Spoke’ operating model often serves as a well-synchronized, connected system</vt:lpstr>
      <vt:lpstr>Step 4: Invest in Appropriate Infrastructure</vt:lpstr>
      <vt:lpstr>Emerging Infrastructure Options</vt:lpstr>
      <vt:lpstr>PowerPoint Presentation</vt:lpstr>
      <vt:lpstr>Summary: Key Guiding Principles for developing best-in-class analytics organization</vt:lpstr>
      <vt:lpstr>Case Study  ‘Nowcasting’ Economic Activity in Colombia</vt:lpstr>
      <vt:lpstr>Situation</vt:lpstr>
      <vt:lpstr>Group Discussion</vt:lpstr>
      <vt:lpstr>Brainstorming Breakout</vt:lpstr>
      <vt:lpstr>Solution</vt:lpstr>
      <vt:lpstr>Additional Case Studies</vt:lpstr>
      <vt:lpstr>Advanced natural language processing and deep question-answering technology are being applied to address clinical decision-making</vt:lpstr>
      <vt:lpstr>Large volumes of real-time sensor data are empowering individuals to take more control of their health</vt:lpstr>
      <vt:lpstr>Advanced machine learning and visualization techniques are being used to model drug interactions</vt:lpstr>
      <vt:lpstr>Companies in other sectors are also pursuing various applications of ‘Big Data’ and ‘Smart Analytics’.</vt:lpstr>
      <vt:lpstr>Further Research </vt:lpstr>
    </vt:vector>
  </TitlesOfParts>
  <Company>PricewaterhouseCoopers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Lab: Big Data Analytics</dc:title>
  <dc:creator>Scott J Jackson</dc:creator>
  <cp:lastModifiedBy>Jayalakshmi Gopalkrishnan</cp:lastModifiedBy>
  <cp:revision>175</cp:revision>
  <dcterms:created xsi:type="dcterms:W3CDTF">2017-03-07T12:31:52Z</dcterms:created>
  <dcterms:modified xsi:type="dcterms:W3CDTF">2023-09-19T23:28:53Z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B template version">
    <vt:lpwstr>6</vt:lpwstr>
  </property>
  <property fmtid="{D5CDD505-2E9C-101B-9397-08002B2CF9AE}" pid="3" name="TB template type">
    <vt:lpwstr>Onscreen</vt:lpwstr>
  </property>
  <property fmtid="{D5CDD505-2E9C-101B-9397-08002B2CF9AE}" pid="4" name="Template created by">
    <vt:lpwstr>PwC</vt:lpwstr>
  </property>
  <property fmtid="{D5CDD505-2E9C-101B-9397-08002B2CF9AE}" pid="5" name="Template version">
    <vt:lpwstr>6</vt:lpwstr>
  </property>
</Properties>
</file>