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8" r:id="rId3"/>
    <p:sldId id="270" r:id="rId4"/>
    <p:sldId id="271" r:id="rId5"/>
    <p:sldId id="272" r:id="rId6"/>
    <p:sldId id="273" r:id="rId7"/>
    <p:sldId id="269" r:id="rId8"/>
    <p:sldId id="274" r:id="rId9"/>
    <p:sldId id="275" r:id="rId10"/>
    <p:sldId id="259" r:id="rId11"/>
    <p:sldId id="261" r:id="rId12"/>
    <p:sldId id="276" r:id="rId13"/>
    <p:sldId id="277" r:id="rId14"/>
    <p:sldId id="278" r:id="rId15"/>
    <p:sldId id="279" r:id="rId16"/>
    <p:sldId id="263" r:id="rId17"/>
    <p:sldId id="264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112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FF63F0-7F16-2B46-AA57-889141E22BD8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95FC9B4-C011-1041-A5CF-8336E98DB7CC}" type="datetimeFigureOut">
              <a:rPr lang="en-US" smtClean="0"/>
              <a:t>5/16/2019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51867" y="124409"/>
            <a:ext cx="5608109" cy="165946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Queer Perspectives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56254" y="1783876"/>
            <a:ext cx="6400800" cy="1752600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err="1" smtClean="0"/>
              <a:t>Dr</a:t>
            </a:r>
            <a:r>
              <a:rPr lang="en-US" dirty="0" smtClean="0"/>
              <a:t> Jessica M. Keady</a:t>
            </a:r>
          </a:p>
          <a:p>
            <a:r>
              <a:rPr lang="en-US" dirty="0" smtClean="0"/>
              <a:t>j.keady@uwtsd.ac.uk</a:t>
            </a:r>
            <a:endParaRPr lang="en-US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4351867" cy="64668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602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Queer?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220" y="1417638"/>
            <a:ext cx="8759354" cy="5192090"/>
          </a:xfrm>
        </p:spPr>
        <p:txBody>
          <a:bodyPr>
            <a:normAutofit/>
          </a:bodyPr>
          <a:lstStyle/>
          <a:p>
            <a:r>
              <a:rPr lang="en-US" sz="3000" dirty="0" smtClean="0"/>
              <a:t>Queer does </a:t>
            </a:r>
            <a:r>
              <a:rPr lang="en-US" sz="3000" dirty="0" smtClean="0">
                <a:solidFill>
                  <a:srgbClr val="FF0000"/>
                </a:solidFill>
              </a:rPr>
              <a:t>not</a:t>
            </a:r>
            <a:r>
              <a:rPr lang="en-US" sz="3000" dirty="0" smtClean="0"/>
              <a:t> mean now what it meant a few decades ago (used to be used in a negative way against gay people)</a:t>
            </a:r>
          </a:p>
          <a:p>
            <a:pPr>
              <a:lnSpc>
                <a:spcPts val="25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Queer    and    queerness    are    about </a:t>
            </a:r>
            <a:r>
              <a:rPr lang="en-US" altLang="zh-CN" sz="3000" dirty="0" smtClean="0">
                <a:solidFill>
                  <a:srgbClr val="FF0000"/>
                </a:solidFill>
                <a:latin typeface="Calibri" pitchFamily="18" charset="0"/>
                <a:cs typeface="Calibri" pitchFamily="18" charset="0"/>
              </a:rPr>
              <a:t>exposing and    challenging    norms</a:t>
            </a: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(especially </a:t>
            </a:r>
            <a:r>
              <a:rPr lang="en-US" altLang="zh-CN" sz="3000" dirty="0" err="1" smtClean="0">
                <a:latin typeface="Calibri" pitchFamily="18" charset="0"/>
                <a:cs typeface="Calibri" pitchFamily="18" charset="0"/>
              </a:rPr>
              <a:t>heteronormative</a:t>
            </a: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norms)</a:t>
            </a:r>
          </a:p>
          <a:p>
            <a:pPr>
              <a:lnSpc>
                <a:spcPts val="25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altLang="zh-CN" sz="3000" dirty="0" smtClean="0">
                <a:latin typeface="Calibri" pitchFamily="18" charset="0"/>
                <a:cs typeface="Calibri" pitchFamily="18" charset="0"/>
              </a:rPr>
              <a:t> </a:t>
            </a:r>
            <a:r>
              <a:rPr lang="en-US" sz="3000" dirty="0" smtClean="0">
                <a:latin typeface="Calibri" pitchFamily="18" charset="0"/>
                <a:cs typeface="Calibri" pitchFamily="18" charset="0"/>
              </a:rPr>
              <a:t>Lesbian Gay Bisexual Transgender Queer (LGBTQ)</a:t>
            </a:r>
          </a:p>
          <a:p>
            <a:pPr>
              <a:lnSpc>
                <a:spcPts val="2400"/>
              </a:lnSpc>
              <a:tabLst>
                <a:tab pos="1511300" algn="l"/>
                <a:tab pos="1879600" algn="l"/>
                <a:tab pos="2362200" algn="l"/>
                <a:tab pos="2501900" algn="l"/>
                <a:tab pos="5219700" algn="l"/>
              </a:tabLst>
            </a:pPr>
            <a:r>
              <a:rPr lang="en-US" sz="3000" dirty="0" smtClean="0">
                <a:latin typeface="Calibri" pitchFamily="18" charset="0"/>
                <a:cs typeface="Calibri" pitchFamily="18" charset="0"/>
              </a:rPr>
              <a:t>Lesbian Gay Bisexual Transgender Intersex (LGBTI)</a:t>
            </a:r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1423774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Queer theory provokes questions about: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Dominance</a:t>
            </a:r>
          </a:p>
          <a:p>
            <a:r>
              <a:rPr lang="en-GB" sz="2800" dirty="0"/>
              <a:t>Power</a:t>
            </a:r>
          </a:p>
          <a:p>
            <a:r>
              <a:rPr lang="en-GB" sz="2800" dirty="0"/>
              <a:t>Who is overlooked and omitted?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Especially through the paradigms of gender, sex, and sexuality.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757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 and the Bible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3200" dirty="0" smtClean="0"/>
              <a:t>The primary purpose and value of queer biblical studies is to </a:t>
            </a:r>
            <a:r>
              <a:rPr lang="en-GB" sz="3200" b="1" dirty="0" smtClean="0"/>
              <a:t>destabilize</a:t>
            </a:r>
            <a:r>
              <a:rPr lang="en-GB" sz="3200" dirty="0" smtClean="0"/>
              <a:t> ‘compulsory heterosexuality,’ as it is presented in the Bible.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0448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Principles of queer biblical studies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An intentional rejection of historical accuracy associated with ‘original context’ (usually considered a ‘reader-response’ reading technique).</a:t>
            </a:r>
            <a:br>
              <a:rPr lang="en-GB" sz="2800" dirty="0" smtClean="0"/>
            </a:br>
            <a:r>
              <a:rPr lang="en-GB" sz="2800" dirty="0" smtClean="0"/>
              <a:t>						 					(Guest, 2011:10)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Incitement to trouble or disrupt hegemonies, especially those associated with sexuality</a:t>
            </a:r>
            <a:br>
              <a:rPr lang="en-GB" sz="2800" dirty="0" smtClean="0"/>
            </a:br>
            <a:r>
              <a:rPr lang="en-GB" sz="2800" dirty="0" smtClean="0"/>
              <a:t>					(Armour, 2011:2)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13678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thinkers and concepts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Ken Stone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argues the need to present alternatives to familiar stories because the Bible is the most cited literary or cultural source of gender rules and norms</a:t>
            </a:r>
          </a:p>
          <a:p>
            <a:pPr marL="0" indent="0" algn="r">
              <a:buNone/>
            </a:pPr>
            <a:r>
              <a:rPr lang="en-GB" sz="1800" dirty="0" smtClean="0"/>
              <a:t>2006:48</a:t>
            </a:r>
            <a:endParaRPr lang="en-GB" sz="1800" dirty="0"/>
          </a:p>
          <a:p>
            <a:endParaRPr lang="en-GB" dirty="0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/>
                </a:solidFill>
              </a:rPr>
              <a:t>Deryn Guest</a:t>
            </a:r>
            <a:br>
              <a:rPr lang="en-GB" b="1" dirty="0" smtClean="0">
                <a:solidFill>
                  <a:schemeClr val="tx2"/>
                </a:solidFill>
              </a:rPr>
            </a:br>
            <a:r>
              <a:rPr lang="en-GB" dirty="0" smtClean="0"/>
              <a:t>uses queer biblical studies to assess masculinity and femininity, whether found in men or women.</a:t>
            </a:r>
          </a:p>
          <a:p>
            <a:r>
              <a:rPr lang="en-GB" dirty="0" smtClean="0"/>
              <a:t>Coined the term ‘(hetero)suspicion’</a:t>
            </a:r>
          </a:p>
          <a:p>
            <a:pPr marL="114300" indent="0">
              <a:buNone/>
            </a:pPr>
            <a:r>
              <a:rPr lang="en-GB" sz="1800" dirty="0"/>
              <a:t>	</a:t>
            </a:r>
            <a:r>
              <a:rPr lang="en-GB" sz="1800" dirty="0" smtClean="0"/>
              <a:t>		2011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7346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Queer Theory and the Bible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The Queer Bible </a:t>
            </a:r>
            <a:r>
              <a:rPr lang="en-US" dirty="0"/>
              <a:t>Commentary </a:t>
            </a: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(</a:t>
            </a:r>
            <a:r>
              <a:rPr lang="en-US" dirty="0"/>
              <a:t>https://</a:t>
            </a:r>
            <a:r>
              <a:rPr lang="en-US" dirty="0" err="1"/>
              <a:t>www.amazon.co.uk</a:t>
            </a:r>
            <a:r>
              <a:rPr lang="en-US" dirty="0"/>
              <a:t>/Queer-Bible-Commentary-</a:t>
            </a:r>
            <a:r>
              <a:rPr lang="en-US" dirty="0" err="1"/>
              <a:t>Deryn</a:t>
            </a:r>
            <a:r>
              <a:rPr lang="en-US" dirty="0"/>
              <a:t>-Guest/</a:t>
            </a:r>
            <a:r>
              <a:rPr lang="en-US" dirty="0" err="1"/>
              <a:t>dp</a:t>
            </a:r>
            <a:r>
              <a:rPr lang="en-US" dirty="0"/>
              <a:t>/0334054427)</a:t>
            </a: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494" y="2539699"/>
            <a:ext cx="2796583" cy="43183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0681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Sexuality in Ancient Israel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 smtClean="0"/>
              <a:t>‘Homosexuality’ in the modern sense of an identity did not exist </a:t>
            </a:r>
          </a:p>
          <a:p>
            <a:r>
              <a:rPr lang="en-US" sz="2400" dirty="0" smtClean="0"/>
              <a:t>Instead, specific sexual acts were regulated or prohibited  </a:t>
            </a:r>
          </a:p>
          <a:p>
            <a:r>
              <a:rPr lang="en-US" sz="2400" dirty="0" smtClean="0"/>
              <a:t>What we find in the Bible are narratives that describe norms of sexuality </a:t>
            </a:r>
          </a:p>
          <a:p>
            <a:r>
              <a:rPr lang="en-US" sz="2400" dirty="0" smtClean="0"/>
              <a:t>Procreative sex was most highly valued (“be fruitful and multiply” Gen. 1:26-28)</a:t>
            </a:r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11601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3200" dirty="0" smtClean="0"/>
              <a:t>Key  Texts for LGBTQ Sexuality and the Hebrew Bible</a:t>
            </a:r>
            <a:r>
              <a:rPr lang="en-US" sz="4000" dirty="0" smtClean="0"/>
              <a:t/>
            </a:r>
            <a:br>
              <a:rPr lang="en-US" sz="4000" dirty="0" smtClean="0"/>
            </a:b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1. Laws Regulating Sexual Practices</a:t>
            </a:r>
          </a:p>
          <a:p>
            <a:endParaRPr lang="en-US" dirty="0"/>
          </a:p>
          <a:p>
            <a:r>
              <a:rPr lang="en-US" dirty="0" smtClean="0"/>
              <a:t>The Hebrew Bible contains a handful of laws that deal with same-sex sexual activity </a:t>
            </a:r>
          </a:p>
          <a:p>
            <a:r>
              <a:rPr lang="en-US" dirty="0" smtClean="0"/>
              <a:t>There are no prohibitions on lesbian sexual activity </a:t>
            </a:r>
          </a:p>
          <a:p>
            <a:r>
              <a:rPr lang="en-US" dirty="0" smtClean="0"/>
              <a:t>In contrast Leviticus 18:22 and 20:13 explicitly prohibit male-male sexual activity (for example, “You shall not lie with a male as with a woman” – Lev. 18:22)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67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200" dirty="0" smtClean="0"/>
              <a:t>Key  </a:t>
            </a:r>
            <a:r>
              <a:rPr lang="en-US" sz="3200" dirty="0"/>
              <a:t>Texts for LGBTQ Sexuality and the Hebrew Bible</a:t>
            </a:r>
            <a:br>
              <a:rPr lang="en-US" sz="3200" dirty="0"/>
            </a:b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2. Legal Texts Regulating Gender Performance </a:t>
            </a:r>
          </a:p>
          <a:p>
            <a:endParaRPr lang="en-US" dirty="0"/>
          </a:p>
          <a:p>
            <a:pPr marL="114300" indent="0">
              <a:buNone/>
            </a:pPr>
            <a:r>
              <a:rPr lang="en-US" dirty="0" smtClean="0"/>
              <a:t>Deuteronomy 22. 5, “A </a:t>
            </a:r>
            <a:r>
              <a:rPr lang="en-US" dirty="0"/>
              <a:t>woman shall not wear a man's apparel, nor shall a man put on a woman's garment; for whoever does such things is abhorrent to the Lord your God</a:t>
            </a:r>
            <a:r>
              <a:rPr lang="en-US" dirty="0" smtClean="0"/>
              <a:t>.”</a:t>
            </a:r>
          </a:p>
          <a:p>
            <a:pPr marL="114300" indent="0">
              <a:buNone/>
            </a:pPr>
            <a:endParaRPr lang="en-US" dirty="0"/>
          </a:p>
          <a:p>
            <a:r>
              <a:rPr lang="en-US" dirty="0" smtClean="0"/>
              <a:t>This text prohibits cross-dressing by both women and men  </a:t>
            </a:r>
          </a:p>
          <a:p>
            <a:r>
              <a:rPr lang="en-US" dirty="0" smtClean="0"/>
              <a:t>Text can be read as a ‘text of terror’ for transgender readers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9651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US" dirty="0" smtClean="0"/>
              <a:t>3. Homoeroticism 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The relationship between David and Jonathan (1 Sam. 18:1-4, 19: 1-7, 20:1-42, 23: 16-18) has variously been described as friends, lovers, homoerotic, brothers in-arms and political allies.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8425550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Jonathan professes his love of David (1 Sam. </a:t>
            </a:r>
            <a:r>
              <a:rPr lang="en-US" dirty="0" smtClean="0"/>
              <a:t>18:1) and the two make a covenant (18:3; 20:8; 23:18), an act that may be interpreted as indicating political alliance or personal affection.</a:t>
            </a:r>
          </a:p>
          <a:p>
            <a:r>
              <a:rPr lang="en-US" dirty="0" smtClean="0"/>
              <a:t>In addition, Jonathan removes his robe and armor to give to David, a gesture that can be read as either political or erotic (1 Sam. 18:4), and the two kiss and weep when parting (1 Sam. 20:41).</a:t>
            </a:r>
          </a:p>
          <a:p>
            <a:r>
              <a:rPr lang="en-US" dirty="0" smtClean="0"/>
              <a:t>David’s lament over Jonathan (2 Sam 1:25-27) also expresses love; verse 26 reads “…your love to me was wonderful, passing the love of women.” 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12286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/>
              <a:t>Portrayals of Jonathan and David</a:t>
            </a:r>
            <a:endParaRPr lang="en-US" sz="3200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660" y="4167710"/>
            <a:ext cx="3598173" cy="269029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871" y="1221009"/>
            <a:ext cx="2671361" cy="563699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8" name="Picture 7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221009"/>
            <a:ext cx="2498493" cy="3182735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164" y="1320254"/>
            <a:ext cx="3487337" cy="30834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3883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Key  Texts for LGBTQ Sexuality and 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/>
              <a:t>3. </a:t>
            </a:r>
            <a:r>
              <a:rPr lang="en-US" dirty="0" smtClean="0"/>
              <a:t>Female Homoeroticism </a:t>
            </a:r>
            <a:r>
              <a:rPr lang="en-US" dirty="0"/>
              <a:t>in the Bible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/>
              <a:t>The </a:t>
            </a:r>
            <a:r>
              <a:rPr lang="en-US" dirty="0" smtClean="0"/>
              <a:t>story of Ruth and Naomi is the most commonly identified narrative of female homoeroticism in the Bible. </a:t>
            </a:r>
          </a:p>
          <a:p>
            <a:pPr marL="114300" indent="0">
              <a:buNone/>
            </a:pPr>
            <a:endParaRPr lang="en-US" dirty="0" smtClean="0"/>
          </a:p>
          <a:p>
            <a:pPr marL="114300" indent="0">
              <a:buNone/>
            </a:pPr>
            <a:r>
              <a:rPr lang="en-US" dirty="0" smtClean="0"/>
              <a:t>The close relationship between the two women, along with Ruth’s profession of loyalty (Ruth 1:16-17) is often taken as a statement of love.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8197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 you think?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US" dirty="0" smtClean="0"/>
              <a:t>Read some of the relevant passages relating to the relationship between Jonathan and David (</a:t>
            </a:r>
            <a:r>
              <a:rPr lang="en-US" dirty="0"/>
              <a:t>1 Sam. 18:1-4, </a:t>
            </a:r>
            <a:r>
              <a:rPr lang="en-US" dirty="0" smtClean="0"/>
              <a:t>20:35-</a:t>
            </a:r>
            <a:r>
              <a:rPr lang="en-US" dirty="0"/>
              <a:t>42, </a:t>
            </a:r>
            <a:r>
              <a:rPr lang="en-US" dirty="0" smtClean="0"/>
              <a:t>and 2 Sam. 1:25-26):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r>
              <a:rPr lang="en-US" dirty="0" smtClean="0"/>
              <a:t>	   </a:t>
            </a:r>
          </a:p>
          <a:p>
            <a:pPr marL="114300" indent="0" algn="ctr">
              <a:buNone/>
            </a:pPr>
            <a:r>
              <a:rPr lang="en-US"/>
              <a:t>	</a:t>
            </a:r>
            <a:r>
              <a:rPr lang="en-US" smtClean="0"/>
              <a:t>How </a:t>
            </a:r>
            <a:r>
              <a:rPr lang="en-US" dirty="0" smtClean="0"/>
              <a:t>would you define the relationship between Jonathan and David? </a:t>
            </a:r>
          </a:p>
          <a:p>
            <a:pPr marL="114300" indent="0">
              <a:buNone/>
            </a:pPr>
            <a:endParaRPr lang="en-US" dirty="0"/>
          </a:p>
          <a:p>
            <a:pPr marL="1143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23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LGBT interpretation and queer criticism of the Bible also intersect with other contemporary methods, including feminist criticism, masculinity studies, and disability criticism.</a:t>
            </a:r>
          </a:p>
          <a:p>
            <a:r>
              <a:rPr lang="en-US" sz="2800" dirty="0" smtClean="0"/>
              <a:t>Not all queer readings of the Bible take up texts that have clear relationship to sexuality (cf. Ken Stone’s reading of Genesis 3)</a:t>
            </a:r>
          </a:p>
          <a:p>
            <a:r>
              <a:rPr lang="en-US" sz="2800" dirty="0" smtClean="0"/>
              <a:t>LGBT and queer topics continue to attract the attention of scholars and readers, and new interpretations appear frequently.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315513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1657" y="1600200"/>
            <a:ext cx="7865543" cy="5257800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/>
              <a:t>Armour</a:t>
            </a:r>
            <a:r>
              <a:rPr lang="en-US" dirty="0" smtClean="0"/>
              <a:t>, E.T. 2011. Queer Bibles, Queer Scriptures? An Introductory Response. In: Hornsby, T.M. and Stone, K. eds. </a:t>
            </a:r>
            <a:r>
              <a:rPr lang="en-US" i="1" dirty="0" smtClean="0"/>
              <a:t>Bible Trouble: Queer Readings at the Boundaries of Biblical Scholarship. </a:t>
            </a:r>
            <a:r>
              <a:rPr lang="en-US" dirty="0" smtClean="0"/>
              <a:t> Atlanta: Society of Biblical Literature, pp.1-7.</a:t>
            </a:r>
          </a:p>
          <a:p>
            <a:r>
              <a:rPr lang="en-US" dirty="0" smtClean="0"/>
              <a:t>Goss</a:t>
            </a:r>
            <a:r>
              <a:rPr lang="en-US" dirty="0"/>
              <a:t>, Robert E., and Mona West. </a:t>
            </a:r>
            <a:r>
              <a:rPr lang="en-US" i="1" dirty="0"/>
              <a:t>Take Back the Word: A Queer Reading of the Bible</a:t>
            </a:r>
            <a:r>
              <a:rPr lang="en-US" dirty="0"/>
              <a:t>. Cleveland, Ohio: The Pilgrim Press, 2000.</a:t>
            </a:r>
          </a:p>
          <a:p>
            <a:r>
              <a:rPr lang="en-US" dirty="0" smtClean="0"/>
              <a:t>Guest</a:t>
            </a:r>
            <a:r>
              <a:rPr lang="en-US" dirty="0"/>
              <a:t>, </a:t>
            </a:r>
            <a:r>
              <a:rPr lang="en-US" dirty="0" err="1"/>
              <a:t>Deryn</a:t>
            </a:r>
            <a:r>
              <a:rPr lang="en-US" dirty="0"/>
              <a:t>. </a:t>
            </a:r>
            <a:r>
              <a:rPr lang="en-US" i="1" dirty="0"/>
              <a:t>Beyond Feminist Biblical Studies</a:t>
            </a:r>
            <a:r>
              <a:rPr lang="en-US" dirty="0"/>
              <a:t>. The Bible in the Modern World. Sheffield: Sheffield Phoenix, 2012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Guest</a:t>
            </a:r>
            <a:r>
              <a:rPr lang="en-US" dirty="0"/>
              <a:t>, </a:t>
            </a:r>
            <a:r>
              <a:rPr lang="en-US" dirty="0" err="1"/>
              <a:t>Deryn</a:t>
            </a:r>
            <a:r>
              <a:rPr lang="en-US" dirty="0"/>
              <a:t>, Robert E. Goss, Mona West, and Thomas </a:t>
            </a:r>
            <a:r>
              <a:rPr lang="en-US" dirty="0" err="1"/>
              <a:t>Bohache</a:t>
            </a:r>
            <a:r>
              <a:rPr lang="en-US" dirty="0"/>
              <a:t>, eds. </a:t>
            </a:r>
            <a:r>
              <a:rPr lang="en-US" i="1" dirty="0"/>
              <a:t>The Queer Bible Commentary</a:t>
            </a:r>
            <a:r>
              <a:rPr lang="en-US" dirty="0"/>
              <a:t>. London: SCM, 2006.</a:t>
            </a:r>
          </a:p>
          <a:p>
            <a:r>
              <a:rPr lang="en-US" dirty="0" smtClean="0"/>
              <a:t>Jennings</a:t>
            </a:r>
            <a:r>
              <a:rPr lang="en-US" dirty="0"/>
              <a:t>, Theodore W. </a:t>
            </a:r>
            <a:r>
              <a:rPr lang="en-US" i="1" dirty="0"/>
              <a:t>Jacob’s Wound: Homoerotic Narrative in the Literature of Ancient Israel</a:t>
            </a:r>
            <a:r>
              <a:rPr lang="en-US" dirty="0"/>
              <a:t>. New York: Continuum, 2005.</a:t>
            </a:r>
          </a:p>
          <a:p>
            <a:r>
              <a:rPr lang="en-US" dirty="0" err="1" smtClean="0"/>
              <a:t>Nissinen</a:t>
            </a:r>
            <a:r>
              <a:rPr lang="en-US" dirty="0"/>
              <a:t>, </a:t>
            </a:r>
            <a:r>
              <a:rPr lang="en-US" dirty="0" err="1"/>
              <a:t>Martti</a:t>
            </a:r>
            <a:r>
              <a:rPr lang="en-US" dirty="0"/>
              <a:t>. </a:t>
            </a:r>
            <a:r>
              <a:rPr lang="en-US" i="1" dirty="0"/>
              <a:t>Homoeroticism in the Biblical World: A Historical Perspective</a:t>
            </a:r>
            <a:r>
              <a:rPr lang="en-US" dirty="0"/>
              <a:t>. Minneapolis: Fortress Press, 1998.</a:t>
            </a:r>
          </a:p>
          <a:p>
            <a:r>
              <a:rPr lang="en-US" dirty="0" smtClean="0"/>
              <a:t>Stone</a:t>
            </a:r>
            <a:r>
              <a:rPr lang="en-US" dirty="0"/>
              <a:t>, Ken. </a:t>
            </a:r>
            <a:r>
              <a:rPr lang="en-US" i="1" dirty="0"/>
              <a:t>Queer Commentary and the Hebrew Bible</a:t>
            </a:r>
            <a:r>
              <a:rPr lang="en-US" dirty="0"/>
              <a:t>. JSOT </a:t>
            </a:r>
            <a:r>
              <a:rPr lang="en-US" dirty="0" err="1"/>
              <a:t>Supp</a:t>
            </a:r>
            <a:r>
              <a:rPr lang="en-US" dirty="0"/>
              <a:t> 334. Cleveland, OH: Pilgrim Press, 2001</a:t>
            </a:r>
            <a:r>
              <a:rPr lang="en-US" dirty="0" smtClean="0"/>
              <a:t>.</a:t>
            </a:r>
          </a:p>
          <a:p>
            <a:r>
              <a:rPr lang="en-GB" sz="2400" dirty="0"/>
              <a:t>Stone, K. 2006. The Garden of Eden and the Heterosexual Contract. In: </a:t>
            </a:r>
            <a:r>
              <a:rPr lang="en-GB" sz="2400" i="1" dirty="0"/>
              <a:t>Bodily Citations: Religion and Judith Butler</a:t>
            </a:r>
            <a:r>
              <a:rPr lang="en-GB" sz="2400" dirty="0"/>
              <a:t>, pp.48-70.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53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4730</TotalTime>
  <Words>899</Words>
  <Application>Microsoft Office PowerPoint</Application>
  <PresentationFormat>On-screen Show (4:3)</PresentationFormat>
  <Paragraphs>82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宋体</vt:lpstr>
      <vt:lpstr>Arial</vt:lpstr>
      <vt:lpstr>Calibri</vt:lpstr>
      <vt:lpstr>Cambria</vt:lpstr>
      <vt:lpstr>Adjacency</vt:lpstr>
      <vt:lpstr>Queer Perspectives</vt:lpstr>
      <vt:lpstr>What is Queer?</vt:lpstr>
      <vt:lpstr>Queer Theory</vt:lpstr>
      <vt:lpstr>Queer Theory and the Bible </vt:lpstr>
      <vt:lpstr>Principles of queer biblical studies</vt:lpstr>
      <vt:lpstr>Key thinkers and concepts</vt:lpstr>
      <vt:lpstr>Queer Theory and the Bible</vt:lpstr>
      <vt:lpstr>Sexuality in Ancient Israel</vt:lpstr>
      <vt:lpstr> Key  Texts for LGBTQ Sexuality and the Hebrew Bible </vt:lpstr>
      <vt:lpstr> Key  Texts for LGBTQ Sexuality and the Hebrew Bible </vt:lpstr>
      <vt:lpstr>Key  Texts for LGBTQ Sexuality and the Hebrew Bible</vt:lpstr>
      <vt:lpstr>PowerPoint Presentation</vt:lpstr>
      <vt:lpstr>Portrayals of Jonathan and David</vt:lpstr>
      <vt:lpstr>Key  Texts for LGBTQ Sexuality and the Hebrew Bible</vt:lpstr>
      <vt:lpstr>What do you think?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Queer Perspectives and the Bible</dc:title>
  <dc:creator>Jessica Keady</dc:creator>
  <cp:lastModifiedBy>Jessica Keady</cp:lastModifiedBy>
  <cp:revision>24</cp:revision>
  <dcterms:created xsi:type="dcterms:W3CDTF">2016-12-08T11:21:05Z</dcterms:created>
  <dcterms:modified xsi:type="dcterms:W3CDTF">2019-05-16T10:31:50Z</dcterms:modified>
</cp:coreProperties>
</file>