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68" r:id="rId3"/>
    <p:sldId id="259" r:id="rId4"/>
    <p:sldId id="260" r:id="rId5"/>
    <p:sldId id="261" r:id="rId6"/>
    <p:sldId id="262" r:id="rId7"/>
    <p:sldId id="263" r:id="rId8"/>
    <p:sldId id="264" r:id="rId9"/>
    <p:sldId id="265" r:id="rId10"/>
    <p:sldId id="266" r:id="rId11"/>
    <p:sldId id="267"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2" r:id="rId25"/>
    <p:sldId id="283" r:id="rId26"/>
    <p:sldId id="257" r:id="rId27"/>
    <p:sldId id="281"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4" r:id="rId49"/>
    <p:sldId id="305" r:id="rId50"/>
    <p:sldId id="306" r:id="rId51"/>
    <p:sldId id="307" r:id="rId52"/>
    <p:sldId id="308" r:id="rId53"/>
    <p:sldId id="309"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FA09259-E23D-4220-9093-FD1FB163ACCB}" type="datetimeFigureOut">
              <a:rPr lang="en-GB" smtClean="0"/>
              <a:t>09/11/2016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B6A2E0-7981-4B9B-92EA-AD041FBEB9D7}" type="slidenum">
              <a:rPr lang="en-GB" smtClean="0"/>
              <a:t>‹#›</a:t>
            </a:fld>
            <a:endParaRPr lang="en-GB"/>
          </a:p>
        </p:txBody>
      </p:sp>
    </p:spTree>
    <p:extLst>
      <p:ext uri="{BB962C8B-B14F-4D97-AF65-F5344CB8AC3E}">
        <p14:creationId xmlns:p14="http://schemas.microsoft.com/office/powerpoint/2010/main" val="643737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FA09259-E23D-4220-9093-FD1FB163ACCB}" type="datetimeFigureOut">
              <a:rPr lang="en-GB" smtClean="0"/>
              <a:t>09/11/2016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B6A2E0-7981-4B9B-92EA-AD041FBEB9D7}" type="slidenum">
              <a:rPr lang="en-GB" smtClean="0"/>
              <a:t>‹#›</a:t>
            </a:fld>
            <a:endParaRPr lang="en-GB"/>
          </a:p>
        </p:txBody>
      </p:sp>
    </p:spTree>
    <p:extLst>
      <p:ext uri="{BB962C8B-B14F-4D97-AF65-F5344CB8AC3E}">
        <p14:creationId xmlns:p14="http://schemas.microsoft.com/office/powerpoint/2010/main" val="19924382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FA09259-E23D-4220-9093-FD1FB163ACCB}" type="datetimeFigureOut">
              <a:rPr lang="en-GB" smtClean="0"/>
              <a:t>09/11/2016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B6A2E0-7981-4B9B-92EA-AD041FBEB9D7}" type="slidenum">
              <a:rPr lang="en-GB" smtClean="0"/>
              <a:t>‹#›</a:t>
            </a:fld>
            <a:endParaRPr lang="en-GB"/>
          </a:p>
        </p:txBody>
      </p:sp>
    </p:spTree>
    <p:extLst>
      <p:ext uri="{BB962C8B-B14F-4D97-AF65-F5344CB8AC3E}">
        <p14:creationId xmlns:p14="http://schemas.microsoft.com/office/powerpoint/2010/main" val="40620771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FA09259-E23D-4220-9093-FD1FB163ACCB}" type="datetimeFigureOut">
              <a:rPr lang="en-GB" smtClean="0"/>
              <a:t>09/11/2016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B6A2E0-7981-4B9B-92EA-AD041FBEB9D7}" type="slidenum">
              <a:rPr lang="en-GB" smtClean="0"/>
              <a:t>‹#›</a:t>
            </a:fld>
            <a:endParaRPr lang="en-GB"/>
          </a:p>
        </p:txBody>
      </p:sp>
    </p:spTree>
    <p:extLst>
      <p:ext uri="{BB962C8B-B14F-4D97-AF65-F5344CB8AC3E}">
        <p14:creationId xmlns:p14="http://schemas.microsoft.com/office/powerpoint/2010/main" val="1473965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FA09259-E23D-4220-9093-FD1FB163ACCB}" type="datetimeFigureOut">
              <a:rPr lang="en-GB" smtClean="0"/>
              <a:t>09/11/2016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4B6A2E0-7981-4B9B-92EA-AD041FBEB9D7}" type="slidenum">
              <a:rPr lang="en-GB" smtClean="0"/>
              <a:t>‹#›</a:t>
            </a:fld>
            <a:endParaRPr lang="en-GB"/>
          </a:p>
        </p:txBody>
      </p:sp>
    </p:spTree>
    <p:extLst>
      <p:ext uri="{BB962C8B-B14F-4D97-AF65-F5344CB8AC3E}">
        <p14:creationId xmlns:p14="http://schemas.microsoft.com/office/powerpoint/2010/main" val="2410192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FA09259-E23D-4220-9093-FD1FB163ACCB}" type="datetimeFigureOut">
              <a:rPr lang="en-GB" smtClean="0"/>
              <a:t>09/11/2016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4B6A2E0-7981-4B9B-92EA-AD041FBEB9D7}" type="slidenum">
              <a:rPr lang="en-GB" smtClean="0"/>
              <a:t>‹#›</a:t>
            </a:fld>
            <a:endParaRPr lang="en-GB"/>
          </a:p>
        </p:txBody>
      </p:sp>
    </p:spTree>
    <p:extLst>
      <p:ext uri="{BB962C8B-B14F-4D97-AF65-F5344CB8AC3E}">
        <p14:creationId xmlns:p14="http://schemas.microsoft.com/office/powerpoint/2010/main" val="2160203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A09259-E23D-4220-9093-FD1FB163ACCB}" type="datetimeFigureOut">
              <a:rPr lang="en-GB" smtClean="0"/>
              <a:t>09/11/2016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4B6A2E0-7981-4B9B-92EA-AD041FBEB9D7}" type="slidenum">
              <a:rPr lang="en-GB" smtClean="0"/>
              <a:t>‹#›</a:t>
            </a:fld>
            <a:endParaRPr lang="en-GB"/>
          </a:p>
        </p:txBody>
      </p:sp>
    </p:spTree>
    <p:extLst>
      <p:ext uri="{BB962C8B-B14F-4D97-AF65-F5344CB8AC3E}">
        <p14:creationId xmlns:p14="http://schemas.microsoft.com/office/powerpoint/2010/main" val="23311803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FA09259-E23D-4220-9093-FD1FB163ACCB}" type="datetimeFigureOut">
              <a:rPr lang="en-GB" smtClean="0"/>
              <a:t>09/11/2016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B6A2E0-7981-4B9B-92EA-AD041FBEB9D7}" type="slidenum">
              <a:rPr lang="en-GB" smtClean="0"/>
              <a:t>‹#›</a:t>
            </a:fld>
            <a:endParaRPr lang="en-GB"/>
          </a:p>
        </p:txBody>
      </p:sp>
    </p:spTree>
    <p:extLst>
      <p:ext uri="{BB962C8B-B14F-4D97-AF65-F5344CB8AC3E}">
        <p14:creationId xmlns:p14="http://schemas.microsoft.com/office/powerpoint/2010/main" val="32174594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FA09259-E23D-4220-9093-FD1FB163ACCB}" type="datetimeFigureOut">
              <a:rPr lang="en-GB" smtClean="0"/>
              <a:t>09/11/2016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B6A2E0-7981-4B9B-92EA-AD041FBEB9D7}" type="slidenum">
              <a:rPr lang="en-GB" smtClean="0"/>
              <a:t>‹#›</a:t>
            </a:fld>
            <a:endParaRPr lang="en-GB"/>
          </a:p>
        </p:txBody>
      </p:sp>
    </p:spTree>
    <p:extLst>
      <p:ext uri="{BB962C8B-B14F-4D97-AF65-F5344CB8AC3E}">
        <p14:creationId xmlns:p14="http://schemas.microsoft.com/office/powerpoint/2010/main" val="18231400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FA09259-E23D-4220-9093-FD1FB163ACCB}" type="datetimeFigureOut">
              <a:rPr lang="en-GB" smtClean="0"/>
              <a:t>09/11/2016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B6A2E0-7981-4B9B-92EA-AD041FBEB9D7}" type="slidenum">
              <a:rPr lang="en-GB" smtClean="0"/>
              <a:t>‹#›</a:t>
            </a:fld>
            <a:endParaRPr lang="en-GB"/>
          </a:p>
        </p:txBody>
      </p:sp>
    </p:spTree>
    <p:extLst>
      <p:ext uri="{BB962C8B-B14F-4D97-AF65-F5344CB8AC3E}">
        <p14:creationId xmlns:p14="http://schemas.microsoft.com/office/powerpoint/2010/main" val="7438871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FA09259-E23D-4220-9093-FD1FB163ACCB}" type="datetimeFigureOut">
              <a:rPr lang="en-GB" smtClean="0"/>
              <a:t>09/11/2016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B6A2E0-7981-4B9B-92EA-AD041FBEB9D7}" type="slidenum">
              <a:rPr lang="en-GB" smtClean="0"/>
              <a:t>‹#›</a:t>
            </a:fld>
            <a:endParaRPr lang="en-GB"/>
          </a:p>
        </p:txBody>
      </p:sp>
    </p:spTree>
    <p:extLst>
      <p:ext uri="{BB962C8B-B14F-4D97-AF65-F5344CB8AC3E}">
        <p14:creationId xmlns:p14="http://schemas.microsoft.com/office/powerpoint/2010/main" val="37603981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A09259-E23D-4220-9093-FD1FB163ACCB}" type="datetimeFigureOut">
              <a:rPr lang="en-GB" smtClean="0"/>
              <a:t>09/11/2016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B6A2E0-7981-4B9B-92EA-AD041FBEB9D7}" type="slidenum">
              <a:rPr lang="en-GB" smtClean="0"/>
              <a:t>‹#›</a:t>
            </a:fld>
            <a:endParaRPr lang="en-GB"/>
          </a:p>
        </p:txBody>
      </p:sp>
    </p:spTree>
    <p:extLst>
      <p:ext uri="{BB962C8B-B14F-4D97-AF65-F5344CB8AC3E}">
        <p14:creationId xmlns:p14="http://schemas.microsoft.com/office/powerpoint/2010/main" val="9347465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en.wikipedia.org/wiki/Jules_Dupuit"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s://en.wikipedia.org/wiki/Flood_Control_Act_of_1939" TargetMode="External"/><Relationship Id="rId5" Type="http://schemas.openxmlformats.org/officeDocument/2006/relationships/hyperlink" Target="https://en.wikipedia.org/wiki/United_States_Army_Corps_of_Engineers" TargetMode="External"/><Relationship Id="rId4" Type="http://schemas.openxmlformats.org/officeDocument/2006/relationships/hyperlink" Target="https://en.wikipedia.org/wiki/Alfred_Marshall"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en.wikipedia.org/wiki/Government_policy" TargetMode="External"/><Relationship Id="rId2" Type="http://schemas.openxmlformats.org/officeDocument/2006/relationships/hyperlink" Target="https://en.wikipedia.org/wiki/Cost" TargetMode="External"/><Relationship Id="rId1" Type="http://schemas.openxmlformats.org/officeDocument/2006/relationships/slideLayout" Target="../slideLayouts/slideLayout7.xml"/><Relationship Id="rId4" Type="http://schemas.openxmlformats.org/officeDocument/2006/relationships/hyperlink" Target="https://en.wikipedia.org/wiki/Cost%E2%80%93benefit_analysis"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en.wikipedia.org/wiki/Welfare" TargetMode="External"/><Relationship Id="rId2" Type="http://schemas.openxmlformats.org/officeDocument/2006/relationships/hyperlink" Target="https://en.wikipedia.org/wiki/Status_quo" TargetMode="External"/><Relationship Id="rId1" Type="http://schemas.openxmlformats.org/officeDocument/2006/relationships/slideLayout" Target="../slideLayouts/slideLayout7.xml"/><Relationship Id="rId5" Type="http://schemas.openxmlformats.org/officeDocument/2006/relationships/hyperlink" Target="https://en.wikipedia.org/wiki/Pareto_efficiency" TargetMode="External"/><Relationship Id="rId4" Type="http://schemas.openxmlformats.org/officeDocument/2006/relationships/hyperlink" Target="https://en.wikipedia.org/wiki/Utilitarian"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en.wikipedia.org/wiki/Annual_effective_discount_rate" TargetMode="External"/><Relationship Id="rId7" Type="http://schemas.openxmlformats.org/officeDocument/2006/relationships/hyperlink" Target="https://en.wikipedia.org/wiki/Option_value" TargetMode="External"/><Relationship Id="rId2" Type="http://schemas.openxmlformats.org/officeDocument/2006/relationships/hyperlink" Target="https://en.wikipedia.org/wiki/Stakeholder_(corporate)" TargetMode="External"/><Relationship Id="rId1" Type="http://schemas.openxmlformats.org/officeDocument/2006/relationships/slideLayout" Target="../slideLayouts/slideLayout7.xml"/><Relationship Id="rId6" Type="http://schemas.openxmlformats.org/officeDocument/2006/relationships/hyperlink" Target="https://en.wikipedia.org/wiki/Externality" TargetMode="External"/><Relationship Id="rId5" Type="http://schemas.openxmlformats.org/officeDocument/2006/relationships/hyperlink" Target="https://en.wikipedia.org/wiki/Sensitivity_analysis" TargetMode="External"/><Relationship Id="rId4" Type="http://schemas.openxmlformats.org/officeDocument/2006/relationships/hyperlink" Target="https://en.wikipedia.org/wiki/Net_present_value"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Willingness_to_pay" TargetMode="External"/><Relationship Id="rId2" Type="http://schemas.openxmlformats.org/officeDocument/2006/relationships/hyperlink" Target="https://en.wikipedia.org/wiki/Total_economic_value" TargetMode="External"/><Relationship Id="rId1" Type="http://schemas.openxmlformats.org/officeDocument/2006/relationships/slideLayout" Target="../slideLayouts/slideLayout7.xml"/><Relationship Id="rId4" Type="http://schemas.openxmlformats.org/officeDocument/2006/relationships/hyperlink" Target="https://en.wikipedia.org/wiki/Willingness_to_accept"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en.wikipedia.org/wiki/Revealed_preference" TargetMode="External"/><Relationship Id="rId2" Type="http://schemas.openxmlformats.org/officeDocument/2006/relationships/hyperlink" Target="https://en.wikipedia.org/w/index.php?title=Stated_preference&amp;action=edit&amp;redlink=1"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https://en.wikipedia.org/wiki/Quality-adjusted_life_year"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en.wikipedia.org/wiki/Water_quality" TargetMode="External"/><Relationship Id="rId2" Type="http://schemas.openxmlformats.org/officeDocument/2006/relationships/hyperlink" Target="https://en.wikipedia.org/wiki/Ecosystem_services" TargetMode="External"/><Relationship Id="rId1" Type="http://schemas.openxmlformats.org/officeDocument/2006/relationships/slideLayout" Target="../slideLayouts/slideLayout7.xml"/><Relationship Id="rId4" Type="http://schemas.openxmlformats.org/officeDocument/2006/relationships/hyperlink" Target="https://en.wikipedia.org/wiki/Pollution"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en.wikipedia.org/wiki/Present_value" TargetMode="External"/><Relationship Id="rId2" Type="http://schemas.openxmlformats.org/officeDocument/2006/relationships/hyperlink" Target="https://en.wikipedia.org/wiki/Time_value_of_money" TargetMode="External"/><Relationship Id="rId1" Type="http://schemas.openxmlformats.org/officeDocument/2006/relationships/slideLayout" Target="../slideLayouts/slideLayout7.xml"/><Relationship Id="rId5" Type="http://schemas.openxmlformats.org/officeDocument/2006/relationships/hyperlink" Target="https://en.wikipedia.org/wiki/Equity_premium_puzzle" TargetMode="External"/><Relationship Id="rId4" Type="http://schemas.openxmlformats.org/officeDocument/2006/relationships/hyperlink" Target="https://en.wikipedia.org/wiki/Time_inconsistency"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en.wikipedia.org/wiki/Expected_return" TargetMode="External"/><Relationship Id="rId2" Type="http://schemas.openxmlformats.org/officeDocument/2006/relationships/hyperlink" Target="https://en.wikipedia.org/wiki/Risk_aversion" TargetMode="External"/><Relationship Id="rId1" Type="http://schemas.openxmlformats.org/officeDocument/2006/relationships/slideLayout" Target="../slideLayouts/slideLayout7.xml"/><Relationship Id="rId4" Type="http://schemas.openxmlformats.org/officeDocument/2006/relationships/hyperlink" Target="https://en.wikipedia.org/wiki/Monte_Carlo_simulation"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en.wikipedia.org/wiki/Cost%E2%80%93benefit_analysis#cite_note-13" TargetMode="External"/><Relationship Id="rId7" Type="http://schemas.openxmlformats.org/officeDocument/2006/relationships/hyperlink" Target="https://en.wikipedia.org/wiki/National_Environmental_Policy_Act" TargetMode="External"/><Relationship Id="rId2" Type="http://schemas.openxmlformats.org/officeDocument/2006/relationships/hyperlink" Target="https://en.wikipedia.org/wiki/Otto_Eckstein" TargetMode="External"/><Relationship Id="rId1" Type="http://schemas.openxmlformats.org/officeDocument/2006/relationships/slideLayout" Target="../slideLayouts/slideLayout7.xml"/><Relationship Id="rId6" Type="http://schemas.openxmlformats.org/officeDocument/2006/relationships/hyperlink" Target="https://en.wikipedia.org/wiki/Option_value" TargetMode="External"/><Relationship Id="rId5" Type="http://schemas.openxmlformats.org/officeDocument/2006/relationships/hyperlink" Target="https://en.wikipedia.org/wiki/Cost%E2%80%93benefit_analysis#cite_note-15" TargetMode="External"/><Relationship Id="rId4" Type="http://schemas.openxmlformats.org/officeDocument/2006/relationships/hyperlink" Target="https://en.wikipedia.org/wiki/Water_resource"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en.wikipedia.org/wiki/European_Union" TargetMode="External"/><Relationship Id="rId3" Type="http://schemas.openxmlformats.org/officeDocument/2006/relationships/hyperlink" Target="https://en.wikipedia.org/wiki/London_Underground" TargetMode="External"/><Relationship Id="rId7" Type="http://schemas.openxmlformats.org/officeDocument/2006/relationships/hyperlink" Target="https://en.wikipedia.org/wiki/Environmental_impact_assessment" TargetMode="External"/><Relationship Id="rId2" Type="http://schemas.openxmlformats.org/officeDocument/2006/relationships/hyperlink" Target="https://en.wikipedia.org/wiki/M1_motorway" TargetMode="External"/><Relationship Id="rId1" Type="http://schemas.openxmlformats.org/officeDocument/2006/relationships/slideLayout" Target="../slideLayouts/slideLayout7.xml"/><Relationship Id="rId6" Type="http://schemas.openxmlformats.org/officeDocument/2006/relationships/hyperlink" Target="https://en.wikipedia.org/wiki/Department_for_Transport,_Environment_and_the_Regions" TargetMode="External"/><Relationship Id="rId5" Type="http://schemas.openxmlformats.org/officeDocument/2006/relationships/hyperlink" Target="https://en.wikipedia.org/wiki/New_Approach_to_Appraisal" TargetMode="External"/><Relationship Id="rId4" Type="http://schemas.openxmlformats.org/officeDocument/2006/relationships/hyperlink" Target="https://en.wikipedia.org/wiki/Victoria_line" TargetMode="External"/><Relationship Id="rId9" Type="http://schemas.openxmlformats.org/officeDocument/2006/relationships/hyperlink" Target="https://en.wikipedia.org/wiki/Sixth_Framework_Programme"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en.wikipedia.org/wiki/Cost%E2%80%93benefit_analysis#cite_note-32" TargetMode="External"/><Relationship Id="rId3" Type="http://schemas.openxmlformats.org/officeDocument/2006/relationships/hyperlink" Target="https://en.wikipedia.org/wiki/TREDIS" TargetMode="External"/><Relationship Id="rId7" Type="http://schemas.openxmlformats.org/officeDocument/2006/relationships/hyperlink" Target="https://en.wikipedia.org/wiki/Minnesota_Department_of_Transportation" TargetMode="External"/><Relationship Id="rId2" Type="http://schemas.openxmlformats.org/officeDocument/2006/relationships/hyperlink" Target="https://en.wikipedia.org/wiki/Transport_Canada" TargetMode="External"/><Relationship Id="rId1" Type="http://schemas.openxmlformats.org/officeDocument/2006/relationships/slideLayout" Target="../slideLayouts/slideLayout7.xml"/><Relationship Id="rId6" Type="http://schemas.openxmlformats.org/officeDocument/2006/relationships/hyperlink" Target="https://en.wikipedia.org/wiki/Cost%E2%80%93benefit_analysis#cite_note-31" TargetMode="External"/><Relationship Id="rId11" Type="http://schemas.openxmlformats.org/officeDocument/2006/relationships/hyperlink" Target="https://en.wikipedia.org/wiki/Transportation_Research_Board" TargetMode="External"/><Relationship Id="rId5" Type="http://schemas.openxmlformats.org/officeDocument/2006/relationships/hyperlink" Target="https://en.wikipedia.org/wiki/Federal_Aviation_Administration" TargetMode="External"/><Relationship Id="rId10" Type="http://schemas.openxmlformats.org/officeDocument/2006/relationships/hyperlink" Target="https://en.wikipedia.org/wiki/Caltrans" TargetMode="External"/><Relationship Id="rId4" Type="http://schemas.openxmlformats.org/officeDocument/2006/relationships/hyperlink" Target="https://en.wikipedia.org/wiki/Federal_Highway_Administration" TargetMode="External"/><Relationship Id="rId9" Type="http://schemas.openxmlformats.org/officeDocument/2006/relationships/hyperlink" Target="https://en.wikipedia.org/wiki/California_Department_of_Transportation"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en.wikipedia.org/wiki/Kaldor-Hicks_efficiency" TargetMode="External"/><Relationship Id="rId2" Type="http://schemas.openxmlformats.org/officeDocument/2006/relationships/hyperlink" Target="https://en.wikipedia.org/wiki/Pareto_efficiency" TargetMode="External"/><Relationship Id="rId1" Type="http://schemas.openxmlformats.org/officeDocument/2006/relationships/slideLayout" Target="../slideLayouts/slideLayout7.xml"/><Relationship Id="rId4" Type="http://schemas.openxmlformats.org/officeDocument/2006/relationships/hyperlink" Target="https://en.wikipedia.org/wiki/Confirmation_bias"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en.wikipedia.org/wiki/Wrongful_death" TargetMode="External"/><Relationship Id="rId7" Type="http://schemas.openxmlformats.org/officeDocument/2006/relationships/hyperlink" Target="https://en.wikipedia.org/wiki/Quality-adjusted_life_year" TargetMode="External"/><Relationship Id="rId2" Type="http://schemas.openxmlformats.org/officeDocument/2006/relationships/hyperlink" Target="https://en.wikipedia.org/wiki/Ford_Pinto" TargetMode="External"/><Relationship Id="rId1" Type="http://schemas.openxmlformats.org/officeDocument/2006/relationships/slideLayout" Target="../slideLayouts/slideLayout7.xml"/><Relationship Id="rId6" Type="http://schemas.openxmlformats.org/officeDocument/2006/relationships/hyperlink" Target="https://en.wikipedia.org/wiki/Cost%E2%80%93utility_analysis" TargetMode="External"/><Relationship Id="rId5" Type="http://schemas.openxmlformats.org/officeDocument/2006/relationships/hyperlink" Target="https://en.wikipedia.org/wiki/Health_economics" TargetMode="External"/><Relationship Id="rId4" Type="http://schemas.openxmlformats.org/officeDocument/2006/relationships/hyperlink" Target="https://en.wikipedia.org/wiki/Black_PR"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en.wikipedia.org/wiki/Particulate_emissions" TargetMode="External"/><Relationship Id="rId3" Type="http://schemas.openxmlformats.org/officeDocument/2006/relationships/hyperlink" Target="https://en.wikipedia.org/wiki/Leaded_gasoline" TargetMode="External"/><Relationship Id="rId7" Type="http://schemas.openxmlformats.org/officeDocument/2006/relationships/hyperlink" Target="https://en.wikipedia.org/wiki/Clean_Air_Act_(United_States)" TargetMode="External"/><Relationship Id="rId2" Type="http://schemas.openxmlformats.org/officeDocument/2006/relationships/hyperlink" Target="https://en.wikipedia.org/wiki/Cost-effectiveness_analysis" TargetMode="External"/><Relationship Id="rId1" Type="http://schemas.openxmlformats.org/officeDocument/2006/relationships/slideLayout" Target="../slideLayouts/slideLayout7.xml"/><Relationship Id="rId6" Type="http://schemas.openxmlformats.org/officeDocument/2006/relationships/hyperlink" Target="https://en.wikipedia.org/wiki/Vinyl_chloride" TargetMode="External"/><Relationship Id="rId5" Type="http://schemas.openxmlformats.org/officeDocument/2006/relationships/hyperlink" Target="https://en.wikipedia.org/wiki/Colorado_River" TargetMode="External"/><Relationship Id="rId4" Type="http://schemas.openxmlformats.org/officeDocument/2006/relationships/hyperlink" Target="https://en.wikipedia.org/wiki/Grand_Canyon"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google.co.uk/search?q=scales+of+justice+pictures" TargetMode="External"/><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hyperlink" Target="http://www.investopedia.com/video/play/swot-analysis/"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hyperlink" Target="http://pestleanalysis.com/category/swot-analysis/"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www.kvrwebtech.com/blog/understanding-swot-analysis-need-business" TargetMode="External"/><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pestleanalysis.com/" TargetMode="Externa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hyperlink" Target="http://www.beergame.org/the-game/structure-rules" TargetMode="External"/><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hyperlink" Target="http://www.beergame.org/the-game/bullwhip-effect" TargetMode="External"/><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SUPPLY CHAIN STRATEGIES</a:t>
            </a:r>
            <a:endParaRPr lang="en-GB" dirty="0"/>
          </a:p>
        </p:txBody>
      </p:sp>
      <p:sp>
        <p:nvSpPr>
          <p:cNvPr id="3" name="Subtitle 2"/>
          <p:cNvSpPr>
            <a:spLocks noGrp="1"/>
          </p:cNvSpPr>
          <p:nvPr>
            <p:ph type="subTitle" idx="1"/>
          </p:nvPr>
        </p:nvSpPr>
        <p:spPr/>
        <p:txBody>
          <a:bodyPr/>
          <a:lstStyle/>
          <a:p>
            <a:r>
              <a:rPr lang="en-GB" dirty="0" smtClean="0"/>
              <a:t>Cost Benefit Analysis, SWOT, PESTLE &amp; The Beer Game</a:t>
            </a:r>
            <a:endParaRPr lang="en-GB" dirty="0"/>
          </a:p>
        </p:txBody>
      </p:sp>
    </p:spTree>
    <p:extLst>
      <p:ext uri="{BB962C8B-B14F-4D97-AF65-F5344CB8AC3E}">
        <p14:creationId xmlns:p14="http://schemas.microsoft.com/office/powerpoint/2010/main" val="26399148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2049" name="Picture 1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16216" y="4077073"/>
            <a:ext cx="2448272" cy="266429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p:cNvSpPr>
            <a:spLocks noChangeArrowheads="1"/>
          </p:cNvSpPr>
          <p:nvPr/>
        </p:nvSpPr>
        <p:spPr bwMode="auto">
          <a:xfrm>
            <a:off x="251520" y="428247"/>
            <a:ext cx="8712968" cy="4154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2400" b="1"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History</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2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The French engineer and economist </a:t>
            </a:r>
            <a:r>
              <a:rPr kumimoji="0" lang="en-US" altLang="en-US" b="0" i="0" u="none" strike="noStrike" cap="none" normalizeH="0" baseline="0" dirty="0" smtClean="0">
                <a:ln>
                  <a:noFill/>
                </a:ln>
                <a:solidFill>
                  <a:srgbClr val="0000FF"/>
                </a:solidFill>
                <a:effectLst/>
                <a:latin typeface="Arial" panose="020B0604020202020204" pitchFamily="34" charset="0"/>
                <a:ea typeface="Times New Roman" pitchFamily="18" charset="0"/>
                <a:cs typeface="Arial" panose="020B0604020202020204" pitchFamily="34" charset="0"/>
                <a:hlinkClick r:id="rId3" tooltip="Jules Dupuit"/>
              </a:rPr>
              <a:t>Jules Dupuit</a:t>
            </a:r>
            <a:r>
              <a:rPr kumimoji="0" lang="en-US" altLang="en-US" b="0"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 credited with the creation of cost–benefit analysis.</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The concept of CBA dates back to an 1848 article by </a:t>
            </a:r>
            <a:r>
              <a:rPr kumimoji="0" lang="en-US" altLang="en-US" b="0" i="0" u="none" strike="noStrike" cap="none" normalizeH="0" baseline="0" dirty="0" smtClean="0">
                <a:ln>
                  <a:noFill/>
                </a:ln>
                <a:solidFill>
                  <a:srgbClr val="0000FF"/>
                </a:solidFill>
                <a:effectLst/>
                <a:latin typeface="Arial" panose="020B0604020202020204" pitchFamily="34" charset="0"/>
                <a:ea typeface="Times New Roman" pitchFamily="18" charset="0"/>
                <a:cs typeface="Arial" panose="020B0604020202020204" pitchFamily="34" charset="0"/>
                <a:hlinkClick r:id="rId3" tooltip="Jules Dupuit"/>
              </a:rPr>
              <a:t>Jules Dupuit</a:t>
            </a:r>
            <a:r>
              <a:rPr kumimoji="0" lang="en-US" altLang="en-US" b="0"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 and was formalized in subsequent works by </a:t>
            </a:r>
            <a:r>
              <a:rPr kumimoji="0" lang="en-US" altLang="en-US" b="0" i="0" u="none" strike="noStrike" cap="none" normalizeH="0" baseline="0" dirty="0" smtClean="0">
                <a:ln>
                  <a:noFill/>
                </a:ln>
                <a:solidFill>
                  <a:srgbClr val="0000FF"/>
                </a:solidFill>
                <a:effectLst/>
                <a:latin typeface="Arial" panose="020B0604020202020204" pitchFamily="34" charset="0"/>
                <a:ea typeface="Times New Roman" pitchFamily="18" charset="0"/>
                <a:cs typeface="Arial" panose="020B0604020202020204" pitchFamily="34" charset="0"/>
                <a:hlinkClick r:id="rId4" tooltip="Alfred Marshall"/>
              </a:rPr>
              <a:t>Alfred Marshall</a:t>
            </a:r>
            <a:r>
              <a:rPr kumimoji="0" lang="en-US" altLang="en-US" b="0"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 </a:t>
            </a:r>
          </a:p>
          <a:p>
            <a:pPr marL="0" marR="0" lvl="0" indent="0" algn="just"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ea typeface="Times New Roman" pitchFamily="18"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The </a:t>
            </a:r>
            <a:r>
              <a:rPr kumimoji="0" lang="en-US" altLang="en-US" b="0" i="0" u="none" strike="noStrike" cap="none" normalizeH="0" baseline="0" dirty="0" smtClean="0">
                <a:ln>
                  <a:noFill/>
                </a:ln>
                <a:solidFill>
                  <a:srgbClr val="0000FF"/>
                </a:solidFill>
                <a:effectLst/>
                <a:latin typeface="Arial" panose="020B0604020202020204" pitchFamily="34" charset="0"/>
                <a:ea typeface="Times New Roman" pitchFamily="18" charset="0"/>
                <a:cs typeface="Arial" panose="020B0604020202020204" pitchFamily="34" charset="0"/>
                <a:hlinkClick r:id="rId5" tooltip="United States Army Corps of Engineers"/>
              </a:rPr>
              <a:t>Corps of Engineers</a:t>
            </a:r>
            <a:r>
              <a:rPr kumimoji="0" lang="en-US" altLang="en-US" b="0"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 initiated the use of CBA in the US, after the Federal Navigation Act of 1936 effectively required cost–benefit analysis for proposed federal waterway infrastructure.</a:t>
            </a:r>
            <a:r>
              <a:rPr lang="en-US" altLang="en-US" baseline="30000" dirty="0">
                <a:solidFill>
                  <a:srgbClr val="0000FF"/>
                </a:solidFill>
                <a:latin typeface="Arial" panose="020B0604020202020204" pitchFamily="34" charset="0"/>
                <a:ea typeface="Times New Roman" pitchFamily="18" charset="0"/>
                <a:cs typeface="Arial" panose="020B0604020202020204" pitchFamily="34" charset="0"/>
              </a:rPr>
              <a:t> </a:t>
            </a:r>
            <a:r>
              <a:rPr kumimoji="0" lang="en-US" altLang="en-US" b="0"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The </a:t>
            </a:r>
            <a:r>
              <a:rPr kumimoji="0" lang="en-US" altLang="en-US" b="0" i="0" u="none" strike="noStrike" cap="none" normalizeH="0" baseline="0" dirty="0" smtClean="0">
                <a:ln>
                  <a:noFill/>
                </a:ln>
                <a:solidFill>
                  <a:srgbClr val="0000FF"/>
                </a:solidFill>
                <a:effectLst/>
                <a:latin typeface="Arial" panose="020B0604020202020204" pitchFamily="34" charset="0"/>
                <a:ea typeface="Times New Roman" pitchFamily="18" charset="0"/>
                <a:cs typeface="Arial" panose="020B0604020202020204" pitchFamily="34" charset="0"/>
                <a:hlinkClick r:id="rId6" tooltip="Flood Control Act of 1939"/>
              </a:rPr>
              <a:t>Flood Control Act of 1939</a:t>
            </a:r>
            <a:r>
              <a:rPr kumimoji="0" lang="en-US" altLang="en-US" b="0"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 was instrumental in establishing CBA as federal policy; it demanded that "the benefits to whomever they accrue [be] in excess of the estimated costs."</a:t>
            </a:r>
            <a:endParaRPr kumimoji="0" lang="en-GB" alt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9407707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474345"/>
            <a:ext cx="7920880" cy="4431983"/>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Cost–benefit analysis</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CBA</a:t>
            </a:r>
            <a:r>
              <a:rPr lang="en-GB" dirty="0">
                <a:latin typeface="Arial" panose="020B0604020202020204" pitchFamily="34" charset="0"/>
                <a:cs typeface="Arial" panose="020B0604020202020204" pitchFamily="34" charset="0"/>
              </a:rPr>
              <a:t>), sometimes called </a:t>
            </a:r>
            <a:r>
              <a:rPr lang="en-GB" b="1" dirty="0">
                <a:latin typeface="Arial" panose="020B0604020202020204" pitchFamily="34" charset="0"/>
                <a:cs typeface="Arial" panose="020B0604020202020204" pitchFamily="34" charset="0"/>
              </a:rPr>
              <a:t>benefit–cost analysis</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BCA</a:t>
            </a:r>
            <a:r>
              <a:rPr lang="en-GB" dirty="0">
                <a:latin typeface="Arial" panose="020B0604020202020204" pitchFamily="34" charset="0"/>
                <a:cs typeface="Arial" panose="020B0604020202020204" pitchFamily="34" charset="0"/>
              </a:rPr>
              <a:t>), is a systematic approach to estimating the strengths and weaknesses of alternatives (for example in transactions, activities, functional business requirements); it is used to determine options that provide the best approach to achieve benefits while preserving savings</a:t>
            </a:r>
            <a:r>
              <a:rPr lang="en-GB" dirty="0" smtClean="0">
                <a:latin typeface="Arial" panose="020B0604020202020204" pitchFamily="34" charset="0"/>
                <a:cs typeface="Arial" panose="020B0604020202020204" pitchFamily="34" charset="0"/>
              </a:rPr>
              <a:t>.</a:t>
            </a:r>
            <a:endParaRPr lang="en-GB" u="sng" baseline="30000" dirty="0">
              <a:latin typeface="Arial" panose="020B0604020202020204" pitchFamily="34" charset="0"/>
              <a:cs typeface="Arial" panose="020B0604020202020204" pitchFamily="34" charset="0"/>
            </a:endParaRPr>
          </a:p>
          <a:p>
            <a:pPr algn="just"/>
            <a:endParaRPr lang="en-GB" u="sng" baseline="30000"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CBA is also defined as a systematic process for calculating and comparing benefits and </a:t>
            </a:r>
            <a:r>
              <a:rPr lang="en-GB" u="sng" dirty="0">
                <a:latin typeface="Arial" panose="020B0604020202020204" pitchFamily="34" charset="0"/>
                <a:cs typeface="Arial" panose="020B0604020202020204" pitchFamily="34" charset="0"/>
                <a:hlinkClick r:id="rId2" tooltip="Cost"/>
              </a:rPr>
              <a:t>costs</a:t>
            </a:r>
            <a:r>
              <a:rPr lang="en-GB" dirty="0">
                <a:latin typeface="Arial" panose="020B0604020202020204" pitchFamily="34" charset="0"/>
                <a:cs typeface="Arial" panose="020B0604020202020204" pitchFamily="34" charset="0"/>
              </a:rPr>
              <a:t> of a decision, policy (with particular regard to </a:t>
            </a:r>
            <a:r>
              <a:rPr lang="en-GB" u="sng" dirty="0">
                <a:latin typeface="Arial" panose="020B0604020202020204" pitchFamily="34" charset="0"/>
                <a:cs typeface="Arial" panose="020B0604020202020204" pitchFamily="34" charset="0"/>
                <a:hlinkClick r:id="rId3" tooltip="Government policy"/>
              </a:rPr>
              <a:t>government policy</a:t>
            </a:r>
            <a:r>
              <a:rPr lang="en-GB" dirty="0">
                <a:latin typeface="Arial" panose="020B0604020202020204" pitchFamily="34" charset="0"/>
                <a:cs typeface="Arial" panose="020B0604020202020204" pitchFamily="34" charset="0"/>
              </a:rPr>
              <a:t>) or (in general) project</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Broadly, CBA has two main purposes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To determine if an investment/decision is sound (justification/feasibility) – verifying whether its benefits outweigh the costs, and by how much;</a:t>
            </a:r>
          </a:p>
          <a:p>
            <a:pPr algn="just"/>
            <a:r>
              <a:rPr lang="en-GB" dirty="0">
                <a:latin typeface="Arial" panose="020B0604020202020204" pitchFamily="34" charset="0"/>
                <a:cs typeface="Arial" panose="020B0604020202020204" pitchFamily="34" charset="0"/>
              </a:rPr>
              <a:t>To provide a basis for comparing projects – which involves comparing the total expected cost of each option against its total expected benefits</a:t>
            </a:r>
          </a:p>
        </p:txBody>
      </p:sp>
      <p:sp>
        <p:nvSpPr>
          <p:cNvPr id="3" name="TextBox 2"/>
          <p:cNvSpPr txBox="1"/>
          <p:nvPr/>
        </p:nvSpPr>
        <p:spPr>
          <a:xfrm>
            <a:off x="611560" y="5445224"/>
            <a:ext cx="7848872" cy="369332"/>
          </a:xfrm>
          <a:prstGeom prst="rect">
            <a:avLst/>
          </a:prstGeom>
          <a:noFill/>
        </p:spPr>
        <p:txBody>
          <a:bodyPr wrap="square" rtlCol="0">
            <a:spAutoFit/>
          </a:bodyPr>
          <a:lstStyle/>
          <a:p>
            <a:r>
              <a:rPr lang="en-GB" dirty="0" smtClean="0">
                <a:hlinkClick r:id="rId4"/>
              </a:rPr>
              <a:t>https://en.wikipedia.org/wiki/Cost%E2%80%93benefit_analysis</a:t>
            </a:r>
            <a:r>
              <a:rPr lang="en-GB" dirty="0" smtClean="0"/>
              <a:t> </a:t>
            </a:r>
            <a:endParaRPr lang="en-GB" dirty="0"/>
          </a:p>
        </p:txBody>
      </p:sp>
    </p:spTree>
    <p:extLst>
      <p:ext uri="{BB962C8B-B14F-4D97-AF65-F5344CB8AC3E}">
        <p14:creationId xmlns:p14="http://schemas.microsoft.com/office/powerpoint/2010/main" val="42210184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335846"/>
            <a:ext cx="8568952" cy="5909310"/>
          </a:xfrm>
          <a:prstGeom prst="rect">
            <a:avLst/>
          </a:prstGeom>
        </p:spPr>
        <p:txBody>
          <a:bodyPr wrap="square">
            <a:spAutoFit/>
          </a:bodyPr>
          <a:lstStyle/>
          <a:p>
            <a:pPr algn="ctr"/>
            <a:r>
              <a:rPr lang="en-GB" sz="2400" b="1" dirty="0" smtClean="0">
                <a:latin typeface="Arial" panose="020B0604020202020204" pitchFamily="34" charset="0"/>
                <a:cs typeface="Arial" panose="020B0604020202020204" pitchFamily="34" charset="0"/>
              </a:rPr>
              <a:t>Theory</a:t>
            </a:r>
          </a:p>
          <a:p>
            <a:pPr algn="ctr"/>
            <a:endParaRPr lang="en-GB" sz="2400"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Cost–Benefit Analysis (CBA) </a:t>
            </a:r>
            <a:r>
              <a:rPr lang="en-GB" dirty="0">
                <a:latin typeface="Arial" panose="020B0604020202020204" pitchFamily="34" charset="0"/>
                <a:cs typeface="Arial" panose="020B0604020202020204" pitchFamily="34" charset="0"/>
              </a:rPr>
              <a:t>is often used by </a:t>
            </a:r>
            <a:r>
              <a:rPr lang="en-GB" dirty="0" smtClean="0">
                <a:latin typeface="Arial" panose="020B0604020202020204" pitchFamily="34" charset="0"/>
                <a:cs typeface="Arial" panose="020B0604020202020204" pitchFamily="34" charset="0"/>
              </a:rPr>
              <a:t>organisations </a:t>
            </a:r>
            <a:r>
              <a:rPr lang="en-GB" dirty="0">
                <a:latin typeface="Arial" panose="020B0604020202020204" pitchFamily="34" charset="0"/>
                <a:cs typeface="Arial" panose="020B0604020202020204" pitchFamily="34" charset="0"/>
              </a:rPr>
              <a:t>to appraise the desirability of a given policy.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is an analysis of the expected balance of benefits and costs, including an account of foregone alternatives and the </a:t>
            </a:r>
            <a:r>
              <a:rPr lang="en-GB" i="1" u="sng" dirty="0">
                <a:latin typeface="Arial" panose="020B0604020202020204" pitchFamily="34" charset="0"/>
                <a:cs typeface="Arial" panose="020B0604020202020204" pitchFamily="34" charset="0"/>
                <a:hlinkClick r:id="rId2" tooltip="Status quo"/>
              </a:rPr>
              <a:t>status quo</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CBA </a:t>
            </a:r>
            <a:r>
              <a:rPr lang="en-GB" dirty="0">
                <a:latin typeface="Arial" panose="020B0604020202020204" pitchFamily="34" charset="0"/>
                <a:cs typeface="Arial" panose="020B0604020202020204" pitchFamily="34" charset="0"/>
              </a:rPr>
              <a:t>helps predict whether the benefits of a policy outweigh its costs, and by how much relative to other alternatives, so that one can rank alternate policies in terms of the cost–benefit ratio</a:t>
            </a:r>
            <a:r>
              <a:rPr lang="en-GB" dirty="0" smtClean="0">
                <a:latin typeface="Arial" panose="020B0604020202020204" pitchFamily="34" charset="0"/>
                <a:cs typeface="Arial" panose="020B0604020202020204" pitchFamily="34" charset="0"/>
              </a:rPr>
              <a:t>.</a:t>
            </a:r>
            <a:endParaRPr lang="en-GB" u="sng" baseline="30000" dirty="0">
              <a:latin typeface="Arial" panose="020B0604020202020204" pitchFamily="34" charset="0"/>
              <a:cs typeface="Arial" panose="020B0604020202020204" pitchFamily="34" charset="0"/>
            </a:endParaRPr>
          </a:p>
          <a:p>
            <a:pPr algn="just"/>
            <a:endParaRPr lang="en-GB" u="sng" baseline="30000"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Generally</a:t>
            </a:r>
            <a:r>
              <a:rPr lang="en-GB" dirty="0">
                <a:latin typeface="Arial" panose="020B0604020202020204" pitchFamily="34" charset="0"/>
                <a:cs typeface="Arial" panose="020B0604020202020204" pitchFamily="34" charset="0"/>
              </a:rPr>
              <a:t>, accurate cost–benefit analysis identifies choices that increase </a:t>
            </a:r>
            <a:r>
              <a:rPr lang="en-GB" u="sng" dirty="0">
                <a:latin typeface="Arial" panose="020B0604020202020204" pitchFamily="34" charset="0"/>
                <a:cs typeface="Arial" panose="020B0604020202020204" pitchFamily="34" charset="0"/>
                <a:hlinkClick r:id="rId3" tooltip="Welfare"/>
              </a:rPr>
              <a:t>welfare</a:t>
            </a:r>
            <a:r>
              <a:rPr lang="en-GB" dirty="0">
                <a:latin typeface="Arial" panose="020B0604020202020204" pitchFamily="34" charset="0"/>
                <a:cs typeface="Arial" panose="020B0604020202020204" pitchFamily="34" charset="0"/>
              </a:rPr>
              <a:t> from a </a:t>
            </a:r>
            <a:r>
              <a:rPr lang="en-GB" u="sng" dirty="0">
                <a:latin typeface="Arial" panose="020B0604020202020204" pitchFamily="34" charset="0"/>
                <a:cs typeface="Arial" panose="020B0604020202020204" pitchFamily="34" charset="0"/>
                <a:hlinkClick r:id="rId4" tooltip="Utilitarian"/>
              </a:rPr>
              <a:t>utilitarian</a:t>
            </a:r>
            <a:r>
              <a:rPr lang="en-GB" dirty="0">
                <a:latin typeface="Arial" panose="020B0604020202020204" pitchFamily="34" charset="0"/>
                <a:cs typeface="Arial" panose="020B0604020202020204" pitchFamily="34" charset="0"/>
              </a:rPr>
              <a:t> perspective. Assuming an accurate CBA, changing the status quo by implementing the alternative with the lowest cost–benefit ratio can improve </a:t>
            </a:r>
            <a:r>
              <a:rPr lang="en-GB" u="sng" dirty="0">
                <a:latin typeface="Arial" panose="020B0604020202020204" pitchFamily="34" charset="0"/>
                <a:cs typeface="Arial" panose="020B0604020202020204" pitchFamily="34" charset="0"/>
                <a:hlinkClick r:id="rId5" tooltip="Pareto efficiency"/>
              </a:rPr>
              <a:t>Pareto efficiency</a:t>
            </a:r>
            <a:r>
              <a:rPr lang="en-GB" dirty="0" smtClean="0">
                <a:latin typeface="Arial" panose="020B0604020202020204" pitchFamily="34" charset="0"/>
                <a:cs typeface="Arial" panose="020B0604020202020204" pitchFamily="34" charset="0"/>
              </a:rPr>
              <a:t>.</a:t>
            </a:r>
            <a:r>
              <a:rPr lang="en-GB" u="sng" baseline="30000" dirty="0" smtClean="0">
                <a:latin typeface="Arial" panose="020B0604020202020204" pitchFamily="34" charset="0"/>
                <a:cs typeface="Arial" panose="020B0604020202020204" pitchFamily="34" charset="0"/>
              </a:rPr>
              <a:t>[</a:t>
            </a:r>
          </a:p>
          <a:p>
            <a:pPr algn="just"/>
            <a:endParaRPr lang="en-GB" u="sng" baseline="30000"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While </a:t>
            </a:r>
            <a:r>
              <a:rPr lang="en-GB" dirty="0">
                <a:latin typeface="Arial" panose="020B0604020202020204" pitchFamily="34" charset="0"/>
                <a:cs typeface="Arial" panose="020B0604020202020204" pitchFamily="34" charset="0"/>
              </a:rPr>
              <a:t>CBA can offer a well-educated estimate of the best alternative – perfect appraisal of all present and future costs and benefits is difficult –, perfection in terms of economic efficiency and social welfare are not guaranteed</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493824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97346"/>
            <a:ext cx="8640960" cy="6340197"/>
          </a:xfrm>
          <a:prstGeom prst="rect">
            <a:avLst/>
          </a:prstGeom>
        </p:spPr>
        <p:txBody>
          <a:bodyPr wrap="square">
            <a:spAutoFit/>
          </a:bodyPr>
          <a:lstStyle/>
          <a:p>
            <a:pPr algn="ctr"/>
            <a:r>
              <a:rPr lang="en-GB" sz="2400" b="1" dirty="0">
                <a:latin typeface="Arial" panose="020B0604020202020204" pitchFamily="34" charset="0"/>
                <a:cs typeface="Arial" panose="020B0604020202020204" pitchFamily="34" charset="0"/>
              </a:rPr>
              <a:t>Process</a:t>
            </a:r>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following is a list of steps that comprise a generic cost–benefit analysis</a:t>
            </a:r>
            <a:r>
              <a:rPr lang="en-GB" dirty="0" smtClean="0">
                <a:latin typeface="Arial" panose="020B0604020202020204" pitchFamily="34" charset="0"/>
                <a:cs typeface="Arial" panose="020B0604020202020204" pitchFamily="34" charset="0"/>
              </a:rPr>
              <a:t>.</a:t>
            </a:r>
            <a:endParaRPr lang="en-GB" u="sng" baseline="300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List alternative projects/programs</a:t>
            </a:r>
            <a:r>
              <a:rPr lang="en-GB" dirty="0" smtClean="0">
                <a:latin typeface="Arial" panose="020B0604020202020204" pitchFamily="34" charset="0"/>
                <a:cs typeface="Arial" panose="020B0604020202020204" pitchFamily="34" charset="0"/>
              </a:rPr>
              <a:t>.</a:t>
            </a:r>
          </a:p>
          <a:p>
            <a:pPr lvl="0" algn="just"/>
            <a:endParaRPr lang="en-GB"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List </a:t>
            </a:r>
            <a:r>
              <a:rPr lang="en-GB" u="sng" dirty="0">
                <a:latin typeface="Arial" panose="020B0604020202020204" pitchFamily="34" charset="0"/>
                <a:cs typeface="Arial" panose="020B0604020202020204" pitchFamily="34" charset="0"/>
                <a:hlinkClick r:id="rId2" tooltip="Stakeholder (corporate)"/>
              </a:rPr>
              <a:t>stakeholders</a:t>
            </a:r>
            <a:r>
              <a:rPr lang="en-GB" dirty="0" smtClean="0">
                <a:latin typeface="Arial" panose="020B0604020202020204" pitchFamily="34" charset="0"/>
                <a:cs typeface="Arial" panose="020B0604020202020204" pitchFamily="34" charset="0"/>
              </a:rPr>
              <a:t>.</a:t>
            </a:r>
          </a:p>
          <a:p>
            <a:pPr lvl="0" algn="just"/>
            <a:endParaRPr lang="en-GB"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Select measurement(s) and measure all cost/benefit elements.</a:t>
            </a:r>
          </a:p>
          <a:p>
            <a:pPr lvl="0" algn="just"/>
            <a:r>
              <a:rPr lang="en-GB" dirty="0">
                <a:latin typeface="Arial" panose="020B0604020202020204" pitchFamily="34" charset="0"/>
                <a:cs typeface="Arial" panose="020B0604020202020204" pitchFamily="34" charset="0"/>
              </a:rPr>
              <a:t>Predict outcome of cost and benefits over relevant time period.</a:t>
            </a:r>
          </a:p>
          <a:p>
            <a:pPr lvl="0" algn="just"/>
            <a:r>
              <a:rPr lang="en-GB" dirty="0">
                <a:latin typeface="Arial" panose="020B0604020202020204" pitchFamily="34" charset="0"/>
                <a:cs typeface="Arial" panose="020B0604020202020204" pitchFamily="34" charset="0"/>
              </a:rPr>
              <a:t>Convert all costs and benefits into a common currency.</a:t>
            </a:r>
          </a:p>
          <a:p>
            <a:pPr lvl="0" algn="just"/>
            <a:r>
              <a:rPr lang="en-GB" dirty="0">
                <a:latin typeface="Arial" panose="020B0604020202020204" pitchFamily="34" charset="0"/>
                <a:cs typeface="Arial" panose="020B0604020202020204" pitchFamily="34" charset="0"/>
              </a:rPr>
              <a:t>Apply </a:t>
            </a:r>
            <a:r>
              <a:rPr lang="en-GB" u="sng" dirty="0">
                <a:latin typeface="Arial" panose="020B0604020202020204" pitchFamily="34" charset="0"/>
                <a:cs typeface="Arial" panose="020B0604020202020204" pitchFamily="34" charset="0"/>
                <a:hlinkClick r:id="rId3" tooltip="Annual effective discount rate"/>
              </a:rPr>
              <a:t>discount rate</a:t>
            </a:r>
            <a:r>
              <a:rPr lang="en-GB" dirty="0">
                <a:latin typeface="Arial" panose="020B0604020202020204" pitchFamily="34" charset="0"/>
                <a:cs typeface="Arial" panose="020B0604020202020204" pitchFamily="34" charset="0"/>
              </a:rPr>
              <a:t>.</a:t>
            </a:r>
          </a:p>
          <a:p>
            <a:pPr lvl="0" algn="just"/>
            <a:r>
              <a:rPr lang="en-GB" dirty="0">
                <a:latin typeface="Arial" panose="020B0604020202020204" pitchFamily="34" charset="0"/>
                <a:cs typeface="Arial" panose="020B0604020202020204" pitchFamily="34" charset="0"/>
              </a:rPr>
              <a:t>Calculate </a:t>
            </a:r>
            <a:r>
              <a:rPr lang="en-GB" u="sng" dirty="0">
                <a:latin typeface="Arial" panose="020B0604020202020204" pitchFamily="34" charset="0"/>
                <a:cs typeface="Arial" panose="020B0604020202020204" pitchFamily="34" charset="0"/>
                <a:hlinkClick r:id="rId4" tooltip="Net present value"/>
              </a:rPr>
              <a:t>net present value</a:t>
            </a:r>
            <a:r>
              <a:rPr lang="en-GB" dirty="0">
                <a:latin typeface="Arial" panose="020B0604020202020204" pitchFamily="34" charset="0"/>
                <a:cs typeface="Arial" panose="020B0604020202020204" pitchFamily="34" charset="0"/>
              </a:rPr>
              <a:t> of project options.</a:t>
            </a:r>
          </a:p>
          <a:p>
            <a:pPr lvl="0" algn="just"/>
            <a:r>
              <a:rPr lang="en-GB" dirty="0">
                <a:latin typeface="Arial" panose="020B0604020202020204" pitchFamily="34" charset="0"/>
                <a:cs typeface="Arial" panose="020B0604020202020204" pitchFamily="34" charset="0"/>
              </a:rPr>
              <a:t>Perform </a:t>
            </a:r>
            <a:r>
              <a:rPr lang="en-GB" u="sng" dirty="0">
                <a:latin typeface="Arial" panose="020B0604020202020204" pitchFamily="34" charset="0"/>
                <a:cs typeface="Arial" panose="020B0604020202020204" pitchFamily="34" charset="0"/>
                <a:hlinkClick r:id="rId5" tooltip="Sensitivity analysis"/>
              </a:rPr>
              <a:t>sensitivity analysis</a:t>
            </a:r>
            <a:r>
              <a:rPr lang="en-GB" dirty="0">
                <a:latin typeface="Arial" panose="020B0604020202020204" pitchFamily="34" charset="0"/>
                <a:cs typeface="Arial" panose="020B0604020202020204" pitchFamily="34" charset="0"/>
              </a:rPr>
              <a:t>.</a:t>
            </a:r>
          </a:p>
          <a:p>
            <a:pPr lvl="0" algn="just"/>
            <a:r>
              <a:rPr lang="en-GB" dirty="0">
                <a:latin typeface="Arial" panose="020B0604020202020204" pitchFamily="34" charset="0"/>
                <a:cs typeface="Arial" panose="020B0604020202020204" pitchFamily="34" charset="0"/>
              </a:rPr>
              <a:t>Adopt recommended choice.</a:t>
            </a:r>
          </a:p>
          <a:p>
            <a:pPr algn="ctr"/>
            <a:r>
              <a:rPr lang="en-GB" sz="2000" b="1" dirty="0" smtClean="0">
                <a:latin typeface="Arial" panose="020B0604020202020204" pitchFamily="34" charset="0"/>
                <a:cs typeface="Arial" panose="020B0604020202020204" pitchFamily="34" charset="0"/>
              </a:rPr>
              <a:t>Evaluation</a:t>
            </a:r>
          </a:p>
          <a:p>
            <a:pPr algn="ctr"/>
            <a:endParaRPr lang="en-GB" sz="20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CBA attempts to measure the positive or negative consequences of a project, which may include:</a:t>
            </a:r>
          </a:p>
          <a:p>
            <a:pPr lvl="0" algn="just"/>
            <a:r>
              <a:rPr lang="en-GB" dirty="0">
                <a:latin typeface="Arial" panose="020B0604020202020204" pitchFamily="34" charset="0"/>
                <a:cs typeface="Arial" panose="020B0604020202020204" pitchFamily="34" charset="0"/>
              </a:rPr>
              <a:t>Effects on users or participants</a:t>
            </a:r>
          </a:p>
          <a:p>
            <a:pPr lvl="0" algn="just"/>
            <a:r>
              <a:rPr lang="en-GB" dirty="0">
                <a:latin typeface="Arial" panose="020B0604020202020204" pitchFamily="34" charset="0"/>
                <a:cs typeface="Arial" panose="020B0604020202020204" pitchFamily="34" charset="0"/>
              </a:rPr>
              <a:t>Effects on non-users or non-participants</a:t>
            </a:r>
          </a:p>
          <a:p>
            <a:pPr lvl="0" algn="just"/>
            <a:r>
              <a:rPr lang="en-GB" u="sng" dirty="0">
                <a:latin typeface="Arial" panose="020B0604020202020204" pitchFamily="34" charset="0"/>
                <a:cs typeface="Arial" panose="020B0604020202020204" pitchFamily="34" charset="0"/>
                <a:hlinkClick r:id="rId6" tooltip="Externality"/>
              </a:rPr>
              <a:t>Externality</a:t>
            </a:r>
            <a:r>
              <a:rPr lang="en-GB" dirty="0">
                <a:latin typeface="Arial" panose="020B0604020202020204" pitchFamily="34" charset="0"/>
                <a:cs typeface="Arial" panose="020B0604020202020204" pitchFamily="34" charset="0"/>
              </a:rPr>
              <a:t> effects</a:t>
            </a:r>
          </a:p>
          <a:p>
            <a:pPr lvl="0" algn="just"/>
            <a:r>
              <a:rPr lang="en-GB" u="sng" dirty="0">
                <a:latin typeface="Arial" panose="020B0604020202020204" pitchFamily="34" charset="0"/>
                <a:cs typeface="Arial" panose="020B0604020202020204" pitchFamily="34" charset="0"/>
                <a:hlinkClick r:id="rId7" tooltip="Option value"/>
              </a:rPr>
              <a:t>Option value</a:t>
            </a:r>
            <a:r>
              <a:rPr lang="en-GB" dirty="0">
                <a:latin typeface="Arial" panose="020B0604020202020204" pitchFamily="34" charset="0"/>
                <a:cs typeface="Arial" panose="020B0604020202020204" pitchFamily="34" charset="0"/>
              </a:rPr>
              <a:t> or other social benefits.</a:t>
            </a:r>
          </a:p>
        </p:txBody>
      </p:sp>
    </p:spTree>
    <p:extLst>
      <p:ext uri="{BB962C8B-B14F-4D97-AF65-F5344CB8AC3E}">
        <p14:creationId xmlns:p14="http://schemas.microsoft.com/office/powerpoint/2010/main" val="41115412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889844"/>
            <a:ext cx="7992888" cy="4247317"/>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A similar breakdown is employed in environmental analysis of </a:t>
            </a:r>
            <a:r>
              <a:rPr lang="en-GB" u="sng" dirty="0">
                <a:latin typeface="Arial" panose="020B0604020202020204" pitchFamily="34" charset="0"/>
                <a:cs typeface="Arial" panose="020B0604020202020204" pitchFamily="34" charset="0"/>
                <a:hlinkClick r:id="rId2" tooltip="Total economic value"/>
              </a:rPr>
              <a:t>total economic value</a:t>
            </a:r>
            <a:r>
              <a:rPr lang="en-GB" dirty="0">
                <a:latin typeface="Arial" panose="020B0604020202020204" pitchFamily="34" charset="0"/>
                <a:cs typeface="Arial" panose="020B0604020202020204" pitchFamily="34" charset="0"/>
              </a:rPr>
              <a:t>. Both costs and benefits can be diverse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Financial </a:t>
            </a:r>
            <a:r>
              <a:rPr lang="en-GB" dirty="0">
                <a:latin typeface="Arial" panose="020B0604020202020204" pitchFamily="34" charset="0"/>
                <a:cs typeface="Arial" panose="020B0604020202020204" pitchFamily="34" charset="0"/>
              </a:rPr>
              <a:t>costs tend to be most thoroughly represented in cost-benefit analyses due to relatively abundant market data.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net benefits of a project may incorporate cost savings or public </a:t>
            </a:r>
            <a:r>
              <a:rPr lang="en-GB" u="sng" dirty="0">
                <a:latin typeface="Arial" panose="020B0604020202020204" pitchFamily="34" charset="0"/>
                <a:cs typeface="Arial" panose="020B0604020202020204" pitchFamily="34" charset="0"/>
                <a:hlinkClick r:id="rId3" tooltip="Willingness to pay"/>
              </a:rPr>
              <a:t>willingness to pay</a:t>
            </a:r>
            <a:r>
              <a:rPr lang="en-GB" dirty="0">
                <a:latin typeface="Arial" panose="020B0604020202020204" pitchFamily="34" charset="0"/>
                <a:cs typeface="Arial" panose="020B0604020202020204" pitchFamily="34" charset="0"/>
              </a:rPr>
              <a:t> compensation (implying the public has no legal right to the benefits of the policy) or </a:t>
            </a:r>
            <a:r>
              <a:rPr lang="en-GB" u="sng" dirty="0">
                <a:latin typeface="Arial" panose="020B0604020202020204" pitchFamily="34" charset="0"/>
                <a:cs typeface="Arial" panose="020B0604020202020204" pitchFamily="34" charset="0"/>
                <a:hlinkClick r:id="rId4" tooltip="Willingness to accept"/>
              </a:rPr>
              <a:t>willingness to accept</a:t>
            </a:r>
            <a:r>
              <a:rPr lang="en-GB" dirty="0">
                <a:latin typeface="Arial" panose="020B0604020202020204" pitchFamily="34" charset="0"/>
                <a:cs typeface="Arial" panose="020B0604020202020204" pitchFamily="34" charset="0"/>
              </a:rPr>
              <a:t> compensation (implying the public has a right to the benefits of the policy) for the welfare change resulting from the policy.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guiding principle of evaluating benefits is to list all (categories of) parties affected by an intervention and add the (positive or negative) value, usually monetary, that they ascribe to its effect on their welfare.</a:t>
            </a:r>
          </a:p>
        </p:txBody>
      </p:sp>
    </p:spTree>
    <p:extLst>
      <p:ext uri="{BB962C8B-B14F-4D97-AF65-F5344CB8AC3E}">
        <p14:creationId xmlns:p14="http://schemas.microsoft.com/office/powerpoint/2010/main" val="3001237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1859340"/>
            <a:ext cx="7632848" cy="2308324"/>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 actual compensation an individual would require to have their welfare unchanged by a policy is inexact at best.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Surveys </a:t>
            </a:r>
            <a:r>
              <a:rPr lang="en-GB" dirty="0">
                <a:latin typeface="Arial" panose="020B0604020202020204" pitchFamily="34" charset="0"/>
                <a:cs typeface="Arial" panose="020B0604020202020204" pitchFamily="34" charset="0"/>
              </a:rPr>
              <a:t>(</a:t>
            </a:r>
            <a:r>
              <a:rPr lang="en-GB" u="sng" dirty="0">
                <a:latin typeface="Arial" panose="020B0604020202020204" pitchFamily="34" charset="0"/>
                <a:cs typeface="Arial" panose="020B0604020202020204" pitchFamily="34" charset="0"/>
                <a:hlinkClick r:id="rId2" tooltip="Stated preference (page does not exist)"/>
              </a:rPr>
              <a:t>stated preference</a:t>
            </a:r>
            <a:r>
              <a:rPr lang="en-GB" dirty="0">
                <a:latin typeface="Arial" panose="020B0604020202020204" pitchFamily="34" charset="0"/>
                <a:cs typeface="Arial" panose="020B0604020202020204" pitchFamily="34" charset="0"/>
              </a:rPr>
              <a:t> techniques) or market </a:t>
            </a:r>
            <a:r>
              <a:rPr lang="en-GB" dirty="0" smtClean="0">
                <a:latin typeface="Arial" panose="020B0604020202020204" pitchFamily="34" charset="0"/>
                <a:cs typeface="Arial" panose="020B0604020202020204" pitchFamily="34" charset="0"/>
              </a:rPr>
              <a:t>behaviour </a:t>
            </a:r>
            <a:r>
              <a:rPr lang="en-GB" dirty="0">
                <a:latin typeface="Arial" panose="020B0604020202020204" pitchFamily="34" charset="0"/>
                <a:cs typeface="Arial" panose="020B0604020202020204" pitchFamily="34" charset="0"/>
              </a:rPr>
              <a:t>(</a:t>
            </a:r>
            <a:r>
              <a:rPr lang="en-GB" u="sng" dirty="0">
                <a:latin typeface="Arial" panose="020B0604020202020204" pitchFamily="34" charset="0"/>
                <a:cs typeface="Arial" panose="020B0604020202020204" pitchFamily="34" charset="0"/>
                <a:hlinkClick r:id="rId3" tooltip="Revealed preference"/>
              </a:rPr>
              <a:t>revealed preference</a:t>
            </a:r>
            <a:r>
              <a:rPr lang="en-GB" dirty="0">
                <a:latin typeface="Arial" panose="020B0604020202020204" pitchFamily="34" charset="0"/>
                <a:cs typeface="Arial" panose="020B0604020202020204" pitchFamily="34" charset="0"/>
              </a:rPr>
              <a:t> techniques) are often used to estimate the compensation associated with a policy; however, survey respondents often have strong incentives to misreport their true preferences and market </a:t>
            </a:r>
            <a:r>
              <a:rPr lang="en-GB" dirty="0" smtClean="0">
                <a:latin typeface="Arial" panose="020B0604020202020204" pitchFamily="34" charset="0"/>
                <a:cs typeface="Arial" panose="020B0604020202020204" pitchFamily="34" charset="0"/>
              </a:rPr>
              <a:t>behaviour </a:t>
            </a:r>
            <a:r>
              <a:rPr lang="en-GB" dirty="0">
                <a:latin typeface="Arial" panose="020B0604020202020204" pitchFamily="34" charset="0"/>
                <a:cs typeface="Arial" panose="020B0604020202020204" pitchFamily="34" charset="0"/>
              </a:rPr>
              <a:t>does not provide any information about important non-market welfare impacts.</a:t>
            </a:r>
          </a:p>
        </p:txBody>
      </p:sp>
    </p:spTree>
    <p:extLst>
      <p:ext uri="{BB962C8B-B14F-4D97-AF65-F5344CB8AC3E}">
        <p14:creationId xmlns:p14="http://schemas.microsoft.com/office/powerpoint/2010/main" val="33864219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889844"/>
            <a:ext cx="7776864" cy="4524315"/>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One controversy is valuing a human life, e.g. when assessing road safety measures or life-saving medicines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However</a:t>
            </a:r>
            <a:r>
              <a:rPr lang="en-GB" dirty="0">
                <a:latin typeface="Arial" panose="020B0604020202020204" pitchFamily="34" charset="0"/>
                <a:cs typeface="Arial" panose="020B0604020202020204" pitchFamily="34" charset="0"/>
              </a:rPr>
              <a:t>, this can sometimes be avoided by using the related technique of cost-utility analysis, in which benefits are expressed in non-monetary units such as </a:t>
            </a:r>
            <a:r>
              <a:rPr lang="en-GB" u="sng" dirty="0">
                <a:latin typeface="Arial" panose="020B0604020202020204" pitchFamily="34" charset="0"/>
                <a:cs typeface="Arial" panose="020B0604020202020204" pitchFamily="34" charset="0"/>
                <a:hlinkClick r:id="rId2" tooltip="Quality-adjusted life year"/>
              </a:rPr>
              <a:t>quality-adjusted life years</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For </a:t>
            </a:r>
            <a:r>
              <a:rPr lang="en-GB" dirty="0">
                <a:latin typeface="Arial" panose="020B0604020202020204" pitchFamily="34" charset="0"/>
                <a:cs typeface="Arial" panose="020B0604020202020204" pitchFamily="34" charset="0"/>
              </a:rPr>
              <a:t>example, road safety can be measured in terms of </a:t>
            </a:r>
            <a:r>
              <a:rPr lang="en-GB" i="1" dirty="0">
                <a:latin typeface="Arial" panose="020B0604020202020204" pitchFamily="34" charset="0"/>
                <a:cs typeface="Arial" panose="020B0604020202020204" pitchFamily="34" charset="0"/>
              </a:rPr>
              <a:t>cost per life saved</a:t>
            </a:r>
            <a:r>
              <a:rPr lang="en-GB" dirty="0">
                <a:latin typeface="Arial" panose="020B0604020202020204" pitchFamily="34" charset="0"/>
                <a:cs typeface="Arial" panose="020B0604020202020204" pitchFamily="34" charset="0"/>
              </a:rPr>
              <a:t>, without formally placing a financial value on the life.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However</a:t>
            </a:r>
            <a:r>
              <a:rPr lang="en-GB" dirty="0">
                <a:latin typeface="Arial" panose="020B0604020202020204" pitchFamily="34" charset="0"/>
                <a:cs typeface="Arial" panose="020B0604020202020204" pitchFamily="34" charset="0"/>
              </a:rPr>
              <a:t>, such non-monetary metrics have limited usefulness for evaluating policies with substantially different outcomes.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Additionally</a:t>
            </a:r>
            <a:r>
              <a:rPr lang="en-GB" dirty="0">
                <a:latin typeface="Arial" panose="020B0604020202020204" pitchFamily="34" charset="0"/>
                <a:cs typeface="Arial" panose="020B0604020202020204" pitchFamily="34" charset="0"/>
              </a:rPr>
              <a:t>, many other benefits may accrue from the policy, and metrics such as 'cost per life saved' may lead to a substantially different ranking of alternatives than traditional cost–benefit analysis.</a:t>
            </a:r>
          </a:p>
        </p:txBody>
      </p:sp>
    </p:spTree>
    <p:extLst>
      <p:ext uri="{BB962C8B-B14F-4D97-AF65-F5344CB8AC3E}">
        <p14:creationId xmlns:p14="http://schemas.microsoft.com/office/powerpoint/2010/main" val="17051972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2136339"/>
            <a:ext cx="7848872" cy="1938992"/>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Another controversy is valuing the environment, which in the 21st century is typically assessed by valuing </a:t>
            </a:r>
            <a:r>
              <a:rPr lang="en-GB" u="sng" dirty="0">
                <a:latin typeface="Arial" panose="020B0604020202020204" pitchFamily="34" charset="0"/>
                <a:cs typeface="Arial" panose="020B0604020202020204" pitchFamily="34" charset="0"/>
                <a:hlinkClick r:id="rId2" tooltip="Ecosystem services"/>
              </a:rPr>
              <a:t>ecosystem services</a:t>
            </a:r>
            <a:r>
              <a:rPr lang="en-GB" dirty="0">
                <a:latin typeface="Arial" panose="020B0604020202020204" pitchFamily="34" charset="0"/>
                <a:cs typeface="Arial" panose="020B0604020202020204" pitchFamily="34" charset="0"/>
              </a:rPr>
              <a:t> to humans, such as air and </a:t>
            </a:r>
            <a:r>
              <a:rPr lang="en-GB" u="sng" dirty="0">
                <a:latin typeface="Arial" panose="020B0604020202020204" pitchFamily="34" charset="0"/>
                <a:cs typeface="Arial" panose="020B0604020202020204" pitchFamily="34" charset="0"/>
                <a:hlinkClick r:id="rId3" tooltip="Water quality"/>
              </a:rPr>
              <a:t>water quality</a:t>
            </a:r>
            <a:r>
              <a:rPr lang="en-GB" dirty="0">
                <a:latin typeface="Arial" panose="020B0604020202020204" pitchFamily="34" charset="0"/>
                <a:cs typeface="Arial" panose="020B0604020202020204" pitchFamily="34" charset="0"/>
              </a:rPr>
              <a:t> and </a:t>
            </a:r>
            <a:r>
              <a:rPr lang="en-GB" u="sng" dirty="0">
                <a:latin typeface="Arial" panose="020B0604020202020204" pitchFamily="34" charset="0"/>
                <a:cs typeface="Arial" panose="020B0604020202020204" pitchFamily="34" charset="0"/>
                <a:hlinkClick r:id="rId4" tooltip="Pollution"/>
              </a:rPr>
              <a:t>pollution</a:t>
            </a:r>
            <a:r>
              <a:rPr lang="en-GB" dirty="0" smtClean="0">
                <a:latin typeface="Arial" panose="020B0604020202020204" pitchFamily="34" charset="0"/>
                <a:cs typeface="Arial" panose="020B0604020202020204" pitchFamily="34" charset="0"/>
              </a:rPr>
              <a:t>.</a:t>
            </a:r>
            <a:endParaRPr lang="en-GB" u="sng" baseline="30000" dirty="0">
              <a:latin typeface="Arial" panose="020B0604020202020204" pitchFamily="34" charset="0"/>
              <a:cs typeface="Arial" panose="020B0604020202020204" pitchFamily="34" charset="0"/>
            </a:endParaRPr>
          </a:p>
          <a:p>
            <a:pPr algn="just"/>
            <a:endParaRPr lang="en-GB" u="sng" baseline="30000"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Monetary </a:t>
            </a:r>
            <a:r>
              <a:rPr lang="en-GB" dirty="0">
                <a:latin typeface="Arial" panose="020B0604020202020204" pitchFamily="34" charset="0"/>
                <a:cs typeface="Arial" panose="020B0604020202020204" pitchFamily="34" charset="0"/>
              </a:rPr>
              <a:t>values may also be assigned to other intangible effects such as business reputation, market penetration, or long-term enterprise strategy alignment</a:t>
            </a:r>
          </a:p>
        </p:txBody>
      </p:sp>
    </p:spTree>
    <p:extLst>
      <p:ext uri="{BB962C8B-B14F-4D97-AF65-F5344CB8AC3E}">
        <p14:creationId xmlns:p14="http://schemas.microsoft.com/office/powerpoint/2010/main" val="31150940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856984" cy="6001643"/>
          </a:xfrm>
          <a:prstGeom prst="rect">
            <a:avLst/>
          </a:prstGeom>
        </p:spPr>
        <p:txBody>
          <a:bodyPr wrap="square">
            <a:spAutoFit/>
          </a:bodyPr>
          <a:lstStyle/>
          <a:p>
            <a:pPr algn="ctr"/>
            <a:r>
              <a:rPr lang="en-GB" sz="2400" b="1" dirty="0">
                <a:latin typeface="Arial" panose="020B0604020202020204" pitchFamily="34" charset="0"/>
                <a:cs typeface="Arial" panose="020B0604020202020204" pitchFamily="34" charset="0"/>
              </a:rPr>
              <a:t>Time and D</a:t>
            </a:r>
            <a:r>
              <a:rPr lang="en-GB" sz="2400" b="1" dirty="0" smtClean="0">
                <a:latin typeface="Arial" panose="020B0604020202020204" pitchFamily="34" charset="0"/>
                <a:cs typeface="Arial" panose="020B0604020202020204" pitchFamily="34" charset="0"/>
              </a:rPr>
              <a:t>iscounting</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CBA usually tries to put all relevant costs and benefits on a common temporal footing using </a:t>
            </a:r>
            <a:r>
              <a:rPr lang="en-GB" u="sng" dirty="0">
                <a:latin typeface="Arial" panose="020B0604020202020204" pitchFamily="34" charset="0"/>
                <a:cs typeface="Arial" panose="020B0604020202020204" pitchFamily="34" charset="0"/>
                <a:hlinkClick r:id="rId2" tooltip="Time value of money"/>
              </a:rPr>
              <a:t>time value of money</a:t>
            </a:r>
            <a:r>
              <a:rPr lang="en-GB" dirty="0">
                <a:latin typeface="Arial" panose="020B0604020202020204" pitchFamily="34" charset="0"/>
                <a:cs typeface="Arial" panose="020B0604020202020204" pitchFamily="34" charset="0"/>
              </a:rPr>
              <a:t> calculations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is often done by converting the future expected streams of costs and benefits into a </a:t>
            </a:r>
            <a:r>
              <a:rPr lang="en-GB" u="sng" dirty="0">
                <a:latin typeface="Arial" panose="020B0604020202020204" pitchFamily="34" charset="0"/>
                <a:cs typeface="Arial" panose="020B0604020202020204" pitchFamily="34" charset="0"/>
                <a:hlinkClick r:id="rId3" tooltip="Present value"/>
              </a:rPr>
              <a:t>present value</a:t>
            </a:r>
            <a:r>
              <a:rPr lang="en-GB" dirty="0">
                <a:latin typeface="Arial" panose="020B0604020202020204" pitchFamily="34" charset="0"/>
                <a:cs typeface="Arial" panose="020B0604020202020204" pitchFamily="34" charset="0"/>
              </a:rPr>
              <a:t> amount using a discount rate. Empirical studies and a technical framework suggest that in reality, people do discount the future like this</a:t>
            </a:r>
            <a:r>
              <a:rPr lang="en-GB" dirty="0" smtClean="0">
                <a:latin typeface="Arial" panose="020B0604020202020204" pitchFamily="34" charset="0"/>
                <a:cs typeface="Arial" panose="020B0604020202020204" pitchFamily="34" charset="0"/>
              </a:rPr>
              <a:t>.</a:t>
            </a:r>
            <a:endParaRPr lang="en-GB" u="sng" baseline="300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choice of discount rate is subjective. A smaller rate values future generations equally with the current generation.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Larger </a:t>
            </a:r>
            <a:r>
              <a:rPr lang="en-GB" dirty="0">
                <a:latin typeface="Arial" panose="020B0604020202020204" pitchFamily="34" charset="0"/>
                <a:cs typeface="Arial" panose="020B0604020202020204" pitchFamily="34" charset="0"/>
              </a:rPr>
              <a:t>rates (e.g. a market rate of return) reflects humans' attraction to </a:t>
            </a:r>
            <a:r>
              <a:rPr lang="en-GB" u="sng" dirty="0">
                <a:latin typeface="Arial" panose="020B0604020202020204" pitchFamily="34" charset="0"/>
                <a:cs typeface="Arial" panose="020B0604020202020204" pitchFamily="34" charset="0"/>
                <a:hlinkClick r:id="rId4" tooltip="Time inconsistency"/>
              </a:rPr>
              <a:t>time inconsistency</a:t>
            </a:r>
            <a:r>
              <a:rPr lang="en-GB" dirty="0">
                <a:latin typeface="Arial" panose="020B0604020202020204" pitchFamily="34" charset="0"/>
                <a:cs typeface="Arial" panose="020B0604020202020204" pitchFamily="34" charset="0"/>
              </a:rPr>
              <a:t>—valuing money that they receive today more than money they get in the future.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choice makes a large difference in assessing interventions with long-term effects. One issue is the </a:t>
            </a:r>
            <a:r>
              <a:rPr lang="en-GB" u="sng" dirty="0">
                <a:latin typeface="Arial" panose="020B0604020202020204" pitchFamily="34" charset="0"/>
                <a:cs typeface="Arial" panose="020B0604020202020204" pitchFamily="34" charset="0"/>
                <a:hlinkClick r:id="rId5" tooltip="Equity premium puzzle"/>
              </a:rPr>
              <a:t>equity premium puzzle</a:t>
            </a:r>
            <a:r>
              <a:rPr lang="en-GB" dirty="0">
                <a:latin typeface="Arial" panose="020B0604020202020204" pitchFamily="34" charset="0"/>
                <a:cs typeface="Arial" panose="020B0604020202020204" pitchFamily="34" charset="0"/>
              </a:rPr>
              <a:t>, in which long-term returns on equities may be rather higher than they should be. If so then arguably market rates of return should not be used to determine a discount rate, as doing so would have the effect of undervaluing the distant future (e.g. climate change</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862165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1028343"/>
            <a:ext cx="7920880" cy="4339650"/>
          </a:xfrm>
          <a:prstGeom prst="rect">
            <a:avLst/>
          </a:prstGeom>
        </p:spPr>
        <p:txBody>
          <a:bodyPr wrap="square">
            <a:spAutoFit/>
          </a:bodyPr>
          <a:lstStyle/>
          <a:p>
            <a:pPr algn="ctr"/>
            <a:r>
              <a:rPr lang="en-GB" sz="2400" b="1" dirty="0">
                <a:latin typeface="Arial" panose="020B0604020202020204" pitchFamily="34" charset="0"/>
                <a:cs typeface="Arial" panose="020B0604020202020204" pitchFamily="34" charset="0"/>
              </a:rPr>
              <a:t>Risk and </a:t>
            </a:r>
            <a:r>
              <a:rPr lang="en-GB" sz="2400" b="1" dirty="0" smtClean="0">
                <a:latin typeface="Arial" panose="020B0604020202020204" pitchFamily="34" charset="0"/>
                <a:cs typeface="Arial" panose="020B0604020202020204" pitchFamily="34" charset="0"/>
              </a:rPr>
              <a:t>Uncertainty</a:t>
            </a:r>
          </a:p>
          <a:p>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Risk associated with project outcomes is usually handled using probability theory.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can be factored into the discount rate (to have uncertainty increasing over time), but is usually considered separately. Particular consideration is often given to </a:t>
            </a:r>
            <a:r>
              <a:rPr lang="en-GB" u="sng" dirty="0">
                <a:latin typeface="Arial" panose="020B0604020202020204" pitchFamily="34" charset="0"/>
                <a:cs typeface="Arial" panose="020B0604020202020204" pitchFamily="34" charset="0"/>
                <a:hlinkClick r:id="rId2" tooltip="Risk aversion"/>
              </a:rPr>
              <a:t>risk aversion</a:t>
            </a:r>
            <a:r>
              <a:rPr lang="en-GB" dirty="0">
                <a:latin typeface="Arial" panose="020B0604020202020204" pitchFamily="34" charset="0"/>
                <a:cs typeface="Arial" panose="020B0604020202020204" pitchFamily="34" charset="0"/>
              </a:rPr>
              <a:t>—the preference for avoiding loss over achieving gain. </a:t>
            </a:r>
            <a:r>
              <a:rPr lang="en-GB" u="sng" dirty="0">
                <a:latin typeface="Arial" panose="020B0604020202020204" pitchFamily="34" charset="0"/>
                <a:cs typeface="Arial" panose="020B0604020202020204" pitchFamily="34" charset="0"/>
                <a:hlinkClick r:id="rId3" tooltip="Expected return"/>
              </a:rPr>
              <a:t>Expected return</a:t>
            </a:r>
            <a:r>
              <a:rPr lang="en-GB" dirty="0">
                <a:latin typeface="Arial" panose="020B0604020202020204" pitchFamily="34" charset="0"/>
                <a:cs typeface="Arial" panose="020B0604020202020204" pitchFamily="34" charset="0"/>
              </a:rPr>
              <a:t> calculations do not account for the detrimental effect of uncertainty</a:t>
            </a:r>
            <a:r>
              <a:rPr lang="en-GB" dirty="0" smtClean="0">
                <a:latin typeface="Arial" panose="020B0604020202020204" pitchFamily="34" charset="0"/>
                <a:cs typeface="Arial" panose="020B0604020202020204" pitchFamily="34" charset="0"/>
              </a:rPr>
              <a:t>.</a:t>
            </a:r>
            <a:endParaRPr lang="en-GB" baseline="300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Uncertainty in CBA parameters (as opposed to risk of project failure etc.) can be evaluated using a sensitivity analysis, which shows how results respond to parameter changes. Alternatively a more formal risk analysis can be undertaken using </a:t>
            </a:r>
            <a:r>
              <a:rPr lang="en-GB" u="sng" dirty="0">
                <a:latin typeface="Arial" panose="020B0604020202020204" pitchFamily="34" charset="0"/>
                <a:cs typeface="Arial" panose="020B0604020202020204" pitchFamily="34" charset="0"/>
                <a:hlinkClick r:id="rId4" tooltip="Monte Carlo simulation"/>
              </a:rPr>
              <a:t>Monte Carlo simulations</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37918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712968" cy="6093976"/>
          </a:xfrm>
          <a:prstGeom prst="rect">
            <a:avLst/>
          </a:prstGeom>
        </p:spPr>
        <p:txBody>
          <a:bodyPr wrap="square">
            <a:spAutoFit/>
          </a:bodyPr>
          <a:lstStyle/>
          <a:p>
            <a:pPr algn="ctr"/>
            <a:r>
              <a:rPr lang="en-GB" b="1" dirty="0">
                <a:latin typeface="Arial" panose="020B0604020202020204" pitchFamily="34" charset="0"/>
                <a:cs typeface="Arial" panose="020B0604020202020204" pitchFamily="34" charset="0"/>
              </a:rPr>
              <a:t>Public </a:t>
            </a:r>
            <a:r>
              <a:rPr lang="en-GB" b="1" dirty="0" smtClean="0">
                <a:latin typeface="Arial" panose="020B0604020202020204" pitchFamily="34" charset="0"/>
                <a:cs typeface="Arial" panose="020B0604020202020204" pitchFamily="34" charset="0"/>
              </a:rPr>
              <a:t>Policy</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application for broader public policy started from the work of </a:t>
            </a:r>
            <a:r>
              <a:rPr lang="en-GB" u="sng" dirty="0">
                <a:latin typeface="Arial" panose="020B0604020202020204" pitchFamily="34" charset="0"/>
                <a:cs typeface="Arial" panose="020B0604020202020204" pitchFamily="34" charset="0"/>
                <a:hlinkClick r:id="rId2" tooltip="Otto Eckstein"/>
              </a:rPr>
              <a:t>Otto Eckstein</a:t>
            </a:r>
            <a:r>
              <a:rPr lang="en-GB" dirty="0" smtClean="0">
                <a:latin typeface="Arial" panose="020B0604020202020204" pitchFamily="34" charset="0"/>
                <a:cs typeface="Arial" panose="020B0604020202020204" pitchFamily="34" charset="0"/>
              </a:rPr>
              <a:t>,</a:t>
            </a:r>
            <a:r>
              <a:rPr lang="en-GB" u="sng" baseline="30000" dirty="0" smtClean="0">
                <a:latin typeface="Arial" panose="020B0604020202020204" pitchFamily="34" charset="0"/>
                <a:cs typeface="Arial" panose="020B0604020202020204" pitchFamily="34" charset="0"/>
                <a:hlinkClick r:id="rId3"/>
              </a:rPr>
              <a:t>]</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who in 1958 laid out a welfare economics foundation for CBA and its application for </a:t>
            </a:r>
            <a:r>
              <a:rPr lang="en-GB" u="sng" dirty="0">
                <a:latin typeface="Arial" panose="020B0604020202020204" pitchFamily="34" charset="0"/>
                <a:cs typeface="Arial" panose="020B0604020202020204" pitchFamily="34" charset="0"/>
                <a:hlinkClick r:id="rId4" tooltip="Water resource"/>
              </a:rPr>
              <a:t>water resource</a:t>
            </a:r>
            <a:r>
              <a:rPr lang="en-GB" dirty="0">
                <a:latin typeface="Arial" panose="020B0604020202020204" pitchFamily="34" charset="0"/>
                <a:cs typeface="Arial" panose="020B0604020202020204" pitchFamily="34" charset="0"/>
              </a:rPr>
              <a:t> development.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Over </a:t>
            </a:r>
            <a:r>
              <a:rPr lang="en-GB" dirty="0">
                <a:latin typeface="Arial" panose="020B0604020202020204" pitchFamily="34" charset="0"/>
                <a:cs typeface="Arial" panose="020B0604020202020204" pitchFamily="34" charset="0"/>
              </a:rPr>
              <a:t>the 1960s, CBA was applied in the US for water quality</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recreation travel</a:t>
            </a:r>
            <a:r>
              <a:rPr lang="en-GB" dirty="0" smtClean="0">
                <a:latin typeface="Arial" panose="020B0604020202020204" pitchFamily="34" charset="0"/>
                <a:cs typeface="Arial" panose="020B0604020202020204" pitchFamily="34" charset="0"/>
              </a:rPr>
              <a:t>,</a:t>
            </a:r>
            <a:r>
              <a:rPr lang="en-GB" u="sng" baseline="30000" dirty="0" smtClean="0">
                <a:latin typeface="Arial" panose="020B0604020202020204" pitchFamily="34" charset="0"/>
                <a:cs typeface="Arial" panose="020B0604020202020204" pitchFamily="34" charset="0"/>
                <a:hlinkClick r:id="rId5"/>
              </a:rPr>
              <a:t>]</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and land conservation</a:t>
            </a:r>
            <a:r>
              <a:rPr lang="en-GB" dirty="0" smtClean="0">
                <a:latin typeface="Arial" panose="020B0604020202020204" pitchFamily="34" charset="0"/>
                <a:cs typeface="Arial" panose="020B0604020202020204" pitchFamily="34" charset="0"/>
              </a:rPr>
              <a:t>.</a:t>
            </a:r>
            <a:endParaRPr lang="en-GB" u="sng" baseline="30000" dirty="0">
              <a:latin typeface="Arial" panose="020B0604020202020204" pitchFamily="34" charset="0"/>
              <a:cs typeface="Arial" panose="020B0604020202020204" pitchFamily="34" charset="0"/>
            </a:endParaRPr>
          </a:p>
          <a:p>
            <a:pPr algn="just"/>
            <a:endParaRPr lang="en-GB" u="sng" baseline="30000"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During this period, the concept of </a:t>
            </a:r>
            <a:r>
              <a:rPr lang="en-GB" u="sng" dirty="0">
                <a:latin typeface="Arial" panose="020B0604020202020204" pitchFamily="34" charset="0"/>
                <a:cs typeface="Arial" panose="020B0604020202020204" pitchFamily="34" charset="0"/>
                <a:hlinkClick r:id="rId6" tooltip="Option value"/>
              </a:rPr>
              <a:t>option value</a:t>
            </a:r>
            <a:r>
              <a:rPr lang="en-GB" dirty="0">
                <a:latin typeface="Arial" panose="020B0604020202020204" pitchFamily="34" charset="0"/>
                <a:cs typeface="Arial" panose="020B0604020202020204" pitchFamily="34" charset="0"/>
              </a:rPr>
              <a:t> was developed to represent the non-tangible value of preserving resources such as national parks</a:t>
            </a:r>
            <a:r>
              <a:rPr lang="en-GB" dirty="0" smtClean="0">
                <a:latin typeface="Arial" panose="020B0604020202020204" pitchFamily="34" charset="0"/>
                <a:cs typeface="Arial" panose="020B0604020202020204" pitchFamily="34" charset="0"/>
              </a:rPr>
              <a:t>.</a:t>
            </a:r>
            <a:endParaRPr lang="en-GB" u="sng" baseline="300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CBA was later expanded to address both intangible and tangible benefits of public policies relating to mental illness</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substance abuse</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college education</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and chemical waste policies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a:t>
            </a:r>
            <a:r>
              <a:rPr lang="en-GB" dirty="0">
                <a:latin typeface="Arial" panose="020B0604020202020204" pitchFamily="34" charset="0"/>
                <a:cs typeface="Arial" panose="020B0604020202020204" pitchFamily="34" charset="0"/>
              </a:rPr>
              <a:t>the US, the </a:t>
            </a:r>
            <a:r>
              <a:rPr lang="en-GB" u="sng" dirty="0">
                <a:latin typeface="Arial" panose="020B0604020202020204" pitchFamily="34" charset="0"/>
                <a:cs typeface="Arial" panose="020B0604020202020204" pitchFamily="34" charset="0"/>
                <a:hlinkClick r:id="rId7" tooltip="National Environmental Policy Act"/>
              </a:rPr>
              <a:t>National Environmental Policy Act</a:t>
            </a:r>
            <a:r>
              <a:rPr lang="en-GB" dirty="0">
                <a:latin typeface="Arial" panose="020B0604020202020204" pitchFamily="34" charset="0"/>
                <a:cs typeface="Arial" panose="020B0604020202020204" pitchFamily="34" charset="0"/>
              </a:rPr>
              <a:t> of 1969 first required the application of CBA for regulatory programs, and since then, other governments have enacted similar rules. Government guidebooks for the application of CBA to public policies include the Canadian guide for regulatory analysis</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Australian guide for regulation and finance</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US guide for health care programs</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and US guide for emergency management programs</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69197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88640"/>
            <a:ext cx="8280920" cy="6278642"/>
          </a:xfrm>
          <a:prstGeom prst="rect">
            <a:avLst/>
          </a:prstGeom>
        </p:spPr>
        <p:txBody>
          <a:bodyPr wrap="square">
            <a:spAutoFit/>
          </a:bodyPr>
          <a:lstStyle/>
          <a:p>
            <a:pPr algn="ctr"/>
            <a:r>
              <a:rPr lang="en-GB" sz="2400" b="1" dirty="0">
                <a:latin typeface="Arial" panose="020B0604020202020204" pitchFamily="34" charset="0"/>
                <a:cs typeface="Arial" panose="020B0604020202020204" pitchFamily="34" charset="0"/>
              </a:rPr>
              <a:t>Transportation </a:t>
            </a:r>
            <a:r>
              <a:rPr lang="en-GB" sz="2400" b="1" dirty="0" smtClean="0">
                <a:latin typeface="Arial" panose="020B0604020202020204" pitchFamily="34" charset="0"/>
                <a:cs typeface="Arial" panose="020B0604020202020204" pitchFamily="34" charset="0"/>
              </a:rPr>
              <a:t>Investment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CBA application for transport investment started in the UK, with the </a:t>
            </a:r>
            <a:r>
              <a:rPr lang="en-GB" u="sng" dirty="0">
                <a:latin typeface="Arial" panose="020B0604020202020204" pitchFamily="34" charset="0"/>
                <a:cs typeface="Arial" panose="020B0604020202020204" pitchFamily="34" charset="0"/>
                <a:hlinkClick r:id="rId2" tooltip="M1 motorway"/>
              </a:rPr>
              <a:t>M1 motorway</a:t>
            </a:r>
            <a:r>
              <a:rPr lang="en-GB" dirty="0">
                <a:latin typeface="Arial" panose="020B0604020202020204" pitchFamily="34" charset="0"/>
                <a:cs typeface="Arial" panose="020B0604020202020204" pitchFamily="34" charset="0"/>
              </a:rPr>
              <a:t> project in 1960</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was later applied on many projects including </a:t>
            </a:r>
            <a:r>
              <a:rPr lang="en-GB" u="sng" dirty="0">
                <a:latin typeface="Arial" panose="020B0604020202020204" pitchFamily="34" charset="0"/>
                <a:cs typeface="Arial" panose="020B0604020202020204" pitchFamily="34" charset="0"/>
                <a:hlinkClick r:id="rId3" tooltip="London Underground"/>
              </a:rPr>
              <a:t>London Underground</a:t>
            </a:r>
            <a:r>
              <a:rPr lang="en-GB" dirty="0">
                <a:latin typeface="Arial" panose="020B0604020202020204" pitchFamily="34" charset="0"/>
                <a:cs typeface="Arial" panose="020B0604020202020204" pitchFamily="34" charset="0"/>
              </a:rPr>
              <a:t>'s </a:t>
            </a:r>
            <a:r>
              <a:rPr lang="en-GB" u="sng" dirty="0">
                <a:latin typeface="Arial" panose="020B0604020202020204" pitchFamily="34" charset="0"/>
                <a:cs typeface="Arial" panose="020B0604020202020204" pitchFamily="34" charset="0"/>
                <a:hlinkClick r:id="rId4" tooltip="Victoria line"/>
              </a:rPr>
              <a:t>Victoria line</a:t>
            </a:r>
            <a:r>
              <a:rPr lang="en-GB" dirty="0">
                <a:latin typeface="Arial" panose="020B0604020202020204" pitchFamily="34" charset="0"/>
                <a:cs typeface="Arial" panose="020B0604020202020204" pitchFamily="34" charset="0"/>
              </a:rPr>
              <a:t>. Later, the </a:t>
            </a:r>
            <a:r>
              <a:rPr lang="en-GB" u="sng" dirty="0">
                <a:latin typeface="Arial" panose="020B0604020202020204" pitchFamily="34" charset="0"/>
                <a:cs typeface="Arial" panose="020B0604020202020204" pitchFamily="34" charset="0"/>
                <a:hlinkClick r:id="rId5" tooltip="New Approach to Appraisal"/>
              </a:rPr>
              <a:t>New Approach to Appraisal</a:t>
            </a:r>
            <a:r>
              <a:rPr lang="en-GB" dirty="0">
                <a:latin typeface="Arial" panose="020B0604020202020204" pitchFamily="34" charset="0"/>
                <a:cs typeface="Arial" panose="020B0604020202020204" pitchFamily="34" charset="0"/>
              </a:rPr>
              <a:t> (NATA) was introduced by the then </a:t>
            </a:r>
            <a:r>
              <a:rPr lang="en-GB" u="sng" dirty="0">
                <a:latin typeface="Arial" panose="020B0604020202020204" pitchFamily="34" charset="0"/>
                <a:cs typeface="Arial" panose="020B0604020202020204" pitchFamily="34" charset="0"/>
                <a:hlinkClick r:id="rId6" tooltip="Department for Transport, Environment and the Regions"/>
              </a:rPr>
              <a:t>Department for Transport, Environment and the Regions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presented cost–benefit results and detailed </a:t>
            </a:r>
            <a:r>
              <a:rPr lang="en-GB" u="sng" dirty="0">
                <a:latin typeface="Arial" panose="020B0604020202020204" pitchFamily="34" charset="0"/>
                <a:cs typeface="Arial" panose="020B0604020202020204" pitchFamily="34" charset="0"/>
                <a:hlinkClick r:id="rId7" tooltip="Environmental impact assessment"/>
              </a:rPr>
              <a:t>environmental impact assessments</a:t>
            </a:r>
            <a:r>
              <a:rPr lang="en-GB" dirty="0">
                <a:latin typeface="Arial" panose="020B0604020202020204" pitchFamily="34" charset="0"/>
                <a:cs typeface="Arial" panose="020B0604020202020204" pitchFamily="34" charset="0"/>
              </a:rPr>
              <a:t> in a balanced way. NATA was first applied to national road schemes in the 1998 Roads Review but subsequently rolled out to all transport modes. As of 2011 it was a cornerstone of transport appraisal in the UK and is maintained and developed by the Department for Transport</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a:t>
            </a:r>
            <a:r>
              <a:rPr lang="en-GB" u="sng" dirty="0">
                <a:latin typeface="Arial" panose="020B0604020202020204" pitchFamily="34" charset="0"/>
                <a:cs typeface="Arial" panose="020B0604020202020204" pitchFamily="34" charset="0"/>
                <a:hlinkClick r:id="rId8" tooltip="European Union"/>
              </a:rPr>
              <a:t>EU</a:t>
            </a:r>
            <a:r>
              <a:rPr lang="en-GB" dirty="0">
                <a:latin typeface="Arial" panose="020B0604020202020204" pitchFamily="34" charset="0"/>
                <a:cs typeface="Arial" panose="020B0604020202020204" pitchFamily="34" charset="0"/>
              </a:rPr>
              <a:t>'s 'Developing Harmonised European Approaches for Transport Costing and Project Assessment' (HEATCO) project, part of its </a:t>
            </a:r>
            <a:r>
              <a:rPr lang="en-GB" u="sng" dirty="0">
                <a:latin typeface="Arial" panose="020B0604020202020204" pitchFamily="34" charset="0"/>
                <a:cs typeface="Arial" panose="020B0604020202020204" pitchFamily="34" charset="0"/>
                <a:hlinkClick r:id="rId9" tooltip="Sixth Framework Programme"/>
              </a:rPr>
              <a:t>Sixth Framework Programme</a:t>
            </a:r>
            <a:r>
              <a:rPr lang="en-GB" dirty="0">
                <a:latin typeface="Arial" panose="020B0604020202020204" pitchFamily="34" charset="0"/>
                <a:cs typeface="Arial" panose="020B0604020202020204" pitchFamily="34" charset="0"/>
              </a:rPr>
              <a:t>, reviewed transport appraisal guidance across EU member states and found that significant differences exist between countries</a:t>
            </a:r>
            <a:r>
              <a:rPr lang="en-GB" dirty="0" smtClean="0">
                <a:latin typeface="Arial" panose="020B0604020202020204" pitchFamily="34" charset="0"/>
                <a:cs typeface="Arial" panose="020B0604020202020204" pitchFamily="34" charset="0"/>
              </a:rPr>
              <a:t>.</a:t>
            </a:r>
            <a:endParaRPr lang="en-GB" u="sng" baseline="30000" dirty="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HEATCO's </a:t>
            </a:r>
            <a:r>
              <a:rPr lang="en-GB" dirty="0">
                <a:latin typeface="Arial" panose="020B0604020202020204" pitchFamily="34" charset="0"/>
                <a:cs typeface="Arial" panose="020B0604020202020204" pitchFamily="34" charset="0"/>
              </a:rPr>
              <a:t>aim was to develop guidelines to harmonise transport appraisal practice across the EU</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92197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443841"/>
            <a:ext cx="7920880" cy="3416320"/>
          </a:xfrm>
          <a:prstGeom prst="rect">
            <a:avLst/>
          </a:prstGeom>
        </p:spPr>
        <p:txBody>
          <a:bodyPr wrap="square">
            <a:spAutoFit/>
          </a:bodyPr>
          <a:lstStyle/>
          <a:p>
            <a:pPr algn="just"/>
            <a:r>
              <a:rPr lang="en-GB" u="sng" dirty="0">
                <a:latin typeface="Arial" panose="020B0604020202020204" pitchFamily="34" charset="0"/>
                <a:cs typeface="Arial" panose="020B0604020202020204" pitchFamily="34" charset="0"/>
                <a:hlinkClick r:id="rId2" tooltip="Transport Canada"/>
              </a:rPr>
              <a:t>Transport Canada</a:t>
            </a:r>
            <a:r>
              <a:rPr lang="en-GB" dirty="0">
                <a:latin typeface="Arial" panose="020B0604020202020204" pitchFamily="34" charset="0"/>
                <a:cs typeface="Arial" panose="020B0604020202020204" pitchFamily="34" charset="0"/>
              </a:rPr>
              <a:t> promoted the use of CBA for major transport investments with the 1994 issuance of its Guidebook</a:t>
            </a:r>
            <a:r>
              <a:rPr lang="en-GB" dirty="0" smtClean="0">
                <a:latin typeface="Arial" panose="020B0604020202020204" pitchFamily="34" charset="0"/>
                <a:cs typeface="Arial" panose="020B0604020202020204" pitchFamily="34" charset="0"/>
              </a:rPr>
              <a:t>.</a:t>
            </a:r>
            <a:endParaRPr lang="en-GB" u="sng" baseline="300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 the US, both federal and state transport departments commonly apply CBA, using a variety of available software tools including HERS, BCA.Net, StatBenCost, Cal-BC, and </a:t>
            </a:r>
            <a:r>
              <a:rPr lang="en-GB" u="sng" dirty="0">
                <a:latin typeface="Arial" panose="020B0604020202020204" pitchFamily="34" charset="0"/>
                <a:cs typeface="Arial" panose="020B0604020202020204" pitchFamily="34" charset="0"/>
                <a:hlinkClick r:id="rId3" tooltip="TREDIS"/>
              </a:rPr>
              <a:t>TREDIS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Guides </a:t>
            </a:r>
            <a:r>
              <a:rPr lang="en-GB" dirty="0">
                <a:latin typeface="Arial" panose="020B0604020202020204" pitchFamily="34" charset="0"/>
                <a:cs typeface="Arial" panose="020B0604020202020204" pitchFamily="34" charset="0"/>
              </a:rPr>
              <a:t>are available from the </a:t>
            </a:r>
            <a:r>
              <a:rPr lang="en-GB" u="sng" dirty="0">
                <a:latin typeface="Arial" panose="020B0604020202020204" pitchFamily="34" charset="0"/>
                <a:cs typeface="Arial" panose="020B0604020202020204" pitchFamily="34" charset="0"/>
                <a:hlinkClick r:id="rId4" tooltip="Federal Highway Administration"/>
              </a:rPr>
              <a:t>Federal Highway Administration</a:t>
            </a:r>
            <a:r>
              <a:rPr lang="en-GB" dirty="0" smtClean="0">
                <a:latin typeface="Arial" panose="020B0604020202020204" pitchFamily="34" charset="0"/>
                <a:cs typeface="Arial" panose="020B0604020202020204" pitchFamily="34" charset="0"/>
              </a:rPr>
              <a:t>,</a:t>
            </a:r>
            <a:endParaRPr lang="en-GB" u="sng" baseline="30000" dirty="0">
              <a:latin typeface="Arial" panose="020B0604020202020204" pitchFamily="34" charset="0"/>
              <a:cs typeface="Arial" panose="020B0604020202020204" pitchFamily="34" charset="0"/>
            </a:endParaRPr>
          </a:p>
          <a:p>
            <a:pPr algn="just"/>
            <a:endParaRPr lang="en-GB" u="sng" dirty="0" smtClean="0">
              <a:latin typeface="Arial" panose="020B0604020202020204" pitchFamily="34" charset="0"/>
              <a:cs typeface="Arial" panose="020B0604020202020204" pitchFamily="34" charset="0"/>
              <a:hlinkClick r:id="rId5" tooltip="Federal Aviation Administration"/>
            </a:endParaRPr>
          </a:p>
          <a:p>
            <a:pPr algn="just"/>
            <a:r>
              <a:rPr lang="en-GB" u="sng" dirty="0" smtClean="0">
                <a:latin typeface="Arial" panose="020B0604020202020204" pitchFamily="34" charset="0"/>
                <a:cs typeface="Arial" panose="020B0604020202020204" pitchFamily="34" charset="0"/>
                <a:hlinkClick r:id="rId5" tooltip="Federal Aviation Administration"/>
              </a:rPr>
              <a:t>Federal </a:t>
            </a:r>
            <a:r>
              <a:rPr lang="en-GB" u="sng" dirty="0">
                <a:latin typeface="Arial" panose="020B0604020202020204" pitchFamily="34" charset="0"/>
                <a:cs typeface="Arial" panose="020B0604020202020204" pitchFamily="34" charset="0"/>
                <a:hlinkClick r:id="rId5" tooltip="Federal Aviation Administration"/>
              </a:rPr>
              <a:t>Aviation Administration</a:t>
            </a:r>
            <a:r>
              <a:rPr lang="en-GB" dirty="0">
                <a:latin typeface="Arial" panose="020B0604020202020204" pitchFamily="34" charset="0"/>
                <a:cs typeface="Arial" panose="020B0604020202020204" pitchFamily="34" charset="0"/>
              </a:rPr>
              <a:t>,</a:t>
            </a:r>
            <a:r>
              <a:rPr lang="en-GB" u="sng" baseline="30000" dirty="0">
                <a:latin typeface="Arial" panose="020B0604020202020204" pitchFamily="34" charset="0"/>
                <a:cs typeface="Arial" panose="020B0604020202020204" pitchFamily="34" charset="0"/>
                <a:hlinkClick r:id="rId6"/>
              </a:rPr>
              <a:t>[31]</a:t>
            </a:r>
            <a:r>
              <a:rPr lang="en-GB" dirty="0">
                <a:latin typeface="Arial" panose="020B0604020202020204" pitchFamily="34" charset="0"/>
                <a:cs typeface="Arial" panose="020B0604020202020204" pitchFamily="34" charset="0"/>
              </a:rPr>
              <a:t> </a:t>
            </a:r>
            <a:r>
              <a:rPr lang="en-GB" u="sng" dirty="0">
                <a:latin typeface="Arial" panose="020B0604020202020204" pitchFamily="34" charset="0"/>
                <a:cs typeface="Arial" panose="020B0604020202020204" pitchFamily="34" charset="0"/>
                <a:hlinkClick r:id="rId7" tooltip="Minnesota Department of Transportation"/>
              </a:rPr>
              <a:t>Minnesota Department of Transportation</a:t>
            </a:r>
            <a:r>
              <a:rPr lang="en-GB" dirty="0">
                <a:latin typeface="Arial" panose="020B0604020202020204" pitchFamily="34" charset="0"/>
                <a:cs typeface="Arial" panose="020B0604020202020204" pitchFamily="34" charset="0"/>
              </a:rPr>
              <a:t>,</a:t>
            </a:r>
            <a:r>
              <a:rPr lang="en-GB" u="sng" baseline="30000" dirty="0">
                <a:latin typeface="Arial" panose="020B0604020202020204" pitchFamily="34" charset="0"/>
                <a:cs typeface="Arial" panose="020B0604020202020204" pitchFamily="34" charset="0"/>
                <a:hlinkClick r:id="rId8"/>
              </a:rPr>
              <a:t>[32]</a:t>
            </a:r>
            <a:r>
              <a:rPr lang="en-GB" dirty="0">
                <a:latin typeface="Arial" panose="020B0604020202020204" pitchFamily="34" charset="0"/>
                <a:cs typeface="Arial" panose="020B0604020202020204" pitchFamily="34" charset="0"/>
              </a:rPr>
              <a:t> </a:t>
            </a:r>
            <a:r>
              <a:rPr lang="en-GB" u="sng" dirty="0">
                <a:latin typeface="Arial" panose="020B0604020202020204" pitchFamily="34" charset="0"/>
                <a:cs typeface="Arial" panose="020B0604020202020204" pitchFamily="34" charset="0"/>
                <a:hlinkClick r:id="rId9" tooltip="California Department of Transportation"/>
              </a:rPr>
              <a:t>California Department of Transportation</a:t>
            </a:r>
            <a:r>
              <a:rPr lang="en-GB" dirty="0">
                <a:latin typeface="Arial" panose="020B0604020202020204" pitchFamily="34" charset="0"/>
                <a:cs typeface="Arial" panose="020B0604020202020204" pitchFamily="34" charset="0"/>
              </a:rPr>
              <a:t> (</a:t>
            </a:r>
            <a:r>
              <a:rPr lang="en-GB" u="sng" dirty="0">
                <a:latin typeface="Arial" panose="020B0604020202020204" pitchFamily="34" charset="0"/>
                <a:cs typeface="Arial" panose="020B0604020202020204" pitchFamily="34" charset="0"/>
                <a:hlinkClick r:id="rId10" tooltip="Caltrans"/>
              </a:rPr>
              <a:t>Caltrans</a:t>
            </a:r>
            <a:r>
              <a:rPr lang="en-GB" dirty="0" smtClean="0">
                <a:latin typeface="Arial" panose="020B0604020202020204" pitchFamily="34" charset="0"/>
                <a:cs typeface="Arial" panose="020B0604020202020204" pitchFamily="34" charset="0"/>
              </a:rPr>
              <a:t>), and </a:t>
            </a:r>
            <a:r>
              <a:rPr lang="en-GB" dirty="0">
                <a:latin typeface="Arial" panose="020B0604020202020204" pitchFamily="34" charset="0"/>
                <a:cs typeface="Arial" panose="020B0604020202020204" pitchFamily="34" charset="0"/>
              </a:rPr>
              <a:t>the </a:t>
            </a:r>
            <a:r>
              <a:rPr lang="en-GB" u="sng" dirty="0">
                <a:latin typeface="Arial" panose="020B0604020202020204" pitchFamily="34" charset="0"/>
                <a:cs typeface="Arial" panose="020B0604020202020204" pitchFamily="34" charset="0"/>
                <a:hlinkClick r:id="rId11" tooltip="Transportation Research Board"/>
              </a:rPr>
              <a:t>Transportation Research Board</a:t>
            </a:r>
            <a:r>
              <a:rPr lang="en-GB" dirty="0">
                <a:latin typeface="Arial" panose="020B0604020202020204" pitchFamily="34" charset="0"/>
                <a:cs typeface="Arial" panose="020B0604020202020204" pitchFamily="34" charset="0"/>
              </a:rPr>
              <a:t> Transportation Economics Committee</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980670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332656"/>
            <a:ext cx="8424936" cy="5909310"/>
          </a:xfrm>
          <a:prstGeom prst="rect">
            <a:avLst/>
          </a:prstGeom>
        </p:spPr>
        <p:txBody>
          <a:bodyPr wrap="square">
            <a:spAutoFit/>
          </a:bodyPr>
          <a:lstStyle/>
          <a:p>
            <a:pPr algn="ctr"/>
            <a:r>
              <a:rPr lang="en-GB" sz="2400" b="1" dirty="0" smtClean="0">
                <a:latin typeface="Arial" panose="020B0604020202020204" pitchFamily="34" charset="0"/>
                <a:cs typeface="Arial" panose="020B0604020202020204" pitchFamily="34" charset="0"/>
              </a:rPr>
              <a:t>Accuracy</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value of a cost–benefit analysis depends on the accuracy of the individual cost and benefit estimates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Comparative </a:t>
            </a:r>
            <a:r>
              <a:rPr lang="en-GB" dirty="0">
                <a:latin typeface="Arial" panose="020B0604020202020204" pitchFamily="34" charset="0"/>
                <a:cs typeface="Arial" panose="020B0604020202020204" pitchFamily="34" charset="0"/>
              </a:rPr>
              <a:t>studies indicate that such estimates are often flawed, preventing improvements in </a:t>
            </a:r>
            <a:r>
              <a:rPr lang="en-GB" u="sng" dirty="0">
                <a:latin typeface="Arial" panose="020B0604020202020204" pitchFamily="34" charset="0"/>
                <a:cs typeface="Arial" panose="020B0604020202020204" pitchFamily="34" charset="0"/>
                <a:hlinkClick r:id="rId2" tooltip="Pareto efficiency"/>
              </a:rPr>
              <a:t>Pareto</a:t>
            </a:r>
            <a:r>
              <a:rPr lang="en-GB" dirty="0">
                <a:latin typeface="Arial" panose="020B0604020202020204" pitchFamily="34" charset="0"/>
                <a:cs typeface="Arial" panose="020B0604020202020204" pitchFamily="34" charset="0"/>
              </a:rPr>
              <a:t> and </a:t>
            </a:r>
            <a:r>
              <a:rPr lang="en-GB" u="sng" dirty="0" err="1">
                <a:latin typeface="Arial" panose="020B0604020202020204" pitchFamily="34" charset="0"/>
                <a:cs typeface="Arial" panose="020B0604020202020204" pitchFamily="34" charset="0"/>
                <a:hlinkClick r:id="rId3" tooltip="Kaldor-Hicks efficiency"/>
              </a:rPr>
              <a:t>Kaldor</a:t>
            </a:r>
            <a:r>
              <a:rPr lang="en-GB" u="sng" dirty="0">
                <a:latin typeface="Arial" panose="020B0604020202020204" pitchFamily="34" charset="0"/>
                <a:cs typeface="Arial" panose="020B0604020202020204" pitchFamily="34" charset="0"/>
                <a:hlinkClick r:id="rId3" tooltip="Kaldor-Hicks efficiency"/>
              </a:rPr>
              <a:t>-Hicks efficiency</a:t>
            </a:r>
            <a:r>
              <a:rPr lang="en-GB" dirty="0" smtClean="0">
                <a:latin typeface="Arial" panose="020B0604020202020204" pitchFamily="34" charset="0"/>
                <a:cs typeface="Arial" panose="020B0604020202020204" pitchFamily="34" charset="0"/>
              </a:rPr>
              <a:t>.</a:t>
            </a:r>
            <a:endParaRPr lang="en-GB" baseline="30000" dirty="0">
              <a:latin typeface="Arial" panose="020B0604020202020204" pitchFamily="34" charset="0"/>
              <a:cs typeface="Arial" panose="020B0604020202020204" pitchFamily="34" charset="0"/>
            </a:endParaRPr>
          </a:p>
          <a:p>
            <a:pPr algn="just"/>
            <a:endParaRPr lang="en-GB" baseline="30000"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Causes </a:t>
            </a:r>
            <a:r>
              <a:rPr lang="en-GB" b="1" dirty="0">
                <a:latin typeface="Arial" panose="020B0604020202020204" pitchFamily="34" charset="0"/>
                <a:cs typeface="Arial" panose="020B0604020202020204" pitchFamily="34" charset="0"/>
              </a:rPr>
              <a:t>of these inaccuracies include</a:t>
            </a:r>
            <a:r>
              <a:rPr lang="en-GB" dirty="0" smtClean="0">
                <a:latin typeface="Arial" panose="020B0604020202020204" pitchFamily="34" charset="0"/>
                <a:cs typeface="Arial" panose="020B0604020202020204" pitchFamily="34" charset="0"/>
              </a:rPr>
              <a:t>:</a:t>
            </a:r>
            <a:endParaRPr lang="en-GB" baseline="300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lvl="0" algn="just"/>
            <a:r>
              <a:rPr lang="en-GB" dirty="0" smtClean="0">
                <a:latin typeface="Arial" panose="020B0604020202020204" pitchFamily="34" charset="0"/>
                <a:cs typeface="Arial" panose="020B0604020202020204" pitchFamily="34" charset="0"/>
              </a:rPr>
              <a:t>Over reliance </a:t>
            </a:r>
            <a:r>
              <a:rPr lang="en-GB" dirty="0">
                <a:latin typeface="Arial" panose="020B0604020202020204" pitchFamily="34" charset="0"/>
                <a:cs typeface="Arial" panose="020B0604020202020204" pitchFamily="34" charset="0"/>
              </a:rPr>
              <a:t>on data from past projects (often differing markedly in function or size and the skill levels of the team members</a:t>
            </a:r>
            <a:r>
              <a:rPr lang="en-GB" dirty="0" smtClean="0">
                <a:latin typeface="Arial" panose="020B0604020202020204" pitchFamily="34" charset="0"/>
                <a:cs typeface="Arial" panose="020B0604020202020204" pitchFamily="34" charset="0"/>
              </a:rPr>
              <a:t>).</a:t>
            </a:r>
          </a:p>
          <a:p>
            <a:pPr lvl="0" algn="just"/>
            <a:endParaRPr lang="en-GB"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Use of subjective impressions in </a:t>
            </a:r>
            <a:r>
              <a:rPr lang="en-GB" dirty="0" smtClean="0">
                <a:latin typeface="Arial" panose="020B0604020202020204" pitchFamily="34" charset="0"/>
                <a:cs typeface="Arial" panose="020B0604020202020204" pitchFamily="34" charset="0"/>
              </a:rPr>
              <a:t>assessment.</a:t>
            </a:r>
          </a:p>
          <a:p>
            <a:pPr lvl="0" algn="just"/>
            <a:endParaRPr lang="en-GB"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Inappropriate use of heuristics to derive money cost of the intangible elements</a:t>
            </a:r>
          </a:p>
          <a:p>
            <a:pPr lvl="0" algn="just"/>
            <a:r>
              <a:rPr lang="en-GB" u="sng" dirty="0">
                <a:latin typeface="Arial" panose="020B0604020202020204" pitchFamily="34" charset="0"/>
                <a:cs typeface="Arial" panose="020B0604020202020204" pitchFamily="34" charset="0"/>
                <a:hlinkClick r:id="rId4" tooltip="Confirmation bias"/>
              </a:rPr>
              <a:t>Confirmation bias</a:t>
            </a:r>
            <a:r>
              <a:rPr lang="en-GB" dirty="0">
                <a:latin typeface="Arial" panose="020B0604020202020204" pitchFamily="34" charset="0"/>
                <a:cs typeface="Arial" panose="020B0604020202020204" pitchFamily="34" charset="0"/>
              </a:rPr>
              <a:t> among project supporters (looking for reasons to proceed</a:t>
            </a:r>
            <a:r>
              <a:rPr lang="en-GB" dirty="0" smtClean="0">
                <a:latin typeface="Arial" panose="020B0604020202020204" pitchFamily="34" charset="0"/>
                <a:cs typeface="Arial" panose="020B0604020202020204" pitchFamily="34" charset="0"/>
              </a:rPr>
              <a:t>).</a:t>
            </a:r>
          </a:p>
          <a:p>
            <a:pPr lvl="0"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Interest groups may attempt to include or exclude significant costs from an analysis to influence the outcome</a:t>
            </a:r>
            <a:r>
              <a:rPr lang="en-GB" dirty="0" smtClean="0">
                <a:latin typeface="Arial" panose="020B0604020202020204" pitchFamily="34" charset="0"/>
                <a:cs typeface="Arial" panose="020B0604020202020204" pitchFamily="34" charset="0"/>
              </a:rPr>
              <a:t>.</a:t>
            </a:r>
            <a:endParaRPr lang="en-GB" u="sng" baseline="300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00749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548680"/>
            <a:ext cx="8784976" cy="2862322"/>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In the case of the </a:t>
            </a:r>
            <a:r>
              <a:rPr lang="en-GB" u="sng" dirty="0">
                <a:latin typeface="Arial" panose="020B0604020202020204" pitchFamily="34" charset="0"/>
                <a:cs typeface="Arial" panose="020B0604020202020204" pitchFamily="34" charset="0"/>
                <a:hlinkClick r:id="rId2" tooltip="Ford Pinto"/>
              </a:rPr>
              <a:t>Ford Pinto</a:t>
            </a:r>
            <a:r>
              <a:rPr lang="en-GB" dirty="0">
                <a:latin typeface="Arial" panose="020B0604020202020204" pitchFamily="34" charset="0"/>
                <a:cs typeface="Arial" panose="020B0604020202020204" pitchFamily="34" charset="0"/>
              </a:rPr>
              <a:t> (where, because of design flaws, the Pinto was liable to burst into flames in a rear-impact collision), the company's decision was not to issue a recall.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Ford's </a:t>
            </a:r>
            <a:r>
              <a:rPr lang="en-GB" dirty="0">
                <a:latin typeface="Arial" panose="020B0604020202020204" pitchFamily="34" charset="0"/>
                <a:cs typeface="Arial" panose="020B0604020202020204" pitchFamily="34" charset="0"/>
              </a:rPr>
              <a:t>cost–benefit analysis had estimated that based on the number of cars in use and the probable accident rate, deaths due to the design flaw would cost it about $49.5 million to settle </a:t>
            </a:r>
            <a:r>
              <a:rPr lang="en-GB" u="sng" dirty="0">
                <a:latin typeface="Arial" panose="020B0604020202020204" pitchFamily="34" charset="0"/>
                <a:cs typeface="Arial" panose="020B0604020202020204" pitchFamily="34" charset="0"/>
                <a:hlinkClick r:id="rId3" tooltip="Wrongful death"/>
              </a:rPr>
              <a:t>wrongful death</a:t>
            </a:r>
            <a:r>
              <a:rPr lang="en-GB" dirty="0">
                <a:latin typeface="Arial" panose="020B0604020202020204" pitchFamily="34" charset="0"/>
                <a:cs typeface="Arial" panose="020B0604020202020204" pitchFamily="34" charset="0"/>
              </a:rPr>
              <a:t> lawsuits versus recall costs of $137.5 million.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Ford </a:t>
            </a:r>
            <a:r>
              <a:rPr lang="en-GB" dirty="0">
                <a:latin typeface="Arial" panose="020B0604020202020204" pitchFamily="34" charset="0"/>
                <a:cs typeface="Arial" panose="020B0604020202020204" pitchFamily="34" charset="0"/>
              </a:rPr>
              <a:t>overlooked (or considered insignificant) the costs of the </a:t>
            </a:r>
            <a:r>
              <a:rPr lang="en-GB" u="sng" dirty="0">
                <a:latin typeface="Arial" panose="020B0604020202020204" pitchFamily="34" charset="0"/>
                <a:cs typeface="Arial" panose="020B0604020202020204" pitchFamily="34" charset="0"/>
                <a:hlinkClick r:id="rId4" tooltip="Black PR"/>
              </a:rPr>
              <a:t>negative publicity</a:t>
            </a:r>
            <a:r>
              <a:rPr lang="en-GB" dirty="0">
                <a:latin typeface="Arial" panose="020B0604020202020204" pitchFamily="34" charset="0"/>
                <a:cs typeface="Arial" panose="020B0604020202020204" pitchFamily="34" charset="0"/>
              </a:rPr>
              <a:t> that would result, which forced a recall </a:t>
            </a:r>
            <a:r>
              <a:rPr lang="en-GB" i="1" dirty="0">
                <a:latin typeface="Arial" panose="020B0604020202020204" pitchFamily="34" charset="0"/>
                <a:cs typeface="Arial" panose="020B0604020202020204" pitchFamily="34" charset="0"/>
              </a:rPr>
              <a:t>and</a:t>
            </a:r>
            <a:r>
              <a:rPr lang="en-GB" dirty="0">
                <a:latin typeface="Arial" panose="020B0604020202020204" pitchFamily="34" charset="0"/>
                <a:cs typeface="Arial" panose="020B0604020202020204" pitchFamily="34" charset="0"/>
              </a:rPr>
              <a:t> damaged sales</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
        <p:nvSpPr>
          <p:cNvPr id="3" name="Rectangle 2"/>
          <p:cNvSpPr/>
          <p:nvPr/>
        </p:nvSpPr>
        <p:spPr>
          <a:xfrm>
            <a:off x="179512" y="3789040"/>
            <a:ext cx="8784976" cy="2031325"/>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In </a:t>
            </a:r>
            <a:r>
              <a:rPr lang="en-GB" u="sng" dirty="0">
                <a:latin typeface="Arial" panose="020B0604020202020204" pitchFamily="34" charset="0"/>
                <a:cs typeface="Arial" panose="020B0604020202020204" pitchFamily="34" charset="0"/>
                <a:hlinkClick r:id="rId5" tooltip="Health economics"/>
              </a:rPr>
              <a:t>health economics</a:t>
            </a:r>
            <a:r>
              <a:rPr lang="en-GB" dirty="0">
                <a:latin typeface="Arial" panose="020B0604020202020204" pitchFamily="34" charset="0"/>
                <a:cs typeface="Arial" panose="020B0604020202020204" pitchFamily="34" charset="0"/>
              </a:rPr>
              <a:t>, some analysts think cost–benefit analysis can be an inadequate measure because willingness-to-pay methods of determining the value of human life can be influenced by income level</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They </a:t>
            </a:r>
            <a:r>
              <a:rPr lang="en-GB" dirty="0">
                <a:latin typeface="Arial" panose="020B0604020202020204" pitchFamily="34" charset="0"/>
                <a:cs typeface="Arial" panose="020B0604020202020204" pitchFamily="34" charset="0"/>
              </a:rPr>
              <a:t>support use of variants such as </a:t>
            </a:r>
            <a:r>
              <a:rPr lang="en-GB" u="sng" dirty="0">
                <a:latin typeface="Arial" panose="020B0604020202020204" pitchFamily="34" charset="0"/>
                <a:cs typeface="Arial" panose="020B0604020202020204" pitchFamily="34" charset="0"/>
                <a:hlinkClick r:id="rId6" tooltip="Cost–utility analysis"/>
              </a:rPr>
              <a:t>cost–utility analysis</a:t>
            </a:r>
            <a:r>
              <a:rPr lang="en-GB" dirty="0">
                <a:latin typeface="Arial" panose="020B0604020202020204" pitchFamily="34" charset="0"/>
                <a:cs typeface="Arial" panose="020B0604020202020204" pitchFamily="34" charset="0"/>
              </a:rPr>
              <a:t> and </a:t>
            </a:r>
            <a:r>
              <a:rPr lang="en-GB" u="sng" dirty="0">
                <a:latin typeface="Arial" panose="020B0604020202020204" pitchFamily="34" charset="0"/>
                <a:cs typeface="Arial" panose="020B0604020202020204" pitchFamily="34" charset="0"/>
                <a:hlinkClick r:id="rId7" tooltip="Quality-adjusted life year"/>
              </a:rPr>
              <a:t>quality-adjusted life year</a:t>
            </a:r>
            <a:r>
              <a:rPr lang="en-GB" dirty="0">
                <a:latin typeface="Arial" panose="020B0604020202020204" pitchFamily="34" charset="0"/>
                <a:cs typeface="Arial" panose="020B0604020202020204" pitchFamily="34" charset="0"/>
              </a:rPr>
              <a:t> to </a:t>
            </a:r>
            <a:r>
              <a:rPr lang="en-GB" dirty="0" smtClean="0">
                <a:latin typeface="Arial" panose="020B0604020202020204" pitchFamily="34" charset="0"/>
                <a:cs typeface="Arial" panose="020B0604020202020204" pitchFamily="34" charset="0"/>
              </a:rPr>
              <a:t>analyse </a:t>
            </a:r>
            <a:r>
              <a:rPr lang="en-GB" dirty="0">
                <a:latin typeface="Arial" panose="020B0604020202020204" pitchFamily="34" charset="0"/>
                <a:cs typeface="Arial" panose="020B0604020202020204" pitchFamily="34" charset="0"/>
              </a:rPr>
              <a:t>the effects of health policies</a:t>
            </a:r>
            <a:r>
              <a:rPr lang="en-GB" dirty="0" smtClean="0">
                <a:latin typeface="Arial" panose="020B0604020202020204" pitchFamily="34" charset="0"/>
                <a:cs typeface="Arial" panose="020B0604020202020204" pitchFamily="34" charset="0"/>
              </a:rPr>
              <a:t>.</a:t>
            </a:r>
            <a:endParaRPr lang="en-GB" u="sng" baseline="300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990171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856984" cy="5447645"/>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For some environmental effects cost-benefit analysis can be substituted with </a:t>
            </a:r>
            <a:r>
              <a:rPr lang="en-GB" u="sng" dirty="0">
                <a:latin typeface="Arial" panose="020B0604020202020204" pitchFamily="34" charset="0"/>
                <a:cs typeface="Arial" panose="020B0604020202020204" pitchFamily="34" charset="0"/>
                <a:hlinkClick r:id="rId2" tooltip="Cost-effectiveness analysis"/>
              </a:rPr>
              <a:t>cost-effectiveness analysis</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is especially true when there is only one type of physical outcome that is sought, such as the reduction of energy use by increasing energy efficiency. Using cost-effectiveness analysis is less laborious and time-consuming as it does not involve the monetization of outcomes, which can be difficult in some cases</a:t>
            </a:r>
            <a:r>
              <a:rPr lang="en-GB" dirty="0" smtClean="0">
                <a:latin typeface="Arial" panose="020B0604020202020204" pitchFamily="34" charset="0"/>
                <a:cs typeface="Arial" panose="020B0604020202020204" pitchFamily="34" charset="0"/>
              </a:rPr>
              <a:t>.</a:t>
            </a:r>
            <a:endParaRPr lang="en-GB" u="sng" baseline="300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 environmental and occupational health regulation, it has been argued that if modern cost–benefit analyses had been applied prospectively to decisions such as whether to mandate the removal of </a:t>
            </a:r>
            <a:r>
              <a:rPr lang="en-GB" u="sng" dirty="0">
                <a:latin typeface="Arial" panose="020B0604020202020204" pitchFamily="34" charset="0"/>
                <a:cs typeface="Arial" panose="020B0604020202020204" pitchFamily="34" charset="0"/>
                <a:hlinkClick r:id="rId3" tooltip="Leaded gasoline"/>
              </a:rPr>
              <a:t>lead</a:t>
            </a:r>
            <a:r>
              <a:rPr lang="en-GB" dirty="0">
                <a:latin typeface="Arial" panose="020B0604020202020204" pitchFamily="34" charset="0"/>
                <a:cs typeface="Arial" panose="020B0604020202020204" pitchFamily="34" charset="0"/>
              </a:rPr>
              <a:t> from gasoline, block the construction of two proposed dams just above and below the </a:t>
            </a:r>
            <a:r>
              <a:rPr lang="en-GB" u="sng" dirty="0">
                <a:latin typeface="Arial" panose="020B0604020202020204" pitchFamily="34" charset="0"/>
                <a:cs typeface="Arial" panose="020B0604020202020204" pitchFamily="34" charset="0"/>
                <a:hlinkClick r:id="rId4" tooltip="Grand Canyon"/>
              </a:rPr>
              <a:t>Grand Canyon</a:t>
            </a:r>
            <a:r>
              <a:rPr lang="en-GB" dirty="0">
                <a:latin typeface="Arial" panose="020B0604020202020204" pitchFamily="34" charset="0"/>
                <a:cs typeface="Arial" panose="020B0604020202020204" pitchFamily="34" charset="0"/>
              </a:rPr>
              <a:t> on the </a:t>
            </a:r>
            <a:r>
              <a:rPr lang="en-GB" u="sng" dirty="0">
                <a:latin typeface="Arial" panose="020B0604020202020204" pitchFamily="34" charset="0"/>
                <a:cs typeface="Arial" panose="020B0604020202020204" pitchFamily="34" charset="0"/>
                <a:hlinkClick r:id="rId5" tooltip="Colorado River"/>
              </a:rPr>
              <a:t>Colorado River</a:t>
            </a:r>
            <a:r>
              <a:rPr lang="en-GB" dirty="0">
                <a:latin typeface="Arial" panose="020B0604020202020204" pitchFamily="34" charset="0"/>
                <a:cs typeface="Arial" panose="020B0604020202020204" pitchFamily="34" charset="0"/>
              </a:rPr>
              <a:t>, and regulate workers' exposure to </a:t>
            </a:r>
            <a:r>
              <a:rPr lang="en-GB" u="sng" dirty="0">
                <a:latin typeface="Arial" panose="020B0604020202020204" pitchFamily="34" charset="0"/>
                <a:cs typeface="Arial" panose="020B0604020202020204" pitchFamily="34" charset="0"/>
                <a:hlinkClick r:id="rId6" tooltip="Vinyl chloride"/>
              </a:rPr>
              <a:t>vinyl chloride</a:t>
            </a:r>
            <a:r>
              <a:rPr lang="en-GB" dirty="0">
                <a:latin typeface="Arial" panose="020B0604020202020204" pitchFamily="34" charset="0"/>
                <a:cs typeface="Arial" panose="020B0604020202020204" pitchFamily="34" charset="0"/>
              </a:rPr>
              <a:t>, these measures would not have been implemented even though they are considered to be highly successful in retrospect</a:t>
            </a:r>
            <a:r>
              <a:rPr lang="en-GB" dirty="0" smtClean="0">
                <a:latin typeface="Arial" panose="020B0604020202020204" pitchFamily="34" charset="0"/>
                <a:cs typeface="Arial" panose="020B0604020202020204" pitchFamily="34" charset="0"/>
              </a:rPr>
              <a:t>.</a:t>
            </a:r>
            <a:endParaRPr lang="en-GB" u="sng" baseline="30000" dirty="0">
              <a:latin typeface="Arial" panose="020B0604020202020204" pitchFamily="34" charset="0"/>
              <a:cs typeface="Arial" panose="020B0604020202020204" pitchFamily="34" charset="0"/>
            </a:endParaRPr>
          </a:p>
          <a:p>
            <a:pPr algn="just"/>
            <a:endParaRPr lang="en-GB" u="sng" baseline="30000"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u="sng" dirty="0">
                <a:latin typeface="Arial" panose="020B0604020202020204" pitchFamily="34" charset="0"/>
                <a:cs typeface="Arial" panose="020B0604020202020204" pitchFamily="34" charset="0"/>
                <a:hlinkClick r:id="rId7" tooltip="Clean Air Act (United States)"/>
              </a:rPr>
              <a:t>Clean Air Act</a:t>
            </a:r>
            <a:r>
              <a:rPr lang="en-GB" dirty="0">
                <a:latin typeface="Arial" panose="020B0604020202020204" pitchFamily="34" charset="0"/>
                <a:cs typeface="Arial" panose="020B0604020202020204" pitchFamily="34" charset="0"/>
              </a:rPr>
              <a:t> has been cited in retrospective studies as a case where benefits exceeded costs, but the knowledge of the benefits (attributable largely to the benefits of reducing </a:t>
            </a:r>
            <a:r>
              <a:rPr lang="en-GB" u="sng" dirty="0">
                <a:latin typeface="Arial" panose="020B0604020202020204" pitchFamily="34" charset="0"/>
                <a:cs typeface="Arial" panose="020B0604020202020204" pitchFamily="34" charset="0"/>
                <a:hlinkClick r:id="rId8" tooltip="Particulate emissions"/>
              </a:rPr>
              <a:t>particulate pollution</a:t>
            </a:r>
            <a:r>
              <a:rPr lang="en-GB" dirty="0">
                <a:latin typeface="Arial" panose="020B0604020202020204" pitchFamily="34" charset="0"/>
                <a:cs typeface="Arial" panose="020B0604020202020204" pitchFamily="34" charset="0"/>
              </a:rPr>
              <a:t>) was not available until many years later</a:t>
            </a:r>
            <a:r>
              <a:rPr lang="en-GB" dirty="0" smtClean="0">
                <a:latin typeface="Arial" panose="020B0604020202020204" pitchFamily="34" charset="0"/>
                <a:cs typeface="Arial" panose="020B0604020202020204" pitchFamily="34" charset="0"/>
              </a:rPr>
              <a:t>.</a:t>
            </a:r>
            <a:r>
              <a:rPr lang="en-GB" u="sng" baseline="30000" dirty="0" smtClean="0">
                <a:latin typeface="Arial" panose="020B0604020202020204" pitchFamily="34" charset="0"/>
                <a:cs typeface="Arial" panose="020B0604020202020204" pitchFamily="34" charset="0"/>
              </a:rPr>
              <a:t>[</a:t>
            </a:r>
            <a:endParaRPr lang="en-GB" u="sng" baseline="30000" dirty="0">
              <a:latin typeface="Arial" panose="020B0604020202020204" pitchFamily="34" charset="0"/>
              <a:cs typeface="Arial" panose="020B0604020202020204" pitchFamily="34" charset="0"/>
            </a:endParaRPr>
          </a:p>
          <a:p>
            <a:pPr algn="just"/>
            <a:endParaRPr lang="en-GB" u="sng" baseline="30000"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207723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7704" y="260648"/>
            <a:ext cx="5256583"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611560" y="6093296"/>
            <a:ext cx="7920880" cy="369332"/>
          </a:xfrm>
          <a:prstGeom prst="rect">
            <a:avLst/>
          </a:prstGeom>
          <a:noFill/>
        </p:spPr>
        <p:txBody>
          <a:bodyPr wrap="square" rtlCol="0">
            <a:spAutoFit/>
          </a:bodyPr>
          <a:lstStyle/>
          <a:p>
            <a:r>
              <a:rPr lang="en-GB" dirty="0" smtClean="0">
                <a:hlinkClick r:id="rId3"/>
              </a:rPr>
              <a:t>https://www.google.co.uk/search?q=scales+of+justice+pictures</a:t>
            </a:r>
            <a:endParaRPr lang="en-GB" dirty="0"/>
          </a:p>
        </p:txBody>
      </p:sp>
    </p:spTree>
    <p:extLst>
      <p:ext uri="{BB962C8B-B14F-4D97-AF65-F5344CB8AC3E}">
        <p14:creationId xmlns:p14="http://schemas.microsoft.com/office/powerpoint/2010/main" val="40571838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WOT Analysis"/>
          <p:cNvPicPr/>
          <p:nvPr/>
        </p:nvPicPr>
        <p:blipFill>
          <a:blip r:embed="rId2">
            <a:extLst>
              <a:ext uri="{28A0092B-C50C-407E-A947-70E740481C1C}">
                <a14:useLocalDpi xmlns:a14="http://schemas.microsoft.com/office/drawing/2010/main" val="0"/>
              </a:ext>
            </a:extLst>
          </a:blip>
          <a:srcRect/>
          <a:stretch>
            <a:fillRect/>
          </a:stretch>
        </p:blipFill>
        <p:spPr bwMode="auto">
          <a:xfrm>
            <a:off x="1619672" y="332656"/>
            <a:ext cx="5760640" cy="6120680"/>
          </a:xfrm>
          <a:prstGeom prst="rect">
            <a:avLst/>
          </a:prstGeom>
          <a:noFill/>
          <a:ln>
            <a:noFill/>
          </a:ln>
        </p:spPr>
      </p:pic>
    </p:spTree>
    <p:extLst>
      <p:ext uri="{BB962C8B-B14F-4D97-AF65-F5344CB8AC3E}">
        <p14:creationId xmlns:p14="http://schemas.microsoft.com/office/powerpoint/2010/main" val="31658427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859340"/>
            <a:ext cx="8064896" cy="3508653"/>
          </a:xfrm>
          <a:prstGeom prst="rect">
            <a:avLst/>
          </a:prstGeom>
        </p:spPr>
        <p:txBody>
          <a:bodyPr wrap="square">
            <a:spAutoFit/>
          </a:bodyPr>
          <a:lstStyle/>
          <a:p>
            <a:pPr algn="ctr"/>
            <a:r>
              <a:rPr lang="en-GB" sz="2400" b="1" dirty="0">
                <a:latin typeface="Arial" panose="020B0604020202020204" pitchFamily="34" charset="0"/>
                <a:cs typeface="Arial" panose="020B0604020202020204" pitchFamily="34" charset="0"/>
              </a:rPr>
              <a:t>What is a 'SWOT </a:t>
            </a:r>
            <a:r>
              <a:rPr lang="en-GB" sz="2400" b="1" dirty="0" smtClean="0">
                <a:latin typeface="Arial" panose="020B0604020202020204" pitchFamily="34" charset="0"/>
                <a:cs typeface="Arial" panose="020B0604020202020204" pitchFamily="34" charset="0"/>
              </a:rPr>
              <a:t>Analysis‘</a:t>
            </a:r>
          </a:p>
          <a:p>
            <a:pPr algn="ctr"/>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SWOT analysis is a process that identifies the strengths, weaknesses, opportunities and threats of an organization</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Specifically</a:t>
            </a:r>
            <a:r>
              <a:rPr lang="en-GB" dirty="0">
                <a:latin typeface="Arial" panose="020B0604020202020204" pitchFamily="34" charset="0"/>
                <a:cs typeface="Arial" panose="020B0604020202020204" pitchFamily="34" charset="0"/>
              </a:rPr>
              <a:t>, SWOT is a basic, analytical framework that assesses what an organization can and cannot do, as well as its potential opportunities and threats.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 </a:t>
            </a:r>
            <a:r>
              <a:rPr lang="en-GB" dirty="0">
                <a:latin typeface="Arial" panose="020B0604020202020204" pitchFamily="34" charset="0"/>
                <a:cs typeface="Arial" panose="020B0604020202020204" pitchFamily="34" charset="0"/>
              </a:rPr>
              <a:t>SWOT analysis takes information from an environmental analysis and separates it into internal strengths and weaknesses, as well as its external opportunities and threats.</a:t>
            </a:r>
          </a:p>
        </p:txBody>
      </p:sp>
    </p:spTree>
    <p:extLst>
      <p:ext uri="{BB962C8B-B14F-4D97-AF65-F5344CB8AC3E}">
        <p14:creationId xmlns:p14="http://schemas.microsoft.com/office/powerpoint/2010/main" val="17395951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76672"/>
            <a:ext cx="8496944" cy="5355312"/>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A </a:t>
            </a:r>
            <a:r>
              <a:rPr lang="en-GB" dirty="0">
                <a:latin typeface="Arial" panose="020B0604020202020204" pitchFamily="34" charset="0"/>
                <a:cs typeface="Arial" panose="020B0604020202020204" pitchFamily="34" charset="0"/>
                <a:hlinkClick r:id="rId2"/>
              </a:rPr>
              <a:t>SWOT analysis</a:t>
            </a:r>
            <a:r>
              <a:rPr lang="en-GB" dirty="0">
                <a:latin typeface="Arial" panose="020B0604020202020204" pitchFamily="34" charset="0"/>
                <a:cs typeface="Arial" panose="020B0604020202020204" pitchFamily="34" charset="0"/>
              </a:rPr>
              <a:t> determines what assists the firm in accomplishing its objectives, and what obstacles must be overcome or minimized to achieve desired results.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When </a:t>
            </a:r>
            <a:r>
              <a:rPr lang="en-GB" dirty="0">
                <a:latin typeface="Arial" panose="020B0604020202020204" pitchFamily="34" charset="0"/>
                <a:cs typeface="Arial" panose="020B0604020202020204" pitchFamily="34" charset="0"/>
              </a:rPr>
              <a:t>using SWOT analysis, an organization needs to be realistic about assessing its strengths and weaknesses.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Analysis </a:t>
            </a:r>
            <a:r>
              <a:rPr lang="en-GB" dirty="0">
                <a:latin typeface="Arial" panose="020B0604020202020204" pitchFamily="34" charset="0"/>
                <a:cs typeface="Arial" panose="020B0604020202020204" pitchFamily="34" charset="0"/>
              </a:rPr>
              <a:t>needs to examine where the organization is today, and where it may be positioned in the future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SWOT analysis needs to be kept specific by avoiding </a:t>
            </a:r>
            <a:r>
              <a:rPr lang="en-GB" dirty="0" smtClean="0">
                <a:latin typeface="Arial" panose="020B0604020202020204" pitchFamily="34" charset="0"/>
                <a:cs typeface="Arial" panose="020B0604020202020204" pitchFamily="34" charset="0"/>
              </a:rPr>
              <a:t>grey </a:t>
            </a:r>
            <a:r>
              <a:rPr lang="en-GB" dirty="0">
                <a:latin typeface="Arial" panose="020B0604020202020204" pitchFamily="34" charset="0"/>
                <a:cs typeface="Arial" panose="020B0604020202020204" pitchFamily="34" charset="0"/>
              </a:rPr>
              <a:t>areas and </a:t>
            </a:r>
            <a:r>
              <a:rPr lang="en-GB" dirty="0" smtClean="0">
                <a:latin typeface="Arial" panose="020B0604020202020204" pitchFamily="34" charset="0"/>
                <a:cs typeface="Arial" panose="020B0604020202020204" pitchFamily="34" charset="0"/>
              </a:rPr>
              <a:t>analysing </a:t>
            </a:r>
            <a:r>
              <a:rPr lang="en-GB" dirty="0">
                <a:latin typeface="Arial" panose="020B0604020202020204" pitchFamily="34" charset="0"/>
                <a:cs typeface="Arial" panose="020B0604020202020204" pitchFamily="34" charset="0"/>
              </a:rPr>
              <a:t>in relation to the competition.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For </a:t>
            </a:r>
            <a:r>
              <a:rPr lang="en-GB" dirty="0">
                <a:latin typeface="Arial" panose="020B0604020202020204" pitchFamily="34" charset="0"/>
                <a:cs typeface="Arial" panose="020B0604020202020204" pitchFamily="34" charset="0"/>
              </a:rPr>
              <a:t>example, how do the </a:t>
            </a:r>
            <a:r>
              <a:rPr lang="en-GB" dirty="0" smtClean="0">
                <a:latin typeface="Arial" panose="020B0604020202020204" pitchFamily="34" charset="0"/>
                <a:cs typeface="Arial" panose="020B0604020202020204" pitchFamily="34" charset="0"/>
              </a:rPr>
              <a:t>organisation’s </a:t>
            </a:r>
            <a:r>
              <a:rPr lang="en-GB" dirty="0">
                <a:latin typeface="Arial" panose="020B0604020202020204" pitchFamily="34" charset="0"/>
                <a:cs typeface="Arial" panose="020B0604020202020204" pitchFamily="34" charset="0"/>
              </a:rPr>
              <a:t>products and services compare to the competitions?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SWOT </a:t>
            </a:r>
            <a:r>
              <a:rPr lang="en-GB" dirty="0">
                <a:latin typeface="Arial" panose="020B0604020202020204" pitchFamily="34" charset="0"/>
                <a:cs typeface="Arial" panose="020B0604020202020204" pitchFamily="34" charset="0"/>
              </a:rPr>
              <a:t>analysis should be short and simple, and should avoid complexity and over-analysis, as much of the information is subjective. Thus, use it as a guide and not a prescription.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04638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404664"/>
            <a:ext cx="8928992" cy="4985980"/>
          </a:xfrm>
          <a:prstGeom prst="rect">
            <a:avLst/>
          </a:prstGeom>
        </p:spPr>
        <p:txBody>
          <a:bodyPr wrap="square">
            <a:spAutoFit/>
          </a:bodyPr>
          <a:lstStyle/>
          <a:p>
            <a:pPr algn="ctr"/>
            <a:r>
              <a:rPr lang="en-GB" sz="2400" b="1" dirty="0">
                <a:latin typeface="Arial" panose="020B0604020202020204" pitchFamily="34" charset="0"/>
                <a:cs typeface="Arial" panose="020B0604020202020204" pitchFamily="34" charset="0"/>
              </a:rPr>
              <a:t>Strengths and </a:t>
            </a:r>
            <a:r>
              <a:rPr lang="en-GB" sz="2400" b="1" dirty="0" smtClean="0">
                <a:latin typeface="Arial" panose="020B0604020202020204" pitchFamily="34" charset="0"/>
                <a:cs typeface="Arial" panose="020B0604020202020204" pitchFamily="34" charset="0"/>
              </a:rPr>
              <a:t>Weaknesses</a:t>
            </a:r>
          </a:p>
          <a:p>
            <a:pPr algn="ctr"/>
            <a:endParaRPr lang="en-GB" sz="2400"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Strengths describe what an organization excels at, allowing decisions on how to gain a competitive advantage.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For </a:t>
            </a:r>
            <a:r>
              <a:rPr lang="en-GB" dirty="0">
                <a:latin typeface="Arial" panose="020B0604020202020204" pitchFamily="34" charset="0"/>
                <a:cs typeface="Arial" panose="020B0604020202020204" pitchFamily="34" charset="0"/>
              </a:rPr>
              <a:t>example, a hedge fund may have developed a proprietary trading strategy that returns superior results in comparison to its competitors. It must then decide how to use those superior results to attract new investor capital</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Weaknesses stop an organization from performing at its optimum level.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They </a:t>
            </a:r>
            <a:r>
              <a:rPr lang="en-GB" dirty="0">
                <a:latin typeface="Arial" panose="020B0604020202020204" pitchFamily="34" charset="0"/>
                <a:cs typeface="Arial" panose="020B0604020202020204" pitchFamily="34" charset="0"/>
              </a:rPr>
              <a:t>have the potential to reduce progress or to give a competitive edge to the competition.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An </a:t>
            </a:r>
            <a:r>
              <a:rPr lang="en-GB" dirty="0">
                <a:latin typeface="Arial" panose="020B0604020202020204" pitchFamily="34" charset="0"/>
                <a:cs typeface="Arial" panose="020B0604020202020204" pitchFamily="34" charset="0"/>
              </a:rPr>
              <a:t>organization needs to </a:t>
            </a:r>
            <a:r>
              <a:rPr lang="en-GB" dirty="0" smtClean="0">
                <a:latin typeface="Arial" panose="020B0604020202020204" pitchFamily="34" charset="0"/>
                <a:cs typeface="Arial" panose="020B0604020202020204" pitchFamily="34" charset="0"/>
              </a:rPr>
              <a:t>minimise </a:t>
            </a:r>
            <a:r>
              <a:rPr lang="en-GB" dirty="0">
                <a:latin typeface="Arial" panose="020B0604020202020204" pitchFamily="34" charset="0"/>
                <a:cs typeface="Arial" panose="020B0604020202020204" pitchFamily="34" charset="0"/>
              </a:rPr>
              <a:t>weaknesses and </a:t>
            </a:r>
            <a:r>
              <a:rPr lang="en-GB" dirty="0" smtClean="0">
                <a:latin typeface="Arial" panose="020B0604020202020204" pitchFamily="34" charset="0"/>
                <a:cs typeface="Arial" panose="020B0604020202020204" pitchFamily="34" charset="0"/>
              </a:rPr>
              <a:t>analyse </a:t>
            </a:r>
            <a:r>
              <a:rPr lang="en-GB" dirty="0">
                <a:latin typeface="Arial" panose="020B0604020202020204" pitchFamily="34" charset="0"/>
                <a:cs typeface="Arial" panose="020B0604020202020204" pitchFamily="34" charset="0"/>
              </a:rPr>
              <a:t>how they can be improved. An inadequate supply network or lack of capital are example of weaknesses.</a:t>
            </a:r>
          </a:p>
        </p:txBody>
      </p:sp>
    </p:spTree>
    <p:extLst>
      <p:ext uri="{BB962C8B-B14F-4D97-AF65-F5344CB8AC3E}">
        <p14:creationId xmlns:p14="http://schemas.microsoft.com/office/powerpoint/2010/main" val="19152755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16632"/>
            <a:ext cx="8568952" cy="6370975"/>
          </a:xfrm>
          <a:prstGeom prst="rect">
            <a:avLst/>
          </a:prstGeom>
        </p:spPr>
        <p:txBody>
          <a:bodyPr wrap="square">
            <a:spAutoFit/>
          </a:bodyPr>
          <a:lstStyle/>
          <a:p>
            <a:pPr algn="ctr"/>
            <a:r>
              <a:rPr lang="en-GB" sz="2400" b="1" dirty="0">
                <a:latin typeface="Arial" panose="020B0604020202020204" pitchFamily="34" charset="0"/>
                <a:cs typeface="Arial" panose="020B0604020202020204" pitchFamily="34" charset="0"/>
              </a:rPr>
              <a:t>Opportunities and </a:t>
            </a:r>
            <a:r>
              <a:rPr lang="en-GB" sz="2400" b="1" dirty="0" smtClean="0">
                <a:latin typeface="Arial" panose="020B0604020202020204" pitchFamily="34" charset="0"/>
                <a:cs typeface="Arial" panose="020B0604020202020204" pitchFamily="34" charset="0"/>
              </a:rPr>
              <a:t>Threats</a:t>
            </a:r>
          </a:p>
          <a:p>
            <a:pPr algn="ctr"/>
            <a:endParaRPr lang="en-GB" sz="2400"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Opportunities refer to </a:t>
            </a:r>
            <a:r>
              <a:rPr lang="en-GB" dirty="0" smtClean="0">
                <a:latin typeface="Arial" panose="020B0604020202020204" pitchFamily="34" charset="0"/>
                <a:cs typeface="Arial" panose="020B0604020202020204" pitchFamily="34" charset="0"/>
              </a:rPr>
              <a:t>favourable </a:t>
            </a:r>
            <a:r>
              <a:rPr lang="en-GB" dirty="0">
                <a:latin typeface="Arial" panose="020B0604020202020204" pitchFamily="34" charset="0"/>
                <a:cs typeface="Arial" panose="020B0604020202020204" pitchFamily="34" charset="0"/>
              </a:rPr>
              <a:t>external factors that an organization can use it its advantage.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If utilised </a:t>
            </a:r>
            <a:r>
              <a:rPr lang="en-GB" dirty="0">
                <a:latin typeface="Arial" panose="020B0604020202020204" pitchFamily="34" charset="0"/>
                <a:cs typeface="Arial" panose="020B0604020202020204" pitchFamily="34" charset="0"/>
              </a:rPr>
              <a:t>effectively, opportunities have the potential to create a competitive advantage.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For </a:t>
            </a:r>
            <a:r>
              <a:rPr lang="en-GB" dirty="0">
                <a:latin typeface="Arial" panose="020B0604020202020204" pitchFamily="34" charset="0"/>
                <a:cs typeface="Arial" panose="020B0604020202020204" pitchFamily="34" charset="0"/>
              </a:rPr>
              <a:t>example, a car manufacturer may be able to export its cars into a new market if tariffs in a country are substantially reduced. This is likely to increase sales and market share, which may create a competitive advantage in terms of scale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Threats refers to factors that have the potential to negatively impact an organization.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For </a:t>
            </a:r>
            <a:r>
              <a:rPr lang="en-GB" dirty="0">
                <a:latin typeface="Arial" panose="020B0604020202020204" pitchFamily="34" charset="0"/>
                <a:cs typeface="Arial" panose="020B0604020202020204" pitchFamily="34" charset="0"/>
              </a:rPr>
              <a:t>example, a drought is a threat to a wheat-producing company, as it may destroy or reduce the yield of a wheat crop.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Market </a:t>
            </a:r>
            <a:r>
              <a:rPr lang="en-GB" dirty="0">
                <a:latin typeface="Arial" panose="020B0604020202020204" pitchFamily="34" charset="0"/>
                <a:cs typeface="Arial" panose="020B0604020202020204" pitchFamily="34" charset="0"/>
              </a:rPr>
              <a:t>share is likely to be lost if a competitor has not diversified operations in terms of location. It is prudent for an organization to have a comprehensive contingency plan that addresses possible risks and specifies how to deal with them.</a:t>
            </a:r>
          </a:p>
        </p:txBody>
      </p:sp>
    </p:spTree>
    <p:extLst>
      <p:ext uri="{BB962C8B-B14F-4D97-AF65-F5344CB8AC3E}">
        <p14:creationId xmlns:p14="http://schemas.microsoft.com/office/powerpoint/2010/main" val="39834581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856984" cy="6186309"/>
          </a:xfrm>
          <a:prstGeom prst="rect">
            <a:avLst/>
          </a:prstGeom>
        </p:spPr>
        <p:txBody>
          <a:bodyPr wrap="square">
            <a:spAutoFit/>
          </a:bodyPr>
          <a:lstStyle/>
          <a:p>
            <a:pPr algn="just"/>
            <a:r>
              <a:rPr lang="en-US" dirty="0" smtClean="0">
                <a:latin typeface="Arial" panose="020B0604020202020204" pitchFamily="34" charset="0"/>
                <a:cs typeface="Arial" panose="020B0604020202020204" pitchFamily="34" charset="0"/>
              </a:rPr>
              <a:t>If SWOT </a:t>
            </a:r>
            <a:r>
              <a:rPr lang="en-US" dirty="0">
                <a:latin typeface="Arial" panose="020B0604020202020204" pitchFamily="34" charset="0"/>
                <a:cs typeface="Arial" panose="020B0604020202020204" pitchFamily="34" charset="0"/>
              </a:rPr>
              <a:t>analysis is an analytical tool used for the identification and </a:t>
            </a:r>
            <a:r>
              <a:rPr lang="en-US" dirty="0" smtClean="0">
                <a:latin typeface="Arial" panose="020B0604020202020204" pitchFamily="34" charset="0"/>
                <a:cs typeface="Arial" panose="020B0604020202020204" pitchFamily="34" charset="0"/>
              </a:rPr>
              <a:t>categorisation </a:t>
            </a:r>
            <a:r>
              <a:rPr lang="en-US" dirty="0">
                <a:latin typeface="Arial" panose="020B0604020202020204" pitchFamily="34" charset="0"/>
                <a:cs typeface="Arial" panose="020B0604020202020204" pitchFamily="34" charset="0"/>
              </a:rPr>
              <a:t>of internal and external factors</a:t>
            </a:r>
            <a:r>
              <a:rPr lang="en-US" dirty="0" smtClean="0">
                <a:latin typeface="Arial" panose="020B0604020202020204" pitchFamily="34" charset="0"/>
                <a:cs typeface="Arial" panose="020B0604020202020204" pitchFamily="34" charset="0"/>
              </a:rPr>
              <a:t>.</a:t>
            </a: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Strengths </a:t>
            </a:r>
            <a:r>
              <a:rPr lang="en-US" dirty="0">
                <a:latin typeface="Arial" panose="020B0604020202020204" pitchFamily="34" charset="0"/>
                <a:cs typeface="Arial" panose="020B0604020202020204" pitchFamily="34" charset="0"/>
              </a:rPr>
              <a:t>and weaknesses in SWOT analysis are termed as internal factors while opportunities and threats are termed as external factors</a:t>
            </a:r>
            <a:r>
              <a:rPr lang="en-US" dirty="0" smtClean="0">
                <a:latin typeface="Arial" panose="020B0604020202020204" pitchFamily="34" charset="0"/>
                <a:cs typeface="Arial" panose="020B0604020202020204" pitchFamily="34" charset="0"/>
              </a:rPr>
              <a:t>.</a:t>
            </a: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hlinkClick r:id="rId2" tooltip="SWOT analysis"/>
              </a:rPr>
              <a:t>SWOT </a:t>
            </a:r>
            <a:r>
              <a:rPr lang="en-US" dirty="0">
                <a:latin typeface="Arial" panose="020B0604020202020204" pitchFamily="34" charset="0"/>
                <a:cs typeface="Arial" panose="020B0604020202020204" pitchFamily="34" charset="0"/>
                <a:hlinkClick r:id="rId2" tooltip="SWOT analysis"/>
              </a:rPr>
              <a:t>analysis</a:t>
            </a:r>
            <a:r>
              <a:rPr lang="en-US" dirty="0">
                <a:latin typeface="Arial" panose="020B0604020202020204" pitchFamily="34" charset="0"/>
                <a:cs typeface="Arial" panose="020B0604020202020204" pitchFamily="34" charset="0"/>
              </a:rPr>
              <a:t> can be conducted for a situation, an </a:t>
            </a:r>
            <a:r>
              <a:rPr lang="en-US" dirty="0" smtClean="0">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a project, a new venture, a country, a nation and even individuals. </a:t>
            </a:r>
            <a:endParaRPr lang="en-US" dirty="0" smtClean="0">
              <a:latin typeface="Arial" panose="020B0604020202020204" pitchFamily="34" charset="0"/>
              <a:cs typeface="Arial" panose="020B0604020202020204" pitchFamily="34" charset="0"/>
            </a:endParaRPr>
          </a:p>
          <a:p>
            <a:pPr algn="just"/>
            <a:endParaRPr lang="en-US" b="1" dirty="0">
              <a:latin typeface="Arial" panose="020B0604020202020204" pitchFamily="34" charset="0"/>
              <a:cs typeface="Arial" panose="020B0604020202020204" pitchFamily="34" charset="0"/>
            </a:endParaRPr>
          </a:p>
          <a:p>
            <a:pPr algn="just"/>
            <a:r>
              <a:rPr lang="en-US" b="1" dirty="0" smtClean="0">
                <a:latin typeface="Arial" panose="020B0604020202020204" pitchFamily="34" charset="0"/>
                <a:cs typeface="Arial" panose="020B0604020202020204" pitchFamily="34" charset="0"/>
              </a:rPr>
              <a:t>SWOT </a:t>
            </a:r>
            <a:r>
              <a:rPr lang="en-US" b="1" dirty="0">
                <a:latin typeface="Arial" panose="020B0604020202020204" pitchFamily="34" charset="0"/>
                <a:cs typeface="Arial" panose="020B0604020202020204" pitchFamily="34" charset="0"/>
              </a:rPr>
              <a:t>analysis definition</a:t>
            </a:r>
            <a:r>
              <a:rPr lang="en-US" dirty="0">
                <a:latin typeface="Arial" panose="020B0604020202020204" pitchFamily="34" charset="0"/>
                <a:cs typeface="Arial" panose="020B0604020202020204" pitchFamily="34" charset="0"/>
              </a:rPr>
              <a:t> can help organizations in their strategic planning process, and in matching their capabilities and resources to the competitive environment in which it carries out its operations</a:t>
            </a:r>
            <a:r>
              <a:rPr lang="en-US"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SWOT analysis is a dynamic part of an organization’s business and management development process. It entails the collection of information pertaining to external and internal factors which may have an impact on the organization’s evolution.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The </a:t>
            </a:r>
            <a:r>
              <a:rPr lang="en-US" b="1" dirty="0">
                <a:latin typeface="Arial" panose="020B0604020202020204" pitchFamily="34" charset="0"/>
                <a:cs typeface="Arial" panose="020B0604020202020204" pitchFamily="34" charset="0"/>
              </a:rPr>
              <a:t>SWOT analysis definition </a:t>
            </a:r>
            <a:r>
              <a:rPr lang="en-US" dirty="0">
                <a:latin typeface="Arial" panose="020B0604020202020204" pitchFamily="34" charset="0"/>
                <a:cs typeface="Arial" panose="020B0604020202020204" pitchFamily="34" charset="0"/>
              </a:rPr>
              <a:t>takes into consideration the weaknesses and strengths of the organization along with the threats and opportunities it faces in the external environment. Based on these factors, the company determines its future course of action, combining its strengths with imminent opportunities while trying to overcome weaknesses and combat threats.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92896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889844"/>
            <a:ext cx="8352928" cy="4524315"/>
          </a:xfrm>
          <a:prstGeom prst="rect">
            <a:avLst/>
          </a:prstGeom>
        </p:spPr>
        <p:txBody>
          <a:bodyPr wrap="square">
            <a:spAutoFit/>
          </a:bodyPr>
          <a:lstStyle/>
          <a:p>
            <a:pPr algn="just"/>
            <a:r>
              <a:rPr lang="en-US" dirty="0">
                <a:latin typeface="Arial" panose="020B0604020202020204" pitchFamily="34" charset="0"/>
                <a:cs typeface="Arial" panose="020B0604020202020204" pitchFamily="34" charset="0"/>
              </a:rPr>
              <a:t>An organization may also perform SWOT analysis for identifying whether the venture/project it is about to undertake is feasible and worth investing in or not.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It </a:t>
            </a:r>
            <a:r>
              <a:rPr lang="en-US" dirty="0">
                <a:latin typeface="Arial" panose="020B0604020202020204" pitchFamily="34" charset="0"/>
                <a:cs typeface="Arial" panose="020B0604020202020204" pitchFamily="34" charset="0"/>
              </a:rPr>
              <a:t>is only after the project’s strengths and opportunities are outweighing the inherited weaknesses and threats that the project or venture will be undertaken and invested in</a:t>
            </a:r>
            <a:r>
              <a:rPr lang="en-US"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While some factors in the SWOT analysis are internal to the venture being undertaken, others are external to it.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Internal </a:t>
            </a:r>
            <a:r>
              <a:rPr lang="en-US" dirty="0">
                <a:latin typeface="Arial" panose="020B0604020202020204" pitchFamily="34" charset="0"/>
                <a:cs typeface="Arial" panose="020B0604020202020204" pitchFamily="34" charset="0"/>
              </a:rPr>
              <a:t>factors are ones which involve the internal operations and resources of the organization including the strengths and weaknesses inherent to the project/ venture.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External </a:t>
            </a:r>
            <a:r>
              <a:rPr lang="en-US" dirty="0">
                <a:latin typeface="Arial" panose="020B0604020202020204" pitchFamily="34" charset="0"/>
                <a:cs typeface="Arial" panose="020B0604020202020204" pitchFamily="34" charset="0"/>
              </a:rPr>
              <a:t>factors, on the other hand, are related to the external environment and on which the </a:t>
            </a:r>
            <a:r>
              <a:rPr lang="en-US" dirty="0" smtClean="0">
                <a:latin typeface="Arial" panose="020B0604020202020204" pitchFamily="34" charset="0"/>
                <a:cs typeface="Arial" panose="020B0604020202020204" pitchFamily="34" charset="0"/>
              </a:rPr>
              <a:t>organisation </a:t>
            </a:r>
            <a:r>
              <a:rPr lang="en-US" dirty="0">
                <a:latin typeface="Arial" panose="020B0604020202020204" pitchFamily="34" charset="0"/>
                <a:cs typeface="Arial" panose="020B0604020202020204" pitchFamily="34" charset="0"/>
              </a:rPr>
              <a:t>have no influence, including opportunities and threats.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11988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260648"/>
            <a:ext cx="8136904" cy="61206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539552" y="6381327"/>
            <a:ext cx="8136904" cy="369332"/>
          </a:xfrm>
          <a:prstGeom prst="rect">
            <a:avLst/>
          </a:prstGeom>
          <a:noFill/>
        </p:spPr>
        <p:txBody>
          <a:bodyPr wrap="square" rtlCol="0">
            <a:spAutoFit/>
          </a:bodyPr>
          <a:lstStyle/>
          <a:p>
            <a:r>
              <a:rPr lang="en-GB" dirty="0" smtClean="0">
                <a:hlinkClick r:id="rId3"/>
              </a:rPr>
              <a:t>https://www.kvrwebtech.com/blog/understanding-swot-analysis-need-business</a:t>
            </a:r>
            <a:r>
              <a:rPr lang="en-GB" dirty="0" smtClean="0"/>
              <a:t> </a:t>
            </a:r>
            <a:endParaRPr lang="en-GB" dirty="0"/>
          </a:p>
        </p:txBody>
      </p:sp>
    </p:spTree>
    <p:extLst>
      <p:ext uri="{BB962C8B-B14F-4D97-AF65-F5344CB8AC3E}">
        <p14:creationId xmlns:p14="http://schemas.microsoft.com/office/powerpoint/2010/main" val="33775086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ESTLE Analysis">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1547664" y="1988840"/>
            <a:ext cx="5904656" cy="2520280"/>
          </a:xfrm>
          <a:prstGeom prst="rect">
            <a:avLst/>
          </a:prstGeom>
          <a:noFill/>
          <a:ln>
            <a:noFill/>
          </a:ln>
        </p:spPr>
      </p:pic>
    </p:spTree>
    <p:extLst>
      <p:ext uri="{BB962C8B-B14F-4D97-AF65-F5344CB8AC3E}">
        <p14:creationId xmlns:p14="http://schemas.microsoft.com/office/powerpoint/2010/main" val="26655576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784976" cy="6555641"/>
          </a:xfrm>
          <a:prstGeom prst="rect">
            <a:avLst/>
          </a:prstGeom>
        </p:spPr>
        <p:txBody>
          <a:bodyPr wrap="square">
            <a:spAutoFit/>
          </a:bodyPr>
          <a:lstStyle/>
          <a:p>
            <a:pPr algn="just"/>
            <a:r>
              <a:rPr lang="en-US" sz="2400" b="1" dirty="0" smtClean="0">
                <a:latin typeface="Arial" panose="020B0604020202020204" pitchFamily="34" charset="0"/>
                <a:cs typeface="Arial" panose="020B0604020202020204" pitchFamily="34" charset="0"/>
              </a:rPr>
              <a:t>PESTLE Analysis</a:t>
            </a:r>
            <a:r>
              <a:rPr lang="en-US" sz="2400" dirty="0" smtClean="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is the analysis of the environment as a whole in which a </a:t>
            </a:r>
            <a:r>
              <a:rPr lang="en-US" b="1" dirty="0">
                <a:latin typeface="Arial" panose="020B0604020202020204" pitchFamily="34" charset="0"/>
                <a:cs typeface="Arial" panose="020B0604020202020204" pitchFamily="34" charset="0"/>
              </a:rPr>
              <a:t>business</a:t>
            </a:r>
            <a:r>
              <a:rPr lang="en-US" dirty="0">
                <a:latin typeface="Arial" panose="020B0604020202020204" pitchFamily="34" charset="0"/>
                <a:cs typeface="Arial" panose="020B0604020202020204" pitchFamily="34" charset="0"/>
              </a:rPr>
              <a:t> operates or tends to offer its trade.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These </a:t>
            </a:r>
            <a:r>
              <a:rPr lang="en-US" dirty="0">
                <a:latin typeface="Arial" panose="020B0604020202020204" pitchFamily="34" charset="0"/>
                <a:cs typeface="Arial" panose="020B0604020202020204" pitchFamily="34" charset="0"/>
              </a:rPr>
              <a:t>are systematic factors that are beyond ones control and businesses need to chart out strategies keeping the results in view to peacefully coexist and keep on gaining revenues despite the concurrent situation</a:t>
            </a:r>
            <a:r>
              <a:rPr lang="en-US"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It is of utmost importance to understand in depth the meaning of </a:t>
            </a:r>
            <a:r>
              <a:rPr lang="en-US" b="1" dirty="0">
                <a:latin typeface="Arial" panose="020B0604020202020204" pitchFamily="34" charset="0"/>
                <a:cs typeface="Arial" panose="020B0604020202020204" pitchFamily="34" charset="0"/>
              </a:rPr>
              <a:t>PESTLE</a:t>
            </a:r>
            <a:r>
              <a:rPr lang="en-US" dirty="0">
                <a:latin typeface="Arial" panose="020B0604020202020204" pitchFamily="34" charset="0"/>
                <a:cs typeface="Arial" panose="020B0604020202020204" pitchFamily="34" charset="0"/>
              </a:rPr>
              <a:t> and how every letter of the acronym represents an important aspect of the environment your business is in. PESTLE stands for</a:t>
            </a:r>
            <a:r>
              <a:rPr lang="en-US"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P for </a:t>
            </a:r>
            <a:r>
              <a:rPr lang="en-US" b="1" dirty="0" smtClean="0">
                <a:latin typeface="Arial" panose="020B0604020202020204" pitchFamily="34" charset="0"/>
                <a:cs typeface="Arial" panose="020B0604020202020204" pitchFamily="34" charset="0"/>
              </a:rPr>
              <a:t>Political</a:t>
            </a:r>
          </a:p>
          <a:p>
            <a:pPr algn="just"/>
            <a:endParaRPr lang="en-GB"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E for </a:t>
            </a:r>
            <a:r>
              <a:rPr lang="en-US" b="1" dirty="0" smtClean="0">
                <a:latin typeface="Arial" panose="020B0604020202020204" pitchFamily="34" charset="0"/>
                <a:cs typeface="Arial" panose="020B0604020202020204" pitchFamily="34" charset="0"/>
              </a:rPr>
              <a:t>Economic</a:t>
            </a:r>
          </a:p>
          <a:p>
            <a:pPr algn="just"/>
            <a:endParaRPr lang="en-GB"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S for </a:t>
            </a:r>
            <a:r>
              <a:rPr lang="en-US" b="1" dirty="0" smtClean="0">
                <a:latin typeface="Arial" panose="020B0604020202020204" pitchFamily="34" charset="0"/>
                <a:cs typeface="Arial" panose="020B0604020202020204" pitchFamily="34" charset="0"/>
              </a:rPr>
              <a:t>Social</a:t>
            </a:r>
          </a:p>
          <a:p>
            <a:pPr algn="just"/>
            <a:endParaRPr lang="en-GB"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T for </a:t>
            </a:r>
            <a:r>
              <a:rPr lang="en-US" b="1" dirty="0" smtClean="0">
                <a:latin typeface="Arial" panose="020B0604020202020204" pitchFamily="34" charset="0"/>
                <a:cs typeface="Arial" panose="020B0604020202020204" pitchFamily="34" charset="0"/>
              </a:rPr>
              <a:t>Technological</a:t>
            </a:r>
          </a:p>
          <a:p>
            <a:pPr algn="just"/>
            <a:endParaRPr lang="en-GB"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L for </a:t>
            </a:r>
            <a:r>
              <a:rPr lang="en-US" b="1" dirty="0" smtClean="0">
                <a:latin typeface="Arial" panose="020B0604020202020204" pitchFamily="34" charset="0"/>
                <a:cs typeface="Arial" panose="020B0604020202020204" pitchFamily="34" charset="0"/>
              </a:rPr>
              <a:t>Legal</a:t>
            </a:r>
          </a:p>
          <a:p>
            <a:pPr algn="just"/>
            <a:endParaRPr lang="en-GB"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E for </a:t>
            </a:r>
            <a:r>
              <a:rPr lang="en-US" b="1" dirty="0" smtClean="0">
                <a:latin typeface="Arial" panose="020B0604020202020204" pitchFamily="34" charset="0"/>
                <a:cs typeface="Arial" panose="020B0604020202020204" pitchFamily="34" charset="0"/>
              </a:rPr>
              <a:t>Environmental</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46267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1997839"/>
            <a:ext cx="7776864" cy="2954655"/>
          </a:xfrm>
          <a:prstGeom prst="rect">
            <a:avLst/>
          </a:prstGeom>
        </p:spPr>
        <p:txBody>
          <a:bodyPr wrap="square">
            <a:spAutoFit/>
          </a:bodyPr>
          <a:lstStyle/>
          <a:p>
            <a:pPr algn="just"/>
            <a:r>
              <a:rPr lang="en-US" sz="2400" b="1" dirty="0">
                <a:latin typeface="Arial" panose="020B0604020202020204" pitchFamily="34" charset="0"/>
                <a:cs typeface="Arial" panose="020B0604020202020204" pitchFamily="34" charset="0"/>
              </a:rPr>
              <a:t>The political factors </a:t>
            </a:r>
            <a:r>
              <a:rPr lang="en-US" dirty="0">
                <a:latin typeface="Arial" panose="020B0604020202020204" pitchFamily="34" charset="0"/>
                <a:cs typeface="Arial" panose="020B0604020202020204" pitchFamily="34" charset="0"/>
              </a:rPr>
              <a:t>account for all the political activities that go on within a country and if any external force might tip the scales in a certain way</a:t>
            </a:r>
            <a:r>
              <a:rPr lang="en-US" dirty="0" smtClean="0">
                <a:latin typeface="Arial" panose="020B0604020202020204" pitchFamily="34" charset="0"/>
                <a:cs typeface="Arial" panose="020B0604020202020204" pitchFamily="34" charset="0"/>
              </a:rPr>
              <a:t>.</a:t>
            </a: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They analyse </a:t>
            </a:r>
            <a:r>
              <a:rPr lang="en-US" dirty="0">
                <a:latin typeface="Arial" panose="020B0604020202020204" pitchFamily="34" charset="0"/>
                <a:cs typeface="Arial" panose="020B0604020202020204" pitchFamily="34" charset="0"/>
              </a:rPr>
              <a:t>the political temperament and the policies that a government may put in place for some effect.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For </a:t>
            </a:r>
            <a:r>
              <a:rPr lang="en-US" dirty="0">
                <a:latin typeface="Arial" panose="020B0604020202020204" pitchFamily="34" charset="0"/>
                <a:cs typeface="Arial" panose="020B0604020202020204" pitchFamily="34" charset="0"/>
              </a:rPr>
              <a:t>example, the fiscal policy, trade tariffs and taxes are those things that a government levies on traders and organizations and they greatly alter the revenue that is earned by those companies.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79319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2274838"/>
            <a:ext cx="8568952" cy="1846659"/>
          </a:xfrm>
          <a:prstGeom prst="rect">
            <a:avLst/>
          </a:prstGeom>
        </p:spPr>
        <p:txBody>
          <a:bodyPr wrap="square">
            <a:spAutoFit/>
          </a:bodyPr>
          <a:lstStyle/>
          <a:p>
            <a:pPr algn="just"/>
            <a:r>
              <a:rPr lang="en-US" sz="2400" b="1" dirty="0">
                <a:latin typeface="Arial" panose="020B0604020202020204" pitchFamily="34" charset="0"/>
                <a:cs typeface="Arial" panose="020B0604020202020204" pitchFamily="34" charset="0"/>
              </a:rPr>
              <a:t>The </a:t>
            </a:r>
            <a:r>
              <a:rPr lang="en-US" sz="2400" b="1" dirty="0" smtClean="0">
                <a:latin typeface="Arial" panose="020B0604020202020204" pitchFamily="34" charset="0"/>
                <a:cs typeface="Arial" panose="020B0604020202020204" pitchFamily="34" charset="0"/>
              </a:rPr>
              <a:t>Economic Factors </a:t>
            </a:r>
            <a:r>
              <a:rPr lang="en-US" dirty="0">
                <a:latin typeface="Arial" panose="020B0604020202020204" pitchFamily="34" charset="0"/>
                <a:cs typeface="Arial" panose="020B0604020202020204" pitchFamily="34" charset="0"/>
              </a:rPr>
              <a:t>take into view the economic condition prevalent in the country and if the global economic scenarios might make it shift or not.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These </a:t>
            </a:r>
            <a:r>
              <a:rPr lang="en-US" dirty="0">
                <a:latin typeface="Arial" panose="020B0604020202020204" pitchFamily="34" charset="0"/>
                <a:cs typeface="Arial" panose="020B0604020202020204" pitchFamily="34" charset="0"/>
              </a:rPr>
              <a:t>include the inflation rates, foreign exchange rates, interest rates etc. All these can affect the supply and demand cycle and can result in major changes of the business environment.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12306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15616" y="2413338"/>
            <a:ext cx="6912768" cy="2123658"/>
          </a:xfrm>
          <a:prstGeom prst="rect">
            <a:avLst/>
          </a:prstGeom>
        </p:spPr>
        <p:txBody>
          <a:bodyPr wrap="square">
            <a:spAutoFit/>
          </a:bodyPr>
          <a:lstStyle/>
          <a:p>
            <a:pPr algn="just"/>
            <a:r>
              <a:rPr lang="en-US" sz="2400" b="1" dirty="0">
                <a:latin typeface="Arial" panose="020B0604020202020204" pitchFamily="34" charset="0"/>
                <a:cs typeface="Arial" panose="020B0604020202020204" pitchFamily="34" charset="0"/>
              </a:rPr>
              <a:t>Social </a:t>
            </a:r>
            <a:r>
              <a:rPr lang="en-US" sz="2400" b="1" dirty="0" smtClean="0">
                <a:latin typeface="Arial" panose="020B0604020202020204" pitchFamily="34" charset="0"/>
                <a:cs typeface="Arial" panose="020B0604020202020204" pitchFamily="34" charset="0"/>
              </a:rPr>
              <a:t>Factors </a:t>
            </a:r>
            <a:r>
              <a:rPr lang="en-US" dirty="0">
                <a:latin typeface="Arial" panose="020B0604020202020204" pitchFamily="34" charset="0"/>
                <a:cs typeface="Arial" panose="020B0604020202020204" pitchFamily="34" charset="0"/>
              </a:rPr>
              <a:t>have to do with the social mindset of the people that live in a certain country.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This </a:t>
            </a:r>
            <a:r>
              <a:rPr lang="en-US" dirty="0">
                <a:latin typeface="Arial" panose="020B0604020202020204" pitchFamily="34" charset="0"/>
                <a:cs typeface="Arial" panose="020B0604020202020204" pitchFamily="34" charset="0"/>
              </a:rPr>
              <a:t>sums up the aspect of culture, age demographics, gender and its related stereotypes, at times this analysis has to include the religious factors (when pertaining to products or services of a different kind).</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17793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179512" y="609756"/>
            <a:ext cx="8784976" cy="24929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altLang="en-US" sz="2400" b="1" i="0" u="none" strike="noStrike" cap="none" normalizeH="0" baseline="0" dirty="0" smtClean="0">
                <a:ln>
                  <a:noFill/>
                </a:ln>
                <a:solidFill>
                  <a:schemeClr val="tx1"/>
                </a:solidFill>
                <a:effectLst/>
                <a:latin typeface="Arial" panose="020B0604020202020204" pitchFamily="34" charset="0"/>
                <a:ea typeface="Calibri" pitchFamily="34" charset="0"/>
                <a:cs typeface="Arial" panose="020B0604020202020204" pitchFamily="34" charset="0"/>
              </a:rPr>
              <a:t>Technological Factors </a:t>
            </a:r>
            <a:r>
              <a:rPr kumimoji="0" lang="en-US" altLang="en-US" b="0" i="0" u="none" strike="noStrike" cap="none" normalizeH="0" baseline="0" dirty="0" smtClean="0">
                <a:ln>
                  <a:noFill/>
                </a:ln>
                <a:solidFill>
                  <a:schemeClr val="tx1"/>
                </a:solidFill>
                <a:effectLst/>
                <a:latin typeface="Arial" panose="020B0604020202020204" pitchFamily="34" charset="0"/>
                <a:ea typeface="Calibri" pitchFamily="34" charset="0"/>
                <a:cs typeface="Arial" panose="020B0604020202020204" pitchFamily="34" charset="0"/>
              </a:rPr>
              <a:t>take into consideration the rate at which technology is advancing and how much integration does a company needs to have with it.</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dirty="0" smtClean="0">
              <a:ln>
                <a:noFill/>
              </a:ln>
              <a:solidFill>
                <a:schemeClr val="tx1"/>
              </a:solidFill>
              <a:effectLst/>
              <a:latin typeface="Arial" panose="020B0604020202020204" pitchFamily="34" charset="0"/>
              <a:ea typeface="Calibri" pitchFamily="34" charset="0"/>
              <a:cs typeface="Arial" panose="020B0604020202020204"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alt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smtClean="0">
                <a:ln>
                  <a:noFill/>
                </a:ln>
                <a:solidFill>
                  <a:schemeClr val="tx1"/>
                </a:solidFill>
                <a:effectLst/>
                <a:latin typeface="Arial" panose="020B0604020202020204" pitchFamily="34" charset="0"/>
                <a:ea typeface="Calibri" pitchFamily="34" charset="0"/>
                <a:cs typeface="Arial" panose="020B0604020202020204" pitchFamily="34" charset="0"/>
              </a:rPr>
              <a:t>Legal Factors </a:t>
            </a:r>
            <a:r>
              <a:rPr kumimoji="0" lang="en-US" altLang="en-US" b="0" i="0" u="none" strike="noStrike" cap="none" normalizeH="0" baseline="0" dirty="0" smtClean="0">
                <a:ln>
                  <a:noFill/>
                </a:ln>
                <a:solidFill>
                  <a:schemeClr val="tx1"/>
                </a:solidFill>
                <a:effectLst/>
                <a:latin typeface="Arial" panose="020B0604020202020204" pitchFamily="34" charset="0"/>
                <a:ea typeface="Calibri" pitchFamily="34" charset="0"/>
                <a:cs typeface="Arial" panose="020B0604020202020204" pitchFamily="34" charset="0"/>
              </a:rPr>
              <a:t>have to do with all the legislative and procedural components in an economy. Also, this takes into account certain standards that your business might have to meet in order to start production/promotion.</a:t>
            </a:r>
            <a:endParaRPr kumimoji="0" lang="en-GB" alt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3" name="Rectangle 3"/>
          <p:cNvSpPr>
            <a:spLocks noChangeArrowheads="1"/>
          </p:cNvSpPr>
          <p:nvPr/>
        </p:nvSpPr>
        <p:spPr bwMode="auto">
          <a:xfrm>
            <a:off x="179512" y="3319715"/>
            <a:ext cx="8784976"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altLang="en-US" sz="2400" b="1" i="0" u="none" strike="noStrike" cap="none" normalizeH="0" baseline="0" dirty="0" smtClean="0">
                <a:ln>
                  <a:noFill/>
                </a:ln>
                <a:solidFill>
                  <a:schemeClr val="tx1"/>
                </a:solidFill>
                <a:effectLst/>
                <a:latin typeface="Arial" panose="020B0604020202020204" pitchFamily="34" charset="0"/>
                <a:ea typeface="Calibri" pitchFamily="34" charset="0"/>
                <a:cs typeface="Arial" panose="020B0604020202020204" pitchFamily="34" charset="0"/>
              </a:rPr>
              <a:t>Environmental Factors </a:t>
            </a:r>
            <a:r>
              <a:rPr kumimoji="0" lang="en-US" altLang="en-US" b="0" i="0" u="none" strike="noStrike" cap="none" normalizeH="0" baseline="0" dirty="0" smtClean="0">
                <a:ln>
                  <a:noFill/>
                </a:ln>
                <a:solidFill>
                  <a:schemeClr val="tx1"/>
                </a:solidFill>
                <a:effectLst/>
                <a:latin typeface="Arial" panose="020B0604020202020204" pitchFamily="34" charset="0"/>
                <a:ea typeface="Calibri" pitchFamily="34" charset="0"/>
                <a:cs typeface="Arial" panose="020B0604020202020204" pitchFamily="34" charset="0"/>
              </a:rPr>
              <a:t>have to do with geographical locations and other related environmental factors that may influence upon the nature of the trade you’re in. For example, agri-businesses hugely depend on this form of analysis.</a:t>
            </a:r>
            <a:endParaRPr kumimoji="0" lang="en-US" altLang="en-US"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485594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estle-analysis-template"/>
          <p:cNvPicPr/>
          <p:nvPr/>
        </p:nvPicPr>
        <p:blipFill>
          <a:blip r:embed="rId2">
            <a:extLst>
              <a:ext uri="{28A0092B-C50C-407E-A947-70E740481C1C}">
                <a14:useLocalDpi xmlns:a14="http://schemas.microsoft.com/office/drawing/2010/main" val="0"/>
              </a:ext>
            </a:extLst>
          </a:blip>
          <a:srcRect/>
          <a:stretch>
            <a:fillRect/>
          </a:stretch>
        </p:blipFill>
        <p:spPr bwMode="auto">
          <a:xfrm>
            <a:off x="251520" y="260648"/>
            <a:ext cx="8640960" cy="6192688"/>
          </a:xfrm>
          <a:prstGeom prst="rect">
            <a:avLst/>
          </a:prstGeom>
          <a:noFill/>
          <a:ln>
            <a:noFill/>
          </a:ln>
        </p:spPr>
      </p:pic>
    </p:spTree>
    <p:extLst>
      <p:ext uri="{BB962C8B-B14F-4D97-AF65-F5344CB8AC3E}">
        <p14:creationId xmlns:p14="http://schemas.microsoft.com/office/powerpoint/2010/main" val="37211458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2657"/>
            <a:ext cx="8136904" cy="5262979"/>
          </a:xfrm>
          <a:prstGeom prst="rect">
            <a:avLst/>
          </a:prstGeom>
        </p:spPr>
        <p:txBody>
          <a:bodyPr wrap="square">
            <a:spAutoFit/>
          </a:bodyPr>
          <a:lstStyle/>
          <a:p>
            <a:pPr algn="ctr"/>
            <a:r>
              <a:rPr lang="en-US" sz="2400" b="1" dirty="0" smtClean="0">
                <a:latin typeface="Arial" panose="020B0604020202020204" pitchFamily="34" charset="0"/>
                <a:cs typeface="Arial" panose="020B0604020202020204" pitchFamily="34" charset="0"/>
              </a:rPr>
              <a:t>Political Factors:</a:t>
            </a:r>
          </a:p>
          <a:p>
            <a:pPr algn="just"/>
            <a:endParaRPr lang="en-GB" sz="2400" b="1"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Trading </a:t>
            </a:r>
            <a:r>
              <a:rPr lang="en-US" dirty="0" smtClean="0">
                <a:latin typeface="Arial" panose="020B0604020202020204" pitchFamily="34" charset="0"/>
                <a:cs typeface="Arial" panose="020B0604020202020204" pitchFamily="34" charset="0"/>
              </a:rPr>
              <a:t>policies</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Government </a:t>
            </a:r>
            <a:r>
              <a:rPr lang="en-US" dirty="0" smtClean="0">
                <a:latin typeface="Arial" panose="020B0604020202020204" pitchFamily="34" charset="0"/>
                <a:cs typeface="Arial" panose="020B0604020202020204" pitchFamily="34" charset="0"/>
              </a:rPr>
              <a:t>changes</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Shareholder and their </a:t>
            </a:r>
            <a:r>
              <a:rPr lang="en-US" dirty="0" smtClean="0">
                <a:latin typeface="Arial" panose="020B0604020202020204" pitchFamily="34" charset="0"/>
                <a:cs typeface="Arial" panose="020B0604020202020204" pitchFamily="34" charset="0"/>
              </a:rPr>
              <a:t>demands</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Funding</a:t>
            </a:r>
            <a:r>
              <a:rPr lang="en-US"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Governmental </a:t>
            </a:r>
            <a:r>
              <a:rPr lang="en-US" dirty="0" smtClean="0">
                <a:latin typeface="Arial" panose="020B0604020202020204" pitchFamily="34" charset="0"/>
                <a:cs typeface="Arial" panose="020B0604020202020204" pitchFamily="34" charset="0"/>
              </a:rPr>
              <a:t>leadership</a:t>
            </a:r>
          </a:p>
          <a:p>
            <a:pPr algn="just"/>
            <a:endParaRPr lang="en-GB"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Lobbying</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Foreign </a:t>
            </a:r>
            <a:r>
              <a:rPr lang="en-US" dirty="0" smtClean="0">
                <a:latin typeface="Arial" panose="020B0604020202020204" pitchFamily="34" charset="0"/>
                <a:cs typeface="Arial" panose="020B0604020202020204" pitchFamily="34" charset="0"/>
              </a:rPr>
              <a:t>pressures</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Conflicts in the political </a:t>
            </a:r>
            <a:r>
              <a:rPr lang="en-US" dirty="0" smtClean="0">
                <a:latin typeface="Arial" panose="020B0604020202020204" pitchFamily="34" charset="0"/>
                <a:cs typeface="Arial" panose="020B0604020202020204" pitchFamily="34" charset="0"/>
              </a:rPr>
              <a:t>arena</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645288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208912" cy="6093976"/>
          </a:xfrm>
          <a:prstGeom prst="rect">
            <a:avLst/>
          </a:prstGeom>
        </p:spPr>
        <p:txBody>
          <a:bodyPr wrap="square">
            <a:spAutoFit/>
          </a:bodyPr>
          <a:lstStyle/>
          <a:p>
            <a:pPr algn="ctr"/>
            <a:r>
              <a:rPr lang="en-US" sz="2400" b="1" dirty="0" smtClean="0">
                <a:latin typeface="Arial" panose="020B0604020202020204" pitchFamily="34" charset="0"/>
                <a:cs typeface="Arial" panose="020B0604020202020204" pitchFamily="34" charset="0"/>
              </a:rPr>
              <a:t>Economic Factors:</a:t>
            </a:r>
          </a:p>
          <a:p>
            <a:pPr algn="just"/>
            <a:endParaRPr lang="en-GB" sz="2400" b="1"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Disposable </a:t>
            </a:r>
            <a:r>
              <a:rPr lang="en-US" dirty="0" smtClean="0">
                <a:latin typeface="Arial" panose="020B0604020202020204" pitchFamily="34" charset="0"/>
                <a:cs typeface="Arial" panose="020B0604020202020204" pitchFamily="34" charset="0"/>
              </a:rPr>
              <a:t>income</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Unemployment </a:t>
            </a:r>
            <a:r>
              <a:rPr lang="en-US" dirty="0" smtClean="0">
                <a:latin typeface="Arial" panose="020B0604020202020204" pitchFamily="34" charset="0"/>
                <a:cs typeface="Arial" panose="020B0604020202020204" pitchFamily="34" charset="0"/>
              </a:rPr>
              <a:t>level</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Foreign exchange </a:t>
            </a:r>
            <a:r>
              <a:rPr lang="en-US" dirty="0" smtClean="0">
                <a:latin typeface="Arial" panose="020B0604020202020204" pitchFamily="34" charset="0"/>
                <a:cs typeface="Arial" panose="020B0604020202020204" pitchFamily="34" charset="0"/>
              </a:rPr>
              <a:t>rates</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Interest </a:t>
            </a:r>
            <a:r>
              <a:rPr lang="en-US" dirty="0" smtClean="0">
                <a:latin typeface="Arial" panose="020B0604020202020204" pitchFamily="34" charset="0"/>
                <a:cs typeface="Arial" panose="020B0604020202020204" pitchFamily="34" charset="0"/>
              </a:rPr>
              <a:t>rates</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Trade </a:t>
            </a:r>
            <a:r>
              <a:rPr lang="en-US" dirty="0" smtClean="0">
                <a:latin typeface="Arial" panose="020B0604020202020204" pitchFamily="34" charset="0"/>
                <a:cs typeface="Arial" panose="020B0604020202020204" pitchFamily="34" charset="0"/>
              </a:rPr>
              <a:t>tariffs</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Inflation </a:t>
            </a:r>
            <a:r>
              <a:rPr lang="en-US" dirty="0" smtClean="0">
                <a:latin typeface="Arial" panose="020B0604020202020204" pitchFamily="34" charset="0"/>
                <a:cs typeface="Arial" panose="020B0604020202020204" pitchFamily="34" charset="0"/>
              </a:rPr>
              <a:t>rate</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Foreign economic </a:t>
            </a:r>
            <a:r>
              <a:rPr lang="en-US" dirty="0" smtClean="0">
                <a:latin typeface="Arial" panose="020B0604020202020204" pitchFamily="34" charset="0"/>
                <a:cs typeface="Arial" panose="020B0604020202020204" pitchFamily="34" charset="0"/>
              </a:rPr>
              <a:t>trends</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General taxation </a:t>
            </a:r>
            <a:r>
              <a:rPr lang="en-US" dirty="0" smtClean="0">
                <a:latin typeface="Arial" panose="020B0604020202020204" pitchFamily="34" charset="0"/>
                <a:cs typeface="Arial" panose="020B0604020202020204" pitchFamily="34" charset="0"/>
              </a:rPr>
              <a:t>issues</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Taxation changes specific to </a:t>
            </a:r>
            <a:r>
              <a:rPr lang="en-US" dirty="0" smtClean="0">
                <a:latin typeface="Arial" panose="020B0604020202020204" pitchFamily="34" charset="0"/>
                <a:cs typeface="Arial" panose="020B0604020202020204" pitchFamily="34" charset="0"/>
              </a:rPr>
              <a:t>product/services</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Local economic situation and trends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69736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751344"/>
            <a:ext cx="8352928" cy="5447645"/>
          </a:xfrm>
          <a:prstGeom prst="rect">
            <a:avLst/>
          </a:prstGeom>
        </p:spPr>
        <p:txBody>
          <a:bodyPr wrap="square">
            <a:spAutoFit/>
          </a:bodyPr>
          <a:lstStyle/>
          <a:p>
            <a:pPr algn="ctr"/>
            <a:r>
              <a:rPr lang="en-US" sz="2400" b="1" dirty="0" smtClean="0">
                <a:latin typeface="Arial" panose="020B0604020202020204" pitchFamily="34" charset="0"/>
                <a:cs typeface="Arial" panose="020B0604020202020204" pitchFamily="34" charset="0"/>
              </a:rPr>
              <a:t>Social Factors</a:t>
            </a:r>
            <a:r>
              <a:rPr lang="en-US" sz="2400" b="1" dirty="0">
                <a:latin typeface="Arial" panose="020B0604020202020204" pitchFamily="34" charset="0"/>
                <a:cs typeface="Arial" panose="020B0604020202020204" pitchFamily="34" charset="0"/>
              </a:rPr>
              <a:t>:</a:t>
            </a:r>
            <a:endParaRPr lang="en-GB" sz="2400" b="1"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Ethnic/religious factors</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Advertising scenarios</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Ethical issues</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Consumer buying patterns</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Major world events</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Buying access</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Shifts in population</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Demographics</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Health</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Consumer opinions and attitudes</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Views of the media</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Law changes affecting social factors</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Change in Lifestyle</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Brand preferences</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Working attitude of people</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Education</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Trends</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History</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16522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8712968" cy="4616648"/>
          </a:xfrm>
          <a:prstGeom prst="rect">
            <a:avLst/>
          </a:prstGeom>
        </p:spPr>
        <p:txBody>
          <a:bodyPr wrap="square">
            <a:spAutoFit/>
          </a:bodyPr>
          <a:lstStyle/>
          <a:p>
            <a:pPr algn="ctr"/>
            <a:r>
              <a:rPr lang="en-US" sz="2400" b="1" dirty="0">
                <a:latin typeface="Arial" panose="020B0604020202020204" pitchFamily="34" charset="0"/>
                <a:cs typeface="Arial" panose="020B0604020202020204" pitchFamily="34" charset="0"/>
              </a:rPr>
              <a:t>Technological </a:t>
            </a:r>
            <a:r>
              <a:rPr lang="en-US" sz="2400" b="1" dirty="0" smtClean="0">
                <a:latin typeface="Arial" panose="020B0604020202020204" pitchFamily="34" charset="0"/>
                <a:cs typeface="Arial" panose="020B0604020202020204" pitchFamily="34" charset="0"/>
              </a:rPr>
              <a:t>Factors</a:t>
            </a:r>
            <a:r>
              <a:rPr lang="en-US" dirty="0" smtClean="0">
                <a:latin typeface="Arial" panose="020B0604020202020204" pitchFamily="34" charset="0"/>
                <a:cs typeface="Arial" panose="020B0604020202020204" pitchFamily="34" charset="0"/>
              </a:rPr>
              <a:t>:</a:t>
            </a:r>
          </a:p>
          <a:p>
            <a:pPr algn="ct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Technological </a:t>
            </a:r>
            <a:r>
              <a:rPr lang="en-US" dirty="0" smtClean="0">
                <a:latin typeface="Arial" panose="020B0604020202020204" pitchFamily="34" charset="0"/>
                <a:cs typeface="Arial" panose="020B0604020202020204" pitchFamily="34" charset="0"/>
              </a:rPr>
              <a:t>development</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Research and </a:t>
            </a:r>
            <a:r>
              <a:rPr lang="en-US" dirty="0" smtClean="0">
                <a:latin typeface="Arial" panose="020B0604020202020204" pitchFamily="34" charset="0"/>
                <a:cs typeface="Arial" panose="020B0604020202020204" pitchFamily="34" charset="0"/>
              </a:rPr>
              <a:t>development</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Trends in global technological </a:t>
            </a:r>
            <a:r>
              <a:rPr lang="en-US" dirty="0" smtClean="0">
                <a:latin typeface="Arial" panose="020B0604020202020204" pitchFamily="34" charset="0"/>
                <a:cs typeface="Arial" panose="020B0604020202020204" pitchFamily="34" charset="0"/>
              </a:rPr>
              <a:t>advancements    </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Associated </a:t>
            </a:r>
            <a:r>
              <a:rPr lang="en-US" dirty="0" smtClean="0">
                <a:latin typeface="Arial" panose="020B0604020202020204" pitchFamily="34" charset="0"/>
                <a:cs typeface="Arial" panose="020B0604020202020204" pitchFamily="34" charset="0"/>
              </a:rPr>
              <a:t>technologies</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Legislations in technological </a:t>
            </a:r>
            <a:r>
              <a:rPr lang="en-US" dirty="0" smtClean="0">
                <a:latin typeface="Arial" panose="020B0604020202020204" pitchFamily="34" charset="0"/>
                <a:cs typeface="Arial" panose="020B0604020202020204" pitchFamily="34" charset="0"/>
              </a:rPr>
              <a:t>fields</a:t>
            </a:r>
            <a:endParaRPr lang="en-GB"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Patents</a:t>
            </a:r>
            <a:endParaRPr lang="en-GB"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Licensing</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Access into the technological </a:t>
            </a:r>
            <a:r>
              <a:rPr lang="en-US" dirty="0" smtClean="0">
                <a:latin typeface="Arial" panose="020B0604020202020204" pitchFamily="34" charset="0"/>
                <a:cs typeface="Arial" panose="020B0604020202020204" pitchFamily="34" charset="0"/>
              </a:rPr>
              <a:t>field</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Consumer preferences</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Consumer buying trends</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Intellectual property and its laws</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How mature a certain technology is</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Information technology</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Communication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92519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476672"/>
            <a:ext cx="8568952" cy="4985980"/>
          </a:xfrm>
          <a:prstGeom prst="rect">
            <a:avLst/>
          </a:prstGeom>
        </p:spPr>
        <p:txBody>
          <a:bodyPr wrap="square">
            <a:spAutoFit/>
          </a:bodyPr>
          <a:lstStyle/>
          <a:p>
            <a:pPr algn="ctr"/>
            <a:r>
              <a:rPr lang="en-US" sz="2400" b="1" dirty="0">
                <a:latin typeface="Arial" panose="020B0604020202020204" pitchFamily="34" charset="0"/>
                <a:cs typeface="Arial" panose="020B0604020202020204" pitchFamily="34" charset="0"/>
              </a:rPr>
              <a:t>Legal </a:t>
            </a:r>
            <a:r>
              <a:rPr lang="en-US" sz="2400" b="1" dirty="0" smtClean="0">
                <a:latin typeface="Arial" panose="020B0604020202020204" pitchFamily="34" charset="0"/>
                <a:cs typeface="Arial" panose="020B0604020202020204" pitchFamily="34" charset="0"/>
              </a:rPr>
              <a:t>Factors:</a:t>
            </a:r>
          </a:p>
          <a:p>
            <a:pPr algn="ctr"/>
            <a:endParaRPr lang="en-GB" sz="2400" b="1"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Employment </a:t>
            </a:r>
            <a:r>
              <a:rPr lang="en-US" dirty="0" smtClean="0">
                <a:latin typeface="Arial" panose="020B0604020202020204" pitchFamily="34" charset="0"/>
                <a:cs typeface="Arial" panose="020B0604020202020204" pitchFamily="34" charset="0"/>
              </a:rPr>
              <a:t>law</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Consumer </a:t>
            </a:r>
            <a:r>
              <a:rPr lang="en-US" dirty="0" smtClean="0">
                <a:latin typeface="Arial" panose="020B0604020202020204" pitchFamily="34" charset="0"/>
                <a:cs typeface="Arial" panose="020B0604020202020204" pitchFamily="34" charset="0"/>
              </a:rPr>
              <a:t>protection</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Industry-specific </a:t>
            </a:r>
            <a:r>
              <a:rPr lang="en-US" dirty="0" smtClean="0">
                <a:latin typeface="Arial" panose="020B0604020202020204" pitchFamily="34" charset="0"/>
                <a:cs typeface="Arial" panose="020B0604020202020204" pitchFamily="34" charset="0"/>
              </a:rPr>
              <a:t>regulations</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Competitive </a:t>
            </a:r>
            <a:r>
              <a:rPr lang="en-US" dirty="0" smtClean="0">
                <a:latin typeface="Arial" panose="020B0604020202020204" pitchFamily="34" charset="0"/>
                <a:cs typeface="Arial" panose="020B0604020202020204" pitchFamily="34" charset="0"/>
              </a:rPr>
              <a:t>regulations</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Current legislation home </a:t>
            </a:r>
            <a:r>
              <a:rPr lang="en-US" dirty="0" smtClean="0">
                <a:latin typeface="Arial" panose="020B0604020202020204" pitchFamily="34" charset="0"/>
                <a:cs typeface="Arial" panose="020B0604020202020204" pitchFamily="34" charset="0"/>
              </a:rPr>
              <a:t>market</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Future </a:t>
            </a:r>
            <a:r>
              <a:rPr lang="en-US" dirty="0" smtClean="0">
                <a:latin typeface="Arial" panose="020B0604020202020204" pitchFamily="34" charset="0"/>
                <a:cs typeface="Arial" panose="020B0604020202020204" pitchFamily="34" charset="0"/>
              </a:rPr>
              <a:t>legislation</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Regulatory bodies and their </a:t>
            </a:r>
            <a:r>
              <a:rPr lang="en-US" dirty="0" smtClean="0">
                <a:latin typeface="Arial" panose="020B0604020202020204" pitchFamily="34" charset="0"/>
                <a:cs typeface="Arial" panose="020B0604020202020204" pitchFamily="34" charset="0"/>
              </a:rPr>
              <a:t>processes</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Environmental regulations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19163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88640"/>
            <a:ext cx="8496944" cy="6370975"/>
          </a:xfrm>
          <a:prstGeom prst="rect">
            <a:avLst/>
          </a:prstGeom>
        </p:spPr>
        <p:txBody>
          <a:bodyPr wrap="square">
            <a:spAutoFit/>
          </a:bodyPr>
          <a:lstStyle/>
          <a:p>
            <a:pPr algn="ctr"/>
            <a:r>
              <a:rPr lang="en-US" sz="2400" b="1" dirty="0" smtClean="0">
                <a:latin typeface="Arial" panose="020B0604020202020204" pitchFamily="34" charset="0"/>
                <a:cs typeface="Arial" panose="020B0604020202020204" pitchFamily="34" charset="0"/>
              </a:rPr>
              <a:t>Environmental Factors:</a:t>
            </a:r>
          </a:p>
          <a:p>
            <a:pPr algn="ctr"/>
            <a:endParaRPr lang="en-GB" sz="2400" b="1"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Ecological</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Environmental issues </a:t>
            </a:r>
            <a:endParaRPr lang="en-US"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International</a:t>
            </a:r>
          </a:p>
          <a:p>
            <a:pPr algn="just"/>
            <a:endParaRPr lang="en-GB"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National</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Stakeholder/ investor </a:t>
            </a:r>
            <a:r>
              <a:rPr lang="en-US" dirty="0" smtClean="0">
                <a:latin typeface="Arial" panose="020B0604020202020204" pitchFamily="34" charset="0"/>
                <a:cs typeface="Arial" panose="020B0604020202020204" pitchFamily="34" charset="0"/>
              </a:rPr>
              <a:t>values</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Staff </a:t>
            </a:r>
            <a:r>
              <a:rPr lang="en-US" dirty="0" smtClean="0">
                <a:latin typeface="Arial" panose="020B0604020202020204" pitchFamily="34" charset="0"/>
                <a:cs typeface="Arial" panose="020B0604020202020204" pitchFamily="34" charset="0"/>
              </a:rPr>
              <a:t>attitudes</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Management </a:t>
            </a:r>
            <a:r>
              <a:rPr lang="en-US" dirty="0" smtClean="0">
                <a:latin typeface="Arial" panose="020B0604020202020204" pitchFamily="34" charset="0"/>
                <a:cs typeface="Arial" panose="020B0604020202020204" pitchFamily="34" charset="0"/>
              </a:rPr>
              <a:t>style</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Environmental </a:t>
            </a:r>
            <a:r>
              <a:rPr lang="en-US" dirty="0" smtClean="0">
                <a:latin typeface="Arial" panose="020B0604020202020204" pitchFamily="34" charset="0"/>
                <a:cs typeface="Arial" panose="020B0604020202020204" pitchFamily="34" charset="0"/>
              </a:rPr>
              <a:t>regulations</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Customer </a:t>
            </a:r>
            <a:r>
              <a:rPr lang="en-US" dirty="0" smtClean="0">
                <a:latin typeface="Arial" panose="020B0604020202020204" pitchFamily="34" charset="0"/>
                <a:cs typeface="Arial" panose="020B0604020202020204" pitchFamily="34" charset="0"/>
              </a:rPr>
              <a:t>values</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Market </a:t>
            </a:r>
            <a:r>
              <a:rPr lang="en-US" dirty="0" smtClean="0">
                <a:latin typeface="Arial" panose="020B0604020202020204" pitchFamily="34" charset="0"/>
                <a:cs typeface="Arial" panose="020B0604020202020204" pitchFamily="34" charset="0"/>
              </a:rPr>
              <a:t>value</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71555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p:nvPr/>
        </p:nvPicPr>
        <p:blipFill>
          <a:blip r:embed="rId2">
            <a:extLst>
              <a:ext uri="{28A0092B-C50C-407E-A947-70E740481C1C}">
                <a14:useLocalDpi xmlns:a14="http://schemas.microsoft.com/office/drawing/2010/main" val="0"/>
              </a:ext>
            </a:extLst>
          </a:blip>
          <a:stretch>
            <a:fillRect/>
          </a:stretch>
        </p:blipFill>
        <p:spPr>
          <a:xfrm>
            <a:off x="611560" y="260648"/>
            <a:ext cx="8136904" cy="6192688"/>
          </a:xfrm>
          <a:prstGeom prst="rect">
            <a:avLst/>
          </a:prstGeom>
        </p:spPr>
      </p:pic>
    </p:spTree>
    <p:extLst>
      <p:ext uri="{BB962C8B-B14F-4D97-AF65-F5344CB8AC3E}">
        <p14:creationId xmlns:p14="http://schemas.microsoft.com/office/powerpoint/2010/main" val="127713142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B_Image" descr="Beergame structure of the table game version"/>
          <p:cNvPicPr/>
          <p:nvPr/>
        </p:nvPicPr>
        <p:blipFill>
          <a:blip r:embed="rId2">
            <a:extLst>
              <a:ext uri="{28A0092B-C50C-407E-A947-70E740481C1C}">
                <a14:useLocalDpi xmlns:a14="http://schemas.microsoft.com/office/drawing/2010/main" val="0"/>
              </a:ext>
            </a:extLst>
          </a:blip>
          <a:srcRect/>
          <a:stretch>
            <a:fillRect/>
          </a:stretch>
        </p:blipFill>
        <p:spPr bwMode="auto">
          <a:xfrm>
            <a:off x="755576" y="1124744"/>
            <a:ext cx="7776864" cy="3177381"/>
          </a:xfrm>
          <a:prstGeom prst="rect">
            <a:avLst/>
          </a:prstGeom>
          <a:noFill/>
          <a:ln>
            <a:noFill/>
          </a:ln>
        </p:spPr>
      </p:pic>
      <p:sp>
        <p:nvSpPr>
          <p:cNvPr id="3" name="TextBox 2"/>
          <p:cNvSpPr txBox="1"/>
          <p:nvPr/>
        </p:nvSpPr>
        <p:spPr>
          <a:xfrm>
            <a:off x="611560" y="5301208"/>
            <a:ext cx="8064896" cy="369332"/>
          </a:xfrm>
          <a:prstGeom prst="rect">
            <a:avLst/>
          </a:prstGeom>
          <a:noFill/>
        </p:spPr>
        <p:txBody>
          <a:bodyPr wrap="square" rtlCol="0">
            <a:spAutoFit/>
          </a:bodyPr>
          <a:lstStyle/>
          <a:p>
            <a:r>
              <a:rPr lang="en-GB" u="sng" dirty="0">
                <a:hlinkClick r:id="rId3"/>
              </a:rPr>
              <a:t>http://www.beergame.org/the-game/structure-rules</a:t>
            </a:r>
            <a:endParaRPr lang="en-GB" dirty="0"/>
          </a:p>
        </p:txBody>
      </p:sp>
    </p:spTree>
    <p:extLst>
      <p:ext uri="{BB962C8B-B14F-4D97-AF65-F5344CB8AC3E}">
        <p14:creationId xmlns:p14="http://schemas.microsoft.com/office/powerpoint/2010/main" val="37497327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16632"/>
            <a:ext cx="8928992" cy="6408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408264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2656"/>
            <a:ext cx="8352928" cy="4708981"/>
          </a:xfrm>
          <a:prstGeom prst="rect">
            <a:avLst/>
          </a:prstGeom>
        </p:spPr>
        <p:txBody>
          <a:bodyPr wrap="square">
            <a:spAutoFit/>
          </a:bodyPr>
          <a:lstStyle/>
          <a:p>
            <a:pPr algn="just"/>
            <a:r>
              <a:rPr lang="en-GB" sz="2400" b="1" u="sng" dirty="0">
                <a:latin typeface="Arial" panose="020B0604020202020204" pitchFamily="34" charset="0"/>
                <a:cs typeface="Arial" panose="020B0604020202020204" pitchFamily="34" charset="0"/>
              </a:rPr>
              <a:t>How is it </a:t>
            </a:r>
            <a:r>
              <a:rPr lang="en-GB" sz="2400" b="1" u="sng" dirty="0" smtClean="0">
                <a:latin typeface="Arial" panose="020B0604020202020204" pitchFamily="34" charset="0"/>
                <a:cs typeface="Arial" panose="020B0604020202020204" pitchFamily="34" charset="0"/>
              </a:rPr>
              <a:t>played</a:t>
            </a:r>
            <a:r>
              <a:rPr lang="en-GB" b="1" dirty="0" smtClean="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The </a:t>
            </a:r>
            <a:r>
              <a:rPr lang="en-GB" b="1" dirty="0">
                <a:latin typeface="Arial" panose="020B0604020202020204" pitchFamily="34" charset="0"/>
                <a:cs typeface="Arial" panose="020B0604020202020204" pitchFamily="34" charset="0"/>
              </a:rPr>
              <a:t>beergame</a:t>
            </a:r>
            <a:r>
              <a:rPr lang="en-GB" dirty="0">
                <a:latin typeface="Arial" panose="020B0604020202020204" pitchFamily="34" charset="0"/>
                <a:cs typeface="Arial" panose="020B0604020202020204" pitchFamily="34" charset="0"/>
              </a:rPr>
              <a:t> simulates a four stage supply chain (retailer, wholesaler, distributer and factory).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Each </a:t>
            </a:r>
            <a:r>
              <a:rPr lang="en-GB" dirty="0">
                <a:latin typeface="Arial" panose="020B0604020202020204" pitchFamily="34" charset="0"/>
                <a:cs typeface="Arial" panose="020B0604020202020204" pitchFamily="34" charset="0"/>
              </a:rPr>
              <a:t>stage is played by one or better two or three players.    A supply chain is typically played by 8 to 12 people; more than one supply chain can be administered in one class at the same time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sz="2400" b="1" u="sng" dirty="0">
                <a:latin typeface="Arial" panose="020B0604020202020204" pitchFamily="34" charset="0"/>
                <a:cs typeface="Arial" panose="020B0604020202020204" pitchFamily="34" charset="0"/>
              </a:rPr>
              <a:t>The task  </a:t>
            </a:r>
            <a:r>
              <a:rPr lang="en-GB" dirty="0">
                <a:latin typeface="Arial" panose="020B0604020202020204" pitchFamily="34" charset="0"/>
                <a:cs typeface="Arial" panose="020B0604020202020204" pitchFamily="34" charset="0"/>
              </a:rPr>
              <a:t>The task of each supply chain is to produce and deliver units of beer: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factory produces and the other three stages deliver the beer units until it reaches the external customer at the downstream end of the supply chain.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aim of the players is rather simple: each sub group has to fulfil the incoming orders of beer</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780004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720840"/>
            <a:ext cx="7632848" cy="2954655"/>
          </a:xfrm>
          <a:prstGeom prst="rect">
            <a:avLst/>
          </a:prstGeom>
        </p:spPr>
        <p:txBody>
          <a:bodyPr wrap="square">
            <a:spAutoFit/>
          </a:bodyPr>
          <a:lstStyle/>
          <a:p>
            <a:pPr algn="just"/>
            <a:r>
              <a:rPr lang="en-GB" sz="2400" b="1" u="sng" dirty="0">
                <a:latin typeface="Arial" panose="020B0604020202020204" pitchFamily="34" charset="0"/>
                <a:cs typeface="Arial" panose="020B0604020202020204" pitchFamily="34" charset="0"/>
              </a:rPr>
              <a:t>Structural setup  </a:t>
            </a:r>
            <a:r>
              <a:rPr lang="en-GB" dirty="0">
                <a:latin typeface="Arial" panose="020B0604020202020204" pitchFamily="34" charset="0"/>
                <a:cs typeface="Arial" panose="020B0604020202020204" pitchFamily="34" charset="0"/>
              </a:rPr>
              <a:t>Orders flow upstream, while deliveries flow downstream in the supply </a:t>
            </a:r>
            <a:r>
              <a:rPr lang="en-GB" dirty="0" smtClean="0">
                <a:latin typeface="Arial" panose="020B0604020202020204" pitchFamily="34" charset="0"/>
                <a:cs typeface="Arial" panose="020B0604020202020204" pitchFamily="34" charset="0"/>
              </a:rPr>
              <a:t>chain.</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An important structural aspect is delay (i.e. time lag) in order to account for logistics and production time. Each delivery (and production order) requires two rounds until they are finally delivered to the next stage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 the structural setup this is represented by two shipping delay fields located in between the supply chain stages as well as at the production end.</a:t>
            </a:r>
          </a:p>
        </p:txBody>
      </p:sp>
    </p:spTree>
    <p:extLst>
      <p:ext uri="{BB962C8B-B14F-4D97-AF65-F5344CB8AC3E}">
        <p14:creationId xmlns:p14="http://schemas.microsoft.com/office/powerpoint/2010/main" val="30980979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404664"/>
            <a:ext cx="8208912" cy="5447645"/>
          </a:xfrm>
          <a:prstGeom prst="rect">
            <a:avLst/>
          </a:prstGeom>
        </p:spPr>
        <p:txBody>
          <a:bodyPr wrap="square">
            <a:spAutoFit/>
          </a:bodyPr>
          <a:lstStyle/>
          <a:p>
            <a:pPr algn="just"/>
            <a:r>
              <a:rPr lang="en-GB" sz="2400" b="1" u="sng" dirty="0">
                <a:latin typeface="Arial" panose="020B0604020202020204" pitchFamily="34" charset="0"/>
                <a:cs typeface="Arial" panose="020B0604020202020204" pitchFamily="34" charset="0"/>
              </a:rPr>
              <a:t>Playing the game   </a:t>
            </a:r>
            <a:r>
              <a:rPr lang="en-GB" dirty="0">
                <a:latin typeface="Arial" panose="020B0604020202020204" pitchFamily="34" charset="0"/>
                <a:cs typeface="Arial" panose="020B0604020202020204" pitchFamily="34" charset="0"/>
              </a:rPr>
              <a:t>The game is played in rounds, which simulates weeks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Using the materials provided on the table (see figure 2), players have to carry out the following steps in each round</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receive incoming </a:t>
            </a:r>
            <a:r>
              <a:rPr lang="en-GB" dirty="0" smtClean="0">
                <a:latin typeface="Arial" panose="020B0604020202020204" pitchFamily="34" charset="0"/>
                <a:cs typeface="Arial" panose="020B0604020202020204" pitchFamily="34" charset="0"/>
              </a:rPr>
              <a:t>orders</a:t>
            </a:r>
          </a:p>
          <a:p>
            <a:pPr lvl="0" algn="just"/>
            <a:endParaRPr lang="en-GB"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receive incoming </a:t>
            </a:r>
            <a:r>
              <a:rPr lang="en-GB" dirty="0" smtClean="0">
                <a:latin typeface="Arial" panose="020B0604020202020204" pitchFamily="34" charset="0"/>
                <a:cs typeface="Arial" panose="020B0604020202020204" pitchFamily="34" charset="0"/>
              </a:rPr>
              <a:t>deliveries</a:t>
            </a:r>
          </a:p>
          <a:p>
            <a:pPr lvl="0" algn="just"/>
            <a:endParaRPr lang="en-GB"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update play sheets (outstanding deliveries and inventory</a:t>
            </a:r>
            <a:r>
              <a:rPr lang="en-GB" dirty="0" smtClean="0">
                <a:latin typeface="Arial" panose="020B0604020202020204" pitchFamily="34" charset="0"/>
                <a:cs typeface="Arial" panose="020B0604020202020204" pitchFamily="34" charset="0"/>
              </a:rPr>
              <a:t>)</a:t>
            </a:r>
          </a:p>
          <a:p>
            <a:pPr lvl="0" algn="just"/>
            <a:endParaRPr lang="en-GB"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send out deliveries, and </a:t>
            </a:r>
            <a:r>
              <a:rPr lang="en-GB" dirty="0" smtClean="0">
                <a:latin typeface="Arial" panose="020B0604020202020204" pitchFamily="34" charset="0"/>
                <a:cs typeface="Arial" panose="020B0604020202020204" pitchFamily="34" charset="0"/>
              </a:rPr>
              <a:t>finally</a:t>
            </a:r>
          </a:p>
          <a:p>
            <a:pPr lvl="0" algn="just"/>
            <a:endParaRPr lang="en-GB"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decide on the amount to be </a:t>
            </a:r>
            <a:r>
              <a:rPr lang="en-GB" dirty="0" smtClean="0">
                <a:latin typeface="Arial" panose="020B0604020202020204" pitchFamily="34" charset="0"/>
                <a:cs typeface="Arial" panose="020B0604020202020204" pitchFamily="34" charset="0"/>
              </a:rPr>
              <a:t>ordered</a:t>
            </a:r>
          </a:p>
          <a:p>
            <a:pPr lvl="0"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Deciding on each round’s order amount is effectively the only decision that players are able to make throughout the game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19596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404664"/>
            <a:ext cx="8640960" cy="4893647"/>
          </a:xfrm>
          <a:prstGeom prst="rect">
            <a:avLst/>
          </a:prstGeom>
        </p:spPr>
        <p:txBody>
          <a:bodyPr wrap="square">
            <a:spAutoFit/>
          </a:bodyPr>
          <a:lstStyle/>
          <a:p>
            <a:pPr algn="just"/>
            <a:r>
              <a:rPr lang="en-GB" sz="2400" b="1" u="sng" dirty="0">
                <a:latin typeface="Arial" panose="020B0604020202020204" pitchFamily="34" charset="0"/>
                <a:cs typeface="Arial" panose="020B0604020202020204" pitchFamily="34" charset="0"/>
              </a:rPr>
              <a:t>Essential rules   </a:t>
            </a:r>
            <a:r>
              <a:rPr lang="en-GB" dirty="0">
                <a:latin typeface="Arial" panose="020B0604020202020204" pitchFamily="34" charset="0"/>
                <a:cs typeface="Arial" panose="020B0604020202020204" pitchFamily="34" charset="0"/>
              </a:rPr>
              <a:t>Every order has to be fulfilled, either directly (should the players’ inventory be large enough) or later in subsequent rounds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Inventory and backlog incur cost – each item in stock costs EUR 0.50 per week, while each item on backlog costs EUR 1.00.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Consequently</a:t>
            </a:r>
            <a:r>
              <a:rPr lang="en-GB" dirty="0">
                <a:latin typeface="Arial" panose="020B0604020202020204" pitchFamily="34" charset="0"/>
                <a:cs typeface="Arial" panose="020B0604020202020204" pitchFamily="34" charset="0"/>
              </a:rPr>
              <a:t>, the primary aim of each subgroup is to keep their costs low</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Hence, the optimal strategy for the players is to run their business with as little stock as possible without being forced to “move into backorder</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Players are not allowed to communicate.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only information they are allowed to exchange is the order amount; there is no transparency as to what stock levels or actual customer demand is; only the retailer knows the external demand </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3448329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404665"/>
            <a:ext cx="8568952" cy="4339650"/>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Customer </a:t>
            </a:r>
            <a:r>
              <a:rPr lang="en-GB" sz="2400" b="1" dirty="0" smtClean="0">
                <a:latin typeface="Arial" panose="020B0604020202020204" pitchFamily="34" charset="0"/>
                <a:cs typeface="Arial" panose="020B0604020202020204" pitchFamily="34" charset="0"/>
              </a:rPr>
              <a:t>Demand   </a:t>
            </a:r>
            <a:r>
              <a:rPr lang="en-GB" dirty="0">
                <a:latin typeface="Arial" panose="020B0604020202020204" pitchFamily="34" charset="0"/>
                <a:cs typeface="Arial" panose="020B0604020202020204" pitchFamily="34" charset="0"/>
              </a:rPr>
              <a:t>The external demand is predetermined and usually does not vary greatly</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a:t>
            </a:r>
            <a:r>
              <a:rPr lang="en-GB" dirty="0">
                <a:latin typeface="Arial" panose="020B0604020202020204" pitchFamily="34" charset="0"/>
                <a:cs typeface="Arial" panose="020B0604020202020204" pitchFamily="34" charset="0"/>
              </a:rPr>
              <a:t>the beginning, the supply chain is pre-initialised with inventory levels (e.g. 15 units), orders (e.g. 5 units) and beer units in the shipping delay fields (e.g. 5 units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 order to induce the bullwhip effect, the external demand remains stable for a few rounds (e.g. 5 units for 5 rounds) before it suddenly shows one steep increase (jumps to 9 units) before it remains stable again at this higher level for the remainder of the game (usually 40 to 50 rounds in total</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one increase in external demand inevitably leads to the creation of the bullwhip effect and to a destabilisation of ordering patterns throughout the supply chain</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1512961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188640"/>
            <a:ext cx="6768752" cy="64807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077011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332656"/>
            <a:ext cx="6984776" cy="56166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5630887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16632"/>
            <a:ext cx="8208912" cy="63367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467544" y="6453335"/>
            <a:ext cx="8208912" cy="369332"/>
          </a:xfrm>
          <a:prstGeom prst="rect">
            <a:avLst/>
          </a:prstGeom>
          <a:noFill/>
        </p:spPr>
        <p:txBody>
          <a:bodyPr wrap="square" rtlCol="0">
            <a:spAutoFit/>
          </a:bodyPr>
          <a:lstStyle/>
          <a:p>
            <a:r>
              <a:rPr lang="en-GB" dirty="0" smtClean="0">
                <a:hlinkClick r:id="rId3"/>
              </a:rPr>
              <a:t>http://www.beergame.org/the-game/bullwhip-effect</a:t>
            </a:r>
            <a:r>
              <a:rPr lang="en-GB" dirty="0" smtClean="0"/>
              <a:t> </a:t>
            </a:r>
            <a:endParaRPr lang="en-GB" dirty="0"/>
          </a:p>
        </p:txBody>
      </p:sp>
    </p:spTree>
    <p:extLst>
      <p:ext uri="{BB962C8B-B14F-4D97-AF65-F5344CB8AC3E}">
        <p14:creationId xmlns:p14="http://schemas.microsoft.com/office/powerpoint/2010/main" val="302428157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16632"/>
            <a:ext cx="8640960" cy="64807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9020863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88640"/>
            <a:ext cx="8784976" cy="6669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7973054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1560" y="1124744"/>
            <a:ext cx="7848872" cy="5400600"/>
          </a:xfrm>
          <a:prstGeom prst="rect">
            <a:avLst/>
          </a:prstGeom>
        </p:spPr>
      </p:pic>
      <p:sp>
        <p:nvSpPr>
          <p:cNvPr id="3" name="TextBox 2"/>
          <p:cNvSpPr txBox="1"/>
          <p:nvPr/>
        </p:nvSpPr>
        <p:spPr>
          <a:xfrm>
            <a:off x="467544" y="404664"/>
            <a:ext cx="8136904" cy="461665"/>
          </a:xfrm>
          <a:prstGeom prst="rect">
            <a:avLst/>
          </a:prstGeom>
          <a:noFill/>
        </p:spPr>
        <p:txBody>
          <a:bodyPr wrap="square" rtlCol="0">
            <a:spAutoFit/>
          </a:bodyPr>
          <a:lstStyle/>
          <a:p>
            <a:pPr algn="ctr"/>
            <a:r>
              <a:rPr lang="en-GB" sz="2400" dirty="0" smtClean="0">
                <a:latin typeface="Arial" panose="020B0604020202020204" pitchFamily="34" charset="0"/>
                <a:cs typeface="Arial" panose="020B0604020202020204" pitchFamily="34" charset="0"/>
              </a:rPr>
              <a:t>QUESTIONS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876245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198</TotalTime>
  <Words>4151</Words>
  <Application>Microsoft Office PowerPoint</Application>
  <PresentationFormat>On-screen Show (4:3)</PresentationFormat>
  <Paragraphs>408</Paragraphs>
  <Slides>53</Slides>
  <Notes>0</Notes>
  <HiddenSlides>0</HiddenSlides>
  <MMClips>0</MMClips>
  <ScaleCrop>false</ScaleCrop>
  <HeadingPairs>
    <vt:vector size="4" baseType="variant">
      <vt:variant>
        <vt:lpstr>Theme</vt:lpstr>
      </vt:variant>
      <vt:variant>
        <vt:i4>1</vt:i4>
      </vt:variant>
      <vt:variant>
        <vt:lpstr>Slide Titles</vt:lpstr>
      </vt:variant>
      <vt:variant>
        <vt:i4>53</vt:i4>
      </vt:variant>
    </vt:vector>
  </HeadingPairs>
  <TitlesOfParts>
    <vt:vector size="54" baseType="lpstr">
      <vt:lpstr>Office Theme</vt:lpstr>
      <vt:lpstr>SUPPLY CHAIN STRATEGIES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SUPPLY CHAIN STRATEGIES</dc:title>
  <dc:creator>Windows</dc:creator>
  <cp:lastModifiedBy>Windows</cp:lastModifiedBy>
  <cp:revision>26</cp:revision>
  <dcterms:created xsi:type="dcterms:W3CDTF">2016-11-09T10:46:01Z</dcterms:created>
  <dcterms:modified xsi:type="dcterms:W3CDTF">2016-11-09T14:04:47Z</dcterms:modified>
</cp:coreProperties>
</file>