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0" d="100"/>
          <a:sy n="100" d="100"/>
        </p:scale>
        <p:origin x="-625" y="-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FCAE6AC-B765-43F2-AFD8-623786C6C8DD}" type="datetimeFigureOut">
              <a:rPr lang="en-US" smtClean="0"/>
              <a:t>11/14/2013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250A6D3-2169-4EED-AEE4-1FE6037F32F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250A6D3-2169-4EED-AEE4-1FE6037F32F4}"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250A6D3-2169-4EED-AEE4-1FE6037F32F4}"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250A6D3-2169-4EED-AEE4-1FE6037F32F4}"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250A6D3-2169-4EED-AEE4-1FE6037F32F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250A6D3-2169-4EED-AEE4-1FE6037F32F4}"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250A6D3-2169-4EED-AEE4-1FE6037F32F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7FCAE6AC-B765-43F2-AFD8-623786C6C8DD}" type="datetimeFigureOut">
              <a:rPr lang="en-US" smtClean="0"/>
              <a:t>11/14/2013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250A6D3-2169-4EED-AEE4-1FE6037F32F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FCAE6AC-B765-43F2-AFD8-623786C6C8DD}" type="datetimeFigureOut">
              <a:rPr lang="en-US" smtClean="0"/>
              <a:t>11/14/2013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250A6D3-2169-4EED-AEE4-1FE6037F32F4}"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250A6D3-2169-4EED-AEE4-1FE6037F32F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FCAE6AC-B765-43F2-AFD8-623786C6C8DD}" type="datetimeFigureOut">
              <a:rPr lang="en-US" smtClean="0"/>
              <a:t>11/14/2013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250A6D3-2169-4EED-AEE4-1FE6037F32F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FCAE6AC-B765-43F2-AFD8-623786C6C8DD}" type="datetimeFigureOut">
              <a:rPr lang="en-US" smtClean="0"/>
              <a:t>11/14/2013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250A6D3-2169-4EED-AEE4-1FE6037F32F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smtClean="0"/>
              <a:t>Reversing Boolean Reduction</a:t>
            </a:r>
            <a:endParaRPr lang="en-GB" sz="3600"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00241"/>
            <a:ext cx="8229600" cy="3286148"/>
          </a:xfrm>
        </p:spPr>
        <p:txBody>
          <a:bodyPr>
            <a:normAutofit/>
          </a:bodyPr>
          <a:lstStyle/>
          <a:p>
            <a:r>
              <a:rPr lang="en-GB" sz="2000" dirty="0" smtClean="0"/>
              <a:t>Karnaugh Maps Boolean reduction</a:t>
            </a:r>
            <a:endParaRPr lang="en-GB" sz="2000" dirty="0" smtClean="0"/>
          </a:p>
          <a:p>
            <a:endParaRPr lang="en-GB" sz="2000" dirty="0" smtClean="0"/>
          </a:p>
          <a:p>
            <a:r>
              <a:rPr lang="en-GB" sz="1800" dirty="0" smtClean="0"/>
              <a:t>Here </a:t>
            </a:r>
            <a:r>
              <a:rPr lang="en-GB" sz="1800" dirty="0" smtClean="0"/>
              <a:t>we </a:t>
            </a:r>
            <a:r>
              <a:rPr lang="en-GB" sz="1800" dirty="0" smtClean="0"/>
              <a:t>explore </a:t>
            </a:r>
            <a:r>
              <a:rPr lang="en-GB" sz="1800" dirty="0" smtClean="0"/>
              <a:t>the converse of this process in order to recover the terms ‘lost’ from the reduction of a Boolean expression. The merit of exploring this principle lies in the fact that it provides the necessary proof that the reduction methods are valid and also promotes understanding of the whole technique by ‘completing the cycle’.</a:t>
            </a:r>
          </a:p>
          <a:p>
            <a:endParaRPr lang="en-GB" dirty="0"/>
          </a:p>
        </p:txBody>
      </p:sp>
      <p:sp>
        <p:nvSpPr>
          <p:cNvPr id="3" name="Title 2"/>
          <p:cNvSpPr>
            <a:spLocks noGrp="1"/>
          </p:cNvSpPr>
          <p:nvPr>
            <p:ph type="title"/>
          </p:nvPr>
        </p:nvSpPr>
        <p:spPr/>
        <p:txBody>
          <a:bodyPr>
            <a:normAutofit/>
          </a:bodyPr>
          <a:lstStyle/>
          <a:p>
            <a:r>
              <a:rPr lang="en-GB" sz="2400" dirty="0" smtClean="0"/>
              <a:t>Karnaugh Maps Boolean </a:t>
            </a:r>
            <a:r>
              <a:rPr lang="en-GB" sz="2400" dirty="0" smtClean="0"/>
              <a:t>reduction reversal</a:t>
            </a:r>
            <a:r>
              <a:rPr lang="en-GB" sz="4400" dirty="0" smtClean="0"/>
              <a:t/>
            </a:r>
            <a:br>
              <a:rPr lang="en-GB" sz="4400"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8229600" cy="4643470"/>
          </a:xfrm>
        </p:spPr>
        <p:txBody>
          <a:bodyPr>
            <a:normAutofit/>
          </a:bodyPr>
          <a:lstStyle/>
          <a:p>
            <a:r>
              <a:rPr lang="en-GB" sz="1800" b="1" dirty="0" smtClean="0"/>
              <a:t>Example 1</a:t>
            </a:r>
            <a:endParaRPr lang="en-GB" sz="1800" dirty="0" smtClean="0"/>
          </a:p>
          <a:p>
            <a:r>
              <a:rPr lang="en-GB" sz="1800" dirty="0" smtClean="0"/>
              <a:t> </a:t>
            </a:r>
          </a:p>
          <a:p>
            <a:r>
              <a:rPr lang="en-GB" sz="1800" dirty="0" smtClean="0"/>
              <a:t>Lets start with one of the examples </a:t>
            </a:r>
            <a:r>
              <a:rPr lang="en-GB" sz="1800" dirty="0" smtClean="0"/>
              <a:t>we have looked at before. </a:t>
            </a:r>
            <a:r>
              <a:rPr lang="en-GB" sz="1800" dirty="0" smtClean="0"/>
              <a:t>Shown below is the Karnaugh map and associated reduced equation. We want to arrive ‘back’ at the original unreduced equation.</a:t>
            </a:r>
          </a:p>
          <a:p>
            <a:endParaRPr lang="en-GB" dirty="0"/>
          </a:p>
        </p:txBody>
      </p:sp>
      <p:sp>
        <p:nvSpPr>
          <p:cNvPr id="3" name="Title 2"/>
          <p:cNvSpPr>
            <a:spLocks noGrp="1"/>
          </p:cNvSpPr>
          <p:nvPr>
            <p:ph type="title"/>
          </p:nvPr>
        </p:nvSpPr>
        <p:spPr/>
        <p:txBody>
          <a:bodyPr>
            <a:normAutofit/>
          </a:bodyPr>
          <a:lstStyle/>
          <a:p>
            <a:r>
              <a:rPr lang="en-GB" sz="2400" dirty="0" smtClean="0"/>
              <a:t>Karnaugh Maps Boolean </a:t>
            </a:r>
            <a:r>
              <a:rPr lang="en-GB" sz="2400" dirty="0" smtClean="0"/>
              <a:t>reduction reversal</a:t>
            </a:r>
            <a:r>
              <a:rPr lang="en-GB" sz="4400" dirty="0" smtClean="0"/>
              <a:t/>
            </a:r>
            <a:br>
              <a:rPr lang="en-GB" sz="4400" dirty="0" smtClean="0"/>
            </a:br>
            <a:endParaRPr lang="en-GB" dirty="0"/>
          </a:p>
        </p:txBody>
      </p:sp>
      <p:pic>
        <p:nvPicPr>
          <p:cNvPr id="1026" name="Picture 2"/>
          <p:cNvPicPr>
            <a:picLocks noChangeAspect="1" noChangeArrowheads="1"/>
          </p:cNvPicPr>
          <p:nvPr/>
        </p:nvPicPr>
        <p:blipFill>
          <a:blip r:embed="rId2"/>
          <a:srcRect/>
          <a:stretch>
            <a:fillRect/>
          </a:stretch>
        </p:blipFill>
        <p:spPr bwMode="auto">
          <a:xfrm>
            <a:off x="2857488" y="3143248"/>
            <a:ext cx="3495675" cy="1733550"/>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3286116" y="4929198"/>
            <a:ext cx="2524125" cy="2952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1+#ppt_w/2"/>
                                          </p:val>
                                        </p:tav>
                                        <p:tav tm="100000">
                                          <p:val>
                                            <p:strVal val="#ppt_x"/>
                                          </p:val>
                                        </p:tav>
                                      </p:tavLst>
                                    </p:anim>
                                    <p:anim calcmode="lin" valueType="num">
                                      <p:cBhvr additive="base">
                                        <p:cTn id="8" dur="500" fill="hold"/>
                                        <p:tgtEl>
                                          <p:spTgt spid="102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gtEl>
                                        <p:attrNameLst>
                                          <p:attrName>style.visibility</p:attrName>
                                        </p:attrNameLst>
                                      </p:cBhvr>
                                      <p:to>
                                        <p:strVal val="visible"/>
                                      </p:to>
                                    </p:set>
                                    <p:anim calcmode="lin" valueType="num">
                                      <p:cBhvr additive="base">
                                        <p:cTn id="11" dur="500" fill="hold"/>
                                        <p:tgtEl>
                                          <p:spTgt spid="1027"/>
                                        </p:tgtEl>
                                        <p:attrNameLst>
                                          <p:attrName>ppt_x</p:attrName>
                                        </p:attrNameLst>
                                      </p:cBhvr>
                                      <p:tavLst>
                                        <p:tav tm="0">
                                          <p:val>
                                            <p:strVal val="0-#ppt_w/2"/>
                                          </p:val>
                                        </p:tav>
                                        <p:tav tm="100000">
                                          <p:val>
                                            <p:strVal val="#ppt_x"/>
                                          </p:val>
                                        </p:tav>
                                      </p:tavLst>
                                    </p:anim>
                                    <p:anim calcmode="lin" valueType="num">
                                      <p:cBhvr additive="base">
                                        <p:cTn id="12" dur="500" fill="hold"/>
                                        <p:tgtEl>
                                          <p:spTgt spid="10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3900486" cy="4643470"/>
          </a:xfrm>
        </p:spPr>
        <p:txBody>
          <a:bodyPr>
            <a:normAutofit lnSpcReduction="10000"/>
          </a:bodyPr>
          <a:lstStyle/>
          <a:p>
            <a:r>
              <a:rPr lang="en-GB" sz="1800" dirty="0" smtClean="0"/>
              <a:t>The procedure is to start with a complete truth table then identify where each of the terms in the reduced equation appear in the truth table, then read off the corresponding ‘full’ term from the input  variable values in that particular row</a:t>
            </a:r>
            <a:r>
              <a:rPr lang="en-GB" sz="1800" dirty="0" smtClean="0"/>
              <a:t>;</a:t>
            </a:r>
          </a:p>
          <a:p>
            <a:endParaRPr lang="en-GB" sz="1800" dirty="0" smtClean="0"/>
          </a:p>
          <a:p>
            <a:r>
              <a:rPr lang="en-GB" sz="1800" dirty="0" smtClean="0"/>
              <a:t>All that is left to do is to take each recovered ‘full term’ and join them with ‘+’ to retrieve the original equation !, hence in the above example we have recovered 4 full terms which give the full equation as shown below;</a:t>
            </a:r>
          </a:p>
          <a:p>
            <a:endParaRPr lang="en-GB" sz="1800" dirty="0" smtClean="0"/>
          </a:p>
          <a:p>
            <a:endParaRPr lang="en-GB" dirty="0"/>
          </a:p>
        </p:txBody>
      </p:sp>
      <p:sp>
        <p:nvSpPr>
          <p:cNvPr id="3" name="Title 2"/>
          <p:cNvSpPr>
            <a:spLocks noGrp="1"/>
          </p:cNvSpPr>
          <p:nvPr>
            <p:ph type="title"/>
          </p:nvPr>
        </p:nvSpPr>
        <p:spPr/>
        <p:txBody>
          <a:bodyPr>
            <a:normAutofit/>
          </a:bodyPr>
          <a:lstStyle/>
          <a:p>
            <a:r>
              <a:rPr lang="en-GB" sz="2400" dirty="0" smtClean="0"/>
              <a:t>Karnaugh Maps Boolean </a:t>
            </a:r>
            <a:r>
              <a:rPr lang="en-GB" sz="2400" dirty="0" smtClean="0"/>
              <a:t>reduction reversal</a:t>
            </a:r>
            <a:r>
              <a:rPr lang="en-GB" sz="4400" dirty="0" smtClean="0"/>
              <a:t/>
            </a:r>
            <a:br>
              <a:rPr lang="en-GB" sz="4400" dirty="0" smtClean="0"/>
            </a:br>
            <a:endParaRPr lang="en-GB" dirty="0"/>
          </a:p>
        </p:txBody>
      </p:sp>
      <p:pic>
        <p:nvPicPr>
          <p:cNvPr id="2050" name="Picture 2"/>
          <p:cNvPicPr>
            <a:picLocks noChangeAspect="1" noChangeArrowheads="1"/>
          </p:cNvPicPr>
          <p:nvPr/>
        </p:nvPicPr>
        <p:blipFill>
          <a:blip r:embed="rId2"/>
          <a:srcRect/>
          <a:stretch>
            <a:fillRect/>
          </a:stretch>
        </p:blipFill>
        <p:spPr bwMode="auto">
          <a:xfrm>
            <a:off x="4643438" y="3857628"/>
            <a:ext cx="4086225" cy="2162175"/>
          </a:xfrm>
          <a:prstGeom prst="rect">
            <a:avLst/>
          </a:prstGeom>
          <a:noFill/>
          <a:ln w="9525">
            <a:noFill/>
            <a:miter lim="800000"/>
            <a:headEnd/>
            <a:tailEnd/>
          </a:ln>
          <a:effectLst/>
        </p:spPr>
      </p:pic>
      <p:pic>
        <p:nvPicPr>
          <p:cNvPr id="7" name="Picture 2"/>
          <p:cNvPicPr>
            <a:picLocks noChangeAspect="1" noChangeArrowheads="1"/>
          </p:cNvPicPr>
          <p:nvPr/>
        </p:nvPicPr>
        <p:blipFill>
          <a:blip r:embed="rId3"/>
          <a:srcRect/>
          <a:stretch>
            <a:fillRect/>
          </a:stretch>
        </p:blipFill>
        <p:spPr bwMode="auto">
          <a:xfrm>
            <a:off x="5072066" y="1428736"/>
            <a:ext cx="3495675" cy="1733550"/>
          </a:xfrm>
          <a:prstGeom prst="rect">
            <a:avLst/>
          </a:prstGeom>
          <a:noFill/>
          <a:ln w="9525">
            <a:noFill/>
            <a:miter lim="800000"/>
            <a:headEnd/>
            <a:tailEnd/>
          </a:ln>
          <a:effectLst/>
        </p:spPr>
      </p:pic>
      <p:pic>
        <p:nvPicPr>
          <p:cNvPr id="8" name="Picture 3"/>
          <p:cNvPicPr>
            <a:picLocks noChangeAspect="1" noChangeArrowheads="1"/>
          </p:cNvPicPr>
          <p:nvPr/>
        </p:nvPicPr>
        <p:blipFill>
          <a:blip r:embed="rId4"/>
          <a:srcRect/>
          <a:stretch>
            <a:fillRect/>
          </a:stretch>
        </p:blipFill>
        <p:spPr bwMode="auto">
          <a:xfrm>
            <a:off x="5429256" y="3214686"/>
            <a:ext cx="2524125" cy="295275"/>
          </a:xfrm>
          <a:prstGeom prst="rect">
            <a:avLst/>
          </a:prstGeom>
          <a:noFill/>
          <a:ln w="9525">
            <a:noFill/>
            <a:miter lim="800000"/>
            <a:headEnd/>
            <a:tailEnd/>
          </a:ln>
          <a:effectLst/>
        </p:spPr>
      </p:pic>
      <p:pic>
        <p:nvPicPr>
          <p:cNvPr id="2051" name="Picture 3"/>
          <p:cNvPicPr>
            <a:picLocks noChangeAspect="1" noChangeArrowheads="1"/>
          </p:cNvPicPr>
          <p:nvPr/>
        </p:nvPicPr>
        <p:blipFill>
          <a:blip r:embed="rId5"/>
          <a:srcRect/>
          <a:stretch>
            <a:fillRect/>
          </a:stretch>
        </p:blipFill>
        <p:spPr bwMode="auto">
          <a:xfrm>
            <a:off x="5572132" y="6000768"/>
            <a:ext cx="1933575" cy="3524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nodeType="clickEffect">
                                  <p:stCondLst>
                                    <p:cond delay="0"/>
                                  </p:stCondLst>
                                  <p:childTnLst>
                                    <p:set>
                                      <p:cBhvr>
                                        <p:cTn id="16" dur="1" fill="hold">
                                          <p:stCondLst>
                                            <p:cond delay="0"/>
                                          </p:stCondLst>
                                        </p:cTn>
                                        <p:tgtEl>
                                          <p:spTgt spid="2050"/>
                                        </p:tgtEl>
                                        <p:attrNameLst>
                                          <p:attrName>style.visibility</p:attrName>
                                        </p:attrNameLst>
                                      </p:cBhvr>
                                      <p:to>
                                        <p:strVal val="visible"/>
                                      </p:to>
                                    </p:set>
                                    <p:anim calcmode="lin" valueType="num">
                                      <p:cBhvr additive="base">
                                        <p:cTn id="17" dur="500" fill="hold"/>
                                        <p:tgtEl>
                                          <p:spTgt spid="2050"/>
                                        </p:tgtEl>
                                        <p:attrNameLst>
                                          <p:attrName>ppt_x</p:attrName>
                                        </p:attrNameLst>
                                      </p:cBhvr>
                                      <p:tavLst>
                                        <p:tav tm="0">
                                          <p:val>
                                            <p:strVal val="0-#ppt_w/2"/>
                                          </p:val>
                                        </p:tav>
                                        <p:tav tm="100000">
                                          <p:val>
                                            <p:strVal val="#ppt_x"/>
                                          </p:val>
                                        </p:tav>
                                      </p:tavLst>
                                    </p:anim>
                                    <p:anim calcmode="lin" valueType="num">
                                      <p:cBhvr additive="base">
                                        <p:cTn id="18" dur="500" fill="hold"/>
                                        <p:tgtEl>
                                          <p:spTgt spid="2050"/>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3"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additive="base">
                                        <p:cTn id="23"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051"/>
                                        </p:tgtEl>
                                        <p:attrNameLst>
                                          <p:attrName>style.visibility</p:attrName>
                                        </p:attrNameLst>
                                      </p:cBhvr>
                                      <p:to>
                                        <p:strVal val="visible"/>
                                      </p:to>
                                    </p:set>
                                    <p:anim calcmode="lin" valueType="num">
                                      <p:cBhvr additive="base">
                                        <p:cTn id="29" dur="500" fill="hold"/>
                                        <p:tgtEl>
                                          <p:spTgt spid="2051"/>
                                        </p:tgtEl>
                                        <p:attrNameLst>
                                          <p:attrName>ppt_x</p:attrName>
                                        </p:attrNameLst>
                                      </p:cBhvr>
                                      <p:tavLst>
                                        <p:tav tm="0">
                                          <p:val>
                                            <p:strVal val="#ppt_x"/>
                                          </p:val>
                                        </p:tav>
                                        <p:tav tm="100000">
                                          <p:val>
                                            <p:strVal val="#ppt_x"/>
                                          </p:val>
                                        </p:tav>
                                      </p:tavLst>
                                    </p:anim>
                                    <p:anim calcmode="lin" valueType="num">
                                      <p:cBhvr additive="base">
                                        <p:cTn id="30"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8229600" cy="4643470"/>
          </a:xfrm>
        </p:spPr>
        <p:txBody>
          <a:bodyPr>
            <a:normAutofit/>
          </a:bodyPr>
          <a:lstStyle/>
          <a:p>
            <a:r>
              <a:rPr lang="en-GB" sz="1800" b="1" dirty="0" smtClean="0"/>
              <a:t>Example </a:t>
            </a:r>
            <a:r>
              <a:rPr lang="en-GB" sz="1800" b="1" dirty="0" smtClean="0"/>
              <a:t>2</a:t>
            </a:r>
            <a:r>
              <a:rPr lang="en-GB" sz="1800" dirty="0" smtClean="0"/>
              <a:t> </a:t>
            </a:r>
          </a:p>
          <a:p>
            <a:r>
              <a:rPr lang="en-GB" sz="1800" dirty="0" smtClean="0"/>
              <a:t>This example illustrates the same technique, but using a larger 16 square </a:t>
            </a:r>
            <a:r>
              <a:rPr lang="en-GB" sz="1800" dirty="0" smtClean="0"/>
              <a:t>Karnaugh </a:t>
            </a:r>
            <a:r>
              <a:rPr lang="en-GB" sz="1800" dirty="0" smtClean="0"/>
              <a:t>map;</a:t>
            </a:r>
          </a:p>
          <a:p>
            <a:endParaRPr lang="en-GB" dirty="0"/>
          </a:p>
        </p:txBody>
      </p:sp>
      <p:sp>
        <p:nvSpPr>
          <p:cNvPr id="3" name="Title 2"/>
          <p:cNvSpPr>
            <a:spLocks noGrp="1"/>
          </p:cNvSpPr>
          <p:nvPr>
            <p:ph type="title"/>
          </p:nvPr>
        </p:nvSpPr>
        <p:spPr/>
        <p:txBody>
          <a:bodyPr>
            <a:normAutofit/>
          </a:bodyPr>
          <a:lstStyle/>
          <a:p>
            <a:r>
              <a:rPr lang="en-GB" sz="2400" dirty="0" smtClean="0"/>
              <a:t>Karnaugh Maps Boolean </a:t>
            </a:r>
            <a:r>
              <a:rPr lang="en-GB" sz="2400" dirty="0" smtClean="0"/>
              <a:t>reduction reversal</a:t>
            </a:r>
            <a:r>
              <a:rPr lang="en-GB" sz="4400" dirty="0" smtClean="0"/>
              <a:t/>
            </a:r>
            <a:br>
              <a:rPr lang="en-GB" sz="4400" dirty="0" smtClean="0"/>
            </a:br>
            <a:endParaRPr lang="en-GB" dirty="0"/>
          </a:p>
        </p:txBody>
      </p:sp>
      <p:pic>
        <p:nvPicPr>
          <p:cNvPr id="3074" name="Picture 2"/>
          <p:cNvPicPr>
            <a:picLocks noChangeAspect="1" noChangeArrowheads="1"/>
          </p:cNvPicPr>
          <p:nvPr/>
        </p:nvPicPr>
        <p:blipFill>
          <a:blip r:embed="rId2"/>
          <a:srcRect/>
          <a:stretch>
            <a:fillRect/>
          </a:stretch>
        </p:blipFill>
        <p:spPr bwMode="auto">
          <a:xfrm>
            <a:off x="2928926" y="2500306"/>
            <a:ext cx="3429000" cy="2562225"/>
          </a:xfrm>
          <a:prstGeom prst="rect">
            <a:avLst/>
          </a:prstGeom>
          <a:noFill/>
          <a:ln w="9525">
            <a:noFill/>
            <a:miter lim="800000"/>
            <a:headEnd/>
            <a:tailEnd/>
          </a:ln>
          <a:effectLst/>
        </p:spPr>
      </p:pic>
      <p:pic>
        <p:nvPicPr>
          <p:cNvPr id="3075" name="Picture 3"/>
          <p:cNvPicPr>
            <a:picLocks noChangeAspect="1" noChangeArrowheads="1"/>
          </p:cNvPicPr>
          <p:nvPr/>
        </p:nvPicPr>
        <p:blipFill>
          <a:blip r:embed="rId3"/>
          <a:srcRect/>
          <a:stretch>
            <a:fillRect/>
          </a:stretch>
        </p:blipFill>
        <p:spPr bwMode="auto">
          <a:xfrm>
            <a:off x="3571868" y="5286388"/>
            <a:ext cx="2152650" cy="2952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3075"/>
                                        </p:tgtEl>
                                        <p:attrNameLst>
                                          <p:attrName>style.visibility</p:attrName>
                                        </p:attrNameLst>
                                      </p:cBhvr>
                                      <p:to>
                                        <p:strVal val="visible"/>
                                      </p:to>
                                    </p:set>
                                    <p:anim calcmode="lin" valueType="num">
                                      <p:cBhvr additive="base">
                                        <p:cTn id="11" dur="500" fill="hold"/>
                                        <p:tgtEl>
                                          <p:spTgt spid="3075"/>
                                        </p:tgtEl>
                                        <p:attrNameLst>
                                          <p:attrName>ppt_x</p:attrName>
                                        </p:attrNameLst>
                                      </p:cBhvr>
                                      <p:tavLst>
                                        <p:tav tm="0">
                                          <p:val>
                                            <p:strVal val="#ppt_x"/>
                                          </p:val>
                                        </p:tav>
                                        <p:tav tm="100000">
                                          <p:val>
                                            <p:strVal val="#ppt_x"/>
                                          </p:val>
                                        </p:tav>
                                      </p:tavLst>
                                    </p:anim>
                                    <p:anim calcmode="lin" valueType="num">
                                      <p:cBhvr additive="base">
                                        <p:cTn id="12" dur="500" fill="hold"/>
                                        <p:tgtEl>
                                          <p:spTgt spid="307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7298"/>
            <a:ext cx="3257544" cy="1071570"/>
          </a:xfrm>
        </p:spPr>
        <p:txBody>
          <a:bodyPr>
            <a:normAutofit/>
          </a:bodyPr>
          <a:lstStyle/>
          <a:p>
            <a:r>
              <a:rPr lang="en-GB" sz="1800" dirty="0" smtClean="0"/>
              <a:t>There are 8 terms recovered, giving a full equation of</a:t>
            </a:r>
            <a:r>
              <a:rPr lang="en-GB" sz="1800" dirty="0" smtClean="0"/>
              <a:t>;</a:t>
            </a:r>
            <a:endParaRPr lang="en-GB" sz="1800" dirty="0" smtClean="0"/>
          </a:p>
        </p:txBody>
      </p:sp>
      <p:sp>
        <p:nvSpPr>
          <p:cNvPr id="3" name="Title 2"/>
          <p:cNvSpPr>
            <a:spLocks noGrp="1"/>
          </p:cNvSpPr>
          <p:nvPr>
            <p:ph type="title"/>
          </p:nvPr>
        </p:nvSpPr>
        <p:spPr/>
        <p:txBody>
          <a:bodyPr>
            <a:normAutofit/>
          </a:bodyPr>
          <a:lstStyle/>
          <a:p>
            <a:r>
              <a:rPr lang="en-GB" sz="2400" dirty="0" smtClean="0"/>
              <a:t>Karnaugh Maps Boolean </a:t>
            </a:r>
            <a:r>
              <a:rPr lang="en-GB" sz="2400" dirty="0" smtClean="0"/>
              <a:t>reduction reversal</a:t>
            </a:r>
            <a:r>
              <a:rPr lang="en-GB" sz="4400" dirty="0" smtClean="0"/>
              <a:t/>
            </a:r>
            <a:br>
              <a:rPr lang="en-GB" sz="4400" dirty="0" smtClean="0"/>
            </a:br>
            <a:endParaRPr lang="en-GB" dirty="0"/>
          </a:p>
        </p:txBody>
      </p:sp>
      <p:pic>
        <p:nvPicPr>
          <p:cNvPr id="18434" name="Picture 2"/>
          <p:cNvPicPr>
            <a:picLocks noChangeAspect="1" noChangeArrowheads="1"/>
          </p:cNvPicPr>
          <p:nvPr/>
        </p:nvPicPr>
        <p:blipFill>
          <a:blip r:embed="rId2"/>
          <a:srcRect/>
          <a:stretch>
            <a:fillRect/>
          </a:stretch>
        </p:blipFill>
        <p:spPr bwMode="auto">
          <a:xfrm>
            <a:off x="4000496" y="1071546"/>
            <a:ext cx="4914900" cy="5257800"/>
          </a:xfrm>
          <a:prstGeom prst="rect">
            <a:avLst/>
          </a:prstGeom>
          <a:noFill/>
          <a:ln w="9525">
            <a:noFill/>
            <a:miter lim="800000"/>
            <a:headEnd/>
            <a:tailEnd/>
          </a:ln>
          <a:effectLst/>
        </p:spPr>
      </p:pic>
      <p:sp>
        <p:nvSpPr>
          <p:cNvPr id="18440" name="Rectangle 8"/>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18441" name="Picture 9"/>
          <p:cNvPicPr>
            <a:picLocks noChangeAspect="1" noChangeArrowheads="1"/>
          </p:cNvPicPr>
          <p:nvPr/>
        </p:nvPicPr>
        <p:blipFill>
          <a:blip r:embed="rId3"/>
          <a:srcRect/>
          <a:stretch>
            <a:fillRect/>
          </a:stretch>
        </p:blipFill>
        <p:spPr bwMode="auto">
          <a:xfrm>
            <a:off x="857224" y="2786058"/>
            <a:ext cx="2495550" cy="266700"/>
          </a:xfrm>
          <a:prstGeom prst="rect">
            <a:avLst/>
          </a:prstGeom>
          <a:noFill/>
          <a:ln w="9525">
            <a:noFill/>
            <a:miter lim="800000"/>
            <a:headEnd/>
            <a:tailEnd/>
          </a:ln>
          <a:effectLst/>
        </p:spPr>
      </p:pic>
      <p:pic>
        <p:nvPicPr>
          <p:cNvPr id="18442" name="Picture 10"/>
          <p:cNvPicPr>
            <a:picLocks noChangeAspect="1" noChangeArrowheads="1"/>
          </p:cNvPicPr>
          <p:nvPr/>
        </p:nvPicPr>
        <p:blipFill>
          <a:blip r:embed="rId4"/>
          <a:srcRect/>
          <a:stretch>
            <a:fillRect/>
          </a:stretch>
        </p:blipFill>
        <p:spPr bwMode="auto">
          <a:xfrm>
            <a:off x="857224" y="3071810"/>
            <a:ext cx="2381250" cy="2952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41"/>
                                        </p:tgtEl>
                                        <p:attrNameLst>
                                          <p:attrName>style.visibility</p:attrName>
                                        </p:attrNameLst>
                                      </p:cBhvr>
                                      <p:to>
                                        <p:strVal val="visible"/>
                                      </p:to>
                                    </p:set>
                                    <p:anim calcmode="lin" valueType="num">
                                      <p:cBhvr additive="base">
                                        <p:cTn id="13" dur="500" fill="hold"/>
                                        <p:tgtEl>
                                          <p:spTgt spid="18441"/>
                                        </p:tgtEl>
                                        <p:attrNameLst>
                                          <p:attrName>ppt_x</p:attrName>
                                        </p:attrNameLst>
                                      </p:cBhvr>
                                      <p:tavLst>
                                        <p:tav tm="0">
                                          <p:val>
                                            <p:strVal val="#ppt_x"/>
                                          </p:val>
                                        </p:tav>
                                        <p:tav tm="100000">
                                          <p:val>
                                            <p:strVal val="#ppt_x"/>
                                          </p:val>
                                        </p:tav>
                                      </p:tavLst>
                                    </p:anim>
                                    <p:anim calcmode="lin" valueType="num">
                                      <p:cBhvr additive="base">
                                        <p:cTn id="14" dur="500" fill="hold"/>
                                        <p:tgtEl>
                                          <p:spTgt spid="18441"/>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442"/>
                                        </p:tgtEl>
                                        <p:attrNameLst>
                                          <p:attrName>style.visibility</p:attrName>
                                        </p:attrNameLst>
                                      </p:cBhvr>
                                      <p:to>
                                        <p:strVal val="visible"/>
                                      </p:to>
                                    </p:set>
                                    <p:anim calcmode="lin" valueType="num">
                                      <p:cBhvr additive="base">
                                        <p:cTn id="17" dur="500" fill="hold"/>
                                        <p:tgtEl>
                                          <p:spTgt spid="18442"/>
                                        </p:tgtEl>
                                        <p:attrNameLst>
                                          <p:attrName>ppt_x</p:attrName>
                                        </p:attrNameLst>
                                      </p:cBhvr>
                                      <p:tavLst>
                                        <p:tav tm="0">
                                          <p:val>
                                            <p:strVal val="#ppt_x"/>
                                          </p:val>
                                        </p:tav>
                                        <p:tav tm="100000">
                                          <p:val>
                                            <p:strVal val="#ppt_x"/>
                                          </p:val>
                                        </p:tav>
                                      </p:tavLst>
                                    </p:anim>
                                    <p:anim calcmode="lin" valueType="num">
                                      <p:cBhvr additive="base">
                                        <p:cTn id="18" dur="500" fill="hold"/>
                                        <p:tgtEl>
                                          <p:spTgt spid="18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TotalTime>
  <Words>201</Words>
  <Application>Microsoft Office PowerPoint</Application>
  <PresentationFormat>On-screen Show (4:3)</PresentationFormat>
  <Paragraphs>18</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Concourse</vt:lpstr>
      <vt:lpstr>Reversing Boolean Reduction</vt:lpstr>
      <vt:lpstr>Karnaugh Maps Boolean reduction reversal </vt:lpstr>
      <vt:lpstr>Karnaugh Maps Boolean reduction reversal </vt:lpstr>
      <vt:lpstr>Karnaugh Maps Boolean reduction reversal </vt:lpstr>
      <vt:lpstr>Karnaugh Maps Boolean reduction reversal </vt:lpstr>
      <vt:lpstr>Karnaugh Maps Boolean reduction reversal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Reversing Boolean Reduction</dc:title>
  <dc:creator>gary</dc:creator>
  <cp:lastModifiedBy>gary</cp:lastModifiedBy>
  <cp:revision>3</cp:revision>
  <dcterms:created xsi:type="dcterms:W3CDTF">2013-11-14T19:03:14Z</dcterms:created>
  <dcterms:modified xsi:type="dcterms:W3CDTF">2013-11-14T19:24:41Z</dcterms:modified>
</cp:coreProperties>
</file>