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6"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aximized">
    <p:restoredLeft sz="15620"/>
    <p:restoredTop sz="94660"/>
  </p:normalViewPr>
  <p:slideViewPr>
    <p:cSldViewPr>
      <p:cViewPr varScale="1">
        <p:scale>
          <a:sx n="62" d="100"/>
          <a:sy n="62" d="100"/>
        </p:scale>
        <p:origin x="27" y="85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726615D8-14F8-4C4E-912B-88DC25144BE7}" type="datetimeFigureOut">
              <a:rPr lang="en-GB" smtClean="0"/>
              <a:t>06/10/2018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674D92-3C9D-405F-B59D-7663A37D6AD5}" type="slidenum">
              <a:rPr lang="en-GB" smtClean="0"/>
              <a:t>‹#›</a:t>
            </a:fld>
            <a:endParaRPr lang="en-GB"/>
          </a:p>
        </p:txBody>
      </p:sp>
    </p:spTree>
    <p:extLst>
      <p:ext uri="{BB962C8B-B14F-4D97-AF65-F5344CB8AC3E}">
        <p14:creationId xmlns:p14="http://schemas.microsoft.com/office/powerpoint/2010/main" val="40139162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26615D8-14F8-4C4E-912B-88DC25144BE7}" type="datetimeFigureOut">
              <a:rPr lang="en-GB" smtClean="0"/>
              <a:t>06/10/2018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674D92-3C9D-405F-B59D-7663A37D6AD5}" type="slidenum">
              <a:rPr lang="en-GB" smtClean="0"/>
              <a:t>‹#›</a:t>
            </a:fld>
            <a:endParaRPr lang="en-GB"/>
          </a:p>
        </p:txBody>
      </p:sp>
    </p:spTree>
    <p:extLst>
      <p:ext uri="{BB962C8B-B14F-4D97-AF65-F5344CB8AC3E}">
        <p14:creationId xmlns:p14="http://schemas.microsoft.com/office/powerpoint/2010/main" val="7698423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726615D8-14F8-4C4E-912B-88DC25144BE7}" type="datetimeFigureOut">
              <a:rPr lang="en-GB" smtClean="0"/>
              <a:t>06/10/2018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674D92-3C9D-405F-B59D-7663A37D6AD5}" type="slidenum">
              <a:rPr lang="en-GB" smtClean="0"/>
              <a:t>‹#›</a:t>
            </a:fld>
            <a:endParaRPr lang="en-GB"/>
          </a:p>
        </p:txBody>
      </p:sp>
    </p:spTree>
    <p:extLst>
      <p:ext uri="{BB962C8B-B14F-4D97-AF65-F5344CB8AC3E}">
        <p14:creationId xmlns:p14="http://schemas.microsoft.com/office/powerpoint/2010/main" val="18102225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726615D8-14F8-4C4E-912B-88DC25144BE7}" type="datetimeFigureOut">
              <a:rPr lang="en-GB" smtClean="0"/>
              <a:t>06/10/2018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7674D92-3C9D-405F-B59D-7663A37D6AD5}" type="slidenum">
              <a:rPr lang="en-GB" smtClean="0"/>
              <a:t>‹#›</a:t>
            </a:fld>
            <a:endParaRPr lang="en-GB"/>
          </a:p>
        </p:txBody>
      </p:sp>
    </p:spTree>
    <p:extLst>
      <p:ext uri="{BB962C8B-B14F-4D97-AF65-F5344CB8AC3E}">
        <p14:creationId xmlns:p14="http://schemas.microsoft.com/office/powerpoint/2010/main" val="19071595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726615D8-14F8-4C4E-912B-88DC25144BE7}" type="datetimeFigureOut">
              <a:rPr lang="en-GB" smtClean="0"/>
              <a:t>06/10/2018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7674D92-3C9D-405F-B59D-7663A37D6AD5}" type="slidenum">
              <a:rPr lang="en-GB" smtClean="0"/>
              <a:t>‹#›</a:t>
            </a:fld>
            <a:endParaRPr lang="en-GB"/>
          </a:p>
        </p:txBody>
      </p:sp>
    </p:spTree>
    <p:extLst>
      <p:ext uri="{BB962C8B-B14F-4D97-AF65-F5344CB8AC3E}">
        <p14:creationId xmlns:p14="http://schemas.microsoft.com/office/powerpoint/2010/main" val="31416409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726615D8-14F8-4C4E-912B-88DC25144BE7}" type="datetimeFigureOut">
              <a:rPr lang="en-GB" smtClean="0"/>
              <a:t>06/10/2018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7674D92-3C9D-405F-B59D-7663A37D6AD5}" type="slidenum">
              <a:rPr lang="en-GB" smtClean="0"/>
              <a:t>‹#›</a:t>
            </a:fld>
            <a:endParaRPr lang="en-GB"/>
          </a:p>
        </p:txBody>
      </p:sp>
    </p:spTree>
    <p:extLst>
      <p:ext uri="{BB962C8B-B14F-4D97-AF65-F5344CB8AC3E}">
        <p14:creationId xmlns:p14="http://schemas.microsoft.com/office/powerpoint/2010/main" val="4928367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26615D8-14F8-4C4E-912B-88DC25144BE7}" type="datetimeFigureOut">
              <a:rPr lang="en-GB" smtClean="0"/>
              <a:t>06/10/2018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7674D92-3C9D-405F-B59D-7663A37D6AD5}" type="slidenum">
              <a:rPr lang="en-GB" smtClean="0"/>
              <a:t>‹#›</a:t>
            </a:fld>
            <a:endParaRPr lang="en-GB"/>
          </a:p>
        </p:txBody>
      </p:sp>
    </p:spTree>
    <p:extLst>
      <p:ext uri="{BB962C8B-B14F-4D97-AF65-F5344CB8AC3E}">
        <p14:creationId xmlns:p14="http://schemas.microsoft.com/office/powerpoint/2010/main" val="42797607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726615D8-14F8-4C4E-912B-88DC25144BE7}" type="datetimeFigureOut">
              <a:rPr lang="en-GB" smtClean="0"/>
              <a:t>06/10/2018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7674D92-3C9D-405F-B59D-7663A37D6AD5}" type="slidenum">
              <a:rPr lang="en-GB" smtClean="0"/>
              <a:t>‹#›</a:t>
            </a:fld>
            <a:endParaRPr lang="en-GB"/>
          </a:p>
        </p:txBody>
      </p:sp>
    </p:spTree>
    <p:extLst>
      <p:ext uri="{BB962C8B-B14F-4D97-AF65-F5344CB8AC3E}">
        <p14:creationId xmlns:p14="http://schemas.microsoft.com/office/powerpoint/2010/main" val="31068545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7674D92-3C9D-405F-B59D-7663A37D6AD5}" type="slidenum">
              <a:rPr lang="en-GB" smtClean="0"/>
              <a:t>‹#›</a:t>
            </a:fld>
            <a:endParaRPr lang="en-GB"/>
          </a:p>
        </p:txBody>
      </p:sp>
      <p:sp>
        <p:nvSpPr>
          <p:cNvPr id="5" name="Date Placeholder 4"/>
          <p:cNvSpPr>
            <a:spLocks noGrp="1"/>
          </p:cNvSpPr>
          <p:nvPr>
            <p:ph type="dt" sz="half" idx="10"/>
          </p:nvPr>
        </p:nvSpPr>
        <p:spPr/>
        <p:txBody>
          <a:bodyPr/>
          <a:lstStyle/>
          <a:p>
            <a:fld id="{726615D8-14F8-4C4E-912B-88DC25144BE7}" type="datetimeFigureOut">
              <a:rPr lang="en-GB" smtClean="0"/>
              <a:t>06/10/2018</a:t>
            </a:fld>
            <a:endParaRPr lang="en-GB"/>
          </a:p>
        </p:txBody>
      </p:sp>
    </p:spTree>
    <p:extLst>
      <p:ext uri="{BB962C8B-B14F-4D97-AF65-F5344CB8AC3E}">
        <p14:creationId xmlns:p14="http://schemas.microsoft.com/office/powerpoint/2010/main" val="11020591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726615D8-14F8-4C4E-912B-88DC25144BE7}" type="datetimeFigureOut">
              <a:rPr lang="en-GB" smtClean="0"/>
              <a:t>06/10/2018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674D92-3C9D-405F-B59D-7663A37D6AD5}" type="slidenum">
              <a:rPr lang="en-GB" smtClean="0"/>
              <a:t>‹#›</a:t>
            </a:fld>
            <a:endParaRPr lang="en-GB"/>
          </a:p>
        </p:txBody>
      </p:sp>
    </p:spTree>
    <p:extLst>
      <p:ext uri="{BB962C8B-B14F-4D97-AF65-F5344CB8AC3E}">
        <p14:creationId xmlns:p14="http://schemas.microsoft.com/office/powerpoint/2010/main" val="25149799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726615D8-14F8-4C4E-912B-88DC25144BE7}" type="datetimeFigureOut">
              <a:rPr lang="en-GB" smtClean="0"/>
              <a:t>06/10/2018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674D92-3C9D-405F-B59D-7663A37D6AD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017712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726615D8-14F8-4C4E-912B-88DC25144BE7}" type="datetimeFigureOut">
              <a:rPr lang="en-GB" smtClean="0"/>
              <a:t>06/10/2018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674D92-3C9D-405F-B59D-7663A37D6AD5}" type="slidenum">
              <a:rPr lang="en-GB" smtClean="0"/>
              <a:t>‹#›</a:t>
            </a:fld>
            <a:endParaRPr lang="en-GB"/>
          </a:p>
        </p:txBody>
      </p:sp>
    </p:spTree>
    <p:extLst>
      <p:ext uri="{BB962C8B-B14F-4D97-AF65-F5344CB8AC3E}">
        <p14:creationId xmlns:p14="http://schemas.microsoft.com/office/powerpoint/2010/main" val="915085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726615D8-14F8-4C4E-912B-88DC25144BE7}" type="datetimeFigureOut">
              <a:rPr lang="en-GB" smtClean="0"/>
              <a:t>06/10/2018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674D92-3C9D-405F-B59D-7663A37D6AD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72497825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726615D8-14F8-4C4E-912B-88DC25144BE7}" type="datetimeFigureOut">
              <a:rPr lang="en-GB" smtClean="0"/>
              <a:t>06/10/2018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674D92-3C9D-405F-B59D-7663A37D6AD5}" type="slidenum">
              <a:rPr lang="en-GB" smtClean="0"/>
              <a:t>‹#›</a:t>
            </a:fld>
            <a:endParaRPr lang="en-GB"/>
          </a:p>
        </p:txBody>
      </p:sp>
    </p:spTree>
    <p:extLst>
      <p:ext uri="{BB962C8B-B14F-4D97-AF65-F5344CB8AC3E}">
        <p14:creationId xmlns:p14="http://schemas.microsoft.com/office/powerpoint/2010/main" val="30578224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26615D8-14F8-4C4E-912B-88DC25144BE7}" type="datetimeFigureOut">
              <a:rPr lang="en-GB" smtClean="0"/>
              <a:t>06/10/2018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674D92-3C9D-405F-B59D-7663A37D6AD5}" type="slidenum">
              <a:rPr lang="en-GB" smtClean="0"/>
              <a:t>‹#›</a:t>
            </a:fld>
            <a:endParaRPr lang="en-GB"/>
          </a:p>
        </p:txBody>
      </p:sp>
    </p:spTree>
    <p:extLst>
      <p:ext uri="{BB962C8B-B14F-4D97-AF65-F5344CB8AC3E}">
        <p14:creationId xmlns:p14="http://schemas.microsoft.com/office/powerpoint/2010/main" val="26719624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26615D8-14F8-4C4E-912B-88DC25144BE7}" type="datetimeFigureOut">
              <a:rPr lang="en-GB" smtClean="0"/>
              <a:t>06/10/2018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674D92-3C9D-405F-B59D-7663A37D6AD5}" type="slidenum">
              <a:rPr lang="en-GB" smtClean="0"/>
              <a:t>‹#›</a:t>
            </a:fld>
            <a:endParaRPr lang="en-GB"/>
          </a:p>
        </p:txBody>
      </p:sp>
    </p:spTree>
    <p:extLst>
      <p:ext uri="{BB962C8B-B14F-4D97-AF65-F5344CB8AC3E}">
        <p14:creationId xmlns:p14="http://schemas.microsoft.com/office/powerpoint/2010/main" val="41438902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26615D8-14F8-4C4E-912B-88DC25144BE7}" type="datetimeFigureOut">
              <a:rPr lang="en-GB" smtClean="0"/>
              <a:t>06/10/2018</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F7674D92-3C9D-405F-B59D-7663A37D6AD5}" type="slidenum">
              <a:rPr lang="en-GB" smtClean="0"/>
              <a:t>‹#›</a:t>
            </a:fld>
            <a:endParaRPr lang="en-GB"/>
          </a:p>
        </p:txBody>
      </p:sp>
    </p:spTree>
    <p:extLst>
      <p:ext uri="{BB962C8B-B14F-4D97-AF65-F5344CB8AC3E}">
        <p14:creationId xmlns:p14="http://schemas.microsoft.com/office/powerpoint/2010/main" val="371059148"/>
      </p:ext>
    </p:extLst>
  </p:cSld>
  <p:clrMap bg1="lt1" tx1="dk1" bg2="lt2" tx2="dk2" accent1="accent1" accent2="accent2" accent3="accent3" accent4="accent4" accent5="accent5" accent6="accent6" hlink="hlink" folHlink="folHlink"/>
  <p:sldLayoutIdLst>
    <p:sldLayoutId id="2147483797" r:id="rId1"/>
    <p:sldLayoutId id="2147483798" r:id="rId2"/>
    <p:sldLayoutId id="2147483799" r:id="rId3"/>
    <p:sldLayoutId id="2147483800" r:id="rId4"/>
    <p:sldLayoutId id="2147483801" r:id="rId5"/>
    <p:sldLayoutId id="2147483802" r:id="rId6"/>
    <p:sldLayoutId id="2147483803" r:id="rId7"/>
    <p:sldLayoutId id="2147483804" r:id="rId8"/>
    <p:sldLayoutId id="2147483805" r:id="rId9"/>
    <p:sldLayoutId id="2147483806" r:id="rId10"/>
    <p:sldLayoutId id="2147483807" r:id="rId11"/>
    <p:sldLayoutId id="2147483808" r:id="rId12"/>
    <p:sldLayoutId id="2147483809" r:id="rId13"/>
    <p:sldLayoutId id="2147483810" r:id="rId14"/>
    <p:sldLayoutId id="2147483811" r:id="rId15"/>
    <p:sldLayoutId id="2147483812"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www.globalonenessproject.org/library/films/my-enemy-my-brother" TargetMode="External"/><Relationship Id="rId2" Type="http://schemas.openxmlformats.org/officeDocument/2006/relationships/slideLayout" Target="../slideLayouts/slideLayout2.xml"/><Relationship Id="rId1" Type="http://schemas.openxmlformats.org/officeDocument/2006/relationships/tags" Target="../tags/tag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smtClean="0">
                <a:solidFill>
                  <a:schemeClr val="accent2">
                    <a:lumMod val="50000"/>
                  </a:schemeClr>
                </a:solidFill>
              </a:rPr>
              <a:t>‘I and Thou’ Relating </a:t>
            </a:r>
            <a:endParaRPr lang="en-GB" b="1" dirty="0">
              <a:solidFill>
                <a:schemeClr val="accent2">
                  <a:lumMod val="50000"/>
                </a:schemeClr>
              </a:solidFill>
            </a:endParaRPr>
          </a:p>
        </p:txBody>
      </p:sp>
      <p:sp>
        <p:nvSpPr>
          <p:cNvPr id="3" name="Subtitle 2"/>
          <p:cNvSpPr>
            <a:spLocks noGrp="1"/>
          </p:cNvSpPr>
          <p:nvPr>
            <p:ph type="subTitle" idx="1"/>
          </p:nvPr>
        </p:nvSpPr>
        <p:spPr/>
        <p:txBody>
          <a:bodyPr>
            <a:normAutofit/>
          </a:bodyPr>
          <a:lstStyle/>
          <a:p>
            <a:r>
              <a:rPr lang="en-GB" sz="4400" b="1" dirty="0" smtClean="0">
                <a:solidFill>
                  <a:schemeClr val="accent1">
                    <a:lumMod val="50000"/>
                  </a:schemeClr>
                </a:solidFill>
              </a:rPr>
              <a:t>Martin Buber</a:t>
            </a:r>
            <a:endParaRPr lang="en-GB" sz="4400" b="1" dirty="0">
              <a:solidFill>
                <a:schemeClr val="accent1">
                  <a:lumMod val="50000"/>
                </a:schemeClr>
              </a:solidFill>
            </a:endParaRPr>
          </a:p>
        </p:txBody>
      </p:sp>
    </p:spTree>
    <p:custDataLst>
      <p:tags r:id="rId1"/>
    </p:custDataLst>
    <p:extLst>
      <p:ext uri="{BB962C8B-B14F-4D97-AF65-F5344CB8AC3E}">
        <p14:creationId xmlns:p14="http://schemas.microsoft.com/office/powerpoint/2010/main" val="132305611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9376" y="332656"/>
            <a:ext cx="8596668" cy="1320800"/>
          </a:xfrm>
        </p:spPr>
        <p:txBody>
          <a:bodyPr>
            <a:normAutofit/>
          </a:bodyPr>
          <a:lstStyle/>
          <a:p>
            <a:r>
              <a:rPr lang="en-GB" b="1" dirty="0" smtClean="0">
                <a:solidFill>
                  <a:schemeClr val="accent2">
                    <a:lumMod val="50000"/>
                  </a:schemeClr>
                </a:solidFill>
              </a:rPr>
              <a:t>Moving from the object to the subject</a:t>
            </a:r>
            <a:endParaRPr lang="en-GB" b="1" dirty="0">
              <a:solidFill>
                <a:schemeClr val="accent2">
                  <a:lumMod val="50000"/>
                </a:schemeClr>
              </a:solidFill>
            </a:endParaRPr>
          </a:p>
        </p:txBody>
      </p:sp>
      <p:sp>
        <p:nvSpPr>
          <p:cNvPr id="3" name="Content Placeholder 2"/>
          <p:cNvSpPr>
            <a:spLocks noGrp="1"/>
          </p:cNvSpPr>
          <p:nvPr>
            <p:ph idx="1"/>
          </p:nvPr>
        </p:nvSpPr>
        <p:spPr>
          <a:xfrm>
            <a:off x="623392" y="1653456"/>
            <a:ext cx="10729192" cy="4871888"/>
          </a:xfrm>
        </p:spPr>
        <p:txBody>
          <a:bodyPr>
            <a:normAutofit/>
          </a:bodyPr>
          <a:lstStyle/>
          <a:p>
            <a:pPr marL="0" indent="0">
              <a:buNone/>
            </a:pPr>
            <a:r>
              <a:rPr lang="en-GB" sz="3600" b="1" dirty="0" smtClean="0">
                <a:solidFill>
                  <a:schemeClr val="accent1">
                    <a:lumMod val="50000"/>
                  </a:schemeClr>
                </a:solidFill>
              </a:rPr>
              <a:t>Two </a:t>
            </a:r>
            <a:r>
              <a:rPr lang="en-GB" sz="3600" b="1" dirty="0">
                <a:solidFill>
                  <a:schemeClr val="accent1">
                    <a:lumMod val="50000"/>
                  </a:schemeClr>
                </a:solidFill>
              </a:rPr>
              <a:t>modes of engaging </a:t>
            </a:r>
            <a:r>
              <a:rPr lang="en-GB" sz="3600" b="1" dirty="0" smtClean="0">
                <a:solidFill>
                  <a:schemeClr val="accent1">
                    <a:lumMod val="50000"/>
                  </a:schemeClr>
                </a:solidFill>
              </a:rPr>
              <a:t>in the world:</a:t>
            </a:r>
          </a:p>
          <a:p>
            <a:pPr marL="137160" indent="0">
              <a:buNone/>
            </a:pPr>
            <a:endParaRPr lang="en-GB" sz="3600" b="1" dirty="0" smtClean="0">
              <a:solidFill>
                <a:schemeClr val="accent1">
                  <a:lumMod val="50000"/>
                </a:schemeClr>
              </a:solidFill>
            </a:endParaRPr>
          </a:p>
          <a:p>
            <a:pPr lvl="1"/>
            <a:r>
              <a:rPr lang="en-GB" sz="3600" b="1" dirty="0" smtClean="0">
                <a:solidFill>
                  <a:schemeClr val="accent1">
                    <a:lumMod val="50000"/>
                  </a:schemeClr>
                </a:solidFill>
              </a:rPr>
              <a:t> 'I–it‘ – experience</a:t>
            </a:r>
          </a:p>
          <a:p>
            <a:pPr marL="585216" lvl="1" indent="0">
              <a:buNone/>
            </a:pPr>
            <a:endParaRPr lang="en-GB" sz="3600" b="1" dirty="0" smtClean="0">
              <a:solidFill>
                <a:schemeClr val="accent1">
                  <a:lumMod val="50000"/>
                </a:schemeClr>
              </a:solidFill>
            </a:endParaRPr>
          </a:p>
          <a:p>
            <a:pPr lvl="1"/>
            <a:r>
              <a:rPr lang="en-GB" sz="3600" b="1" dirty="0" smtClean="0">
                <a:solidFill>
                  <a:schemeClr val="accent1">
                    <a:lumMod val="50000"/>
                  </a:schemeClr>
                </a:solidFill>
              </a:rPr>
              <a:t>‘I-Thou/You’ - encounter</a:t>
            </a:r>
            <a:endParaRPr lang="en-GB" sz="3600" b="1" dirty="0">
              <a:solidFill>
                <a:schemeClr val="accent1">
                  <a:lumMod val="50000"/>
                </a:schemeClr>
              </a:solidFill>
            </a:endParaRPr>
          </a:p>
        </p:txBody>
      </p:sp>
    </p:spTree>
    <p:extLst>
      <p:ext uri="{BB962C8B-B14F-4D97-AF65-F5344CB8AC3E}">
        <p14:creationId xmlns:p14="http://schemas.microsoft.com/office/powerpoint/2010/main" val="365920331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accent2">
                    <a:lumMod val="50000"/>
                  </a:schemeClr>
                </a:solidFill>
              </a:rPr>
              <a:t>The ‘I – It’ position</a:t>
            </a:r>
            <a:endParaRPr lang="en-GB" b="1" dirty="0">
              <a:solidFill>
                <a:schemeClr val="accent2">
                  <a:lumMod val="50000"/>
                </a:schemeClr>
              </a:solidFill>
            </a:endParaRPr>
          </a:p>
        </p:txBody>
      </p:sp>
      <p:sp>
        <p:nvSpPr>
          <p:cNvPr id="3" name="Content Placeholder 2"/>
          <p:cNvSpPr>
            <a:spLocks noGrp="1"/>
          </p:cNvSpPr>
          <p:nvPr>
            <p:ph idx="1"/>
          </p:nvPr>
        </p:nvSpPr>
        <p:spPr>
          <a:xfrm>
            <a:off x="479376" y="1484784"/>
            <a:ext cx="10225136" cy="5256584"/>
          </a:xfrm>
        </p:spPr>
        <p:txBody>
          <a:bodyPr>
            <a:normAutofit/>
          </a:bodyPr>
          <a:lstStyle/>
          <a:p>
            <a:pPr marL="0" indent="0">
              <a:buNone/>
            </a:pPr>
            <a:r>
              <a:rPr lang="en-GB" sz="2800" b="1" dirty="0">
                <a:solidFill>
                  <a:schemeClr val="accent1">
                    <a:lumMod val="50000"/>
                  </a:schemeClr>
                </a:solidFill>
              </a:rPr>
              <a:t>In </a:t>
            </a:r>
            <a:r>
              <a:rPr lang="en-GB" sz="2800" b="1" dirty="0" smtClean="0">
                <a:solidFill>
                  <a:schemeClr val="accent1">
                    <a:lumMod val="50000"/>
                  </a:schemeClr>
                </a:solidFill>
              </a:rPr>
              <a:t>‘I – It’ (experience), </a:t>
            </a:r>
            <a:r>
              <a:rPr lang="en-GB" sz="2800" dirty="0" smtClean="0">
                <a:solidFill>
                  <a:schemeClr val="accent1">
                    <a:lumMod val="50000"/>
                  </a:schemeClr>
                </a:solidFill>
              </a:rPr>
              <a:t>one </a:t>
            </a:r>
            <a:r>
              <a:rPr lang="en-GB" sz="2800" dirty="0">
                <a:solidFill>
                  <a:schemeClr val="accent1">
                    <a:lumMod val="50000"/>
                  </a:schemeClr>
                </a:solidFill>
              </a:rPr>
              <a:t>collects data, </a:t>
            </a:r>
            <a:r>
              <a:rPr lang="en-GB" sz="2800" dirty="0" smtClean="0">
                <a:solidFill>
                  <a:schemeClr val="accent1">
                    <a:lumMod val="50000"/>
                  </a:schemeClr>
                </a:solidFill>
              </a:rPr>
              <a:t>analyses </a:t>
            </a:r>
            <a:r>
              <a:rPr lang="en-GB" sz="2800" dirty="0">
                <a:solidFill>
                  <a:schemeClr val="accent1">
                    <a:lumMod val="50000"/>
                  </a:schemeClr>
                </a:solidFill>
              </a:rPr>
              <a:t>it, classifies it, and </a:t>
            </a:r>
            <a:r>
              <a:rPr lang="en-GB" sz="2800" dirty="0" smtClean="0">
                <a:solidFill>
                  <a:schemeClr val="accent1">
                    <a:lumMod val="50000"/>
                  </a:schemeClr>
                </a:solidFill>
              </a:rPr>
              <a:t>theorises </a:t>
            </a:r>
            <a:r>
              <a:rPr lang="en-GB" sz="2800" dirty="0">
                <a:solidFill>
                  <a:schemeClr val="accent1">
                    <a:lumMod val="50000"/>
                  </a:schemeClr>
                </a:solidFill>
              </a:rPr>
              <a:t>about it. The object of experience (the It) is viewed as a thing to be </a:t>
            </a:r>
            <a:r>
              <a:rPr lang="en-GB" sz="2800" dirty="0" smtClean="0">
                <a:solidFill>
                  <a:schemeClr val="accent1">
                    <a:lumMod val="50000"/>
                  </a:schemeClr>
                </a:solidFill>
              </a:rPr>
              <a:t>utilised</a:t>
            </a:r>
            <a:r>
              <a:rPr lang="en-GB" sz="2800" dirty="0">
                <a:solidFill>
                  <a:schemeClr val="accent1">
                    <a:lumMod val="50000"/>
                  </a:schemeClr>
                </a:solidFill>
              </a:rPr>
              <a:t>, a thing to be known or put to some purpose. In experience we see our object as a collection of qualities and quantities, as a particular point in space and time. There is a necessary distance between the experiencing I and the experienced It: the one is subject, and the other object. Also, the experiencing I is an objective observer rather than an active participant in this mode of engaging the world.</a:t>
            </a:r>
          </a:p>
        </p:txBody>
      </p:sp>
    </p:spTree>
    <p:extLst>
      <p:ext uri="{BB962C8B-B14F-4D97-AF65-F5344CB8AC3E}">
        <p14:creationId xmlns:p14="http://schemas.microsoft.com/office/powerpoint/2010/main" val="249202087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solidFill>
                  <a:schemeClr val="accent2">
                    <a:lumMod val="50000"/>
                  </a:schemeClr>
                </a:solidFill>
              </a:rPr>
              <a:t>The ‘I – Thou/You’ position</a:t>
            </a:r>
            <a:endParaRPr lang="en-GB" b="1" dirty="0">
              <a:solidFill>
                <a:schemeClr val="accent2">
                  <a:lumMod val="50000"/>
                </a:schemeClr>
              </a:solidFill>
            </a:endParaRPr>
          </a:p>
        </p:txBody>
      </p:sp>
      <p:sp>
        <p:nvSpPr>
          <p:cNvPr id="3" name="Content Placeholder 2"/>
          <p:cNvSpPr>
            <a:spLocks noGrp="1"/>
          </p:cNvSpPr>
          <p:nvPr>
            <p:ph idx="1"/>
          </p:nvPr>
        </p:nvSpPr>
        <p:spPr>
          <a:xfrm>
            <a:off x="677334" y="2160589"/>
            <a:ext cx="9883162" cy="3880773"/>
          </a:xfrm>
        </p:spPr>
        <p:txBody>
          <a:bodyPr>
            <a:normAutofit/>
          </a:bodyPr>
          <a:lstStyle/>
          <a:p>
            <a:endParaRPr lang="en-GB" dirty="0" smtClean="0"/>
          </a:p>
          <a:p>
            <a:pPr marL="0" indent="0">
              <a:buNone/>
            </a:pPr>
            <a:r>
              <a:rPr lang="en-GB" sz="3200" dirty="0" smtClean="0">
                <a:solidFill>
                  <a:schemeClr val="accent1">
                    <a:lumMod val="50000"/>
                  </a:schemeClr>
                </a:solidFill>
              </a:rPr>
              <a:t>In </a:t>
            </a:r>
            <a:r>
              <a:rPr lang="en-GB" sz="3200" dirty="0">
                <a:solidFill>
                  <a:schemeClr val="accent1">
                    <a:lumMod val="50000"/>
                  </a:schemeClr>
                </a:solidFill>
              </a:rPr>
              <a:t>this mode, </a:t>
            </a:r>
            <a:r>
              <a:rPr lang="en-GB" sz="3200" b="1" i="1" dirty="0" smtClean="0">
                <a:solidFill>
                  <a:schemeClr val="accent1">
                    <a:lumMod val="50000"/>
                  </a:schemeClr>
                </a:solidFill>
              </a:rPr>
              <a:t>we encounter</a:t>
            </a:r>
            <a:r>
              <a:rPr lang="en-GB" sz="3200" b="1" dirty="0" smtClean="0">
                <a:solidFill>
                  <a:schemeClr val="accent1">
                    <a:lumMod val="50000"/>
                  </a:schemeClr>
                </a:solidFill>
              </a:rPr>
              <a:t>.</a:t>
            </a:r>
            <a:r>
              <a:rPr lang="en-GB" sz="3200" dirty="0" smtClean="0">
                <a:solidFill>
                  <a:schemeClr val="accent1">
                    <a:lumMod val="50000"/>
                  </a:schemeClr>
                </a:solidFill>
              </a:rPr>
              <a:t>  We </a:t>
            </a:r>
            <a:r>
              <a:rPr lang="en-GB" sz="3200" dirty="0">
                <a:solidFill>
                  <a:schemeClr val="accent1">
                    <a:lumMod val="50000"/>
                  </a:schemeClr>
                </a:solidFill>
              </a:rPr>
              <a:t>enter into a relationship with the object </a:t>
            </a:r>
            <a:r>
              <a:rPr lang="en-GB" sz="3200" dirty="0" smtClean="0">
                <a:solidFill>
                  <a:schemeClr val="accent1">
                    <a:lumMod val="50000"/>
                  </a:schemeClr>
                </a:solidFill>
              </a:rPr>
              <a:t>encountered. We </a:t>
            </a:r>
            <a:r>
              <a:rPr lang="en-GB" sz="3200" dirty="0">
                <a:solidFill>
                  <a:schemeClr val="accent1">
                    <a:lumMod val="50000"/>
                  </a:schemeClr>
                </a:solidFill>
              </a:rPr>
              <a:t>participate in something with that </a:t>
            </a:r>
            <a:r>
              <a:rPr lang="en-GB" sz="3200" dirty="0" smtClean="0">
                <a:solidFill>
                  <a:schemeClr val="accent1">
                    <a:lumMod val="50000"/>
                  </a:schemeClr>
                </a:solidFill>
              </a:rPr>
              <a:t>object – we humanise and </a:t>
            </a:r>
            <a:r>
              <a:rPr lang="en-GB" sz="3200" dirty="0" err="1" smtClean="0">
                <a:solidFill>
                  <a:schemeClr val="accent1">
                    <a:lumMod val="50000"/>
                  </a:schemeClr>
                </a:solidFill>
              </a:rPr>
              <a:t>subjectify</a:t>
            </a:r>
            <a:r>
              <a:rPr lang="en-GB" sz="3200" dirty="0" smtClean="0">
                <a:solidFill>
                  <a:schemeClr val="accent1">
                    <a:lumMod val="50000"/>
                  </a:schemeClr>
                </a:solidFill>
              </a:rPr>
              <a:t> the other. Both </a:t>
            </a:r>
            <a:r>
              <a:rPr lang="en-GB" sz="3200" dirty="0">
                <a:solidFill>
                  <a:schemeClr val="accent1">
                    <a:lumMod val="50000"/>
                  </a:schemeClr>
                </a:solidFill>
              </a:rPr>
              <a:t>the I and the You are transformed by the relation between them.</a:t>
            </a:r>
          </a:p>
        </p:txBody>
      </p:sp>
    </p:spTree>
    <p:extLst>
      <p:ext uri="{BB962C8B-B14F-4D97-AF65-F5344CB8AC3E}">
        <p14:creationId xmlns:p14="http://schemas.microsoft.com/office/powerpoint/2010/main" val="331187483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b="1" dirty="0" smtClean="0">
                <a:solidFill>
                  <a:schemeClr val="accent2">
                    <a:lumMod val="50000"/>
                  </a:schemeClr>
                </a:solidFill>
              </a:rPr>
              <a:t>Relating</a:t>
            </a:r>
            <a:endParaRPr lang="en-GB" sz="4800" b="1" dirty="0">
              <a:solidFill>
                <a:schemeClr val="accent2">
                  <a:lumMod val="50000"/>
                </a:schemeClr>
              </a:solidFill>
            </a:endParaRPr>
          </a:p>
        </p:txBody>
      </p:sp>
      <p:sp>
        <p:nvSpPr>
          <p:cNvPr id="3" name="Content Placeholder 2"/>
          <p:cNvSpPr>
            <a:spLocks noGrp="1"/>
          </p:cNvSpPr>
          <p:nvPr>
            <p:ph idx="1"/>
          </p:nvPr>
        </p:nvSpPr>
        <p:spPr>
          <a:xfrm>
            <a:off x="677334" y="2160589"/>
            <a:ext cx="10315210" cy="3880773"/>
          </a:xfrm>
        </p:spPr>
        <p:txBody>
          <a:bodyPr>
            <a:noAutofit/>
          </a:bodyPr>
          <a:lstStyle/>
          <a:p>
            <a:r>
              <a:rPr lang="en-GB" sz="3200" dirty="0" smtClean="0">
                <a:solidFill>
                  <a:schemeClr val="accent1">
                    <a:lumMod val="50000"/>
                  </a:schemeClr>
                </a:solidFill>
              </a:rPr>
              <a:t>Take a moment and think about some of your relationships</a:t>
            </a:r>
          </a:p>
          <a:p>
            <a:r>
              <a:rPr lang="en-GB" sz="3200" dirty="0" smtClean="0">
                <a:solidFill>
                  <a:schemeClr val="accent1">
                    <a:lumMod val="50000"/>
                  </a:schemeClr>
                </a:solidFill>
              </a:rPr>
              <a:t>Reflect on how you relate:</a:t>
            </a:r>
          </a:p>
          <a:p>
            <a:pPr marL="137160" indent="0">
              <a:buNone/>
            </a:pPr>
            <a:r>
              <a:rPr lang="en-GB" sz="3200" dirty="0" smtClean="0">
                <a:solidFill>
                  <a:schemeClr val="accent1">
                    <a:lumMod val="50000"/>
                  </a:schemeClr>
                </a:solidFill>
              </a:rPr>
              <a:t>	-</a:t>
            </a:r>
            <a:r>
              <a:rPr lang="en-GB" sz="3200" dirty="0">
                <a:solidFill>
                  <a:schemeClr val="accent1">
                    <a:lumMod val="50000"/>
                  </a:schemeClr>
                </a:solidFill>
              </a:rPr>
              <a:t>	with someone you’ve just met</a:t>
            </a:r>
            <a:endParaRPr lang="en-GB" sz="3200" dirty="0" smtClean="0">
              <a:solidFill>
                <a:schemeClr val="accent1">
                  <a:lumMod val="50000"/>
                </a:schemeClr>
              </a:solidFill>
            </a:endParaRPr>
          </a:p>
          <a:p>
            <a:pPr marL="137160" indent="0">
              <a:buNone/>
            </a:pPr>
            <a:r>
              <a:rPr lang="en-GB" sz="3200" dirty="0">
                <a:solidFill>
                  <a:schemeClr val="accent1">
                    <a:lumMod val="50000"/>
                  </a:schemeClr>
                </a:solidFill>
              </a:rPr>
              <a:t>	</a:t>
            </a:r>
            <a:r>
              <a:rPr lang="en-GB" sz="3200" dirty="0" smtClean="0">
                <a:solidFill>
                  <a:schemeClr val="accent1">
                    <a:lumMod val="50000"/>
                  </a:schemeClr>
                </a:solidFill>
              </a:rPr>
              <a:t>- 	with someone you know well</a:t>
            </a:r>
          </a:p>
          <a:p>
            <a:r>
              <a:rPr lang="en-GB" sz="3200" dirty="0" smtClean="0">
                <a:solidFill>
                  <a:schemeClr val="accent1">
                    <a:lumMod val="50000"/>
                  </a:schemeClr>
                </a:solidFill>
              </a:rPr>
              <a:t>What are the implications of objectification?</a:t>
            </a:r>
          </a:p>
          <a:p>
            <a:r>
              <a:rPr lang="en-GB" sz="3200" dirty="0" smtClean="0">
                <a:solidFill>
                  <a:schemeClr val="accent1">
                    <a:lumMod val="50000"/>
                  </a:schemeClr>
                </a:solidFill>
              </a:rPr>
              <a:t>What are the implications of </a:t>
            </a:r>
            <a:r>
              <a:rPr lang="en-GB" sz="3200" dirty="0" err="1" smtClean="0">
                <a:solidFill>
                  <a:schemeClr val="accent1">
                    <a:lumMod val="50000"/>
                  </a:schemeClr>
                </a:solidFill>
              </a:rPr>
              <a:t>subjectification</a:t>
            </a:r>
            <a:r>
              <a:rPr lang="en-GB" sz="3200" dirty="0" smtClean="0">
                <a:solidFill>
                  <a:schemeClr val="accent1">
                    <a:lumMod val="50000"/>
                  </a:schemeClr>
                </a:solidFill>
              </a:rPr>
              <a:t>?</a:t>
            </a:r>
            <a:endParaRPr lang="en-GB" sz="3200" dirty="0">
              <a:solidFill>
                <a:schemeClr val="accent1">
                  <a:lumMod val="50000"/>
                </a:schemeClr>
              </a:solidFill>
            </a:endParaRPr>
          </a:p>
        </p:txBody>
      </p:sp>
    </p:spTree>
    <p:extLst>
      <p:ext uri="{BB962C8B-B14F-4D97-AF65-F5344CB8AC3E}">
        <p14:creationId xmlns:p14="http://schemas.microsoft.com/office/powerpoint/2010/main" val="251023134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smtClean="0">
                <a:solidFill>
                  <a:schemeClr val="accent2">
                    <a:lumMod val="50000"/>
                  </a:schemeClr>
                </a:solidFill>
              </a:rPr>
              <a:t>Theory in Action</a:t>
            </a:r>
            <a:endParaRPr lang="en-GB" sz="4000" b="1" dirty="0">
              <a:solidFill>
                <a:schemeClr val="accent2">
                  <a:lumMod val="50000"/>
                </a:schemeClr>
              </a:solidFill>
            </a:endParaRPr>
          </a:p>
        </p:txBody>
      </p:sp>
      <p:sp>
        <p:nvSpPr>
          <p:cNvPr id="3" name="Content Placeholder 2"/>
          <p:cNvSpPr>
            <a:spLocks noGrp="1"/>
          </p:cNvSpPr>
          <p:nvPr>
            <p:ph idx="1"/>
          </p:nvPr>
        </p:nvSpPr>
        <p:spPr>
          <a:xfrm>
            <a:off x="479376" y="1930400"/>
            <a:ext cx="9731424" cy="4882976"/>
          </a:xfrm>
        </p:spPr>
        <p:txBody>
          <a:bodyPr>
            <a:normAutofit/>
          </a:bodyPr>
          <a:lstStyle/>
          <a:p>
            <a:r>
              <a:rPr lang="en-GB" sz="3200" dirty="0" smtClean="0">
                <a:solidFill>
                  <a:schemeClr val="accent1">
                    <a:lumMod val="50000"/>
                  </a:schemeClr>
                </a:solidFill>
              </a:rPr>
              <a:t>The Global Oneness Project</a:t>
            </a:r>
          </a:p>
          <a:p>
            <a:pPr marL="137160" indent="0">
              <a:buNone/>
            </a:pPr>
            <a:endParaRPr lang="en-GB" sz="3200" dirty="0" smtClean="0">
              <a:solidFill>
                <a:schemeClr val="accent1">
                  <a:lumMod val="50000"/>
                </a:schemeClr>
              </a:solidFill>
            </a:endParaRPr>
          </a:p>
          <a:p>
            <a:r>
              <a:rPr lang="en-GB" sz="3200" dirty="0" smtClean="0">
                <a:solidFill>
                  <a:schemeClr val="accent1">
                    <a:lumMod val="50000"/>
                  </a:schemeClr>
                </a:solidFill>
              </a:rPr>
              <a:t>Non-linear thinking</a:t>
            </a:r>
          </a:p>
          <a:p>
            <a:pPr lvl="1"/>
            <a:r>
              <a:rPr lang="en-GB" sz="3200" dirty="0">
                <a:solidFill>
                  <a:schemeClr val="accent1">
                    <a:lumMod val="50000"/>
                  </a:schemeClr>
                </a:solidFill>
              </a:rPr>
              <a:t>Human thought characterized by expansion in multiple directions, rather than in one direction, and based on the concept that there are multiple starting points from which one can apply logic to a problem.</a:t>
            </a:r>
            <a:endParaRPr lang="en-GB" sz="3200" dirty="0" smtClean="0">
              <a:solidFill>
                <a:schemeClr val="accent1">
                  <a:lumMod val="50000"/>
                </a:schemeClr>
              </a:solidFill>
            </a:endParaRPr>
          </a:p>
          <a:p>
            <a:pPr lvl="1"/>
            <a:endParaRPr lang="en-GB" dirty="0">
              <a:solidFill>
                <a:schemeClr val="accent3">
                  <a:lumMod val="75000"/>
                </a:schemeClr>
              </a:solidFill>
            </a:endParaRPr>
          </a:p>
        </p:txBody>
      </p:sp>
    </p:spTree>
    <p:extLst>
      <p:ext uri="{BB962C8B-B14F-4D97-AF65-F5344CB8AC3E}">
        <p14:creationId xmlns:p14="http://schemas.microsoft.com/office/powerpoint/2010/main" val="302194738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accent2">
                    <a:lumMod val="50000"/>
                  </a:schemeClr>
                </a:solidFill>
              </a:rPr>
              <a:t>Non-linear training</a:t>
            </a:r>
            <a:endParaRPr lang="en-GB" b="1" dirty="0">
              <a:solidFill>
                <a:schemeClr val="accent2">
                  <a:lumMod val="50000"/>
                </a:schemeClr>
              </a:solidFill>
            </a:endParaRPr>
          </a:p>
        </p:txBody>
      </p:sp>
      <p:sp>
        <p:nvSpPr>
          <p:cNvPr id="3" name="Content Placeholder 2"/>
          <p:cNvSpPr>
            <a:spLocks noGrp="1"/>
          </p:cNvSpPr>
          <p:nvPr>
            <p:ph idx="1"/>
          </p:nvPr>
        </p:nvSpPr>
        <p:spPr>
          <a:xfrm>
            <a:off x="677334" y="1772816"/>
            <a:ext cx="10603242" cy="4680519"/>
          </a:xfrm>
        </p:spPr>
        <p:txBody>
          <a:bodyPr>
            <a:noAutofit/>
          </a:bodyPr>
          <a:lstStyle/>
          <a:p>
            <a:r>
              <a:rPr lang="en-GB" sz="2800" dirty="0">
                <a:solidFill>
                  <a:schemeClr val="accent1">
                    <a:lumMod val="50000"/>
                  </a:schemeClr>
                </a:solidFill>
              </a:rPr>
              <a:t>linear narratives follow a straight line — starting at the beginning, moving to the middle and proceeding to the end of the story. In contrast, a non-linear narrative often starts at the middle of a story or the height of a conflict and then double-backs to the beginning. </a:t>
            </a:r>
            <a:endParaRPr lang="en-GB" sz="2800" dirty="0" smtClean="0">
              <a:solidFill>
                <a:schemeClr val="accent1">
                  <a:lumMod val="50000"/>
                </a:schemeClr>
              </a:solidFill>
            </a:endParaRPr>
          </a:p>
          <a:p>
            <a:r>
              <a:rPr lang="en-GB" sz="2800" dirty="0" smtClean="0">
                <a:solidFill>
                  <a:schemeClr val="accent1">
                    <a:lumMod val="50000"/>
                  </a:schemeClr>
                </a:solidFill>
              </a:rPr>
              <a:t>Stories have power</a:t>
            </a:r>
          </a:p>
          <a:p>
            <a:r>
              <a:rPr lang="en-GB" sz="2800" dirty="0" smtClean="0">
                <a:solidFill>
                  <a:schemeClr val="accent1">
                    <a:lumMod val="50000"/>
                  </a:schemeClr>
                </a:solidFill>
              </a:rPr>
              <a:t>Our personal narratives – those we grow up with – influence our perceptions. They inform </a:t>
            </a:r>
            <a:r>
              <a:rPr lang="en-GB" sz="2800" i="1" dirty="0" smtClean="0">
                <a:solidFill>
                  <a:schemeClr val="accent1">
                    <a:lumMod val="50000"/>
                  </a:schemeClr>
                </a:solidFill>
              </a:rPr>
              <a:t>my</a:t>
            </a:r>
            <a:r>
              <a:rPr lang="en-GB" sz="2800" dirty="0" smtClean="0">
                <a:solidFill>
                  <a:schemeClr val="accent1">
                    <a:lumMod val="50000"/>
                  </a:schemeClr>
                </a:solidFill>
              </a:rPr>
              <a:t> interpretation of what is/has happened</a:t>
            </a:r>
            <a:endParaRPr lang="en-GB" sz="2800" dirty="0">
              <a:solidFill>
                <a:schemeClr val="accent1">
                  <a:lumMod val="50000"/>
                </a:schemeClr>
              </a:solidFill>
            </a:endParaRPr>
          </a:p>
        </p:txBody>
      </p:sp>
    </p:spTree>
    <p:extLst>
      <p:ext uri="{BB962C8B-B14F-4D97-AF65-F5344CB8AC3E}">
        <p14:creationId xmlns:p14="http://schemas.microsoft.com/office/powerpoint/2010/main" val="384610199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accent2">
                    <a:lumMod val="50000"/>
                  </a:schemeClr>
                </a:solidFill>
              </a:rPr>
              <a:t>Non-linear training contd.</a:t>
            </a:r>
            <a:endParaRPr lang="en-GB" b="1" dirty="0">
              <a:solidFill>
                <a:schemeClr val="accent2">
                  <a:lumMod val="50000"/>
                </a:schemeClr>
              </a:solidFill>
            </a:endParaRPr>
          </a:p>
        </p:txBody>
      </p:sp>
      <p:sp>
        <p:nvSpPr>
          <p:cNvPr id="3" name="Content Placeholder 2"/>
          <p:cNvSpPr>
            <a:spLocks noGrp="1"/>
          </p:cNvSpPr>
          <p:nvPr>
            <p:ph idx="1"/>
          </p:nvPr>
        </p:nvSpPr>
        <p:spPr>
          <a:xfrm>
            <a:off x="677334" y="1700809"/>
            <a:ext cx="10891274" cy="4340554"/>
          </a:xfrm>
        </p:spPr>
        <p:txBody>
          <a:bodyPr>
            <a:noAutofit/>
          </a:bodyPr>
          <a:lstStyle/>
          <a:p>
            <a:r>
              <a:rPr lang="en-GB" sz="3200" dirty="0" smtClean="0">
                <a:solidFill>
                  <a:schemeClr val="accent1">
                    <a:lumMod val="50000"/>
                  </a:schemeClr>
                </a:solidFill>
              </a:rPr>
              <a:t>Our present is affected by our narrative</a:t>
            </a:r>
          </a:p>
          <a:p>
            <a:pPr lvl="1"/>
            <a:r>
              <a:rPr lang="en-GB" sz="3200" dirty="0" smtClean="0">
                <a:solidFill>
                  <a:schemeClr val="accent1">
                    <a:lumMod val="50000"/>
                  </a:schemeClr>
                </a:solidFill>
              </a:rPr>
              <a:t>Putting the past in its place</a:t>
            </a:r>
          </a:p>
          <a:p>
            <a:pPr lvl="1"/>
            <a:r>
              <a:rPr lang="en-GB" sz="3200" dirty="0" smtClean="0">
                <a:solidFill>
                  <a:schemeClr val="accent1">
                    <a:lumMod val="50000"/>
                  </a:schemeClr>
                </a:solidFill>
              </a:rPr>
              <a:t>Putting the present in its place</a:t>
            </a:r>
          </a:p>
          <a:p>
            <a:r>
              <a:rPr lang="en-GB" sz="3200" dirty="0" smtClean="0">
                <a:solidFill>
                  <a:schemeClr val="accent1">
                    <a:lumMod val="50000"/>
                  </a:schemeClr>
                </a:solidFill>
              </a:rPr>
              <a:t>For transition to occur, we need to engage with the other</a:t>
            </a:r>
          </a:p>
          <a:p>
            <a:r>
              <a:rPr lang="en-GB" sz="3200" dirty="0">
                <a:solidFill>
                  <a:schemeClr val="accent1">
                    <a:lumMod val="50000"/>
                  </a:schemeClr>
                </a:solidFill>
              </a:rPr>
              <a:t>I</a:t>
            </a:r>
            <a:r>
              <a:rPr lang="en-GB" sz="3200" dirty="0" smtClean="0">
                <a:solidFill>
                  <a:schemeClr val="accent1">
                    <a:lumMod val="50000"/>
                  </a:schemeClr>
                </a:solidFill>
              </a:rPr>
              <a:t> need to share my story and I need to hear your story in an ‘I-Thou/You’ encounter</a:t>
            </a:r>
          </a:p>
          <a:p>
            <a:r>
              <a:rPr lang="en-GB" sz="3200" dirty="0" smtClean="0">
                <a:solidFill>
                  <a:schemeClr val="accent1">
                    <a:lumMod val="50000"/>
                  </a:schemeClr>
                </a:solidFill>
              </a:rPr>
              <a:t>Through this transformative encounter, we can create a </a:t>
            </a:r>
            <a:r>
              <a:rPr lang="en-GB" sz="3200" i="1" dirty="0" smtClean="0">
                <a:solidFill>
                  <a:schemeClr val="accent1">
                    <a:lumMod val="50000"/>
                  </a:schemeClr>
                </a:solidFill>
              </a:rPr>
              <a:t>new</a:t>
            </a:r>
            <a:r>
              <a:rPr lang="en-GB" sz="3200" dirty="0" smtClean="0">
                <a:solidFill>
                  <a:schemeClr val="accent1">
                    <a:lumMod val="50000"/>
                  </a:schemeClr>
                </a:solidFill>
              </a:rPr>
              <a:t> story (holocaust -  oppression)</a:t>
            </a:r>
          </a:p>
        </p:txBody>
      </p:sp>
    </p:spTree>
    <p:extLst>
      <p:ext uri="{BB962C8B-B14F-4D97-AF65-F5344CB8AC3E}">
        <p14:creationId xmlns:p14="http://schemas.microsoft.com/office/powerpoint/2010/main" val="421678608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solidFill>
                  <a:schemeClr val="accent2">
                    <a:lumMod val="50000"/>
                  </a:schemeClr>
                </a:solidFill>
              </a:rPr>
              <a:t>Empathic relating:</a:t>
            </a:r>
            <a:br>
              <a:rPr lang="en-GB" b="1" dirty="0" smtClean="0">
                <a:solidFill>
                  <a:schemeClr val="accent2">
                    <a:lumMod val="50000"/>
                  </a:schemeClr>
                </a:solidFill>
              </a:rPr>
            </a:br>
            <a:r>
              <a:rPr lang="en-GB" sz="3600" b="1" dirty="0">
                <a:solidFill>
                  <a:schemeClr val="accent2">
                    <a:lumMod val="50000"/>
                  </a:schemeClr>
                </a:solidFill>
              </a:rPr>
              <a:t>standing on the ground of the other</a:t>
            </a:r>
            <a:endParaRPr lang="en-GB" sz="3600" b="1" dirty="0">
              <a:solidFill>
                <a:schemeClr val="accent2">
                  <a:lumMod val="50000"/>
                </a:schemeClr>
              </a:solidFill>
            </a:endParaRPr>
          </a:p>
        </p:txBody>
      </p:sp>
      <p:sp>
        <p:nvSpPr>
          <p:cNvPr id="3" name="Content Placeholder 2"/>
          <p:cNvSpPr>
            <a:spLocks noGrp="1"/>
          </p:cNvSpPr>
          <p:nvPr>
            <p:ph idx="1"/>
          </p:nvPr>
        </p:nvSpPr>
        <p:spPr/>
        <p:txBody>
          <a:bodyPr>
            <a:normAutofit/>
          </a:bodyPr>
          <a:lstStyle/>
          <a:p>
            <a:r>
              <a:rPr lang="en-GB" sz="3200" b="1" dirty="0" smtClean="0">
                <a:solidFill>
                  <a:schemeClr val="accent1">
                    <a:lumMod val="50000"/>
                  </a:schemeClr>
                </a:solidFill>
              </a:rPr>
              <a:t>My enemy my brother</a:t>
            </a:r>
          </a:p>
          <a:p>
            <a:endParaRPr lang="en-GB" dirty="0"/>
          </a:p>
          <a:p>
            <a:pPr marL="137160" indent="0">
              <a:buNone/>
            </a:pPr>
            <a:r>
              <a:rPr lang="en-GB" dirty="0" smtClean="0">
                <a:hlinkClick r:id="rId3"/>
              </a:rPr>
              <a:t>http</a:t>
            </a:r>
            <a:r>
              <a:rPr lang="en-GB" dirty="0">
                <a:hlinkClick r:id="rId3"/>
              </a:rPr>
              <a:t>://</a:t>
            </a:r>
            <a:r>
              <a:rPr lang="en-GB" dirty="0" smtClean="0">
                <a:hlinkClick r:id="rId3"/>
              </a:rPr>
              <a:t>www.globalonenessproject.org/library/films/my-enemy-my-brother</a:t>
            </a:r>
            <a:endParaRPr lang="en-GB" dirty="0" smtClean="0"/>
          </a:p>
          <a:p>
            <a:pPr marL="137160" indent="0">
              <a:buNone/>
            </a:pPr>
            <a:endParaRPr lang="en-GB" dirty="0" smtClean="0"/>
          </a:p>
        </p:txBody>
      </p:sp>
    </p:spTree>
    <p:custDataLst>
      <p:tags r:id="rId1"/>
    </p:custDataLst>
    <p:extLst>
      <p:ext uri="{BB962C8B-B14F-4D97-AF65-F5344CB8AC3E}">
        <p14:creationId xmlns:p14="http://schemas.microsoft.com/office/powerpoint/2010/main" val="3718915193"/>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Facet</Template>
  <TotalTime>196</TotalTime>
  <Words>435</Words>
  <Application>Microsoft Office PowerPoint</Application>
  <PresentationFormat>Widescreen</PresentationFormat>
  <Paragraphs>40</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Trebuchet MS</vt:lpstr>
      <vt:lpstr>Wingdings 3</vt:lpstr>
      <vt:lpstr>Facet</vt:lpstr>
      <vt:lpstr>‘I and Thou’ Relating </vt:lpstr>
      <vt:lpstr>Moving from the object to the subject</vt:lpstr>
      <vt:lpstr>The ‘I – It’ position</vt:lpstr>
      <vt:lpstr>The ‘I – Thou/You’ position</vt:lpstr>
      <vt:lpstr>Relating</vt:lpstr>
      <vt:lpstr>Theory in Action</vt:lpstr>
      <vt:lpstr>Non-linear training</vt:lpstr>
      <vt:lpstr>Non-linear training contd.</vt:lpstr>
      <vt:lpstr>Empathic relating: standing on the ground of the other</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 and Thou’ Relating</dc:title>
  <dc:creator>Administrator</dc:creator>
  <cp:lastModifiedBy>Ruth Groff</cp:lastModifiedBy>
  <cp:revision>21</cp:revision>
  <dcterms:created xsi:type="dcterms:W3CDTF">2015-10-27T09:49:25Z</dcterms:created>
  <dcterms:modified xsi:type="dcterms:W3CDTF">2018-10-06T14:02:28Z</dcterms:modified>
</cp:coreProperties>
</file>