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2"/>
  </p:notesMasterIdLst>
  <p:sldIdLst>
    <p:sldId id="273" r:id="rId3"/>
    <p:sldId id="286" r:id="rId4"/>
    <p:sldId id="274" r:id="rId5"/>
    <p:sldId id="275" r:id="rId6"/>
    <p:sldId id="285" r:id="rId7"/>
    <p:sldId id="276" r:id="rId8"/>
    <p:sldId id="277" r:id="rId9"/>
    <p:sldId id="278" r:id="rId10"/>
    <p:sldId id="279" r:id="rId11"/>
    <p:sldId id="280" r:id="rId12"/>
    <p:sldId id="281" r:id="rId13"/>
    <p:sldId id="283" r:id="rId14"/>
    <p:sldId id="284" r:id="rId15"/>
    <p:sldId id="287" r:id="rId16"/>
    <p:sldId id="288" r:id="rId17"/>
    <p:sldId id="289" r:id="rId18"/>
    <p:sldId id="290" r:id="rId19"/>
    <p:sldId id="291" r:id="rId20"/>
    <p:sldId id="292" r:id="rId21"/>
    <p:sldId id="293" r:id="rId22"/>
    <p:sldId id="294" r:id="rId23"/>
    <p:sldId id="295" r:id="rId24"/>
    <p:sldId id="296" r:id="rId25"/>
    <p:sldId id="297" r:id="rId26"/>
    <p:sldId id="298" r:id="rId27"/>
    <p:sldId id="299" r:id="rId28"/>
    <p:sldId id="300" r:id="rId29"/>
    <p:sldId id="301" r:id="rId30"/>
    <p:sldId id="257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F8AE7D-FD28-4B20-A54D-E7967ECD48F5}" v="46" dt="2022-07-27T10:23:56.4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5" d="100"/>
          <a:sy n="65" d="100"/>
        </p:scale>
        <p:origin x="48" y="5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37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50F01A-8FCA-4BC6-BED9-3C45A1E9C855}" type="datetimeFigureOut">
              <a:rPr lang="en-GB" smtClean="0"/>
              <a:t>19/08/2022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25DACE-2808-4450-9244-5EC826017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459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y-GB" altLang="cy-GB" dirty="0"/>
              <a:t>Notes</a:t>
            </a:r>
            <a:r>
              <a:rPr lang="cy-GB" altLang="cy-GB" baseline="0" dirty="0"/>
              <a:t> for Module Team:</a:t>
            </a:r>
          </a:p>
          <a:p>
            <a:endParaRPr lang="cy-GB" altLang="cy-GB" baseline="0" dirty="0"/>
          </a:p>
          <a:p>
            <a:r>
              <a:rPr lang="cy-GB" altLang="cy-GB" baseline="0" dirty="0"/>
              <a:t>This is a short PP which provides students with an overview of the module.</a:t>
            </a:r>
          </a:p>
          <a:p>
            <a:r>
              <a:rPr lang="cy-GB" altLang="cy-GB" baseline="0" dirty="0"/>
              <a:t>You can open the module handbook on the whiteboard and go over details, such as:</a:t>
            </a:r>
          </a:p>
          <a:p>
            <a:endParaRPr lang="cy-GB" altLang="cy-GB" baseline="0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cy-GB" baseline="0" dirty="0"/>
              <a:t>Staff details – explain that they have to e-mail their lecturer if absent</a:t>
            </a:r>
            <a:endParaRPr lang="cy-GB" altLang="cy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/>
              <a:t>Learning outcomes (from the module overview)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/>
              <a:t>A brief look at the content (from the module overview)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/>
              <a:t>Both assessments – Panopto guidance can either be watched in their own time or in lectures (sometimes it helps to listen to the guidance together)</a:t>
            </a:r>
          </a:p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791807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can discuss the</a:t>
            </a:r>
            <a:r>
              <a:rPr lang="en-GB" baseline="0" dirty="0"/>
              <a:t> benefits of doing a degree and </a:t>
            </a:r>
            <a:r>
              <a:rPr lang="en-GB" dirty="0"/>
              <a:t>share</a:t>
            </a:r>
            <a:r>
              <a:rPr lang="en-GB" baseline="0" dirty="0"/>
              <a:t> why they are doing this degree.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2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3204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9378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9131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6342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4316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7126625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0622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cy-GB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70555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9351413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0950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4636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y-GB" altLang="cy-GB" dirty="0"/>
              <a:t>Notes</a:t>
            </a:r>
            <a:r>
              <a:rPr lang="cy-GB" altLang="cy-GB" baseline="0" dirty="0"/>
              <a:t> for Module Team:</a:t>
            </a:r>
          </a:p>
          <a:p>
            <a:endParaRPr lang="cy-GB" altLang="cy-GB" baseline="0" dirty="0"/>
          </a:p>
          <a:p>
            <a:r>
              <a:rPr lang="cy-GB" altLang="cy-GB" baseline="0" dirty="0"/>
              <a:t>This is a short PP which provides students with an overview of the module.</a:t>
            </a:r>
          </a:p>
          <a:p>
            <a:r>
              <a:rPr lang="cy-GB" altLang="cy-GB" baseline="0" dirty="0"/>
              <a:t>You can open the module handbook on the whiteboard and go over details, such as:</a:t>
            </a:r>
          </a:p>
          <a:p>
            <a:endParaRPr lang="cy-GB" altLang="cy-GB" baseline="0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cy-GB" baseline="0" dirty="0"/>
              <a:t>Staff details – explain that they have to e-mail their lecturer if absent</a:t>
            </a:r>
            <a:endParaRPr lang="cy-GB" altLang="cy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/>
              <a:t>Learning outcomes (from the module overview)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/>
              <a:t>A brief look at the content (from the module overview)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/>
              <a:t>Both assessments – Panopto guidance can either be watched in their own time or in lectures (sometimes it helps to listen to the guidance together)</a:t>
            </a:r>
          </a:p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791807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can discuss the</a:t>
            </a:r>
            <a:r>
              <a:rPr lang="en-GB" baseline="0" dirty="0"/>
              <a:t> benefits of doing a degree and </a:t>
            </a:r>
            <a:r>
              <a:rPr lang="en-GB" dirty="0"/>
              <a:t>share</a:t>
            </a:r>
            <a:r>
              <a:rPr lang="en-GB" baseline="0" dirty="0"/>
              <a:t> why they are doing this degree.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802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832040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2993785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59131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7963422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0043162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71266256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8106228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cy-GB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705551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93514134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1909503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09463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19/08/2022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19/08/2022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19/08/2022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19/08/2022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19/08/2022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19/08/2022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19/08/2022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19/08/2022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19/08/2022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19/08/2022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19/08/2022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10753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749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41929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9608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0291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27979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8/19/2022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2417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4174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8728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9685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077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19/08/2022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5901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19/08/2022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8/19/2022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46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991544" y="1052736"/>
            <a:ext cx="3886200" cy="4351338"/>
          </a:xfrm>
        </p:spPr>
        <p:txBody>
          <a:bodyPr>
            <a:norm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ECGE4003PC </a:t>
            </a:r>
            <a:r>
              <a:rPr 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Sgiliau Astudio Academaidd i Fyfyrwyr 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Cyflwyniad i’r modwl</a:t>
            </a:r>
          </a:p>
          <a:p>
            <a:pPr>
              <a:buFontTx/>
              <a:buNone/>
            </a:pPr>
            <a:endParaRPr lang="cy-GB" altLang="cy-GB" dirty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6067497" y="980728"/>
            <a:ext cx="3886200" cy="4351338"/>
          </a:xfrm>
        </p:spPr>
        <p:txBody>
          <a:bodyPr>
            <a:norm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ECGE4003P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Academic Study Skills for Students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Introduction to module</a:t>
            </a:r>
            <a:endParaRPr lang="cy-GB" kern="0" dirty="0">
              <a:solidFill>
                <a:srgbClr val="0000FF"/>
              </a:solidFill>
              <a:latin typeface="Arial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dirty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3560642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1018245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200" dirty="0">
                <a:latin typeface="Lucida Sans" panose="020B0602030504020204" pitchFamily="34" charset="0"/>
              </a:rPr>
              <a:t>Pam </a:t>
            </a:r>
            <a:r>
              <a:rPr lang="en-GB" sz="3200" dirty="0" err="1">
                <a:latin typeface="Lucida Sans" panose="020B0602030504020204" pitchFamily="34" charset="0"/>
              </a:rPr>
              <a:t>ydyn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ni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yma</a:t>
            </a:r>
            <a:r>
              <a:rPr lang="en-GB" sz="3200" dirty="0">
                <a:latin typeface="Lucida Sans" panose="020B0602030504020204" pitchFamily="34" charset="0"/>
              </a:rPr>
              <a:t>?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Why are we here?</a:t>
            </a:r>
          </a:p>
        </p:txBody>
      </p:sp>
      <p:pic>
        <p:nvPicPr>
          <p:cNvPr id="4099" name="Content Placeholder 4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39816" y="1772817"/>
            <a:ext cx="5599534" cy="3672407"/>
          </a:xfrm>
        </p:spPr>
      </p:pic>
      <p:sp>
        <p:nvSpPr>
          <p:cNvPr id="410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CA7F424-C976-47CD-AE53-DBEDA61CD342}" type="slidenum">
              <a:rPr lang="en-GB" altLang="en-US" smtClean="0"/>
              <a:pPr/>
              <a:t>2</a:t>
            </a:fld>
            <a:endParaRPr lang="en-GB" altLang="en-US"/>
          </a:p>
        </p:txBody>
      </p:sp>
      <p:sp>
        <p:nvSpPr>
          <p:cNvPr id="4101" name="TextBox 5"/>
          <p:cNvSpPr txBox="1">
            <a:spLocks noChangeArrowheads="1"/>
          </p:cNvSpPr>
          <p:nvPr/>
        </p:nvSpPr>
        <p:spPr bwMode="auto">
          <a:xfrm>
            <a:off x="1919536" y="1383370"/>
            <a:ext cx="2376264" cy="397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 dirty="0">
              <a:latin typeface="Lucida Sans" panose="020B0602030504020204" pitchFamily="34" charset="0"/>
            </a:endParaRPr>
          </a:p>
          <a:p>
            <a:r>
              <a:rPr lang="en-GB" altLang="en-US" dirty="0">
                <a:latin typeface="Lucida Sans" panose="020B0602030504020204" pitchFamily="34" charset="0"/>
              </a:rPr>
              <a:t>Beth </a:t>
            </a:r>
            <a:r>
              <a:rPr lang="en-GB" altLang="en-US" dirty="0" err="1">
                <a:latin typeface="Lucida Sans" panose="020B0602030504020204" pitchFamily="34" charset="0"/>
              </a:rPr>
              <a:t>yw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ystyr</a:t>
            </a:r>
            <a:r>
              <a:rPr lang="en-GB" altLang="en-US" dirty="0">
                <a:latin typeface="Lucida Sans" panose="020B0602030504020204" pitchFamily="34" charset="0"/>
              </a:rPr>
              <a:t> ‘</a:t>
            </a:r>
            <a:r>
              <a:rPr lang="en-GB" altLang="en-US" dirty="0" err="1">
                <a:latin typeface="Lucida Sans" panose="020B0602030504020204" pitchFamily="34" charset="0"/>
              </a:rPr>
              <a:t>cael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gradd</a:t>
            </a:r>
            <a:r>
              <a:rPr lang="en-GB" altLang="en-US" dirty="0">
                <a:latin typeface="Lucida Sans" panose="020B0602030504020204" pitchFamily="34" charset="0"/>
              </a:rPr>
              <a:t>’?</a:t>
            </a:r>
          </a:p>
          <a:p>
            <a:endParaRPr lang="en-GB" altLang="en-US" dirty="0">
              <a:latin typeface="Lucida Sans" panose="020B0602030504020204" pitchFamily="34" charset="0"/>
            </a:endParaRPr>
          </a:p>
          <a:p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What does ‘having a degree’ stand for?</a:t>
            </a:r>
          </a:p>
          <a:p>
            <a:endParaRPr lang="en-GB" altLang="en-US" dirty="0">
              <a:latin typeface="Lucida Sans" panose="020B0602030504020204" pitchFamily="34" charset="0"/>
            </a:endParaRPr>
          </a:p>
          <a:p>
            <a:endParaRPr lang="en-GB" altLang="en-US" dirty="0">
              <a:latin typeface="Lucida Sans" panose="020B0602030504020204" pitchFamily="34" charset="0"/>
            </a:endParaRPr>
          </a:p>
          <a:p>
            <a:r>
              <a:rPr lang="en-GB" altLang="en-US" dirty="0">
                <a:latin typeface="Lucida Sans" panose="020B0602030504020204" pitchFamily="34" charset="0"/>
              </a:rPr>
              <a:t>Beth </a:t>
            </a:r>
            <a:r>
              <a:rPr lang="en-GB" altLang="en-US" dirty="0" err="1">
                <a:latin typeface="Lucida Sans" panose="020B0602030504020204" pitchFamily="34" charset="0"/>
              </a:rPr>
              <a:t>mae’n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ei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olygu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i</a:t>
            </a:r>
            <a:r>
              <a:rPr lang="en-GB" altLang="en-US" dirty="0">
                <a:latin typeface="Lucida Sans" panose="020B0602030504020204" pitchFamily="34" charset="0"/>
              </a:rPr>
              <a:t> chi?</a:t>
            </a:r>
          </a:p>
          <a:p>
            <a:endParaRPr lang="en-GB" altLang="en-US" dirty="0">
              <a:latin typeface="Lucida Sans" panose="020B0602030504020204" pitchFamily="34" charset="0"/>
            </a:endParaRPr>
          </a:p>
          <a:p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What does it mean to you?</a:t>
            </a:r>
          </a:p>
        </p:txBody>
      </p:sp>
    </p:spTree>
    <p:extLst>
      <p:ext uri="{BB962C8B-B14F-4D97-AF65-F5344CB8AC3E}">
        <p14:creationId xmlns:p14="http://schemas.microsoft.com/office/powerpoint/2010/main" val="994260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2208213" y="404813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Cynnwys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Contents</a:t>
            </a:r>
            <a:endParaRPr lang="en-GB" altLang="cy-GB" sz="3200" dirty="0"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279650" y="1772816"/>
            <a:ext cx="3810000" cy="397075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Cyflwyniad i’r modwl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Trosolwg y modwl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Rheoli amser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Tasg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Cwestiynau</a:t>
            </a:r>
          </a:p>
          <a:p>
            <a:endParaRPr lang="cy-GB" altLang="cy-GB" sz="2000" dirty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6167438" y="1700808"/>
            <a:ext cx="3810000" cy="4042767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Introduction to module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Overview of module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Time management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Task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Questions</a:t>
            </a:r>
            <a:endParaRPr lang="cy-GB" altLang="cy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5154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latin typeface="Lucida Sans" panose="020B0602030504020204" pitchFamily="34" charset="0"/>
              </a:rPr>
              <a:t>Sgiliau</a:t>
            </a:r>
            <a:r>
              <a:rPr lang="en-GB" sz="3600" dirty="0">
                <a:latin typeface="Lucida Sans" panose="020B0602030504020204" pitchFamily="34" charset="0"/>
              </a:rPr>
              <a:t> </a:t>
            </a:r>
            <a:r>
              <a:rPr lang="en-GB" sz="3600" dirty="0" err="1">
                <a:latin typeface="Lucida Sans" panose="020B0602030504020204" pitchFamily="34" charset="0"/>
              </a:rPr>
              <a:t>Cyflogadwyedd</a:t>
            </a:r>
            <a:r>
              <a:rPr lang="en-GB" sz="3600" dirty="0">
                <a:latin typeface="Lucida Sans" panose="020B0602030504020204" pitchFamily="34" charset="0"/>
              </a:rPr>
              <a:t>/</a:t>
            </a:r>
            <a:r>
              <a:rPr lang="en-GB" sz="3600" dirty="0" err="1">
                <a:latin typeface="Lucida Sans" panose="020B0602030504020204" pitchFamily="34" charset="0"/>
              </a:rPr>
              <a:t>Trosglwyddadwy</a:t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Trefniadaeth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Cynllunio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Rheoli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amser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Organisation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Planning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Time management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5526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latin typeface="Lucida Sans" panose="020B0602030504020204" pitchFamily="34" charset="0"/>
              </a:rPr>
              <a:t>Adnoddau</a:t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Resources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Cyflwyniad</a:t>
            </a:r>
            <a:r>
              <a:rPr lang="en-GB" dirty="0">
                <a:latin typeface="Lucida Sans" panose="020B0602030504020204" pitchFamily="34" charset="0"/>
              </a:rPr>
              <a:t> PP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Gwefannau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Gweithgaredd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rheoli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amser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PP Presentation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Websites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Time </a:t>
            </a:r>
            <a:r>
              <a:rPr lang="en-GB">
                <a:solidFill>
                  <a:srgbClr val="0000FF"/>
                </a:solidFill>
                <a:latin typeface="Lucida Sans" panose="020B0602030504020204" pitchFamily="34" charset="0"/>
              </a:rPr>
              <a:t>management activity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09581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7528" y="365127"/>
            <a:ext cx="8496944" cy="1325563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Rhaglen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Statws</a:t>
            </a:r>
            <a:r>
              <a:rPr lang="en-GB" sz="3200" b="1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Ymarferydd</a:t>
            </a:r>
            <a:r>
              <a:rPr lang="en-GB" sz="3200" b="1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Blynyddoedd</a:t>
            </a:r>
            <a:r>
              <a:rPr lang="en-GB" sz="3200" b="1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Cynnar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b="1" dirty="0">
                <a:solidFill>
                  <a:srgbClr val="0000FF"/>
                </a:solidFill>
                <a:latin typeface="Lucida Sans" panose="020B0602030504020204" pitchFamily="34" charset="0"/>
              </a:rPr>
              <a:t>Early Years Practitioner Status </a:t>
            </a:r>
            <a:r>
              <a:rPr lang="en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programme</a:t>
            </a:r>
            <a:endParaRPr 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Meini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prawf</a:t>
            </a:r>
            <a:r>
              <a:rPr lang="en-GB" dirty="0">
                <a:latin typeface="Lucida Sans" panose="020B0602030504020204" pitchFamily="34" charset="0"/>
              </a:rPr>
              <a:t> y NOS a </a:t>
            </a:r>
            <a:r>
              <a:rPr lang="en-GB" dirty="0" err="1">
                <a:latin typeface="Lucida Sans" panose="020B0602030504020204" pitchFamily="34" charset="0"/>
              </a:rPr>
              <a:t>gyflawnwyd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y </a:t>
            </a:r>
            <a:r>
              <a:rPr lang="en-GB" dirty="0" err="1">
                <a:latin typeface="Lucida Sans" panose="020B0602030504020204" pitchFamily="34" charset="0"/>
              </a:rPr>
              <a:t>ddarlith</a:t>
            </a:r>
            <a:r>
              <a:rPr lang="en-GB" dirty="0">
                <a:latin typeface="Lucida Sans" panose="020B0602030504020204" pitchFamily="34" charset="0"/>
              </a:rPr>
              <a:t> hon:</a:t>
            </a:r>
          </a:p>
          <a:p>
            <a:pPr marL="0" indent="0">
              <a:buNone/>
            </a:pPr>
            <a:r>
              <a:rPr lang="en-GB" dirty="0" err="1">
                <a:latin typeface="Lucida Sans" panose="020B0602030504020204" pitchFamily="34" charset="0"/>
              </a:rPr>
              <a:t>Craidd</a:t>
            </a:r>
            <a:r>
              <a:rPr lang="en-GB" dirty="0">
                <a:latin typeface="Lucida Sans" panose="020B0602030504020204" pitchFamily="34" charset="0"/>
              </a:rPr>
              <a:t> – K28</a:t>
            </a:r>
          </a:p>
          <a:p>
            <a:pPr marL="0" indent="0">
              <a:buNone/>
            </a:pPr>
            <a:r>
              <a:rPr lang="en-GB" dirty="0">
                <a:latin typeface="Lucida Sans" panose="020B0602030504020204" pitchFamily="34" charset="0"/>
              </a:rPr>
              <a:t>SCH32 – K1, K2, K3, K4, K5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The NOS criteria met in this lecture: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Core – K28</a:t>
            </a: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SCH32 – K1, K2, K3, K4, K5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89366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2135560" y="22768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 </a:t>
            </a:r>
            <a:r>
              <a:rPr lang="cy-GB" altLang="en-US" dirty="0">
                <a:latin typeface="Lucida Sans" panose="020B0602040502020204" pitchFamily="34" charset="0"/>
              </a:rPr>
              <a:t>Beth yw sgiliau astudio?</a:t>
            </a:r>
            <a:br>
              <a:rPr lang="en-GB" altLang="en-US" dirty="0">
                <a:latin typeface="Lucida Sans" panose="020B0602040502020204" pitchFamily="34" charset="0"/>
              </a:rPr>
            </a:br>
            <a:r>
              <a:rPr lang="en-GB" alt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What are study skills?</a:t>
            </a:r>
          </a:p>
        </p:txBody>
      </p:sp>
    </p:spTree>
    <p:extLst>
      <p:ext uri="{BB962C8B-B14F-4D97-AF65-F5344CB8AC3E}">
        <p14:creationId xmlns:p14="http://schemas.microsoft.com/office/powerpoint/2010/main" val="41134257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Rheoli amser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Time management</a:t>
            </a:r>
            <a:endParaRPr lang="en-GB" altLang="cy-GB" sz="4000" dirty="0">
              <a:latin typeface="Lucida Sans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Byddwch yn realistig!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Gweithio’n annibynnol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Cadwch dyddiadur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Dyddiadau cau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Trefn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Gwrthdyniadau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Bywyd cytbwys</a:t>
            </a:r>
          </a:p>
          <a:p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Be realistic!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Work independently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Keep a diary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Deadlines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Organisation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Distractions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Life balance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1496772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7"/>
            <a:ext cx="7886700" cy="759618"/>
          </a:xfrm>
        </p:spPr>
        <p:txBody>
          <a:bodyPr>
            <a:normAutofit fontScale="90000"/>
          </a:bodyPr>
          <a:lstStyle/>
          <a:p>
            <a:r>
              <a:rPr lang="cy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10 cam at rheoli amser da  </a:t>
            </a:r>
            <a:r>
              <a:rPr lang="cy-GB" altLang="cy-GB" sz="1800" kern="0" dirty="0">
                <a:latin typeface="Lucida Sans" pitchFamily="34" charset="0"/>
                <a:ea typeface="ＭＳ Ｐゴシック" charset="-128"/>
              </a:rPr>
              <a:t>(</a:t>
            </a:r>
            <a:r>
              <a:rPr lang="cy-GB" altLang="cy-GB" sz="1800" kern="0" dirty="0" err="1">
                <a:latin typeface="Lucida Sans" pitchFamily="34" charset="0"/>
                <a:ea typeface="ＭＳ Ｐゴシック" charset="-128"/>
              </a:rPr>
              <a:t>Cottrell</a:t>
            </a:r>
            <a:r>
              <a:rPr lang="cy-GB" altLang="cy-GB" sz="1800" kern="0" dirty="0">
                <a:latin typeface="Lucida Sans" pitchFamily="34" charset="0"/>
                <a:ea typeface="ＭＳ Ｐゴシック" charset="-128"/>
              </a:rPr>
              <a:t>, 2013: 125)</a:t>
            </a:r>
            <a:br>
              <a:rPr lang="en-GB" altLang="cy-GB" sz="2800" kern="0" dirty="0">
                <a:latin typeface="Lucida Sans" pitchFamily="34" charset="0"/>
                <a:ea typeface="ＭＳ Ｐゴシック" charset="-128"/>
              </a:rPr>
            </a:b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10 steps to good time management </a:t>
            </a:r>
            <a:endParaRPr lang="en-GB" altLang="cy-GB" sz="4000" dirty="0">
              <a:latin typeface="Lucida Sans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152650" y="1268761"/>
            <a:ext cx="3886200" cy="4908203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Byddwch yn drefnus wrth reoli eich amser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Beth yw’r gofynion ar eich amser?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Eglurwch sut rydych yn defnyddio eich amser ar hyn o bryd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Penderfynwch sut i dreulio eich amser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Blaenoriaethwch beth sydd fwyaf pwysig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Cynlluniwch beth fyddwch </a:t>
            </a:r>
            <a:r>
              <a:rPr lang="cy-GB" altLang="cy-GB" sz="1500" kern="0" dirty="0" err="1">
                <a:solidFill>
                  <a:srgbClr val="000000"/>
                </a:solidFill>
                <a:latin typeface="Arial"/>
                <a:ea typeface="ＭＳ Ｐゴシック" charset="-128"/>
              </a:rPr>
              <a:t>chi’n</a:t>
            </a: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 ei wneud a phryd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Gwnewch, gan gadw at eich cynllun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Defnyddiwch dechnegau rheoli amser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Rheolwch gwrthdyniadau ac oedi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Monitrwch, gan wirio bod eich cynllun yn gweithio</a:t>
            </a:r>
          </a:p>
          <a:p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196753"/>
            <a:ext cx="3886200" cy="4980211"/>
          </a:xfrm>
        </p:spPr>
        <p:txBody>
          <a:bodyPr/>
          <a:lstStyle/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Be systematic in your time management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Find out your time requirements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Clarify how to use your time currently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Decide how you want to spend your time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Prioritise what is most important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Plan what you will do when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Do it, keeping to your plan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Apply time management techniques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Manage distractions and procrastination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i="1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Monitor, keep checking it is all working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8682539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Amserlen gweithgareddau</a:t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Activity timetable  </a:t>
            </a:r>
            <a:r>
              <a:rPr lang="en-GB" altLang="cy-GB" sz="1800" kern="0" dirty="0">
                <a:solidFill>
                  <a:srgbClr val="FF0000"/>
                </a:solidFill>
                <a:latin typeface="Lucida Sans" pitchFamily="34" charset="0"/>
                <a:ea typeface="ＭＳ Ｐゴシック" charset="-128"/>
              </a:rPr>
              <a:t>(www.timethoughts.com)</a:t>
            </a:r>
            <a:endParaRPr lang="cy-GB" altLang="cy-GB" sz="4000" dirty="0">
              <a:latin typeface="Lucida Sans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/>
          </a:p>
        </p:txBody>
      </p:sp>
      <p:pic>
        <p:nvPicPr>
          <p:cNvPr id="17" name="Content Placeholder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17042" y="1412776"/>
            <a:ext cx="8699439" cy="4683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36775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Adnoddau defnyddiol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Useful resources</a:t>
            </a: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53150" y="1825626"/>
            <a:ext cx="3886200" cy="3403575"/>
          </a:xfrm>
        </p:spPr>
        <p:txBody>
          <a:bodyPr>
            <a:normAutofit fontScale="77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Books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E-books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Articles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Journals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Documentation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Legislation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Websites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Documentaries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Conferences/Courses</a:t>
            </a:r>
          </a:p>
          <a:p>
            <a:pPr marL="0" indent="0">
              <a:buNone/>
            </a:pP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Llyfrau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E-lyfrau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Erthyglau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Cyfnodolion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Dogfennaeth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Deddfwriaeth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Gwefannau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Rhaglenni ddogfen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Cynadleddau/Cyrsiau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274292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Cyfeiriadau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References</a:t>
            </a: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Cottrell, S. (2013) </a:t>
            </a:r>
            <a:r>
              <a:rPr lang="en-GB" altLang="cy-GB" i="1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The Study Skills Handbook. 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(4</a:t>
            </a:r>
            <a:r>
              <a:rPr lang="en-GB" altLang="cy-GB" kern="0" baseline="30000" dirty="0">
                <a:solidFill>
                  <a:srgbClr val="000000"/>
                </a:solidFill>
                <a:latin typeface="Arial"/>
                <a:ea typeface="ＭＳ Ｐゴシック" charset="-128"/>
              </a:rPr>
              <a:t>th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/>
                <a:ea typeface="ＭＳ Ｐゴシック" charset="-128"/>
              </a:rPr>
              <a:t>ed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). Hampshire: Palgrave Macmillan.</a:t>
            </a:r>
            <a:endParaRPr lang="cy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422537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latin typeface="Lucida Sans" panose="020B0602040502020204" pitchFamily="34" charset="0"/>
              </a:rPr>
              <a:t>Cwestiynau?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Lucida Sans" panose="020B0602040502020204" pitchFamily="34" charset="0"/>
              </a:rPr>
              <a:t>Questions?</a:t>
            </a:r>
            <a:endParaRPr lang="cy-GB" dirty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61337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991544" y="1052736"/>
            <a:ext cx="3886200" cy="4351338"/>
          </a:xfrm>
        </p:spPr>
        <p:txBody>
          <a:bodyPr>
            <a:normAutofit fontScale="62500" lnSpcReduction="20000"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69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ECGE4003PC </a:t>
            </a:r>
            <a:r>
              <a:rPr lang="cy-GB" sz="69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Dysgu yn y Byd Digidol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cy-GB" sz="69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  <a:cs typeface="Arial" panose="020B0604020202020204" pitchFamily="34" charset="0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69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Cyflwyniad i’r modwl</a:t>
            </a:r>
          </a:p>
          <a:p>
            <a:pPr>
              <a:buFontTx/>
              <a:buNone/>
            </a:pPr>
            <a:endParaRPr lang="cy-GB" altLang="cy-GB" sz="52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52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6314258" y="1052736"/>
            <a:ext cx="3454151" cy="4279330"/>
          </a:xfrm>
        </p:spPr>
        <p:txBody>
          <a:bodyPr>
            <a:normAutofit fontScale="62500" lnSpcReduction="20000"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6900" b="1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ECGE4003P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69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Learning in the digital Era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GB" sz="69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  <a:cs typeface="Arial" panose="020B0604020202020204" pitchFamily="34" charset="0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69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Introduction to module</a:t>
            </a:r>
            <a:endParaRPr lang="cy-GB" sz="69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  <a:cs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1838737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1018245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200" dirty="0">
                <a:latin typeface="Arial" panose="020B0604020202020204" pitchFamily="34" charset="0"/>
              </a:rPr>
              <a:t>Pam </a:t>
            </a:r>
            <a:r>
              <a:rPr lang="en-GB" sz="3200" dirty="0" err="1">
                <a:latin typeface="Arial" panose="020B0604020202020204" pitchFamily="34" charset="0"/>
              </a:rPr>
              <a:t>ydyn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ni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yma</a:t>
            </a:r>
            <a:r>
              <a:rPr lang="en-GB" sz="3200" dirty="0">
                <a:latin typeface="Arial" panose="020B0604020202020204" pitchFamily="34" charset="0"/>
              </a:rPr>
              <a:t>?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Why are we here?</a:t>
            </a:r>
          </a:p>
        </p:txBody>
      </p:sp>
      <p:pic>
        <p:nvPicPr>
          <p:cNvPr id="4099" name="Content Placeholder 4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39816" y="1772817"/>
            <a:ext cx="5599534" cy="3672407"/>
          </a:xfrm>
        </p:spPr>
      </p:pic>
      <p:sp>
        <p:nvSpPr>
          <p:cNvPr id="410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CA7F424-C976-47CD-AE53-DBEDA61CD342}" type="slidenum">
              <a:rPr lang="en-GB" altLang="en-US">
                <a:solidFill>
                  <a:prstClr val="black"/>
                </a:solidFill>
              </a:rPr>
              <a:pPr/>
              <a:t>15</a:t>
            </a:fld>
            <a:endParaRPr lang="en-GB" altLang="en-US">
              <a:solidFill>
                <a:prstClr val="black"/>
              </a:solidFill>
            </a:endParaRPr>
          </a:p>
        </p:txBody>
      </p:sp>
      <p:sp>
        <p:nvSpPr>
          <p:cNvPr id="4101" name="TextBox 5"/>
          <p:cNvSpPr txBox="1">
            <a:spLocks noChangeArrowheads="1"/>
          </p:cNvSpPr>
          <p:nvPr/>
        </p:nvSpPr>
        <p:spPr bwMode="auto">
          <a:xfrm>
            <a:off x="1919536" y="1383371"/>
            <a:ext cx="2376264" cy="369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</a:rPr>
              <a:t>Beth </a:t>
            </a:r>
            <a:r>
              <a:rPr lang="en-GB" altLang="en-US" dirty="0" err="1">
                <a:solidFill>
                  <a:prstClr val="black"/>
                </a:solidFill>
                <a:latin typeface="Arial" panose="020B0604020202020204" pitchFamily="34" charset="0"/>
              </a:rPr>
              <a:t>yw</a:t>
            </a: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solidFill>
                  <a:prstClr val="black"/>
                </a:solidFill>
                <a:latin typeface="Arial" panose="020B0604020202020204" pitchFamily="34" charset="0"/>
              </a:rPr>
              <a:t>ystyr</a:t>
            </a: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</a:rPr>
              <a:t> ‘</a:t>
            </a:r>
            <a:r>
              <a:rPr lang="en-GB" altLang="en-US" dirty="0" err="1">
                <a:solidFill>
                  <a:prstClr val="black"/>
                </a:solidFill>
                <a:latin typeface="Arial" panose="020B0604020202020204" pitchFamily="34" charset="0"/>
              </a:rPr>
              <a:t>cael</a:t>
            </a: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solidFill>
                  <a:prstClr val="black"/>
                </a:solidFill>
                <a:latin typeface="Arial" panose="020B0604020202020204" pitchFamily="34" charset="0"/>
              </a:rPr>
              <a:t>gradd</a:t>
            </a: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</a:rPr>
              <a:t>’?</a:t>
            </a:r>
          </a:p>
          <a:p>
            <a:endParaRPr lang="en-GB" altLang="en-US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What does ‘having a degree’ stand for?</a:t>
            </a:r>
          </a:p>
          <a:p>
            <a:endParaRPr lang="en-GB" altLang="en-US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endParaRPr lang="en-GB" altLang="en-US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</a:rPr>
              <a:t>Beth </a:t>
            </a:r>
            <a:r>
              <a:rPr lang="en-GB" altLang="en-US" dirty="0" err="1">
                <a:solidFill>
                  <a:prstClr val="black"/>
                </a:solidFill>
                <a:latin typeface="Arial" panose="020B0604020202020204" pitchFamily="34" charset="0"/>
              </a:rPr>
              <a:t>mae’n</a:t>
            </a: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solidFill>
                  <a:prstClr val="black"/>
                </a:solidFill>
                <a:latin typeface="Arial" panose="020B0604020202020204" pitchFamily="34" charset="0"/>
              </a:rPr>
              <a:t>ei</a:t>
            </a: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solidFill>
                  <a:prstClr val="black"/>
                </a:solidFill>
                <a:latin typeface="Arial" panose="020B0604020202020204" pitchFamily="34" charset="0"/>
              </a:rPr>
              <a:t>olygu</a:t>
            </a: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solidFill>
                  <a:prstClr val="black"/>
                </a:solidFill>
                <a:latin typeface="Arial" panose="020B0604020202020204" pitchFamily="34" charset="0"/>
              </a:rPr>
              <a:t>i</a:t>
            </a: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</a:rPr>
              <a:t> chi?</a:t>
            </a:r>
          </a:p>
          <a:p>
            <a:endParaRPr lang="en-GB" altLang="en-US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What does it mean to you?</a:t>
            </a:r>
          </a:p>
        </p:txBody>
      </p:sp>
    </p:spTree>
    <p:extLst>
      <p:ext uri="{BB962C8B-B14F-4D97-AF65-F5344CB8AC3E}">
        <p14:creationId xmlns:p14="http://schemas.microsoft.com/office/powerpoint/2010/main" val="14843839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2208213" y="404813"/>
            <a:ext cx="7772400" cy="1143000"/>
          </a:xfrm>
        </p:spPr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Cynnwys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       </a:t>
            </a: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Contents</a:t>
            </a:r>
            <a:endParaRPr lang="en-GB" altLang="cy-GB" sz="4800" dirty="0">
              <a:latin typeface="Arial" panose="020B0604020202020204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279650" y="1772816"/>
            <a:ext cx="3810000" cy="397075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Cyflwyniad i’r modwl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Trosolwg y modwl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Rheoli amser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Tasg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Cwestiynau</a:t>
            </a:r>
          </a:p>
          <a:p>
            <a:endParaRPr lang="cy-GB" altLang="cy-GB" sz="2000" dirty="0">
              <a:latin typeface="Arial" panose="020B0604020202020204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6167438" y="1700808"/>
            <a:ext cx="3810000" cy="4042767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Introduction to module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Overview of module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Time management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Task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Questions</a:t>
            </a:r>
            <a:endParaRPr lang="cy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3277229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5520" y="1124744"/>
            <a:ext cx="10585176" cy="1119658"/>
          </a:xfrm>
        </p:spPr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Sgiliau</a:t>
            </a:r>
            <a:r>
              <a:rPr lang="en-GB" sz="4800" dirty="0">
                <a:latin typeface="Arial" panose="020B0604020202020204" pitchFamily="34" charset="0"/>
              </a:rPr>
              <a:t>                </a:t>
            </a: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Skills</a:t>
            </a:r>
            <a:br>
              <a:rPr lang="en-GB" sz="4800" dirty="0">
                <a:latin typeface="Arial" panose="020B0604020202020204" pitchFamily="34" charset="0"/>
              </a:rPr>
            </a:br>
            <a:br>
              <a:rPr lang="en-GB" sz="4800" dirty="0">
                <a:latin typeface="Arial" panose="020B0604020202020204" pitchFamily="34" charset="0"/>
              </a:rPr>
            </a:br>
            <a:endParaRPr 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73339" y="1988840"/>
            <a:ext cx="3886200" cy="4035428"/>
          </a:xfrm>
        </p:spPr>
        <p:txBody>
          <a:bodyPr/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Cyflogadwyedd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</a:rPr>
              <a:t>a </a:t>
            </a:r>
            <a:r>
              <a:rPr lang="en-GB" dirty="0" err="1">
                <a:latin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Trosglwyddadwy</a:t>
            </a:r>
            <a:r>
              <a:rPr lang="en-GB" dirty="0">
                <a:latin typeface="Arial" panose="020B0604020202020204" pitchFamily="34" charset="0"/>
              </a:rPr>
              <a:t>:</a:t>
            </a:r>
          </a:p>
          <a:p>
            <a:r>
              <a:rPr lang="en-GB" dirty="0" err="1">
                <a:latin typeface="Arial" panose="020B0604020202020204" pitchFamily="34" charset="0"/>
              </a:rPr>
              <a:t>Trefniadaeth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Cynllunio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Rheoli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amser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8150" y="1844824"/>
            <a:ext cx="3886200" cy="5143426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Employability and</a:t>
            </a:r>
            <a:b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</a:b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Transferable Skills: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Organisation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Planning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Time management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32702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Adnoddau</a:t>
            </a:r>
            <a:r>
              <a:rPr lang="en-GB" sz="4800" dirty="0">
                <a:latin typeface="Arial" panose="020B0604020202020204" pitchFamily="34" charset="0"/>
              </a:rPr>
              <a:t>        </a:t>
            </a: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Resources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endParaRPr 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Cyflwyniad</a:t>
            </a:r>
            <a:r>
              <a:rPr lang="en-GB" dirty="0">
                <a:latin typeface="Arial" panose="020B0604020202020204" pitchFamily="34" charset="0"/>
              </a:rPr>
              <a:t> PP</a:t>
            </a:r>
          </a:p>
          <a:p>
            <a:r>
              <a:rPr lang="en-GB" dirty="0" err="1">
                <a:latin typeface="Arial" panose="020B0604020202020204" pitchFamily="34" charset="0"/>
              </a:rPr>
              <a:t>Gwefannau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Gweithgaredd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rheoli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amser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PP Presentation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Websites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Time management activity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37298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365127"/>
            <a:ext cx="9828584" cy="1325563"/>
          </a:xfrm>
        </p:spPr>
        <p:txBody>
          <a:bodyPr>
            <a:noAutofit/>
          </a:bodyPr>
          <a:lstStyle/>
          <a:p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 err="1">
                <a:latin typeface="Arial" panose="020B0604020202020204" pitchFamily="34" charset="0"/>
              </a:rPr>
              <a:t>Rhaglen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</a:rPr>
              <a:t>Statws</a:t>
            </a:r>
            <a:r>
              <a:rPr lang="en-GB" sz="4800" b="1" dirty="0">
                <a:latin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</a:rPr>
              <a:t>Ymarferydd</a:t>
            </a:r>
            <a:r>
              <a:rPr lang="en-GB" sz="4800" b="1" dirty="0">
                <a:latin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</a:rPr>
              <a:t>Blynyddoedd</a:t>
            </a:r>
            <a:r>
              <a:rPr lang="en-GB" sz="4800" b="1" dirty="0">
                <a:latin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</a:rPr>
              <a:t>Cynnar</a:t>
            </a:r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b="1" dirty="0">
                <a:solidFill>
                  <a:srgbClr val="0000FF"/>
                </a:solidFill>
                <a:latin typeface="Arial" panose="020B0604020202020204" pitchFamily="34" charset="0"/>
              </a:rPr>
              <a:t>Early Years Practitioner Status </a:t>
            </a: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programme</a:t>
            </a:r>
            <a:endParaRPr 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91544" y="2636912"/>
            <a:ext cx="3886200" cy="4221088"/>
          </a:xfrm>
        </p:spPr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Meini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prawf</a:t>
            </a:r>
            <a:r>
              <a:rPr lang="en-GB" dirty="0">
                <a:latin typeface="Arial" panose="020B0604020202020204" pitchFamily="34" charset="0"/>
              </a:rPr>
              <a:t> y NOS a </a:t>
            </a:r>
            <a:r>
              <a:rPr lang="en-GB" dirty="0" err="1">
                <a:latin typeface="Arial" panose="020B0604020202020204" pitchFamily="34" charset="0"/>
              </a:rPr>
              <a:t>gyflawnwyd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ddarlith</a:t>
            </a:r>
            <a:r>
              <a:rPr lang="en-GB" dirty="0">
                <a:latin typeface="Arial" panose="020B0604020202020204" pitchFamily="34" charset="0"/>
              </a:rPr>
              <a:t> hon:</a:t>
            </a: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Craidd</a:t>
            </a:r>
            <a:r>
              <a:rPr lang="en-GB" dirty="0">
                <a:latin typeface="Arial" panose="020B0604020202020204" pitchFamily="34" charset="0"/>
              </a:rPr>
              <a:t> – K28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SCH32 – K1, K2, K3, K4, K5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29979" y="2631537"/>
            <a:ext cx="38862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The NOS criteria met in this lecture: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Core – K28</a:t>
            </a: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SCH32 – K1, K2, K3, K4, K5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05886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2135560" y="22768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altLang="en-US" sz="5300" dirty="0">
                <a:latin typeface="Arial" panose="020B0604020202020204" pitchFamily="34" charset="0"/>
              </a:rPr>
              <a:t>Beth yw sgiliau astudio?</a:t>
            </a:r>
            <a:br>
              <a:rPr lang="en-GB" altLang="en-US" sz="5300" dirty="0">
                <a:latin typeface="Arial" panose="020B0604020202020204" pitchFamily="34" charset="0"/>
              </a:rPr>
            </a:br>
            <a:r>
              <a:rPr lang="en-GB" altLang="en-US" sz="5300" dirty="0">
                <a:solidFill>
                  <a:srgbClr val="0000FF"/>
                </a:solidFill>
                <a:latin typeface="Arial" panose="020B0604020202020204" pitchFamily="34" charset="0"/>
              </a:rPr>
              <a:t>What are study skills?</a:t>
            </a:r>
          </a:p>
        </p:txBody>
      </p:sp>
    </p:spTree>
    <p:extLst>
      <p:ext uri="{BB962C8B-B14F-4D97-AF65-F5344CB8AC3E}">
        <p14:creationId xmlns:p14="http://schemas.microsoft.com/office/powerpoint/2010/main" val="11833198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Rheoli amser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			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Time management</a:t>
            </a:r>
            <a:endParaRPr lang="en-GB" altLang="cy-GB" sz="48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Byddwch yn realistig!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Gweithio’n annibynnol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Cadwch dyddiadur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Dyddiadau cau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Trefn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Gwrthdyniadau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Bywyd cytbwys</a:t>
            </a:r>
          </a:p>
          <a:p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Be realistic!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Work independently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Keep a diary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Deadlines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Organisation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Distractions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Life balance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6486619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548493" y="908720"/>
            <a:ext cx="10081120" cy="759618"/>
          </a:xfrm>
        </p:spPr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prstClr val="black"/>
                </a:solidFill>
                <a:latin typeface="Arial" panose="020B0604020202020204" pitchFamily="34" charset="0"/>
                <a:ea typeface="ＭＳ Ｐゴシック" charset="-128"/>
              </a:rPr>
              <a:t>10 cam at rheoli amser da</a:t>
            </a:r>
            <a:b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10 steps to good time </a:t>
            </a:r>
            <a:b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management</a:t>
            </a:r>
            <a:r>
              <a:rPr lang="cy-GB" altLang="cy-GB" sz="4800" kern="0" dirty="0">
                <a:solidFill>
                  <a:prstClr val="black"/>
                </a:solidFill>
                <a:latin typeface="Arial" panose="020B0604020202020204" pitchFamily="34" charset="0"/>
                <a:ea typeface="ＭＳ Ｐゴシック" charset="-128"/>
              </a:rPr>
              <a:t> (</a:t>
            </a:r>
            <a:r>
              <a:rPr lang="cy-GB" altLang="cy-GB" sz="4800" kern="0" dirty="0" err="1">
                <a:solidFill>
                  <a:prstClr val="black"/>
                </a:solidFill>
                <a:latin typeface="Arial" panose="020B0604020202020204" pitchFamily="34" charset="0"/>
                <a:ea typeface="ＭＳ Ｐゴシック" charset="-128"/>
              </a:rPr>
              <a:t>Cottrell</a:t>
            </a:r>
            <a:r>
              <a:rPr lang="cy-GB" altLang="cy-GB" sz="4800" kern="0" dirty="0">
                <a:solidFill>
                  <a:prstClr val="black"/>
                </a:solidFill>
                <a:latin typeface="Arial" panose="020B0604020202020204" pitchFamily="34" charset="0"/>
                <a:ea typeface="ＭＳ Ｐゴシック" charset="-128"/>
              </a:rPr>
              <a:t>, 2013: 125)</a:t>
            </a:r>
            <a:br>
              <a:rPr lang="en-GB" altLang="cy-GB" sz="4800" kern="0" dirty="0">
                <a:latin typeface="Arial" panose="020B0604020202020204" pitchFamily="34" charset="0"/>
                <a:ea typeface="ＭＳ Ｐゴシック" charset="-128"/>
              </a:rPr>
            </a:br>
            <a:endParaRPr lang="en-GB" altLang="cy-GB" sz="48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152650" y="2276873"/>
            <a:ext cx="3886200" cy="3900091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24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Byddwch yn drefnus wrth reoli eich amser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24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Beth yw’r gofynion ar eich amser?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24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Eglurwch sut rydych yn defnyddio eich amser ar hyn o bryd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24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Penderfynwch sut i dreulio eich amser</a:t>
            </a:r>
          </a:p>
          <a:p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64408" y="2276873"/>
            <a:ext cx="3886200" cy="4980211"/>
          </a:xfrm>
        </p:spPr>
        <p:txBody>
          <a:bodyPr>
            <a:normAutofit/>
          </a:bodyPr>
          <a:lstStyle/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24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Be systematic in your time management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24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Find out your time requirements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24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Clarify how to use your time currently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24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Decide how you want to spend your time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7559437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40FFDB6-0F5C-D69B-9707-C7095E5E0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5480" y="365127"/>
            <a:ext cx="9433048" cy="1325563"/>
          </a:xfrm>
        </p:spPr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prstClr val="black"/>
                </a:solidFill>
                <a:latin typeface="Arial" panose="020B0604020202020204" pitchFamily="34" charset="0"/>
                <a:ea typeface="ＭＳ Ｐゴシック" charset="-128"/>
              </a:rPr>
              <a:t>10 cam at rheoli amser da</a:t>
            </a:r>
            <a:b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10 steps to good time </a:t>
            </a:r>
            <a:b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management</a:t>
            </a:r>
            <a:r>
              <a:rPr lang="cy-GB" altLang="cy-GB" sz="4800" kern="0" dirty="0">
                <a:solidFill>
                  <a:prstClr val="black"/>
                </a:solidFill>
                <a:latin typeface="Arial" panose="020B0604020202020204" pitchFamily="34" charset="0"/>
                <a:ea typeface="ＭＳ Ｐゴシック" charset="-128"/>
              </a:rPr>
              <a:t> (</a:t>
            </a:r>
            <a:r>
              <a:rPr lang="cy-GB" altLang="cy-GB" sz="4800" kern="0" dirty="0" err="1">
                <a:solidFill>
                  <a:prstClr val="black"/>
                </a:solidFill>
                <a:latin typeface="Arial" panose="020B0604020202020204" pitchFamily="34" charset="0"/>
                <a:ea typeface="ＭＳ Ｐゴシック" charset="-128"/>
              </a:rPr>
              <a:t>Cottrell</a:t>
            </a:r>
            <a:r>
              <a:rPr lang="cy-GB" altLang="cy-GB" sz="4800" kern="0" dirty="0">
                <a:solidFill>
                  <a:prstClr val="black"/>
                </a:solidFill>
                <a:latin typeface="Arial" panose="020B0604020202020204" pitchFamily="34" charset="0"/>
                <a:ea typeface="ＭＳ Ｐゴシック" charset="-128"/>
              </a:rPr>
              <a:t>, 2013: 125)</a:t>
            </a:r>
            <a:endParaRPr lang="en-GB" sz="48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3FD25BD-7B13-AAEA-9339-C8DD29D041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52650" y="2132856"/>
            <a:ext cx="3886200" cy="4044107"/>
          </a:xfrm>
        </p:spPr>
        <p:txBody>
          <a:bodyPr>
            <a:norm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cy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5. Blaenoriaethwch beth sydd fwyaf pwysig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cy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6. Cynlluniwch beth fyddwch chi’n ei wneud a phryd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cy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7. Gwnewch, gan gadw at eich cynllun</a:t>
            </a:r>
          </a:p>
          <a:p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A227D23-F69E-656C-B12D-E44808B229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53152" y="2132855"/>
            <a:ext cx="3886200" cy="4351338"/>
          </a:xfrm>
        </p:spPr>
        <p:txBody>
          <a:bodyPr>
            <a:norm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cy-GB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5. Prioritise what is most important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cy-GB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6. Plan what you will do when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cy-GB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7. Do it, keeping to your plan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94808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D733A-D85B-A243-A20C-483CE421E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365127"/>
            <a:ext cx="9144000" cy="1325563"/>
          </a:xfrm>
        </p:spPr>
        <p:txBody>
          <a:bodyPr>
            <a:normAutofit fontScale="90000"/>
          </a:bodyPr>
          <a:lstStyle/>
          <a:p>
            <a:r>
              <a:rPr lang="cy-GB" altLang="cy-GB" sz="4800" kern="0" dirty="0">
                <a:solidFill>
                  <a:prstClr val="black"/>
                </a:solidFill>
                <a:latin typeface="Arial" panose="020B0604020202020204" pitchFamily="34" charset="0"/>
                <a:ea typeface="ＭＳ Ｐゴシック" charset="-128"/>
              </a:rPr>
              <a:t>10 cam at rheoli amser da</a:t>
            </a:r>
            <a:b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10 steps to good time </a:t>
            </a:r>
            <a:b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management</a:t>
            </a:r>
            <a:r>
              <a:rPr lang="cy-GB" altLang="cy-GB" sz="4800" kern="0" dirty="0">
                <a:solidFill>
                  <a:prstClr val="black"/>
                </a:solidFill>
                <a:latin typeface="Arial" panose="020B0604020202020204" pitchFamily="34" charset="0"/>
                <a:ea typeface="ＭＳ Ｐゴシック" charset="-128"/>
              </a:rPr>
              <a:t> (</a:t>
            </a:r>
            <a:r>
              <a:rPr lang="cy-GB" altLang="cy-GB" sz="4800" kern="0" dirty="0" err="1">
                <a:solidFill>
                  <a:prstClr val="black"/>
                </a:solidFill>
                <a:latin typeface="Arial" panose="020B0604020202020204" pitchFamily="34" charset="0"/>
                <a:ea typeface="ＭＳ Ｐゴシック" charset="-128"/>
              </a:rPr>
              <a:t>Cottrell</a:t>
            </a:r>
            <a:r>
              <a:rPr lang="cy-GB" altLang="cy-GB" sz="4800" kern="0" dirty="0">
                <a:solidFill>
                  <a:prstClr val="black"/>
                </a:solidFill>
                <a:latin typeface="Arial" panose="020B0604020202020204" pitchFamily="34" charset="0"/>
                <a:ea typeface="ＭＳ Ｐゴシック" charset="-128"/>
              </a:rPr>
              <a:t>, 2013: 125)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03BD4-DBA5-A2B1-2D1B-0A7F7628A6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52649" y="2152055"/>
            <a:ext cx="3886200" cy="4188123"/>
          </a:xfrm>
        </p:spPr>
        <p:txBody>
          <a:bodyPr/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8. Defnyddiwch dechnegau rheoli amser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9. Rheolwch gwrthdyniadau ac oedi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10. Monitrwch, gan wirio bod eich cynllun yn gweithio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D55609-2934-4CD4-7725-51645A85DC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53153" y="2152054"/>
            <a:ext cx="3886200" cy="4351338"/>
          </a:xfrm>
        </p:spPr>
        <p:txBody>
          <a:bodyPr/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8. Apply time management techniques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9. Manage distractions and procrastination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10. Monitor, keep checking it is all working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59194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82191"/>
            <a:ext cx="7886700" cy="759618"/>
          </a:xfrm>
        </p:spPr>
        <p:txBody>
          <a:bodyPr>
            <a:normAutofit fontScale="90000"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Amserlen gweithgareddau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Activity timetable </a:t>
            </a:r>
            <a:r>
              <a:rPr lang="en-GB" altLang="cy-GB" sz="2700" kern="0" dirty="0">
                <a:latin typeface="Arial" panose="020B0604020202020204" pitchFamily="34" charset="0"/>
                <a:ea typeface="ＭＳ Ｐゴシック" charset="-128"/>
              </a:rPr>
              <a:t>(www.timethoughts.com)</a:t>
            </a:r>
            <a:endParaRPr lang="cy-GB" altLang="cy-GB" sz="2700" dirty="0">
              <a:latin typeface="Arial" panose="020B0604020202020204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/>
          </a:p>
        </p:txBody>
      </p:sp>
      <p:pic>
        <p:nvPicPr>
          <p:cNvPr id="17" name="Content Placeholder 6" descr="Image of an example activity timetabl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46281" y="1340767"/>
            <a:ext cx="8699439" cy="4530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61600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Adnoddau defnyddiol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Useful resources</a:t>
            </a:r>
            <a:endParaRPr lang="cy-GB" altLang="cy-GB" sz="4800" dirty="0">
              <a:latin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53150" y="1825626"/>
            <a:ext cx="3886200" cy="3691607"/>
          </a:xfrm>
        </p:spPr>
        <p:txBody>
          <a:bodyPr>
            <a:normAutofit fontScale="62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sz="3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Books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sz="3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E-books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sz="3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Articles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sz="3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Journals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sz="3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Documentation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sz="3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Legislation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sz="3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Websites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sz="3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Documentaries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sz="3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Conferences/Courses</a:t>
            </a:r>
          </a:p>
          <a:p>
            <a:pPr marL="0" indent="0">
              <a:buNone/>
            </a:pP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52650" y="1825625"/>
            <a:ext cx="3886200" cy="5032375"/>
          </a:xfrm>
        </p:spPr>
        <p:txBody>
          <a:bodyPr>
            <a:normAutofit fontScale="62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Llyfrau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E-lyfrau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Erthyglau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Cyfnodolion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Dogfennaeth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Deddfwriaeth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Gwefannau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Rhaglenni ddogfen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Cynadleddau/Cyrsiau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60136081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Cyfeiriadau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References</a:t>
            </a:r>
            <a:endParaRPr lang="cy-GB" altLang="cy-GB" sz="4800" dirty="0">
              <a:latin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0" fontAlgn="base" hangingPunct="0">
              <a:spcAft>
                <a:spcPct val="0"/>
              </a:spcAft>
              <a:buNone/>
            </a:pPr>
            <a:endParaRPr lang="en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Cottrell, S. (2013) </a:t>
            </a:r>
            <a:r>
              <a:rPr lang="en-GB" altLang="cy-GB" i="1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The Study Skills Handbook. 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(4</a:t>
            </a:r>
            <a:r>
              <a:rPr lang="en-GB" altLang="cy-GB" kern="0" baseline="30000" dirty="0">
                <a:solidFill>
                  <a:srgbClr val="000000"/>
                </a:solidFill>
                <a:latin typeface="Arial"/>
                <a:ea typeface="ＭＳ Ｐゴシック" charset="-128"/>
              </a:rPr>
              <a:t>th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/>
                <a:ea typeface="ＭＳ Ｐゴシック" charset="-128"/>
              </a:rPr>
              <a:t>ed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). Hampshire: Palgrave Macmillan.</a:t>
            </a:r>
            <a:endParaRPr lang="cy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55300297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52650" y="1825625"/>
            <a:ext cx="4000500" cy="4351338"/>
          </a:xfrm>
        </p:spPr>
        <p:txBody>
          <a:bodyPr>
            <a:normAutofit/>
          </a:bodyPr>
          <a:lstStyle/>
          <a:p>
            <a:r>
              <a:rPr lang="cy-GB" sz="4800" dirty="0">
                <a:latin typeface="Arial" panose="020B0604020202020204" pitchFamily="34" charset="0"/>
              </a:rPr>
              <a:t>Cwestiynau?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Questions?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025302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7E254-67BD-A69B-F215-8604BFC89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C1079-7C10-1178-234D-94E668CFD88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1A8B1-5FFE-F356-6105-BBCCC02F177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834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1192</Words>
  <Application>Microsoft Office PowerPoint</Application>
  <PresentationFormat>Widescreen</PresentationFormat>
  <Paragraphs>269</Paragraphs>
  <Slides>29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8" baseType="lpstr">
      <vt:lpstr>Myriad Pro</vt:lpstr>
      <vt:lpstr>Arial</vt:lpstr>
      <vt:lpstr>Calibri</vt:lpstr>
      <vt:lpstr>Calibri Light</vt:lpstr>
      <vt:lpstr>Lucida Sans</vt:lpstr>
      <vt:lpstr>Times</vt:lpstr>
      <vt:lpstr>Verdana</vt:lpstr>
      <vt:lpstr>Office Theme</vt:lpstr>
      <vt:lpstr>1_Office Theme</vt:lpstr>
      <vt:lpstr>PowerPoint Presentation</vt:lpstr>
      <vt:lpstr>Pam ydyn ni yma? Why are we here?</vt:lpstr>
      <vt:lpstr>Cynnwys Contents</vt:lpstr>
      <vt:lpstr>Sgiliau Cyflogadwyedd/Trosglwyddadwy Employability/Transferable Skills</vt:lpstr>
      <vt:lpstr>Adnoddau Resources</vt:lpstr>
      <vt:lpstr>Rhaglen Statws Ymarferydd Blynyddoedd Cynnar Early Years Practitioner Status programme</vt:lpstr>
      <vt:lpstr> Beth yw sgiliau astudio? What are study skills?</vt:lpstr>
      <vt:lpstr>Rheoli amser Time management</vt:lpstr>
      <vt:lpstr>10 cam at rheoli amser da  (Cottrell, 2013: 125) 10 steps to good time management </vt:lpstr>
      <vt:lpstr>Amserlen gweithgareddau Activity timetable  (www.timethoughts.com)</vt:lpstr>
      <vt:lpstr>Adnoddau defnyddiol Useful resources</vt:lpstr>
      <vt:lpstr>Cyfeiriadau References</vt:lpstr>
      <vt:lpstr>PowerPoint Presentation</vt:lpstr>
      <vt:lpstr>PowerPoint Presentation</vt:lpstr>
      <vt:lpstr>Pam ydyn ni yma? Why are we here?</vt:lpstr>
      <vt:lpstr>Cynnwys        Contents</vt:lpstr>
      <vt:lpstr>Sgiliau                Skills  </vt:lpstr>
      <vt:lpstr>Adnoddau        Resources </vt:lpstr>
      <vt:lpstr> Rhaglen Statws Ymarferydd Blynyddoedd Cynnar Early Years Practitioner Status programme</vt:lpstr>
      <vt:lpstr>Beth yw sgiliau astudio? What are study skills?</vt:lpstr>
      <vt:lpstr>Rheoli amser    Time management</vt:lpstr>
      <vt:lpstr>10 cam at rheoli amser da 10 steps to good time  management (Cottrell, 2013: 125) </vt:lpstr>
      <vt:lpstr>10 cam at rheoli amser da 10 steps to good time  management (Cottrell, 2013: 125)</vt:lpstr>
      <vt:lpstr>10 cam at rheoli amser da 10 steps to good time  management (Cottrell, 2013: 125)</vt:lpstr>
      <vt:lpstr>Amserlen gweithgareddau Activity timetable (www.timethoughts.com)</vt:lpstr>
      <vt:lpstr>Adnoddau defnyddiol Useful resources</vt:lpstr>
      <vt:lpstr>Cyfeiriadau 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Glenda Tinney</cp:lastModifiedBy>
  <cp:revision>3</cp:revision>
  <dcterms:created xsi:type="dcterms:W3CDTF">2022-07-11T13:19:46Z</dcterms:created>
  <dcterms:modified xsi:type="dcterms:W3CDTF">2022-08-19T16:12:57Z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