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DM Sans" panose="020B0604020202020204" charset="0"/>
      <p:regular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Glacial Indifference Bold" panose="020B0604020202020204" charset="0"/>
      <p:regular r:id="rId21"/>
    </p:embeddedFont>
    <p:embeddedFont>
      <p:font typeface="Glacial Indifference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75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9FC2">
                <a:alpha val="100000"/>
              </a:srgbClr>
            </a:gs>
            <a:gs pos="100000">
              <a:srgbClr val="004EE1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034" y="7022258"/>
            <a:ext cx="4210172" cy="763482"/>
            <a:chOff x="0" y="0"/>
            <a:chExt cx="2241068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41068" cy="406400"/>
            </a:xfrm>
            <a:custGeom>
              <a:avLst/>
              <a:gdLst/>
              <a:ahLst/>
              <a:cxnLst/>
              <a:rect l="l" t="t" r="r" b="b"/>
              <a:pathLst>
                <a:path w="2241068" h="406400">
                  <a:moveTo>
                    <a:pt x="2037868" y="0"/>
                  </a:moveTo>
                  <a:cubicBezTo>
                    <a:pt x="2150092" y="0"/>
                    <a:pt x="2241068" y="90976"/>
                    <a:pt x="2241068" y="203200"/>
                  </a:cubicBezTo>
                  <a:cubicBezTo>
                    <a:pt x="2241068" y="315424"/>
                    <a:pt x="2150092" y="406400"/>
                    <a:pt x="203786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241068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GB" sz="2000" b="1" dirty="0" smtClean="0"/>
                <a:t>SYED AHSAN ALI</a:t>
              </a:r>
              <a:endParaRPr sz="2000" b="1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716036" y="-1387703"/>
            <a:ext cx="9314955" cy="9314955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169002" y="-934737"/>
            <a:ext cx="8409024" cy="84090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4999" r="-25000"/>
              </a:stretch>
            </a:blipFill>
          </p:spPr>
        </p:sp>
      </p:grpSp>
      <p:sp>
        <p:nvSpPr>
          <p:cNvPr id="10" name="TextBox 10"/>
          <p:cNvSpPr txBox="1"/>
          <p:nvPr/>
        </p:nvSpPr>
        <p:spPr>
          <a:xfrm>
            <a:off x="893034" y="2932209"/>
            <a:ext cx="8250966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4800" dirty="0" smtClean="0"/>
              <a:t>Shift </a:t>
            </a:r>
            <a:r>
              <a:rPr lang="en-US" sz="4800" dirty="0"/>
              <a:t>in Hotel Strategies Post-COVID with</a:t>
            </a:r>
          </a:p>
          <a:p>
            <a:r>
              <a:rPr lang="en-GB" sz="4800" dirty="0"/>
              <a:t>Reduced Business Commuting</a:t>
            </a:r>
            <a:endParaRPr lang="en-US" sz="4800" b="1" spc="-172" dirty="0">
              <a:solidFill>
                <a:srgbClr val="FFFFFF"/>
              </a:solidFill>
              <a:ea typeface="Glacial Indifference Bold"/>
              <a:cs typeface="Glacial Indifference Bold"/>
              <a:sym typeface="Glacial Indifference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546286" y="7185337"/>
            <a:ext cx="1989532" cy="389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95"/>
              </a:lnSpc>
              <a:spcBef>
                <a:spcPct val="0"/>
              </a:spcBef>
            </a:pPr>
            <a:r>
              <a:rPr lang="en-US" sz="2282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BY: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47001"/>
            <a:ext cx="6439827" cy="10295231"/>
            <a:chOff x="0" y="0"/>
            <a:chExt cx="1696086" cy="27115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96086" cy="2711501"/>
            </a:xfrm>
            <a:custGeom>
              <a:avLst/>
              <a:gdLst/>
              <a:ahLst/>
              <a:cxnLst/>
              <a:rect l="l" t="t" r="r" b="b"/>
              <a:pathLst>
                <a:path w="1696086" h="2711501">
                  <a:moveTo>
                    <a:pt x="0" y="0"/>
                  </a:moveTo>
                  <a:lnTo>
                    <a:pt x="1696086" y="0"/>
                  </a:lnTo>
                  <a:lnTo>
                    <a:pt x="1696086" y="2711501"/>
                  </a:lnTo>
                  <a:lnTo>
                    <a:pt x="0" y="2711501"/>
                  </a:ln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96086" cy="27496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8193894" y="1731834"/>
            <a:ext cx="9474790" cy="748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50"/>
              </a:lnSpc>
            </a:pPr>
            <a:r>
              <a:rPr lang="en-US" sz="5663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Introduction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08830" y="2726552"/>
            <a:ext cx="9359854" cy="5339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2755" lvl="1" indent="-306377" algn="l">
              <a:lnSpc>
                <a:spcPts val="7095"/>
              </a:lnSpc>
              <a:buFont typeface="Arial"/>
              <a:buChar char="•"/>
            </a:pP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Travel throughout the globe was disrupted </a:t>
            </a:r>
          </a:p>
          <a:p>
            <a:pPr marL="612755" lvl="1" indent="-306377">
              <a:lnSpc>
                <a:spcPts val="7095"/>
              </a:lnSpc>
              <a:buFont typeface="Arial"/>
              <a:buChar char="•"/>
            </a:pP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Corporate travel to regain </a:t>
            </a:r>
            <a:r>
              <a:rPr lang="en-US" dirty="0"/>
              <a:t> (BBC, 2021)</a:t>
            </a: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.</a:t>
            </a:r>
          </a:p>
          <a:p>
            <a:pPr marL="612755" lvl="1" indent="-306377" algn="l">
              <a:lnSpc>
                <a:spcPts val="7095"/>
              </a:lnSpc>
              <a:buFont typeface="Arial"/>
              <a:buChar char="•"/>
            </a:pP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Hybrid working is now normal</a:t>
            </a:r>
          </a:p>
          <a:p>
            <a:pPr marL="612755" lvl="1" indent="-306377" algn="l">
              <a:lnSpc>
                <a:spcPts val="7095"/>
              </a:lnSpc>
              <a:buFont typeface="Arial"/>
              <a:buChar char="•"/>
            </a:pP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Weekday occupancy reduced</a:t>
            </a:r>
          </a:p>
          <a:p>
            <a:pPr marL="612755" lvl="1" indent="-306377" algn="l">
              <a:lnSpc>
                <a:spcPts val="7095"/>
              </a:lnSpc>
              <a:buFont typeface="Arial"/>
              <a:buChar char="•"/>
            </a:pP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Hotels are losing a stable segment.</a:t>
            </a:r>
          </a:p>
          <a:p>
            <a:pPr marL="612755" lvl="1" indent="-306377" algn="l">
              <a:lnSpc>
                <a:spcPts val="7095"/>
              </a:lnSpc>
              <a:buFont typeface="Arial"/>
              <a:buChar char="•"/>
            </a:pPr>
            <a:r>
              <a:rPr lang="en-US" sz="2838" dirty="0" err="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Organisational</a:t>
            </a:r>
            <a:r>
              <a:rPr lang="en-US" sz="28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change in the market.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9" name="TextBox 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-780640" y="1685028"/>
            <a:ext cx="8324340" cy="10144963"/>
            <a:chOff x="0" y="0"/>
            <a:chExt cx="812800" cy="99056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990568"/>
            </a:xfrm>
            <a:custGeom>
              <a:avLst/>
              <a:gdLst/>
              <a:ahLst/>
              <a:cxnLst/>
              <a:rect l="l" t="t" r="r" b="b"/>
              <a:pathLst>
                <a:path w="812800" h="990568">
                  <a:moveTo>
                    <a:pt x="406400" y="0"/>
                  </a:moveTo>
                  <a:cubicBezTo>
                    <a:pt x="181951" y="0"/>
                    <a:pt x="0" y="221746"/>
                    <a:pt x="0" y="495284"/>
                  </a:cubicBezTo>
                  <a:cubicBezTo>
                    <a:pt x="0" y="768822"/>
                    <a:pt x="181951" y="990568"/>
                    <a:pt x="406400" y="990568"/>
                  </a:cubicBezTo>
                  <a:cubicBezTo>
                    <a:pt x="630849" y="990568"/>
                    <a:pt x="812800" y="768822"/>
                    <a:pt x="812800" y="495284"/>
                  </a:cubicBezTo>
                  <a:cubicBezTo>
                    <a:pt x="812800" y="221746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t="-11463" b="-11463"/>
              </a:stretch>
            </a:blip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335259" y="3947201"/>
            <a:ext cx="9279410" cy="9279410"/>
          </a:xfrm>
          <a:custGeom>
            <a:avLst/>
            <a:gdLst/>
            <a:ahLst/>
            <a:cxnLst/>
            <a:rect l="l" t="t" r="r" b="b"/>
            <a:pathLst>
              <a:path w="9279410" h="9279410">
                <a:moveTo>
                  <a:pt x="0" y="0"/>
                </a:moveTo>
                <a:lnTo>
                  <a:pt x="9279411" y="0"/>
                </a:lnTo>
                <a:lnTo>
                  <a:pt x="9279411" y="9279410"/>
                </a:lnTo>
                <a:lnTo>
                  <a:pt x="0" y="92794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00" y="1271037"/>
            <a:ext cx="9165125" cy="1616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48"/>
              </a:lnSpc>
            </a:pPr>
            <a:r>
              <a:rPr lang="en-US" sz="5200" b="1" dirty="0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Change to Leisure/</a:t>
            </a:r>
            <a:r>
              <a:rPr lang="en-US" sz="5200" b="1" dirty="0" err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Bleisure</a:t>
            </a:r>
            <a:r>
              <a:rPr lang="en-US" sz="5200" b="1" dirty="0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 Markets.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71790" y="3363575"/>
            <a:ext cx="9242996" cy="5633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25617" lvl="1" indent="-362808" algn="l">
              <a:lnSpc>
                <a:spcPts val="7595"/>
              </a:lnSpc>
              <a:buFont typeface="Arial"/>
              <a:buChar char="•"/>
            </a:pPr>
            <a:r>
              <a:rPr lang="en-US" sz="336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Growth in leisure tourism</a:t>
            </a:r>
          </a:p>
          <a:p>
            <a:pPr marL="725617" lvl="1" indent="-362808" algn="l">
              <a:lnSpc>
                <a:spcPts val="7595"/>
              </a:lnSpc>
              <a:buFont typeface="Arial"/>
              <a:buChar char="•"/>
            </a:pPr>
            <a:r>
              <a:rPr lang="en-US" sz="336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Bleisure travel increasing  (Anna, 2025)</a:t>
            </a:r>
          </a:p>
          <a:p>
            <a:pPr marL="725617" lvl="1" indent="-362808" algn="l">
              <a:lnSpc>
                <a:spcPts val="7595"/>
              </a:lnSpc>
              <a:buFont typeface="Arial"/>
              <a:buChar char="•"/>
            </a:pPr>
            <a:r>
              <a:rPr lang="en-US" sz="336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Price-sensitive customers</a:t>
            </a:r>
          </a:p>
          <a:p>
            <a:pPr marL="725617" lvl="1" indent="-362808" algn="l">
              <a:lnSpc>
                <a:spcPts val="7595"/>
              </a:lnSpc>
              <a:buFont typeface="Arial"/>
              <a:buChar char="•"/>
            </a:pPr>
            <a:r>
              <a:rPr lang="en-US" sz="336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Higher seasonality risk</a:t>
            </a:r>
          </a:p>
          <a:p>
            <a:pPr marL="725617" lvl="1" indent="-362808" algn="l">
              <a:lnSpc>
                <a:spcPts val="7595"/>
              </a:lnSpc>
              <a:buFont typeface="Arial"/>
              <a:buChar char="•"/>
            </a:pPr>
            <a:r>
              <a:rPr lang="en-US" sz="336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Weekend demand stronger</a:t>
            </a:r>
          </a:p>
          <a:p>
            <a:pPr marL="725617" lvl="1" indent="-362808" algn="l">
              <a:lnSpc>
                <a:spcPts val="7595"/>
              </a:lnSpc>
              <a:buFont typeface="Arial"/>
              <a:buChar char="•"/>
            </a:pPr>
            <a:r>
              <a:rPr lang="en-US" sz="336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Revenue volatility rising</a:t>
            </a:r>
          </a:p>
        </p:txBody>
      </p:sp>
      <p:sp>
        <p:nvSpPr>
          <p:cNvPr id="5" name="AutoShape 5"/>
          <p:cNvSpPr/>
          <p:nvPr/>
        </p:nvSpPr>
        <p:spPr>
          <a:xfrm>
            <a:off x="1028700" y="3230066"/>
            <a:ext cx="1442493" cy="0"/>
          </a:xfrm>
          <a:prstGeom prst="line">
            <a:avLst/>
          </a:prstGeom>
          <a:ln w="114300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1466747" y="2669716"/>
            <a:ext cx="5264459" cy="5264459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14280049" y="1709312"/>
            <a:ext cx="2915147" cy="2915147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t="-25046" b="-25046"/>
              </a:stretch>
            </a:blipFill>
          </p:spPr>
        </p:sp>
      </p:grpSp>
      <p:grpSp>
        <p:nvGrpSpPr>
          <p:cNvPr id="19" name="Group 19"/>
          <p:cNvGrpSpPr/>
          <p:nvPr/>
        </p:nvGrpSpPr>
        <p:grpSpPr>
          <a:xfrm>
            <a:off x="10614786" y="6416358"/>
            <a:ext cx="2916451" cy="291645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46" r="-25046"/>
              </a:stretch>
            </a:blipFill>
          </p:spPr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559321" y="-1131648"/>
            <a:ext cx="6952834" cy="695283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t="-11298" b="-38795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6588429" y="2734627"/>
            <a:ext cx="10512813" cy="6801362"/>
            <a:chOff x="0" y="0"/>
            <a:chExt cx="2428980" cy="157145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28980" cy="1571451"/>
            </a:xfrm>
            <a:custGeom>
              <a:avLst/>
              <a:gdLst/>
              <a:ahLst/>
              <a:cxnLst/>
              <a:rect l="l" t="t" r="r" b="b"/>
              <a:pathLst>
                <a:path w="2428980" h="1571451">
                  <a:moveTo>
                    <a:pt x="37558" y="0"/>
                  </a:moveTo>
                  <a:lnTo>
                    <a:pt x="2391422" y="0"/>
                  </a:lnTo>
                  <a:cubicBezTo>
                    <a:pt x="2412165" y="0"/>
                    <a:pt x="2428980" y="16815"/>
                    <a:pt x="2428980" y="37558"/>
                  </a:cubicBezTo>
                  <a:lnTo>
                    <a:pt x="2428980" y="1533894"/>
                  </a:lnTo>
                  <a:cubicBezTo>
                    <a:pt x="2428980" y="1543855"/>
                    <a:pt x="2425023" y="1553408"/>
                    <a:pt x="2417980" y="1560451"/>
                  </a:cubicBezTo>
                  <a:cubicBezTo>
                    <a:pt x="2410936" y="1567494"/>
                    <a:pt x="2401383" y="1571451"/>
                    <a:pt x="2391422" y="1571451"/>
                  </a:cubicBezTo>
                  <a:lnTo>
                    <a:pt x="37558" y="1571451"/>
                  </a:lnTo>
                  <a:cubicBezTo>
                    <a:pt x="16815" y="1571451"/>
                    <a:pt x="0" y="1554636"/>
                    <a:pt x="0" y="1533894"/>
                  </a:cubicBezTo>
                  <a:lnTo>
                    <a:pt x="0" y="37558"/>
                  </a:lnTo>
                  <a:cubicBezTo>
                    <a:pt x="0" y="16815"/>
                    <a:pt x="16815" y="0"/>
                    <a:pt x="3755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9FC2">
                    <a:alpha val="100000"/>
                  </a:srgbClr>
                </a:gs>
                <a:gs pos="100000">
                  <a:srgbClr val="004EE1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2428980" cy="16190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588429" y="1256466"/>
            <a:ext cx="9654075" cy="723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82"/>
              </a:lnSpc>
            </a:pPr>
            <a:r>
              <a:rPr lang="en-US" sz="6002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Hotels as Lifestyle Spaces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48936" y="3190768"/>
            <a:ext cx="9591798" cy="5574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3596" lvl="1" indent="-356798" algn="l">
              <a:lnSpc>
                <a:spcPts val="7469"/>
              </a:lnSpc>
              <a:buFont typeface="Arial"/>
              <a:buChar char="•"/>
            </a:pPr>
            <a:r>
              <a:rPr lang="en-US" sz="330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Co-working lounges added</a:t>
            </a:r>
          </a:p>
          <a:p>
            <a:pPr marL="713596" lvl="1" indent="-356798" algn="l">
              <a:lnSpc>
                <a:spcPts val="7469"/>
              </a:lnSpc>
              <a:buFont typeface="Arial"/>
              <a:buChar char="•"/>
            </a:pPr>
            <a:r>
              <a:rPr lang="en-US" sz="330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Wellness centers were increased.</a:t>
            </a:r>
          </a:p>
          <a:p>
            <a:pPr marL="713596" lvl="1" indent="-356798" algn="l">
              <a:lnSpc>
                <a:spcPts val="7469"/>
              </a:lnSpc>
              <a:buFont typeface="Arial"/>
              <a:buChar char="•"/>
            </a:pPr>
            <a:r>
              <a:rPr lang="en-US" sz="330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Social spaces emphasised</a:t>
            </a:r>
          </a:p>
          <a:p>
            <a:pPr marL="713596" lvl="1" indent="-356798" algn="l">
              <a:lnSpc>
                <a:spcPts val="7469"/>
              </a:lnSpc>
              <a:buFont typeface="Arial"/>
              <a:buChar char="•"/>
            </a:pPr>
            <a:r>
              <a:rPr lang="en-US" sz="330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Experience-focused services  (Ivanov, 2019)</a:t>
            </a:r>
          </a:p>
          <a:p>
            <a:pPr marL="713596" lvl="1" indent="-356798" algn="l">
              <a:lnSpc>
                <a:spcPts val="7469"/>
              </a:lnSpc>
              <a:buFont typeface="Arial"/>
              <a:buChar char="•"/>
            </a:pPr>
            <a:r>
              <a:rPr lang="en-US" sz="330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Strategy of brand differentiation.</a:t>
            </a:r>
          </a:p>
          <a:p>
            <a:pPr marL="713596" lvl="1" indent="-356798" algn="l">
              <a:lnSpc>
                <a:spcPts val="7469"/>
              </a:lnSpc>
              <a:buFont typeface="Arial"/>
              <a:buChar char="•"/>
            </a:pPr>
            <a:r>
              <a:rPr lang="en-US" sz="330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The complexity of operations increases.</a:t>
            </a:r>
          </a:p>
        </p:txBody>
      </p:sp>
      <p:sp>
        <p:nvSpPr>
          <p:cNvPr id="9" name="AutoShape 9"/>
          <p:cNvSpPr/>
          <p:nvPr/>
        </p:nvSpPr>
        <p:spPr>
          <a:xfrm>
            <a:off x="6588429" y="2282856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10" name="Group 10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39350" y="503795"/>
            <a:ext cx="9279410" cy="9279410"/>
          </a:xfrm>
          <a:custGeom>
            <a:avLst/>
            <a:gdLst/>
            <a:ahLst/>
            <a:cxnLst/>
            <a:rect l="l" t="t" r="r" b="b"/>
            <a:pathLst>
              <a:path w="9279410" h="9279410">
                <a:moveTo>
                  <a:pt x="0" y="0"/>
                </a:moveTo>
                <a:lnTo>
                  <a:pt x="9279410" y="0"/>
                </a:lnTo>
                <a:lnTo>
                  <a:pt x="9279410" y="9279410"/>
                </a:lnTo>
                <a:lnTo>
                  <a:pt x="0" y="92794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172291" y="2480166"/>
            <a:ext cx="11753388" cy="804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89"/>
              </a:lnSpc>
            </a:pPr>
            <a:r>
              <a:rPr lang="en-US" sz="6239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Technology vs Human Touch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72291" y="4115010"/>
            <a:ext cx="10601105" cy="3834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7680" lvl="1" indent="-338840" algn="l">
              <a:lnSpc>
                <a:spcPts val="7847"/>
              </a:lnSpc>
              <a:buFont typeface="Arial"/>
              <a:buChar char="•"/>
            </a:pPr>
            <a:r>
              <a:rPr lang="en-US" sz="31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AI forecasting &amp; automation  (Bo &amp; Ma, 2025)</a:t>
            </a:r>
          </a:p>
          <a:p>
            <a:pPr marL="677680" lvl="1" indent="-338840" algn="l">
              <a:lnSpc>
                <a:spcPts val="7847"/>
              </a:lnSpc>
              <a:buFont typeface="Arial"/>
              <a:buChar char="•"/>
            </a:pPr>
            <a:r>
              <a:rPr lang="en-US" sz="31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Digital guest journeys</a:t>
            </a:r>
          </a:p>
          <a:p>
            <a:pPr marL="677680" lvl="1" indent="-338840" algn="l">
              <a:lnSpc>
                <a:spcPts val="7847"/>
              </a:lnSpc>
              <a:buFont typeface="Arial"/>
              <a:buChar char="•"/>
            </a:pPr>
            <a:r>
              <a:rPr lang="en-US" sz="31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Hospitality continues to rely on human interaction.</a:t>
            </a:r>
          </a:p>
          <a:p>
            <a:pPr marL="677680" lvl="1" indent="-338840" algn="l">
              <a:lnSpc>
                <a:spcPts val="7847"/>
              </a:lnSpc>
              <a:buFont typeface="Arial"/>
              <a:buChar char="•"/>
            </a:pPr>
            <a:r>
              <a:rPr lang="en-US" sz="313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Tension between quality and efficiency of services.</a:t>
            </a:r>
          </a:p>
        </p:txBody>
      </p:sp>
      <p:sp>
        <p:nvSpPr>
          <p:cNvPr id="5" name="AutoShape 5"/>
          <p:cNvSpPr/>
          <p:nvPr/>
        </p:nvSpPr>
        <p:spPr>
          <a:xfrm>
            <a:off x="1172291" y="3832851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11815877" y="2748729"/>
            <a:ext cx="5963178" cy="596317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894588" cy="10432111"/>
            <a:chOff x="0" y="0"/>
            <a:chExt cx="913226" cy="1616207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913226" cy="1616207"/>
            </a:xfrm>
            <a:custGeom>
              <a:avLst/>
              <a:gdLst/>
              <a:ahLst/>
              <a:cxnLst/>
              <a:rect l="l" t="t" r="r" b="b"/>
              <a:pathLst>
                <a:path w="913226" h="1616207">
                  <a:moveTo>
                    <a:pt x="913226" y="0"/>
                  </a:moveTo>
                  <a:lnTo>
                    <a:pt x="0" y="0"/>
                  </a:lnTo>
                  <a:lnTo>
                    <a:pt x="0" y="1616207"/>
                  </a:lnTo>
                  <a:lnTo>
                    <a:pt x="913226" y="1616207"/>
                  </a:lnTo>
                  <a:close/>
                </a:path>
              </a:pathLst>
            </a:custGeom>
            <a:blipFill>
              <a:blip r:embed="rId2"/>
              <a:stretch>
                <a:fillRect l="-82816" r="-82816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5894588" y="3413483"/>
            <a:ext cx="12393412" cy="6873517"/>
            <a:chOff x="0" y="0"/>
            <a:chExt cx="3264109" cy="181030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264109" cy="1810309"/>
            </a:xfrm>
            <a:custGeom>
              <a:avLst/>
              <a:gdLst/>
              <a:ahLst/>
              <a:cxnLst/>
              <a:rect l="l" t="t" r="r" b="b"/>
              <a:pathLst>
                <a:path w="3264109" h="1810309">
                  <a:moveTo>
                    <a:pt x="0" y="0"/>
                  </a:moveTo>
                  <a:lnTo>
                    <a:pt x="3264109" y="0"/>
                  </a:lnTo>
                  <a:lnTo>
                    <a:pt x="3264109" y="1810309"/>
                  </a:lnTo>
                  <a:lnTo>
                    <a:pt x="0" y="1810309"/>
                  </a:ln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3264109" cy="1857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764948" y="2616304"/>
            <a:ext cx="4828363" cy="482836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 flipH="1"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0"/>
                  </a:moveTo>
                  <a:lnTo>
                    <a:pt x="0" y="0"/>
                  </a:lnTo>
                  <a:lnTo>
                    <a:pt x="0" y="812800"/>
                  </a:lnTo>
                  <a:lnTo>
                    <a:pt x="812800" y="812800"/>
                  </a:lnTo>
                  <a:close/>
                </a:path>
              </a:pathLst>
            </a:custGeom>
            <a:blipFill>
              <a:blip r:embed="rId3"/>
              <a:stretch>
                <a:fillRect l="-55837" t="-5650" r="-24576" b="-14550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8214801" y="1317949"/>
            <a:ext cx="7752986" cy="848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09"/>
              </a:lnSpc>
            </a:pPr>
            <a:r>
              <a:rPr lang="en-US" sz="6676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Methodology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4801" y="3843200"/>
            <a:ext cx="9224012" cy="5110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3386" lvl="1" indent="-296693" algn="l">
              <a:lnSpc>
                <a:spcPts val="6871"/>
              </a:lnSpc>
              <a:buFont typeface="Arial"/>
              <a:buChar char="•"/>
            </a:pPr>
            <a:r>
              <a:rPr lang="en-US" sz="274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Qualitative design and exploratory design  (Creswell, 2014).</a:t>
            </a:r>
          </a:p>
          <a:p>
            <a:pPr marL="593386" lvl="1" indent="-296693" algn="l">
              <a:lnSpc>
                <a:spcPts val="6871"/>
              </a:lnSpc>
              <a:buFont typeface="Arial"/>
              <a:buChar char="•"/>
            </a:pPr>
            <a:r>
              <a:rPr lang="en-US" sz="274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Academic journals (2022-2025)</a:t>
            </a:r>
          </a:p>
          <a:p>
            <a:pPr marL="593386" lvl="1" indent="-296693" algn="l">
              <a:lnSpc>
                <a:spcPts val="6871"/>
              </a:lnSpc>
              <a:buFont typeface="Arial"/>
              <a:buChar char="•"/>
            </a:pPr>
            <a:r>
              <a:rPr lang="en-US" sz="274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UK industry reports</a:t>
            </a:r>
          </a:p>
          <a:p>
            <a:pPr marL="593386" lvl="1" indent="-296693" algn="l">
              <a:lnSpc>
                <a:spcPts val="6871"/>
              </a:lnSpc>
              <a:buFont typeface="Arial"/>
              <a:buChar char="•"/>
            </a:pPr>
            <a:r>
              <a:rPr lang="en-US" sz="274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Examples on the cases (Premier Inn, Travelodge)</a:t>
            </a:r>
          </a:p>
          <a:p>
            <a:pPr marL="593386" lvl="1" indent="-296693" algn="l">
              <a:lnSpc>
                <a:spcPts val="6871"/>
              </a:lnSpc>
              <a:buFont typeface="Arial"/>
              <a:buChar char="•"/>
            </a:pPr>
            <a:r>
              <a:rPr lang="en-US" sz="274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Placement insights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8214801" y="2912200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12" name="Group 12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4259809"/>
            <a:ext cx="10959994" cy="4068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Triple Bottom Line (TBL)</a:t>
            </a:r>
          </a:p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Economic impacts</a:t>
            </a:r>
          </a:p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Environmental impacts  (Bruns-Smith, et al., 2015)</a:t>
            </a:r>
          </a:p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Social impacts</a:t>
            </a:r>
          </a:p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Stakeholder Theory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8700" y="3806016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-122309" y="-197622"/>
            <a:ext cx="21064572" cy="1226322"/>
            <a:chOff x="0" y="0"/>
            <a:chExt cx="5547871" cy="32298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547871" cy="322982"/>
            </a:xfrm>
            <a:custGeom>
              <a:avLst/>
              <a:gdLst/>
              <a:ahLst/>
              <a:cxnLst/>
              <a:rect l="l" t="t" r="r" b="b"/>
              <a:pathLst>
                <a:path w="5547871" h="322982">
                  <a:moveTo>
                    <a:pt x="0" y="0"/>
                  </a:moveTo>
                  <a:lnTo>
                    <a:pt x="5547871" y="0"/>
                  </a:lnTo>
                  <a:lnTo>
                    <a:pt x="5547871" y="322982"/>
                  </a:lnTo>
                  <a:lnTo>
                    <a:pt x="0" y="322982"/>
                  </a:lnTo>
                  <a:close/>
                </a:path>
              </a:pathLst>
            </a:custGeom>
            <a:solidFill>
              <a:srgbClr val="005DD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547871" cy="370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2906613" y="1792335"/>
            <a:ext cx="4762071" cy="7035692"/>
          </a:xfrm>
          <a:custGeom>
            <a:avLst/>
            <a:gdLst/>
            <a:ahLst/>
            <a:cxnLst/>
            <a:rect l="l" t="t" r="r" b="b"/>
            <a:pathLst>
              <a:path w="4762071" h="7035692">
                <a:moveTo>
                  <a:pt x="0" y="0"/>
                </a:moveTo>
                <a:lnTo>
                  <a:pt x="4762071" y="0"/>
                </a:lnTo>
                <a:lnTo>
                  <a:pt x="4762071" y="7035692"/>
                </a:lnTo>
                <a:lnTo>
                  <a:pt x="0" y="70356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1525056"/>
            <a:ext cx="9685329" cy="2972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50"/>
              </a:lnSpc>
            </a:pPr>
            <a:r>
              <a:rPr lang="en-US" sz="7969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Analytical Frameworks</a:t>
            </a:r>
          </a:p>
          <a:p>
            <a:pPr algn="l">
              <a:lnSpc>
                <a:spcPts val="7650"/>
              </a:lnSpc>
            </a:pPr>
            <a:endParaRPr lang="en-US" sz="7969" b="1">
              <a:solidFill>
                <a:srgbClr val="000000"/>
              </a:solidFill>
              <a:latin typeface="Glacial Indifference Bold"/>
              <a:ea typeface="Glacial Indifference Bold"/>
              <a:cs typeface="Glacial Indifference Bold"/>
              <a:sym typeface="Glacial Indifference 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389626" y="2622015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878756" y="2767876"/>
            <a:ext cx="5621180" cy="6768113"/>
          </a:xfrm>
          <a:custGeom>
            <a:avLst/>
            <a:gdLst/>
            <a:ahLst/>
            <a:cxnLst/>
            <a:rect l="l" t="t" r="r" b="b"/>
            <a:pathLst>
              <a:path w="5621180" h="6768113">
                <a:moveTo>
                  <a:pt x="0" y="0"/>
                </a:moveTo>
                <a:lnTo>
                  <a:pt x="5621180" y="0"/>
                </a:lnTo>
                <a:lnTo>
                  <a:pt x="5621180" y="6768113"/>
                </a:lnTo>
                <a:lnTo>
                  <a:pt x="0" y="67681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756" r="-8493" b="-19339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4104703" y="890050"/>
            <a:ext cx="10078594" cy="1263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70"/>
              </a:lnSpc>
            </a:pPr>
            <a:r>
              <a:rPr lang="en-US" sz="8121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Economic Impact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46454" y="3160043"/>
            <a:ext cx="10122371" cy="4632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140" lvl="1" indent="-334570" algn="just">
              <a:lnSpc>
                <a:spcPts val="7500"/>
              </a:lnSpc>
              <a:buFont typeface="Arial"/>
              <a:buChar char="•"/>
            </a:pPr>
            <a:r>
              <a:rPr lang="en-US" sz="3099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Revenue stability of corporations is lost.</a:t>
            </a:r>
          </a:p>
          <a:p>
            <a:pPr marL="669140" lvl="1" indent="-334570" algn="just">
              <a:lnSpc>
                <a:spcPts val="7500"/>
              </a:lnSpc>
              <a:buFont typeface="Arial"/>
              <a:buChar char="•"/>
            </a:pPr>
            <a:r>
              <a:rPr lang="en-US" sz="3099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High occupancy ≠ high profit</a:t>
            </a:r>
          </a:p>
          <a:p>
            <a:pPr marL="669140" lvl="1" indent="-334570" algn="just">
              <a:lnSpc>
                <a:spcPts val="7500"/>
              </a:lnSpc>
              <a:buFont typeface="Arial"/>
              <a:buChar char="•"/>
            </a:pPr>
            <a:r>
              <a:rPr lang="en-US" sz="3099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Leisure market volatility</a:t>
            </a:r>
          </a:p>
          <a:p>
            <a:pPr marL="669140" lvl="1" indent="-334570" algn="just">
              <a:lnSpc>
                <a:spcPts val="7500"/>
              </a:lnSpc>
              <a:buFont typeface="Arial"/>
              <a:buChar char="•"/>
            </a:pPr>
            <a:r>
              <a:rPr lang="en-US" sz="3099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Rising labour &amp; energy costs (Emma, et al., 2023)</a:t>
            </a:r>
          </a:p>
          <a:p>
            <a:pPr marL="669140" lvl="1" indent="-334570" algn="just">
              <a:lnSpc>
                <a:spcPts val="7500"/>
              </a:lnSpc>
              <a:buFont typeface="Arial"/>
              <a:buChar char="•"/>
            </a:pPr>
            <a:r>
              <a:rPr lang="en-US" sz="3099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Margin compression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451753" y="4187826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116359" y="1830342"/>
            <a:ext cx="5451193" cy="8229600"/>
          </a:xfrm>
          <a:custGeom>
            <a:avLst/>
            <a:gdLst/>
            <a:ahLst/>
            <a:cxnLst/>
            <a:rect l="l" t="t" r="r" b="b"/>
            <a:pathLst>
              <a:path w="5451193" h="8229600">
                <a:moveTo>
                  <a:pt x="0" y="0"/>
                </a:moveTo>
                <a:lnTo>
                  <a:pt x="5451193" y="0"/>
                </a:lnTo>
                <a:lnTo>
                  <a:pt x="5451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1696" r="-54551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451753" y="2963797"/>
            <a:ext cx="10078594" cy="820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8"/>
              </a:lnSpc>
            </a:pPr>
            <a:r>
              <a:rPr lang="en-US" sz="5321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Operational Impact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51753" y="4305413"/>
            <a:ext cx="10226241" cy="3334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5693" lvl="1" indent="-332847" algn="just">
              <a:lnSpc>
                <a:spcPts val="6660"/>
              </a:lnSpc>
              <a:buFont typeface="Arial"/>
              <a:buChar char="•"/>
            </a:pPr>
            <a:r>
              <a:rPr lang="en-US" sz="3083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Reduction in banqueting and conferences.</a:t>
            </a:r>
          </a:p>
          <a:p>
            <a:pPr marL="665693" lvl="1" indent="-332847" algn="just">
              <a:lnSpc>
                <a:spcPts val="6660"/>
              </a:lnSpc>
              <a:buFont typeface="Arial"/>
              <a:buChar char="•"/>
            </a:pPr>
            <a:r>
              <a:rPr lang="en-US" sz="3083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Increase in unofficial leisure dining </a:t>
            </a:r>
            <a:r>
              <a:rPr lang="en-US" dirty="0"/>
              <a:t> (</a:t>
            </a:r>
            <a:r>
              <a:rPr lang="en-US" dirty="0" err="1"/>
              <a:t>Gössling</a:t>
            </a:r>
            <a:r>
              <a:rPr lang="en-US" dirty="0"/>
              <a:t>, et al., 2020)</a:t>
            </a:r>
            <a:r>
              <a:rPr lang="en-US" sz="3083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.</a:t>
            </a:r>
          </a:p>
          <a:p>
            <a:pPr marL="665693" lvl="1" indent="-332847" algn="just">
              <a:lnSpc>
                <a:spcPts val="6660"/>
              </a:lnSpc>
              <a:buFont typeface="Arial"/>
              <a:buChar char="•"/>
            </a:pPr>
            <a:r>
              <a:rPr lang="en-US" sz="3083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Flexible staffing required</a:t>
            </a:r>
          </a:p>
          <a:p>
            <a:pPr marL="665693" lvl="1" indent="-332847" algn="just">
              <a:lnSpc>
                <a:spcPts val="6660"/>
              </a:lnSpc>
              <a:buFont typeface="Arial"/>
              <a:buChar char="•"/>
            </a:pPr>
            <a:r>
              <a:rPr lang="en-US" sz="3083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Buffet waste/ portion control concerns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894588" cy="10432111"/>
            <a:chOff x="0" y="0"/>
            <a:chExt cx="913226" cy="1616207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913226" cy="1616207"/>
            </a:xfrm>
            <a:custGeom>
              <a:avLst/>
              <a:gdLst/>
              <a:ahLst/>
              <a:cxnLst/>
              <a:rect l="l" t="t" r="r" b="b"/>
              <a:pathLst>
                <a:path w="913226" h="1616207">
                  <a:moveTo>
                    <a:pt x="913226" y="0"/>
                  </a:moveTo>
                  <a:lnTo>
                    <a:pt x="0" y="0"/>
                  </a:lnTo>
                  <a:lnTo>
                    <a:pt x="0" y="1616207"/>
                  </a:lnTo>
                  <a:lnTo>
                    <a:pt x="913226" y="1616207"/>
                  </a:lnTo>
                  <a:close/>
                </a:path>
              </a:pathLst>
            </a:custGeom>
            <a:blipFill>
              <a:blip r:embed="rId2"/>
              <a:stretch>
                <a:fillRect l="-82816" r="-82816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5894588" y="3413483"/>
            <a:ext cx="12393412" cy="6873517"/>
            <a:chOff x="0" y="0"/>
            <a:chExt cx="3264109" cy="181030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264109" cy="1810309"/>
            </a:xfrm>
            <a:custGeom>
              <a:avLst/>
              <a:gdLst/>
              <a:ahLst/>
              <a:cxnLst/>
              <a:rect l="l" t="t" r="r" b="b"/>
              <a:pathLst>
                <a:path w="3264109" h="1810309">
                  <a:moveTo>
                    <a:pt x="0" y="0"/>
                  </a:moveTo>
                  <a:lnTo>
                    <a:pt x="3264109" y="0"/>
                  </a:lnTo>
                  <a:lnTo>
                    <a:pt x="3264109" y="1810309"/>
                  </a:lnTo>
                  <a:lnTo>
                    <a:pt x="0" y="1810309"/>
                  </a:ln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3264109" cy="1857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764948" y="2616304"/>
            <a:ext cx="4828363" cy="482836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 flipH="1"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0"/>
                  </a:moveTo>
                  <a:lnTo>
                    <a:pt x="0" y="0"/>
                  </a:lnTo>
                  <a:lnTo>
                    <a:pt x="0" y="812800"/>
                  </a:lnTo>
                  <a:lnTo>
                    <a:pt x="812800" y="812800"/>
                  </a:lnTo>
                  <a:close/>
                </a:path>
              </a:pathLst>
            </a:custGeom>
            <a:blipFill>
              <a:blip r:embed="rId3"/>
              <a:stretch>
                <a:fillRect l="-55837" t="-5650" r="-24576" b="-14550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8214801" y="1597755"/>
            <a:ext cx="9666864" cy="864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95"/>
              </a:lnSpc>
            </a:pPr>
            <a:r>
              <a:rPr lang="en-US" sz="6876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Environmental Impact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4801" y="3767000"/>
            <a:ext cx="10814931" cy="3966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5731" lvl="1" indent="-347866" algn="l">
              <a:lnSpc>
                <a:spcPts val="8056"/>
              </a:lnSpc>
              <a:buFont typeface="Arial"/>
              <a:buChar char="•"/>
            </a:pPr>
            <a:r>
              <a:rPr lang="en-US" sz="322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Reduced large-event waste (Byline, 2025)</a:t>
            </a:r>
          </a:p>
          <a:p>
            <a:pPr marL="695731" lvl="1" indent="-347866" algn="l">
              <a:lnSpc>
                <a:spcPts val="8056"/>
              </a:lnSpc>
              <a:buFont typeface="Arial"/>
              <a:buChar char="•"/>
            </a:pPr>
            <a:r>
              <a:rPr lang="en-US" sz="322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More difficult small demand forecasting.</a:t>
            </a:r>
          </a:p>
          <a:p>
            <a:pPr marL="695731" lvl="1" indent="-347866" algn="l">
              <a:lnSpc>
                <a:spcPts val="8056"/>
              </a:lnSpc>
              <a:buFont typeface="Arial"/>
              <a:buChar char="•"/>
            </a:pPr>
            <a:r>
              <a:rPr lang="en-US" sz="322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AI + manual waste tracking </a:t>
            </a:r>
          </a:p>
          <a:p>
            <a:pPr marL="695731" lvl="1" indent="-347866" algn="l">
              <a:lnSpc>
                <a:spcPts val="8056"/>
              </a:lnSpc>
              <a:buFont typeface="Arial"/>
              <a:buChar char="•"/>
            </a:pPr>
            <a:r>
              <a:rPr lang="en-US" sz="322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Staff behaviour critical</a:t>
            </a:r>
          </a:p>
        </p:txBody>
      </p:sp>
      <p:sp>
        <p:nvSpPr>
          <p:cNvPr id="11" name="AutoShape 11"/>
          <p:cNvSpPr/>
          <p:nvPr/>
        </p:nvSpPr>
        <p:spPr>
          <a:xfrm>
            <a:off x="8214801" y="2912200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12" name="Group 12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76724" y="-197056"/>
            <a:ext cx="7046003" cy="8619965"/>
            <a:chOff x="0" y="0"/>
            <a:chExt cx="66438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4387" cy="812800"/>
            </a:xfrm>
            <a:custGeom>
              <a:avLst/>
              <a:gdLst/>
              <a:ahLst/>
              <a:cxnLst/>
              <a:rect l="l" t="t" r="r" b="b"/>
              <a:pathLst>
                <a:path w="664387" h="812800">
                  <a:moveTo>
                    <a:pt x="332193" y="0"/>
                  </a:moveTo>
                  <a:cubicBezTo>
                    <a:pt x="148728" y="0"/>
                    <a:pt x="0" y="181951"/>
                    <a:pt x="0" y="406400"/>
                  </a:cubicBezTo>
                  <a:cubicBezTo>
                    <a:pt x="0" y="630849"/>
                    <a:pt x="148728" y="812800"/>
                    <a:pt x="332193" y="812800"/>
                  </a:cubicBezTo>
                  <a:cubicBezTo>
                    <a:pt x="515659" y="812800"/>
                    <a:pt x="664387" y="630849"/>
                    <a:pt x="664387" y="406400"/>
                  </a:cubicBezTo>
                  <a:cubicBezTo>
                    <a:pt x="664387" y="181951"/>
                    <a:pt x="515659" y="0"/>
                    <a:pt x="332193" y="0"/>
                  </a:cubicBezTo>
                  <a:close/>
                </a:path>
              </a:pathLst>
            </a:custGeom>
            <a:blipFill>
              <a:blip r:embed="rId2"/>
              <a:stretch>
                <a:fillRect t="-105" b="-22581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6499136" y="3783541"/>
            <a:ext cx="10512813" cy="5463196"/>
            <a:chOff x="0" y="0"/>
            <a:chExt cx="2428980" cy="126226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28980" cy="1262269"/>
            </a:xfrm>
            <a:custGeom>
              <a:avLst/>
              <a:gdLst/>
              <a:ahLst/>
              <a:cxnLst/>
              <a:rect l="l" t="t" r="r" b="b"/>
              <a:pathLst>
                <a:path w="2428980" h="1262269">
                  <a:moveTo>
                    <a:pt x="37558" y="0"/>
                  </a:moveTo>
                  <a:lnTo>
                    <a:pt x="2391422" y="0"/>
                  </a:lnTo>
                  <a:cubicBezTo>
                    <a:pt x="2412165" y="0"/>
                    <a:pt x="2428980" y="16815"/>
                    <a:pt x="2428980" y="37558"/>
                  </a:cubicBezTo>
                  <a:lnTo>
                    <a:pt x="2428980" y="1224711"/>
                  </a:lnTo>
                  <a:cubicBezTo>
                    <a:pt x="2428980" y="1234672"/>
                    <a:pt x="2425023" y="1244225"/>
                    <a:pt x="2417980" y="1251268"/>
                  </a:cubicBezTo>
                  <a:cubicBezTo>
                    <a:pt x="2410936" y="1258312"/>
                    <a:pt x="2401383" y="1262269"/>
                    <a:pt x="2391422" y="1262269"/>
                  </a:cubicBezTo>
                  <a:lnTo>
                    <a:pt x="37558" y="1262269"/>
                  </a:lnTo>
                  <a:cubicBezTo>
                    <a:pt x="27597" y="1262269"/>
                    <a:pt x="18044" y="1258312"/>
                    <a:pt x="11000" y="1251268"/>
                  </a:cubicBezTo>
                  <a:cubicBezTo>
                    <a:pt x="3957" y="1244225"/>
                    <a:pt x="0" y="1234672"/>
                    <a:pt x="0" y="1224711"/>
                  </a:cubicBezTo>
                  <a:lnTo>
                    <a:pt x="0" y="37558"/>
                  </a:lnTo>
                  <a:cubicBezTo>
                    <a:pt x="0" y="16815"/>
                    <a:pt x="16815" y="0"/>
                    <a:pt x="3755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9FC2">
                    <a:alpha val="100000"/>
                  </a:srgbClr>
                </a:gs>
                <a:gs pos="100000">
                  <a:srgbClr val="004EE1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2428980" cy="13098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478354" y="1768072"/>
            <a:ext cx="9654075" cy="1392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82"/>
              </a:lnSpc>
            </a:pPr>
            <a:r>
              <a:rPr lang="en-US" sz="6002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Social Impact</a:t>
            </a:r>
          </a:p>
          <a:p>
            <a:pPr algn="l">
              <a:lnSpc>
                <a:spcPts val="5282"/>
              </a:lnSpc>
            </a:pPr>
            <a:endParaRPr lang="en-US" sz="6002" b="1">
              <a:solidFill>
                <a:srgbClr val="000000"/>
              </a:solidFill>
              <a:latin typeface="Glacial Indifference Bold"/>
              <a:ea typeface="Glacial Indifference Bold"/>
              <a:cs typeface="Glacial Indifference Bold"/>
              <a:sym typeface="Glacial Indifference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917621" y="3976313"/>
            <a:ext cx="9370615" cy="4564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7141" lvl="1" indent="-348570" algn="l">
              <a:lnSpc>
                <a:spcPts val="7297"/>
              </a:lnSpc>
              <a:buFont typeface="Arial"/>
              <a:buChar char="•"/>
            </a:pPr>
            <a:r>
              <a:rPr lang="en-US" sz="3228" dirty="0" err="1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Labour</a:t>
            </a:r>
            <a:r>
              <a:rPr lang="en-US" sz="3228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 shortages</a:t>
            </a:r>
          </a:p>
          <a:p>
            <a:pPr marL="697141" lvl="1" indent="-348570">
              <a:lnSpc>
                <a:spcPts val="7297"/>
              </a:lnSpc>
              <a:buFont typeface="Arial"/>
              <a:buChar char="•"/>
            </a:pPr>
            <a:r>
              <a:rPr lang="en-US" sz="3228" dirty="0">
                <a:solidFill>
                  <a:schemeClr val="bg1"/>
                </a:solidFill>
                <a:latin typeface="DM Sans"/>
                <a:ea typeface="DM Sans"/>
                <a:cs typeface="DM Sans"/>
                <a:sym typeface="DM Sans"/>
              </a:rPr>
              <a:t>Increased expectations of guest experience. </a:t>
            </a:r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Gajewska</a:t>
            </a:r>
            <a:r>
              <a:rPr lang="en-US" dirty="0">
                <a:solidFill>
                  <a:schemeClr val="bg1"/>
                </a:solidFill>
              </a:rPr>
              <a:t>, et al., 2020)</a:t>
            </a:r>
            <a:endParaRPr lang="en-US" sz="3228" dirty="0">
              <a:solidFill>
                <a:schemeClr val="bg1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697141" lvl="1" indent="-348570" algn="l">
              <a:lnSpc>
                <a:spcPts val="7297"/>
              </a:lnSpc>
              <a:buFont typeface="Arial"/>
              <a:buChar char="•"/>
            </a:pPr>
            <a:r>
              <a:rPr lang="en-US" sz="3228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Risk of staff burnout</a:t>
            </a:r>
          </a:p>
          <a:p>
            <a:pPr marL="697141" lvl="1" indent="-348570" algn="l">
              <a:lnSpc>
                <a:spcPts val="7297"/>
              </a:lnSpc>
              <a:buFont typeface="Arial"/>
              <a:buChar char="•"/>
            </a:pPr>
            <a:r>
              <a:rPr lang="en-US" sz="3228" dirty="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Training and empowerment required.</a:t>
            </a:r>
          </a:p>
        </p:txBody>
      </p:sp>
      <p:sp>
        <p:nvSpPr>
          <p:cNvPr id="9" name="AutoShape 9"/>
          <p:cNvSpPr/>
          <p:nvPr/>
        </p:nvSpPr>
        <p:spPr>
          <a:xfrm>
            <a:off x="6588429" y="3472147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10" name="Group 10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4259809"/>
            <a:ext cx="9381277" cy="3299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Reform, not rehabilitation.</a:t>
            </a:r>
          </a:p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Balance technology + human service.</a:t>
            </a:r>
          </a:p>
          <a:p>
            <a:pPr marL="737986" lvl="1" indent="-368993">
              <a:lnSpc>
                <a:spcPts val="6562"/>
              </a:lnSpc>
              <a:buFont typeface="Arial"/>
              <a:buChar char="•"/>
            </a:pPr>
            <a:r>
              <a:rPr lang="en-US" sz="341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Balance efficiency + experience </a:t>
            </a:r>
            <a:r>
              <a:rPr lang="en-US" dirty="0"/>
              <a:t> (Li, et al., 2020)</a:t>
            </a:r>
            <a:r>
              <a:rPr lang="en-US" sz="341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.</a:t>
            </a:r>
          </a:p>
          <a:p>
            <a:pPr marL="737986" lvl="1" indent="-368993" algn="l">
              <a:lnSpc>
                <a:spcPts val="6562"/>
              </a:lnSpc>
              <a:buFont typeface="Arial"/>
              <a:buChar char="•"/>
            </a:pPr>
            <a:r>
              <a:rPr lang="en-US" sz="3418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Sustainability associated with operations.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8700" y="3806016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-122309" y="-197622"/>
            <a:ext cx="21064572" cy="1226322"/>
            <a:chOff x="0" y="0"/>
            <a:chExt cx="5547871" cy="32298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547871" cy="322982"/>
            </a:xfrm>
            <a:custGeom>
              <a:avLst/>
              <a:gdLst/>
              <a:ahLst/>
              <a:cxnLst/>
              <a:rect l="l" t="t" r="r" b="b"/>
              <a:pathLst>
                <a:path w="5547871" h="322982">
                  <a:moveTo>
                    <a:pt x="0" y="0"/>
                  </a:moveTo>
                  <a:lnTo>
                    <a:pt x="5547871" y="0"/>
                  </a:lnTo>
                  <a:lnTo>
                    <a:pt x="5547871" y="322982"/>
                  </a:lnTo>
                  <a:lnTo>
                    <a:pt x="0" y="322982"/>
                  </a:lnTo>
                  <a:close/>
                </a:path>
              </a:pathLst>
            </a:custGeom>
            <a:solidFill>
              <a:srgbClr val="005DD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547871" cy="370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2906613" y="1792335"/>
            <a:ext cx="4762071" cy="7035692"/>
          </a:xfrm>
          <a:custGeom>
            <a:avLst/>
            <a:gdLst/>
            <a:ahLst/>
            <a:cxnLst/>
            <a:rect l="l" t="t" r="r" b="b"/>
            <a:pathLst>
              <a:path w="4762071" h="7035692">
                <a:moveTo>
                  <a:pt x="0" y="0"/>
                </a:moveTo>
                <a:lnTo>
                  <a:pt x="4762071" y="0"/>
                </a:lnTo>
                <a:lnTo>
                  <a:pt x="4762071" y="7035692"/>
                </a:lnTo>
                <a:lnTo>
                  <a:pt x="0" y="70356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2143532"/>
            <a:ext cx="8115300" cy="13841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256"/>
              </a:lnSpc>
            </a:pPr>
            <a:r>
              <a:rPr lang="en-US" sz="10684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Conclusion: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389626" y="2622015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878756" y="2767876"/>
            <a:ext cx="5621180" cy="6768113"/>
          </a:xfrm>
          <a:custGeom>
            <a:avLst/>
            <a:gdLst/>
            <a:ahLst/>
            <a:cxnLst/>
            <a:rect l="l" t="t" r="r" b="b"/>
            <a:pathLst>
              <a:path w="5621180" h="6768113">
                <a:moveTo>
                  <a:pt x="0" y="0"/>
                </a:moveTo>
                <a:lnTo>
                  <a:pt x="5621180" y="0"/>
                </a:lnTo>
                <a:lnTo>
                  <a:pt x="5621180" y="6768113"/>
                </a:lnTo>
                <a:lnTo>
                  <a:pt x="0" y="67681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756" r="-8493" b="-19339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4104703" y="890050"/>
            <a:ext cx="10078594" cy="1263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70"/>
              </a:lnSpc>
            </a:pPr>
            <a:r>
              <a:rPr lang="en-US" sz="8121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Recommendations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46454" y="3454460"/>
            <a:ext cx="10292359" cy="4475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15578" lvl="1" indent="-407789" algn="just">
              <a:lnSpc>
                <a:spcPts val="9141"/>
              </a:lnSpc>
              <a:buFont typeface="Arial"/>
              <a:buChar char="•"/>
            </a:pPr>
            <a:r>
              <a:rPr lang="en-US" sz="377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Integrate technology and human control.</a:t>
            </a:r>
          </a:p>
          <a:p>
            <a:pPr marL="815578" lvl="1" indent="-407789" algn="just">
              <a:lnSpc>
                <a:spcPts val="9141"/>
              </a:lnSpc>
              <a:buFont typeface="Arial"/>
              <a:buChar char="•"/>
            </a:pPr>
            <a:r>
              <a:rPr lang="en-US" sz="377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Strengthen staff training</a:t>
            </a:r>
          </a:p>
          <a:p>
            <a:pPr marL="815578" lvl="1" indent="-407789" algn="just">
              <a:lnSpc>
                <a:spcPts val="9141"/>
              </a:lnSpc>
              <a:buFont typeface="Arial"/>
              <a:buChar char="•"/>
            </a:pPr>
            <a:r>
              <a:rPr lang="en-US" sz="377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Follow up sustainability measures.</a:t>
            </a:r>
          </a:p>
          <a:p>
            <a:pPr marL="815578" lvl="1" indent="-407789" algn="just">
              <a:lnSpc>
                <a:spcPts val="9141"/>
              </a:lnSpc>
              <a:buFont typeface="Arial"/>
              <a:buChar char="•"/>
            </a:pPr>
            <a:r>
              <a:rPr lang="en-US" sz="377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Economical solutions to smaller hotels.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328517" y="2451579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28517" y="1227550"/>
            <a:ext cx="10078594" cy="820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8"/>
              </a:lnSpc>
            </a:pPr>
            <a:r>
              <a:rPr lang="en-US" sz="5321" b="1" dirty="0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References:</a:t>
            </a:r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CC8DF6F6-0BC2-4EEE-81CE-C27CF610B9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42372" y="3035255"/>
            <a:ext cx="15498153" cy="421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152352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Anna, R., 2025.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Bleisure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 Travel: 5 strategies for hotels to reach this growing market.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https://www.bookboost.io/es/post/bleisure-keys-to-adapt-your-offering-and-reach-this-target#:~:text=Why%20catering%20to%20Bleisure%20Guests,competitive%20even%20during%20uncertain%20times.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[Accessed 27 January 2026].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Bank of England, 2021.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What have we been doing to support the economy during the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Covid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 crisis?.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https://www.bankofengland.co.uk/knowledgebank/what-have-we-been-doing-to-support-the-economy-during-the-covid-19-crisis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[Accessed 12 November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BBC, 2021.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Covid-19: Has the UK economy been hardest hit?.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https://www.bbc.com/news/56042270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[Accessed 14 November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Bo, L. &amp; Ma, Y., 2025. Technology diffusion and long-term digital adoption in consumer markets.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Journal of Retail Technology,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p. 22–38.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Bruns-Smith, A., Choy, V., Chong, H. &amp; Verma, R., 2015.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Environmental Sustainability in the Hospitality Industry: Best Practices, Guest Participation, and Customer Satisfaction.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New York: Cornell University.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Byline, 2025.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How AI is transforming strategy development.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https://www.mckinsey.com/capabilities/strategy-and-corporate-finance/our-insights/how-ai-is-transforming-strategy-development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[Accessed 27 January 2026].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Creswell, J. W., 2014.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Research design: Qualitative, quantitative, and mixed methods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approache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4th ed.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s.l.:SAGE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 Publications..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Emma, B., Shradha, V. &amp;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Iram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, N., 2023.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Labour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 shortages in the UK and the post-Brexit immigration system.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https://www.freeths.co.uk/insights-events/legal-articles/2023/labour-shortages-in-the-uk-and-the-post-brexit-immigration-system/#:~:text=Changes%20in%20the%20labour%20market,system%20to%20support%20these%20sectors.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[Accessed 24 November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Gajewska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, et al., 2020. The impact of the level of customer satisfaction on the quality of e-commerce services..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International Journal of Productivity and Performance Management,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pp. 666-684.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Gössling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, S., Scott, D. &amp; Hall, C., 2020. Pandemics, tourism and global change: a rapid assessment of COVID-19.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Journal of sustainable tourism,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pp. 1-20.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Ivanov, S. &amp; Webster, C., 2019. Adoption of Robots, Artificial Intelligence and Service Automation by Travel, Tourism and Hospitality Companies.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Robotics and AI in Hospitality.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Li, S. et al., 2020. The impact of COVID-19 epidemic declaration on psychological consequences: a study on active Weibo users.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International journal of environmental research and public health,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charset="0"/>
                <a:ea typeface="Aptos" charset="0"/>
                <a:cs typeface="Times New Roman" panose="02020603050405020304" pitchFamily="18" charset="0"/>
              </a:rPr>
              <a:t>p. 2032.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792</Words>
  <Application>Microsoft Office PowerPoint</Application>
  <PresentationFormat>Custom</PresentationFormat>
  <Paragraphs>86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Times New Roman</vt:lpstr>
      <vt:lpstr>DM Sans</vt:lpstr>
      <vt:lpstr>Calibri</vt:lpstr>
      <vt:lpstr>Glacial Indifference Bold</vt:lpstr>
      <vt:lpstr>Glacial Indifference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Business Risk Management Presentation</dc:title>
  <cp:lastModifiedBy>SONY</cp:lastModifiedBy>
  <cp:revision>4</cp:revision>
  <dcterms:created xsi:type="dcterms:W3CDTF">2006-08-16T00:00:00Z</dcterms:created>
  <dcterms:modified xsi:type="dcterms:W3CDTF">2026-02-13T11:13:13Z</dcterms:modified>
  <dc:identifier>DAGnBbOpkX4</dc:identifier>
</cp:coreProperties>
</file>