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4" r:id="rId4"/>
    <p:sldId id="259" r:id="rId5"/>
    <p:sldId id="260" r:id="rId6"/>
    <p:sldId id="261" r:id="rId7"/>
    <p:sldId id="262" r:id="rId8"/>
    <p:sldId id="263" r:id="rId9"/>
    <p:sldId id="265"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75514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26180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54149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30068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3232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60732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60633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33197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25826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83862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559002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4/26/2020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70549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4/26/2020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047165698"/>
      </p:ext>
    </p:extLst>
  </p:cSld>
  <p:clrMap bg1="lt1" tx1="dk1" bg2="lt2" tx2="dk2" accent1="accent1" accent2="accent2" accent3="accent3" accent4="accent4" accent5="accent5" accent6="accent6" hlink="hlink" folHlink="folHlink"/>
  <p:sldLayoutIdLst>
    <p:sldLayoutId id="2147483672" r:id="rId1"/>
    <p:sldLayoutId id="2147483671" r:id="rId2"/>
    <p:sldLayoutId id="2147483670" r:id="rId3"/>
    <p:sldLayoutId id="2147483669" r:id="rId4"/>
    <p:sldLayoutId id="2147483668" r:id="rId5"/>
    <p:sldLayoutId id="2147483667" r:id="rId6"/>
    <p:sldLayoutId id="2147483666" r:id="rId7"/>
    <p:sldLayoutId id="2147483665" r:id="rId8"/>
    <p:sldLayoutId id="2147483664" r:id="rId9"/>
    <p:sldLayoutId id="2147483663" r:id="rId10"/>
    <p:sldLayoutId id="2147483661" r:id="rId11"/>
    <p:sldLayoutId id="214748366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readingrockets.org/" TargetMode="External"/><Relationship Id="rId2" Type="http://schemas.openxmlformats.org/officeDocument/2006/relationships/hyperlink" Target="http://www.readandspell.com/"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bdadyslexia.org.uk/"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mindmapping.com/"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knowitwithoutborders.org/" TargetMode="External"/><Relationship Id="rId2" Type="http://schemas.openxmlformats.org/officeDocument/2006/relationships/hyperlink" Target="http://www.irsihtimes.com/" TargetMode="Externa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mindmapping.com/"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simplypsychology.org/"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www.irishtimes.com/"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www.mindmapping.com/theory-behind-mind-maps.php" TargetMode="External"/><Relationship Id="rId3" Type="http://schemas.openxmlformats.org/officeDocument/2006/relationships/hyperlink" Target="https://www.readandspell.com/types-of-learning-difficulties" TargetMode="External"/><Relationship Id="rId7" Type="http://schemas.openxmlformats.org/officeDocument/2006/relationships/hyperlink" Target="https://knowwithoutborders.org/visual-thinking-with-mind-mapping/" TargetMode="External"/><Relationship Id="rId2" Type="http://schemas.openxmlformats.org/officeDocument/2006/relationships/hyperlink" Target="https://www.readingrockets.org/article/phonics-instruction-value-multi-sensory-approach" TargetMode="External"/><Relationship Id="rId1" Type="http://schemas.openxmlformats.org/officeDocument/2006/relationships/slideLayout" Target="../slideLayouts/slideLayout2.xml"/><Relationship Id="rId6" Type="http://schemas.openxmlformats.org/officeDocument/2006/relationships/hyperlink" Target="https://www.irishtimes.com/business/how-tony-buzan-used-mind-maps-to-doodle-his-way-to-millions-1.2230977" TargetMode="External"/><Relationship Id="rId5" Type="http://schemas.openxmlformats.org/officeDocument/2006/relationships/hyperlink" Target="http://www.bdadyslexia.org.uk/" TargetMode="External"/><Relationship Id="rId10" Type="http://schemas.openxmlformats.org/officeDocument/2006/relationships/hyperlink" Target="http://www.googleimages.co.uk/" TargetMode="External"/><Relationship Id="rId4" Type="http://schemas.openxmlformats.org/officeDocument/2006/relationships/hyperlink" Target="https://www.mindmapping.com/mind-map.php" TargetMode="External"/><Relationship Id="rId9"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AF51F63-F85E-4A58-860C-B71B6E1F6AC8}"/>
              </a:ext>
            </a:extLst>
          </p:cNvPr>
          <p:cNvPicPr>
            <a:picLocks noChangeAspect="1"/>
          </p:cNvPicPr>
          <p:nvPr/>
        </p:nvPicPr>
        <p:blipFill rotWithShape="1">
          <a:blip r:embed="rId2"/>
          <a:srcRect t="7233" b="7862"/>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BF1AD84-284A-4957-8FBB-92210BC94BBC}"/>
              </a:ext>
            </a:extLst>
          </p:cNvPr>
          <p:cNvSpPr>
            <a:spLocks noGrp="1"/>
          </p:cNvSpPr>
          <p:nvPr>
            <p:ph type="ctrTitle"/>
          </p:nvPr>
        </p:nvSpPr>
        <p:spPr>
          <a:xfrm>
            <a:off x="5809958" y="3413805"/>
            <a:ext cx="5838092" cy="893676"/>
          </a:xfrm>
        </p:spPr>
        <p:txBody>
          <a:bodyPr anchor="b">
            <a:normAutofit fontScale="90000"/>
          </a:bodyPr>
          <a:lstStyle/>
          <a:p>
            <a:r>
              <a:rPr lang="en-GB" sz="3200" dirty="0">
                <a:latin typeface="Arial" panose="020B0604020202020204" pitchFamily="34" charset="0"/>
                <a:cs typeface="Arial" panose="020B0604020202020204" pitchFamily="34" charset="0"/>
              </a:rPr>
              <a:t>Overcoming Barriers of Specific Learning Difficulties   </a:t>
            </a:r>
          </a:p>
        </p:txBody>
      </p:sp>
      <p:sp>
        <p:nvSpPr>
          <p:cNvPr id="3" name="Subtitle 2">
            <a:extLst>
              <a:ext uri="{FF2B5EF4-FFF2-40B4-BE49-F238E27FC236}">
                <a16:creationId xmlns:a16="http://schemas.microsoft.com/office/drawing/2014/main" id="{9BB6B195-DA09-4B7F-9C38-7297D7A8700F}"/>
              </a:ext>
            </a:extLst>
          </p:cNvPr>
          <p:cNvSpPr>
            <a:spLocks noGrp="1"/>
          </p:cNvSpPr>
          <p:nvPr>
            <p:ph type="subTitle" idx="1"/>
          </p:nvPr>
        </p:nvSpPr>
        <p:spPr>
          <a:xfrm>
            <a:off x="6565110" y="4945656"/>
            <a:ext cx="3957144" cy="646785"/>
          </a:xfrm>
        </p:spPr>
        <p:txBody>
          <a:bodyPr>
            <a:normAutofit/>
          </a:bodyPr>
          <a:lstStyle/>
          <a:p>
            <a:r>
              <a:rPr lang="en-GB" sz="2000" dirty="0">
                <a:latin typeface="Arial" panose="020B0604020202020204" pitchFamily="34" charset="0"/>
                <a:cs typeface="Arial" panose="020B0604020202020204" pitchFamily="34" charset="0"/>
              </a:rPr>
              <a:t>SJIE4003</a:t>
            </a:r>
          </a:p>
        </p:txBody>
      </p:sp>
    </p:spTree>
    <p:extLst>
      <p:ext uri="{BB962C8B-B14F-4D97-AF65-F5344CB8AC3E}">
        <p14:creationId xmlns:p14="http://schemas.microsoft.com/office/powerpoint/2010/main" val="2124850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xplosion: 8 Points 3">
            <a:extLst>
              <a:ext uri="{FF2B5EF4-FFF2-40B4-BE49-F238E27FC236}">
                <a16:creationId xmlns:a16="http://schemas.microsoft.com/office/drawing/2014/main" id="{11214732-038F-48CC-B1EE-E8EA1AB9E9A2}"/>
              </a:ext>
            </a:extLst>
          </p:cNvPr>
          <p:cNvSpPr/>
          <p:nvPr/>
        </p:nvSpPr>
        <p:spPr>
          <a:xfrm>
            <a:off x="3445566" y="1842052"/>
            <a:ext cx="4532243" cy="3034748"/>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rial" panose="020B0604020202020204" pitchFamily="34" charset="0"/>
                <a:cs typeface="Arial" panose="020B0604020202020204" pitchFamily="34" charset="0"/>
              </a:rPr>
              <a:t>About me…</a:t>
            </a:r>
          </a:p>
        </p:txBody>
      </p:sp>
      <p:sp>
        <p:nvSpPr>
          <p:cNvPr id="5" name="Arrow: Left 4">
            <a:extLst>
              <a:ext uri="{FF2B5EF4-FFF2-40B4-BE49-F238E27FC236}">
                <a16:creationId xmlns:a16="http://schemas.microsoft.com/office/drawing/2014/main" id="{A57174C1-B1A4-48CF-B0F7-5CAC4DF5CB6C}"/>
              </a:ext>
            </a:extLst>
          </p:cNvPr>
          <p:cNvSpPr/>
          <p:nvPr/>
        </p:nvSpPr>
        <p:spPr>
          <a:xfrm rot="1596055">
            <a:off x="2934269" y="1391676"/>
            <a:ext cx="1501253" cy="9007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9741F3D-E577-4823-9EFC-7FADDE332C46}"/>
              </a:ext>
            </a:extLst>
          </p:cNvPr>
          <p:cNvSpPr txBox="1"/>
          <p:nvPr/>
        </p:nvSpPr>
        <p:spPr>
          <a:xfrm>
            <a:off x="270346" y="1103239"/>
            <a:ext cx="239150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Emma Thomas</a:t>
            </a:r>
          </a:p>
        </p:txBody>
      </p:sp>
      <p:sp>
        <p:nvSpPr>
          <p:cNvPr id="8" name="Arrow: Left 7">
            <a:extLst>
              <a:ext uri="{FF2B5EF4-FFF2-40B4-BE49-F238E27FC236}">
                <a16:creationId xmlns:a16="http://schemas.microsoft.com/office/drawing/2014/main" id="{D86DD8DA-F438-4BB2-9115-0D9A63BCB5C7}"/>
              </a:ext>
            </a:extLst>
          </p:cNvPr>
          <p:cNvSpPr/>
          <p:nvPr/>
        </p:nvSpPr>
        <p:spPr>
          <a:xfrm rot="8874672">
            <a:off x="7224024" y="1433191"/>
            <a:ext cx="1501253" cy="9007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44BE1F8-35BD-455D-9085-888C3544FDD7}"/>
              </a:ext>
            </a:extLst>
          </p:cNvPr>
          <p:cNvSpPr txBox="1"/>
          <p:nvPr/>
        </p:nvSpPr>
        <p:spPr>
          <a:xfrm>
            <a:off x="9000060" y="1133052"/>
            <a:ext cx="239150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Ysgol </a:t>
            </a:r>
            <a:r>
              <a:rPr lang="en-GB" dirty="0" err="1">
                <a:latin typeface="Arial" panose="020B0604020202020204" pitchFamily="34" charset="0"/>
                <a:cs typeface="Arial" panose="020B0604020202020204" pitchFamily="34" charset="0"/>
              </a:rPr>
              <a:t>Harri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Tudur</a:t>
            </a:r>
            <a:endParaRPr lang="en-GB" dirty="0">
              <a:latin typeface="Arial" panose="020B0604020202020204" pitchFamily="34" charset="0"/>
              <a:cs typeface="Arial" panose="020B0604020202020204" pitchFamily="34" charset="0"/>
            </a:endParaRPr>
          </a:p>
        </p:txBody>
      </p:sp>
      <p:sp>
        <p:nvSpPr>
          <p:cNvPr id="10" name="Arrow: Left 9">
            <a:extLst>
              <a:ext uri="{FF2B5EF4-FFF2-40B4-BE49-F238E27FC236}">
                <a16:creationId xmlns:a16="http://schemas.microsoft.com/office/drawing/2014/main" id="{236A4547-D04C-44F5-A5E5-6000E6393DBF}"/>
              </a:ext>
            </a:extLst>
          </p:cNvPr>
          <p:cNvSpPr/>
          <p:nvPr/>
        </p:nvSpPr>
        <p:spPr>
          <a:xfrm rot="12587722">
            <a:off x="7374242" y="4122512"/>
            <a:ext cx="1501253" cy="9007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03853728-D33A-4848-82EF-1105C3096A63}"/>
              </a:ext>
            </a:extLst>
          </p:cNvPr>
          <p:cNvSpPr/>
          <p:nvPr/>
        </p:nvSpPr>
        <p:spPr>
          <a:xfrm rot="19673984">
            <a:off x="2786429" y="4139091"/>
            <a:ext cx="1501253" cy="9007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ADC5E270-661B-4F74-B530-A443A90683BD}"/>
              </a:ext>
            </a:extLst>
          </p:cNvPr>
          <p:cNvSpPr txBox="1"/>
          <p:nvPr/>
        </p:nvSpPr>
        <p:spPr>
          <a:xfrm>
            <a:off x="420550" y="4692134"/>
            <a:ext cx="2391508"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Working with pupils with learning difficulties such as: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Autism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Dyslexia</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Dyspraxia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50F8A55-D169-4295-97DD-15B10D9E5212}"/>
              </a:ext>
            </a:extLst>
          </p:cNvPr>
          <p:cNvSpPr txBox="1"/>
          <p:nvPr/>
        </p:nvSpPr>
        <p:spPr>
          <a:xfrm>
            <a:off x="9000060" y="4552113"/>
            <a:ext cx="2391508"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1:1 support within mainstream </a:t>
            </a:r>
          </a:p>
          <a:p>
            <a:r>
              <a:rPr lang="en-GB" dirty="0">
                <a:latin typeface="Arial" panose="020B0604020202020204" pitchFamily="34" charset="0"/>
                <a:cs typeface="Arial" panose="020B0604020202020204" pitchFamily="34" charset="0"/>
              </a:rPr>
              <a:t>General support within LRC</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P spid="8" grpId="0" animBg="1"/>
      <p:bldP spid="9" grpId="0"/>
      <p:bldP spid="10" grpId="0" animBg="1"/>
      <p:bldP spid="11" grpId="0" animBg="1"/>
      <p:bldP spid="12"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CBBC-A514-430A-9571-7BFC3B731D1B}"/>
              </a:ext>
            </a:extLst>
          </p:cNvPr>
          <p:cNvSpPr>
            <a:spLocks noGrp="1"/>
          </p:cNvSpPr>
          <p:nvPr>
            <p:ph type="title"/>
          </p:nvPr>
        </p:nvSpPr>
        <p:spPr>
          <a:xfrm>
            <a:off x="838200" y="365126"/>
            <a:ext cx="6052930" cy="589032"/>
          </a:xfrm>
        </p:spPr>
        <p:txBody>
          <a:bodyPr>
            <a:normAutofit fontScale="90000"/>
          </a:bodyPr>
          <a:lstStyle/>
          <a:p>
            <a:r>
              <a:rPr lang="en-GB" dirty="0">
                <a:latin typeface="Arial" panose="020B0604020202020204" pitchFamily="34" charset="0"/>
                <a:cs typeface="Arial" panose="020B0604020202020204" pitchFamily="34" charset="0"/>
              </a:rPr>
              <a:t>What is a learning difficulty?</a:t>
            </a:r>
          </a:p>
        </p:txBody>
      </p:sp>
      <p:sp>
        <p:nvSpPr>
          <p:cNvPr id="3" name="Content Placeholder 2">
            <a:extLst>
              <a:ext uri="{FF2B5EF4-FFF2-40B4-BE49-F238E27FC236}">
                <a16:creationId xmlns:a16="http://schemas.microsoft.com/office/drawing/2014/main" id="{A221413C-AB60-4335-BE92-91C481233335}"/>
              </a:ext>
            </a:extLst>
          </p:cNvPr>
          <p:cNvSpPr>
            <a:spLocks noGrp="1"/>
          </p:cNvSpPr>
          <p:nvPr>
            <p:ph sz="half" idx="1"/>
          </p:nvPr>
        </p:nvSpPr>
        <p:spPr>
          <a:xfrm>
            <a:off x="835153" y="1338470"/>
            <a:ext cx="4937760" cy="1974573"/>
          </a:xfrm>
        </p:spPr>
        <p:txBody>
          <a:bodyPr>
            <a:normAutofit/>
          </a:bodyPr>
          <a:lstStyle/>
          <a:p>
            <a:pPr algn="just"/>
            <a:r>
              <a:rPr lang="en-US" sz="1700" u="sng" dirty="0">
                <a:latin typeface="Arial" panose="020B0604020202020204" pitchFamily="34" charset="0"/>
                <a:cs typeface="Arial" panose="020B0604020202020204" pitchFamily="34" charset="0"/>
                <a:hlinkClick r:id="rId2"/>
              </a:rPr>
              <a:t>www.readandspell.com</a:t>
            </a:r>
            <a:r>
              <a:rPr lang="en-US" sz="1700" dirty="0">
                <a:latin typeface="Arial" panose="020B0604020202020204" pitchFamily="34" charset="0"/>
                <a:cs typeface="Arial" panose="020B0604020202020204" pitchFamily="34" charset="0"/>
              </a:rPr>
              <a:t> state ‘a learning difficulty is a condition that can cause an individual to experience problems in a traditional classroom learning context. It may interfere with literacy skills development and math/</a:t>
            </a:r>
            <a:r>
              <a:rPr lang="en-US" sz="1700" dirty="0" err="1">
                <a:latin typeface="Arial" panose="020B0604020202020204" pitchFamily="34" charset="0"/>
                <a:cs typeface="Arial" panose="020B0604020202020204" pitchFamily="34" charset="0"/>
              </a:rPr>
              <a:t>maths</a:t>
            </a:r>
            <a:r>
              <a:rPr lang="en-US" sz="1700" dirty="0">
                <a:latin typeface="Arial" panose="020B0604020202020204" pitchFamily="34" charset="0"/>
                <a:cs typeface="Arial" panose="020B0604020202020204" pitchFamily="34" charset="0"/>
              </a:rPr>
              <a:t> and can also affect memory, ability to focus and organization skills’</a:t>
            </a:r>
          </a:p>
          <a:p>
            <a:pPr marL="0" indent="0" algn="just">
              <a:buNone/>
            </a:pPr>
            <a:endParaRPr lang="en-GB"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1069321-7DAA-429B-983E-47CDB404AA98}"/>
              </a:ext>
            </a:extLst>
          </p:cNvPr>
          <p:cNvSpPr>
            <a:spLocks noGrp="1"/>
          </p:cNvSpPr>
          <p:nvPr>
            <p:ph sz="half" idx="2"/>
          </p:nvPr>
        </p:nvSpPr>
        <p:spPr>
          <a:xfrm>
            <a:off x="6617871" y="1338470"/>
            <a:ext cx="4937760" cy="4081669"/>
          </a:xfrm>
        </p:spPr>
        <p:txBody>
          <a:bodyPr>
            <a:noAutofit/>
          </a:bodyPr>
          <a:lstStyle/>
          <a:p>
            <a:r>
              <a:rPr lang="en-GB" sz="1600" dirty="0">
                <a:latin typeface="Arial" panose="020B0604020202020204" pitchFamily="34" charset="0"/>
                <a:cs typeface="Arial" panose="020B0604020202020204" pitchFamily="34" charset="0"/>
              </a:rPr>
              <a:t>For the purpose of this presentation I will discuss the following:</a:t>
            </a:r>
          </a:p>
          <a:p>
            <a:r>
              <a:rPr lang="en-GB" sz="1600" dirty="0">
                <a:latin typeface="Arial" panose="020B0604020202020204" pitchFamily="34" charset="0"/>
                <a:cs typeface="Arial" panose="020B0604020202020204" pitchFamily="34" charset="0"/>
              </a:rPr>
              <a:t>Dyslexia</a:t>
            </a:r>
          </a:p>
          <a:p>
            <a:pPr marL="285750" indent="-285750"/>
            <a:r>
              <a:rPr lang="en-GB" sz="1600" dirty="0">
                <a:latin typeface="Arial" panose="020B0604020202020204" pitchFamily="34" charset="0"/>
                <a:cs typeface="Arial" panose="020B0604020202020204" pitchFamily="34" charset="0"/>
              </a:rPr>
              <a:t>One of the most common learning difficulties </a:t>
            </a:r>
          </a:p>
          <a:p>
            <a:pPr marL="285750" indent="-285750"/>
            <a:r>
              <a:rPr lang="en-GB" sz="1600" dirty="0">
                <a:latin typeface="Arial" panose="020B0604020202020204" pitchFamily="34" charset="0"/>
                <a:cs typeface="Arial" panose="020B0604020202020204" pitchFamily="34" charset="0"/>
              </a:rPr>
              <a:t>Difficulty in read, writing, spelling, decoding words.</a:t>
            </a:r>
          </a:p>
          <a:p>
            <a:pPr marL="0" indent="0">
              <a:buNone/>
            </a:pPr>
            <a:r>
              <a:rPr lang="en-GB" sz="1600" dirty="0">
                <a:latin typeface="Arial" panose="020B0604020202020204" pitchFamily="34" charset="0"/>
                <a:cs typeface="Arial" panose="020B0604020202020204" pitchFamily="34" charset="0"/>
              </a:rPr>
              <a:t>Multi sensory resources </a:t>
            </a:r>
          </a:p>
          <a:p>
            <a:pPr marL="0" indent="0">
              <a:buNone/>
            </a:pPr>
            <a:r>
              <a:rPr lang="en-GB" sz="1600" dirty="0">
                <a:latin typeface="Arial" panose="020B0604020202020204" pitchFamily="34" charset="0"/>
                <a:cs typeface="Arial" panose="020B0604020202020204" pitchFamily="34" charset="0"/>
                <a:hlinkClick r:id="rId3"/>
              </a:rPr>
              <a:t>www.readingrockets.org</a:t>
            </a:r>
            <a:r>
              <a:rPr lang="en-GB" sz="1600" dirty="0">
                <a:latin typeface="Arial" panose="020B0604020202020204" pitchFamily="34" charset="0"/>
                <a:cs typeface="Arial" panose="020B0604020202020204" pitchFamily="34" charset="0"/>
              </a:rPr>
              <a:t> explain that multi sensory resources:</a:t>
            </a:r>
          </a:p>
          <a:p>
            <a:pPr marL="285750" indent="-285750"/>
            <a:r>
              <a:rPr lang="en-GB" sz="1600" dirty="0">
                <a:latin typeface="Arial" panose="020B0604020202020204" pitchFamily="34" charset="0"/>
                <a:cs typeface="Arial" panose="020B0604020202020204" pitchFamily="34" charset="0"/>
              </a:rPr>
              <a:t>Provide needed scolding to learners</a:t>
            </a:r>
          </a:p>
          <a:p>
            <a:pPr marL="285750" indent="-285750"/>
            <a:r>
              <a:rPr lang="en-GB" sz="1600" dirty="0">
                <a:latin typeface="Arial" panose="020B0604020202020204" pitchFamily="34" charset="0"/>
                <a:cs typeface="Arial" panose="020B0604020202020204" pitchFamily="34" charset="0"/>
              </a:rPr>
              <a:t>Offer visual, auditory, </a:t>
            </a:r>
            <a:r>
              <a:rPr lang="en-GB" sz="1600" dirty="0" err="1">
                <a:latin typeface="Arial" panose="020B0604020202020204" pitchFamily="34" charset="0"/>
                <a:cs typeface="Arial" panose="020B0604020202020204" pitchFamily="34" charset="0"/>
              </a:rPr>
              <a:t>kinesthetic</a:t>
            </a:r>
            <a:r>
              <a:rPr lang="en-GB" sz="1600" dirty="0">
                <a:latin typeface="Arial" panose="020B0604020202020204" pitchFamily="34" charset="0"/>
                <a:cs typeface="Arial" panose="020B0604020202020204" pitchFamily="34" charset="0"/>
              </a:rPr>
              <a:t> and tactile learning aids.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9178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CBBC-A514-430A-9571-7BFC3B731D1B}"/>
              </a:ext>
            </a:extLst>
          </p:cNvPr>
          <p:cNvSpPr>
            <a:spLocks noGrp="1"/>
          </p:cNvSpPr>
          <p:nvPr>
            <p:ph type="title"/>
          </p:nvPr>
        </p:nvSpPr>
        <p:spPr>
          <a:xfrm>
            <a:off x="838200" y="365126"/>
            <a:ext cx="2845904" cy="589032"/>
          </a:xfrm>
        </p:spPr>
        <p:txBody>
          <a:bodyPr>
            <a:normAutofit fontScale="90000"/>
          </a:bodyPr>
          <a:lstStyle/>
          <a:p>
            <a:r>
              <a:rPr lang="en-GB" dirty="0">
                <a:latin typeface="Arial" panose="020B0604020202020204" pitchFamily="34" charset="0"/>
                <a:cs typeface="Arial" panose="020B0604020202020204" pitchFamily="34" charset="0"/>
              </a:rPr>
              <a:t>Dyslexia </a:t>
            </a:r>
          </a:p>
        </p:txBody>
      </p:sp>
      <p:sp>
        <p:nvSpPr>
          <p:cNvPr id="3" name="Content Placeholder 2">
            <a:extLst>
              <a:ext uri="{FF2B5EF4-FFF2-40B4-BE49-F238E27FC236}">
                <a16:creationId xmlns:a16="http://schemas.microsoft.com/office/drawing/2014/main" id="{A221413C-AB60-4335-BE92-91C481233335}"/>
              </a:ext>
            </a:extLst>
          </p:cNvPr>
          <p:cNvSpPr>
            <a:spLocks noGrp="1"/>
          </p:cNvSpPr>
          <p:nvPr>
            <p:ph sz="half" idx="1"/>
          </p:nvPr>
        </p:nvSpPr>
        <p:spPr>
          <a:xfrm>
            <a:off x="835153" y="1338469"/>
            <a:ext cx="4937760" cy="5261113"/>
          </a:xfrm>
        </p:spPr>
        <p:txBody>
          <a:bodyPr>
            <a:normAutofit/>
          </a:bodyPr>
          <a:lstStyle/>
          <a:p>
            <a:r>
              <a:rPr lang="en-GB" sz="1600" dirty="0">
                <a:latin typeface="Arial" panose="020B0604020202020204" pitchFamily="34" charset="0"/>
                <a:cs typeface="Arial" panose="020B0604020202020204" pitchFamily="34" charset="0"/>
              </a:rPr>
              <a:t>Dyslexia affects how the brain handles the information it sees and hears.</a:t>
            </a:r>
          </a:p>
          <a:p>
            <a:r>
              <a:rPr lang="en-GB" sz="1600" dirty="0">
                <a:latin typeface="Arial" panose="020B0604020202020204" pitchFamily="34" charset="0"/>
                <a:cs typeface="Arial" panose="020B0604020202020204" pitchFamily="34" charset="0"/>
              </a:rPr>
              <a:t>The most common learning difficulty.</a:t>
            </a:r>
          </a:p>
          <a:p>
            <a:r>
              <a:rPr lang="en-GB" sz="1600" dirty="0">
                <a:latin typeface="Arial" panose="020B0604020202020204" pitchFamily="34" charset="0"/>
                <a:cs typeface="Arial" panose="020B0604020202020204" pitchFamily="34" charset="0"/>
              </a:rPr>
              <a:t>Affects 1 in 6 and 1 in 20 have varying degrees of dyslexia.</a:t>
            </a:r>
          </a:p>
          <a:p>
            <a:r>
              <a:rPr lang="en-GB" sz="1600" dirty="0">
                <a:latin typeface="Arial" panose="020B0604020202020204" pitchFamily="34" charset="0"/>
                <a:cs typeface="Arial" panose="020B0604020202020204" pitchFamily="34" charset="0"/>
              </a:rPr>
              <a:t>People have problems matching sounds and letters.</a:t>
            </a:r>
          </a:p>
          <a:p>
            <a:r>
              <a:rPr lang="en-GB" sz="1600" dirty="0">
                <a:latin typeface="Arial" panose="020B0604020202020204" pitchFamily="34" charset="0"/>
                <a:cs typeface="Arial" panose="020B0604020202020204" pitchFamily="34" charset="0"/>
              </a:rPr>
              <a:t>Words jump around the page.</a:t>
            </a:r>
          </a:p>
          <a:p>
            <a:r>
              <a:rPr lang="en-GB" sz="1600" dirty="0">
                <a:latin typeface="Arial" panose="020B0604020202020204" pitchFamily="34" charset="0"/>
                <a:cs typeface="Arial" panose="020B0604020202020204" pitchFamily="34" charset="0"/>
              </a:rPr>
              <a:t>Find it hard to remember lots of information, holding a pencil, not enough time to answer.</a:t>
            </a:r>
          </a:p>
          <a:p>
            <a:r>
              <a:rPr lang="en-GB" sz="1600" dirty="0">
                <a:latin typeface="Arial" panose="020B0604020202020204" pitchFamily="34" charset="0"/>
                <a:cs typeface="Arial" panose="020B0604020202020204" pitchFamily="34" charset="0"/>
              </a:rPr>
              <a:t>Can often result in children becoming angry, sad and frustrated when they see peers completing work.</a:t>
            </a:r>
          </a:p>
          <a:p>
            <a:r>
              <a:rPr lang="en-GB" sz="1600" dirty="0">
                <a:latin typeface="Arial" panose="020B0604020202020204" pitchFamily="34" charset="0"/>
                <a:cs typeface="Arial" panose="020B0604020202020204" pitchFamily="34" charset="0"/>
              </a:rPr>
              <a:t>Children with dyslexia often work thigs out in different ways and are often more creative.</a:t>
            </a:r>
          </a:p>
          <a:p>
            <a:pPr lvl="3" algn="r"/>
            <a:endParaRPr lang="en-GB" sz="1600" u="sng" dirty="0">
              <a:latin typeface="Arial" panose="020B0604020202020204" pitchFamily="34" charset="0"/>
              <a:cs typeface="Arial" panose="020B0604020202020204" pitchFamily="34" charset="0"/>
              <a:hlinkClick r:id="rId2"/>
            </a:endParaRPr>
          </a:p>
          <a:p>
            <a:pPr marL="1371600" lvl="3" indent="0" algn="r">
              <a:buNone/>
            </a:pPr>
            <a:r>
              <a:rPr lang="en-GB" sz="1600" u="sng" dirty="0">
                <a:latin typeface="Arial" panose="020B0604020202020204" pitchFamily="34" charset="0"/>
                <a:cs typeface="Arial" panose="020B0604020202020204" pitchFamily="34" charset="0"/>
                <a:hlinkClick r:id="rId2"/>
              </a:rPr>
              <a:t>www.bdadyslexia.org.uk</a:t>
            </a:r>
            <a:endParaRPr lang="en-GB"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1069321-7DAA-429B-983E-47CDB404AA98}"/>
              </a:ext>
            </a:extLst>
          </p:cNvPr>
          <p:cNvSpPr>
            <a:spLocks noGrp="1"/>
          </p:cNvSpPr>
          <p:nvPr>
            <p:ph sz="half" idx="2"/>
          </p:nvPr>
        </p:nvSpPr>
        <p:spPr>
          <a:xfrm>
            <a:off x="6419088" y="3578086"/>
            <a:ext cx="4937760" cy="3021497"/>
          </a:xfrm>
        </p:spPr>
        <p:txBody>
          <a:bodyPr>
            <a:noAutofit/>
          </a:bodyPr>
          <a:lstStyle/>
          <a:p>
            <a:pPr marL="0" indent="0">
              <a:buNone/>
            </a:pPr>
            <a:r>
              <a:rPr lang="en-GB" sz="1600" dirty="0">
                <a:latin typeface="Arial" panose="020B0604020202020204" pitchFamily="34" charset="0"/>
                <a:cs typeface="Arial" panose="020B0604020202020204" pitchFamily="34" charset="0"/>
              </a:rPr>
              <a:t>Resources to support dyslexia:</a:t>
            </a:r>
          </a:p>
          <a:p>
            <a:r>
              <a:rPr lang="en-GB" sz="1600" dirty="0">
                <a:latin typeface="Arial" panose="020B0604020202020204" pitchFamily="34" charset="0"/>
                <a:cs typeface="Arial" panose="020B0604020202020204" pitchFamily="34" charset="0"/>
              </a:rPr>
              <a:t>Coloured card</a:t>
            </a:r>
          </a:p>
          <a:p>
            <a:r>
              <a:rPr lang="en-GB" sz="1600" dirty="0">
                <a:latin typeface="Arial" panose="020B0604020202020204" pitchFamily="34" charset="0"/>
                <a:cs typeface="Arial" panose="020B0604020202020204" pitchFamily="34" charset="0"/>
              </a:rPr>
              <a:t>Coloured overlays</a:t>
            </a:r>
          </a:p>
          <a:p>
            <a:r>
              <a:rPr lang="en-GB" sz="1600" dirty="0">
                <a:latin typeface="Arial" panose="020B0604020202020204" pitchFamily="34" charset="0"/>
                <a:cs typeface="Arial" panose="020B0604020202020204" pitchFamily="34" charset="0"/>
              </a:rPr>
              <a:t>Extra time for certain activities</a:t>
            </a:r>
          </a:p>
          <a:p>
            <a:r>
              <a:rPr lang="en-GB" sz="1600" dirty="0">
                <a:latin typeface="Arial" panose="020B0604020202020204" pitchFamily="34" charset="0"/>
                <a:cs typeface="Arial" panose="020B0604020202020204" pitchFamily="34" charset="0"/>
              </a:rPr>
              <a:t>Information split into bitesize chunks</a:t>
            </a:r>
          </a:p>
          <a:p>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For my focus I have chosen to look at the resource ‘mind maps’ and the benefits it has for children with dyslexia.</a:t>
            </a:r>
          </a:p>
        </p:txBody>
      </p:sp>
      <p:pic>
        <p:nvPicPr>
          <p:cNvPr id="1026" name="Picture 2" descr="Dyslexia: Testing and Expert Advice for Schools and Parents %">
            <a:extLst>
              <a:ext uri="{FF2B5EF4-FFF2-40B4-BE49-F238E27FC236}">
                <a16:creationId xmlns:a16="http://schemas.microsoft.com/office/drawing/2014/main" id="{4A8B4F78-A375-45E6-8BFB-61956B42A5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9088" y="357394"/>
            <a:ext cx="4564480" cy="2837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627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CBBC-A514-430A-9571-7BFC3B731D1B}"/>
              </a:ext>
            </a:extLst>
          </p:cNvPr>
          <p:cNvSpPr>
            <a:spLocks noGrp="1"/>
          </p:cNvSpPr>
          <p:nvPr>
            <p:ph type="title"/>
          </p:nvPr>
        </p:nvSpPr>
        <p:spPr>
          <a:xfrm>
            <a:off x="838200" y="365126"/>
            <a:ext cx="2845904" cy="589032"/>
          </a:xfrm>
        </p:spPr>
        <p:txBody>
          <a:bodyPr>
            <a:normAutofit fontScale="90000"/>
          </a:bodyPr>
          <a:lstStyle/>
          <a:p>
            <a:r>
              <a:rPr lang="en-GB" dirty="0">
                <a:latin typeface="Arial" panose="020B0604020202020204" pitchFamily="34" charset="0"/>
                <a:cs typeface="Arial" panose="020B0604020202020204" pitchFamily="34" charset="0"/>
              </a:rPr>
              <a:t>Mind map </a:t>
            </a:r>
          </a:p>
        </p:txBody>
      </p:sp>
      <p:sp>
        <p:nvSpPr>
          <p:cNvPr id="3" name="Content Placeholder 2">
            <a:extLst>
              <a:ext uri="{FF2B5EF4-FFF2-40B4-BE49-F238E27FC236}">
                <a16:creationId xmlns:a16="http://schemas.microsoft.com/office/drawing/2014/main" id="{A221413C-AB60-4335-BE92-91C481233335}"/>
              </a:ext>
            </a:extLst>
          </p:cNvPr>
          <p:cNvSpPr>
            <a:spLocks noGrp="1"/>
          </p:cNvSpPr>
          <p:nvPr>
            <p:ph sz="half" idx="1"/>
          </p:nvPr>
        </p:nvSpPr>
        <p:spPr>
          <a:xfrm>
            <a:off x="835153" y="1338470"/>
            <a:ext cx="4937760" cy="4200939"/>
          </a:xfrm>
        </p:spPr>
        <p:txBody>
          <a:bodyPr>
            <a:normAutofit/>
          </a:bodyPr>
          <a:lstStyle/>
          <a:p>
            <a:r>
              <a:rPr lang="en-GB" sz="1600" dirty="0">
                <a:latin typeface="Arial" panose="020B0604020202020204" pitchFamily="34" charset="0"/>
                <a:cs typeface="Arial" panose="020B0604020202020204" pitchFamily="34" charset="0"/>
              </a:rPr>
              <a:t>A diagram to represent tasks, words or concepts around a given subject or topic.</a:t>
            </a:r>
          </a:p>
          <a:p>
            <a:r>
              <a:rPr lang="en-GB" sz="1600" dirty="0">
                <a:latin typeface="Arial" panose="020B0604020202020204" pitchFamily="34" charset="0"/>
                <a:cs typeface="Arial" panose="020B0604020202020204" pitchFamily="34" charset="0"/>
              </a:rPr>
              <a:t>An easy way to gather thoughts without any form of structure.</a:t>
            </a:r>
          </a:p>
          <a:p>
            <a:r>
              <a:rPr lang="en-GB" sz="1600" dirty="0">
                <a:latin typeface="Arial" panose="020B0604020202020204" pitchFamily="34" charset="0"/>
                <a:cs typeface="Arial" panose="020B0604020202020204" pitchFamily="34" charset="0"/>
              </a:rPr>
              <a:t>Uses words, pictures or symbols related to the topic.</a:t>
            </a:r>
          </a:p>
          <a:p>
            <a:r>
              <a:rPr lang="en-GB" sz="1600" dirty="0">
                <a:latin typeface="Arial" panose="020B0604020202020204" pitchFamily="34" charset="0"/>
                <a:cs typeface="Arial" panose="020B0604020202020204" pitchFamily="34" charset="0"/>
              </a:rPr>
              <a:t>Turns a monotonous list of information into an organised diagram that works inline with your brain.</a:t>
            </a:r>
          </a:p>
          <a:p>
            <a:pPr marL="0" indent="0" algn="r">
              <a:buNone/>
            </a:pPr>
            <a:r>
              <a:rPr lang="en-GB" sz="1600" u="sng" dirty="0">
                <a:latin typeface="Arial" panose="020B0604020202020204" pitchFamily="34" charset="0"/>
                <a:cs typeface="Arial" panose="020B0604020202020204" pitchFamily="34" charset="0"/>
                <a:hlinkClick r:id="rId2"/>
              </a:rPr>
              <a:t>www.mindmapping.com</a:t>
            </a:r>
            <a:endParaRPr lang="en-GB" sz="1600" dirty="0">
              <a:latin typeface="Arial" panose="020B0604020202020204" pitchFamily="34" charset="0"/>
              <a:cs typeface="Arial" panose="020B0604020202020204" pitchFamily="34" charset="0"/>
            </a:endParaRPr>
          </a:p>
        </p:txBody>
      </p:sp>
      <p:pic>
        <p:nvPicPr>
          <p:cNvPr id="3074" name="Picture 2" descr="TRAINING TENTANG MIND MAPPING">
            <a:extLst>
              <a:ext uri="{FF2B5EF4-FFF2-40B4-BE49-F238E27FC236}">
                <a16:creationId xmlns:a16="http://schemas.microsoft.com/office/drawing/2014/main" id="{778DECA5-FFBF-402A-A5C4-8BFC956F9B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0306" y="2769704"/>
            <a:ext cx="5287234" cy="3531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82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CBBC-A514-430A-9571-7BFC3B731D1B}"/>
              </a:ext>
            </a:extLst>
          </p:cNvPr>
          <p:cNvSpPr>
            <a:spLocks noGrp="1"/>
          </p:cNvSpPr>
          <p:nvPr>
            <p:ph type="title"/>
          </p:nvPr>
        </p:nvSpPr>
        <p:spPr>
          <a:xfrm>
            <a:off x="838200" y="365126"/>
            <a:ext cx="2845904" cy="589032"/>
          </a:xfrm>
        </p:spPr>
        <p:txBody>
          <a:bodyPr>
            <a:normAutofit fontScale="90000"/>
          </a:bodyPr>
          <a:lstStyle/>
          <a:p>
            <a:r>
              <a:rPr lang="en-GB" dirty="0">
                <a:latin typeface="Arial" panose="020B0604020202020204" pitchFamily="34" charset="0"/>
                <a:cs typeface="Arial" panose="020B0604020202020204" pitchFamily="34" charset="0"/>
              </a:rPr>
              <a:t>Tony Buzan</a:t>
            </a:r>
          </a:p>
        </p:txBody>
      </p:sp>
      <p:sp>
        <p:nvSpPr>
          <p:cNvPr id="3" name="Content Placeholder 2">
            <a:extLst>
              <a:ext uri="{FF2B5EF4-FFF2-40B4-BE49-F238E27FC236}">
                <a16:creationId xmlns:a16="http://schemas.microsoft.com/office/drawing/2014/main" id="{A221413C-AB60-4335-BE92-91C481233335}"/>
              </a:ext>
            </a:extLst>
          </p:cNvPr>
          <p:cNvSpPr>
            <a:spLocks noGrp="1"/>
          </p:cNvSpPr>
          <p:nvPr>
            <p:ph sz="half" idx="1"/>
          </p:nvPr>
        </p:nvSpPr>
        <p:spPr>
          <a:xfrm>
            <a:off x="835153" y="1338469"/>
            <a:ext cx="4937760" cy="5261113"/>
          </a:xfrm>
        </p:spPr>
        <p:txBody>
          <a:bodyPr>
            <a:normAutofit/>
          </a:bodyPr>
          <a:lstStyle/>
          <a:p>
            <a:r>
              <a:rPr lang="en-GB" sz="1600" dirty="0">
                <a:latin typeface="Arial" panose="020B0604020202020204" pitchFamily="34" charset="0"/>
                <a:cs typeface="Arial" panose="020B0604020202020204" pitchFamily="34" charset="0"/>
              </a:rPr>
              <a:t>British psychologist and educational consultant</a:t>
            </a:r>
          </a:p>
          <a:p>
            <a:r>
              <a:rPr lang="en-GB" sz="1600" dirty="0">
                <a:latin typeface="Arial" panose="020B0604020202020204" pitchFamily="34" charset="0"/>
                <a:cs typeface="Arial" panose="020B0604020202020204" pitchFamily="34" charset="0"/>
              </a:rPr>
              <a:t>1970 – created the technique for mind maps</a:t>
            </a:r>
          </a:p>
          <a:p>
            <a:r>
              <a:rPr lang="en-GB" sz="1600" dirty="0">
                <a:latin typeface="Arial" panose="020B0604020202020204" pitchFamily="34" charset="0"/>
                <a:cs typeface="Arial" panose="020B0604020202020204" pitchFamily="34" charset="0"/>
              </a:rPr>
              <a:t>Breaking down information into an easy understandable, rememberable format</a:t>
            </a:r>
          </a:p>
          <a:p>
            <a:r>
              <a:rPr lang="en-GB" sz="1600" dirty="0">
                <a:latin typeface="Arial" panose="020B0604020202020204" pitchFamily="34" charset="0"/>
                <a:cs typeface="Arial" panose="020B0604020202020204" pitchFamily="34" charset="0"/>
              </a:rPr>
              <a:t>Allows the individual to think individually by seeing shapes, colours, key words</a:t>
            </a:r>
          </a:p>
          <a:p>
            <a:r>
              <a:rPr lang="en-GB" sz="1600" dirty="0">
                <a:latin typeface="Arial" panose="020B0604020202020204" pitchFamily="34" charset="0"/>
                <a:cs typeface="Arial" panose="020B0604020202020204" pitchFamily="34" charset="0"/>
              </a:rPr>
              <a:t>Taps into different parts of the brain</a:t>
            </a:r>
          </a:p>
          <a:p>
            <a:r>
              <a:rPr lang="en-GB" sz="1600" dirty="0">
                <a:latin typeface="Arial" panose="020B0604020202020204" pitchFamily="34" charset="0"/>
                <a:cs typeface="Arial" panose="020B0604020202020204" pitchFamily="34" charset="0"/>
              </a:rPr>
              <a:t>The more you integrate the left and right side brain activities the more engaged you become.</a:t>
            </a:r>
          </a:p>
          <a:p>
            <a:r>
              <a:rPr lang="en-GB" sz="1600" dirty="0">
                <a:latin typeface="Arial" panose="020B0604020202020204" pitchFamily="34" charset="0"/>
                <a:cs typeface="Arial" panose="020B0604020202020204" pitchFamily="34" charset="0"/>
              </a:rPr>
              <a:t>Discovered Leonardo Da Vinci and Einstein used an early version of the mind map</a:t>
            </a:r>
          </a:p>
          <a:p>
            <a:r>
              <a:rPr lang="en-GB" sz="1600" dirty="0">
                <a:latin typeface="Arial" panose="020B0604020202020204" pitchFamily="34" charset="0"/>
                <a:cs typeface="Arial" panose="020B0604020202020204" pitchFamily="34" charset="0"/>
              </a:rPr>
              <a:t>Notebooks contained drawings with connections to words.</a:t>
            </a:r>
          </a:p>
          <a:p>
            <a:r>
              <a:rPr lang="en-GB" sz="1600" dirty="0">
                <a:latin typeface="Arial" panose="020B0604020202020204" pitchFamily="34" charset="0"/>
                <a:cs typeface="Arial" panose="020B0604020202020204" pitchFamily="34" charset="0"/>
              </a:rPr>
              <a:t>Inspired him to develop the concept of  mind maps</a:t>
            </a:r>
          </a:p>
          <a:p>
            <a:pPr marL="0" indent="0" algn="r">
              <a:buNone/>
            </a:pPr>
            <a:r>
              <a:rPr lang="en-GB" sz="1600" dirty="0">
                <a:latin typeface="Arial" panose="020B0604020202020204" pitchFamily="34" charset="0"/>
                <a:cs typeface="Arial" panose="020B0604020202020204" pitchFamily="34" charset="0"/>
                <a:hlinkClick r:id="rId2"/>
              </a:rPr>
              <a:t>www.irsihtimes.com</a:t>
            </a:r>
            <a:r>
              <a:rPr lang="en-GB" sz="1600" dirty="0">
                <a:latin typeface="Arial" panose="020B0604020202020204" pitchFamily="34" charset="0"/>
                <a:cs typeface="Arial" panose="020B0604020202020204" pitchFamily="34" charset="0"/>
              </a:rPr>
              <a:t> </a:t>
            </a:r>
          </a:p>
          <a:p>
            <a:endParaRPr lang="en-GB" sz="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1069321-7DAA-429B-983E-47CDB404AA98}"/>
              </a:ext>
            </a:extLst>
          </p:cNvPr>
          <p:cNvSpPr>
            <a:spLocks noGrp="1"/>
          </p:cNvSpPr>
          <p:nvPr>
            <p:ph sz="half" idx="2"/>
          </p:nvPr>
        </p:nvSpPr>
        <p:spPr>
          <a:xfrm>
            <a:off x="6419088" y="3429000"/>
            <a:ext cx="4937760" cy="2799523"/>
          </a:xfrm>
        </p:spPr>
        <p:txBody>
          <a:bodyPr>
            <a:normAutofit/>
          </a:bodyPr>
          <a:lstStyle/>
          <a:p>
            <a:pPr marL="0" indent="0">
              <a:buNone/>
            </a:pPr>
            <a:r>
              <a:rPr lang="en-GB" sz="1600" dirty="0">
                <a:latin typeface="Arial" panose="020B0604020202020204" pitchFamily="34" charset="0"/>
                <a:cs typeface="Arial" panose="020B0604020202020204" pitchFamily="34" charset="0"/>
              </a:rPr>
              <a:t>Further research led to the discovery of:</a:t>
            </a:r>
          </a:p>
          <a:p>
            <a:r>
              <a:rPr lang="en-GB" sz="1600" dirty="0">
                <a:latin typeface="Arial" panose="020B0604020202020204" pitchFamily="34" charset="0"/>
                <a:cs typeface="Arial" panose="020B0604020202020204" pitchFamily="34" charset="0"/>
              </a:rPr>
              <a:t>Mind maps dated back to early third century</a:t>
            </a:r>
          </a:p>
          <a:p>
            <a:r>
              <a:rPr lang="en-GB" sz="1600" dirty="0">
                <a:latin typeface="Arial" panose="020B0604020202020204" pitchFamily="34" charset="0"/>
                <a:cs typeface="Arial" panose="020B0604020202020204" pitchFamily="34" charset="0"/>
              </a:rPr>
              <a:t>Philosopher Porphyry of Tyros used visual thinking when organising work of </a:t>
            </a:r>
            <a:r>
              <a:rPr lang="en-GB" sz="1600" dirty="0" err="1">
                <a:latin typeface="Arial" panose="020B0604020202020204" pitchFamily="34" charset="0"/>
                <a:cs typeface="Arial" panose="020B0604020202020204" pitchFamily="34" charset="0"/>
              </a:rPr>
              <a:t>Arisotle</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Developed what is called the </a:t>
            </a:r>
            <a:r>
              <a:rPr lang="en-GB" sz="1600" dirty="0" err="1">
                <a:latin typeface="Arial" panose="020B0604020202020204" pitchFamily="34" charset="0"/>
                <a:cs typeface="Arial" panose="020B0604020202020204" pitchFamily="34" charset="0"/>
              </a:rPr>
              <a:t>Porphyryian</a:t>
            </a:r>
            <a:r>
              <a:rPr lang="en-GB" sz="1600" dirty="0">
                <a:latin typeface="Arial" panose="020B0604020202020204" pitchFamily="34" charset="0"/>
                <a:cs typeface="Arial" panose="020B0604020202020204" pitchFamily="34" charset="0"/>
              </a:rPr>
              <a:t> Tree, an early version of the mind map</a:t>
            </a:r>
          </a:p>
          <a:p>
            <a:pPr marL="0" indent="0" algn="r">
              <a:buNone/>
            </a:pPr>
            <a:r>
              <a:rPr lang="en-GB" sz="1600" dirty="0">
                <a:latin typeface="Arial" panose="020B0604020202020204" pitchFamily="34" charset="0"/>
                <a:cs typeface="Arial" panose="020B0604020202020204" pitchFamily="34" charset="0"/>
                <a:hlinkClick r:id="rId3"/>
              </a:rPr>
              <a:t>www.knowitwithoutborders.org</a:t>
            </a:r>
            <a:r>
              <a:rPr lang="en-GB" sz="1600" dirty="0">
                <a:latin typeface="Arial" panose="020B0604020202020204" pitchFamily="34" charset="0"/>
                <a:cs typeface="Arial" panose="020B0604020202020204" pitchFamily="34" charset="0"/>
              </a:rPr>
              <a:t> </a:t>
            </a:r>
          </a:p>
        </p:txBody>
      </p:sp>
      <p:pic>
        <p:nvPicPr>
          <p:cNvPr id="4098" name="Picture 2" descr="Village Hall Talks - Wootton By Woodstock, Oxfordshire">
            <a:extLst>
              <a:ext uri="{FF2B5EF4-FFF2-40B4-BE49-F238E27FC236}">
                <a16:creationId xmlns:a16="http://schemas.microsoft.com/office/drawing/2014/main" id="{6030A472-C889-4A43-9359-F215EADD0F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419004"/>
            <a:ext cx="3177209" cy="261661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ow Not to Insult an Angel | Memoria Press">
            <a:extLst>
              <a:ext uri="{FF2B5EF4-FFF2-40B4-BE49-F238E27FC236}">
                <a16:creationId xmlns:a16="http://schemas.microsoft.com/office/drawing/2014/main" id="{51227F7F-733F-4183-B94D-090EACE701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96296" y="419875"/>
            <a:ext cx="2124691" cy="2588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99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CBBC-A514-430A-9571-7BFC3B731D1B}"/>
              </a:ext>
            </a:extLst>
          </p:cNvPr>
          <p:cNvSpPr>
            <a:spLocks noGrp="1"/>
          </p:cNvSpPr>
          <p:nvPr>
            <p:ph type="title"/>
          </p:nvPr>
        </p:nvSpPr>
        <p:spPr>
          <a:xfrm>
            <a:off x="838198" y="365126"/>
            <a:ext cx="5257801" cy="589032"/>
          </a:xfrm>
        </p:spPr>
        <p:txBody>
          <a:bodyPr>
            <a:normAutofit fontScale="90000"/>
          </a:bodyPr>
          <a:lstStyle/>
          <a:p>
            <a:r>
              <a:rPr lang="en-GB" dirty="0">
                <a:latin typeface="Arial" panose="020B0604020202020204" pitchFamily="34" charset="0"/>
                <a:cs typeface="Arial" panose="020B0604020202020204" pitchFamily="34" charset="0"/>
              </a:rPr>
              <a:t>Mind maps and Science</a:t>
            </a:r>
          </a:p>
        </p:txBody>
      </p:sp>
      <p:sp>
        <p:nvSpPr>
          <p:cNvPr id="3" name="Content Placeholder 2">
            <a:extLst>
              <a:ext uri="{FF2B5EF4-FFF2-40B4-BE49-F238E27FC236}">
                <a16:creationId xmlns:a16="http://schemas.microsoft.com/office/drawing/2014/main" id="{A221413C-AB60-4335-BE92-91C481233335}"/>
              </a:ext>
            </a:extLst>
          </p:cNvPr>
          <p:cNvSpPr>
            <a:spLocks noGrp="1"/>
          </p:cNvSpPr>
          <p:nvPr>
            <p:ph sz="half" idx="1"/>
          </p:nvPr>
        </p:nvSpPr>
        <p:spPr>
          <a:xfrm>
            <a:off x="835153" y="1338470"/>
            <a:ext cx="4937760" cy="4833730"/>
          </a:xfrm>
        </p:spPr>
        <p:txBody>
          <a:bodyPr>
            <a:normAutofit/>
          </a:bodyPr>
          <a:lstStyle/>
          <a:p>
            <a:r>
              <a:rPr lang="en-GB" sz="1600" dirty="0">
                <a:latin typeface="Arial" panose="020B0604020202020204" pitchFamily="34" charset="0"/>
                <a:cs typeface="Arial" panose="020B0604020202020204" pitchFamily="34" charset="0"/>
              </a:rPr>
              <a:t>Dr Roger Sperry placed mind mapping into a scientific frame</a:t>
            </a:r>
          </a:p>
          <a:p>
            <a:r>
              <a:rPr lang="en-GB" sz="1600" dirty="0">
                <a:latin typeface="Arial" panose="020B0604020202020204" pitchFamily="34" charset="0"/>
                <a:cs typeface="Arial" panose="020B0604020202020204" pitchFamily="34" charset="0"/>
              </a:rPr>
              <a:t>Researched proved visual note taking more effective than traditional notes</a:t>
            </a:r>
          </a:p>
          <a:p>
            <a:r>
              <a:rPr lang="en-GB" sz="1600" dirty="0">
                <a:latin typeface="Arial" panose="020B0604020202020204" pitchFamily="34" charset="0"/>
                <a:cs typeface="Arial" panose="020B0604020202020204" pitchFamily="34" charset="0"/>
              </a:rPr>
              <a:t>Brain split into two hemispheres that perform complex tasks</a:t>
            </a:r>
          </a:p>
          <a:p>
            <a:r>
              <a:rPr lang="en-GB" sz="1600" dirty="0">
                <a:latin typeface="Arial" panose="020B0604020202020204" pitchFamily="34" charset="0"/>
                <a:cs typeface="Arial" panose="020B0604020202020204" pitchFamily="34" charset="0"/>
              </a:rPr>
              <a:t>When they work together enhanced the performance of other intellectual areas</a:t>
            </a:r>
          </a:p>
          <a:p>
            <a:r>
              <a:rPr lang="en-GB" sz="1600" dirty="0">
                <a:latin typeface="Arial" panose="020B0604020202020204" pitchFamily="34" charset="0"/>
                <a:cs typeface="Arial" panose="020B0604020202020204" pitchFamily="34" charset="0"/>
              </a:rPr>
              <a:t>More functions cooperate together creating a lasting impression</a:t>
            </a:r>
          </a:p>
          <a:p>
            <a:r>
              <a:rPr lang="en-GB" sz="1600" dirty="0">
                <a:latin typeface="Arial" panose="020B0604020202020204" pitchFamily="34" charset="0"/>
                <a:cs typeface="Arial" panose="020B0604020202020204" pitchFamily="34" charset="0"/>
              </a:rPr>
              <a:t>Mind map can help trigger memories, key word, diagrams helping the brain to store more information.</a:t>
            </a:r>
          </a:p>
          <a:p>
            <a:pPr marL="0" indent="0" algn="r">
              <a:buNone/>
            </a:pPr>
            <a:r>
              <a:rPr lang="en-GB" sz="1600" dirty="0">
                <a:latin typeface="Arial" panose="020B0604020202020204" pitchFamily="34" charset="0"/>
                <a:cs typeface="Arial" panose="020B0604020202020204" pitchFamily="34" charset="0"/>
                <a:hlinkClick r:id="rId2"/>
              </a:rPr>
              <a:t>www.mindmapping.com</a:t>
            </a:r>
            <a:r>
              <a:rPr lang="en-GB" sz="1600" dirty="0">
                <a:latin typeface="Arial" panose="020B0604020202020204" pitchFamily="34" charset="0"/>
                <a:cs typeface="Arial" panose="020B0604020202020204" pitchFamily="34" charset="0"/>
              </a:rPr>
              <a:t> </a:t>
            </a:r>
          </a:p>
        </p:txBody>
      </p:sp>
      <p:pic>
        <p:nvPicPr>
          <p:cNvPr id="1026" name="Picture 2" descr="Brain function and physiology | The Lasker Foundation">
            <a:extLst>
              <a:ext uri="{FF2B5EF4-FFF2-40B4-BE49-F238E27FC236}">
                <a16:creationId xmlns:a16="http://schemas.microsoft.com/office/drawing/2014/main" id="{B7CB00E6-760D-452E-92C3-35C459599B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4314" y="2819667"/>
            <a:ext cx="3352534" cy="3352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18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CBBC-A514-430A-9571-7BFC3B731D1B}"/>
              </a:ext>
            </a:extLst>
          </p:cNvPr>
          <p:cNvSpPr>
            <a:spLocks noGrp="1"/>
          </p:cNvSpPr>
          <p:nvPr>
            <p:ph type="title"/>
          </p:nvPr>
        </p:nvSpPr>
        <p:spPr>
          <a:xfrm>
            <a:off x="490331" y="365126"/>
            <a:ext cx="6149008" cy="589032"/>
          </a:xfrm>
        </p:spPr>
        <p:txBody>
          <a:bodyPr>
            <a:normAutofit fontScale="90000"/>
          </a:bodyPr>
          <a:lstStyle/>
          <a:p>
            <a:r>
              <a:rPr lang="en-GB" dirty="0">
                <a:latin typeface="Arial" panose="020B0604020202020204" pitchFamily="34" charset="0"/>
                <a:cs typeface="Arial" panose="020B0604020202020204" pitchFamily="34" charset="0"/>
              </a:rPr>
              <a:t>Maslow’s Hierarchy Pyramid</a:t>
            </a:r>
          </a:p>
        </p:txBody>
      </p:sp>
      <p:sp>
        <p:nvSpPr>
          <p:cNvPr id="3" name="Content Placeholder 2">
            <a:extLst>
              <a:ext uri="{FF2B5EF4-FFF2-40B4-BE49-F238E27FC236}">
                <a16:creationId xmlns:a16="http://schemas.microsoft.com/office/drawing/2014/main" id="{A221413C-AB60-4335-BE92-91C481233335}"/>
              </a:ext>
            </a:extLst>
          </p:cNvPr>
          <p:cNvSpPr>
            <a:spLocks noGrp="1"/>
          </p:cNvSpPr>
          <p:nvPr>
            <p:ph sz="half" idx="1"/>
          </p:nvPr>
        </p:nvSpPr>
        <p:spPr>
          <a:xfrm>
            <a:off x="835153" y="1338470"/>
            <a:ext cx="4937760" cy="4968600"/>
          </a:xfrm>
        </p:spPr>
        <p:txBody>
          <a:bodyPr>
            <a:normAutofit/>
          </a:bodyPr>
          <a:lstStyle/>
          <a:p>
            <a:r>
              <a:rPr lang="en-GB" sz="1600" dirty="0">
                <a:latin typeface="Arial" panose="020B0604020202020204" pitchFamily="34" charset="0"/>
                <a:cs typeface="Arial" panose="020B0604020202020204" pitchFamily="34" charset="0"/>
              </a:rPr>
              <a:t>Important that a child’s emotional and social needs are met</a:t>
            </a:r>
          </a:p>
          <a:p>
            <a:r>
              <a:rPr lang="en-GB" sz="1600" dirty="0">
                <a:latin typeface="Arial" panose="020B0604020202020204" pitchFamily="34" charset="0"/>
                <a:cs typeface="Arial" panose="020B0604020202020204" pitchFamily="34" charset="0"/>
              </a:rPr>
              <a:t>Maslow’s hierarchy of needs states a person’s 5 basic needs</a:t>
            </a:r>
          </a:p>
          <a:p>
            <a:r>
              <a:rPr lang="en-GB" sz="1600" dirty="0">
                <a:latin typeface="Arial" panose="020B0604020202020204" pitchFamily="34" charset="0"/>
                <a:cs typeface="Arial" panose="020B0604020202020204" pitchFamily="34" charset="0"/>
              </a:rPr>
              <a:t>Each need must be met in order to move on to the next need.</a:t>
            </a:r>
          </a:p>
          <a:p>
            <a:r>
              <a:rPr lang="en-GB" sz="1600" dirty="0">
                <a:latin typeface="Arial" panose="020B0604020202020204" pitchFamily="34" charset="0"/>
                <a:cs typeface="Arial" panose="020B0604020202020204" pitchFamily="34" charset="0"/>
              </a:rPr>
              <a:t>Psychological effect of low self-esteem can influence confidence, lack of achievement and self worth </a:t>
            </a:r>
          </a:p>
          <a:p>
            <a:r>
              <a:rPr lang="en-GB" sz="1600" dirty="0">
                <a:latin typeface="Arial" panose="020B0604020202020204" pitchFamily="34" charset="0"/>
                <a:cs typeface="Arial" panose="020B0604020202020204" pitchFamily="34" charset="0"/>
              </a:rPr>
              <a:t>We must ensure that each need is met in order for them to reach their full potential, self belief, boost confidence and self worth</a:t>
            </a:r>
          </a:p>
          <a:p>
            <a:r>
              <a:rPr lang="en-GB" sz="1600" dirty="0">
                <a:latin typeface="Arial" panose="020B0604020202020204" pitchFamily="34" charset="0"/>
                <a:cs typeface="Arial" panose="020B0604020202020204" pitchFamily="34" charset="0"/>
              </a:rPr>
              <a:t>Can be achieved by understanding a child’s needs and creating suitable resources.</a:t>
            </a:r>
          </a:p>
          <a:p>
            <a:pPr marL="0" indent="0" algn="r">
              <a:buNone/>
            </a:pPr>
            <a:r>
              <a:rPr lang="en-GB" sz="1600" dirty="0">
                <a:latin typeface="Arial" panose="020B0604020202020204" pitchFamily="34" charset="0"/>
                <a:cs typeface="Arial" panose="020B0604020202020204" pitchFamily="34" charset="0"/>
                <a:hlinkClick r:id="rId2"/>
              </a:rPr>
              <a:t>www.simplypsychology.org</a:t>
            </a:r>
            <a:r>
              <a:rPr lang="en-GB" sz="1600" dirty="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p:txBody>
      </p:sp>
      <p:sp>
        <p:nvSpPr>
          <p:cNvPr id="5" name="AutoShape 2" descr="maslow's hierarchy of needs five stage pyramid">
            <a:extLst>
              <a:ext uri="{FF2B5EF4-FFF2-40B4-BE49-F238E27FC236}">
                <a16:creationId xmlns:a16="http://schemas.microsoft.com/office/drawing/2014/main" id="{3F3748C4-9662-4F70-B595-617A16E0716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maslow's hierarchy of needs five stage pyramid">
            <a:extLst>
              <a:ext uri="{FF2B5EF4-FFF2-40B4-BE49-F238E27FC236}">
                <a16:creationId xmlns:a16="http://schemas.microsoft.com/office/drawing/2014/main" id="{C4837ED9-1D1C-44FC-B32C-817C9DE4FC59}"/>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maslow's hierarchy of needs five stage pyramid">
            <a:extLst>
              <a:ext uri="{FF2B5EF4-FFF2-40B4-BE49-F238E27FC236}">
                <a16:creationId xmlns:a16="http://schemas.microsoft.com/office/drawing/2014/main" id="{F7E7D6D9-71AD-4BCE-B211-0E4D26996A2D}"/>
              </a:ext>
            </a:extLst>
          </p:cNvPr>
          <p:cNvSpPr>
            <a:spLocks noChangeAspect="1" noChangeArrowheads="1"/>
          </p:cNvSpPr>
          <p:nvPr/>
        </p:nvSpPr>
        <p:spPr bwMode="auto">
          <a:xfrm>
            <a:off x="6248400" y="208722"/>
            <a:ext cx="3677478" cy="367747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D8DCB87C-0F98-45F5-855E-71C9EBE6539B}"/>
              </a:ext>
            </a:extLst>
          </p:cNvPr>
          <p:cNvPicPr>
            <a:picLocks noChangeAspect="1"/>
          </p:cNvPicPr>
          <p:nvPr/>
        </p:nvPicPr>
        <p:blipFill>
          <a:blip r:embed="rId3"/>
          <a:stretch>
            <a:fillRect/>
          </a:stretch>
        </p:blipFill>
        <p:spPr>
          <a:xfrm>
            <a:off x="6876287" y="2246869"/>
            <a:ext cx="4937759" cy="3675888"/>
          </a:xfrm>
          <a:prstGeom prst="rect">
            <a:avLst/>
          </a:prstGeom>
        </p:spPr>
      </p:pic>
    </p:spTree>
    <p:extLst>
      <p:ext uri="{BB962C8B-B14F-4D97-AF65-F5344CB8AC3E}">
        <p14:creationId xmlns:p14="http://schemas.microsoft.com/office/powerpoint/2010/main" val="187309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A9FD1-C4CA-437A-A662-88B5CC06F596}"/>
              </a:ext>
            </a:extLst>
          </p:cNvPr>
          <p:cNvSpPr>
            <a:spLocks noGrp="1"/>
          </p:cNvSpPr>
          <p:nvPr>
            <p:ph type="title"/>
          </p:nvPr>
        </p:nvSpPr>
        <p:spPr>
          <a:xfrm>
            <a:off x="838200" y="365125"/>
            <a:ext cx="10515600" cy="695049"/>
          </a:xfrm>
        </p:spPr>
        <p:txBody>
          <a:bodyPr>
            <a:normAutofit/>
          </a:bodyPr>
          <a:lstStyle/>
          <a:p>
            <a:r>
              <a:rPr lang="en-GB" sz="36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26F2EDF-FBAE-4B28-B801-445AD195A0F0}"/>
              </a:ext>
            </a:extLst>
          </p:cNvPr>
          <p:cNvSpPr>
            <a:spLocks noGrp="1"/>
          </p:cNvSpPr>
          <p:nvPr>
            <p:ph sz="half" idx="1"/>
          </p:nvPr>
        </p:nvSpPr>
        <p:spPr>
          <a:xfrm>
            <a:off x="811696" y="1192695"/>
            <a:ext cx="3137452" cy="4939748"/>
          </a:xfrm>
        </p:spPr>
        <p:txBody>
          <a:bodyPr>
            <a:normAutofit/>
          </a:bodyPr>
          <a:lstStyle/>
          <a:p>
            <a:r>
              <a:rPr lang="en-GB" sz="1600" dirty="0">
                <a:latin typeface="Arial" panose="020B0604020202020204" pitchFamily="34" charset="0"/>
                <a:cs typeface="Arial" panose="020B0604020202020204" pitchFamily="34" charset="0"/>
              </a:rPr>
              <a:t>Children with dyslexia often have low self esteem</a:t>
            </a:r>
          </a:p>
          <a:p>
            <a:r>
              <a:rPr lang="en-GB" sz="1600" dirty="0">
                <a:latin typeface="Arial" panose="020B0604020202020204" pitchFamily="34" charset="0"/>
                <a:cs typeface="Arial" panose="020B0604020202020204" pitchFamily="34" charset="0"/>
              </a:rPr>
              <a:t>Feel they have let parents, teachers and peers down</a:t>
            </a:r>
          </a:p>
          <a:p>
            <a:r>
              <a:rPr lang="en-GB" sz="1600" dirty="0">
                <a:latin typeface="Arial" panose="020B0604020202020204" pitchFamily="34" charset="0"/>
                <a:cs typeface="Arial" panose="020B0604020202020204" pitchFamily="34" charset="0"/>
              </a:rPr>
              <a:t>Feel they need to write quicker, neater concentrate more</a:t>
            </a:r>
          </a:p>
          <a:p>
            <a:r>
              <a:rPr lang="en-GB" sz="1600" dirty="0">
                <a:latin typeface="Arial" panose="020B0604020202020204" pitchFamily="34" charset="0"/>
                <a:cs typeface="Arial" panose="020B0604020202020204" pitchFamily="34" charset="0"/>
              </a:rPr>
              <a:t>Tend to be more quiet, anxious, wont ask questions or for help</a:t>
            </a:r>
          </a:p>
          <a:p>
            <a:r>
              <a:rPr lang="en-GB" sz="1600" dirty="0">
                <a:latin typeface="Arial" panose="020B0604020202020204" pitchFamily="34" charset="0"/>
                <a:cs typeface="Arial" panose="020B0604020202020204" pitchFamily="34" charset="0"/>
              </a:rPr>
              <a:t>Can cause negative behaviour due to frustration and anger</a:t>
            </a:r>
          </a:p>
          <a:p>
            <a:r>
              <a:rPr lang="en-GB" sz="1600" dirty="0">
                <a:latin typeface="Arial" panose="020B0604020202020204" pitchFamily="34" charset="0"/>
                <a:cs typeface="Arial" panose="020B0604020202020204" pitchFamily="34" charset="0"/>
              </a:rPr>
              <a:t>Support through the correct use of resources</a:t>
            </a:r>
          </a:p>
        </p:txBody>
      </p:sp>
      <p:sp>
        <p:nvSpPr>
          <p:cNvPr id="5" name="Content Placeholder 2">
            <a:extLst>
              <a:ext uri="{FF2B5EF4-FFF2-40B4-BE49-F238E27FC236}">
                <a16:creationId xmlns:a16="http://schemas.microsoft.com/office/drawing/2014/main" id="{0C7F31F7-2CC1-4A06-98C8-577702ACE084}"/>
              </a:ext>
            </a:extLst>
          </p:cNvPr>
          <p:cNvSpPr txBox="1">
            <a:spLocks/>
          </p:cNvSpPr>
          <p:nvPr/>
        </p:nvSpPr>
        <p:spPr>
          <a:xfrm>
            <a:off x="4661453" y="1192695"/>
            <a:ext cx="3137452" cy="3498575"/>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latin typeface="Arial" panose="020B0604020202020204" pitchFamily="34" charset="0"/>
                <a:cs typeface="Arial" panose="020B0604020202020204" pitchFamily="34" charset="0"/>
              </a:rPr>
              <a:t>Working 1:1, mind maps have become an effective and useful tool</a:t>
            </a:r>
          </a:p>
          <a:p>
            <a:r>
              <a:rPr lang="en-GB" sz="1600" dirty="0">
                <a:latin typeface="Arial" panose="020B0604020202020204" pitchFamily="34" charset="0"/>
                <a:cs typeface="Arial" panose="020B0604020202020204" pitchFamily="34" charset="0"/>
              </a:rPr>
              <a:t>Use on a regular basis</a:t>
            </a:r>
          </a:p>
          <a:p>
            <a:r>
              <a:rPr lang="en-GB" sz="1600" dirty="0">
                <a:latin typeface="Arial" panose="020B0604020202020204" pitchFamily="34" charset="0"/>
                <a:cs typeface="Arial" panose="020B0604020202020204" pitchFamily="34" charset="0"/>
              </a:rPr>
              <a:t>Quicker for note taking</a:t>
            </a:r>
          </a:p>
          <a:p>
            <a:r>
              <a:rPr lang="en-GB" sz="1600" dirty="0">
                <a:latin typeface="Arial" panose="020B0604020202020204" pitchFamily="34" charset="0"/>
                <a:cs typeface="Arial" panose="020B0604020202020204" pitchFamily="34" charset="0"/>
              </a:rPr>
              <a:t>Useful for revisions as can simplify a complex topic</a:t>
            </a:r>
          </a:p>
          <a:p>
            <a:r>
              <a:rPr lang="en-GB" sz="1600" dirty="0">
                <a:latin typeface="Arial" panose="020B0604020202020204" pitchFamily="34" charset="0"/>
                <a:cs typeface="Arial" panose="020B0604020202020204" pitchFamily="34" charset="0"/>
              </a:rPr>
              <a:t>Helps children make sense of their thoughts and ideas</a:t>
            </a:r>
          </a:p>
          <a:p>
            <a:r>
              <a:rPr lang="en-GB" sz="1600" dirty="0">
                <a:latin typeface="Arial" panose="020B0604020202020204" pitchFamily="34" charset="0"/>
                <a:cs typeface="Arial" panose="020B0604020202020204" pitchFamily="34" charset="0"/>
              </a:rPr>
              <a:t>Visualise their thoughts and see their ideas </a:t>
            </a:r>
          </a:p>
          <a:p>
            <a:pPr marL="0" indent="0">
              <a:buNone/>
            </a:pPr>
            <a:endParaRPr lang="en-GB" sz="16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5B219A76-253F-4F02-989A-0B8FC953B9DF}"/>
              </a:ext>
            </a:extLst>
          </p:cNvPr>
          <p:cNvSpPr txBox="1">
            <a:spLocks/>
          </p:cNvSpPr>
          <p:nvPr/>
        </p:nvSpPr>
        <p:spPr>
          <a:xfrm>
            <a:off x="8338931" y="1192695"/>
            <a:ext cx="3137452" cy="4939748"/>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latin typeface="Arial" panose="020B0604020202020204" pitchFamily="34" charset="0"/>
                <a:cs typeface="Arial" panose="020B0604020202020204" pitchFamily="34" charset="0"/>
              </a:rPr>
              <a:t>As Buzan said mind mapping is a ‘thinking and learning tool which helps individuals to learn, to think, to remember, to communicate, to understand understanding, to understand misunderstanding, to help people negotiate and come to good conclusions. It helps individuals to find their global vision, their purpose in life, and therefore creating more peacefulness, more enthusiasm, more creativity, more forward-moving individuals, more multiple intelligent thinking.’ </a:t>
            </a:r>
          </a:p>
          <a:p>
            <a:pPr marL="0" indent="0" algn="r">
              <a:buNone/>
            </a:pPr>
            <a:r>
              <a:rPr lang="en-GB" sz="1600" dirty="0">
                <a:latin typeface="Arial" panose="020B0604020202020204" pitchFamily="34" charset="0"/>
                <a:cs typeface="Arial" panose="020B0604020202020204" pitchFamily="34" charset="0"/>
                <a:hlinkClick r:id="rId2"/>
              </a:rPr>
              <a:t>www.irishtimes.com</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10505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A5072-0264-45E3-B596-700E6D987EF2}"/>
              </a:ext>
            </a:extLst>
          </p:cNvPr>
          <p:cNvSpPr>
            <a:spLocks noGrp="1"/>
          </p:cNvSpPr>
          <p:nvPr>
            <p:ph type="title"/>
          </p:nvPr>
        </p:nvSpPr>
        <p:spPr>
          <a:xfrm>
            <a:off x="838200" y="365125"/>
            <a:ext cx="3256722" cy="867327"/>
          </a:xfrm>
        </p:spPr>
        <p:txBody>
          <a:bodyPr>
            <a:normAutofit/>
          </a:bodyPr>
          <a:lstStyle/>
          <a:p>
            <a:r>
              <a:rPr lang="en-GB" sz="36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E5A50930-0FAE-45A3-A361-5467268F4BD5}"/>
              </a:ext>
            </a:extLst>
          </p:cNvPr>
          <p:cNvSpPr>
            <a:spLocks noGrp="1"/>
          </p:cNvSpPr>
          <p:nvPr>
            <p:ph idx="1"/>
          </p:nvPr>
        </p:nvSpPr>
        <p:spPr>
          <a:xfrm>
            <a:off x="838200" y="1139687"/>
            <a:ext cx="10515600" cy="5032513"/>
          </a:xfrm>
        </p:spPr>
        <p:txBody>
          <a:bodyPr>
            <a:normAutofit/>
          </a:bodyPr>
          <a:lstStyle/>
          <a:p>
            <a:pPr marL="0" indent="0">
              <a:buNone/>
            </a:pPr>
            <a:r>
              <a:rPr lang="en-GB" sz="1800" u="sng" dirty="0">
                <a:hlinkClick r:id="rId2"/>
              </a:rPr>
              <a:t>https://www.readingrockets.org/article/phonics-instruction-value-multi-sensory-approach</a:t>
            </a:r>
            <a:endParaRPr lang="en-GB" sz="1800" dirty="0"/>
          </a:p>
          <a:p>
            <a:pPr marL="0" indent="0">
              <a:buNone/>
            </a:pPr>
            <a:r>
              <a:rPr lang="en-GB" sz="1800" u="sng" dirty="0">
                <a:hlinkClick r:id="rId3"/>
              </a:rPr>
              <a:t>https://www.readandspell.com/types-of-learning-difficulties</a:t>
            </a:r>
            <a:endParaRPr lang="en-GB" sz="1800" dirty="0"/>
          </a:p>
          <a:p>
            <a:pPr marL="0" indent="0">
              <a:buNone/>
            </a:pPr>
            <a:r>
              <a:rPr lang="en-GB" sz="1800" u="sng" dirty="0">
                <a:hlinkClick r:id="rId4"/>
              </a:rPr>
              <a:t>https://www.mindmapping.com/mind-map.php</a:t>
            </a:r>
            <a:endParaRPr lang="en-GB" sz="1800" dirty="0"/>
          </a:p>
          <a:p>
            <a:pPr marL="0" indent="0">
              <a:buNone/>
            </a:pPr>
            <a:r>
              <a:rPr lang="en-GB" sz="1800" u="sng" dirty="0">
                <a:hlinkClick r:id="rId5"/>
              </a:rPr>
              <a:t>www.bdadyslexia.org.uk</a:t>
            </a:r>
            <a:endParaRPr lang="en-GB" sz="1800" dirty="0"/>
          </a:p>
          <a:p>
            <a:pPr marL="0" indent="0">
              <a:buNone/>
            </a:pPr>
            <a:r>
              <a:rPr lang="en-GB" sz="1800" u="sng" dirty="0">
                <a:hlinkClick r:id="rId6"/>
              </a:rPr>
              <a:t>https://www.irishtimes.com/business/how-tony-buzan-used-mind-maps-to-doodle-his-way-to-millions-1.2230977</a:t>
            </a:r>
            <a:r>
              <a:rPr lang="en-GB" sz="1800" dirty="0"/>
              <a:t> </a:t>
            </a:r>
          </a:p>
          <a:p>
            <a:pPr marL="0" indent="0">
              <a:buNone/>
            </a:pPr>
            <a:r>
              <a:rPr lang="en-GB" sz="1800" u="sng" dirty="0">
                <a:hlinkClick r:id="rId7"/>
              </a:rPr>
              <a:t>https://knowwithoutborders.org/visual-thinking-with-mind-mapping/</a:t>
            </a:r>
            <a:r>
              <a:rPr lang="en-GB" sz="1800" dirty="0"/>
              <a:t> </a:t>
            </a:r>
          </a:p>
          <a:p>
            <a:pPr marL="0" indent="0">
              <a:buNone/>
            </a:pPr>
            <a:r>
              <a:rPr lang="en-GB" sz="1800" u="sng" dirty="0">
                <a:hlinkClick r:id="rId8"/>
              </a:rPr>
              <a:t>https://www.mindmapping.com/theory-behind-mind-maps.php</a:t>
            </a:r>
            <a:endParaRPr lang="en-GB" sz="1800" dirty="0"/>
          </a:p>
          <a:p>
            <a:pPr marL="0" indent="0">
              <a:buNone/>
            </a:pPr>
            <a:r>
              <a:rPr lang="en-GB" sz="1800" u="sng" dirty="0">
                <a:hlinkClick r:id="rId9"/>
              </a:rPr>
              <a:t>https://www.simplypsychology.org/maslow.html</a:t>
            </a:r>
            <a:endParaRPr lang="en-GB" sz="1800" u="sng" dirty="0"/>
          </a:p>
          <a:p>
            <a:pPr marL="0" indent="0">
              <a:buNone/>
            </a:pPr>
            <a:r>
              <a:rPr lang="en-GB" sz="1800" u="sng" dirty="0">
                <a:hlinkClick r:id="rId10"/>
              </a:rPr>
              <a:t>www.googleimages.co.uk</a:t>
            </a:r>
            <a:r>
              <a:rPr lang="en-GB" sz="1800" u="sng" dirty="0"/>
              <a:t> </a:t>
            </a:r>
            <a:endParaRPr lang="en-GB" sz="1800" dirty="0"/>
          </a:p>
          <a:p>
            <a:pPr marL="0" indent="0">
              <a:buNone/>
            </a:pPr>
            <a:endParaRPr lang="en-GB" sz="1800" dirty="0"/>
          </a:p>
        </p:txBody>
      </p:sp>
    </p:spTree>
    <p:extLst>
      <p:ext uri="{BB962C8B-B14F-4D97-AF65-F5344CB8AC3E}">
        <p14:creationId xmlns:p14="http://schemas.microsoft.com/office/powerpoint/2010/main" val="606778206"/>
      </p:ext>
    </p:extLst>
  </p:cSld>
  <p:clrMapOvr>
    <a:masterClrMapping/>
  </p:clrMapOvr>
</p:sld>
</file>

<file path=ppt/theme/theme1.xml><?xml version="1.0" encoding="utf-8"?>
<a:theme xmlns:a="http://schemas.openxmlformats.org/drawingml/2006/main" name="BrushVTI">
  <a:themeElements>
    <a:clrScheme name="AnalogousFromRegularSeedLeftStep">
      <a:dk1>
        <a:srgbClr val="000000"/>
      </a:dk1>
      <a:lt1>
        <a:srgbClr val="FFFFFF"/>
      </a:lt1>
      <a:dk2>
        <a:srgbClr val="3E2441"/>
      </a:dk2>
      <a:lt2>
        <a:srgbClr val="E2E3E8"/>
      </a:lt2>
      <a:accent1>
        <a:srgbClr val="B89F21"/>
      </a:accent1>
      <a:accent2>
        <a:srgbClr val="D56717"/>
      </a:accent2>
      <a:accent3>
        <a:srgbClr val="E72A29"/>
      </a:accent3>
      <a:accent4>
        <a:srgbClr val="D51766"/>
      </a:accent4>
      <a:accent5>
        <a:srgbClr val="E729C6"/>
      </a:accent5>
      <a:accent6>
        <a:srgbClr val="A617D5"/>
      </a:accent6>
      <a:hlink>
        <a:srgbClr val="5E6FC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1340</TotalTime>
  <Words>967</Words>
  <Application>Microsoft Office PowerPoint</Application>
  <PresentationFormat>Widescreen</PresentationFormat>
  <Paragraphs>102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Elephant</vt:lpstr>
      <vt:lpstr>BrushVTI</vt:lpstr>
      <vt:lpstr>Overcoming Barriers of Specific Learning Difficulties   </vt:lpstr>
      <vt:lpstr>PowerPoint Presentation</vt:lpstr>
      <vt:lpstr>What is a learning difficulty?</vt:lpstr>
      <vt:lpstr>Dyslexia </vt:lpstr>
      <vt:lpstr>Mind map </vt:lpstr>
      <vt:lpstr>Tony Buzan</vt:lpstr>
      <vt:lpstr>Mind maps and Science</vt:lpstr>
      <vt:lpstr>Maslow’s Hierarchy Pyramid</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Barriers of Specific Learning Difficulties   </dc:title>
  <dc:creator>Nicola Murray</dc:creator>
  <cp:lastModifiedBy>Nicola Murray</cp:lastModifiedBy>
  <cp:revision>46</cp:revision>
  <dcterms:created xsi:type="dcterms:W3CDTF">2020-04-25T12:39:53Z</dcterms:created>
  <dcterms:modified xsi:type="dcterms:W3CDTF">2020-04-26T11:25:21Z</dcterms:modified>
</cp:coreProperties>
</file>