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6"/>
  </p:notesMasterIdLst>
  <p:sldIdLst>
    <p:sldId id="269" r:id="rId2"/>
    <p:sldId id="270" r:id="rId3"/>
    <p:sldId id="268"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p:scale>
          <a:sx n="59" d="100"/>
          <a:sy n="59" d="100"/>
        </p:scale>
        <p:origin x="9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BDF41-49DF-4A08-9EC9-31F7E05AC6D1}" type="doc">
      <dgm:prSet loTypeId="urn:microsoft.com/office/officeart/2005/8/layout/cycle3" loCatId="cycle" qsTypeId="urn:microsoft.com/office/officeart/2005/8/quickstyle/simple5" qsCatId="simple" csTypeId="urn:microsoft.com/office/officeart/2005/8/colors/colorful1" csCatId="colorful" phldr="1"/>
      <dgm:spPr/>
      <dgm:t>
        <a:bodyPr/>
        <a:lstStyle/>
        <a:p>
          <a:endParaRPr lang="en-GB"/>
        </a:p>
      </dgm:t>
    </dgm:pt>
    <dgm:pt modelId="{14E5118A-6BC3-418A-9C9F-01E07550196C}">
      <dgm:prSet phldrT="[Text]"/>
      <dgm:spPr/>
      <dgm:t>
        <a:bodyPr/>
        <a:lstStyle/>
        <a:p>
          <a:r>
            <a:rPr lang="en-US" b="1" dirty="0">
              <a:solidFill>
                <a:schemeClr val="tx1"/>
              </a:solidFill>
              <a:latin typeface="Times New Roman" panose="02020603050405020304" pitchFamily="18" charset="0"/>
              <a:cs typeface="Times New Roman" panose="02020603050405020304" pitchFamily="18" charset="0"/>
            </a:rPr>
            <a:t>Impact and sustainability</a:t>
          </a:r>
          <a:endParaRPr lang="en-GB" b="1" dirty="0">
            <a:solidFill>
              <a:schemeClr val="tx1"/>
            </a:solidFill>
          </a:endParaRPr>
        </a:p>
      </dgm:t>
    </dgm:pt>
    <dgm:pt modelId="{55A1DB99-A64F-4BF8-A3B9-816021B0162A}" type="parTrans" cxnId="{380BFC90-0190-488A-9F0A-11AA0BDB36B3}">
      <dgm:prSet/>
      <dgm:spPr/>
      <dgm:t>
        <a:bodyPr/>
        <a:lstStyle/>
        <a:p>
          <a:endParaRPr lang="en-GB"/>
        </a:p>
      </dgm:t>
    </dgm:pt>
    <dgm:pt modelId="{7FABD330-E52A-4AEF-A787-7FBC2B34EA3E}" type="sibTrans" cxnId="{380BFC90-0190-488A-9F0A-11AA0BDB36B3}">
      <dgm:prSet/>
      <dgm:spPr/>
      <dgm:t>
        <a:bodyPr/>
        <a:lstStyle/>
        <a:p>
          <a:endParaRPr lang="en-GB"/>
        </a:p>
      </dgm:t>
    </dgm:pt>
    <dgm:pt modelId="{9021CC43-8001-441C-AF48-BB8E0505DA97}">
      <dgm:prSet phldrT="[Text]"/>
      <dgm:spPr/>
      <dgm:t>
        <a:bodyPr/>
        <a:lstStyle/>
        <a:p>
          <a:r>
            <a:rPr lang="en-US" b="1" dirty="0">
              <a:solidFill>
                <a:schemeClr val="tx1"/>
              </a:solidFill>
              <a:latin typeface="Times New Roman" panose="02020603050405020304" pitchFamily="18" charset="0"/>
              <a:cs typeface="Times New Roman" panose="02020603050405020304" pitchFamily="18" charset="0"/>
            </a:rPr>
            <a:t>Resistance to change</a:t>
          </a:r>
          <a:endParaRPr lang="en-GB" b="1" dirty="0">
            <a:solidFill>
              <a:schemeClr val="tx1"/>
            </a:solidFill>
          </a:endParaRPr>
        </a:p>
      </dgm:t>
    </dgm:pt>
    <dgm:pt modelId="{9D3EC59C-99F4-4F4C-BA4F-E96CAD669954}" type="parTrans" cxnId="{C8ED2A26-8866-4483-AC93-ED6AD476B6BF}">
      <dgm:prSet/>
      <dgm:spPr/>
      <dgm:t>
        <a:bodyPr/>
        <a:lstStyle/>
        <a:p>
          <a:endParaRPr lang="en-GB"/>
        </a:p>
      </dgm:t>
    </dgm:pt>
    <dgm:pt modelId="{9A7E500F-DCB7-41D2-B07C-2EEE2CED0575}" type="sibTrans" cxnId="{C8ED2A26-8866-4483-AC93-ED6AD476B6BF}">
      <dgm:prSet/>
      <dgm:spPr/>
      <dgm:t>
        <a:bodyPr/>
        <a:lstStyle/>
        <a:p>
          <a:endParaRPr lang="en-GB"/>
        </a:p>
      </dgm:t>
    </dgm:pt>
    <dgm:pt modelId="{3936CD6D-4765-4BEA-BC62-699D4DDD7905}">
      <dgm:prSet phldrT="[Text]"/>
      <dgm:spPr/>
      <dgm:t>
        <a:bodyPr/>
        <a:lstStyle/>
        <a:p>
          <a:r>
            <a:rPr lang="en-US" b="1" dirty="0">
              <a:solidFill>
                <a:schemeClr val="tx1"/>
              </a:solidFill>
              <a:latin typeface="Times New Roman" panose="02020603050405020304" pitchFamily="18" charset="0"/>
              <a:cs typeface="Times New Roman" panose="02020603050405020304" pitchFamily="18" charset="0"/>
            </a:rPr>
            <a:t>Challenges and mitigation</a:t>
          </a:r>
          <a:endParaRPr lang="en-GB" b="1" dirty="0">
            <a:solidFill>
              <a:schemeClr val="tx1"/>
            </a:solidFill>
          </a:endParaRPr>
        </a:p>
      </dgm:t>
    </dgm:pt>
    <dgm:pt modelId="{40CB49AA-D4A1-4F10-8604-F5DFD3F7D328}" type="parTrans" cxnId="{C41FDE4A-F578-4B4D-82AC-70BAC8B84858}">
      <dgm:prSet/>
      <dgm:spPr/>
      <dgm:t>
        <a:bodyPr/>
        <a:lstStyle/>
        <a:p>
          <a:endParaRPr lang="en-GB"/>
        </a:p>
      </dgm:t>
    </dgm:pt>
    <dgm:pt modelId="{47C82D18-8E7B-4F98-9ADD-D4495AEAA033}" type="sibTrans" cxnId="{C41FDE4A-F578-4B4D-82AC-70BAC8B84858}">
      <dgm:prSet/>
      <dgm:spPr/>
      <dgm:t>
        <a:bodyPr/>
        <a:lstStyle/>
        <a:p>
          <a:endParaRPr lang="en-GB"/>
        </a:p>
      </dgm:t>
    </dgm:pt>
    <dgm:pt modelId="{82C3A654-616B-4421-A9B8-41B7D1BF5004}">
      <dgm:prSet phldrT="[Text]"/>
      <dgm:spPr/>
      <dgm:t>
        <a:bodyPr/>
        <a:lstStyle/>
        <a:p>
          <a:r>
            <a:rPr lang="en-US" b="1" dirty="0">
              <a:solidFill>
                <a:schemeClr val="tx1"/>
              </a:solidFill>
              <a:latin typeface="Times New Roman" panose="02020603050405020304" pitchFamily="18" charset="0"/>
              <a:cs typeface="Times New Roman" panose="02020603050405020304" pitchFamily="18" charset="0"/>
            </a:rPr>
            <a:t>Conclusion</a:t>
          </a:r>
          <a:endParaRPr lang="en-GB" b="1" dirty="0">
            <a:solidFill>
              <a:schemeClr val="tx1"/>
            </a:solidFill>
          </a:endParaRPr>
        </a:p>
      </dgm:t>
    </dgm:pt>
    <dgm:pt modelId="{92794366-C47C-44DB-AEC7-803DCA60301F}" type="parTrans" cxnId="{32370ADB-D083-4662-A8E6-6F5261ECA1CB}">
      <dgm:prSet/>
      <dgm:spPr/>
      <dgm:t>
        <a:bodyPr/>
        <a:lstStyle/>
        <a:p>
          <a:endParaRPr lang="en-GB"/>
        </a:p>
      </dgm:t>
    </dgm:pt>
    <dgm:pt modelId="{880E835C-38E4-4C4C-9145-F55E891FB07C}" type="sibTrans" cxnId="{32370ADB-D083-4662-A8E6-6F5261ECA1CB}">
      <dgm:prSet/>
      <dgm:spPr/>
      <dgm:t>
        <a:bodyPr/>
        <a:lstStyle/>
        <a:p>
          <a:endParaRPr lang="en-GB"/>
        </a:p>
      </dgm:t>
    </dgm:pt>
    <dgm:pt modelId="{53501D6C-3B07-4D3A-BDAF-7BBB24B7C554}">
      <dgm:prSet phldrT="[Text]"/>
      <dgm:spPr/>
      <dgm:t>
        <a:bodyPr/>
        <a:lstStyle/>
        <a:p>
          <a:r>
            <a:rPr lang="en-US" b="1" dirty="0">
              <a:solidFill>
                <a:schemeClr val="tx1"/>
              </a:solidFill>
              <a:latin typeface="Times New Roman" panose="02020603050405020304" pitchFamily="18" charset="0"/>
              <a:cs typeface="Times New Roman" panose="02020603050405020304" pitchFamily="18" charset="0"/>
            </a:rPr>
            <a:t>Reference list </a:t>
          </a:r>
          <a:endParaRPr lang="en-GB" b="1" dirty="0">
            <a:solidFill>
              <a:schemeClr val="tx1"/>
            </a:solidFill>
          </a:endParaRPr>
        </a:p>
      </dgm:t>
    </dgm:pt>
    <dgm:pt modelId="{0C2A8F0E-6C18-4452-9142-32C99FD794EF}" type="parTrans" cxnId="{B067CC38-7706-469A-B5A2-D248F4424621}">
      <dgm:prSet/>
      <dgm:spPr/>
      <dgm:t>
        <a:bodyPr/>
        <a:lstStyle/>
        <a:p>
          <a:endParaRPr lang="en-GB"/>
        </a:p>
      </dgm:t>
    </dgm:pt>
    <dgm:pt modelId="{949D0BAF-02DB-4BC2-9E4B-B51C891518A2}" type="sibTrans" cxnId="{B067CC38-7706-469A-B5A2-D248F4424621}">
      <dgm:prSet/>
      <dgm:spPr/>
      <dgm:t>
        <a:bodyPr/>
        <a:lstStyle/>
        <a:p>
          <a:endParaRPr lang="en-GB"/>
        </a:p>
      </dgm:t>
    </dgm:pt>
    <dgm:pt modelId="{F7F73A82-863F-431C-88D2-11EF05FD2358}">
      <dgm:prSet/>
      <dgm:spPr/>
      <dgm:t>
        <a:bodyPr/>
        <a:lstStyle/>
        <a:p>
          <a:r>
            <a:rPr lang="en-US" b="1" dirty="0">
              <a:solidFill>
                <a:schemeClr val="tx1"/>
              </a:solidFill>
              <a:latin typeface="Times New Roman" panose="02020603050405020304" pitchFamily="18" charset="0"/>
              <a:cs typeface="Times New Roman" panose="02020603050405020304" pitchFamily="18" charset="0"/>
            </a:rPr>
            <a:t>Introduction</a:t>
          </a:r>
          <a:endParaRPr lang="en-GB" b="1" dirty="0">
            <a:solidFill>
              <a:schemeClr val="tx1"/>
            </a:solidFill>
          </a:endParaRPr>
        </a:p>
      </dgm:t>
    </dgm:pt>
    <dgm:pt modelId="{6D3D1AE1-709B-4039-BF2E-7E3E5BDF7870}" type="parTrans" cxnId="{277E4D14-4FF4-4682-B564-CC698E70AB74}">
      <dgm:prSet/>
      <dgm:spPr/>
      <dgm:t>
        <a:bodyPr/>
        <a:lstStyle/>
        <a:p>
          <a:endParaRPr lang="en-GB"/>
        </a:p>
      </dgm:t>
    </dgm:pt>
    <dgm:pt modelId="{5BFD2538-0D91-4BF5-BF0B-2F6F34F8D5C6}" type="sibTrans" cxnId="{277E4D14-4FF4-4682-B564-CC698E70AB74}">
      <dgm:prSet/>
      <dgm:spPr/>
      <dgm:t>
        <a:bodyPr/>
        <a:lstStyle/>
        <a:p>
          <a:endParaRPr lang="en-GB"/>
        </a:p>
      </dgm:t>
    </dgm:pt>
    <dgm:pt modelId="{9FB64997-FA95-4DF4-9B6D-27598FFAFBE6}">
      <dgm:prSet/>
      <dgm:spPr/>
      <dgm:t>
        <a:bodyPr/>
        <a:lstStyle/>
        <a:p>
          <a:r>
            <a:rPr lang="en-US" b="1" dirty="0">
              <a:solidFill>
                <a:schemeClr val="tx1"/>
              </a:solidFill>
              <a:latin typeface="Times New Roman" panose="02020603050405020304" pitchFamily="18" charset="0"/>
              <a:cs typeface="Times New Roman" panose="02020603050405020304" pitchFamily="18" charset="0"/>
            </a:rPr>
            <a:t>The importance of renewable business</a:t>
          </a:r>
          <a:endParaRPr lang="en-GB" b="1" dirty="0">
            <a:solidFill>
              <a:schemeClr val="tx1"/>
            </a:solidFill>
          </a:endParaRPr>
        </a:p>
      </dgm:t>
    </dgm:pt>
    <dgm:pt modelId="{AC8BE5A4-0D62-4183-8442-D9A0E7FC5659}" type="parTrans" cxnId="{BAA43D21-D03D-4BED-A5EF-5F352179DF5B}">
      <dgm:prSet/>
      <dgm:spPr/>
      <dgm:t>
        <a:bodyPr/>
        <a:lstStyle/>
        <a:p>
          <a:endParaRPr lang="en-GB"/>
        </a:p>
      </dgm:t>
    </dgm:pt>
    <dgm:pt modelId="{AD592B78-35AD-48E7-A311-BCCF8322A704}" type="sibTrans" cxnId="{BAA43D21-D03D-4BED-A5EF-5F352179DF5B}">
      <dgm:prSet/>
      <dgm:spPr/>
      <dgm:t>
        <a:bodyPr/>
        <a:lstStyle/>
        <a:p>
          <a:endParaRPr lang="en-GB"/>
        </a:p>
      </dgm:t>
    </dgm:pt>
    <dgm:pt modelId="{75DDE230-536C-4798-ADAE-C8E1C8F1BB05}">
      <dgm:prSet/>
      <dgm:spPr/>
      <dgm:t>
        <a:bodyPr/>
        <a:lstStyle/>
        <a:p>
          <a:r>
            <a:rPr lang="en-US" b="1" dirty="0">
              <a:solidFill>
                <a:schemeClr val="tx1"/>
              </a:solidFill>
              <a:latin typeface="Times New Roman" panose="02020603050405020304" pitchFamily="18" charset="0"/>
              <a:cs typeface="Times New Roman" panose="02020603050405020304" pitchFamily="18" charset="0"/>
            </a:rPr>
            <a:t>Market analysis</a:t>
          </a:r>
          <a:endParaRPr lang="en-GB" b="1" dirty="0">
            <a:solidFill>
              <a:schemeClr val="tx1"/>
            </a:solidFill>
          </a:endParaRPr>
        </a:p>
      </dgm:t>
    </dgm:pt>
    <dgm:pt modelId="{D87F67AC-649F-43D2-A552-096FD8457B10}" type="parTrans" cxnId="{7D660CA2-F9B3-4022-988A-8DEA393B5C20}">
      <dgm:prSet/>
      <dgm:spPr/>
      <dgm:t>
        <a:bodyPr/>
        <a:lstStyle/>
        <a:p>
          <a:endParaRPr lang="en-GB"/>
        </a:p>
      </dgm:t>
    </dgm:pt>
    <dgm:pt modelId="{44FD14CA-1B57-41EA-8178-0F311A34CD7C}" type="sibTrans" cxnId="{7D660CA2-F9B3-4022-988A-8DEA393B5C20}">
      <dgm:prSet/>
      <dgm:spPr/>
      <dgm:t>
        <a:bodyPr/>
        <a:lstStyle/>
        <a:p>
          <a:endParaRPr lang="en-GB"/>
        </a:p>
      </dgm:t>
    </dgm:pt>
    <dgm:pt modelId="{36777CC6-15A5-403E-A549-26F4BF5A9229}">
      <dgm:prSet/>
      <dgm:spPr/>
      <dgm:t>
        <a:bodyPr/>
        <a:lstStyle/>
        <a:p>
          <a:r>
            <a:rPr lang="en-US" b="1" dirty="0">
              <a:solidFill>
                <a:schemeClr val="tx1"/>
              </a:solidFill>
              <a:latin typeface="Times New Roman" panose="02020603050405020304" pitchFamily="18" charset="0"/>
              <a:cs typeface="Times New Roman" panose="02020603050405020304" pitchFamily="18" charset="0"/>
            </a:rPr>
            <a:t>Identifying a market niche</a:t>
          </a:r>
          <a:endParaRPr lang="en-GB" b="1" dirty="0">
            <a:solidFill>
              <a:schemeClr val="tx1"/>
            </a:solidFill>
          </a:endParaRPr>
        </a:p>
      </dgm:t>
    </dgm:pt>
    <dgm:pt modelId="{7701EA0F-C78E-4C86-873B-F8B3D2D44B6C}" type="parTrans" cxnId="{FBBCCDAA-3793-4CE7-B6BA-06900FB725C9}">
      <dgm:prSet/>
      <dgm:spPr/>
      <dgm:t>
        <a:bodyPr/>
        <a:lstStyle/>
        <a:p>
          <a:endParaRPr lang="en-GB"/>
        </a:p>
      </dgm:t>
    </dgm:pt>
    <dgm:pt modelId="{45D2ADF5-5B6E-4230-9592-D4BB64E4F0ED}" type="sibTrans" cxnId="{FBBCCDAA-3793-4CE7-B6BA-06900FB725C9}">
      <dgm:prSet/>
      <dgm:spPr/>
      <dgm:t>
        <a:bodyPr/>
        <a:lstStyle/>
        <a:p>
          <a:endParaRPr lang="en-GB"/>
        </a:p>
      </dgm:t>
    </dgm:pt>
    <dgm:pt modelId="{115D02F3-F862-4D0C-81A3-BCDCFAA76A76}">
      <dgm:prSet/>
      <dgm:spPr/>
      <dgm:t>
        <a:bodyPr/>
        <a:lstStyle/>
        <a:p>
          <a:r>
            <a:rPr lang="en-US" b="1" dirty="0">
              <a:solidFill>
                <a:schemeClr val="tx1"/>
              </a:solidFill>
              <a:latin typeface="Times New Roman" panose="02020603050405020304" pitchFamily="18" charset="0"/>
              <a:cs typeface="Times New Roman" panose="02020603050405020304" pitchFamily="18" charset="0"/>
            </a:rPr>
            <a:t>Business model</a:t>
          </a:r>
          <a:endParaRPr lang="en-GB" b="1" dirty="0">
            <a:solidFill>
              <a:schemeClr val="tx1"/>
            </a:solidFill>
          </a:endParaRPr>
        </a:p>
      </dgm:t>
    </dgm:pt>
    <dgm:pt modelId="{772443CD-73FA-4CBB-88E4-8DF682FF1650}" type="parTrans" cxnId="{6C9D0FA5-64A5-472F-857B-47CC2B391655}">
      <dgm:prSet/>
      <dgm:spPr/>
      <dgm:t>
        <a:bodyPr/>
        <a:lstStyle/>
        <a:p>
          <a:endParaRPr lang="en-GB"/>
        </a:p>
      </dgm:t>
    </dgm:pt>
    <dgm:pt modelId="{2BD4F52A-6DE8-4572-B4EE-BF6B37750FD9}" type="sibTrans" cxnId="{6C9D0FA5-64A5-472F-857B-47CC2B391655}">
      <dgm:prSet/>
      <dgm:spPr/>
      <dgm:t>
        <a:bodyPr/>
        <a:lstStyle/>
        <a:p>
          <a:endParaRPr lang="en-GB"/>
        </a:p>
      </dgm:t>
    </dgm:pt>
    <dgm:pt modelId="{DBE93D96-0B8D-499F-A91B-6F46CF373FF2}" type="pres">
      <dgm:prSet presAssocID="{A09BDF41-49DF-4A08-9EC9-31F7E05AC6D1}" presName="Name0" presStyleCnt="0">
        <dgm:presLayoutVars>
          <dgm:dir/>
          <dgm:resizeHandles val="exact"/>
        </dgm:presLayoutVars>
      </dgm:prSet>
      <dgm:spPr/>
    </dgm:pt>
    <dgm:pt modelId="{D6668297-47CD-4321-9771-98BD43D50273}" type="pres">
      <dgm:prSet presAssocID="{A09BDF41-49DF-4A08-9EC9-31F7E05AC6D1}" presName="cycle" presStyleCnt="0"/>
      <dgm:spPr/>
    </dgm:pt>
    <dgm:pt modelId="{09FB6EB2-E2FA-4500-9A66-84CF37114C72}" type="pres">
      <dgm:prSet presAssocID="{F7F73A82-863F-431C-88D2-11EF05FD2358}" presName="nodeFirstNode" presStyleLbl="node1" presStyleIdx="0" presStyleCnt="10">
        <dgm:presLayoutVars>
          <dgm:bulletEnabled val="1"/>
        </dgm:presLayoutVars>
      </dgm:prSet>
      <dgm:spPr/>
    </dgm:pt>
    <dgm:pt modelId="{DBB8BB1C-7E1C-4C8B-B49C-0DEB14346938}" type="pres">
      <dgm:prSet presAssocID="{5BFD2538-0D91-4BF5-BF0B-2F6F34F8D5C6}" presName="sibTransFirstNode" presStyleLbl="bgShp" presStyleIdx="0" presStyleCnt="1"/>
      <dgm:spPr/>
    </dgm:pt>
    <dgm:pt modelId="{3B6A6CF7-1C8E-416A-99C5-D2BFE50F2F9F}" type="pres">
      <dgm:prSet presAssocID="{9FB64997-FA95-4DF4-9B6D-27598FFAFBE6}" presName="nodeFollowingNodes" presStyleLbl="node1" presStyleIdx="1" presStyleCnt="10">
        <dgm:presLayoutVars>
          <dgm:bulletEnabled val="1"/>
        </dgm:presLayoutVars>
      </dgm:prSet>
      <dgm:spPr/>
    </dgm:pt>
    <dgm:pt modelId="{FE2226D6-3B60-4D1D-B442-7AEF95125004}" type="pres">
      <dgm:prSet presAssocID="{75DDE230-536C-4798-ADAE-C8E1C8F1BB05}" presName="nodeFollowingNodes" presStyleLbl="node1" presStyleIdx="2" presStyleCnt="10">
        <dgm:presLayoutVars>
          <dgm:bulletEnabled val="1"/>
        </dgm:presLayoutVars>
      </dgm:prSet>
      <dgm:spPr/>
    </dgm:pt>
    <dgm:pt modelId="{97F532B8-8B98-4207-964C-5219429C4D1B}" type="pres">
      <dgm:prSet presAssocID="{36777CC6-15A5-403E-A549-26F4BF5A9229}" presName="nodeFollowingNodes" presStyleLbl="node1" presStyleIdx="3" presStyleCnt="10">
        <dgm:presLayoutVars>
          <dgm:bulletEnabled val="1"/>
        </dgm:presLayoutVars>
      </dgm:prSet>
      <dgm:spPr/>
    </dgm:pt>
    <dgm:pt modelId="{E8D94112-E3BD-438F-BA2F-4D1E3978287F}" type="pres">
      <dgm:prSet presAssocID="{115D02F3-F862-4D0C-81A3-BCDCFAA76A76}" presName="nodeFollowingNodes" presStyleLbl="node1" presStyleIdx="4" presStyleCnt="10">
        <dgm:presLayoutVars>
          <dgm:bulletEnabled val="1"/>
        </dgm:presLayoutVars>
      </dgm:prSet>
      <dgm:spPr/>
    </dgm:pt>
    <dgm:pt modelId="{43AB6B27-B1ED-4244-95E0-F4E3A94703CC}" type="pres">
      <dgm:prSet presAssocID="{14E5118A-6BC3-418A-9C9F-01E07550196C}" presName="nodeFollowingNodes" presStyleLbl="node1" presStyleIdx="5" presStyleCnt="10">
        <dgm:presLayoutVars>
          <dgm:bulletEnabled val="1"/>
        </dgm:presLayoutVars>
      </dgm:prSet>
      <dgm:spPr/>
    </dgm:pt>
    <dgm:pt modelId="{9A229A0E-BA4D-46E6-8140-AE1230DDE46C}" type="pres">
      <dgm:prSet presAssocID="{9021CC43-8001-441C-AF48-BB8E0505DA97}" presName="nodeFollowingNodes" presStyleLbl="node1" presStyleIdx="6" presStyleCnt="10">
        <dgm:presLayoutVars>
          <dgm:bulletEnabled val="1"/>
        </dgm:presLayoutVars>
      </dgm:prSet>
      <dgm:spPr/>
    </dgm:pt>
    <dgm:pt modelId="{860D5885-C57B-4F7B-B70B-30D7393DE832}" type="pres">
      <dgm:prSet presAssocID="{3936CD6D-4765-4BEA-BC62-699D4DDD7905}" presName="nodeFollowingNodes" presStyleLbl="node1" presStyleIdx="7" presStyleCnt="10">
        <dgm:presLayoutVars>
          <dgm:bulletEnabled val="1"/>
        </dgm:presLayoutVars>
      </dgm:prSet>
      <dgm:spPr/>
    </dgm:pt>
    <dgm:pt modelId="{EA32B277-F6BD-4864-AC0B-7385A01CC56A}" type="pres">
      <dgm:prSet presAssocID="{82C3A654-616B-4421-A9B8-41B7D1BF5004}" presName="nodeFollowingNodes" presStyleLbl="node1" presStyleIdx="8" presStyleCnt="10">
        <dgm:presLayoutVars>
          <dgm:bulletEnabled val="1"/>
        </dgm:presLayoutVars>
      </dgm:prSet>
      <dgm:spPr/>
    </dgm:pt>
    <dgm:pt modelId="{3786EB5D-BB3A-4603-8ADB-DF25E5963C9F}" type="pres">
      <dgm:prSet presAssocID="{53501D6C-3B07-4D3A-BDAF-7BBB24B7C554}" presName="nodeFollowingNodes" presStyleLbl="node1" presStyleIdx="9" presStyleCnt="10">
        <dgm:presLayoutVars>
          <dgm:bulletEnabled val="1"/>
        </dgm:presLayoutVars>
      </dgm:prSet>
      <dgm:spPr/>
    </dgm:pt>
  </dgm:ptLst>
  <dgm:cxnLst>
    <dgm:cxn modelId="{277E4D14-4FF4-4682-B564-CC698E70AB74}" srcId="{A09BDF41-49DF-4A08-9EC9-31F7E05AC6D1}" destId="{F7F73A82-863F-431C-88D2-11EF05FD2358}" srcOrd="0" destOrd="0" parTransId="{6D3D1AE1-709B-4039-BF2E-7E3E5BDF7870}" sibTransId="{5BFD2538-0D91-4BF5-BF0B-2F6F34F8D5C6}"/>
    <dgm:cxn modelId="{21BE6E18-5CE0-4770-983E-1D934266B3D6}" type="presOf" srcId="{53501D6C-3B07-4D3A-BDAF-7BBB24B7C554}" destId="{3786EB5D-BB3A-4603-8ADB-DF25E5963C9F}" srcOrd="0" destOrd="0" presId="urn:microsoft.com/office/officeart/2005/8/layout/cycle3"/>
    <dgm:cxn modelId="{87BEAD20-6112-4CFB-B5C6-97870679A1B0}" type="presOf" srcId="{A09BDF41-49DF-4A08-9EC9-31F7E05AC6D1}" destId="{DBE93D96-0B8D-499F-A91B-6F46CF373FF2}" srcOrd="0" destOrd="0" presId="urn:microsoft.com/office/officeart/2005/8/layout/cycle3"/>
    <dgm:cxn modelId="{BAA43D21-D03D-4BED-A5EF-5F352179DF5B}" srcId="{A09BDF41-49DF-4A08-9EC9-31F7E05AC6D1}" destId="{9FB64997-FA95-4DF4-9B6D-27598FFAFBE6}" srcOrd="1" destOrd="0" parTransId="{AC8BE5A4-0D62-4183-8442-D9A0E7FC5659}" sibTransId="{AD592B78-35AD-48E7-A311-BCCF8322A704}"/>
    <dgm:cxn modelId="{C8ED2A26-8866-4483-AC93-ED6AD476B6BF}" srcId="{A09BDF41-49DF-4A08-9EC9-31F7E05AC6D1}" destId="{9021CC43-8001-441C-AF48-BB8E0505DA97}" srcOrd="6" destOrd="0" parTransId="{9D3EC59C-99F4-4F4C-BA4F-E96CAD669954}" sibTransId="{9A7E500F-DCB7-41D2-B07C-2EEE2CED0575}"/>
    <dgm:cxn modelId="{0CEAFE2C-09D6-40B2-9193-EB58302FE3BD}" type="presOf" srcId="{9021CC43-8001-441C-AF48-BB8E0505DA97}" destId="{9A229A0E-BA4D-46E6-8140-AE1230DDE46C}" srcOrd="0" destOrd="0" presId="urn:microsoft.com/office/officeart/2005/8/layout/cycle3"/>
    <dgm:cxn modelId="{B067CC38-7706-469A-B5A2-D248F4424621}" srcId="{A09BDF41-49DF-4A08-9EC9-31F7E05AC6D1}" destId="{53501D6C-3B07-4D3A-BDAF-7BBB24B7C554}" srcOrd="9" destOrd="0" parTransId="{0C2A8F0E-6C18-4452-9142-32C99FD794EF}" sibTransId="{949D0BAF-02DB-4BC2-9E4B-B51C891518A2}"/>
    <dgm:cxn modelId="{C41FDE4A-F578-4B4D-82AC-70BAC8B84858}" srcId="{A09BDF41-49DF-4A08-9EC9-31F7E05AC6D1}" destId="{3936CD6D-4765-4BEA-BC62-699D4DDD7905}" srcOrd="7" destOrd="0" parTransId="{40CB49AA-D4A1-4F10-8604-F5DFD3F7D328}" sibTransId="{47C82D18-8E7B-4F98-9ADD-D4495AEAA033}"/>
    <dgm:cxn modelId="{DE15834D-4C07-44F9-8122-3C0853BB43B3}" type="presOf" srcId="{75DDE230-536C-4798-ADAE-C8E1C8F1BB05}" destId="{FE2226D6-3B60-4D1D-B442-7AEF95125004}" srcOrd="0" destOrd="0" presId="urn:microsoft.com/office/officeart/2005/8/layout/cycle3"/>
    <dgm:cxn modelId="{6D3B8E4E-7A1E-4427-9640-B43FFB713EAF}" type="presOf" srcId="{F7F73A82-863F-431C-88D2-11EF05FD2358}" destId="{09FB6EB2-E2FA-4500-9A66-84CF37114C72}" srcOrd="0" destOrd="0" presId="urn:microsoft.com/office/officeart/2005/8/layout/cycle3"/>
    <dgm:cxn modelId="{C47F8850-7D7C-4F8A-AD21-6F0FFC152B96}" type="presOf" srcId="{36777CC6-15A5-403E-A549-26F4BF5A9229}" destId="{97F532B8-8B98-4207-964C-5219429C4D1B}" srcOrd="0" destOrd="0" presId="urn:microsoft.com/office/officeart/2005/8/layout/cycle3"/>
    <dgm:cxn modelId="{0D8A1871-68FA-4766-B7C3-B3B701AE7486}" type="presOf" srcId="{3936CD6D-4765-4BEA-BC62-699D4DDD7905}" destId="{860D5885-C57B-4F7B-B70B-30D7393DE832}" srcOrd="0" destOrd="0" presId="urn:microsoft.com/office/officeart/2005/8/layout/cycle3"/>
    <dgm:cxn modelId="{A3A7CE75-BDE6-455B-A6C8-A5114D394642}" type="presOf" srcId="{82C3A654-616B-4421-A9B8-41B7D1BF5004}" destId="{EA32B277-F6BD-4864-AC0B-7385A01CC56A}" srcOrd="0" destOrd="0" presId="urn:microsoft.com/office/officeart/2005/8/layout/cycle3"/>
    <dgm:cxn modelId="{380BFC90-0190-488A-9F0A-11AA0BDB36B3}" srcId="{A09BDF41-49DF-4A08-9EC9-31F7E05AC6D1}" destId="{14E5118A-6BC3-418A-9C9F-01E07550196C}" srcOrd="5" destOrd="0" parTransId="{55A1DB99-A64F-4BF8-A3B9-816021B0162A}" sibTransId="{7FABD330-E52A-4AEF-A787-7FBC2B34EA3E}"/>
    <dgm:cxn modelId="{7D660CA2-F9B3-4022-988A-8DEA393B5C20}" srcId="{A09BDF41-49DF-4A08-9EC9-31F7E05AC6D1}" destId="{75DDE230-536C-4798-ADAE-C8E1C8F1BB05}" srcOrd="2" destOrd="0" parTransId="{D87F67AC-649F-43D2-A552-096FD8457B10}" sibTransId="{44FD14CA-1B57-41EA-8178-0F311A34CD7C}"/>
    <dgm:cxn modelId="{6C9D0FA5-64A5-472F-857B-47CC2B391655}" srcId="{A09BDF41-49DF-4A08-9EC9-31F7E05AC6D1}" destId="{115D02F3-F862-4D0C-81A3-BCDCFAA76A76}" srcOrd="4" destOrd="0" parTransId="{772443CD-73FA-4CBB-88E4-8DF682FF1650}" sibTransId="{2BD4F52A-6DE8-4572-B4EE-BF6B37750FD9}"/>
    <dgm:cxn modelId="{FBBCCDAA-3793-4CE7-B6BA-06900FB725C9}" srcId="{A09BDF41-49DF-4A08-9EC9-31F7E05AC6D1}" destId="{36777CC6-15A5-403E-A549-26F4BF5A9229}" srcOrd="3" destOrd="0" parTransId="{7701EA0F-C78E-4C86-873B-F8B3D2D44B6C}" sibTransId="{45D2ADF5-5B6E-4230-9592-D4BB64E4F0ED}"/>
    <dgm:cxn modelId="{D68E78AD-7127-4C04-8AF2-BACC64B73422}" type="presOf" srcId="{5BFD2538-0D91-4BF5-BF0B-2F6F34F8D5C6}" destId="{DBB8BB1C-7E1C-4C8B-B49C-0DEB14346938}" srcOrd="0" destOrd="0" presId="urn:microsoft.com/office/officeart/2005/8/layout/cycle3"/>
    <dgm:cxn modelId="{F2A08ABD-DFBD-46CB-B644-D041C0D4DC3A}" type="presOf" srcId="{14E5118A-6BC3-418A-9C9F-01E07550196C}" destId="{43AB6B27-B1ED-4244-95E0-F4E3A94703CC}" srcOrd="0" destOrd="0" presId="urn:microsoft.com/office/officeart/2005/8/layout/cycle3"/>
    <dgm:cxn modelId="{02A32DCF-4F85-426D-A188-3D5764882E51}" type="presOf" srcId="{9FB64997-FA95-4DF4-9B6D-27598FFAFBE6}" destId="{3B6A6CF7-1C8E-416A-99C5-D2BFE50F2F9F}" srcOrd="0" destOrd="0" presId="urn:microsoft.com/office/officeart/2005/8/layout/cycle3"/>
    <dgm:cxn modelId="{32370ADB-D083-4662-A8E6-6F5261ECA1CB}" srcId="{A09BDF41-49DF-4A08-9EC9-31F7E05AC6D1}" destId="{82C3A654-616B-4421-A9B8-41B7D1BF5004}" srcOrd="8" destOrd="0" parTransId="{92794366-C47C-44DB-AEC7-803DCA60301F}" sibTransId="{880E835C-38E4-4C4C-9145-F55E891FB07C}"/>
    <dgm:cxn modelId="{6B7B79F6-B85F-4B10-A6F2-CA284D667AAA}" type="presOf" srcId="{115D02F3-F862-4D0C-81A3-BCDCFAA76A76}" destId="{E8D94112-E3BD-438F-BA2F-4D1E3978287F}" srcOrd="0" destOrd="0" presId="urn:microsoft.com/office/officeart/2005/8/layout/cycle3"/>
    <dgm:cxn modelId="{42B47551-77C8-4546-811C-153652BED7BD}" type="presParOf" srcId="{DBE93D96-0B8D-499F-A91B-6F46CF373FF2}" destId="{D6668297-47CD-4321-9771-98BD43D50273}" srcOrd="0" destOrd="0" presId="urn:microsoft.com/office/officeart/2005/8/layout/cycle3"/>
    <dgm:cxn modelId="{0370D459-69DD-45AA-94A3-C86518D54E1A}" type="presParOf" srcId="{D6668297-47CD-4321-9771-98BD43D50273}" destId="{09FB6EB2-E2FA-4500-9A66-84CF37114C72}" srcOrd="0" destOrd="0" presId="urn:microsoft.com/office/officeart/2005/8/layout/cycle3"/>
    <dgm:cxn modelId="{C4B1E899-C4A5-494E-9215-108BA5B95EC3}" type="presParOf" srcId="{D6668297-47CD-4321-9771-98BD43D50273}" destId="{DBB8BB1C-7E1C-4C8B-B49C-0DEB14346938}" srcOrd="1" destOrd="0" presId="urn:microsoft.com/office/officeart/2005/8/layout/cycle3"/>
    <dgm:cxn modelId="{E44BDB5B-F43A-4B43-9EB6-585465C3776B}" type="presParOf" srcId="{D6668297-47CD-4321-9771-98BD43D50273}" destId="{3B6A6CF7-1C8E-416A-99C5-D2BFE50F2F9F}" srcOrd="2" destOrd="0" presId="urn:microsoft.com/office/officeart/2005/8/layout/cycle3"/>
    <dgm:cxn modelId="{D16FD894-68AE-476B-B40B-C3CB7386F90E}" type="presParOf" srcId="{D6668297-47CD-4321-9771-98BD43D50273}" destId="{FE2226D6-3B60-4D1D-B442-7AEF95125004}" srcOrd="3" destOrd="0" presId="urn:microsoft.com/office/officeart/2005/8/layout/cycle3"/>
    <dgm:cxn modelId="{81A35F48-3914-4303-BFED-3674C3C51DC2}" type="presParOf" srcId="{D6668297-47CD-4321-9771-98BD43D50273}" destId="{97F532B8-8B98-4207-964C-5219429C4D1B}" srcOrd="4" destOrd="0" presId="urn:microsoft.com/office/officeart/2005/8/layout/cycle3"/>
    <dgm:cxn modelId="{D025D0BA-E2DB-4C39-9935-BF05FFDC8546}" type="presParOf" srcId="{D6668297-47CD-4321-9771-98BD43D50273}" destId="{E8D94112-E3BD-438F-BA2F-4D1E3978287F}" srcOrd="5" destOrd="0" presId="urn:microsoft.com/office/officeart/2005/8/layout/cycle3"/>
    <dgm:cxn modelId="{71BAA779-B25B-416F-A154-764518469DCD}" type="presParOf" srcId="{D6668297-47CD-4321-9771-98BD43D50273}" destId="{43AB6B27-B1ED-4244-95E0-F4E3A94703CC}" srcOrd="6" destOrd="0" presId="urn:microsoft.com/office/officeart/2005/8/layout/cycle3"/>
    <dgm:cxn modelId="{DB4FCC8F-A207-48B8-A178-0B0AAEDCE60A}" type="presParOf" srcId="{D6668297-47CD-4321-9771-98BD43D50273}" destId="{9A229A0E-BA4D-46E6-8140-AE1230DDE46C}" srcOrd="7" destOrd="0" presId="urn:microsoft.com/office/officeart/2005/8/layout/cycle3"/>
    <dgm:cxn modelId="{08B218FA-CDA6-4F81-A3F6-61DF8EF2F54B}" type="presParOf" srcId="{D6668297-47CD-4321-9771-98BD43D50273}" destId="{860D5885-C57B-4F7B-B70B-30D7393DE832}" srcOrd="8" destOrd="0" presId="urn:microsoft.com/office/officeart/2005/8/layout/cycle3"/>
    <dgm:cxn modelId="{3522F8D7-BC3E-489C-8916-2B61D49649EF}" type="presParOf" srcId="{D6668297-47CD-4321-9771-98BD43D50273}" destId="{EA32B277-F6BD-4864-AC0B-7385A01CC56A}" srcOrd="9" destOrd="0" presId="urn:microsoft.com/office/officeart/2005/8/layout/cycle3"/>
    <dgm:cxn modelId="{58792AA8-8B6C-4DD4-8667-2656F4DFF988}" type="presParOf" srcId="{D6668297-47CD-4321-9771-98BD43D50273}" destId="{3786EB5D-BB3A-4603-8ADB-DF25E5963C9F}" srcOrd="10"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8BB1C-7E1C-4C8B-B49C-0DEB14346938}">
      <dsp:nvSpPr>
        <dsp:cNvPr id="0" name=""/>
        <dsp:cNvSpPr/>
      </dsp:nvSpPr>
      <dsp:spPr>
        <a:xfrm>
          <a:off x="1431742" y="-72008"/>
          <a:ext cx="5341800" cy="5341800"/>
        </a:xfrm>
        <a:prstGeom prst="circularArrow">
          <a:avLst>
            <a:gd name="adj1" fmla="val 5544"/>
            <a:gd name="adj2" fmla="val 330680"/>
            <a:gd name="adj3" fmla="val 14854198"/>
            <a:gd name="adj4" fmla="val 16758739"/>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9FB6EB2-E2FA-4500-9A66-84CF37114C72}">
      <dsp:nvSpPr>
        <dsp:cNvPr id="0" name=""/>
        <dsp:cNvSpPr/>
      </dsp:nvSpPr>
      <dsp:spPr>
        <a:xfrm>
          <a:off x="3473624" y="343"/>
          <a:ext cx="1258037" cy="62901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Introduction</a:t>
          </a:r>
          <a:endParaRPr lang="en-GB" sz="1100" b="1" kern="1200" dirty="0">
            <a:solidFill>
              <a:schemeClr val="tx1"/>
            </a:solidFill>
          </a:endParaRPr>
        </a:p>
      </dsp:txBody>
      <dsp:txXfrm>
        <a:off x="3504330" y="31049"/>
        <a:ext cx="1196625" cy="567606"/>
      </dsp:txXfrm>
    </dsp:sp>
    <dsp:sp modelId="{3B6A6CF7-1C8E-416A-99C5-D2BFE50F2F9F}">
      <dsp:nvSpPr>
        <dsp:cNvPr id="0" name=""/>
        <dsp:cNvSpPr/>
      </dsp:nvSpPr>
      <dsp:spPr>
        <a:xfrm>
          <a:off x="4812571" y="435393"/>
          <a:ext cx="1258037" cy="62901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The importance of renewable business</a:t>
          </a:r>
          <a:endParaRPr lang="en-GB" sz="1100" b="1" kern="1200" dirty="0">
            <a:solidFill>
              <a:schemeClr val="tx1"/>
            </a:solidFill>
          </a:endParaRPr>
        </a:p>
      </dsp:txBody>
      <dsp:txXfrm>
        <a:off x="4843277" y="466099"/>
        <a:ext cx="1196625" cy="567606"/>
      </dsp:txXfrm>
    </dsp:sp>
    <dsp:sp modelId="{FE2226D6-3B60-4D1D-B442-7AEF95125004}">
      <dsp:nvSpPr>
        <dsp:cNvPr id="0" name=""/>
        <dsp:cNvSpPr/>
      </dsp:nvSpPr>
      <dsp:spPr>
        <a:xfrm>
          <a:off x="5640086" y="1574370"/>
          <a:ext cx="1258037" cy="62901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Market analysis</a:t>
          </a:r>
          <a:endParaRPr lang="en-GB" sz="1100" b="1" kern="1200" dirty="0">
            <a:solidFill>
              <a:schemeClr val="tx1"/>
            </a:solidFill>
          </a:endParaRPr>
        </a:p>
      </dsp:txBody>
      <dsp:txXfrm>
        <a:off x="5670792" y="1605076"/>
        <a:ext cx="1196625" cy="567606"/>
      </dsp:txXfrm>
    </dsp:sp>
    <dsp:sp modelId="{97F532B8-8B98-4207-964C-5219429C4D1B}">
      <dsp:nvSpPr>
        <dsp:cNvPr id="0" name=""/>
        <dsp:cNvSpPr/>
      </dsp:nvSpPr>
      <dsp:spPr>
        <a:xfrm>
          <a:off x="5640086" y="2982222"/>
          <a:ext cx="1258037" cy="62901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Identifying a market niche</a:t>
          </a:r>
          <a:endParaRPr lang="en-GB" sz="1100" b="1" kern="1200" dirty="0">
            <a:solidFill>
              <a:schemeClr val="tx1"/>
            </a:solidFill>
          </a:endParaRPr>
        </a:p>
      </dsp:txBody>
      <dsp:txXfrm>
        <a:off x="5670792" y="3012928"/>
        <a:ext cx="1196625" cy="567606"/>
      </dsp:txXfrm>
    </dsp:sp>
    <dsp:sp modelId="{E8D94112-E3BD-438F-BA2F-4D1E3978287F}">
      <dsp:nvSpPr>
        <dsp:cNvPr id="0" name=""/>
        <dsp:cNvSpPr/>
      </dsp:nvSpPr>
      <dsp:spPr>
        <a:xfrm>
          <a:off x="4812571" y="4121199"/>
          <a:ext cx="1258037" cy="629018"/>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Business model</a:t>
          </a:r>
          <a:endParaRPr lang="en-GB" sz="1100" b="1" kern="1200" dirty="0">
            <a:solidFill>
              <a:schemeClr val="tx1"/>
            </a:solidFill>
          </a:endParaRPr>
        </a:p>
      </dsp:txBody>
      <dsp:txXfrm>
        <a:off x="4843277" y="4151905"/>
        <a:ext cx="1196625" cy="567606"/>
      </dsp:txXfrm>
    </dsp:sp>
    <dsp:sp modelId="{43AB6B27-B1ED-4244-95E0-F4E3A94703CC}">
      <dsp:nvSpPr>
        <dsp:cNvPr id="0" name=""/>
        <dsp:cNvSpPr/>
      </dsp:nvSpPr>
      <dsp:spPr>
        <a:xfrm>
          <a:off x="3473624" y="4556249"/>
          <a:ext cx="1258037" cy="62901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Impact and sustainability</a:t>
          </a:r>
          <a:endParaRPr lang="en-GB" sz="1100" b="1" kern="1200" dirty="0">
            <a:solidFill>
              <a:schemeClr val="tx1"/>
            </a:solidFill>
          </a:endParaRPr>
        </a:p>
      </dsp:txBody>
      <dsp:txXfrm>
        <a:off x="3504330" y="4586955"/>
        <a:ext cx="1196625" cy="567606"/>
      </dsp:txXfrm>
    </dsp:sp>
    <dsp:sp modelId="{9A229A0E-BA4D-46E6-8140-AE1230DDE46C}">
      <dsp:nvSpPr>
        <dsp:cNvPr id="0" name=""/>
        <dsp:cNvSpPr/>
      </dsp:nvSpPr>
      <dsp:spPr>
        <a:xfrm>
          <a:off x="2134677" y="4121199"/>
          <a:ext cx="1258037" cy="62901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Resistance to change</a:t>
          </a:r>
          <a:endParaRPr lang="en-GB" sz="1100" b="1" kern="1200" dirty="0">
            <a:solidFill>
              <a:schemeClr val="tx1"/>
            </a:solidFill>
          </a:endParaRPr>
        </a:p>
      </dsp:txBody>
      <dsp:txXfrm>
        <a:off x="2165383" y="4151905"/>
        <a:ext cx="1196625" cy="567606"/>
      </dsp:txXfrm>
    </dsp:sp>
    <dsp:sp modelId="{860D5885-C57B-4F7B-B70B-30D7393DE832}">
      <dsp:nvSpPr>
        <dsp:cNvPr id="0" name=""/>
        <dsp:cNvSpPr/>
      </dsp:nvSpPr>
      <dsp:spPr>
        <a:xfrm>
          <a:off x="1307162" y="2982222"/>
          <a:ext cx="1258037" cy="62901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Challenges and mitigation</a:t>
          </a:r>
          <a:endParaRPr lang="en-GB" sz="1100" b="1" kern="1200" dirty="0">
            <a:solidFill>
              <a:schemeClr val="tx1"/>
            </a:solidFill>
          </a:endParaRPr>
        </a:p>
      </dsp:txBody>
      <dsp:txXfrm>
        <a:off x="1337868" y="3012928"/>
        <a:ext cx="1196625" cy="567606"/>
      </dsp:txXfrm>
    </dsp:sp>
    <dsp:sp modelId="{EA32B277-F6BD-4864-AC0B-7385A01CC56A}">
      <dsp:nvSpPr>
        <dsp:cNvPr id="0" name=""/>
        <dsp:cNvSpPr/>
      </dsp:nvSpPr>
      <dsp:spPr>
        <a:xfrm>
          <a:off x="1307162" y="1574370"/>
          <a:ext cx="1258037" cy="62901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Conclusion</a:t>
          </a:r>
          <a:endParaRPr lang="en-GB" sz="1100" b="1" kern="1200" dirty="0">
            <a:solidFill>
              <a:schemeClr val="tx1"/>
            </a:solidFill>
          </a:endParaRPr>
        </a:p>
      </dsp:txBody>
      <dsp:txXfrm>
        <a:off x="1337868" y="1605076"/>
        <a:ext cx="1196625" cy="567606"/>
      </dsp:txXfrm>
    </dsp:sp>
    <dsp:sp modelId="{3786EB5D-BB3A-4603-8ADB-DF25E5963C9F}">
      <dsp:nvSpPr>
        <dsp:cNvPr id="0" name=""/>
        <dsp:cNvSpPr/>
      </dsp:nvSpPr>
      <dsp:spPr>
        <a:xfrm>
          <a:off x="2134677" y="435393"/>
          <a:ext cx="1258037" cy="629018"/>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tx1"/>
              </a:solidFill>
              <a:latin typeface="Times New Roman" panose="02020603050405020304" pitchFamily="18" charset="0"/>
              <a:cs typeface="Times New Roman" panose="02020603050405020304" pitchFamily="18" charset="0"/>
            </a:rPr>
            <a:t>Reference list </a:t>
          </a:r>
          <a:endParaRPr lang="en-GB" sz="1100" b="1" kern="1200" dirty="0">
            <a:solidFill>
              <a:schemeClr val="tx1"/>
            </a:solidFill>
          </a:endParaRPr>
        </a:p>
      </dsp:txBody>
      <dsp:txXfrm>
        <a:off x="2165383" y="466099"/>
        <a:ext cx="1196625" cy="56760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1B6640-FB30-4AF9-A165-BADC2FF8C09B}"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FBE09E-B588-4F68-9F0A-138DEA7BDB5A}" type="slidenum">
              <a:rPr lang="en-GB" smtClean="0"/>
              <a:t>‹#›</a:t>
            </a:fld>
            <a:endParaRPr lang="en-GB"/>
          </a:p>
        </p:txBody>
      </p:sp>
    </p:spTree>
    <p:extLst>
      <p:ext uri="{BB962C8B-B14F-4D97-AF65-F5344CB8AC3E}">
        <p14:creationId xmlns:p14="http://schemas.microsoft.com/office/powerpoint/2010/main" val="336344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sciencedirect.com/science/article/pii/S0301421519301673" TargetMode="External"/><Relationship Id="rId3" Type="http://schemas.openxmlformats.org/officeDocument/2006/relationships/hyperlink" Target="https://www.sciencedirect.com/science/article/pii/S2352152X21013347" TargetMode="External"/><Relationship Id="rId7" Type="http://schemas.openxmlformats.org/officeDocument/2006/relationships/hyperlink" Target="https://www.mdpi.com/1996-1073/15/13/4714"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researchgate.net/profile/Nguyen-Tien-32/publication/368987885_Market_development_strategy_of_renewable_energy_industry_in_Vietnam/links/64030d9bb1704f343f9f2c28/Market-development-strategy-of-renewable-energy-industry-in-Vietnam.pdf" TargetMode="External"/><Relationship Id="rId11" Type="http://schemas.openxmlformats.org/officeDocument/2006/relationships/hyperlink" Target="https://www.mdpi.com/2071-1050/12/5/1883" TargetMode="External"/><Relationship Id="rId5" Type="http://schemas.openxmlformats.org/officeDocument/2006/relationships/hyperlink" Target="https://www.sciencedirect.com/science/article/pii/S0019850120308701" TargetMode="External"/><Relationship Id="rId10" Type="http://schemas.openxmlformats.org/officeDocument/2006/relationships/hyperlink" Target="https://wires.onlinelibrary.wiley.com/doi/abs/10.1002/wene.365" TargetMode="External"/><Relationship Id="rId4" Type="http://schemas.openxmlformats.org/officeDocument/2006/relationships/hyperlink" Target="https://www.mdpi.com/1996-1073/13/3/670" TargetMode="External"/><Relationship Id="rId9" Type="http://schemas.openxmlformats.org/officeDocument/2006/relationships/hyperlink" Target="https://www.sciencedirect.com/science/article/pii/S0360544220323355"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 per </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Costa et al., (2022), 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 study defines about implementing the renewable business that suggests generating low energy bills, improvement in public health, ensuring carbon emissions are lowered, great return on investments, and so on. The next aspect defines how the market analysis should value renewable business policies. The next aspect defines the identification of the niche market. The business model will define the methods that need to be taken to build an efficient business. The next aspect defines the impact and sustainability of the business policy and change in resistance, followed by challenges and mitigation.</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4</a:t>
            </a:fld>
            <a:endParaRPr lang="en-GB"/>
          </a:p>
        </p:txBody>
      </p:sp>
    </p:spTree>
    <p:extLst>
      <p:ext uri="{BB962C8B-B14F-4D97-AF65-F5344CB8AC3E}">
        <p14:creationId xmlns:p14="http://schemas.microsoft.com/office/powerpoint/2010/main" val="4207668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 per </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Costa et al., (2022), 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 study teaches that to reduce expensive energy bills, the company must install wind turbines and solar panels. Photovoltaic cells generate electricity from sunlight, and installing solar panels will help the company lower energy bills. The study teaches that shifting to renewable sources of business helps them contribute their sources to the environment. Lowering carbon emissions can make a difference among the other competitors in the market. The study teaches us that green energy can be used to ensure better living conditions. The company must lower the emissions from greenhouse gases by investing in harnessing wind and solar energy, which will help to decrease air pollution, resulting in a breathable environment. The study teaches us that the cost of using renewable energy sources in business may be expensive but has its own value. Installing renewable sources can attract investors to generate great funding. Implementing renewable sources in business can help develop public relations and create jobs for people because the technologies of renewable sources need more labour-intensive workers. The emerging technology demands maximum employment in business.</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5</a:t>
            </a:fld>
            <a:endParaRPr lang="en-GB"/>
          </a:p>
        </p:txBody>
      </p:sp>
    </p:spTree>
    <p:extLst>
      <p:ext uri="{BB962C8B-B14F-4D97-AF65-F5344CB8AC3E}">
        <p14:creationId xmlns:p14="http://schemas.microsoft.com/office/powerpoint/2010/main" val="2045500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 per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Pakulska and Poniatowska-Jaksch (2022), 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 study teaches us that the business's marketing strategies show the company's values, distinction, potential, authority, reliability, and other factors that target a large audience. Expressing the company's value to people or the environment might be considered this. Clarifying the company's capacity to transition energy production and storage into new, more environmentally friendly stages may be necessary. It can entail highlighting technological advancements the business has made or building credibility by highlighting the volume of happy clients or customers the business has served. The content utilised to achieve this purpose varies greatly and may overlap with PR campaigns for renewable or clean energy. It may include digital commercials, traditional ads, owned content, social media postings, earned media endorsements, and more. There are opportunities for strategic communications to initiate or shift a narrative to the advantage of a renewable energy company or group in any aspect of the infrastructure for renewable energy, from the actual generation and storage of power to the public perception of environmental issues. The audiences these companies target can get to know them better, trust them more, and share their values and vision through content marketing, paid media, and PR elements like news releases, bylines, and broadcast media coverage.</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6</a:t>
            </a:fld>
            <a:endParaRPr lang="en-GB"/>
          </a:p>
        </p:txBody>
      </p:sp>
    </p:spTree>
    <p:extLst>
      <p:ext uri="{BB962C8B-B14F-4D97-AF65-F5344CB8AC3E}">
        <p14:creationId xmlns:p14="http://schemas.microsoft.com/office/powerpoint/2010/main" val="412564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 per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(Lan, 2023), 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 study teaches us to take the business idea using biodiesel production, as biofuel is obtained from animals or plants. So, the company can start the business using this renewable energy source. Many customers want batteries that have high durability. Still, in many areas with a shortage of solar power, one can sell power storage units like batteries and UPS, which will help from losing their files and data from a computer. Another vital aspect of renewable sources in business includes expert advice in business. One can advise customers to buy solar panels for their business and home. The advice can also be regarding the installation of the panels. A profitable renewable idea consists of maintenance and installation services. Most people buy solar panels for businesses and homes but need to help them on their need people for the maintenance and installation process. The mechanics of the solar panel can be understood by the people installing the product. People can provide services related to solar panel installation in swimming pools by replacing heater conventions. If any people are from mechanical or engineering backgrounds, they are in the best place to start a business in maintaining and installing services.</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7</a:t>
            </a:fld>
            <a:endParaRPr lang="en-GB"/>
          </a:p>
        </p:txBody>
      </p:sp>
    </p:spTree>
    <p:extLst>
      <p:ext uri="{BB962C8B-B14F-4D97-AF65-F5344CB8AC3E}">
        <p14:creationId xmlns:p14="http://schemas.microsoft.com/office/powerpoint/2010/main" val="446405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 per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Gebauer</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 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 study teaches us that the recurring revenue structure is a subscription-based model where a certain channel, content, or service is offered. The fees paid by the customers have an earning impact on the businesses. The options are multiple for the customers. For example, customers pay a fee every month and year for subscriptions to several streaming platforms such as Amazon, Netflix, YouTube, podcasts, TV channels, and so on. Customers keep on subscription till they opt out. The affiliative revenue structure is followed when the business generates its income via commissions. The employees are generally connected with network marketing policies. Such businesses receive commissions and drive sales from the service provider. Affiliated marketing comes under this structure. Sales revenue structure is used in most businesses. The business generates great revenue by selling services or products to customers, as customers either pay the retailer or manufacturer. The model stays on to the dependency of the distributing channel. The distributing channel involves B2B and B2C business policy. The SaaS revenue structure stands for software as a service. Using SAAS revenue structures, the customers install the software and pay transactions online. Examples of SaaS companies are HR portals, CRM, chat services, etc. The advertising revenue structure operates via print media or digital platforms, and the firm also doesn’t manufacture.</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8</a:t>
            </a:fld>
            <a:endParaRPr lang="en-GB"/>
          </a:p>
        </p:txBody>
      </p:sp>
    </p:spTree>
    <p:extLst>
      <p:ext uri="{BB962C8B-B14F-4D97-AF65-F5344CB8AC3E}">
        <p14:creationId xmlns:p14="http://schemas.microsoft.com/office/powerpoint/2010/main" val="1260390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UK's future is assured to be solar power. PV technology is scientifically proven, low maintenance and has stable operational costs. As this is eco-friendly, this leads to a sustainable future. The Government has taken initiatives and awareness programs to let people know more about it and towards a future of development and expansion. The PVB helps in protecting the noise-sensitive areas from road traffic, which causes noise pollution and helps in producing clean energy (Sun et al., 2021). The device of PVB covers the sunlight into electricity, and this is environmentally friendly. The benefits include easy maintenance, fitting in various distances of H beams, the bifacial wall helps in generating up to 20% and, most importantly, a better, clearer and more sustainable future. The Photovoltaic barriers or panels, which are operations, create zero toxic waste and zero emission despite the disposal of the materials at the end-life stages (</a:t>
            </a:r>
            <a:r>
              <a:rPr lang="en-US" sz="1200" dirty="0" err="1">
                <a:effectLst/>
                <a:latin typeface="Times New Roman" panose="02020603050405020304" pitchFamily="18" charset="0"/>
                <a:ea typeface="Times New Roman" panose="02020603050405020304" pitchFamily="18" charset="0"/>
              </a:rPr>
              <a:t>Huyeng</a:t>
            </a:r>
            <a:r>
              <a:rPr lang="en-US" sz="1200" dirty="0">
                <a:effectLst/>
                <a:latin typeface="Times New Roman" panose="02020603050405020304" pitchFamily="18" charset="0"/>
                <a:ea typeface="Times New Roman" panose="02020603050405020304" pitchFamily="18" charset="0"/>
              </a:rPr>
              <a:t> et al., 2022). Solar with nuclear and wind energy has the lowest carbon footprint compared to the other energy available.</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9</a:t>
            </a:fld>
            <a:endParaRPr lang="en-GB"/>
          </a:p>
        </p:txBody>
      </p:sp>
    </p:spTree>
    <p:extLst>
      <p:ext uri="{BB962C8B-B14F-4D97-AF65-F5344CB8AC3E}">
        <p14:creationId xmlns:p14="http://schemas.microsoft.com/office/powerpoint/2010/main" val="803272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selection of the location is very important as this needs strong radiation and a huge place for installation and functioning well. Huge capital investment is needed, and various govt initiates are needed for the solar project ventures and avail the facilities and subsidies. People with proper knowledge and professional experience are needed to run the PVB system. Photovoltaic noise barriers. One of the main disadvantages of the Photovoltaic noise barriers is the panels can block the highway and view safety patrol traversing and police (Hu et al., 2022). The manufacturing cost is expensive, along with that of the installations and other technology involved in it. People are not accepting this technology as they are worried that this will not work out or the loss they will be facing. Many people are not aware of these barriers, so proper awareness and education are needed regarding this subject so that people gain knowledge and show interest. The storage cost of these barriers is quite expensive, and this type of energy does not suit any type of roof. These are the things that companies are concerned about.</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10</a:t>
            </a:fld>
            <a:endParaRPr lang="en-GB"/>
          </a:p>
        </p:txBody>
      </p:sp>
    </p:spTree>
    <p:extLst>
      <p:ext uri="{BB962C8B-B14F-4D97-AF65-F5344CB8AC3E}">
        <p14:creationId xmlns:p14="http://schemas.microsoft.com/office/powerpoint/2010/main" val="3132069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UK must come up with effective marketing strategies to create awareness among the people. As the UK govt is strict with the regulatory process, the </a:t>
            </a:r>
            <a:r>
              <a:rPr lang="en-US" sz="1200" dirty="0" err="1">
                <a:effectLst/>
                <a:latin typeface="Times New Roman" panose="02020603050405020304" pitchFamily="18" charset="0"/>
                <a:ea typeface="Times New Roman" panose="02020603050405020304" pitchFamily="18" charset="0"/>
              </a:rPr>
              <a:t>organisations</a:t>
            </a:r>
            <a:r>
              <a:rPr lang="en-US" sz="1200" dirty="0">
                <a:effectLst/>
                <a:latin typeface="Times New Roman" panose="02020603050405020304" pitchFamily="18" charset="0"/>
                <a:ea typeface="Times New Roman" panose="02020603050405020304" pitchFamily="18" charset="0"/>
              </a:rPr>
              <a:t> must assist the customer or clients with proper guidance to overcome this. The availability of the radiation should match the electricity; if not, then there would be problems in accessing solar power (</a:t>
            </a:r>
            <a:r>
              <a:rPr lang="en-US" sz="1200" dirty="0" err="1">
                <a:effectLst/>
                <a:latin typeface="Times New Roman" panose="02020603050405020304" pitchFamily="18" charset="0"/>
                <a:ea typeface="Times New Roman" panose="02020603050405020304" pitchFamily="18" charset="0"/>
              </a:rPr>
              <a:t>Alhafadhi</a:t>
            </a:r>
            <a:r>
              <a:rPr lang="en-US" sz="1200" dirty="0">
                <a:effectLst/>
                <a:latin typeface="Times New Roman" panose="02020603050405020304" pitchFamily="18" charset="0"/>
                <a:ea typeface="Times New Roman" panose="02020603050405020304" pitchFamily="18" charset="0"/>
              </a:rPr>
              <a:t> and </a:t>
            </a:r>
            <a:r>
              <a:rPr lang="en-US" sz="1200" dirty="0" err="1">
                <a:effectLst/>
                <a:latin typeface="Times New Roman" panose="02020603050405020304" pitchFamily="18" charset="0"/>
                <a:ea typeface="Times New Roman" panose="02020603050405020304" pitchFamily="18" charset="0"/>
              </a:rPr>
              <a:t>Teh</a:t>
            </a:r>
            <a:r>
              <a:rPr lang="en-US" sz="1200" dirty="0">
                <a:effectLst/>
                <a:latin typeface="Times New Roman" panose="02020603050405020304" pitchFamily="18" charset="0"/>
                <a:ea typeface="Times New Roman" panose="02020603050405020304" pitchFamily="18" charset="0"/>
              </a:rPr>
              <a:t>, 2020). Provisioning proper guidance and assurance will help in creating awareness and developing trust among the customers. The target audiences, like property developers or renewable energy </a:t>
            </a:r>
            <a:r>
              <a:rPr lang="en-US" sz="1200" dirty="0" err="1">
                <a:effectLst/>
                <a:latin typeface="Times New Roman" panose="02020603050405020304" pitchFamily="18" charset="0"/>
                <a:ea typeface="Times New Roman" panose="02020603050405020304" pitchFamily="18" charset="0"/>
              </a:rPr>
              <a:t>organisations</a:t>
            </a:r>
            <a:r>
              <a:rPr lang="en-US" sz="1200" dirty="0">
                <a:effectLst/>
                <a:latin typeface="Times New Roman" panose="02020603050405020304" pitchFamily="18" charset="0"/>
                <a:ea typeface="Times New Roman" panose="02020603050405020304" pitchFamily="18" charset="0"/>
              </a:rPr>
              <a:t>, highway authorities, etc., should know about the benefits of PV noise barriers so that they can take advantage of and accept them in their </a:t>
            </a:r>
            <a:r>
              <a:rPr lang="en-US" sz="1200" dirty="0" err="1">
                <a:effectLst/>
                <a:latin typeface="Times New Roman" panose="02020603050405020304" pitchFamily="18" charset="0"/>
                <a:ea typeface="Times New Roman" panose="02020603050405020304" pitchFamily="18" charset="0"/>
              </a:rPr>
              <a:t>organisation</a:t>
            </a:r>
            <a:r>
              <a:rPr lang="en-US" sz="1200" dirty="0">
                <a:effectLst/>
                <a:latin typeface="Times New Roman" panose="02020603050405020304" pitchFamily="18" charset="0"/>
                <a:ea typeface="Times New Roman" panose="02020603050405020304" pitchFamily="18" charset="0"/>
              </a:rPr>
              <a:t> and daily life for a better and clearer future—administration issues like govt. Approval, material supply, investing in land assets, etc., are some big challenges </a:t>
            </a:r>
            <a:r>
              <a:rPr lang="en-US" sz="1200" dirty="0" err="1">
                <a:effectLst/>
                <a:latin typeface="Times New Roman" panose="02020603050405020304" pitchFamily="18" charset="0"/>
                <a:ea typeface="Times New Roman" panose="02020603050405020304" pitchFamily="18" charset="0"/>
              </a:rPr>
              <a:t>organisations</a:t>
            </a:r>
            <a:r>
              <a:rPr lang="en-US" sz="1200" dirty="0">
                <a:effectLst/>
                <a:latin typeface="Times New Roman" panose="02020603050405020304" pitchFamily="18" charset="0"/>
                <a:ea typeface="Times New Roman" panose="02020603050405020304" pitchFamily="18" charset="0"/>
              </a:rPr>
              <a:t> face during panel installation.</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11</a:t>
            </a:fld>
            <a:endParaRPr lang="en-GB"/>
          </a:p>
        </p:txBody>
      </p:sp>
    </p:spTree>
    <p:extLst>
      <p:ext uri="{BB962C8B-B14F-4D97-AF65-F5344CB8AC3E}">
        <p14:creationId xmlns:p14="http://schemas.microsoft.com/office/powerpoint/2010/main" val="31136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Proper sunlight and its high radiation determines energy generation. This means the overcast days and night times can be an issue for the supply. The PV technology faces problems as this can sometimes need to meet certain rare materials, which are byproducts of other processes, instead of focusing on targeted mining efforts (Zhong et al., 2021). Interruption in supply, like technology not being available widely, occupies a broader and larger amount of land and this technology could harm the environment. Solar and PV technology needs more land space and thus might cause land degradation for wildlife (Gonzalo, </a:t>
            </a:r>
            <a:r>
              <a:rPr lang="en-US" sz="1200" dirty="0" err="1">
                <a:effectLst/>
                <a:latin typeface="Times New Roman" panose="02020603050405020304" pitchFamily="18" charset="0"/>
                <a:ea typeface="Times New Roman" panose="02020603050405020304" pitchFamily="18" charset="0"/>
              </a:rPr>
              <a:t>Marugán</a:t>
            </a:r>
            <a:r>
              <a:rPr lang="en-US" sz="1200" dirty="0">
                <a:effectLst/>
                <a:latin typeface="Times New Roman" panose="02020603050405020304" pitchFamily="18" charset="0"/>
                <a:ea typeface="Times New Roman" panose="02020603050405020304" pitchFamily="18" charset="0"/>
              </a:rPr>
              <a:t> and Márquez, 2019.). Solar PV systems are fixable, which structures are already present, and are the largest utility-scale Photovoltaic systems. Lack of research and development. Modern facilities, equipment investors, stakeholders, manufacturing infrastructure development and impact can cause challenges to the photovoltaic barriers. The investments can cause uncertainty and discourage many people from accepting PVB and solar energy.</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12</a:t>
            </a:fld>
            <a:endParaRPr lang="en-GB"/>
          </a:p>
        </p:txBody>
      </p:sp>
    </p:spTree>
    <p:extLst>
      <p:ext uri="{BB962C8B-B14F-4D97-AF65-F5344CB8AC3E}">
        <p14:creationId xmlns:p14="http://schemas.microsoft.com/office/powerpoint/2010/main" val="1832682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spcBef>
                <a:spcPts val="1200"/>
              </a:spcBef>
              <a:spcAft>
                <a:spcPts val="1200"/>
              </a:spcAft>
            </a:pPr>
            <a:r>
              <a:rPr lang="en-US" sz="1200" dirty="0">
                <a:effectLst/>
                <a:latin typeface="Times New Roman" panose="02020603050405020304" pitchFamily="18" charset="0"/>
                <a:ea typeface="Times New Roman" panose="02020603050405020304" pitchFamily="18" charset="0"/>
              </a:rPr>
              <a:t>The UK market is not only conscious about the urban project infrastructure, commercial spaces, and residential growth but also the customers who are environment conscious and are in support of government policies. They also focus on promoting renewable and sustainable energy adoptions and barriers to sustainable development. PVB technologies are </a:t>
            </a:r>
            <a:r>
              <a:rPr lang="en-US" sz="1200" dirty="0" err="1">
                <a:effectLst/>
                <a:latin typeface="Times New Roman" panose="02020603050405020304" pitchFamily="18" charset="0"/>
                <a:ea typeface="Times New Roman" panose="02020603050405020304" pitchFamily="18" charset="0"/>
              </a:rPr>
              <a:t>organisation</a:t>
            </a:r>
            <a:r>
              <a:rPr lang="en-US" sz="1200" dirty="0">
                <a:effectLst/>
                <a:latin typeface="Times New Roman" panose="02020603050405020304" pitchFamily="18" charset="0"/>
                <a:ea typeface="Times New Roman" panose="02020603050405020304" pitchFamily="18" charset="0"/>
              </a:rPr>
              <a:t> in a way to mitigate noise levels, shielding receivers through noise pollution</a:t>
            </a:r>
          </a:p>
          <a:p>
            <a:pPr marL="0" marR="0" algn="just">
              <a:spcBef>
                <a:spcPts val="1200"/>
              </a:spcBef>
              <a:spcAft>
                <a:spcPts val="1200"/>
              </a:spcAft>
            </a:pPr>
            <a:r>
              <a:rPr lang="en-US" sz="1200" dirty="0">
                <a:effectLst/>
                <a:latin typeface="Times New Roman" panose="02020603050405020304" pitchFamily="18" charset="0"/>
                <a:ea typeface="Times New Roman" panose="02020603050405020304" pitchFamily="18" charset="0"/>
              </a:rPr>
              <a:t>caused by road traffic, as well as generating clean energy. The Photovoltaic modules are racially balanced into the support barrier components inside the soundproofing panels. This helps in reducing noise pollution and leading to a clean energy and sustainable future for the nation. The Photovoltaic Noise barriers have achieved a few goals, like lowering the standard of acoustic energy to convert solar energy to electricity and reduce carbon emissions without compromising its capability for also to reduce noise, etc. As a renewable energy source, it does not produce greenhouse gas emissions or any other pollutants which are harmful to mankind and the environment. This generates energy and independence for businesses, </a:t>
            </a:r>
            <a:r>
              <a:rPr lang="en-US" sz="1200" dirty="0" err="1">
                <a:effectLst/>
                <a:latin typeface="Times New Roman" panose="02020603050405020304" pitchFamily="18" charset="0"/>
                <a:ea typeface="Times New Roman" panose="02020603050405020304" pitchFamily="18" charset="0"/>
              </a:rPr>
              <a:t>organisations</a:t>
            </a:r>
            <a:r>
              <a:rPr lang="en-US" sz="1200" dirty="0">
                <a:effectLst/>
                <a:latin typeface="Times New Roman" panose="02020603050405020304" pitchFamily="18" charset="0"/>
                <a:ea typeface="Times New Roman" panose="02020603050405020304" pitchFamily="18" charset="0"/>
              </a:rPr>
              <a:t> and households.</a:t>
            </a:r>
          </a:p>
          <a:p>
            <a:pPr marL="0" marR="0" algn="just">
              <a:spcBef>
                <a:spcPts val="1200"/>
              </a:spcBef>
              <a:spcAft>
                <a:spcPts val="1200"/>
              </a:spcAft>
            </a:pPr>
            <a:r>
              <a:rPr lang="en-US" sz="1200" dirty="0">
                <a:effectLst/>
                <a:latin typeface="Times New Roman" panose="02020603050405020304" pitchFamily="18" charset="0"/>
                <a:ea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B9FBE09E-B588-4F68-9F0A-138DEA7BDB5A}" type="slidenum">
              <a:rPr lang="en-GB" smtClean="0"/>
              <a:t>13</a:t>
            </a:fld>
            <a:endParaRPr lang="en-GB"/>
          </a:p>
        </p:txBody>
      </p:sp>
    </p:spTree>
    <p:extLst>
      <p:ext uri="{BB962C8B-B14F-4D97-AF65-F5344CB8AC3E}">
        <p14:creationId xmlns:p14="http://schemas.microsoft.com/office/powerpoint/2010/main" val="2346952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spcBef>
                <a:spcPts val="0"/>
              </a:spcBef>
              <a:spcAft>
                <a:spcPts val="0"/>
              </a:spcAft>
            </a:pP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Costa, V.,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Bonatto</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Zambroni</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Ribeiro, 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Castilla</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&amp;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Arango</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(2022). Renewables with energy storage: a time-series socioeconomic model for business and welfare analysis.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Energy Storage</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47</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103659.</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https://www.sciencedirect.com/science/article/pii/S2352152X21013347</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Elmustapha</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&amp; Hoppe, T. (2020). Challenges and opportunities of business models in sustainable transitions: Evidence from solar energy niche development in Lebanon.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Energies</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670.</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https://www.mdpi.com/1996-1073/13/3/670</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Gebauer</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Arzt</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Kohtamäki</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Lamprecht</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Parida</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Witell</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&amp;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Wortmann</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(2020). How to convert digital offerings into revenue enhancement–Conceptualising business model dynamics through explorative case studies.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Industrial Marketing Management</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91</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429-441.</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https://www.sciencedirect.com/science/article/pii/S0019850120308701</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Lan, T. T. N. (2023). Market development strategy of the renewable energy industry in Vietnam.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globalisation</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https://www.researchgate.net/profile/Nguyen-Tien-32/publication/368987885_Market_development_strategy_of_renewable_energy_industry_in_Vietnam/links/64030d9bb1704f343f9f2c28/Market-development-strategy-of-renewable-energy-industry-in-Vietnam.pdf</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Pakulska</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&amp;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Poniatowska-Jaksch</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(2022). Digitalisation in the Renewable Energy Sector—New Market Players.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Energies</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 4714.</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https://www.mdpi.com/1996-1073/15/13/4714</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Rikkonen</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Tapio</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&amp;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Rintamäki</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(2019). Visions for small-scale renewable energy production on Finnish farms–A Delphi study on the opportunities for new business.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129</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939-948.</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https://www.sciencedirect.com/science/article/pii/S0301421519301673</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Rövekamp</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Schöpf</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Wagon, F.,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Weibelzahl</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&amp;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Fridgen</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(2021). Renewable electricity business models in a post-feed-in tariff era.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Energy</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216</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119228.</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https://www.sciencedirect.com/science/article/pii/S0360544220323355</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Sweeney, C.,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Bessa</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J., </a:t>
            </a:r>
            <a:r>
              <a:rPr lang="en-GB" sz="1200" b="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Browell</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&amp; Pinson, P. (2020). The future of forecasting for renewable energy.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Wiley Interdisciplinary Reviews: Energy and Environment</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e365.</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https://wires.onlinelibrary.wiley.com/doi/abs/10.1002/wene.365</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gn="just">
              <a:spcBef>
                <a:spcPts val="0"/>
              </a:spcBef>
              <a:spcAft>
                <a:spcPts val="0"/>
              </a:spcAft>
            </a:pP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Yun, J. J., Zhao, X., Wu, J., Yi, J. C., Park, K., &amp; Jung, W. (2020). Business model, open innovation, and sustainability in car sharing industry—Comparing three economies.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1200" b="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1883.</a:t>
            </a:r>
            <a:r>
              <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https://www.mdpi.com/2071-1050/12/5/1883</a:t>
            </a:r>
            <a:endParaRPr lang="en-GB" sz="1200" b="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9FBE09E-B588-4F68-9F0A-138DEA7BDB5A}" type="slidenum">
              <a:rPr lang="en-GB" smtClean="0"/>
              <a:t>14</a:t>
            </a:fld>
            <a:endParaRPr lang="en-GB"/>
          </a:p>
        </p:txBody>
      </p:sp>
    </p:spTree>
    <p:extLst>
      <p:ext uri="{BB962C8B-B14F-4D97-AF65-F5344CB8AC3E}">
        <p14:creationId xmlns:p14="http://schemas.microsoft.com/office/powerpoint/2010/main" val="3532877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33312-8305-32E1-52C5-AE32D0A1E3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97D288-ACD3-40A6-D046-6F6C77E8CC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201F4E-17A3-BF56-1AB0-6EB039936B80}"/>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5" name="Footer Placeholder 4">
            <a:extLst>
              <a:ext uri="{FF2B5EF4-FFF2-40B4-BE49-F238E27FC236}">
                <a16:creationId xmlns:a16="http://schemas.microsoft.com/office/drawing/2014/main" id="{9C1C10F6-229E-A0F3-0C46-706B3EF4324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692593-4ECB-88F4-0909-F357F01401F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43865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3ECA-08B8-EFF3-62D5-3F25E67B0B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3A5012-6159-B3D1-C6C0-699C48F6B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141C7-0A77-C719-102B-CFA70050658F}"/>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5" name="Footer Placeholder 4">
            <a:extLst>
              <a:ext uri="{FF2B5EF4-FFF2-40B4-BE49-F238E27FC236}">
                <a16:creationId xmlns:a16="http://schemas.microsoft.com/office/drawing/2014/main" id="{CA127E70-8AE5-8A98-CF77-98480C7AEE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25BA15-6723-9B9D-4BE9-2F9918DF00BD}"/>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1607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FCE2C-6BFF-9662-0C3F-ECEC8C8DF9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E2FB81-CD3D-91C5-7A82-B6DF4B84AA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DCB6F0-55BE-21BB-E347-711AB0284D8F}"/>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5" name="Footer Placeholder 4">
            <a:extLst>
              <a:ext uri="{FF2B5EF4-FFF2-40B4-BE49-F238E27FC236}">
                <a16:creationId xmlns:a16="http://schemas.microsoft.com/office/drawing/2014/main" id="{D1A758FD-A7CE-5733-8A4D-65A8348FA1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08FF179-2F27-5E17-963D-01277ADB97C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16920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D51A7-9EBE-2B98-5FB9-F31A9AC5C1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F85ED4-12F7-DCE2-07BA-3F38D78D8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D656F0-1A6C-8540-4EBD-D2068FB737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20B85-96D1-6F4E-130A-B530125F16BB}"/>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6" name="Footer Placeholder 5">
            <a:extLst>
              <a:ext uri="{FF2B5EF4-FFF2-40B4-BE49-F238E27FC236}">
                <a16:creationId xmlns:a16="http://schemas.microsoft.com/office/drawing/2014/main" id="{B5F7CC6A-FB12-157B-4243-64D7FE6E1A9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2653586-B40B-1B80-BD8A-5DD5AC95917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265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416F-9D99-836C-048D-92E39975BF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58C1AA-8A12-CCA9-7DCB-A96282F4F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42FDFE-A9DA-CABD-4289-C4EA2DB608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312362-F5FD-F3FD-C411-C13FA512E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334B34-364C-EA2D-1810-0953D5C760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7A4355-81A2-0BD6-4B20-FCA418A6D83B}"/>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8" name="Footer Placeholder 7">
            <a:extLst>
              <a:ext uri="{FF2B5EF4-FFF2-40B4-BE49-F238E27FC236}">
                <a16:creationId xmlns:a16="http://schemas.microsoft.com/office/drawing/2014/main" id="{3C159D6A-E47B-D427-A6FD-FBB03F6C649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4F3490B-600C-0E87-4374-E765DC4D5EA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0769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071D-E5DB-DD84-F858-5DA2DBDE5D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4399E3-FD1E-8ABE-2328-6611078BD847}"/>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4" name="Footer Placeholder 3">
            <a:extLst>
              <a:ext uri="{FF2B5EF4-FFF2-40B4-BE49-F238E27FC236}">
                <a16:creationId xmlns:a16="http://schemas.microsoft.com/office/drawing/2014/main" id="{A04D3CB7-F31A-9001-35CC-200F8D72272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CBBA055-AA82-95E9-B689-A18CBF437BB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876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3E8B3E-035F-B4E6-DFBB-4DEAFA0A0987}"/>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3" name="Footer Placeholder 2">
            <a:extLst>
              <a:ext uri="{FF2B5EF4-FFF2-40B4-BE49-F238E27FC236}">
                <a16:creationId xmlns:a16="http://schemas.microsoft.com/office/drawing/2014/main" id="{272E7FBD-B2B8-0BE5-3FBC-5989EAFE5B6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5AC3472-BF0D-B887-AF9C-CBB2D03AFC3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4970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118D5-02D1-0A24-FA3A-4BD1AD4297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7F86C1-450F-248B-6525-EB0C9B3DBC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6BB9BF-6B5E-C319-B5CB-7FA0972E9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8CBA0E-3673-CA3D-789F-148E49859423}"/>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6" name="Footer Placeholder 5">
            <a:extLst>
              <a:ext uri="{FF2B5EF4-FFF2-40B4-BE49-F238E27FC236}">
                <a16:creationId xmlns:a16="http://schemas.microsoft.com/office/drawing/2014/main" id="{EBB7D97E-DE44-3BEF-B520-97E44BAB7E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2903514-66DC-BB1B-E277-218EE870560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0800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712A4-FE13-77DC-76AE-B97299E594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8B2C86-93E2-37E1-F9DD-0C73842489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E3987E-CB3A-34E0-F829-0AD1075745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DA9BF-1B64-222B-F0E4-5E3503D04B3C}"/>
              </a:ext>
            </a:extLst>
          </p:cNvPr>
          <p:cNvSpPr>
            <a:spLocks noGrp="1"/>
          </p:cNvSpPr>
          <p:nvPr>
            <p:ph type="dt" sz="half" idx="10"/>
          </p:nvPr>
        </p:nvSpPr>
        <p:spPr/>
        <p:txBody>
          <a:bodyPr/>
          <a:lstStyle/>
          <a:p>
            <a:fld id="{48A87A34-81AB-432B-8DAE-1953F412C126}" type="datetimeFigureOut">
              <a:rPr lang="en-US" smtClean="0"/>
              <a:pPr/>
              <a:t>10/23/2023</a:t>
            </a:fld>
            <a:endParaRPr lang="en-US" dirty="0"/>
          </a:p>
        </p:txBody>
      </p:sp>
      <p:sp>
        <p:nvSpPr>
          <p:cNvPr id="6" name="Footer Placeholder 5">
            <a:extLst>
              <a:ext uri="{FF2B5EF4-FFF2-40B4-BE49-F238E27FC236}">
                <a16:creationId xmlns:a16="http://schemas.microsoft.com/office/drawing/2014/main" id="{D7597930-70E7-A1B5-8C7D-6DA006FAD17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AEEF7E6-862C-2B3D-B8EE-E916B69810B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3460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DCA5-1EF1-B091-2601-F324E1B7A7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6542C5-29D0-AC6B-AB53-EA2BD6F8A7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24DDA-CC6D-FDD9-D952-6076163B7E20}"/>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5" name="Footer Placeholder 4">
            <a:extLst>
              <a:ext uri="{FF2B5EF4-FFF2-40B4-BE49-F238E27FC236}">
                <a16:creationId xmlns:a16="http://schemas.microsoft.com/office/drawing/2014/main" id="{8BA9B533-A8C9-763A-DC30-0C56201EC3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8F427E-7431-1941-08DD-0886B045D91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1169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C92A14-79D2-10A1-FDDC-020CAF9428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2D2F33-A5B7-076C-4E5D-CC459A8F21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2839A-B2B9-72A5-B86A-E998011D0153}"/>
              </a:ext>
            </a:extLst>
          </p:cNvPr>
          <p:cNvSpPr>
            <a:spLocks noGrp="1"/>
          </p:cNvSpPr>
          <p:nvPr>
            <p:ph type="dt" sz="half" idx="10"/>
          </p:nvPr>
        </p:nvSpPr>
        <p:spPr/>
        <p:txBody>
          <a:bodyPr/>
          <a:lstStyle/>
          <a:p>
            <a:fld id="{48A87A34-81AB-432B-8DAE-1953F412C126}" type="datetimeFigureOut">
              <a:rPr lang="en-US" smtClean="0"/>
              <a:t>10/23/2023</a:t>
            </a:fld>
            <a:endParaRPr lang="en-US" dirty="0"/>
          </a:p>
        </p:txBody>
      </p:sp>
      <p:sp>
        <p:nvSpPr>
          <p:cNvPr id="5" name="Footer Placeholder 4">
            <a:extLst>
              <a:ext uri="{FF2B5EF4-FFF2-40B4-BE49-F238E27FC236}">
                <a16:creationId xmlns:a16="http://schemas.microsoft.com/office/drawing/2014/main" id="{91485905-F8CB-CF20-652E-3BC068B1FA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0043AE8-FF9D-6340-2EBA-3915A208E41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6301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FAC9CA-6792-271D-5C0A-610C884D3C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22415A-30A5-4878-ED46-B1573782A3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3012E7-95A7-6801-31BF-75FCA59F96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10/23/2023</a:t>
            </a:fld>
            <a:endParaRPr lang="en-US" dirty="0"/>
          </a:p>
        </p:txBody>
      </p:sp>
      <p:sp>
        <p:nvSpPr>
          <p:cNvPr id="5" name="Footer Placeholder 4">
            <a:extLst>
              <a:ext uri="{FF2B5EF4-FFF2-40B4-BE49-F238E27FC236}">
                <a16:creationId xmlns:a16="http://schemas.microsoft.com/office/drawing/2014/main" id="{6AF5D680-1AA5-AB9F-1DFD-121BB4196D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531BD21-328B-061F-1F73-A63B40B51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563417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mdpi.com/1996-1073/15/17/6408" TargetMode="External"/><Relationship Id="rId13" Type="http://schemas.openxmlformats.org/officeDocument/2006/relationships/hyperlink" Target="https://www.sciencedirect.com/science/article/pii/S0960148120319704" TargetMode="External"/><Relationship Id="rId3" Type="http://schemas.openxmlformats.org/officeDocument/2006/relationships/hyperlink" Target="https://onlinelibrary.wiley.com/doi/abs/10.1002/er.5075" TargetMode="External"/><Relationship Id="rId7" Type="http://schemas.openxmlformats.org/officeDocument/2006/relationships/hyperlink" Target="https://www.ejsit-journal.com/index.php/ejsit/article/view/182" TargetMode="External"/><Relationship Id="rId12" Type="http://schemas.openxmlformats.org/officeDocument/2006/relationships/hyperlink" Target="https://www.e3s-conferences.org/articles/e3sconf/abs/2021/09/e3sconf_iaecst20_01087/e3sconf_iaecst20_01087.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sciencedirect.com/science/article/pii/S0306261919315806" TargetMode="External"/><Relationship Id="rId11" Type="http://schemas.openxmlformats.org/officeDocument/2006/relationships/hyperlink" Target="https://www.westco-phil.com/solutions/Photovoltaic-Testing-c110332260" TargetMode="External"/><Relationship Id="rId5" Type="http://schemas.openxmlformats.org/officeDocument/2006/relationships/hyperlink" Target="https://www.e3s-conferences.org/articles/e3sconf/abs/2019/32/e3sconf_ceim2019_01008/e3sconf_ceim2019_01008.html" TargetMode="External"/><Relationship Id="rId10" Type="http://schemas.openxmlformats.org/officeDocument/2006/relationships/hyperlink" Target="https://www.sciencedirect.com/science/article/pii/S2213138821001612" TargetMode="External"/><Relationship Id="rId4" Type="http://schemas.openxmlformats.org/officeDocument/2006/relationships/hyperlink" Target="https://ntnuopen.ntnu.no/ntnu-xmlui/handle/11250/3018904" TargetMode="External"/><Relationship Id="rId9" Type="http://schemas.openxmlformats.org/officeDocument/2006/relationships/hyperlink" Target="https://www.ise.fraunhofer.de/content/dam/ise/de/documents/publications/conference-paper/wcpec-8/Huyeng_4BV130.pdf"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9242-56EC-46A7-6B09-0833A3777641}"/>
              </a:ext>
            </a:extLst>
          </p:cNvPr>
          <p:cNvSpPr>
            <a:spLocks noGrp="1"/>
          </p:cNvSpPr>
          <p:nvPr>
            <p:ph type="ctrTitle"/>
          </p:nvPr>
        </p:nvSpPr>
        <p:spPr/>
        <p:txBody>
          <a:bodyPr>
            <a:normAutofit/>
          </a:bodyPr>
          <a:lstStyle/>
          <a:p>
            <a:br>
              <a:rPr lang="en-IN" sz="4000" dirty="0"/>
            </a:br>
            <a:br>
              <a:rPr lang="en-IN" sz="4000" dirty="0"/>
            </a:br>
            <a:endParaRPr lang="en-IN" sz="4000" dirty="0"/>
          </a:p>
        </p:txBody>
      </p:sp>
      <p:sp>
        <p:nvSpPr>
          <p:cNvPr id="3" name="Subtitle 2">
            <a:extLst>
              <a:ext uri="{FF2B5EF4-FFF2-40B4-BE49-F238E27FC236}">
                <a16:creationId xmlns:a16="http://schemas.microsoft.com/office/drawing/2014/main" id="{F1AF0B31-223B-D20F-CD41-CBCE60388A96}"/>
              </a:ext>
            </a:extLst>
          </p:cNvPr>
          <p:cNvSpPr>
            <a:spLocks noGrp="1"/>
          </p:cNvSpPr>
          <p:nvPr>
            <p:ph type="subTitle" idx="1"/>
          </p:nvPr>
        </p:nvSpPr>
        <p:spPr>
          <a:xfrm>
            <a:off x="1632857" y="2316163"/>
            <a:ext cx="9144000" cy="1655762"/>
          </a:xfrm>
        </p:spPr>
        <p:txBody>
          <a:bodyPr/>
          <a:lstStyle/>
          <a:p>
            <a:r>
              <a:rPr lang="en-IN" b="1" dirty="0">
                <a:ln w="10160">
                  <a:solidFill>
                    <a:schemeClr val="accent5"/>
                  </a:solidFill>
                  <a:prstDash val="solid"/>
                </a:ln>
                <a:solidFill>
                  <a:sysClr val="windowText" lastClr="000000"/>
                </a:solidFill>
                <a:effectLst>
                  <a:outerShdw blurRad="38100" dist="22860" dir="5400000" algn="tl" rotWithShape="0">
                    <a:srgbClr val="000000">
                      <a:alpha val="30000"/>
                    </a:srgbClr>
                  </a:outerShdw>
                </a:effectLst>
              </a:rPr>
              <a:t>NAME : PARTH D RAJANI</a:t>
            </a:r>
          </a:p>
          <a:p>
            <a:r>
              <a:rPr lang="en-IN" b="1" dirty="0">
                <a:ln w="10160">
                  <a:solidFill>
                    <a:schemeClr val="accent5"/>
                  </a:solidFill>
                  <a:prstDash val="solid"/>
                </a:ln>
                <a:solidFill>
                  <a:sysClr val="windowText" lastClr="000000"/>
                </a:solidFill>
                <a:effectLst>
                  <a:outerShdw blurRad="38100" dist="22860" dir="5400000" algn="tl" rotWithShape="0">
                    <a:srgbClr val="000000">
                      <a:alpha val="30000"/>
                    </a:srgbClr>
                  </a:outerShdw>
                </a:effectLst>
              </a:rPr>
              <a:t>STUDENT ID: 2243264</a:t>
            </a:r>
          </a:p>
          <a:p>
            <a:r>
              <a:rPr lang="en-IN" b="1" dirty="0">
                <a:ln w="10160">
                  <a:solidFill>
                    <a:schemeClr val="accent5"/>
                  </a:solidFill>
                  <a:prstDash val="solid"/>
                </a:ln>
                <a:solidFill>
                  <a:sysClr val="windowText" lastClr="000000"/>
                </a:solidFill>
                <a:effectLst>
                  <a:outerShdw blurRad="38100" dist="22860" dir="5400000" algn="tl" rotWithShape="0">
                    <a:srgbClr val="000000">
                      <a:alpha val="30000"/>
                    </a:srgbClr>
                  </a:outerShdw>
                </a:effectLst>
              </a:rPr>
              <a:t>LECTURER: MASUD IBRAHIM</a:t>
            </a:r>
          </a:p>
          <a:p>
            <a:endParaRPr lang="en-IN" b="1" dirty="0">
              <a:ln w="10160">
                <a:solidFill>
                  <a:schemeClr val="accent5"/>
                </a:solidFill>
                <a:prstDash val="solid"/>
              </a:ln>
              <a:solidFill>
                <a:sysClr val="windowText" lastClr="000000"/>
              </a:solidFill>
              <a:effectLst>
                <a:outerShdw blurRad="38100" dist="22860" dir="5400000" algn="tl" rotWithShape="0">
                  <a:srgbClr val="000000">
                    <a:alpha val="30000"/>
                  </a:srgbClr>
                </a:outerShdw>
              </a:effectLst>
            </a:endParaRPr>
          </a:p>
          <a:p>
            <a:endParaRPr lang="en-IN" b="1" dirty="0">
              <a:ln w="10160">
                <a:solidFill>
                  <a:schemeClr val="accent5"/>
                </a:solidFill>
                <a:prstDash val="solid"/>
              </a:ln>
              <a:solidFill>
                <a:sysClr val="windowText" lastClr="000000"/>
              </a:solidFill>
              <a:effectLst>
                <a:outerShdw blurRad="38100" dist="22860" dir="5400000" algn="tl" rotWithShape="0">
                  <a:srgbClr val="000000">
                    <a:alpha val="30000"/>
                  </a:srgbClr>
                </a:outerShdw>
              </a:effectLst>
            </a:endParaRPr>
          </a:p>
        </p:txBody>
      </p:sp>
      <p:pic>
        <p:nvPicPr>
          <p:cNvPr id="8" name="Picture 7">
            <a:extLst>
              <a:ext uri="{FF2B5EF4-FFF2-40B4-BE49-F238E27FC236}">
                <a16:creationId xmlns:a16="http://schemas.microsoft.com/office/drawing/2014/main" id="{B4104AC8-EAC8-73AD-C2E3-92C60C47BECE}"/>
              </a:ext>
            </a:extLst>
          </p:cNvPr>
          <p:cNvPicPr/>
          <p:nvPr/>
        </p:nvPicPr>
        <p:blipFill>
          <a:blip r:embed="rId2"/>
          <a:stretch>
            <a:fillRect/>
          </a:stretch>
        </p:blipFill>
        <p:spPr>
          <a:xfrm>
            <a:off x="9977364" y="131266"/>
            <a:ext cx="2000250" cy="809625"/>
          </a:xfrm>
          <a:prstGeom prst="rect">
            <a:avLst/>
          </a:prstGeom>
        </p:spPr>
      </p:pic>
    </p:spTree>
    <p:extLst>
      <p:ext uri="{BB962C8B-B14F-4D97-AF65-F5344CB8AC3E}">
        <p14:creationId xmlns:p14="http://schemas.microsoft.com/office/powerpoint/2010/main" val="3358983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20F05-A2C5-C1AD-0BDA-620BF65C792F}"/>
              </a:ext>
            </a:extLst>
          </p:cNvPr>
          <p:cNvSpPr>
            <a:spLocks noGrp="1"/>
          </p:cNvSpPr>
          <p:nvPr>
            <p:ph type="ctrTitle"/>
          </p:nvPr>
        </p:nvSpPr>
        <p:spPr>
          <a:xfrm>
            <a:off x="502871" y="1290900"/>
            <a:ext cx="6785810" cy="1622549"/>
          </a:xfrm>
        </p:spPr>
        <p:style>
          <a:lnRef idx="1">
            <a:schemeClr val="accent3"/>
          </a:lnRef>
          <a:fillRef idx="2">
            <a:schemeClr val="accent3"/>
          </a:fillRef>
          <a:effectRef idx="1">
            <a:schemeClr val="accent3"/>
          </a:effectRef>
          <a:fontRef idx="minor">
            <a:schemeClr val="dk1"/>
          </a:fontRef>
        </p:style>
        <p:txBody>
          <a:bodyPr>
            <a:noAutofit/>
          </a:bodyPr>
          <a:lstStyle/>
          <a:p>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COMPONENT 2- PRESENTATION</a:t>
            </a:r>
            <a:endPar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551AE0B-9370-3639-D542-FCB61CFA29A3}"/>
              </a:ext>
            </a:extLst>
          </p:cNvPr>
          <p:cNvSpPr>
            <a:spLocks noGrp="1"/>
          </p:cNvSpPr>
          <p:nvPr>
            <p:ph type="subTitle" idx="1"/>
          </p:nvPr>
        </p:nvSpPr>
        <p:spPr>
          <a:xfrm>
            <a:off x="4749771" y="4233561"/>
            <a:ext cx="6342772" cy="697667"/>
          </a:xfrm>
        </p:spPr>
        <p:style>
          <a:lnRef idx="1">
            <a:schemeClr val="accent4"/>
          </a:lnRef>
          <a:fillRef idx="2">
            <a:schemeClr val="accent4"/>
          </a:fillRef>
          <a:effectRef idx="1">
            <a:schemeClr val="accent4"/>
          </a:effectRef>
          <a:fontRef idx="minor">
            <a:schemeClr val="dk1"/>
          </a:fontRef>
        </p:style>
        <p:txBody>
          <a:bodyPr>
            <a:normAutofit fontScale="55000" lnSpcReduction="20000"/>
          </a:bodyPr>
          <a:lstStyle/>
          <a:p>
            <a:r>
              <a:rPr lang="en-US" sz="2800" b="1" dirty="0">
                <a:latin typeface="Times New Roman" panose="02020603050405020304" pitchFamily="18" charset="0"/>
                <a:cs typeface="Times New Roman" panose="02020603050405020304" pitchFamily="18" charset="0"/>
              </a:rPr>
              <a:t>MODULE: </a:t>
            </a:r>
            <a:r>
              <a:rPr lang="en-US" sz="4100" b="1" dirty="0">
                <a:latin typeface="Times New Roman" panose="02020603050405020304" pitchFamily="18" charset="0"/>
                <a:cs typeface="Times New Roman" panose="02020603050405020304" pitchFamily="18" charset="0"/>
              </a:rPr>
              <a:t>ENTREPRENEURSHIP</a:t>
            </a:r>
          </a:p>
          <a:p>
            <a:r>
              <a:rPr lang="en-US" sz="2800" b="1" dirty="0">
                <a:latin typeface="Times New Roman" panose="02020603050405020304" pitchFamily="18" charset="0"/>
                <a:cs typeface="Times New Roman" panose="02020603050405020304" pitchFamily="18" charset="0"/>
              </a:rPr>
              <a:t>MODULE CODE</a:t>
            </a:r>
            <a:r>
              <a:rPr lang="en-US" sz="3800" b="1" dirty="0">
                <a:latin typeface="Times New Roman" panose="02020603050405020304" pitchFamily="18" charset="0"/>
                <a:cs typeface="Times New Roman" panose="02020603050405020304" pitchFamily="18" charset="0"/>
              </a:rPr>
              <a:t>: LCMB7004</a:t>
            </a:r>
          </a:p>
          <a:p>
            <a:endParaRPr lang="en-GB" sz="3600" dirty="0"/>
          </a:p>
        </p:txBody>
      </p:sp>
      <p:pic>
        <p:nvPicPr>
          <p:cNvPr id="4" name="Picture 3">
            <a:extLst>
              <a:ext uri="{FF2B5EF4-FFF2-40B4-BE49-F238E27FC236}">
                <a16:creationId xmlns:a16="http://schemas.microsoft.com/office/drawing/2014/main" id="{4D14754F-DD99-CA47-0876-10C8ECF678BB}"/>
              </a:ext>
            </a:extLst>
          </p:cNvPr>
          <p:cNvPicPr/>
          <p:nvPr/>
        </p:nvPicPr>
        <p:blipFill>
          <a:blip r:embed="rId2"/>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234756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2B302FF0-E81D-A83C-C426-596BCFBBAAB5}"/>
              </a:ext>
            </a:extLst>
          </p:cNvPr>
          <p:cNvGraphicFramePr/>
          <p:nvPr>
            <p:extLst>
              <p:ext uri="{D42A27DB-BD31-4B8C-83A1-F6EECF244321}">
                <p14:modId xmlns:p14="http://schemas.microsoft.com/office/powerpoint/2010/main" val="907270314"/>
              </p:ext>
            </p:extLst>
          </p:nvPr>
        </p:nvGraphicFramePr>
        <p:xfrm>
          <a:off x="1708609" y="1179094"/>
          <a:ext cx="8205286" cy="5185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0">
            <a:extLst>
              <a:ext uri="{FF2B5EF4-FFF2-40B4-BE49-F238E27FC236}">
                <a16:creationId xmlns:a16="http://schemas.microsoft.com/office/drawing/2014/main" id="{836379BA-9DA7-27DD-7B4C-EE2CE32EFA20}"/>
              </a:ext>
            </a:extLst>
          </p:cNvPr>
          <p:cNvSpPr>
            <a:spLocks noGrp="1"/>
          </p:cNvSpPr>
          <p:nvPr>
            <p:ph type="title"/>
          </p:nvPr>
        </p:nvSpPr>
        <p:spPr>
          <a:xfrm>
            <a:off x="4914899" y="195513"/>
            <a:ext cx="1792705" cy="595564"/>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Agenda</a:t>
            </a:r>
            <a:r>
              <a:rPr lang="en-US" dirty="0"/>
              <a:t> </a:t>
            </a:r>
            <a:endParaRPr lang="en-GB" dirty="0"/>
          </a:p>
        </p:txBody>
      </p:sp>
      <p:pic>
        <p:nvPicPr>
          <p:cNvPr id="13" name="Picture 12">
            <a:extLst>
              <a:ext uri="{FF2B5EF4-FFF2-40B4-BE49-F238E27FC236}">
                <a16:creationId xmlns:a16="http://schemas.microsoft.com/office/drawing/2014/main" id="{7B5B1542-EFF5-5EB3-5C47-75A6786A2477}"/>
              </a:ext>
            </a:extLst>
          </p:cNvPr>
          <p:cNvPicPr/>
          <p:nvPr/>
        </p:nvPicPr>
        <p:blipFill>
          <a:blip r:embed="rId7"/>
          <a:stretch>
            <a:fillRect/>
          </a:stretch>
        </p:blipFill>
        <p:spPr>
          <a:xfrm>
            <a:off x="9977364" y="131266"/>
            <a:ext cx="2000250" cy="809625"/>
          </a:xfrm>
          <a:prstGeom prst="rect">
            <a:avLst/>
          </a:prstGeom>
        </p:spPr>
      </p:pic>
    </p:spTree>
    <p:extLst>
      <p:ext uri="{BB962C8B-B14F-4D97-AF65-F5344CB8AC3E}">
        <p14:creationId xmlns:p14="http://schemas.microsoft.com/office/powerpoint/2010/main" val="2258976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A04BA-F0BB-865B-C73C-C07F9BE3A215}"/>
              </a:ext>
            </a:extLst>
          </p:cNvPr>
          <p:cNvSpPr>
            <a:spLocks noGrp="1"/>
          </p:cNvSpPr>
          <p:nvPr>
            <p:ph type="title"/>
          </p:nvPr>
        </p:nvSpPr>
        <p:spPr>
          <a:xfrm>
            <a:off x="1218970" y="421105"/>
            <a:ext cx="4877030" cy="950495"/>
          </a:xfrm>
        </p:spPr>
        <p:style>
          <a:lnRef idx="1">
            <a:schemeClr val="accent3"/>
          </a:lnRef>
          <a:fillRef idx="2">
            <a:schemeClr val="accent3"/>
          </a:fillRef>
          <a:effectRef idx="1">
            <a:schemeClr val="accent3"/>
          </a:effectRef>
          <a:fontRef idx="minor">
            <a:schemeClr val="dk1"/>
          </a:fontRef>
        </p:style>
        <p:txBody>
          <a:bodyPr>
            <a:normAutofit/>
          </a:bodyPr>
          <a:lstStyle/>
          <a:p>
            <a:r>
              <a:rPr lang="en-US" sz="4000" cap="none" dirty="0">
                <a:ln w="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GB" sz="4000" cap="none" dirty="0">
              <a:ln w="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2" descr="How To Become A Renewable Energy Entrepreneur">
            <a:extLst>
              <a:ext uri="{FF2B5EF4-FFF2-40B4-BE49-F238E27FC236}">
                <a16:creationId xmlns:a16="http://schemas.microsoft.com/office/drawing/2014/main" id="{30C0A6D8-95EE-9A26-E661-9DAFCA81C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6481" y="2056641"/>
            <a:ext cx="4144189" cy="308084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12E6B6-5C26-D4E5-9E24-46A1F14CE67D}"/>
              </a:ext>
            </a:extLst>
          </p:cNvPr>
          <p:cNvSpPr>
            <a:spLocks noGrp="1"/>
          </p:cNvSpPr>
          <p:nvPr>
            <p:ph idx="1"/>
          </p:nvPr>
        </p:nvSpPr>
        <p:spPr>
          <a:xfrm>
            <a:off x="1215762" y="1935564"/>
            <a:ext cx="4877031" cy="3838070"/>
          </a:xfrm>
        </p:spPr>
        <p:style>
          <a:lnRef idx="1">
            <a:schemeClr val="accent4"/>
          </a:lnRef>
          <a:fillRef idx="2">
            <a:schemeClr val="accent4"/>
          </a:fillRef>
          <a:effectRef idx="1">
            <a:schemeClr val="accent4"/>
          </a:effectRef>
          <a:fontRef idx="minor">
            <a:schemeClr val="dk1"/>
          </a:fontRef>
        </p:style>
        <p:txBody>
          <a:bodyPr>
            <a:normAutofit fontScale="70000" lnSpcReduction="20000"/>
          </a:bodyPr>
          <a:lstStyle/>
          <a:p>
            <a:pPr marL="342900" marR="0" lvl="0" indent="-342900">
              <a:lnSpc>
                <a:spcPct val="200000"/>
              </a:lnSpc>
              <a:spcBef>
                <a:spcPts val="1200"/>
              </a:spcBef>
              <a:spcAft>
                <a:spcPts val="0"/>
              </a:spcAft>
              <a:buFont typeface="Symbol" panose="05050102010706020507" pitchFamily="18" charset="2"/>
              <a:buChar char=""/>
            </a:pPr>
            <a:r>
              <a:rPr lang="en-GB" sz="2000" b="1" kern="100" dirty="0">
                <a:latin typeface="Times New Roman" panose="02020603050405020304" pitchFamily="18" charset="0"/>
                <a:ea typeface="Calibri" panose="020F0502020204030204" pitchFamily="34" charset="0"/>
                <a:cs typeface="Times New Roman" panose="02020603050405020304" pitchFamily="18" charset="0"/>
              </a:rPr>
              <a:t>As per</a:t>
            </a:r>
            <a:r>
              <a:rPr lang="en-GB" sz="2000" b="1"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Pakulska and Poniatowska-Jaksch (2022), i</a:t>
            </a:r>
            <a:r>
              <a:rPr lang="en-GB" sz="2000" b="1" kern="100" dirty="0">
                <a:latin typeface="Times New Roman" panose="02020603050405020304" pitchFamily="18" charset="0"/>
                <a:ea typeface="Calibri" panose="020F0502020204030204" pitchFamily="34" charset="0"/>
                <a:cs typeface="Times New Roman" panose="02020603050405020304" pitchFamily="18" charset="0"/>
              </a:rPr>
              <a:t>n this study, the discussion is about the importance of renewable business.</a:t>
            </a:r>
          </a:p>
          <a:p>
            <a:pPr marL="342900" marR="0" lvl="0" indent="-342900">
              <a:lnSpc>
                <a:spcPct val="200000"/>
              </a:lnSpc>
              <a:spcBef>
                <a:spcPts val="0"/>
              </a:spcBef>
              <a:spcAft>
                <a:spcPts val="0"/>
              </a:spcAft>
              <a:buFont typeface="Symbol" panose="05050102010706020507" pitchFamily="18" charset="2"/>
              <a:buChar char=""/>
            </a:pPr>
            <a:r>
              <a:rPr lang="en-GB" sz="2000" b="1" kern="100" dirty="0">
                <a:latin typeface="Times New Roman" panose="02020603050405020304" pitchFamily="18" charset="0"/>
                <a:ea typeface="Calibri" panose="020F0502020204030204" pitchFamily="34" charset="0"/>
                <a:cs typeface="Times New Roman" panose="02020603050405020304" pitchFamily="18" charset="0"/>
              </a:rPr>
              <a:t>In this study, the discussion is about the market analysis for renewable business development.</a:t>
            </a:r>
          </a:p>
          <a:p>
            <a:pPr marL="342900" marR="0" lvl="0" indent="-342900">
              <a:lnSpc>
                <a:spcPct val="200000"/>
              </a:lnSpc>
              <a:spcBef>
                <a:spcPts val="0"/>
              </a:spcBef>
              <a:spcAft>
                <a:spcPts val="1200"/>
              </a:spcAft>
              <a:buFont typeface="Symbol" panose="05050102010706020507" pitchFamily="18" charset="2"/>
              <a:buChar char=""/>
            </a:pPr>
            <a:r>
              <a:rPr lang="en-GB" sz="2000" b="1" kern="100" dirty="0">
                <a:latin typeface="Times New Roman" panose="02020603050405020304" pitchFamily="18" charset="0"/>
                <a:ea typeface="Calibri" panose="020F0502020204030204" pitchFamily="34" charset="0"/>
                <a:cs typeface="Times New Roman" panose="02020603050405020304" pitchFamily="18" charset="0"/>
              </a:rPr>
              <a:t>In this study, the discussion is about identifying the market niche, business model, sustainability, impact, change in resistance, mitigation, and challenges</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8" name="Picture 7">
            <a:extLst>
              <a:ext uri="{FF2B5EF4-FFF2-40B4-BE49-F238E27FC236}">
                <a16:creationId xmlns:a16="http://schemas.microsoft.com/office/drawing/2014/main" id="{D284A58C-4F26-FACB-BDCE-5FBBC60E1D7A}"/>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1977665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9C4-E702-67AD-2FF4-36FA77229319}"/>
              </a:ext>
            </a:extLst>
          </p:cNvPr>
          <p:cNvSpPr>
            <a:spLocks noGrp="1"/>
          </p:cNvSpPr>
          <p:nvPr>
            <p:ph type="title"/>
          </p:nvPr>
        </p:nvSpPr>
        <p:spPr>
          <a:xfrm>
            <a:off x="224624" y="260706"/>
            <a:ext cx="8787028" cy="1046746"/>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IMPORTANCE OF RENEWABLE BUSINESS</a:t>
            </a:r>
            <a:endPar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0BCD738-1FDD-8161-7FD3-F82D29240491}"/>
              </a:ext>
            </a:extLst>
          </p:cNvPr>
          <p:cNvSpPr>
            <a:spLocks noGrp="1"/>
          </p:cNvSpPr>
          <p:nvPr>
            <p:ph idx="1"/>
          </p:nvPr>
        </p:nvSpPr>
        <p:spPr>
          <a:xfrm>
            <a:off x="344940" y="1675618"/>
            <a:ext cx="5086381" cy="3506763"/>
          </a:xfrm>
        </p:spPr>
        <p:style>
          <a:lnRef idx="1">
            <a:schemeClr val="accent4"/>
          </a:lnRef>
          <a:fillRef idx="2">
            <a:schemeClr val="accent4"/>
          </a:fillRef>
          <a:effectRef idx="1">
            <a:schemeClr val="accent4"/>
          </a:effectRef>
          <a:fontRef idx="minor">
            <a:schemeClr val="dk1"/>
          </a:fontRef>
        </p:style>
        <p:txBody>
          <a:bodyPr>
            <a:normAutofit fontScale="62500" lnSpcReduction="20000"/>
          </a:bodyPr>
          <a:lstStyle/>
          <a:p>
            <a:pPr marL="342900" marR="0" lvl="0" indent="-342900">
              <a:lnSpc>
                <a:spcPct val="200000"/>
              </a:lnSpc>
              <a:spcBef>
                <a:spcPts val="120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Renewable business helps in generating cheaper energy bills.</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renewable business helps ensure low carbon emissions. </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renewable business helps in improving public health.</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renewable business ensures get improved return on investment.</a:t>
            </a:r>
          </a:p>
          <a:p>
            <a:pPr marL="342900" marR="0" lvl="0" indent="-342900">
              <a:lnSpc>
                <a:spcPct val="200000"/>
              </a:lnSpc>
              <a:spcBef>
                <a:spcPts val="0"/>
              </a:spcBef>
              <a:spcAft>
                <a:spcPts val="120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As per (</a:t>
            </a:r>
            <a:r>
              <a:rPr lang="en-GB" sz="2000" b="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Elmustapha</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Hoppe 2020). </a:t>
            </a: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renewable business helps in job creation and boosts relations with the public.</a:t>
            </a:r>
          </a:p>
          <a:p>
            <a:endParaRPr lang="en-GB" dirty="0"/>
          </a:p>
        </p:txBody>
      </p:sp>
      <p:pic>
        <p:nvPicPr>
          <p:cNvPr id="4" name="Picture 2" descr="The importance of renewable energies | ACCIONA | Business as unusual">
            <a:extLst>
              <a:ext uri="{FF2B5EF4-FFF2-40B4-BE49-F238E27FC236}">
                <a16:creationId xmlns:a16="http://schemas.microsoft.com/office/drawing/2014/main" id="{79D8622C-D416-416C-7CF0-0FC8F3EED3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4268" y="1783079"/>
            <a:ext cx="4803945" cy="32918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F23E84D-9530-8856-57C6-38DDCAC7473C}"/>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2653193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BF928-E271-4744-26F4-9BDB0EDEB1C7}"/>
              </a:ext>
            </a:extLst>
          </p:cNvPr>
          <p:cNvSpPr>
            <a:spLocks noGrp="1"/>
          </p:cNvSpPr>
          <p:nvPr>
            <p:ph type="title"/>
          </p:nvPr>
        </p:nvSpPr>
        <p:spPr>
          <a:xfrm>
            <a:off x="605760" y="589548"/>
            <a:ext cx="5012988" cy="791677"/>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MARKET ANALYSIS</a:t>
            </a:r>
          </a:p>
        </p:txBody>
      </p:sp>
      <p:sp>
        <p:nvSpPr>
          <p:cNvPr id="3" name="Content Placeholder 2">
            <a:extLst>
              <a:ext uri="{FF2B5EF4-FFF2-40B4-BE49-F238E27FC236}">
                <a16:creationId xmlns:a16="http://schemas.microsoft.com/office/drawing/2014/main" id="{919314DF-B2C0-60ED-771B-5EEB02F42D26}"/>
              </a:ext>
            </a:extLst>
          </p:cNvPr>
          <p:cNvSpPr>
            <a:spLocks noGrp="1"/>
          </p:cNvSpPr>
          <p:nvPr>
            <p:ph idx="1"/>
          </p:nvPr>
        </p:nvSpPr>
        <p:spPr>
          <a:xfrm>
            <a:off x="605760" y="2084312"/>
            <a:ext cx="5012988" cy="3584968"/>
          </a:xfrm>
        </p:spPr>
        <p:style>
          <a:lnRef idx="1">
            <a:schemeClr val="accent4"/>
          </a:lnRef>
          <a:fillRef idx="2">
            <a:schemeClr val="accent4"/>
          </a:fillRef>
          <a:effectRef idx="1">
            <a:schemeClr val="accent4"/>
          </a:effectRef>
          <a:fontRef idx="minor">
            <a:schemeClr val="dk1"/>
          </a:fontRef>
        </p:style>
        <p:txBody>
          <a:bodyPr>
            <a:normAutofit fontScale="55000" lnSpcReduction="20000"/>
          </a:bodyPr>
          <a:lstStyle/>
          <a:p>
            <a:pPr marL="342900" marR="0" lvl="0" indent="-342900">
              <a:lnSpc>
                <a:spcPct val="200000"/>
              </a:lnSpc>
              <a:spcBef>
                <a:spcPts val="1200"/>
              </a:spcBef>
              <a:spcAft>
                <a:spcPts val="0"/>
              </a:spcAft>
              <a:buFont typeface="Symbol" panose="05050102010706020507" pitchFamily="18" charset="2"/>
              <a:buChar char=""/>
            </a:pPr>
            <a:r>
              <a:rPr lang="en-GB" sz="2200" b="1" kern="100" dirty="0">
                <a:latin typeface="Times New Roman" panose="02020603050405020304" pitchFamily="18" charset="0"/>
                <a:ea typeface="Calibri" panose="020F0502020204030204" pitchFamily="34" charset="0"/>
                <a:cs typeface="Times New Roman" panose="02020603050405020304" pitchFamily="18" charset="0"/>
              </a:rPr>
              <a:t>A</a:t>
            </a:r>
            <a:r>
              <a:rPr lang="en-GB" sz="2200" b="1" kern="100" dirty="0">
                <a:effectLst/>
                <a:latin typeface="Times New Roman" panose="02020603050405020304" pitchFamily="18" charset="0"/>
                <a:ea typeface="Calibri" panose="020F0502020204030204" pitchFamily="34" charset="0"/>
                <a:cs typeface="Times New Roman" panose="02020603050405020304" pitchFamily="18" charset="0"/>
              </a:rPr>
              <a:t>s per</a:t>
            </a:r>
            <a:r>
              <a:rPr lang="en-GB" sz="22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200" b="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Gebauer</a:t>
            </a:r>
            <a:r>
              <a:rPr lang="en-GB" sz="22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(2020), </a:t>
            </a:r>
            <a:r>
              <a:rPr lang="en-GB" sz="2200" b="1"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a:t>
            </a:r>
            <a:r>
              <a:rPr lang="en-GB" sz="2200" b="1" kern="100" dirty="0">
                <a:effectLst/>
                <a:latin typeface="Times New Roman" panose="02020603050405020304" pitchFamily="18" charset="0"/>
                <a:ea typeface="Calibri" panose="020F0502020204030204" pitchFamily="34" charset="0"/>
                <a:cs typeface="Times New Roman" panose="02020603050405020304" pitchFamily="18" charset="0"/>
              </a:rPr>
              <a:t>he marketing analysis of renewable business development includes sustainable energy</a:t>
            </a:r>
          </a:p>
          <a:p>
            <a:pPr marL="342900" marR="0" lvl="0" indent="-342900">
              <a:lnSpc>
                <a:spcPct val="200000"/>
              </a:lnSpc>
              <a:spcBef>
                <a:spcPts val="0"/>
              </a:spcBef>
              <a:spcAft>
                <a:spcPts val="0"/>
              </a:spcAft>
              <a:buFont typeface="Symbol" panose="05050102010706020507" pitchFamily="18" charset="2"/>
              <a:buChar char=""/>
            </a:pPr>
            <a:r>
              <a:rPr lang="en-GB" sz="2200" b="1" kern="100" dirty="0">
                <a:effectLst/>
                <a:latin typeface="Times New Roman" panose="02020603050405020304" pitchFamily="18" charset="0"/>
                <a:ea typeface="Calibri" panose="020F0502020204030204" pitchFamily="34" charset="0"/>
                <a:cs typeface="Times New Roman" panose="02020603050405020304" pitchFamily="18" charset="0"/>
              </a:rPr>
              <a:t>The marketing analysis of renewable business development includes the use of renewable energy</a:t>
            </a:r>
          </a:p>
          <a:p>
            <a:pPr marL="342900" marR="0" lvl="0" indent="-342900">
              <a:lnSpc>
                <a:spcPct val="200000"/>
              </a:lnSpc>
              <a:spcBef>
                <a:spcPts val="0"/>
              </a:spcBef>
              <a:spcAft>
                <a:spcPts val="0"/>
              </a:spcAft>
              <a:buFont typeface="Symbol" panose="05050102010706020507" pitchFamily="18" charset="2"/>
              <a:buChar char=""/>
            </a:pPr>
            <a:r>
              <a:rPr lang="en-GB" sz="2200" b="1" kern="100" dirty="0">
                <a:effectLst/>
                <a:latin typeface="Times New Roman" panose="02020603050405020304" pitchFamily="18" charset="0"/>
                <a:ea typeface="Calibri" panose="020F0502020204030204" pitchFamily="34" charset="0"/>
                <a:cs typeface="Times New Roman" panose="02020603050405020304" pitchFamily="18" charset="0"/>
              </a:rPr>
              <a:t>The market analysis of renewable business development includes the uses of clean energy</a:t>
            </a:r>
          </a:p>
          <a:p>
            <a:pPr marL="342900" marR="0" lvl="0" indent="-342900">
              <a:lnSpc>
                <a:spcPct val="200000"/>
              </a:lnSpc>
              <a:spcBef>
                <a:spcPts val="0"/>
              </a:spcBef>
              <a:spcAft>
                <a:spcPts val="1200"/>
              </a:spcAft>
              <a:buFont typeface="Symbol" panose="05050102010706020507" pitchFamily="18" charset="2"/>
              <a:buChar char=""/>
            </a:pPr>
            <a:r>
              <a:rPr lang="en-GB" sz="2200" b="1" kern="100" dirty="0">
                <a:effectLst/>
                <a:latin typeface="Times New Roman" panose="02020603050405020304" pitchFamily="18" charset="0"/>
                <a:ea typeface="Calibri" panose="020F0502020204030204" pitchFamily="34" charset="0"/>
                <a:cs typeface="Times New Roman" panose="02020603050405020304" pitchFamily="18" charset="0"/>
              </a:rPr>
              <a:t>The market analysis of renewable business development includes the uses of green energy.</a:t>
            </a:r>
          </a:p>
          <a:p>
            <a:endParaRPr lang="en-GB" dirty="0"/>
          </a:p>
        </p:txBody>
      </p:sp>
      <p:pic>
        <p:nvPicPr>
          <p:cNvPr id="4" name="Picture 2" descr="Renewable Energy Market Size to Hit USD 1,998.03 Billion by 2030">
            <a:extLst>
              <a:ext uri="{FF2B5EF4-FFF2-40B4-BE49-F238E27FC236}">
                <a16:creationId xmlns:a16="http://schemas.microsoft.com/office/drawing/2014/main" id="{72E5FAF4-01F1-D3FC-3019-FAA9F6B98E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3253" y="1819617"/>
            <a:ext cx="4771565" cy="341607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B176B5-ED3B-73E2-2E8E-C0E9257D6A42}"/>
              </a:ext>
            </a:extLst>
          </p:cNvPr>
          <p:cNvSpPr txBox="1"/>
          <p:nvPr/>
        </p:nvSpPr>
        <p:spPr>
          <a:xfrm>
            <a:off x="6781349" y="5669280"/>
            <a:ext cx="4355374" cy="369332"/>
          </a:xfrm>
          <a:prstGeom prst="rect">
            <a:avLst/>
          </a:prstGeom>
          <a:noFill/>
        </p:spPr>
        <p:txBody>
          <a:bodyPr wrap="square">
            <a:spAutoFit/>
          </a:bodyPr>
          <a:lstStyle/>
          <a:p>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(Pakulska and Poniatowska-Jaksch 2022)</a:t>
            </a:r>
            <a:endParaRPr lang="en-GB" b="1" dirty="0"/>
          </a:p>
        </p:txBody>
      </p:sp>
      <p:pic>
        <p:nvPicPr>
          <p:cNvPr id="8" name="Picture 7">
            <a:extLst>
              <a:ext uri="{FF2B5EF4-FFF2-40B4-BE49-F238E27FC236}">
                <a16:creationId xmlns:a16="http://schemas.microsoft.com/office/drawing/2014/main" id="{19C3161E-9512-3D0C-F03E-731F4A937779}"/>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3195605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5C10-B63A-A044-D9B1-BF13FA1779FD}"/>
              </a:ext>
            </a:extLst>
          </p:cNvPr>
          <p:cNvSpPr>
            <a:spLocks noGrp="1"/>
          </p:cNvSpPr>
          <p:nvPr>
            <p:ph type="title"/>
          </p:nvPr>
        </p:nvSpPr>
        <p:spPr>
          <a:xfrm>
            <a:off x="380999" y="525416"/>
            <a:ext cx="7800475" cy="1077077"/>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IDENTIFYING MARKET NICHE</a:t>
            </a:r>
          </a:p>
        </p:txBody>
      </p:sp>
      <p:sp>
        <p:nvSpPr>
          <p:cNvPr id="3" name="Content Placeholder 2">
            <a:extLst>
              <a:ext uri="{FF2B5EF4-FFF2-40B4-BE49-F238E27FC236}">
                <a16:creationId xmlns:a16="http://schemas.microsoft.com/office/drawing/2014/main" id="{993161CC-A144-0290-4BDD-9AA74EE6370C}"/>
              </a:ext>
            </a:extLst>
          </p:cNvPr>
          <p:cNvSpPr>
            <a:spLocks noGrp="1"/>
          </p:cNvSpPr>
          <p:nvPr>
            <p:ph idx="1"/>
          </p:nvPr>
        </p:nvSpPr>
        <p:spPr>
          <a:xfrm>
            <a:off x="381000" y="2049341"/>
            <a:ext cx="6218553" cy="3450613"/>
          </a:xfrm>
        </p:spPr>
        <p:style>
          <a:lnRef idx="1">
            <a:schemeClr val="accent4"/>
          </a:lnRef>
          <a:fillRef idx="2">
            <a:schemeClr val="accent4"/>
          </a:fillRef>
          <a:effectRef idx="1">
            <a:schemeClr val="accent4"/>
          </a:effectRef>
          <a:fontRef idx="minor">
            <a:schemeClr val="dk1"/>
          </a:fontRef>
        </p:style>
        <p:txBody>
          <a:bodyPr>
            <a:normAutofit fontScale="70000" lnSpcReduction="20000"/>
          </a:bodyPr>
          <a:lstStyle/>
          <a:p>
            <a:pPr marL="342900" marR="0" lvl="0" indent="-342900">
              <a:lnSpc>
                <a:spcPct val="200000"/>
              </a:lnSpc>
              <a:spcBef>
                <a:spcPts val="1200"/>
              </a:spcBef>
              <a:spcAft>
                <a:spcPts val="0"/>
              </a:spcAft>
              <a:buFont typeface="Symbol" panose="05050102010706020507" pitchFamily="18" charset="2"/>
              <a:buChar char=""/>
            </a:pPr>
            <a:r>
              <a:rPr lang="en-GB" sz="2000" b="1" kern="100" dirty="0">
                <a:latin typeface="Times New Roman" panose="02020603050405020304" pitchFamily="18" charset="0"/>
                <a:ea typeface="Calibri" panose="020F0502020204030204" pitchFamily="34" charset="0"/>
                <a:cs typeface="Times New Roman" panose="02020603050405020304" pitchFamily="18" charset="0"/>
              </a:rPr>
              <a:t>A</a:t>
            </a: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s per</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b="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Gebauer</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GB" sz="2000" b="1"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(2020), </a:t>
            </a:r>
            <a:r>
              <a:rPr lang="en-GB" sz="2000" b="1"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a:t>
            </a: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he market niche consists of the production of biodiesel</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e-rickshaw manufacturing.</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the power storage business</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expert advice</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maintenance and installation services</a:t>
            </a:r>
          </a:p>
          <a:p>
            <a:pPr marL="342900" marR="0" lvl="0" indent="-342900">
              <a:lnSpc>
                <a:spcPct val="20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selling power plans</a:t>
            </a:r>
          </a:p>
          <a:p>
            <a:pPr marL="342900" marR="0" lvl="0" indent="-342900">
              <a:lnSpc>
                <a:spcPct val="200000"/>
              </a:lnSpc>
              <a:spcBef>
                <a:spcPts val="0"/>
              </a:spcBef>
              <a:spcAft>
                <a:spcPts val="120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market niche consists of the rainwater harvesting business.</a:t>
            </a:r>
          </a:p>
          <a:p>
            <a:endParaRPr lang="en-GB" dirty="0"/>
          </a:p>
        </p:txBody>
      </p:sp>
      <p:pic>
        <p:nvPicPr>
          <p:cNvPr id="4" name="Picture 4" descr="Renewable Energy Market Size, Share Growth, Trends 2023-28">
            <a:extLst>
              <a:ext uri="{FF2B5EF4-FFF2-40B4-BE49-F238E27FC236}">
                <a16:creationId xmlns:a16="http://schemas.microsoft.com/office/drawing/2014/main" id="{13EC92AB-D2A3-7787-AE9C-912B533319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92" b="3798"/>
          <a:stretch/>
        </p:blipFill>
        <p:spPr bwMode="auto">
          <a:xfrm>
            <a:off x="7216811" y="2049341"/>
            <a:ext cx="4369600" cy="3206166"/>
          </a:xfrm>
          <a:prstGeom prst="round2DiagRect">
            <a:avLst>
              <a:gd name="adj1" fmla="val 16667"/>
              <a:gd name="adj2" fmla="val 0"/>
            </a:avLst>
          </a:prstGeom>
          <a:ln w="88900" cap="sq">
            <a:noFill/>
            <a:miter lim="800000"/>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4926A42-12A2-6535-42C5-4E3346DCAD93}"/>
              </a:ext>
            </a:extLst>
          </p:cNvPr>
          <p:cNvSpPr txBox="1"/>
          <p:nvPr/>
        </p:nvSpPr>
        <p:spPr>
          <a:xfrm>
            <a:off x="8545364" y="5414951"/>
            <a:ext cx="1447800" cy="369332"/>
          </a:xfrm>
          <a:prstGeom prst="rect">
            <a:avLst/>
          </a:prstGeom>
          <a:noFill/>
        </p:spPr>
        <p:txBody>
          <a:bodyPr wrap="square">
            <a:spAutoFit/>
          </a:bodyPr>
          <a:lstStyle/>
          <a:p>
            <a:r>
              <a:rPr lang="en-GB" sz="18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(Lan, 2023) </a:t>
            </a:r>
            <a:endParaRPr lang="en-GB" b="1" dirty="0"/>
          </a:p>
        </p:txBody>
      </p:sp>
      <p:pic>
        <p:nvPicPr>
          <p:cNvPr id="7" name="Picture 6">
            <a:extLst>
              <a:ext uri="{FF2B5EF4-FFF2-40B4-BE49-F238E27FC236}">
                <a16:creationId xmlns:a16="http://schemas.microsoft.com/office/drawing/2014/main" id="{C6ABCD54-8992-15CE-018C-74CE5C1BB625}"/>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948331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74734-18AE-9438-9250-ED6E6AE1A50E}"/>
              </a:ext>
            </a:extLst>
          </p:cNvPr>
          <p:cNvSpPr>
            <a:spLocks noGrp="1"/>
          </p:cNvSpPr>
          <p:nvPr>
            <p:ph type="title"/>
          </p:nvPr>
        </p:nvSpPr>
        <p:spPr>
          <a:xfrm>
            <a:off x="513347" y="461378"/>
            <a:ext cx="4648200" cy="1114759"/>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BUSINESS MODEL</a:t>
            </a:r>
          </a:p>
        </p:txBody>
      </p:sp>
      <p:sp>
        <p:nvSpPr>
          <p:cNvPr id="3" name="Content Placeholder 2">
            <a:extLst>
              <a:ext uri="{FF2B5EF4-FFF2-40B4-BE49-F238E27FC236}">
                <a16:creationId xmlns:a16="http://schemas.microsoft.com/office/drawing/2014/main" id="{F440FB01-3932-3417-CF5E-72612BD8A112}"/>
              </a:ext>
            </a:extLst>
          </p:cNvPr>
          <p:cNvSpPr>
            <a:spLocks noGrp="1"/>
          </p:cNvSpPr>
          <p:nvPr>
            <p:ph idx="1"/>
          </p:nvPr>
        </p:nvSpPr>
        <p:spPr>
          <a:xfrm>
            <a:off x="513347" y="2016355"/>
            <a:ext cx="5093369" cy="3450613"/>
          </a:xfrm>
        </p:spPr>
        <p:style>
          <a:lnRef idx="1">
            <a:schemeClr val="accent4"/>
          </a:lnRef>
          <a:fillRef idx="2">
            <a:schemeClr val="accent4"/>
          </a:fillRef>
          <a:effectRef idx="1">
            <a:schemeClr val="accent4"/>
          </a:effectRef>
          <a:fontRef idx="minor">
            <a:schemeClr val="dk1"/>
          </a:fontRef>
        </p:style>
        <p:txBody>
          <a:bodyPr>
            <a:normAutofit fontScale="70000" lnSpcReduction="20000"/>
          </a:bodyPr>
          <a:lstStyle/>
          <a:p>
            <a:pPr marR="0" indent="0">
              <a:lnSpc>
                <a:spcPct val="170000"/>
              </a:lnSpc>
              <a:spcBef>
                <a:spcPts val="1200"/>
              </a:spcBef>
              <a:spcAft>
                <a:spcPts val="12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As per</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b="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Rikkonen</a:t>
            </a:r>
            <a:r>
              <a:rPr lang="en-GB" sz="20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(2019). </a:t>
            </a: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company must use the revenue model in their business. There are five structures in the revenue model, which consist of the following:</a:t>
            </a:r>
          </a:p>
          <a:p>
            <a:pPr marL="342900" marR="0" lvl="0" indent="-342900">
              <a:lnSpc>
                <a:spcPct val="170000"/>
              </a:lnSpc>
              <a:spcBef>
                <a:spcPts val="120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first type includes a recurring revenue structure.</a:t>
            </a:r>
          </a:p>
          <a:p>
            <a:pPr marL="342900" marR="0" lvl="0" indent="-342900">
              <a:lnSpc>
                <a:spcPct val="17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second type includes affiliate revenue structure. </a:t>
            </a:r>
          </a:p>
          <a:p>
            <a:pPr marL="342900" marR="0" lvl="0" indent="-342900">
              <a:lnSpc>
                <a:spcPct val="17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third type includes sales revenue structure.</a:t>
            </a:r>
          </a:p>
          <a:p>
            <a:pPr marL="342900" marR="0" lvl="0" indent="-342900">
              <a:lnSpc>
                <a:spcPct val="170000"/>
              </a:lnSpc>
              <a:spcBef>
                <a:spcPts val="0"/>
              </a:spcBef>
              <a:spcAft>
                <a:spcPts val="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fourth type includes SaaS revenue structure.</a:t>
            </a:r>
          </a:p>
          <a:p>
            <a:pPr marL="342900" marR="0" lvl="0" indent="-342900">
              <a:lnSpc>
                <a:spcPct val="170000"/>
              </a:lnSpc>
              <a:spcBef>
                <a:spcPts val="0"/>
              </a:spcBef>
              <a:spcAft>
                <a:spcPts val="1200"/>
              </a:spcAft>
              <a:buFont typeface="Symbol" panose="05050102010706020507" pitchFamily="18" charset="2"/>
              <a:buChar char=""/>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The fifth type includes advertising revenue structure.</a:t>
            </a:r>
          </a:p>
          <a:p>
            <a:endParaRPr lang="en-GB" dirty="0"/>
          </a:p>
        </p:txBody>
      </p:sp>
      <p:pic>
        <p:nvPicPr>
          <p:cNvPr id="4" name="Picture 2" descr="Revenue Model - What Is It, Types, Examples, Vs Business Model">
            <a:extLst>
              <a:ext uri="{FF2B5EF4-FFF2-40B4-BE49-F238E27FC236}">
                <a16:creationId xmlns:a16="http://schemas.microsoft.com/office/drawing/2014/main" id="{2D2B7BC0-E25C-E917-D789-7583528DC5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844" y="1771960"/>
            <a:ext cx="4563735" cy="331407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FF7DE891-2409-DC01-9B4E-2C14DA466DD5}"/>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1985562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A568F-7D4B-0BFB-DB62-F2A3D0759898}"/>
              </a:ext>
            </a:extLst>
          </p:cNvPr>
          <p:cNvSpPr>
            <a:spLocks noGrp="1"/>
          </p:cNvSpPr>
          <p:nvPr>
            <p:ph type="title"/>
          </p:nvPr>
        </p:nvSpPr>
        <p:spPr>
          <a:xfrm>
            <a:off x="393031" y="365125"/>
            <a:ext cx="7583906" cy="1045341"/>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IMPACT AND SUSTAINABILITY</a:t>
            </a:r>
          </a:p>
        </p:txBody>
      </p:sp>
      <p:sp>
        <p:nvSpPr>
          <p:cNvPr id="3" name="Content Placeholder 2">
            <a:extLst>
              <a:ext uri="{FF2B5EF4-FFF2-40B4-BE49-F238E27FC236}">
                <a16:creationId xmlns:a16="http://schemas.microsoft.com/office/drawing/2014/main" id="{52161233-0035-2BE8-5CFD-522C09E227AB}"/>
              </a:ext>
            </a:extLst>
          </p:cNvPr>
          <p:cNvSpPr>
            <a:spLocks noGrp="1"/>
          </p:cNvSpPr>
          <p:nvPr>
            <p:ph idx="1"/>
          </p:nvPr>
        </p:nvSpPr>
        <p:spPr>
          <a:xfrm>
            <a:off x="497880" y="1646400"/>
            <a:ext cx="4783983" cy="4200947"/>
          </a:xfrm>
        </p:spPr>
        <p:style>
          <a:lnRef idx="1">
            <a:schemeClr val="accent4"/>
          </a:lnRef>
          <a:fillRef idx="2">
            <a:schemeClr val="accent4"/>
          </a:fillRef>
          <a:effectRef idx="1">
            <a:schemeClr val="accent4"/>
          </a:effectRef>
          <a:fontRef idx="minor">
            <a:schemeClr val="dk1"/>
          </a:fontRef>
        </p:style>
        <p:txBody>
          <a:bodyPr>
            <a:normAutofit fontScale="92500"/>
          </a:bodyPr>
          <a:lstStyle/>
          <a:p>
            <a:pPr marL="285750" marR="0" lvl="0" indent="-285750">
              <a:lnSpc>
                <a:spcPct val="160000"/>
              </a:lnSpc>
              <a:spcBef>
                <a:spcPts val="120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Photovoltaic noise barriers help mitigate the noise level and shield it from noise pollution by road traffic and help in producing clean energy (Fallast et al., 2019).</a:t>
            </a:r>
          </a:p>
          <a:p>
            <a:pPr marL="285750" marR="0" lvl="0" indent="-285750">
              <a:lnSpc>
                <a:spcPct val="160000"/>
              </a:lnSpc>
              <a:spcBef>
                <a:spcPts val="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The Photovoltaic noise barrier targets set up by the govt.</a:t>
            </a: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 </a:t>
            </a: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lead to solar projects which are eco-friendly and provide sustainability (Hrapović, 2023).</a:t>
            </a:r>
          </a:p>
          <a:p>
            <a:pPr marL="285750" marR="0" lvl="0" indent="-285750">
              <a:lnSpc>
                <a:spcPct val="160000"/>
              </a:lnSpc>
              <a:spcBef>
                <a:spcPts val="0"/>
              </a:spcBef>
              <a:spcAft>
                <a:spcPts val="120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The PV barriers provide solutions for challenges like traffic noise, transport traffic, and visual quality in the areas.</a:t>
            </a:r>
          </a:p>
          <a:p>
            <a:endParaRPr lang="en-GB" dirty="0"/>
          </a:p>
        </p:txBody>
      </p:sp>
      <p:pic>
        <p:nvPicPr>
          <p:cNvPr id="4" name="Picture 3">
            <a:extLst>
              <a:ext uri="{FF2B5EF4-FFF2-40B4-BE49-F238E27FC236}">
                <a16:creationId xmlns:a16="http://schemas.microsoft.com/office/drawing/2014/main" id="{AE80A65A-648B-8CD9-1040-5F446A0FB7D5}"/>
              </a:ext>
            </a:extLst>
          </p:cNvPr>
          <p:cNvPicPr>
            <a:picLocks noChangeAspect="1"/>
          </p:cNvPicPr>
          <p:nvPr/>
        </p:nvPicPr>
        <p:blipFill>
          <a:blip r:embed="rId3"/>
          <a:stretch>
            <a:fillRect/>
          </a:stretch>
        </p:blipFill>
        <p:spPr>
          <a:xfrm>
            <a:off x="6536656" y="1775591"/>
            <a:ext cx="4400550" cy="330517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4359542C-3D5E-C8CC-4C88-E027737CE075}"/>
              </a:ext>
            </a:extLst>
          </p:cNvPr>
          <p:cNvSpPr txBox="1"/>
          <p:nvPr/>
        </p:nvSpPr>
        <p:spPr>
          <a:xfrm>
            <a:off x="6861501" y="5261225"/>
            <a:ext cx="3750859" cy="369332"/>
          </a:xfrm>
          <a:prstGeom prst="rect">
            <a:avLst/>
          </a:prstGeom>
          <a:noFill/>
        </p:spPr>
        <p:txBody>
          <a:bodyPr wrap="square">
            <a:spAutoFit/>
          </a:bodyPr>
          <a:lstStyle/>
          <a:p>
            <a:r>
              <a:rPr lang="en-IN" sz="1800" b="1" dirty="0">
                <a:latin typeface="Times New Roman" panose="02020603050405020304" pitchFamily="18" charset="0"/>
                <a:cs typeface="Times New Roman" panose="02020603050405020304" pitchFamily="18" charset="0"/>
              </a:rPr>
              <a:t>(Source: worldhighways.com, 2023)</a:t>
            </a:r>
          </a:p>
        </p:txBody>
      </p:sp>
      <p:pic>
        <p:nvPicPr>
          <p:cNvPr id="8" name="Picture 7">
            <a:extLst>
              <a:ext uri="{FF2B5EF4-FFF2-40B4-BE49-F238E27FC236}">
                <a16:creationId xmlns:a16="http://schemas.microsoft.com/office/drawing/2014/main" id="{6D47A1F3-0BDD-BADC-534A-27607C620F53}"/>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509348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5E171-D101-24D2-639C-A6349C67B6BC}"/>
              </a:ext>
            </a:extLst>
          </p:cNvPr>
          <p:cNvSpPr>
            <a:spLocks noGrp="1"/>
          </p:cNvSpPr>
          <p:nvPr>
            <p:ph type="title"/>
          </p:nvPr>
        </p:nvSpPr>
        <p:spPr>
          <a:xfrm>
            <a:off x="584933" y="592096"/>
            <a:ext cx="6393383" cy="1083184"/>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RESISTANCE TO CHANGE</a:t>
            </a:r>
          </a:p>
        </p:txBody>
      </p:sp>
      <p:sp>
        <p:nvSpPr>
          <p:cNvPr id="3" name="Content Placeholder 2">
            <a:extLst>
              <a:ext uri="{FF2B5EF4-FFF2-40B4-BE49-F238E27FC236}">
                <a16:creationId xmlns:a16="http://schemas.microsoft.com/office/drawing/2014/main" id="{5546D5FE-70B8-F845-DB9C-6FFA8DF42569}"/>
              </a:ext>
            </a:extLst>
          </p:cNvPr>
          <p:cNvSpPr>
            <a:spLocks noGrp="1"/>
          </p:cNvSpPr>
          <p:nvPr>
            <p:ph idx="1"/>
          </p:nvPr>
        </p:nvSpPr>
        <p:spPr>
          <a:xfrm>
            <a:off x="584933" y="1974020"/>
            <a:ext cx="4486804" cy="3583765"/>
          </a:xfrm>
        </p:spPr>
        <p:style>
          <a:lnRef idx="1">
            <a:schemeClr val="accent4"/>
          </a:lnRef>
          <a:fillRef idx="2">
            <a:schemeClr val="accent4"/>
          </a:fillRef>
          <a:effectRef idx="1">
            <a:schemeClr val="accent4"/>
          </a:effectRef>
          <a:fontRef idx="minor">
            <a:schemeClr val="dk1"/>
          </a:fontRef>
        </p:style>
        <p:txBody>
          <a:bodyPr>
            <a:normAutofit fontScale="92500" lnSpcReduction="10000"/>
          </a:bodyPr>
          <a:lstStyle/>
          <a:p>
            <a:pPr marL="285750" marR="0" lvl="0" indent="-285750" algn="just">
              <a:lnSpc>
                <a:spcPct val="150000"/>
              </a:lnSpc>
              <a:spcBef>
                <a:spcPts val="120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Photovoltaic noise barriers are very expensive, and the manufacturer's cost is also high.</a:t>
            </a:r>
          </a:p>
          <a:p>
            <a:pPr marL="285750" marR="0" lvl="0" indent="-285750" algn="just">
              <a:lnSpc>
                <a:spcPct val="150000"/>
              </a:lnSpc>
              <a:spcBef>
                <a:spcPts val="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There is a need for large space and capital, and this will contribute a lot to the success of the plantation.</a:t>
            </a:r>
          </a:p>
          <a:p>
            <a:pPr marL="285750" marR="0" lvl="0" indent="-285750" algn="just">
              <a:lnSpc>
                <a:spcPct val="150000"/>
              </a:lnSpc>
              <a:spcBef>
                <a:spcPts val="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Govt. support and initiatives are needed for various solar venture facilities and subsidies (Hu et al., 2022).</a:t>
            </a:r>
          </a:p>
          <a:p>
            <a:pPr marL="285750" marR="0" lvl="0" indent="-285750" algn="just">
              <a:lnSpc>
                <a:spcPct val="150000"/>
              </a:lnSpc>
              <a:spcBef>
                <a:spcPts val="0"/>
              </a:spcBef>
              <a:spcAft>
                <a:spcPts val="120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The risk is high because of the big business and the capital incentive nature.</a:t>
            </a:r>
          </a:p>
          <a:p>
            <a:endParaRPr lang="en-GB" dirty="0"/>
          </a:p>
        </p:txBody>
      </p:sp>
      <p:pic>
        <p:nvPicPr>
          <p:cNvPr id="4" name="Picture 3">
            <a:extLst>
              <a:ext uri="{FF2B5EF4-FFF2-40B4-BE49-F238E27FC236}">
                <a16:creationId xmlns:a16="http://schemas.microsoft.com/office/drawing/2014/main" id="{DD6D14FB-EA18-1C78-3C68-DC3A235607AB}"/>
              </a:ext>
            </a:extLst>
          </p:cNvPr>
          <p:cNvPicPr>
            <a:picLocks noChangeAspect="1"/>
          </p:cNvPicPr>
          <p:nvPr/>
        </p:nvPicPr>
        <p:blipFill>
          <a:blip r:embed="rId3"/>
          <a:stretch>
            <a:fillRect/>
          </a:stretch>
        </p:blipFill>
        <p:spPr>
          <a:xfrm>
            <a:off x="6253216" y="1974020"/>
            <a:ext cx="5353851" cy="32087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79459BA3-24F8-B071-170E-25C78EA6B59B}"/>
              </a:ext>
            </a:extLst>
          </p:cNvPr>
          <p:cNvSpPr txBox="1"/>
          <p:nvPr/>
        </p:nvSpPr>
        <p:spPr>
          <a:xfrm>
            <a:off x="6379974" y="5427511"/>
            <a:ext cx="5353851" cy="369332"/>
          </a:xfrm>
          <a:prstGeom prst="rect">
            <a:avLst/>
          </a:prstGeom>
          <a:noFill/>
        </p:spPr>
        <p:txBody>
          <a:bodyPr wrap="square">
            <a:spAutoFit/>
          </a:bodyPr>
          <a:lstStyle/>
          <a:p>
            <a:r>
              <a:rPr lang="en-US" sz="1800" b="1" dirty="0">
                <a:effectLst/>
                <a:latin typeface="Times New Roman" panose="02020603050405020304" pitchFamily="18" charset="0"/>
                <a:cs typeface="Times New Roman" panose="02020603050405020304" pitchFamily="18" charset="0"/>
              </a:rPr>
              <a:t>(</a:t>
            </a:r>
            <a:r>
              <a:rPr lang="en-US" sz="1800" b="1" dirty="0">
                <a:latin typeface="Times New Roman" panose="02020603050405020304" pitchFamily="18" charset="0"/>
                <a:cs typeface="Times New Roman" panose="02020603050405020304" pitchFamily="18" charset="0"/>
              </a:rPr>
              <a:t>S</a:t>
            </a:r>
            <a:r>
              <a:rPr lang="en-US" sz="1800" b="1" dirty="0">
                <a:effectLst/>
                <a:latin typeface="Times New Roman" panose="02020603050405020304" pitchFamily="18" charset="0"/>
                <a:cs typeface="Times New Roman" panose="02020603050405020304" pitchFamily="18" charset="0"/>
              </a:rPr>
              <a:t>ource: Photovoltaic testing Westco Solutions, 2023)</a:t>
            </a:r>
            <a:endParaRPr lang="en-IN" sz="1800" b="1" dirty="0"/>
          </a:p>
        </p:txBody>
      </p:sp>
      <p:pic>
        <p:nvPicPr>
          <p:cNvPr id="8" name="Picture 7">
            <a:extLst>
              <a:ext uri="{FF2B5EF4-FFF2-40B4-BE49-F238E27FC236}">
                <a16:creationId xmlns:a16="http://schemas.microsoft.com/office/drawing/2014/main" id="{E901FBB8-E477-CDE1-1EC8-C018A490E4FB}"/>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3269974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EDBE4-F473-9137-74B1-9B3C8D5E56D8}"/>
              </a:ext>
            </a:extLst>
          </p:cNvPr>
          <p:cNvSpPr>
            <a:spLocks noGrp="1"/>
          </p:cNvSpPr>
          <p:nvPr>
            <p:ph type="title"/>
          </p:nvPr>
        </p:nvSpPr>
        <p:spPr>
          <a:xfrm>
            <a:off x="332874" y="497474"/>
            <a:ext cx="7920789" cy="1090696"/>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CHALLENGES AND MITIGATION</a:t>
            </a:r>
          </a:p>
        </p:txBody>
      </p:sp>
      <p:sp>
        <p:nvSpPr>
          <p:cNvPr id="3" name="Content Placeholder 2">
            <a:extLst>
              <a:ext uri="{FF2B5EF4-FFF2-40B4-BE49-F238E27FC236}">
                <a16:creationId xmlns:a16="http://schemas.microsoft.com/office/drawing/2014/main" id="{22E86317-FB8A-C8F9-5418-A392BD1FCAF3}"/>
              </a:ext>
            </a:extLst>
          </p:cNvPr>
          <p:cNvSpPr>
            <a:spLocks noGrp="1"/>
          </p:cNvSpPr>
          <p:nvPr>
            <p:ph idx="1"/>
          </p:nvPr>
        </p:nvSpPr>
        <p:spPr>
          <a:xfrm>
            <a:off x="332874" y="1971215"/>
            <a:ext cx="4827452" cy="3635501"/>
          </a:xfrm>
        </p:spPr>
        <p:style>
          <a:lnRef idx="1">
            <a:schemeClr val="accent4"/>
          </a:lnRef>
          <a:fillRef idx="2">
            <a:schemeClr val="accent4"/>
          </a:fillRef>
          <a:effectRef idx="1">
            <a:schemeClr val="accent4"/>
          </a:effectRef>
          <a:fontRef idx="minor">
            <a:schemeClr val="dk1"/>
          </a:fontRef>
        </p:style>
        <p:txBody>
          <a:bodyPr>
            <a:normAutofit fontScale="70000" lnSpcReduction="20000"/>
          </a:bodyPr>
          <a:lstStyle/>
          <a:p>
            <a:pPr marL="285750" marR="0" lvl="0" indent="-285750">
              <a:lnSpc>
                <a:spcPct val="150000"/>
              </a:lnSpc>
              <a:spcBef>
                <a:spcPts val="1200"/>
              </a:spcBef>
              <a:spcAft>
                <a:spcPts val="0"/>
              </a:spcAft>
              <a:buFont typeface="Arial" panose="020B0604020202020204" pitchFamily="34" charset="0"/>
              <a:buChar char="•"/>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Many people are not aware of this technology and the advantages that it comes with, so various awareness programs are needed.</a:t>
            </a:r>
          </a:p>
          <a:p>
            <a:pPr marL="285750" marR="0" lvl="0" indent="-285750">
              <a:lnSpc>
                <a:spcPct val="150000"/>
              </a:lnSpc>
              <a:spcBef>
                <a:spcPts val="0"/>
              </a:spcBef>
              <a:spcAft>
                <a:spcPts val="0"/>
              </a:spcAft>
              <a:buFont typeface="Arial" panose="020B0604020202020204" pitchFamily="34" charset="0"/>
              <a:buChar char="•"/>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The UK govt. It is very strict when it comes to rules and regulations, so it might be a little difficult to go through the regulatory process, but with proper strategies and business ideas, this can be dealt with (</a:t>
            </a:r>
            <a:r>
              <a:rPr lang="en-US" sz="2000" b="1" dirty="0" err="1">
                <a:effectLst/>
                <a:latin typeface="Times New Roman" panose="02020603050405020304" pitchFamily="18" charset="0"/>
                <a:ea typeface="Times New Roman" panose="02020603050405020304" pitchFamily="18" charset="0"/>
                <a:cs typeface="Times New Roman" panose="02020603050405020304" pitchFamily="18" charset="0"/>
              </a:rPr>
              <a:t>Benöhr</a:t>
            </a: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 and Gebremedhin, 2021).</a:t>
            </a:r>
          </a:p>
          <a:p>
            <a:pPr marL="285750" marR="0" lvl="0" indent="-285750">
              <a:lnSpc>
                <a:spcPct val="150000"/>
              </a:lnSpc>
              <a:spcBef>
                <a:spcPts val="0"/>
              </a:spcBef>
              <a:spcAft>
                <a:spcPts val="1200"/>
              </a:spcAft>
              <a:buFont typeface="Arial" panose="020B0604020202020204" pitchFamily="34" charset="0"/>
              <a:buChar char="•"/>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The future performance is uncertain as there is uncertainty in how much sunlight will be available to function properly, but the technology can grasp sunlight and produce further energy.</a:t>
            </a:r>
          </a:p>
          <a:p>
            <a:endParaRPr lang="en-GB" dirty="0"/>
          </a:p>
        </p:txBody>
      </p:sp>
      <p:pic>
        <p:nvPicPr>
          <p:cNvPr id="4" name="Picture 3">
            <a:extLst>
              <a:ext uri="{FF2B5EF4-FFF2-40B4-BE49-F238E27FC236}">
                <a16:creationId xmlns:a16="http://schemas.microsoft.com/office/drawing/2014/main" id="{B9A67B12-CC11-4805-D412-26F96D20417C}"/>
              </a:ext>
            </a:extLst>
          </p:cNvPr>
          <p:cNvPicPr>
            <a:picLocks noChangeAspect="1"/>
          </p:cNvPicPr>
          <p:nvPr/>
        </p:nvPicPr>
        <p:blipFill rotWithShape="1">
          <a:blip r:embed="rId3"/>
          <a:srcRect l="9062" t="8610" r="4688" b="10278"/>
          <a:stretch/>
        </p:blipFill>
        <p:spPr>
          <a:xfrm>
            <a:off x="6870682" y="2203867"/>
            <a:ext cx="4523634" cy="294564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28F3AB7-D30E-04F8-0D1A-41930A35824A}"/>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2920891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EF70-F5C2-E9A2-8961-11304FD4DEA3}"/>
              </a:ext>
            </a:extLst>
          </p:cNvPr>
          <p:cNvSpPr>
            <a:spLocks noGrp="1"/>
          </p:cNvSpPr>
          <p:nvPr>
            <p:ph type="title"/>
          </p:nvPr>
        </p:nvSpPr>
        <p:spPr>
          <a:xfrm>
            <a:off x="394512" y="472967"/>
            <a:ext cx="7919309" cy="1006475"/>
          </a:xfrm>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GB"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CHALLENGES AND MITIGATION</a:t>
            </a:r>
          </a:p>
        </p:txBody>
      </p:sp>
      <p:sp>
        <p:nvSpPr>
          <p:cNvPr id="3" name="Content Placeholder 2">
            <a:extLst>
              <a:ext uri="{FF2B5EF4-FFF2-40B4-BE49-F238E27FC236}">
                <a16:creationId xmlns:a16="http://schemas.microsoft.com/office/drawing/2014/main" id="{1A2E3958-3C74-5F0D-779D-ADE7A0A9D174}"/>
              </a:ext>
            </a:extLst>
          </p:cNvPr>
          <p:cNvSpPr>
            <a:spLocks noGrp="1"/>
          </p:cNvSpPr>
          <p:nvPr>
            <p:ph idx="1"/>
          </p:nvPr>
        </p:nvSpPr>
        <p:spPr>
          <a:xfrm>
            <a:off x="394512" y="1839797"/>
            <a:ext cx="5367920" cy="3450613"/>
          </a:xfrm>
        </p:spPr>
        <p:style>
          <a:lnRef idx="1">
            <a:schemeClr val="accent4"/>
          </a:lnRef>
          <a:fillRef idx="2">
            <a:schemeClr val="accent4"/>
          </a:fillRef>
          <a:effectRef idx="1">
            <a:schemeClr val="accent4"/>
          </a:effectRef>
          <a:fontRef idx="minor">
            <a:schemeClr val="dk1"/>
          </a:fontRef>
        </p:style>
        <p:txBody>
          <a:bodyPr>
            <a:normAutofit/>
          </a:bodyPr>
          <a:lstStyle/>
          <a:p>
            <a:pPr marL="285750" marR="0" lvl="0" indent="-285750">
              <a:lnSpc>
                <a:spcPct val="150000"/>
              </a:lnSpc>
              <a:spcBef>
                <a:spcPts val="120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One of the biggest challenges is that solar energy only works when the sun is shining.</a:t>
            </a:r>
          </a:p>
          <a:p>
            <a:pPr marL="285750" marR="0" lvl="0" indent="-285750">
              <a:lnSpc>
                <a:spcPct val="150000"/>
              </a:lnSpc>
              <a:spcBef>
                <a:spcPts val="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Rare materials for certain solar technologies are needed in the production (</a:t>
            </a:r>
            <a:r>
              <a:rPr lang="en-US" sz="1600" b="1" dirty="0" err="1">
                <a:effectLst/>
                <a:latin typeface="Times New Roman" panose="02020603050405020304" pitchFamily="18" charset="0"/>
                <a:ea typeface="Times New Roman" panose="02020603050405020304" pitchFamily="18" charset="0"/>
                <a:cs typeface="Times New Roman" panose="02020603050405020304" pitchFamily="18" charset="0"/>
              </a:rPr>
              <a:t>Maghrabie</a:t>
            </a: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 et al., 2021).</a:t>
            </a:r>
          </a:p>
          <a:p>
            <a:pPr marL="285750" marR="0" lvl="0" indent="-285750">
              <a:lnSpc>
                <a:spcPct val="150000"/>
              </a:lnSpc>
              <a:spcBef>
                <a:spcPts val="0"/>
              </a:spcBef>
              <a:spcAft>
                <a:spcPts val="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There can be interruptions in supply.</a:t>
            </a:r>
          </a:p>
          <a:p>
            <a:pPr marL="285750" marR="0" lvl="0" indent="-285750">
              <a:lnSpc>
                <a:spcPct val="150000"/>
              </a:lnSpc>
              <a:spcBef>
                <a:spcPts val="0"/>
              </a:spcBef>
              <a:spcAft>
                <a:spcPts val="1200"/>
              </a:spcAft>
              <a:buFont typeface="Arial" panose="020B0604020202020204" pitchFamily="34" charset="0"/>
              <a:buChar char="•"/>
            </a:pPr>
            <a:r>
              <a:rPr lang="en-US" sz="1600" b="1" dirty="0">
                <a:effectLst/>
                <a:latin typeface="Times New Roman" panose="02020603050405020304" pitchFamily="18" charset="0"/>
                <a:ea typeface="Times New Roman" panose="02020603050405020304" pitchFamily="18" charset="0"/>
                <a:cs typeface="Times New Roman" panose="02020603050405020304" pitchFamily="18" charset="0"/>
              </a:rPr>
              <a:t>Substantial investments have longer payback periods. These investments will increase the debt. In oyster sectors</a:t>
            </a:r>
          </a:p>
          <a:p>
            <a:endParaRPr lang="en-GB" dirty="0"/>
          </a:p>
        </p:txBody>
      </p:sp>
      <p:pic>
        <p:nvPicPr>
          <p:cNvPr id="4" name="Picture 3">
            <a:extLst>
              <a:ext uri="{FF2B5EF4-FFF2-40B4-BE49-F238E27FC236}">
                <a16:creationId xmlns:a16="http://schemas.microsoft.com/office/drawing/2014/main" id="{B66CB6F8-D1A5-B98D-DD68-52390A881704}"/>
              </a:ext>
            </a:extLst>
          </p:cNvPr>
          <p:cNvPicPr>
            <a:picLocks noChangeAspect="1"/>
          </p:cNvPicPr>
          <p:nvPr/>
        </p:nvPicPr>
        <p:blipFill>
          <a:blip r:embed="rId3"/>
          <a:stretch>
            <a:fillRect/>
          </a:stretch>
        </p:blipFill>
        <p:spPr>
          <a:xfrm>
            <a:off x="6634106" y="1932639"/>
            <a:ext cx="4894999" cy="3180782"/>
          </a:xfrm>
          <a:prstGeom prst="rect">
            <a:avLst/>
          </a:prstGeom>
          <a:ln>
            <a:noFill/>
          </a:ln>
          <a:effectLst>
            <a:softEdge rad="112500"/>
          </a:effectLst>
        </p:spPr>
      </p:pic>
      <p:pic>
        <p:nvPicPr>
          <p:cNvPr id="6" name="Picture 5">
            <a:extLst>
              <a:ext uri="{FF2B5EF4-FFF2-40B4-BE49-F238E27FC236}">
                <a16:creationId xmlns:a16="http://schemas.microsoft.com/office/drawing/2014/main" id="{54F550BF-54AA-37D1-8E94-ED2BC3320EC9}"/>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3400764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AD9BF-F75A-AE80-25C4-B138A423B873}"/>
              </a:ext>
            </a:extLst>
          </p:cNvPr>
          <p:cNvSpPr>
            <a:spLocks noGrp="1"/>
          </p:cNvSpPr>
          <p:nvPr>
            <p:ph type="title"/>
          </p:nvPr>
        </p:nvSpPr>
        <p:spPr>
          <a:xfrm>
            <a:off x="838200" y="589547"/>
            <a:ext cx="4299284" cy="1101141"/>
          </a:xfrm>
        </p:spPr>
        <p:style>
          <a:lnRef idx="1">
            <a:schemeClr val="accent3"/>
          </a:lnRef>
          <a:fillRef idx="2">
            <a:schemeClr val="accent3"/>
          </a:fillRef>
          <a:effectRef idx="1">
            <a:schemeClr val="accent3"/>
          </a:effectRef>
          <a:fontRef idx="minor">
            <a:schemeClr val="dk1"/>
          </a:fontRef>
        </p:style>
        <p:txBody>
          <a:bodyPr>
            <a:normAutofit/>
          </a:bodyPr>
          <a:lstStyle/>
          <a:p>
            <a:r>
              <a:rPr lang="en-GB"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CONCLUSIONS</a:t>
            </a:r>
          </a:p>
        </p:txBody>
      </p:sp>
      <p:sp>
        <p:nvSpPr>
          <p:cNvPr id="3" name="Content Placeholder 2">
            <a:extLst>
              <a:ext uri="{FF2B5EF4-FFF2-40B4-BE49-F238E27FC236}">
                <a16:creationId xmlns:a16="http://schemas.microsoft.com/office/drawing/2014/main" id="{76D537A1-B987-39EB-D8D5-9A61F7AE1602}"/>
              </a:ext>
            </a:extLst>
          </p:cNvPr>
          <p:cNvSpPr>
            <a:spLocks noGrp="1"/>
          </p:cNvSpPr>
          <p:nvPr>
            <p:ph idx="1"/>
          </p:nvPr>
        </p:nvSpPr>
        <p:spPr>
          <a:xfrm>
            <a:off x="838200" y="2014899"/>
            <a:ext cx="4994941" cy="3450613"/>
          </a:xfrm>
        </p:spPr>
        <p:style>
          <a:lnRef idx="1">
            <a:schemeClr val="accent4"/>
          </a:lnRef>
          <a:fillRef idx="2">
            <a:schemeClr val="accent4"/>
          </a:fillRef>
          <a:effectRef idx="1">
            <a:schemeClr val="accent4"/>
          </a:effectRef>
          <a:fontRef idx="minor">
            <a:schemeClr val="dk1"/>
          </a:fontRef>
        </p:style>
        <p:txBody>
          <a:bodyPr>
            <a:normAutofit fontScale="85000" lnSpcReduction="10000"/>
          </a:bodyPr>
          <a:lstStyle/>
          <a:p>
            <a:pPr marL="285750" marR="0" lvl="0" indent="-285750">
              <a:lnSpc>
                <a:spcPct val="150000"/>
              </a:lnSpc>
              <a:spcBef>
                <a:spcPts val="1200"/>
              </a:spcBef>
              <a:spcAft>
                <a:spcPts val="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For the photovoltaic noise barriers, a diverse and specific target market is found in the United Kingdom market.</a:t>
            </a:r>
          </a:p>
          <a:p>
            <a:pPr marL="285750" marR="0" lvl="0" indent="-285750">
              <a:lnSpc>
                <a:spcPct val="150000"/>
              </a:lnSpc>
              <a:spcBef>
                <a:spcPts val="0"/>
              </a:spcBef>
              <a:spcAft>
                <a:spcPts val="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Noise barriers help in preventing loud and bad noises from spreading in the environment.</a:t>
            </a:r>
          </a:p>
          <a:p>
            <a:pPr marL="285750" marR="0" lvl="0" indent="-285750">
              <a:lnSpc>
                <a:spcPct val="150000"/>
              </a:lnSpc>
              <a:spcBef>
                <a:spcPts val="0"/>
              </a:spcBef>
              <a:spcAft>
                <a:spcPts val="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Noise barriers are made up of rubbers, so these are recyclable.</a:t>
            </a:r>
          </a:p>
          <a:p>
            <a:pPr marL="285750" marR="0" lvl="0" indent="-285750">
              <a:lnSpc>
                <a:spcPct val="150000"/>
              </a:lnSpc>
              <a:spcBef>
                <a:spcPts val="0"/>
              </a:spcBef>
              <a:spcAft>
                <a:spcPts val="1200"/>
              </a:spcAft>
              <a:buFont typeface="Arial" panose="020B0604020202020204" pitchFamily="34" charset="0"/>
              <a:buChar char="•"/>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The UK has great future Photovoltaic noise barriers, and this can help them in their economic and development growth.</a:t>
            </a:r>
          </a:p>
          <a:p>
            <a:endParaRPr lang="en-GB" dirty="0"/>
          </a:p>
        </p:txBody>
      </p:sp>
      <p:pic>
        <p:nvPicPr>
          <p:cNvPr id="4" name="Picture 3">
            <a:extLst>
              <a:ext uri="{FF2B5EF4-FFF2-40B4-BE49-F238E27FC236}">
                <a16:creationId xmlns:a16="http://schemas.microsoft.com/office/drawing/2014/main" id="{7A2650E2-C644-8DD6-841B-735500856BC0}"/>
              </a:ext>
            </a:extLst>
          </p:cNvPr>
          <p:cNvPicPr>
            <a:picLocks noChangeAspect="1"/>
          </p:cNvPicPr>
          <p:nvPr/>
        </p:nvPicPr>
        <p:blipFill rotWithShape="1">
          <a:blip r:embed="rId3"/>
          <a:srcRect l="6537" r="2802"/>
          <a:stretch/>
        </p:blipFill>
        <p:spPr>
          <a:xfrm>
            <a:off x="6795667" y="1855257"/>
            <a:ext cx="5000531" cy="355572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extLst>
              <a:ext uri="{FF2B5EF4-FFF2-40B4-BE49-F238E27FC236}">
                <a16:creationId xmlns:a16="http://schemas.microsoft.com/office/drawing/2014/main" id="{59F3D87A-6449-04CA-E928-5B6BC1FDEF46}"/>
              </a:ext>
            </a:extLst>
          </p:cNvPr>
          <p:cNvPicPr/>
          <p:nvPr/>
        </p:nvPicPr>
        <p:blipFill>
          <a:blip r:embed="rId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1170471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1A32-8412-DB32-66F3-990A5749954D}"/>
              </a:ext>
            </a:extLst>
          </p:cNvPr>
          <p:cNvSpPr>
            <a:spLocks noGrp="1"/>
          </p:cNvSpPr>
          <p:nvPr>
            <p:ph type="title"/>
          </p:nvPr>
        </p:nvSpPr>
        <p:spPr>
          <a:xfrm>
            <a:off x="1183105" y="264694"/>
            <a:ext cx="4768516" cy="896602"/>
          </a:xfrm>
        </p:spPr>
        <p:style>
          <a:lnRef idx="1">
            <a:schemeClr val="accent3"/>
          </a:lnRef>
          <a:fillRef idx="2">
            <a:schemeClr val="accent3"/>
          </a:fillRef>
          <a:effectRef idx="1">
            <a:schemeClr val="accent3"/>
          </a:effectRef>
          <a:fontRef idx="minor">
            <a:schemeClr val="dk1"/>
          </a:fontRef>
        </p:style>
        <p:txBody>
          <a:bodyPr>
            <a:normAutofit/>
          </a:bodyPr>
          <a:lstStyle/>
          <a:p>
            <a:r>
              <a:rPr lang="en-US"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 LIST</a:t>
            </a:r>
            <a:endParaRPr lang="en-GB"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201B557-290A-7782-6FF3-A86805E14A76}"/>
              </a:ext>
            </a:extLst>
          </p:cNvPr>
          <p:cNvSpPr>
            <a:spLocks noGrp="1"/>
          </p:cNvSpPr>
          <p:nvPr>
            <p:ph idx="1"/>
          </p:nvPr>
        </p:nvSpPr>
        <p:spPr>
          <a:xfrm>
            <a:off x="475512" y="1429520"/>
            <a:ext cx="11355703" cy="5175435"/>
          </a:xfrm>
        </p:spPr>
        <p:txBody>
          <a:bodyPr>
            <a:noAutofit/>
          </a:bodyPr>
          <a:lstStyle/>
          <a:p>
            <a:pPr marL="0" marR="0" indent="0" algn="just">
              <a:lnSpc>
                <a:spcPct val="150000"/>
              </a:lnSpc>
              <a:spcBef>
                <a:spcPts val="0"/>
              </a:spcBef>
              <a:spcAft>
                <a:spcPts val="0"/>
              </a:spcAft>
              <a:buNone/>
            </a:pP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Alhafadhi</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L. and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Teh</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 2020. Advances in reduction of total harmonic distortion in solar photovoltaic systems: A literature review.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Energy Research</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44</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(4), pp.2455-2470.</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https://onlinelibrary.wiley.com/</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doi</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/abs/10.1002/er.5075</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Benöhr</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M.L. and Gebremedhin, A., 2021. Photovoltaic systems for road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networks.</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://ntnuopen.ntnu.no/</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ntnu-xmlui</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/handle/11250/3018904</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Fallast, K.,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Hadjipanayi</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Kwaśnicki</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Motyka</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Z. and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Cerón</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E.M., 2019. Photovoltaic road and rail noise barriers at different environmental and soil conditions, including mining terrains. In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E3S web of conferences</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(Vol. 106, p. 01008). EDP </a:t>
            </a:r>
            <a:r>
              <a:rPr lang="en-US" sz="1050" dirty="0" err="1">
                <a:effectLst/>
                <a:latin typeface="Times New Roman" panose="02020603050405020304" pitchFamily="18" charset="0"/>
                <a:ea typeface="Times New Roman" panose="02020603050405020304" pitchFamily="18" charset="0"/>
                <a:cs typeface="Times New Roman" panose="02020603050405020304" pitchFamily="18" charset="0"/>
              </a:rPr>
              <a:t>Sciences.</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://www.e3s-conferences.org/articles/e3sconf/abs/2019/32/e3sconf_ceim2019_01008/e3sconf_ceim2019_01008.html</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Gonzalo, A.P.,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Marugán</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A.P. and Márquez, F.P.G., 2019. A review of the application performances of concentrated solar power systems.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Applied Energy</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255</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p.113893.</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https://www.sciencedirect.com/science/article/pii/S0306261919315806</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Hrapović, K., 2023. Sustainability in Infrastructure by Means of Photovoltaic Systems.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European Journal of Science, Innovation and Technology</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(2), pp.38-49.</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https://www.ejsit-journal.com/index.php/ejsit/article/view/182</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 M., Song, X., Bao, Z., Liu, Z., Wei, M. and Huang, Y., 2022. Evaluation of the economic potential of photovoltaic power generation in road spaces.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Energies</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15</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(17), p.6408.</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https://www.mdpi.com/1996-1073/15/17/6408</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Huyeng</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 Forster, J., Basler, F., Romer, P.,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Beinert</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Schill</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C., Heinrich, M., Neuhaus, H. and Wirth, H., 2022. Technical Aspects for Road Integrated Photovoltaics Towards a More Sustainable Mobility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Sector.</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://www.ise.fraunhofer.de/content/dam/ise/de/documents/publications/conference-paper/wcpec-8/Huyeng_4BV130.pdf</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Maghrabie</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H.M.,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Elsaid</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K., Sayed, E.T.,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Abdelkareem</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M.A., Wilberforce, T. and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Olabi</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A.G., 2021. Building-integrated photovoltaic/thermal (BIPVT) systems: Applications and challenges.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Sustainable energy technologies and assessments</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45</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p.101151.</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https://www.sciencedirect.com/science/article/pii/S2213138821001612</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0"/>
              </a:spcBef>
              <a:buNone/>
            </a:pPr>
            <a:r>
              <a:rPr lang="en-US" sz="1050" i="1" dirty="0">
                <a:effectLst/>
                <a:latin typeface="Times New Roman" panose="02020603050405020304" pitchFamily="18" charset="0"/>
                <a:cs typeface="Times New Roman" panose="02020603050405020304" pitchFamily="18" charset="0"/>
              </a:rPr>
              <a:t>Photovoltaic testing</a:t>
            </a:r>
            <a:r>
              <a:rPr lang="en-US" sz="1050" dirty="0">
                <a:effectLst/>
                <a:latin typeface="Times New Roman" panose="02020603050405020304" pitchFamily="18" charset="0"/>
                <a:cs typeface="Times New Roman" panose="02020603050405020304" pitchFamily="18" charset="0"/>
              </a:rPr>
              <a:t> (2023) </a:t>
            </a:r>
            <a:r>
              <a:rPr lang="en-US" sz="1050" i="1" dirty="0">
                <a:effectLst/>
                <a:latin typeface="Times New Roman" panose="02020603050405020304" pitchFamily="18" charset="0"/>
                <a:cs typeface="Times New Roman" panose="02020603050405020304" pitchFamily="18" charset="0"/>
              </a:rPr>
              <a:t>Westco Solutions</a:t>
            </a:r>
            <a:r>
              <a:rPr lang="en-US" sz="1050" dirty="0">
                <a:effectLst/>
                <a:latin typeface="Times New Roman" panose="02020603050405020304" pitchFamily="18" charset="0"/>
                <a:cs typeface="Times New Roman" panose="02020603050405020304" pitchFamily="18" charset="0"/>
              </a:rPr>
              <a:t>. Available at: </a:t>
            </a:r>
            <a:r>
              <a:rPr lang="en-US" sz="1050" dirty="0">
                <a:effectLst/>
                <a:latin typeface="Times New Roman" panose="02020603050405020304" pitchFamily="18" charset="0"/>
                <a:cs typeface="Times New Roman" panose="02020603050405020304" pitchFamily="18" charset="0"/>
                <a:hlinkClick r:id="rId11"/>
              </a:rPr>
              <a:t>https://www.westco-phil.com/solutions/Photovoltaic-Testing-c110332260</a:t>
            </a:r>
            <a:r>
              <a:rPr lang="en-US" sz="1050" dirty="0">
                <a:effectLst/>
                <a:latin typeface="Times New Roman" panose="02020603050405020304" pitchFamily="18" charset="0"/>
                <a:cs typeface="Times New Roman" panose="02020603050405020304" pitchFamily="18" charset="0"/>
              </a:rPr>
              <a:t>  (Accessed: 11 October 2023). </a:t>
            </a: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Sun, L., Zhao, Y., Zhang, J., Chen, D. and Zhang, X., 2021. Research and application of noise barriers in highway construction. In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E3S Web of Conferences</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(Vol. 233, p. 01087). EDP </a:t>
            </a:r>
            <a:r>
              <a:rPr lang="en-US" sz="1050" dirty="0" err="1">
                <a:effectLst/>
                <a:latin typeface="Times New Roman" panose="02020603050405020304" pitchFamily="18" charset="0"/>
                <a:ea typeface="Times New Roman" panose="02020603050405020304" pitchFamily="18" charset="0"/>
                <a:cs typeface="Times New Roman" panose="02020603050405020304" pitchFamily="18" charset="0"/>
              </a:rPr>
              <a:t>Sciences.</a:t>
            </a:r>
            <a:r>
              <a:rPr lang="en-US" sz="1050" u="sng" dirty="0" err="1">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://www.e3s-conferences.org/articles/e3sconf/abs/2021/09/e3sconf_iaecst20_01087/e3sconf_iaecst20_01087.html</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0"/>
              </a:spcAft>
              <a:buNone/>
            </a:pP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Zhong, T., Zhang, K., Chen, M., Wang, Y., Zhu, R., Zhang, Z., Zhou, Z., Qian, Z., </a:t>
            </a:r>
            <a:r>
              <a:rPr lang="en-US" sz="105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Lv</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G. and Yan, J., 2021. Assessment of solar photovoltaic potentials on urban noise barriers using street-view imagery.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Renewable energy</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050" i="1" dirty="0">
                <a:effectLst/>
                <a:latin typeface="Times New Roman" panose="02020603050405020304" pitchFamily="18" charset="0"/>
                <a:ea typeface="Times New Roman" panose="02020603050405020304" pitchFamily="18" charset="0"/>
                <a:cs typeface="Times New Roman" panose="02020603050405020304" pitchFamily="18" charset="0"/>
              </a:rPr>
              <a:t>168</a:t>
            </a:r>
            <a:r>
              <a:rPr lang="en-US" sz="1050" dirty="0">
                <a:effectLst/>
                <a:latin typeface="Times New Roman" panose="02020603050405020304" pitchFamily="18" charset="0"/>
                <a:ea typeface="Times New Roman" panose="02020603050405020304" pitchFamily="18" charset="0"/>
                <a:cs typeface="Times New Roman" panose="02020603050405020304" pitchFamily="18" charset="0"/>
              </a:rPr>
              <a:t>, pp.181-194.</a:t>
            </a:r>
            <a:r>
              <a:rPr lang="en-US" sz="105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https://www.sciencedirect.com/science/article/pii/S0960148120319704</a:t>
            </a:r>
            <a:r>
              <a:rPr lang="en-US" sz="105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50" dirty="0"/>
          </a:p>
        </p:txBody>
      </p:sp>
      <p:pic>
        <p:nvPicPr>
          <p:cNvPr id="5" name="Picture 4">
            <a:extLst>
              <a:ext uri="{FF2B5EF4-FFF2-40B4-BE49-F238E27FC236}">
                <a16:creationId xmlns:a16="http://schemas.microsoft.com/office/drawing/2014/main" id="{07D78A2F-DB68-4479-E378-7FF3BB76C668}"/>
              </a:ext>
            </a:extLst>
          </p:cNvPr>
          <p:cNvPicPr/>
          <p:nvPr/>
        </p:nvPicPr>
        <p:blipFill>
          <a:blip r:embed="rId14"/>
          <a:stretch>
            <a:fillRect/>
          </a:stretch>
        </p:blipFill>
        <p:spPr>
          <a:xfrm>
            <a:off x="9977364" y="196581"/>
            <a:ext cx="2000250" cy="809625"/>
          </a:xfrm>
          <a:prstGeom prst="rect">
            <a:avLst/>
          </a:prstGeom>
        </p:spPr>
      </p:pic>
    </p:spTree>
    <p:extLst>
      <p:ext uri="{BB962C8B-B14F-4D97-AF65-F5344CB8AC3E}">
        <p14:creationId xmlns:p14="http://schemas.microsoft.com/office/powerpoint/2010/main" val="1927918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169</TotalTime>
  <Words>4002</Words>
  <Application>Microsoft Office PowerPoint</Application>
  <PresentationFormat>Widescreen</PresentationFormat>
  <Paragraphs>119</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  </vt:lpstr>
      <vt:lpstr>COMPONENT 2- PRESENTATION</vt:lpstr>
      <vt:lpstr>Agenda </vt:lpstr>
      <vt:lpstr>INTRODUCTION</vt:lpstr>
      <vt:lpstr>THE IMPORTANCE OF RENEWABLE BUSINESS</vt:lpstr>
      <vt:lpstr>MARKET ANALYSIS</vt:lpstr>
      <vt:lpstr>IDENTIFYING MARKET NICHE</vt:lpstr>
      <vt:lpstr>BUSINESS MODEL</vt:lpstr>
      <vt:lpstr>IMPACT AND SUSTAINABILITY</vt:lpstr>
      <vt:lpstr>RESISTANCE TO CHANGE</vt:lpstr>
      <vt:lpstr>CHALLENGES AND MITIGATION</vt:lpstr>
      <vt:lpstr>CHALLENGES AND MITIGATION</vt:lpstr>
      <vt:lpstr>CONCLUSIONS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PRESENTATION</dc:title>
  <dc:creator>User</dc:creator>
  <cp:lastModifiedBy>NISHWA PATEL</cp:lastModifiedBy>
  <cp:revision>9</cp:revision>
  <dcterms:created xsi:type="dcterms:W3CDTF">2023-10-12T08:50:47Z</dcterms:created>
  <dcterms:modified xsi:type="dcterms:W3CDTF">2023-10-23T15:29:18Z</dcterms:modified>
</cp:coreProperties>
</file>