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70" r:id="rId6"/>
    <p:sldId id="257" r:id="rId7"/>
    <p:sldId id="275" r:id="rId8"/>
    <p:sldId id="258" r:id="rId9"/>
    <p:sldId id="279" r:id="rId10"/>
    <p:sldId id="272" r:id="rId11"/>
    <p:sldId id="271" r:id="rId12"/>
    <p:sldId id="269" r:id="rId13"/>
    <p:sldId id="259" r:id="rId14"/>
    <p:sldId id="273" r:id="rId15"/>
    <p:sldId id="261" r:id="rId16"/>
    <p:sldId id="262" r:id="rId17"/>
    <p:sldId id="263" r:id="rId18"/>
    <p:sldId id="274" r:id="rId19"/>
    <p:sldId id="276" r:id="rId20"/>
    <p:sldId id="277" r:id="rId21"/>
    <p:sldId id="260" r:id="rId22"/>
    <p:sldId id="265" r:id="rId23"/>
    <p:sldId id="266" r:id="rId24"/>
    <p:sldId id="267" r:id="rId25"/>
    <p:sldId id="264" r:id="rId26"/>
    <p:sldId id="268" r:id="rId27"/>
    <p:sldId id="278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68" d="100"/>
          <a:sy n="68" d="100"/>
        </p:scale>
        <p:origin x="96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52DCD9-444E-1166-5D5F-D389FD185A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23673B6-9F33-012D-F340-41540765144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16BA-BBBD-788C-BC50-FCDDF7522F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22F92-7BB8-4A27-94BC-B8226AE56FD1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DCB403-7B58-5C23-F604-B86D84241E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CAF8CE-CAF8-E014-E774-785E3E5E45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2C832-BEBA-417B-86DE-8891B8743D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14103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BE37A8-65F1-A342-2EA7-D3E907B277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4562A2-0E66-99CC-B988-B6F805C5C3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A940B0-D10D-7CFB-71D8-B2A7539325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22F92-7BB8-4A27-94BC-B8226AE56FD1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C32D2F-A503-5F21-F307-94478C80AF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660DAF-4F70-1DD3-A54D-F779E13FE7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2C832-BEBA-417B-86DE-8891B8743D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9386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6F047-A78A-6913-93FC-0843455E32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10407E-8254-EAB3-50AD-8C80008B4E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E0DDAF-5D95-CDD0-6C0A-C2053B37D3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22F92-7BB8-4A27-94BC-B8226AE56FD1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9E856C-5221-12D8-71C8-9212439EE7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09A4F3-7F9B-A851-0BCB-5BB76400C3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2C832-BEBA-417B-86DE-8891B8743D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50902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6B3EC2-6E78-5BD9-A908-DF912BEC77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785AAE-0253-43F4-0693-D474B92AEDE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F5E1E96-7EE7-69D9-A5D3-E4A47AF7B5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1F3D999-57EC-A511-5EC4-472F9ED256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22F92-7BB8-4A27-94BC-B8226AE56FD1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663720C-E390-24E5-9233-F50C803515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7499AE0-8568-A7EB-4163-4CBA6DD24E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2C832-BEBA-417B-86DE-8891B8743D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21322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EA609C-3B34-BC0D-EF6A-AFF4DA4AC3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B84AE1A-352F-61F3-EEC0-C7FEA5CA35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303E100-9CFD-2EFB-4A91-51D477B7CA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ACAF173-BE95-1A65-C9D8-A2E50C7A8C2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59A3E33-33F6-F9CB-B10F-A165DAF2139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F837509-AA7B-2CE3-B951-7E54297745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22F92-7BB8-4A27-94BC-B8226AE56FD1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B6AC202-6BF8-A964-E864-26A4BFAA17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ABECF3B-79A1-FF3B-03DC-F8A4ECBD36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2C832-BEBA-417B-86DE-8891B8743D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28731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F56803-3365-02F3-8415-276A9DD10F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1DBBEF2-AF37-C0A4-9CAD-6E1DF1689E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22F92-7BB8-4A27-94BC-B8226AE56FD1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EAF1F75-666B-7748-8B46-D1CA686542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459A4E4-3ED9-BEC2-9F48-928B0577B1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2C832-BEBA-417B-86DE-8891B8743D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48347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AFA8209-857D-C6AC-FF99-4039F546CB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22F92-7BB8-4A27-94BC-B8226AE56FD1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04B52FD-D884-585F-25AE-CC2CAE0D6E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107CF27-A4E5-4057-63FD-B5DCB42C56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2C832-BEBA-417B-86DE-8891B8743D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79017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D23611-3563-2741-C4A8-BC5B1B7FF1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417670-8CA3-A06A-CAB7-ED6726D781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40DC94-7C18-98A5-26EC-4F45255BAE8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D76825E-686B-1C92-1B07-431C7C8563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22F92-7BB8-4A27-94BC-B8226AE56FD1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5F87F5-6356-131E-D5AA-743C2E9497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01612F5-88A8-06FB-6E6E-D06BE5558C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2C832-BEBA-417B-86DE-8891B8743D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4641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C129A5-6482-D757-241B-44BEE92A28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F6BEAC5-5B53-4661-FF67-BC8A42D69AA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FA87ECF-917F-7408-BA7A-7C9D8E3FEE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4AB9BEC-C149-C546-E669-13DD90A79D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22F92-7BB8-4A27-94BC-B8226AE56FD1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6C64FFB-5059-9F36-1EDA-8026105477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A633D7B-1AE5-C4AB-1BCC-2048566DE0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2C832-BEBA-417B-86DE-8891B8743D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60723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869862-39F5-6984-26F9-77E4553B22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DD90260-01CB-40D6-5B23-5F85DAFC7F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B925EB-C583-9743-8232-BBB34A2AA2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22F92-7BB8-4A27-94BC-B8226AE56FD1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09E15B-EF0B-4155-8F16-5F4C23062F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067E94-9340-B01C-EA5C-F3AA43F753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2C832-BEBA-417B-86DE-8891B8743D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09339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26209C2-7FBF-26FC-7C28-E05FEE4765E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A4EDE5A-1655-AA87-7280-AF91FC9D681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FF52B6-AD18-8C53-0C81-BFB033778B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22F92-7BB8-4A27-94BC-B8226AE56FD1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D50BCA-42C2-D643-169A-E9313BAD9C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1253C4-F32A-C707-F7FA-996317706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2C832-BEBA-417B-86DE-8891B8743D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68841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F9FD745-888A-5F6B-9005-C78339C9A3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AE54F6-BA03-A2BB-CF19-600D479043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8452DA-4B90-5FE3-EAFD-A09A988BFDE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D122F92-7BB8-4A27-94BC-B8226AE56FD1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ABA52C-E40C-F887-1944-EE9717183A6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8C8088-5EC9-7E0C-0175-A24DEEFB9D3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A12C832-BEBA-417B-86DE-8891B8743D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01484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6A8571-FC0B-9BD1-1A38-C66EF25BAD0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Ancestors, Death and Burial:</a:t>
            </a:r>
            <a:br>
              <a:rPr lang="en-GB" dirty="0"/>
            </a:br>
            <a:r>
              <a:rPr lang="en-GB" dirty="0"/>
              <a:t>case study- burial practices in England, 600-1900CE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C89A22B-CB57-B3D5-8CAC-DE83B121FC6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438317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C78B06-06A4-56F9-0DEC-1BFBA13D34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75215D7A-D433-7C59-924B-33E54CC491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67308" y="1599944"/>
            <a:ext cx="6373114" cy="365811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05C68A2-0569-ADB6-6794-328B4450D1BD}"/>
              </a:ext>
            </a:extLst>
          </p:cNvPr>
          <p:cNvSpPr txBox="1"/>
          <p:nvPr/>
        </p:nvSpPr>
        <p:spPr>
          <a:xfrm>
            <a:off x="4076700" y="5629275"/>
            <a:ext cx="76009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O’Sullivan 2013 in </a:t>
            </a:r>
            <a:r>
              <a:rPr lang="en-GB" i="1" dirty="0"/>
              <a:t>Oxford </a:t>
            </a:r>
            <a:r>
              <a:rPr lang="en-GB" i="1" dirty="0" err="1"/>
              <a:t>Encyclopedia</a:t>
            </a:r>
            <a:r>
              <a:rPr lang="en-GB" i="1" dirty="0"/>
              <a:t> of the Archaeology of Death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893B57E-735F-5D76-BF17-6D50DF0C9E84}"/>
              </a:ext>
            </a:extLst>
          </p:cNvPr>
          <p:cNvSpPr txBox="1"/>
          <p:nvPr/>
        </p:nvSpPr>
        <p:spPr>
          <a:xfrm>
            <a:off x="1837944" y="6103727"/>
            <a:ext cx="91897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https://doi-org.uwtsd.idm.oclc.org/10.1093/oxfordhb/9780199569069.013.0015</a:t>
            </a:r>
          </a:p>
        </p:txBody>
      </p:sp>
    </p:spTree>
    <p:extLst>
      <p:ext uri="{BB962C8B-B14F-4D97-AF65-F5344CB8AC3E}">
        <p14:creationId xmlns:p14="http://schemas.microsoft.com/office/powerpoint/2010/main" val="41079948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BA18E2-DB2E-464F-2274-A0F128B988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Outline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4B5BD0-CFF2-2D04-32EE-29FC51DDB0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Anglo-Saxon burials    </a:t>
            </a:r>
          </a:p>
          <a:p>
            <a:pPr lvl="1"/>
            <a:r>
              <a:rPr lang="en-GB" dirty="0" err="1"/>
              <a:t>Updown</a:t>
            </a:r>
            <a:r>
              <a:rPr lang="en-GB" dirty="0"/>
              <a:t>, </a:t>
            </a:r>
            <a:r>
              <a:rPr lang="en-GB" dirty="0" err="1"/>
              <a:t>Eastry</a:t>
            </a:r>
            <a:r>
              <a:rPr lang="en-GB" dirty="0"/>
              <a:t>, Kent and Worth Matravers, Dorset</a:t>
            </a:r>
          </a:p>
          <a:p>
            <a:pPr lvl="1"/>
            <a:r>
              <a:rPr lang="en-GB" dirty="0" err="1"/>
              <a:t>Premodernist</a:t>
            </a:r>
            <a:r>
              <a:rPr lang="en-GB" dirty="0"/>
              <a:t> lecture on Africans in Anglo-Saxon England</a:t>
            </a:r>
          </a:p>
          <a:p>
            <a:r>
              <a:rPr lang="en-GB" dirty="0"/>
              <a:t>Medieval burials</a:t>
            </a:r>
          </a:p>
          <a:p>
            <a:pPr lvl="1"/>
            <a:r>
              <a:rPr lang="en-GB" dirty="0"/>
              <a:t>Spitalfields Charnel House </a:t>
            </a:r>
          </a:p>
          <a:p>
            <a:pPr lvl="2"/>
            <a:r>
              <a:rPr lang="en-GB" dirty="0"/>
              <a:t>Jessica The museum Guide  </a:t>
            </a:r>
          </a:p>
          <a:p>
            <a:pPr lvl="1"/>
            <a:r>
              <a:rPr lang="en-GB" dirty="0"/>
              <a:t>St Peter’s Barton-on-Humber</a:t>
            </a:r>
          </a:p>
          <a:p>
            <a:r>
              <a:rPr lang="en-GB" dirty="0"/>
              <a:t>Post-medieval burials</a:t>
            </a:r>
          </a:p>
          <a:p>
            <a:pPr lvl="1"/>
            <a:r>
              <a:rPr lang="en-GB" dirty="0"/>
              <a:t>Spitalfields Christ Church crypt</a:t>
            </a:r>
          </a:p>
          <a:p>
            <a:pPr lvl="1"/>
            <a:r>
              <a:rPr lang="en-GB" dirty="0"/>
              <a:t>St Peter’s Barton-on-Humber</a:t>
            </a:r>
          </a:p>
          <a:p>
            <a:pPr lvl="1"/>
            <a:r>
              <a:rPr lang="en-GB" dirty="0"/>
              <a:t>Cwm Nash</a:t>
            </a:r>
          </a:p>
          <a:p>
            <a:pPr lvl="1"/>
            <a:endParaRPr lang="en-GB" dirty="0"/>
          </a:p>
          <a:p>
            <a:pPr lvl="1"/>
            <a:endParaRPr lang="en-GB" dirty="0"/>
          </a:p>
          <a:p>
            <a:pPr lvl="1"/>
            <a:endParaRPr lang="en-GB" dirty="0"/>
          </a:p>
          <a:p>
            <a:pPr lvl="1"/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7A3E404-6024-5BB8-D404-B06498AB54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96225" y="3157774"/>
            <a:ext cx="4295775" cy="3700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26330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7C42F1-D55C-1D7A-5884-BC5132C498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Things to watch for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F9737E-E20E-433A-97B3-D0A4175AA1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Practice – norm and variations </a:t>
            </a:r>
          </a:p>
          <a:p>
            <a:r>
              <a:rPr lang="en-GB" dirty="0"/>
              <a:t>Physical evidence of beliefs, social context</a:t>
            </a:r>
          </a:p>
          <a:p>
            <a:r>
              <a:rPr lang="en-GB" dirty="0"/>
              <a:t>Change over time </a:t>
            </a:r>
          </a:p>
        </p:txBody>
      </p:sp>
    </p:spTree>
    <p:extLst>
      <p:ext uri="{BB962C8B-B14F-4D97-AF65-F5344CB8AC3E}">
        <p14:creationId xmlns:p14="http://schemas.microsoft.com/office/powerpoint/2010/main" val="5146973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B56A22-87D9-5B39-F39D-89E81C347A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Anglo-Saxon burials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8863C1-5095-91A0-B0E2-4BB816BA4B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Terminology – Dark Ages / Anglo-Saxon / Early medieval / Post-Roman </a:t>
            </a:r>
          </a:p>
          <a:p>
            <a:r>
              <a:rPr lang="en-GB" dirty="0"/>
              <a:t>Debate about invasions and population  </a:t>
            </a:r>
          </a:p>
          <a:p>
            <a:r>
              <a:rPr lang="en-GB" dirty="0"/>
              <a:t>New </a:t>
            </a:r>
            <a:r>
              <a:rPr lang="en-GB" dirty="0" err="1"/>
              <a:t>aDNA</a:t>
            </a:r>
            <a:r>
              <a:rPr lang="en-GB" dirty="0"/>
              <a:t> techniques clarify relationships and origins</a:t>
            </a:r>
          </a:p>
          <a:p>
            <a:r>
              <a:rPr lang="en-GB" dirty="0"/>
              <a:t>Evidence of burial practices </a:t>
            </a:r>
          </a:p>
          <a:p>
            <a:r>
              <a:rPr lang="en-GB" dirty="0"/>
              <a:t>Christianity – Augustine 597CE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453647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9B9DC3-B38F-1DB6-066D-6D7A2C78C2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Race and ethnicity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8CEDE0-F735-E93E-D9F4-A9D6149793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Race is socially constructed</a:t>
            </a:r>
          </a:p>
          <a:p>
            <a:r>
              <a:rPr lang="en-GB" dirty="0"/>
              <a:t>Ethnicity – group sharing common culture and/or ancestry</a:t>
            </a:r>
          </a:p>
          <a:p>
            <a:r>
              <a:rPr lang="en-GB" dirty="0"/>
              <a:t>Haplogroups   - group sharing some degree of common ancestry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70FBF13-38DC-D2DD-8B13-4676128DD8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9014" y="3429000"/>
            <a:ext cx="2992795" cy="2880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63850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1673DF-5E78-DC0C-4393-0102DC04B2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Lecture on Africans in Anglo-Saxon England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AE08FC-E021-7517-FA0D-32D2DC1C40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youtube.com/watch?si=NlQSxNZF9SSsKGUO&amp;v=dnfBYO53jhg&amp;feature=youtu.be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178178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749C82-60BB-03E3-7035-6EDC5C1DAC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11037240-4889-FF52-B55C-62C41EEB839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586529" y="2339395"/>
            <a:ext cx="5201376" cy="415348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4F0E3A2-740D-C954-A799-D3B613854C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4095" y="3705225"/>
            <a:ext cx="3956887" cy="247173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B868BFB-E7C5-AD48-AF72-3E5FFEEB90B8}"/>
              </a:ext>
            </a:extLst>
          </p:cNvPr>
          <p:cNvSpPr txBox="1"/>
          <p:nvPr/>
        </p:nvSpPr>
        <p:spPr>
          <a:xfrm>
            <a:off x="272211" y="6308209"/>
            <a:ext cx="33568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Foody 2025 Worth Matravers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F467EA9-A77E-288B-0C3F-AE893320AF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29191" y="814292"/>
            <a:ext cx="5106113" cy="136226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ACBCC46-88DC-81EC-5752-9C4F07C845F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6696" y="149791"/>
            <a:ext cx="5201376" cy="3337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56230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A7B9D4-BB89-ABF8-614C-C08DB4F9FA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Funerary practices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082001-B055-D99B-215B-E1361E1DE5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/>
              <a:t>Minimal grave goods (anchor stone, comb, pot)</a:t>
            </a:r>
          </a:p>
          <a:p>
            <a:r>
              <a:rPr lang="en-GB" dirty="0"/>
              <a:t>Aligned east-west</a:t>
            </a:r>
          </a:p>
          <a:p>
            <a:r>
              <a:rPr lang="en-GB" dirty="0"/>
              <a:t>Buried near kin (paternal and maternal)</a:t>
            </a:r>
          </a:p>
          <a:p>
            <a:r>
              <a:rPr lang="en-GB" dirty="0"/>
              <a:t>Organised placement (not intercutting)</a:t>
            </a:r>
          </a:p>
          <a:p>
            <a:r>
              <a:rPr lang="en-GB" dirty="0"/>
              <a:t>Coffins? Shrouds?</a:t>
            </a:r>
          </a:p>
          <a:p>
            <a:endParaRPr lang="en-GB" dirty="0"/>
          </a:p>
          <a:p>
            <a:r>
              <a:rPr lang="en-GB" dirty="0"/>
              <a:t>Evidence of maternal immigration from northern Europe and France</a:t>
            </a:r>
          </a:p>
          <a:p>
            <a:r>
              <a:rPr lang="en-GB" dirty="0"/>
              <a:t>Evidence of paternal immigration from northern Europe, Italy/Greece and West Africa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09077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35BC82-A0ED-D3FE-7CA3-7E6A274401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Medieval burials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C435BD-1913-B89F-B076-4300F47644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Spitalfields Charnel House</a:t>
            </a:r>
          </a:p>
          <a:p>
            <a:endParaRPr lang="en-GB" dirty="0"/>
          </a:p>
          <a:p>
            <a:r>
              <a:rPr lang="en-GB" dirty="0"/>
              <a:t>St Peter’s  Barton-on-Humber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A9079BE-8A83-FE38-7BB9-EDCC7092B3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30887" y="1690688"/>
            <a:ext cx="3264832" cy="4629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88942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9E28B8-8F9A-320D-907C-D0F88EBD29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Tour of Spitalfields’ Medieval Charnel House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D86AB7-5B99-3449-61AE-59DE412CF5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 </a:t>
            </a:r>
          </a:p>
          <a:p>
            <a:r>
              <a:rPr lang="en-GB" dirty="0"/>
              <a:t>https://www.youtube.com/watch?v=EsWx0XElYZQ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711199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47A221-54E1-7AA3-F06A-7A8E7D68DC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Barton-on-Humber: medieval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18987F-CFDD-BAF1-899C-4B3EC45A32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A4A8259-CEF4-44E2-745E-6B3C3AF25D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3997" y="3300151"/>
            <a:ext cx="3342587" cy="319272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C59DEDD-6BED-CBFA-1FB9-21BD6542B3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95418" y="2514600"/>
            <a:ext cx="3317586" cy="4223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45655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59AC15-50F6-8CB8-2FF0-30505DFCD2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97233AC-0E03-9DFE-555A-030E020CE3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573896" y="108142"/>
            <a:ext cx="3250064" cy="654334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2A2062F-9C91-B225-0B9A-CE4894AC62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598105"/>
            <a:ext cx="4185324" cy="6259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81522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197BD8-8587-3CDF-F989-F72CB1E993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2E1E5F-C062-248B-E7A1-5BDD656BBC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34F71A4-2E7A-6174-322C-AA8ECA614F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2771" y="303213"/>
            <a:ext cx="5244679" cy="603885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B29BD88-5F05-FF53-6AFC-79DBC7F856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94552" y="303213"/>
            <a:ext cx="4653164" cy="6038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4392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7FAF9A-A75C-DDD7-25AC-9A27C98AD6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Changes in belief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406A1B-B475-180A-F3FC-640B423F11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/>
              <a:t>Catholic</a:t>
            </a:r>
          </a:p>
          <a:p>
            <a:r>
              <a:rPr lang="en-GB" dirty="0"/>
              <a:t>Purgatory after death </a:t>
            </a:r>
          </a:p>
          <a:p>
            <a:r>
              <a:rPr lang="en-GB" dirty="0"/>
              <a:t>Bodily resurrection at the Second Coming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b="1" dirty="0"/>
              <a:t>Protestant</a:t>
            </a:r>
          </a:p>
          <a:p>
            <a:r>
              <a:rPr lang="en-GB" dirty="0"/>
              <a:t>Immediately go to heaven</a:t>
            </a:r>
          </a:p>
          <a:p>
            <a:r>
              <a:rPr lang="en-GB" dirty="0"/>
              <a:t>Bodily resurrection at the Second Coming ?  </a:t>
            </a:r>
          </a:p>
          <a:p>
            <a:pPr lvl="1"/>
            <a:r>
              <a:rPr lang="en-GB" dirty="0"/>
              <a:t>Strata Florida “Lament for a leg”  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1504870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076F57-4965-DA81-3A15-69DADC7530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Cwm Nash, </a:t>
            </a:r>
            <a:r>
              <a:rPr lang="en-GB" dirty="0" err="1"/>
              <a:t>Monknash</a:t>
            </a:r>
            <a:r>
              <a:rPr lang="en-GB" dirty="0"/>
              <a:t>, Glamorgan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AC21FA5-0FF5-BF5E-24B3-9896866DC2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rot="5400000">
            <a:off x="7332660" y="1981992"/>
            <a:ext cx="4026700" cy="499507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E1B0AEE-D525-7473-3C22-59398CB8C9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5347" y="1690688"/>
            <a:ext cx="3121723" cy="489585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20567BB-D4F5-BF7D-F287-6CACE56ABF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95304" y="3642155"/>
            <a:ext cx="3697753" cy="253865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59126AD-5331-E647-EF24-854F7D330CEC}"/>
              </a:ext>
            </a:extLst>
          </p:cNvPr>
          <p:cNvSpPr txBox="1"/>
          <p:nvPr/>
        </p:nvSpPr>
        <p:spPr>
          <a:xfrm>
            <a:off x="4192853" y="1708019"/>
            <a:ext cx="7543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Locock, M 1993  </a:t>
            </a:r>
            <a:r>
              <a:rPr lang="en-GB" i="1" dirty="0"/>
              <a:t>Excavations at Cwm Nash, </a:t>
            </a:r>
            <a:r>
              <a:rPr lang="en-GB" i="1" dirty="0" err="1"/>
              <a:t>Monknash</a:t>
            </a:r>
            <a:r>
              <a:rPr lang="en-GB" i="1" dirty="0"/>
              <a:t>, South Glamorgan  </a:t>
            </a:r>
            <a:r>
              <a:rPr lang="en-GB" dirty="0"/>
              <a:t>(GGAT 93/068)</a:t>
            </a:r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5E30E362-5AD7-5EF8-F49C-246C8763EA3C}"/>
              </a:ext>
            </a:extLst>
          </p:cNvPr>
          <p:cNvCxnSpPr/>
          <p:nvPr/>
        </p:nvCxnSpPr>
        <p:spPr>
          <a:xfrm>
            <a:off x="2590800" y="3838575"/>
            <a:ext cx="1762125" cy="85725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13819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B000E1-2019-EE12-96B2-9CC8AC1695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42111A-F3F2-B3B8-F1E6-8FCDBF45CC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/>
              <a:t>Radiocarbon date and pottery – 17</a:t>
            </a:r>
            <a:r>
              <a:rPr lang="en-GB" baseline="30000" dirty="0"/>
              <a:t>th</a:t>
            </a:r>
            <a:r>
              <a:rPr lang="en-GB" dirty="0"/>
              <a:t> century</a:t>
            </a:r>
          </a:p>
          <a:p>
            <a:r>
              <a:rPr lang="en-GB" dirty="0" err="1"/>
              <a:t>Extraparochial</a:t>
            </a:r>
            <a:r>
              <a:rPr lang="en-GB" dirty="0"/>
              <a:t> / semi-official burial ground</a:t>
            </a:r>
          </a:p>
          <a:p>
            <a:r>
              <a:rPr lang="en-GB" dirty="0"/>
              <a:t>Shroud pin</a:t>
            </a:r>
          </a:p>
          <a:p>
            <a:r>
              <a:rPr lang="en-GB" dirty="0"/>
              <a:t>Main burials</a:t>
            </a:r>
          </a:p>
          <a:p>
            <a:pPr lvl="1"/>
            <a:r>
              <a:rPr lang="en-GB" dirty="0"/>
              <a:t>16-17, male, very robust</a:t>
            </a:r>
          </a:p>
          <a:p>
            <a:pPr lvl="1"/>
            <a:r>
              <a:rPr lang="en-GB" dirty="0"/>
              <a:t>24-26, male, robust</a:t>
            </a:r>
          </a:p>
          <a:p>
            <a:pPr lvl="1"/>
            <a:r>
              <a:rPr lang="en-GB" dirty="0"/>
              <a:t>30ish, male, robust, manual labour</a:t>
            </a:r>
          </a:p>
          <a:p>
            <a:r>
              <a:rPr lang="en-GB" dirty="0"/>
              <a:t>Other individuals (reburied loose bones)</a:t>
            </a:r>
          </a:p>
          <a:p>
            <a:pPr lvl="1"/>
            <a:r>
              <a:rPr lang="en-GB" dirty="0"/>
              <a:t>22-23, male, dental caries, rough diet</a:t>
            </a:r>
          </a:p>
          <a:p>
            <a:pPr lvl="1"/>
            <a:r>
              <a:rPr lang="en-GB" dirty="0"/>
              <a:t>18-20, male, refined diet</a:t>
            </a:r>
          </a:p>
          <a:p>
            <a:pPr lvl="1"/>
            <a:r>
              <a:rPr lang="en-GB" dirty="0"/>
              <a:t>18-20, male</a:t>
            </a:r>
          </a:p>
          <a:p>
            <a:pPr lvl="1"/>
            <a:r>
              <a:rPr lang="en-GB" dirty="0"/>
              <a:t>25-30, male</a:t>
            </a:r>
          </a:p>
          <a:p>
            <a:pPr lvl="1"/>
            <a:r>
              <a:rPr lang="en-GB" dirty="0"/>
              <a:t>50 +</a:t>
            </a:r>
          </a:p>
        </p:txBody>
      </p:sp>
    </p:spTree>
    <p:extLst>
      <p:ext uri="{BB962C8B-B14F-4D97-AF65-F5344CB8AC3E}">
        <p14:creationId xmlns:p14="http://schemas.microsoft.com/office/powerpoint/2010/main" val="161067051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B6E57A-5DE3-723B-9E26-F952560719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Post-medieval burials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6D34AA9-A2D1-0BAD-3864-269C603026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46710" y="1690688"/>
            <a:ext cx="4795060" cy="435133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A846863-4B7E-C5D8-7604-6D9F47F6DC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17087" y="438150"/>
            <a:ext cx="2737678" cy="382905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5052CBA-9F36-CACF-6DDD-21D6C2AA63E0}"/>
              </a:ext>
            </a:extLst>
          </p:cNvPr>
          <p:cNvSpPr txBox="1"/>
          <p:nvPr/>
        </p:nvSpPr>
        <p:spPr>
          <a:xfrm>
            <a:off x="7543800" y="5276850"/>
            <a:ext cx="34385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Burials 1729-1850</a:t>
            </a:r>
          </a:p>
          <a:p>
            <a:r>
              <a:rPr lang="en-GB" dirty="0"/>
              <a:t>Family crypts and public</a:t>
            </a:r>
          </a:p>
        </p:txBody>
      </p:sp>
    </p:spTree>
    <p:extLst>
      <p:ext uri="{BB962C8B-B14F-4D97-AF65-F5344CB8AC3E}">
        <p14:creationId xmlns:p14="http://schemas.microsoft.com/office/powerpoint/2010/main" val="120693603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82E95F-0DB9-F39A-6A5C-AE0F0EF5C5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4D1FD8-DEC6-3102-A338-DAF004A520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61CE839-0599-2311-F3BB-4322EC403B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43312" y="365125"/>
            <a:ext cx="5201376" cy="329611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92F8C4A-50D6-6124-9ADB-A6D3DCA335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159" y="2461966"/>
            <a:ext cx="5420481" cy="3534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338145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E6435C-0F95-5FE0-BD80-2193306EF0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C5A52A4B-ED4D-5032-A52E-18792AE248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436696" y="1633287"/>
            <a:ext cx="2619741" cy="359142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12092DE-6211-22BE-7F55-14AAF8874C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9363" y="1904206"/>
            <a:ext cx="3029373" cy="287695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771B53C-911A-35FE-3092-BCBEC0137C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67573" y="1281656"/>
            <a:ext cx="4271760" cy="5139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050048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2F8D37-FCB5-4842-C3D2-B695EB3A86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70856C-8C65-D528-F987-657866241B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7C4E5F6-2E0B-F7A4-3A67-4F6708E182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6774" y="909355"/>
            <a:ext cx="2695951" cy="4048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35704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2AE3FD-06AA-46E8-A454-27561E5550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CDFE43-A667-9859-5C49-613511C49F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222CF8D-99B3-567B-3AED-BF3BFDD0C4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05136" y="238125"/>
            <a:ext cx="3267739" cy="463336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C16C52C-0A65-52E6-9DDC-6EE3867F65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86300" y="2080635"/>
            <a:ext cx="2191396" cy="34290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D5E0A39-819A-40B5-387C-D429E67792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2995" y="1825625"/>
            <a:ext cx="2973870" cy="393902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41326E5-3D37-D82F-69DC-E30C31C7EC8B}"/>
              </a:ext>
            </a:extLst>
          </p:cNvPr>
          <p:cNvSpPr txBox="1"/>
          <p:nvPr/>
        </p:nvSpPr>
        <p:spPr>
          <a:xfrm>
            <a:off x="1352550" y="6505575"/>
            <a:ext cx="838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Rodwell p. 677                                                       ‘lost jewellery’</a:t>
            </a:r>
          </a:p>
        </p:txBody>
      </p:sp>
    </p:spTree>
    <p:extLst>
      <p:ext uri="{BB962C8B-B14F-4D97-AF65-F5344CB8AC3E}">
        <p14:creationId xmlns:p14="http://schemas.microsoft.com/office/powerpoint/2010/main" val="360603982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12F932-6980-E919-ECFA-2CB38FE96A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Post-medieval burials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8CB305-4BBC-1632-0A60-098F138E82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Coffin</a:t>
            </a:r>
          </a:p>
          <a:p>
            <a:r>
              <a:rPr lang="en-GB" dirty="0"/>
              <a:t>Shroud</a:t>
            </a:r>
          </a:p>
          <a:p>
            <a:r>
              <a:rPr lang="en-GB" dirty="0"/>
              <a:t>Other objects?</a:t>
            </a:r>
          </a:p>
          <a:p>
            <a:r>
              <a:rPr lang="en-GB" dirty="0"/>
              <a:t>Process</a:t>
            </a:r>
          </a:p>
        </p:txBody>
      </p:sp>
    </p:spTree>
    <p:extLst>
      <p:ext uri="{BB962C8B-B14F-4D97-AF65-F5344CB8AC3E}">
        <p14:creationId xmlns:p14="http://schemas.microsoft.com/office/powerpoint/2010/main" val="178780911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124007-8333-B0ED-C94D-45309AF2D3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Overview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4B28EA-F6D9-F209-5EB8-3993CAF9C5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Archaeological evidence of change in doctrine/belief?</a:t>
            </a:r>
          </a:p>
          <a:p>
            <a:r>
              <a:rPr lang="en-GB" dirty="0"/>
              <a:t>Evidence </a:t>
            </a:r>
            <a:r>
              <a:rPr lang="en-GB"/>
              <a:t>for funerary </a:t>
            </a:r>
            <a:r>
              <a:rPr lang="en-GB" dirty="0"/>
              <a:t>practices?</a:t>
            </a:r>
          </a:p>
          <a:p>
            <a:r>
              <a:rPr lang="en-GB" dirty="0"/>
              <a:t>Evidence for social status / occupation?</a:t>
            </a:r>
          </a:p>
          <a:p>
            <a:r>
              <a:rPr lang="en-GB" dirty="0"/>
              <a:t>Changes in memorialisation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336574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9a95a4e0-3734-46b1-aeb2-39201d769676" xsi:nil="true"/>
    <lcf76f155ced4ddcb4097134ff3c332f xmlns="abcc3a54-e6f0-4180-86b3-bd2fb95de4a1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0276C9F849C534789590F477B415462" ma:contentTypeVersion="14" ma:contentTypeDescription="Create a new document." ma:contentTypeScope="" ma:versionID="2423a6c6d978c7fbc8982adecfe090bb">
  <xsd:schema xmlns:xsd="http://www.w3.org/2001/XMLSchema" xmlns:xs="http://www.w3.org/2001/XMLSchema" xmlns:p="http://schemas.microsoft.com/office/2006/metadata/properties" xmlns:ns2="abcc3a54-e6f0-4180-86b3-bd2fb95de4a1" xmlns:ns3="9a95a4e0-3734-46b1-aeb2-39201d769676" targetNamespace="http://schemas.microsoft.com/office/2006/metadata/properties" ma:root="true" ma:fieldsID="11490ee5b1a5e3dba02b12952741b291" ns2:_="" ns3:_="">
    <xsd:import namespace="abcc3a54-e6f0-4180-86b3-bd2fb95de4a1"/>
    <xsd:import namespace="9a95a4e0-3734-46b1-aeb2-39201d76967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LengthInSeconds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bcc3a54-e6f0-4180-86b3-bd2fb95de4a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e570377e-a101-46e2-9596-058a9a36ea2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a95a4e0-3734-46b1-aeb2-39201d769676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968797c8-c71e-47d3-afac-0ce81baac8a5}" ma:internalName="TaxCatchAll" ma:showField="CatchAllData" ma:web="9a95a4e0-3734-46b1-aeb2-39201d76967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2DD364F-7516-435A-9A26-5777FC6110EF}">
  <ds:schemaRefs>
    <ds:schemaRef ds:uri="http://schemas.microsoft.com/office/2006/metadata/properties"/>
    <ds:schemaRef ds:uri="http://schemas.microsoft.com/office/infopath/2007/PartnerControls"/>
    <ds:schemaRef ds:uri="9a95a4e0-3734-46b1-aeb2-39201d769676"/>
    <ds:schemaRef ds:uri="abcc3a54-e6f0-4180-86b3-bd2fb95de4a1"/>
  </ds:schemaRefs>
</ds:datastoreItem>
</file>

<file path=customXml/itemProps2.xml><?xml version="1.0" encoding="utf-8"?>
<ds:datastoreItem xmlns:ds="http://schemas.openxmlformats.org/officeDocument/2006/customXml" ds:itemID="{9FF37E40-BD53-403A-A065-ED65EDE7D85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bcc3a54-e6f0-4180-86b3-bd2fb95de4a1"/>
    <ds:schemaRef ds:uri="9a95a4e0-3734-46b1-aeb2-39201d76967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F6E786E-5DC5-4804-AD44-E49737CDFEF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450</Words>
  <Application>Microsoft Office PowerPoint</Application>
  <PresentationFormat>Widescreen</PresentationFormat>
  <Paragraphs>90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8" baseType="lpstr">
      <vt:lpstr>Aptos</vt:lpstr>
      <vt:lpstr>Aptos Display</vt:lpstr>
      <vt:lpstr>Arial</vt:lpstr>
      <vt:lpstr>Office Theme</vt:lpstr>
      <vt:lpstr>Ancestors, Death and Burial: case study- burial practices in England, 600-1900CE</vt:lpstr>
      <vt:lpstr>PowerPoint Presentation</vt:lpstr>
      <vt:lpstr>Outline</vt:lpstr>
      <vt:lpstr>Things to watch for</vt:lpstr>
      <vt:lpstr>Anglo-Saxon burials</vt:lpstr>
      <vt:lpstr>Race and ethnicity</vt:lpstr>
      <vt:lpstr>Lecture on Africans in Anglo-Saxon England</vt:lpstr>
      <vt:lpstr>PowerPoint Presentation</vt:lpstr>
      <vt:lpstr>Funerary practices</vt:lpstr>
      <vt:lpstr>Medieval burials</vt:lpstr>
      <vt:lpstr>Tour of Spitalfields’ Medieval Charnel House</vt:lpstr>
      <vt:lpstr>Barton-on-Humber: medieval</vt:lpstr>
      <vt:lpstr>PowerPoint Presentation</vt:lpstr>
      <vt:lpstr>PowerPoint Presentation</vt:lpstr>
      <vt:lpstr>Changes in belief </vt:lpstr>
      <vt:lpstr>Cwm Nash, Monknash, Glamorgan</vt:lpstr>
      <vt:lpstr>PowerPoint Presentation</vt:lpstr>
      <vt:lpstr>Post-medieval burials</vt:lpstr>
      <vt:lpstr>PowerPoint Presentation</vt:lpstr>
      <vt:lpstr>PowerPoint Presentation</vt:lpstr>
      <vt:lpstr>PowerPoint Presentation</vt:lpstr>
      <vt:lpstr>PowerPoint Presentation</vt:lpstr>
      <vt:lpstr>Post-medieval burials </vt:lpstr>
      <vt:lpstr>Overview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Martin Locock</dc:creator>
  <cp:lastModifiedBy>Martin Locock</cp:lastModifiedBy>
  <cp:revision>2</cp:revision>
  <dcterms:created xsi:type="dcterms:W3CDTF">2026-07-13T12:25:35Z</dcterms:created>
  <dcterms:modified xsi:type="dcterms:W3CDTF">2026-10-02T15:52:46Z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0x01010050276C9F849C534789590F477B415462</vt:lpwstr>
  </property>
  <property fmtid="{D5CDD505-2E9C-101B-9397-08002B2CF9AE}" pid="3" name="MediaServiceImageTags">
    <vt:lpwstr/>
  </property>
</Properties>
</file>