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58" r:id="rId5"/>
    <p:sldId id="260" r:id="rId6"/>
    <p:sldId id="262" r:id="rId7"/>
    <p:sldId id="263" r:id="rId8"/>
    <p:sldId id="264" r:id="rId9"/>
    <p:sldId id="265" r:id="rId10"/>
  </p:sldIdLst>
  <p:sldSz cx="12192000" cy="6858000"/>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5" d="100"/>
          <a:sy n="65" d="100"/>
        </p:scale>
        <p:origin x="72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D618D-1E40-202A-F6CE-9A35895C4FD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hu-HU"/>
          </a:p>
        </p:txBody>
      </p:sp>
      <p:sp>
        <p:nvSpPr>
          <p:cNvPr id="3" name="Subtitle 2">
            <a:extLst>
              <a:ext uri="{FF2B5EF4-FFF2-40B4-BE49-F238E27FC236}">
                <a16:creationId xmlns:a16="http://schemas.microsoft.com/office/drawing/2014/main" id="{2D24BEB7-22BA-6705-5963-0005A400DD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hu-HU"/>
          </a:p>
        </p:txBody>
      </p:sp>
      <p:sp>
        <p:nvSpPr>
          <p:cNvPr id="4" name="Date Placeholder 3">
            <a:extLst>
              <a:ext uri="{FF2B5EF4-FFF2-40B4-BE49-F238E27FC236}">
                <a16:creationId xmlns:a16="http://schemas.microsoft.com/office/drawing/2014/main" id="{051CAF2F-B114-1F65-AEC8-572FA1EB1513}"/>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A4C3305F-F522-5746-951D-D061CA7EAF0F}"/>
              </a:ext>
            </a:extLst>
          </p:cNvPr>
          <p:cNvSpPr>
            <a:spLocks noGrp="1"/>
          </p:cNvSpPr>
          <p:nvPr>
            <p:ph type="ftr" sz="quarter" idx="11"/>
          </p:nvPr>
        </p:nvSpPr>
        <p:spPr/>
        <p:txBody>
          <a:bodyPr/>
          <a:lstStyle/>
          <a:p>
            <a:endParaRPr lang="hu-HU"/>
          </a:p>
        </p:txBody>
      </p:sp>
      <p:sp>
        <p:nvSpPr>
          <p:cNvPr id="6" name="Slide Number Placeholder 5">
            <a:extLst>
              <a:ext uri="{FF2B5EF4-FFF2-40B4-BE49-F238E27FC236}">
                <a16:creationId xmlns:a16="http://schemas.microsoft.com/office/drawing/2014/main" id="{F862EDD9-A6E9-0C76-6970-1E82EE55376D}"/>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1311563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67FF1-C69A-0845-A007-CECF8F19ED3F}"/>
              </a:ext>
            </a:extLst>
          </p:cNvPr>
          <p:cNvSpPr>
            <a:spLocks noGrp="1"/>
          </p:cNvSpPr>
          <p:nvPr>
            <p:ph type="title"/>
          </p:nvPr>
        </p:nvSpPr>
        <p:spPr/>
        <p:txBody>
          <a:bodyPr/>
          <a:lstStyle/>
          <a:p>
            <a:r>
              <a:rPr lang="en-GB"/>
              <a:t>Click to edit Master title style</a:t>
            </a:r>
            <a:endParaRPr lang="hu-HU"/>
          </a:p>
        </p:txBody>
      </p:sp>
      <p:sp>
        <p:nvSpPr>
          <p:cNvPr id="3" name="Content Placeholder 2">
            <a:extLst>
              <a:ext uri="{FF2B5EF4-FFF2-40B4-BE49-F238E27FC236}">
                <a16:creationId xmlns:a16="http://schemas.microsoft.com/office/drawing/2014/main" id="{A2D5D91B-B1DB-DB5F-B055-92835BF2539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Date Placeholder 3">
            <a:extLst>
              <a:ext uri="{FF2B5EF4-FFF2-40B4-BE49-F238E27FC236}">
                <a16:creationId xmlns:a16="http://schemas.microsoft.com/office/drawing/2014/main" id="{9F9191D1-936F-6EC3-77A4-5F0FBBEE4C7C}"/>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C90918C1-333F-1961-8EC5-4C002774D4F5}"/>
              </a:ext>
            </a:extLst>
          </p:cNvPr>
          <p:cNvSpPr>
            <a:spLocks noGrp="1"/>
          </p:cNvSpPr>
          <p:nvPr>
            <p:ph type="ftr" sz="quarter" idx="11"/>
          </p:nvPr>
        </p:nvSpPr>
        <p:spPr/>
        <p:txBody>
          <a:bodyPr/>
          <a:lstStyle/>
          <a:p>
            <a:endParaRPr lang="hu-HU"/>
          </a:p>
        </p:txBody>
      </p:sp>
      <p:sp>
        <p:nvSpPr>
          <p:cNvPr id="6" name="Slide Number Placeholder 5">
            <a:extLst>
              <a:ext uri="{FF2B5EF4-FFF2-40B4-BE49-F238E27FC236}">
                <a16:creationId xmlns:a16="http://schemas.microsoft.com/office/drawing/2014/main" id="{3F6B6C83-6724-AE0C-0FB2-E1655A22829D}"/>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2736841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76A0C-5F4A-369D-A0B0-31765AD2D49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hu-HU"/>
          </a:p>
        </p:txBody>
      </p:sp>
      <p:sp>
        <p:nvSpPr>
          <p:cNvPr id="3" name="Text Placeholder 2">
            <a:extLst>
              <a:ext uri="{FF2B5EF4-FFF2-40B4-BE49-F238E27FC236}">
                <a16:creationId xmlns:a16="http://schemas.microsoft.com/office/drawing/2014/main" id="{7DFB51C5-1349-5597-58F6-CB0A93FE6B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8BA9072-E6C9-F2F9-9D32-08398AB56981}"/>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4D5FB6BB-75DD-FCEA-F741-68603EF19A4E}"/>
              </a:ext>
            </a:extLst>
          </p:cNvPr>
          <p:cNvSpPr>
            <a:spLocks noGrp="1"/>
          </p:cNvSpPr>
          <p:nvPr>
            <p:ph type="ftr" sz="quarter" idx="11"/>
          </p:nvPr>
        </p:nvSpPr>
        <p:spPr/>
        <p:txBody>
          <a:bodyPr/>
          <a:lstStyle/>
          <a:p>
            <a:endParaRPr lang="hu-HU"/>
          </a:p>
        </p:txBody>
      </p:sp>
      <p:sp>
        <p:nvSpPr>
          <p:cNvPr id="6" name="Slide Number Placeholder 5">
            <a:extLst>
              <a:ext uri="{FF2B5EF4-FFF2-40B4-BE49-F238E27FC236}">
                <a16:creationId xmlns:a16="http://schemas.microsoft.com/office/drawing/2014/main" id="{98B39E71-2B31-DAA5-21C0-FFA50FB673FB}"/>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4158051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E3EBE-9290-AEAF-5A96-EDC2C04AFD79}"/>
              </a:ext>
            </a:extLst>
          </p:cNvPr>
          <p:cNvSpPr>
            <a:spLocks noGrp="1"/>
          </p:cNvSpPr>
          <p:nvPr>
            <p:ph type="title"/>
          </p:nvPr>
        </p:nvSpPr>
        <p:spPr/>
        <p:txBody>
          <a:bodyPr/>
          <a:lstStyle/>
          <a:p>
            <a:r>
              <a:rPr lang="en-GB"/>
              <a:t>Click to edit Master title style</a:t>
            </a:r>
            <a:endParaRPr lang="hu-HU"/>
          </a:p>
        </p:txBody>
      </p:sp>
      <p:sp>
        <p:nvSpPr>
          <p:cNvPr id="3" name="Content Placeholder 2">
            <a:extLst>
              <a:ext uri="{FF2B5EF4-FFF2-40B4-BE49-F238E27FC236}">
                <a16:creationId xmlns:a16="http://schemas.microsoft.com/office/drawing/2014/main" id="{3DD7368C-F211-556A-9243-8667EAC9243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Content Placeholder 3">
            <a:extLst>
              <a:ext uri="{FF2B5EF4-FFF2-40B4-BE49-F238E27FC236}">
                <a16:creationId xmlns:a16="http://schemas.microsoft.com/office/drawing/2014/main" id="{58DB3227-F9C7-ED6F-07B6-9DF20725194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5" name="Date Placeholder 4">
            <a:extLst>
              <a:ext uri="{FF2B5EF4-FFF2-40B4-BE49-F238E27FC236}">
                <a16:creationId xmlns:a16="http://schemas.microsoft.com/office/drawing/2014/main" id="{296584EA-DF82-419A-9217-D152E407DFDB}"/>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6" name="Footer Placeholder 5">
            <a:extLst>
              <a:ext uri="{FF2B5EF4-FFF2-40B4-BE49-F238E27FC236}">
                <a16:creationId xmlns:a16="http://schemas.microsoft.com/office/drawing/2014/main" id="{E61D3F4E-AAC3-95FE-51BA-983A2A48DC64}"/>
              </a:ext>
            </a:extLst>
          </p:cNvPr>
          <p:cNvSpPr>
            <a:spLocks noGrp="1"/>
          </p:cNvSpPr>
          <p:nvPr>
            <p:ph type="ftr" sz="quarter" idx="11"/>
          </p:nvPr>
        </p:nvSpPr>
        <p:spPr/>
        <p:txBody>
          <a:bodyPr/>
          <a:lstStyle/>
          <a:p>
            <a:endParaRPr lang="hu-HU"/>
          </a:p>
        </p:txBody>
      </p:sp>
      <p:sp>
        <p:nvSpPr>
          <p:cNvPr id="7" name="Slide Number Placeholder 6">
            <a:extLst>
              <a:ext uri="{FF2B5EF4-FFF2-40B4-BE49-F238E27FC236}">
                <a16:creationId xmlns:a16="http://schemas.microsoft.com/office/drawing/2014/main" id="{7826F927-6B4E-52D5-010A-E98DCD079CA6}"/>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990072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79D90-BF46-C0FB-821B-556D64032176}"/>
              </a:ext>
            </a:extLst>
          </p:cNvPr>
          <p:cNvSpPr>
            <a:spLocks noGrp="1"/>
          </p:cNvSpPr>
          <p:nvPr>
            <p:ph type="title"/>
          </p:nvPr>
        </p:nvSpPr>
        <p:spPr>
          <a:xfrm>
            <a:off x="839788" y="365125"/>
            <a:ext cx="10515600" cy="1325563"/>
          </a:xfrm>
        </p:spPr>
        <p:txBody>
          <a:bodyPr/>
          <a:lstStyle/>
          <a:p>
            <a:r>
              <a:rPr lang="en-GB"/>
              <a:t>Click to edit Master title style</a:t>
            </a:r>
            <a:endParaRPr lang="hu-HU"/>
          </a:p>
        </p:txBody>
      </p:sp>
      <p:sp>
        <p:nvSpPr>
          <p:cNvPr id="3" name="Text Placeholder 2">
            <a:extLst>
              <a:ext uri="{FF2B5EF4-FFF2-40B4-BE49-F238E27FC236}">
                <a16:creationId xmlns:a16="http://schemas.microsoft.com/office/drawing/2014/main" id="{B64B2756-21F9-27F1-B65C-05568ADC94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2127B14-EFED-C244-4F3F-6B9AEFF5CFE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5" name="Text Placeholder 4">
            <a:extLst>
              <a:ext uri="{FF2B5EF4-FFF2-40B4-BE49-F238E27FC236}">
                <a16:creationId xmlns:a16="http://schemas.microsoft.com/office/drawing/2014/main" id="{7BD4A352-272E-43C6-B680-D943175D10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13659CC-3965-DAFA-DA47-AC613653226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7" name="Date Placeholder 6">
            <a:extLst>
              <a:ext uri="{FF2B5EF4-FFF2-40B4-BE49-F238E27FC236}">
                <a16:creationId xmlns:a16="http://schemas.microsoft.com/office/drawing/2014/main" id="{43FDEAE5-4E45-A105-4016-0473F8BC5B04}"/>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8" name="Footer Placeholder 7">
            <a:extLst>
              <a:ext uri="{FF2B5EF4-FFF2-40B4-BE49-F238E27FC236}">
                <a16:creationId xmlns:a16="http://schemas.microsoft.com/office/drawing/2014/main" id="{5D6996E1-65FF-D938-EE8A-24AE90A9B466}"/>
              </a:ext>
            </a:extLst>
          </p:cNvPr>
          <p:cNvSpPr>
            <a:spLocks noGrp="1"/>
          </p:cNvSpPr>
          <p:nvPr>
            <p:ph type="ftr" sz="quarter" idx="11"/>
          </p:nvPr>
        </p:nvSpPr>
        <p:spPr/>
        <p:txBody>
          <a:bodyPr/>
          <a:lstStyle/>
          <a:p>
            <a:endParaRPr lang="hu-HU"/>
          </a:p>
        </p:txBody>
      </p:sp>
      <p:sp>
        <p:nvSpPr>
          <p:cNvPr id="9" name="Slide Number Placeholder 8">
            <a:extLst>
              <a:ext uri="{FF2B5EF4-FFF2-40B4-BE49-F238E27FC236}">
                <a16:creationId xmlns:a16="http://schemas.microsoft.com/office/drawing/2014/main" id="{1CC656AA-7946-B692-4DC8-18697B660309}"/>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4196248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BB687-1A57-CD99-8AFC-25108AE181E7}"/>
              </a:ext>
            </a:extLst>
          </p:cNvPr>
          <p:cNvSpPr>
            <a:spLocks noGrp="1"/>
          </p:cNvSpPr>
          <p:nvPr>
            <p:ph type="title"/>
          </p:nvPr>
        </p:nvSpPr>
        <p:spPr/>
        <p:txBody>
          <a:bodyPr/>
          <a:lstStyle/>
          <a:p>
            <a:r>
              <a:rPr lang="en-GB"/>
              <a:t>Click to edit Master title style</a:t>
            </a:r>
            <a:endParaRPr lang="hu-HU"/>
          </a:p>
        </p:txBody>
      </p:sp>
      <p:sp>
        <p:nvSpPr>
          <p:cNvPr id="3" name="Date Placeholder 2">
            <a:extLst>
              <a:ext uri="{FF2B5EF4-FFF2-40B4-BE49-F238E27FC236}">
                <a16:creationId xmlns:a16="http://schemas.microsoft.com/office/drawing/2014/main" id="{2C4BDDDC-1774-5972-B8C5-9828F69C092B}"/>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4" name="Footer Placeholder 3">
            <a:extLst>
              <a:ext uri="{FF2B5EF4-FFF2-40B4-BE49-F238E27FC236}">
                <a16:creationId xmlns:a16="http://schemas.microsoft.com/office/drawing/2014/main" id="{CB7ABA18-55E3-4908-33AD-50AD2A630C54}"/>
              </a:ext>
            </a:extLst>
          </p:cNvPr>
          <p:cNvSpPr>
            <a:spLocks noGrp="1"/>
          </p:cNvSpPr>
          <p:nvPr>
            <p:ph type="ftr" sz="quarter" idx="11"/>
          </p:nvPr>
        </p:nvSpPr>
        <p:spPr/>
        <p:txBody>
          <a:bodyPr/>
          <a:lstStyle/>
          <a:p>
            <a:endParaRPr lang="hu-HU"/>
          </a:p>
        </p:txBody>
      </p:sp>
      <p:sp>
        <p:nvSpPr>
          <p:cNvPr id="5" name="Slide Number Placeholder 4">
            <a:extLst>
              <a:ext uri="{FF2B5EF4-FFF2-40B4-BE49-F238E27FC236}">
                <a16:creationId xmlns:a16="http://schemas.microsoft.com/office/drawing/2014/main" id="{2DE0F455-3F54-B0D0-B4C3-75107D81A95C}"/>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2733885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ABB1D6-81CB-8FCE-6DE9-BD74EDC67471}"/>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3" name="Footer Placeholder 2">
            <a:extLst>
              <a:ext uri="{FF2B5EF4-FFF2-40B4-BE49-F238E27FC236}">
                <a16:creationId xmlns:a16="http://schemas.microsoft.com/office/drawing/2014/main" id="{73653B83-0028-14EA-4B08-0CC4B3661A26}"/>
              </a:ext>
            </a:extLst>
          </p:cNvPr>
          <p:cNvSpPr>
            <a:spLocks noGrp="1"/>
          </p:cNvSpPr>
          <p:nvPr>
            <p:ph type="ftr" sz="quarter" idx="11"/>
          </p:nvPr>
        </p:nvSpPr>
        <p:spPr/>
        <p:txBody>
          <a:bodyPr/>
          <a:lstStyle/>
          <a:p>
            <a:endParaRPr lang="hu-HU"/>
          </a:p>
        </p:txBody>
      </p:sp>
      <p:sp>
        <p:nvSpPr>
          <p:cNvPr id="4" name="Slide Number Placeholder 3">
            <a:extLst>
              <a:ext uri="{FF2B5EF4-FFF2-40B4-BE49-F238E27FC236}">
                <a16:creationId xmlns:a16="http://schemas.microsoft.com/office/drawing/2014/main" id="{7979B33E-FCD3-7071-B004-18C4DCEE999C}"/>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166001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8F93C-D9D2-BCFE-BCE0-99BC30F14F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hu-HU"/>
          </a:p>
        </p:txBody>
      </p:sp>
      <p:sp>
        <p:nvSpPr>
          <p:cNvPr id="3" name="Content Placeholder 2">
            <a:extLst>
              <a:ext uri="{FF2B5EF4-FFF2-40B4-BE49-F238E27FC236}">
                <a16:creationId xmlns:a16="http://schemas.microsoft.com/office/drawing/2014/main" id="{7DEF030C-37A2-C64C-43EC-AF49D5B04A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Text Placeholder 3">
            <a:extLst>
              <a:ext uri="{FF2B5EF4-FFF2-40B4-BE49-F238E27FC236}">
                <a16:creationId xmlns:a16="http://schemas.microsoft.com/office/drawing/2014/main" id="{B166C197-1A86-74C3-6EFE-2AE06A705B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C621F8E-4699-C808-A37E-ED9325152D3B}"/>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6" name="Footer Placeholder 5">
            <a:extLst>
              <a:ext uri="{FF2B5EF4-FFF2-40B4-BE49-F238E27FC236}">
                <a16:creationId xmlns:a16="http://schemas.microsoft.com/office/drawing/2014/main" id="{345DC6CE-90FC-7D32-A45E-E400E7D64F92}"/>
              </a:ext>
            </a:extLst>
          </p:cNvPr>
          <p:cNvSpPr>
            <a:spLocks noGrp="1"/>
          </p:cNvSpPr>
          <p:nvPr>
            <p:ph type="ftr" sz="quarter" idx="11"/>
          </p:nvPr>
        </p:nvSpPr>
        <p:spPr/>
        <p:txBody>
          <a:bodyPr/>
          <a:lstStyle/>
          <a:p>
            <a:endParaRPr lang="hu-HU"/>
          </a:p>
        </p:txBody>
      </p:sp>
      <p:sp>
        <p:nvSpPr>
          <p:cNvPr id="7" name="Slide Number Placeholder 6">
            <a:extLst>
              <a:ext uri="{FF2B5EF4-FFF2-40B4-BE49-F238E27FC236}">
                <a16:creationId xmlns:a16="http://schemas.microsoft.com/office/drawing/2014/main" id="{5BF4EED4-A02B-D870-41FE-E5051BDDF98D}"/>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4086034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8737C-9AC7-99AA-416D-EA599AB3A5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hu-HU"/>
          </a:p>
        </p:txBody>
      </p:sp>
      <p:sp>
        <p:nvSpPr>
          <p:cNvPr id="3" name="Picture Placeholder 2">
            <a:extLst>
              <a:ext uri="{FF2B5EF4-FFF2-40B4-BE49-F238E27FC236}">
                <a16:creationId xmlns:a16="http://schemas.microsoft.com/office/drawing/2014/main" id="{5AEEE0E1-B273-0147-7134-1DAF8D2568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Text Placeholder 3">
            <a:extLst>
              <a:ext uri="{FF2B5EF4-FFF2-40B4-BE49-F238E27FC236}">
                <a16:creationId xmlns:a16="http://schemas.microsoft.com/office/drawing/2014/main" id="{92AFC16E-78DE-B931-9EE1-620E67301C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9ACBDB-475F-A0D0-2E55-D25EA54A1876}"/>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6" name="Footer Placeholder 5">
            <a:extLst>
              <a:ext uri="{FF2B5EF4-FFF2-40B4-BE49-F238E27FC236}">
                <a16:creationId xmlns:a16="http://schemas.microsoft.com/office/drawing/2014/main" id="{56734934-F12F-C773-2876-F50438BB3C49}"/>
              </a:ext>
            </a:extLst>
          </p:cNvPr>
          <p:cNvSpPr>
            <a:spLocks noGrp="1"/>
          </p:cNvSpPr>
          <p:nvPr>
            <p:ph type="ftr" sz="quarter" idx="11"/>
          </p:nvPr>
        </p:nvSpPr>
        <p:spPr/>
        <p:txBody>
          <a:bodyPr/>
          <a:lstStyle/>
          <a:p>
            <a:endParaRPr lang="hu-HU"/>
          </a:p>
        </p:txBody>
      </p:sp>
      <p:sp>
        <p:nvSpPr>
          <p:cNvPr id="7" name="Slide Number Placeholder 6">
            <a:extLst>
              <a:ext uri="{FF2B5EF4-FFF2-40B4-BE49-F238E27FC236}">
                <a16:creationId xmlns:a16="http://schemas.microsoft.com/office/drawing/2014/main" id="{EC786D74-F381-2BBB-7169-8879F83DB6D6}"/>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260032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588CD-1526-763B-1470-3D9953BB280C}"/>
              </a:ext>
            </a:extLst>
          </p:cNvPr>
          <p:cNvSpPr>
            <a:spLocks noGrp="1"/>
          </p:cNvSpPr>
          <p:nvPr>
            <p:ph type="title"/>
          </p:nvPr>
        </p:nvSpPr>
        <p:spPr/>
        <p:txBody>
          <a:bodyPr/>
          <a:lstStyle/>
          <a:p>
            <a:r>
              <a:rPr lang="en-GB"/>
              <a:t>Click to edit Master title style</a:t>
            </a:r>
            <a:endParaRPr lang="hu-HU"/>
          </a:p>
        </p:txBody>
      </p:sp>
      <p:sp>
        <p:nvSpPr>
          <p:cNvPr id="3" name="Vertical Text Placeholder 2">
            <a:extLst>
              <a:ext uri="{FF2B5EF4-FFF2-40B4-BE49-F238E27FC236}">
                <a16:creationId xmlns:a16="http://schemas.microsoft.com/office/drawing/2014/main" id="{F0630EF8-03F9-B36B-4759-AD3F732B3EC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Date Placeholder 3">
            <a:extLst>
              <a:ext uri="{FF2B5EF4-FFF2-40B4-BE49-F238E27FC236}">
                <a16:creationId xmlns:a16="http://schemas.microsoft.com/office/drawing/2014/main" id="{53FF207A-B6B3-AF68-7118-B2E33D0FA51A}"/>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AB59DDCC-2E6B-DF23-1FA6-06ADEE13332C}"/>
              </a:ext>
            </a:extLst>
          </p:cNvPr>
          <p:cNvSpPr>
            <a:spLocks noGrp="1"/>
          </p:cNvSpPr>
          <p:nvPr>
            <p:ph type="ftr" sz="quarter" idx="11"/>
          </p:nvPr>
        </p:nvSpPr>
        <p:spPr/>
        <p:txBody>
          <a:bodyPr/>
          <a:lstStyle/>
          <a:p>
            <a:endParaRPr lang="hu-HU"/>
          </a:p>
        </p:txBody>
      </p:sp>
      <p:sp>
        <p:nvSpPr>
          <p:cNvPr id="6" name="Slide Number Placeholder 5">
            <a:extLst>
              <a:ext uri="{FF2B5EF4-FFF2-40B4-BE49-F238E27FC236}">
                <a16:creationId xmlns:a16="http://schemas.microsoft.com/office/drawing/2014/main" id="{B4BDDD59-5D85-5BF6-E43D-73D52E183F46}"/>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3751613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A805BB-9F40-43D8-21A1-7517B70A0EA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hu-HU"/>
          </a:p>
        </p:txBody>
      </p:sp>
      <p:sp>
        <p:nvSpPr>
          <p:cNvPr id="3" name="Vertical Text Placeholder 2">
            <a:extLst>
              <a:ext uri="{FF2B5EF4-FFF2-40B4-BE49-F238E27FC236}">
                <a16:creationId xmlns:a16="http://schemas.microsoft.com/office/drawing/2014/main" id="{DC91BD0C-7731-E47F-2385-C4A9F46A66C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Date Placeholder 3">
            <a:extLst>
              <a:ext uri="{FF2B5EF4-FFF2-40B4-BE49-F238E27FC236}">
                <a16:creationId xmlns:a16="http://schemas.microsoft.com/office/drawing/2014/main" id="{95CBDB63-B228-A03B-71C6-75796D4430CA}"/>
              </a:ext>
            </a:extLst>
          </p:cNvPr>
          <p:cNvSpPr>
            <a:spLocks noGrp="1"/>
          </p:cNvSpPr>
          <p:nvPr>
            <p:ph type="dt" sz="half" idx="10"/>
          </p:nvPr>
        </p:nvSpPr>
        <p:spPr/>
        <p:txBody>
          <a:body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4ECE3C1A-C0BA-B95D-9286-CD16D452F16B}"/>
              </a:ext>
            </a:extLst>
          </p:cNvPr>
          <p:cNvSpPr>
            <a:spLocks noGrp="1"/>
          </p:cNvSpPr>
          <p:nvPr>
            <p:ph type="ftr" sz="quarter" idx="11"/>
          </p:nvPr>
        </p:nvSpPr>
        <p:spPr/>
        <p:txBody>
          <a:bodyPr/>
          <a:lstStyle/>
          <a:p>
            <a:endParaRPr lang="hu-HU"/>
          </a:p>
        </p:txBody>
      </p:sp>
      <p:sp>
        <p:nvSpPr>
          <p:cNvPr id="6" name="Slide Number Placeholder 5">
            <a:extLst>
              <a:ext uri="{FF2B5EF4-FFF2-40B4-BE49-F238E27FC236}">
                <a16:creationId xmlns:a16="http://schemas.microsoft.com/office/drawing/2014/main" id="{4AC2147A-3F7B-3080-77DD-A3DF22323AFA}"/>
              </a:ext>
            </a:extLst>
          </p:cNvPr>
          <p:cNvSpPr>
            <a:spLocks noGrp="1"/>
          </p:cNvSpPr>
          <p:nvPr>
            <p:ph type="sldNum" sz="quarter" idx="12"/>
          </p:nvPr>
        </p:nvSpPr>
        <p:spPr/>
        <p:txBody>
          <a:bodyPr/>
          <a:lstStyle/>
          <a:p>
            <a:fld id="{9A3EF964-6B46-4DAA-BDA3-74CF80E5CF47}" type="slidenum">
              <a:rPr lang="hu-HU" smtClean="0"/>
              <a:t>‹#›</a:t>
            </a:fld>
            <a:endParaRPr lang="hu-HU"/>
          </a:p>
        </p:txBody>
      </p:sp>
    </p:spTree>
    <p:extLst>
      <p:ext uri="{BB962C8B-B14F-4D97-AF65-F5344CB8AC3E}">
        <p14:creationId xmlns:p14="http://schemas.microsoft.com/office/powerpoint/2010/main" val="2562829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D69767-1CCE-AA89-C519-7908758317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hu-HU"/>
          </a:p>
        </p:txBody>
      </p:sp>
      <p:sp>
        <p:nvSpPr>
          <p:cNvPr id="3" name="Text Placeholder 2">
            <a:extLst>
              <a:ext uri="{FF2B5EF4-FFF2-40B4-BE49-F238E27FC236}">
                <a16:creationId xmlns:a16="http://schemas.microsoft.com/office/drawing/2014/main" id="{873719CF-7C71-8F28-4865-28E3FC00A0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hu-HU"/>
          </a:p>
        </p:txBody>
      </p:sp>
      <p:sp>
        <p:nvSpPr>
          <p:cNvPr id="4" name="Date Placeholder 3">
            <a:extLst>
              <a:ext uri="{FF2B5EF4-FFF2-40B4-BE49-F238E27FC236}">
                <a16:creationId xmlns:a16="http://schemas.microsoft.com/office/drawing/2014/main" id="{9237D4FC-494D-22D4-F091-D6E20AC222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6591CEA-FF2E-4EC0-A280-A03C08088CDB}" type="datetimeFigureOut">
              <a:rPr lang="hu-HU" smtClean="0"/>
              <a:t>2024. 12. 11.</a:t>
            </a:fld>
            <a:endParaRPr lang="hu-HU"/>
          </a:p>
        </p:txBody>
      </p:sp>
      <p:sp>
        <p:nvSpPr>
          <p:cNvPr id="5" name="Footer Placeholder 4">
            <a:extLst>
              <a:ext uri="{FF2B5EF4-FFF2-40B4-BE49-F238E27FC236}">
                <a16:creationId xmlns:a16="http://schemas.microsoft.com/office/drawing/2014/main" id="{9C7A1981-3ADE-D496-9774-DD8754AF92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hu-HU"/>
          </a:p>
        </p:txBody>
      </p:sp>
      <p:sp>
        <p:nvSpPr>
          <p:cNvPr id="6" name="Slide Number Placeholder 5">
            <a:extLst>
              <a:ext uri="{FF2B5EF4-FFF2-40B4-BE49-F238E27FC236}">
                <a16:creationId xmlns:a16="http://schemas.microsoft.com/office/drawing/2014/main" id="{FC139CC5-3CF0-32A0-B2D4-83B9D8E6B5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A3EF964-6B46-4DAA-BDA3-74CF80E5CF47}" type="slidenum">
              <a:rPr lang="hu-HU" smtClean="0"/>
              <a:t>‹#›</a:t>
            </a:fld>
            <a:endParaRPr lang="hu-HU"/>
          </a:p>
        </p:txBody>
      </p:sp>
    </p:spTree>
    <p:extLst>
      <p:ext uri="{BB962C8B-B14F-4D97-AF65-F5344CB8AC3E}">
        <p14:creationId xmlns:p14="http://schemas.microsoft.com/office/powerpoint/2010/main" val="2780736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AAD226-607C-58F0-18EB-7017F7A19CE7}"/>
              </a:ext>
            </a:extLst>
          </p:cNvPr>
          <p:cNvSpPr>
            <a:spLocks noGrp="1"/>
          </p:cNvSpPr>
          <p:nvPr>
            <p:ph type="subTitle" idx="1"/>
          </p:nvPr>
        </p:nvSpPr>
        <p:spPr>
          <a:xfrm>
            <a:off x="111760" y="5384801"/>
            <a:ext cx="4815840" cy="2042160"/>
          </a:xfrm>
        </p:spPr>
        <p:txBody>
          <a:bodyPr/>
          <a:lstStyle/>
          <a:p>
            <a:pPr algn="l"/>
            <a:r>
              <a:rPr lang="hu-HU" sz="1600" dirty="0" err="1">
                <a:latin typeface="Arial" panose="020B0604020202020204" pitchFamily="34" charset="0"/>
                <a:cs typeface="Arial" panose="020B0604020202020204" pitchFamily="34" charset="0"/>
              </a:rPr>
              <a:t>Name</a:t>
            </a:r>
            <a:r>
              <a:rPr lang="hu-HU" sz="1600" dirty="0">
                <a:latin typeface="Arial" panose="020B0604020202020204" pitchFamily="34" charset="0"/>
                <a:cs typeface="Arial" panose="020B0604020202020204" pitchFamily="34" charset="0"/>
              </a:rPr>
              <a:t>: Brigitta Horváth</a:t>
            </a:r>
          </a:p>
          <a:p>
            <a:pPr algn="l"/>
            <a:r>
              <a:rPr lang="hu-HU" sz="1600" dirty="0" err="1">
                <a:latin typeface="Arial" panose="020B0604020202020204" pitchFamily="34" charset="0"/>
                <a:cs typeface="Arial" panose="020B0604020202020204" pitchFamily="34" charset="0"/>
              </a:rPr>
              <a:t>Student</a:t>
            </a:r>
            <a:r>
              <a:rPr lang="hu-HU" sz="1600" dirty="0">
                <a:latin typeface="Arial" panose="020B0604020202020204" pitchFamily="34" charset="0"/>
                <a:cs typeface="Arial" panose="020B0604020202020204" pitchFamily="34" charset="0"/>
              </a:rPr>
              <a:t> ID: 2213952</a:t>
            </a:r>
          </a:p>
          <a:p>
            <a:pPr algn="l"/>
            <a:r>
              <a:rPr lang="hu-HU" sz="1600" dirty="0">
                <a:latin typeface="Arial" panose="020B0604020202020204" pitchFamily="34" charset="0"/>
                <a:cs typeface="Arial" panose="020B0604020202020204" pitchFamily="34" charset="0"/>
              </a:rPr>
              <a:t>Modul </a:t>
            </a:r>
            <a:r>
              <a:rPr lang="hu-HU" sz="1600" dirty="0" err="1">
                <a:latin typeface="Arial" panose="020B0604020202020204" pitchFamily="34" charset="0"/>
                <a:cs typeface="Arial" panose="020B0604020202020204" pitchFamily="34" charset="0"/>
              </a:rPr>
              <a:t>number</a:t>
            </a:r>
            <a:r>
              <a:rPr lang="hu-HU" sz="1600" dirty="0">
                <a:latin typeface="Arial" panose="020B0604020202020204" pitchFamily="34" charset="0"/>
                <a:cs typeface="Arial" panose="020B0604020202020204" pitchFamily="34" charset="0"/>
              </a:rPr>
              <a:t>: LCBB6001</a:t>
            </a:r>
          </a:p>
          <a:p>
            <a:pPr algn="l"/>
            <a:r>
              <a:rPr lang="hu-HU" sz="1600" dirty="0" err="1">
                <a:latin typeface="Arial" panose="020B0604020202020204" pitchFamily="34" charset="0"/>
                <a:cs typeface="Arial" panose="020B0604020202020204" pitchFamily="34" charset="0"/>
              </a:rPr>
              <a:t>Lecturer</a:t>
            </a:r>
            <a:r>
              <a:rPr lang="hu-HU" sz="1600" dirty="0">
                <a:latin typeface="Arial" panose="020B0604020202020204" pitchFamily="34" charset="0"/>
                <a:cs typeface="Arial" panose="020B0604020202020204" pitchFamily="34" charset="0"/>
              </a:rPr>
              <a:t>: </a:t>
            </a:r>
            <a:r>
              <a:rPr lang="hu-HU" sz="1600" dirty="0" err="1">
                <a:latin typeface="Arial" panose="020B0604020202020204" pitchFamily="34" charset="0"/>
                <a:cs typeface="Arial" panose="020B0604020202020204" pitchFamily="34" charset="0"/>
              </a:rPr>
              <a:t>Afzal</a:t>
            </a:r>
            <a:r>
              <a:rPr lang="hu-HU" sz="1600" dirty="0">
                <a:latin typeface="Arial" panose="020B0604020202020204" pitchFamily="34" charset="0"/>
                <a:cs typeface="Arial" panose="020B0604020202020204" pitchFamily="34" charset="0"/>
              </a:rPr>
              <a:t> </a:t>
            </a:r>
            <a:r>
              <a:rPr lang="hu-HU" sz="1600" dirty="0" err="1">
                <a:latin typeface="Arial" panose="020B0604020202020204" pitchFamily="34" charset="0"/>
                <a:cs typeface="Arial" panose="020B0604020202020204" pitchFamily="34" charset="0"/>
              </a:rPr>
              <a:t>Munna</a:t>
            </a:r>
            <a:endParaRPr lang="hu-HU" sz="1600" dirty="0">
              <a:latin typeface="Arial" panose="020B0604020202020204" pitchFamily="34" charset="0"/>
              <a:cs typeface="Arial" panose="020B0604020202020204" pitchFamily="34" charset="0"/>
            </a:endParaRPr>
          </a:p>
          <a:p>
            <a:pPr algn="l"/>
            <a:endParaRPr lang="hu-HU" dirty="0"/>
          </a:p>
        </p:txBody>
      </p:sp>
      <p:pic>
        <p:nvPicPr>
          <p:cNvPr id="4" name="Tartalom helye 4">
            <a:extLst>
              <a:ext uri="{FF2B5EF4-FFF2-40B4-BE49-F238E27FC236}">
                <a16:creationId xmlns:a16="http://schemas.microsoft.com/office/drawing/2014/main" id="{F8AE11EC-BB23-C217-38DD-F22F08EB02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5600" y="258964"/>
            <a:ext cx="4003040" cy="1528959"/>
          </a:xfrm>
          <a:prstGeom prst="rect">
            <a:avLst/>
          </a:prstGeom>
        </p:spPr>
      </p:pic>
      <p:sp>
        <p:nvSpPr>
          <p:cNvPr id="6" name="TextBox 5">
            <a:extLst>
              <a:ext uri="{FF2B5EF4-FFF2-40B4-BE49-F238E27FC236}">
                <a16:creationId xmlns:a16="http://schemas.microsoft.com/office/drawing/2014/main" id="{ADC23012-3F8A-9376-9334-E33B2ADA5B2D}"/>
              </a:ext>
            </a:extLst>
          </p:cNvPr>
          <p:cNvSpPr txBox="1"/>
          <p:nvPr/>
        </p:nvSpPr>
        <p:spPr>
          <a:xfrm>
            <a:off x="1852136" y="2631440"/>
            <a:ext cx="8876533" cy="1754326"/>
          </a:xfrm>
          <a:prstGeom prst="rect">
            <a:avLst/>
          </a:prstGeom>
          <a:noFill/>
        </p:spPr>
        <p:txBody>
          <a:bodyPr wrap="none" rtlCol="0">
            <a:spAutoFit/>
          </a:bodyPr>
          <a:lstStyle/>
          <a:p>
            <a:pPr algn="ctr"/>
            <a:r>
              <a:rPr lang="hu-HU" sz="5400" dirty="0" err="1"/>
              <a:t>Cross-Cultural</a:t>
            </a:r>
            <a:r>
              <a:rPr lang="hu-HU" sz="5400" dirty="0"/>
              <a:t> </a:t>
            </a:r>
            <a:r>
              <a:rPr lang="hu-HU" sz="5400" dirty="0" err="1"/>
              <a:t>Negotiations</a:t>
            </a:r>
            <a:r>
              <a:rPr lang="hu-HU" sz="5400" dirty="0"/>
              <a:t>: </a:t>
            </a:r>
          </a:p>
          <a:p>
            <a:pPr algn="ctr"/>
            <a:r>
              <a:rPr lang="hu-HU" sz="5400" dirty="0"/>
              <a:t>UK and </a:t>
            </a:r>
            <a:r>
              <a:rPr lang="hu-HU" sz="5400" dirty="0" err="1"/>
              <a:t>China</a:t>
            </a:r>
            <a:endParaRPr lang="en-GB" sz="5400" dirty="0"/>
          </a:p>
        </p:txBody>
      </p:sp>
    </p:spTree>
    <p:extLst>
      <p:ext uri="{BB962C8B-B14F-4D97-AF65-F5344CB8AC3E}">
        <p14:creationId xmlns:p14="http://schemas.microsoft.com/office/powerpoint/2010/main" val="418019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9BA06-B895-7DEC-0EE3-DC779D0E214D}"/>
              </a:ext>
            </a:extLst>
          </p:cNvPr>
          <p:cNvSpPr>
            <a:spLocks noGrp="1"/>
          </p:cNvSpPr>
          <p:nvPr>
            <p:ph type="title"/>
          </p:nvPr>
        </p:nvSpPr>
        <p:spPr/>
        <p:txBody>
          <a:bodyPr/>
          <a:lstStyle/>
          <a:p>
            <a:r>
              <a:rPr lang="hu-HU" dirty="0" err="1"/>
              <a:t>Table</a:t>
            </a:r>
            <a:r>
              <a:rPr lang="hu-HU" dirty="0"/>
              <a:t> of </a:t>
            </a:r>
            <a:r>
              <a:rPr lang="hu-HU" dirty="0" err="1"/>
              <a:t>content</a:t>
            </a:r>
            <a:endParaRPr lang="hu-HU" dirty="0"/>
          </a:p>
        </p:txBody>
      </p:sp>
      <p:sp>
        <p:nvSpPr>
          <p:cNvPr id="3" name="Content Placeholder 2">
            <a:extLst>
              <a:ext uri="{FF2B5EF4-FFF2-40B4-BE49-F238E27FC236}">
                <a16:creationId xmlns:a16="http://schemas.microsoft.com/office/drawing/2014/main" id="{68739423-999D-A0AD-717C-C4F7C2FC1E1F}"/>
              </a:ext>
            </a:extLst>
          </p:cNvPr>
          <p:cNvSpPr>
            <a:spLocks noGrp="1"/>
          </p:cNvSpPr>
          <p:nvPr>
            <p:ph idx="1"/>
          </p:nvPr>
        </p:nvSpPr>
        <p:spPr/>
        <p:txBody>
          <a:bodyPr/>
          <a:lstStyle/>
          <a:p>
            <a:pPr>
              <a:buFont typeface="Courier New" panose="02070309020205020404" pitchFamily="49" charset="0"/>
              <a:buChar char="o"/>
            </a:pPr>
            <a:r>
              <a:rPr lang="hu-HU" dirty="0" err="1"/>
              <a:t>Introduction</a:t>
            </a:r>
            <a:endParaRPr lang="hu-HU" dirty="0"/>
          </a:p>
          <a:p>
            <a:pPr>
              <a:buFont typeface="Courier New" panose="02070309020205020404" pitchFamily="49" charset="0"/>
              <a:buChar char="o"/>
            </a:pPr>
            <a:r>
              <a:rPr lang="hu-HU" dirty="0" err="1"/>
              <a:t>Cultural</a:t>
            </a:r>
            <a:r>
              <a:rPr lang="hu-HU" dirty="0"/>
              <a:t> </a:t>
            </a:r>
            <a:r>
              <a:rPr lang="hu-HU" dirty="0" err="1"/>
              <a:t>differences</a:t>
            </a:r>
            <a:endParaRPr lang="hu-HU" dirty="0"/>
          </a:p>
          <a:p>
            <a:pPr>
              <a:buFont typeface="Courier New" panose="02070309020205020404" pitchFamily="49" charset="0"/>
              <a:buChar char="o"/>
            </a:pPr>
            <a:r>
              <a:rPr lang="hu-HU" dirty="0" err="1"/>
              <a:t>Hofstede</a:t>
            </a:r>
            <a:r>
              <a:rPr lang="hu-HU" dirty="0"/>
              <a:t>: UK and </a:t>
            </a:r>
            <a:r>
              <a:rPr lang="hu-HU" dirty="0" err="1"/>
              <a:t>China</a:t>
            </a:r>
            <a:endParaRPr lang="hu-HU" dirty="0"/>
          </a:p>
          <a:p>
            <a:pPr>
              <a:buFont typeface="Courier New" panose="02070309020205020404" pitchFamily="49" charset="0"/>
              <a:buChar char="o"/>
            </a:pPr>
            <a:r>
              <a:rPr lang="hu-HU" dirty="0" err="1"/>
              <a:t>Chinese</a:t>
            </a:r>
            <a:r>
              <a:rPr lang="hu-HU" dirty="0"/>
              <a:t> business </a:t>
            </a:r>
            <a:r>
              <a:rPr lang="hu-HU" dirty="0" err="1"/>
              <a:t>culture</a:t>
            </a:r>
            <a:endParaRPr lang="hu-HU" dirty="0"/>
          </a:p>
          <a:p>
            <a:pPr>
              <a:buFont typeface="Courier New" panose="02070309020205020404" pitchFamily="49" charset="0"/>
              <a:buChar char="o"/>
            </a:pPr>
            <a:r>
              <a:rPr lang="hu-HU" dirty="0" err="1"/>
              <a:t>Possible</a:t>
            </a:r>
            <a:r>
              <a:rPr lang="hu-HU" dirty="0"/>
              <a:t> </a:t>
            </a:r>
            <a:r>
              <a:rPr lang="hu-HU" dirty="0" err="1"/>
              <a:t>solutions</a:t>
            </a:r>
            <a:endParaRPr lang="hu-HU" dirty="0"/>
          </a:p>
          <a:p>
            <a:pPr>
              <a:buFont typeface="Courier New" panose="02070309020205020404" pitchFamily="49" charset="0"/>
              <a:buChar char="o"/>
            </a:pPr>
            <a:r>
              <a:rPr lang="hu-HU" dirty="0" err="1"/>
              <a:t>Conclusion</a:t>
            </a:r>
            <a:endParaRPr lang="hu-HU" dirty="0"/>
          </a:p>
          <a:p>
            <a:pPr>
              <a:buFont typeface="Courier New" panose="02070309020205020404" pitchFamily="49" charset="0"/>
              <a:buChar char="o"/>
            </a:pPr>
            <a:r>
              <a:rPr lang="hu-HU" dirty="0" err="1"/>
              <a:t>References</a:t>
            </a:r>
            <a:endParaRPr lang="hu-HU" dirty="0"/>
          </a:p>
          <a:p>
            <a:endParaRPr lang="hu-HU" dirty="0"/>
          </a:p>
        </p:txBody>
      </p:sp>
    </p:spTree>
    <p:extLst>
      <p:ext uri="{BB962C8B-B14F-4D97-AF65-F5344CB8AC3E}">
        <p14:creationId xmlns:p14="http://schemas.microsoft.com/office/powerpoint/2010/main" val="179662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DDF09A-99FD-606B-BA09-32B0E0B0B837}"/>
              </a:ext>
            </a:extLst>
          </p:cNvPr>
          <p:cNvSpPr>
            <a:spLocks noGrp="1"/>
          </p:cNvSpPr>
          <p:nvPr>
            <p:ph type="title"/>
          </p:nvPr>
        </p:nvSpPr>
        <p:spPr>
          <a:xfrm>
            <a:off x="630936" y="640080"/>
            <a:ext cx="4818888" cy="1481328"/>
          </a:xfrm>
        </p:spPr>
        <p:txBody>
          <a:bodyPr anchor="b">
            <a:normAutofit/>
          </a:bodyPr>
          <a:lstStyle/>
          <a:p>
            <a:r>
              <a:rPr lang="hu-HU" sz="5400"/>
              <a:t>Introduction</a:t>
            </a:r>
            <a:endParaRPr lang="en-GB" sz="5400"/>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BCAF933-5150-B8B1-DB7B-97E85BF43D8B}"/>
              </a:ext>
            </a:extLst>
          </p:cNvPr>
          <p:cNvSpPr>
            <a:spLocks noGrp="1"/>
          </p:cNvSpPr>
          <p:nvPr>
            <p:ph idx="1"/>
          </p:nvPr>
        </p:nvSpPr>
        <p:spPr>
          <a:xfrm>
            <a:off x="630936" y="2660904"/>
            <a:ext cx="4818888" cy="3547872"/>
          </a:xfrm>
        </p:spPr>
        <p:txBody>
          <a:bodyPr anchor="t">
            <a:normAutofit/>
          </a:bodyPr>
          <a:lstStyle/>
          <a:p>
            <a:pPr marL="0" indent="0">
              <a:buNone/>
            </a:pPr>
            <a:r>
              <a:rPr lang="en-US" sz="2200"/>
              <a:t>The content will cover the cultural differences between the UK and China, exploring Hofstede's theory to highlight the contrasts between key business cultures. It also suggests practical ways to overcome these challenges to foster successful partnerships.</a:t>
            </a:r>
            <a:endParaRPr lang="en-GB" sz="2200"/>
          </a:p>
        </p:txBody>
      </p:sp>
      <p:pic>
        <p:nvPicPr>
          <p:cNvPr id="5" name="Picture 4" descr="A flag on a table&#10;&#10;Description automatically generated with medium confidence">
            <a:extLst>
              <a:ext uri="{FF2B5EF4-FFF2-40B4-BE49-F238E27FC236}">
                <a16:creationId xmlns:a16="http://schemas.microsoft.com/office/drawing/2014/main" id="{0D0E8FD4-4882-3F13-B03A-314333C38B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048" y="1907313"/>
            <a:ext cx="5458968" cy="3043374"/>
          </a:xfrm>
          <a:prstGeom prst="rect">
            <a:avLst/>
          </a:prstGeom>
        </p:spPr>
      </p:pic>
    </p:spTree>
    <p:extLst>
      <p:ext uri="{BB962C8B-B14F-4D97-AF65-F5344CB8AC3E}">
        <p14:creationId xmlns:p14="http://schemas.microsoft.com/office/powerpoint/2010/main" val="192554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chemeClr val="accent1">
                <a:lumMod val="5000"/>
                <a:lumOff val="95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FE0CCD-EF3B-9F15-866D-5EC721FEC706}"/>
              </a:ext>
            </a:extLst>
          </p:cNvPr>
          <p:cNvSpPr>
            <a:spLocks noGrp="1"/>
          </p:cNvSpPr>
          <p:nvPr>
            <p:ph type="title"/>
          </p:nvPr>
        </p:nvSpPr>
        <p:spPr>
          <a:xfrm>
            <a:off x="630936" y="639520"/>
            <a:ext cx="3429000" cy="1719072"/>
          </a:xfrm>
        </p:spPr>
        <p:txBody>
          <a:bodyPr anchor="b">
            <a:normAutofit/>
          </a:bodyPr>
          <a:lstStyle/>
          <a:p>
            <a:r>
              <a:rPr lang="en-GB" sz="3800" dirty="0"/>
              <a:t>Differences</a:t>
            </a:r>
          </a:p>
        </p:txBody>
      </p:sp>
      <p:sp>
        <p:nvSpPr>
          <p:cNvPr id="1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EF082A0-65A3-AEC5-CB15-A9C0394D30AC}"/>
              </a:ext>
            </a:extLst>
          </p:cNvPr>
          <p:cNvSpPr>
            <a:spLocks noGrp="1"/>
          </p:cNvSpPr>
          <p:nvPr>
            <p:ph idx="1"/>
          </p:nvPr>
        </p:nvSpPr>
        <p:spPr>
          <a:xfrm>
            <a:off x="630936" y="2807208"/>
            <a:ext cx="3429000" cy="3410712"/>
          </a:xfrm>
        </p:spPr>
        <p:txBody>
          <a:bodyPr anchor="t">
            <a:normAutofit/>
          </a:bodyPr>
          <a:lstStyle/>
          <a:p>
            <a:r>
              <a:rPr lang="en-GB" sz="2200" dirty="0"/>
              <a:t>Communication</a:t>
            </a:r>
            <a:r>
              <a:rPr lang="hu-HU" sz="2200" dirty="0"/>
              <a:t> </a:t>
            </a:r>
            <a:r>
              <a:rPr lang="hu-HU" sz="2200" dirty="0" err="1"/>
              <a:t>style</a:t>
            </a:r>
            <a:endParaRPr lang="hu-HU" sz="2200" dirty="0"/>
          </a:p>
          <a:p>
            <a:r>
              <a:rPr lang="en-GB" sz="2200" dirty="0"/>
              <a:t>Decision-making</a:t>
            </a:r>
          </a:p>
          <a:p>
            <a:r>
              <a:rPr lang="hu-HU" sz="2200" dirty="0" err="1"/>
              <a:t>Working</a:t>
            </a:r>
            <a:r>
              <a:rPr lang="hu-HU" sz="2200" dirty="0"/>
              <a:t> </a:t>
            </a:r>
            <a:r>
              <a:rPr lang="hu-HU" sz="2200" dirty="0" err="1"/>
              <a:t>hours</a:t>
            </a:r>
            <a:r>
              <a:rPr lang="hu-HU" sz="2200" dirty="0"/>
              <a:t> and </a:t>
            </a:r>
            <a:r>
              <a:rPr lang="hu-HU" sz="2200" dirty="0" err="1"/>
              <a:t>holidays</a:t>
            </a:r>
            <a:endParaRPr lang="hu-HU" sz="2200" dirty="0"/>
          </a:p>
        </p:txBody>
      </p:sp>
      <p:pic>
        <p:nvPicPr>
          <p:cNvPr id="5" name="Picture 4" descr="A flag with a white circle between it and a red flag with a yellow star&#10;&#10;Description automatically generated">
            <a:extLst>
              <a:ext uri="{FF2B5EF4-FFF2-40B4-BE49-F238E27FC236}">
                <a16:creationId xmlns:a16="http://schemas.microsoft.com/office/drawing/2014/main" id="{1D81F630-480E-AE88-F57B-9C2EA5AA62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4296" y="1124883"/>
            <a:ext cx="6903720" cy="4608233"/>
          </a:xfrm>
          <a:prstGeom prst="rect">
            <a:avLst/>
          </a:prstGeom>
        </p:spPr>
      </p:pic>
      <p:sp>
        <p:nvSpPr>
          <p:cNvPr id="6" name="TextBox 5">
            <a:extLst>
              <a:ext uri="{FF2B5EF4-FFF2-40B4-BE49-F238E27FC236}">
                <a16:creationId xmlns:a16="http://schemas.microsoft.com/office/drawing/2014/main" id="{276BC25D-A548-9449-42D0-E033E0B4FE5C}"/>
              </a:ext>
            </a:extLst>
          </p:cNvPr>
          <p:cNvSpPr txBox="1"/>
          <p:nvPr/>
        </p:nvSpPr>
        <p:spPr>
          <a:xfrm>
            <a:off x="10348108" y="5833892"/>
            <a:ext cx="1728439" cy="276999"/>
          </a:xfrm>
          <a:prstGeom prst="rect">
            <a:avLst/>
          </a:prstGeom>
          <a:noFill/>
        </p:spPr>
        <p:txBody>
          <a:bodyPr wrap="square" rtlCol="0">
            <a:spAutoFit/>
          </a:bodyPr>
          <a:lstStyle/>
          <a:p>
            <a:r>
              <a:rPr lang="hu-HU" sz="1200" dirty="0"/>
              <a:t>(</a:t>
            </a:r>
            <a:r>
              <a:rPr lang="hu-HU" sz="1200" dirty="0" err="1"/>
              <a:t>Ashiq</a:t>
            </a:r>
            <a:r>
              <a:rPr lang="hu-HU" sz="1200" dirty="0"/>
              <a:t>, 2020)</a:t>
            </a:r>
          </a:p>
        </p:txBody>
      </p:sp>
    </p:spTree>
    <p:extLst>
      <p:ext uri="{BB962C8B-B14F-4D97-AF65-F5344CB8AC3E}">
        <p14:creationId xmlns:p14="http://schemas.microsoft.com/office/powerpoint/2010/main" val="4258653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3898A8-CA4A-8881-7F8A-BEFBB0540A35}"/>
              </a:ext>
            </a:extLst>
          </p:cNvPr>
          <p:cNvSpPr>
            <a:spLocks noGrp="1"/>
          </p:cNvSpPr>
          <p:nvPr>
            <p:ph type="title"/>
          </p:nvPr>
        </p:nvSpPr>
        <p:spPr>
          <a:xfrm>
            <a:off x="630936" y="639520"/>
            <a:ext cx="3429000" cy="1719072"/>
          </a:xfrm>
        </p:spPr>
        <p:txBody>
          <a:bodyPr anchor="b">
            <a:normAutofit/>
          </a:bodyPr>
          <a:lstStyle/>
          <a:p>
            <a:r>
              <a:rPr lang="hu-HU" sz="4600" dirty="0" err="1"/>
              <a:t>Hofstede</a:t>
            </a:r>
            <a:r>
              <a:rPr lang="hu-HU" sz="4600" dirty="0"/>
              <a:t>: UK and </a:t>
            </a:r>
            <a:r>
              <a:rPr lang="hu-HU" sz="4600" dirty="0" err="1"/>
              <a:t>China</a:t>
            </a:r>
            <a:endParaRPr lang="hu-HU" sz="4600" dirty="0"/>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269CE3-F0A2-BAE5-E514-2AFF6BE46A00}"/>
              </a:ext>
            </a:extLst>
          </p:cNvPr>
          <p:cNvSpPr>
            <a:spLocks noGrp="1"/>
          </p:cNvSpPr>
          <p:nvPr>
            <p:ph idx="1"/>
          </p:nvPr>
        </p:nvSpPr>
        <p:spPr>
          <a:xfrm>
            <a:off x="630936" y="2807208"/>
            <a:ext cx="3429000" cy="3410712"/>
          </a:xfrm>
        </p:spPr>
        <p:txBody>
          <a:bodyPr anchor="t">
            <a:normAutofit/>
          </a:bodyPr>
          <a:lstStyle/>
          <a:p>
            <a:r>
              <a:rPr lang="hu-HU" sz="2200"/>
              <a:t>Individualism vs collectivism</a:t>
            </a:r>
          </a:p>
          <a:p>
            <a:r>
              <a:rPr lang="hu-HU" sz="2200"/>
              <a:t>Power distance</a:t>
            </a:r>
          </a:p>
          <a:p>
            <a:r>
              <a:rPr lang="hu-HU" sz="2200"/>
              <a:t>Uncertanity avoidance</a:t>
            </a:r>
          </a:p>
        </p:txBody>
      </p:sp>
      <p:pic>
        <p:nvPicPr>
          <p:cNvPr id="5" name="Picture 4" descr="A graph of different colored bars&#10;&#10;Description automatically generated with medium confidence">
            <a:extLst>
              <a:ext uri="{FF2B5EF4-FFF2-40B4-BE49-F238E27FC236}">
                <a16:creationId xmlns:a16="http://schemas.microsoft.com/office/drawing/2014/main" id="{32A05219-920F-6B43-EB3F-E32F18E99A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4296" y="1746219"/>
            <a:ext cx="6903720" cy="3365562"/>
          </a:xfrm>
          <a:prstGeom prst="rect">
            <a:avLst/>
          </a:prstGeom>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p:spPr>
      </p:pic>
      <p:sp>
        <p:nvSpPr>
          <p:cNvPr id="6" name="TextBox 5">
            <a:extLst>
              <a:ext uri="{FF2B5EF4-FFF2-40B4-BE49-F238E27FC236}">
                <a16:creationId xmlns:a16="http://schemas.microsoft.com/office/drawing/2014/main" id="{DFE6C60F-2B5D-AE8F-E750-AD01110DB684}"/>
              </a:ext>
            </a:extLst>
          </p:cNvPr>
          <p:cNvSpPr txBox="1"/>
          <p:nvPr/>
        </p:nvSpPr>
        <p:spPr>
          <a:xfrm>
            <a:off x="10277794" y="5191760"/>
            <a:ext cx="911853" cy="276999"/>
          </a:xfrm>
          <a:prstGeom prst="rect">
            <a:avLst/>
          </a:prstGeom>
          <a:noFill/>
        </p:spPr>
        <p:txBody>
          <a:bodyPr wrap="none" rtlCol="0">
            <a:spAutoFit/>
          </a:bodyPr>
          <a:lstStyle/>
          <a:p>
            <a:r>
              <a:rPr lang="hu-HU" sz="1200" dirty="0"/>
              <a:t>(Uta, 2021)</a:t>
            </a:r>
          </a:p>
        </p:txBody>
      </p:sp>
    </p:spTree>
    <p:extLst>
      <p:ext uri="{BB962C8B-B14F-4D97-AF65-F5344CB8AC3E}">
        <p14:creationId xmlns:p14="http://schemas.microsoft.com/office/powerpoint/2010/main" val="3703052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E9EA50-E24D-C520-0328-752656904706}"/>
              </a:ext>
            </a:extLst>
          </p:cNvPr>
          <p:cNvSpPr>
            <a:spLocks noGrp="1"/>
          </p:cNvSpPr>
          <p:nvPr>
            <p:ph type="title"/>
          </p:nvPr>
        </p:nvSpPr>
        <p:spPr>
          <a:xfrm>
            <a:off x="640080" y="325369"/>
            <a:ext cx="4368602" cy="1956841"/>
          </a:xfrm>
        </p:spPr>
        <p:txBody>
          <a:bodyPr anchor="b">
            <a:normAutofit/>
          </a:bodyPr>
          <a:lstStyle/>
          <a:p>
            <a:r>
              <a:rPr lang="hu-HU" sz="4600"/>
              <a:t>Chinese business culture</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D06CE9-3A7D-6129-F2D7-0D0117B7554B}"/>
              </a:ext>
            </a:extLst>
          </p:cNvPr>
          <p:cNvSpPr>
            <a:spLocks noGrp="1"/>
          </p:cNvSpPr>
          <p:nvPr>
            <p:ph idx="1"/>
          </p:nvPr>
        </p:nvSpPr>
        <p:spPr>
          <a:xfrm>
            <a:off x="640080" y="2872899"/>
            <a:ext cx="4243589" cy="3320668"/>
          </a:xfrm>
        </p:spPr>
        <p:txBody>
          <a:bodyPr>
            <a:normAutofit/>
          </a:bodyPr>
          <a:lstStyle/>
          <a:p>
            <a:r>
              <a:rPr lang="hu-HU" sz="2200" i="0">
                <a:effectLst/>
                <a:latin typeface="ui-sans-serif"/>
              </a:rPr>
              <a:t>Power and hierarchy</a:t>
            </a:r>
          </a:p>
          <a:p>
            <a:r>
              <a:rPr lang="hu-HU" sz="2200" i="0">
                <a:effectLst/>
                <a:latin typeface="ui-sans-serif"/>
              </a:rPr>
              <a:t>Relationships and trust</a:t>
            </a:r>
          </a:p>
          <a:p>
            <a:r>
              <a:rPr lang="hu-HU" sz="2200" i="0">
                <a:effectLst/>
                <a:latin typeface="ui-sans-serif"/>
              </a:rPr>
              <a:t>Communication style</a:t>
            </a:r>
          </a:p>
          <a:p>
            <a:endParaRPr lang="hu-HU" sz="2200"/>
          </a:p>
        </p:txBody>
      </p:sp>
      <p:pic>
        <p:nvPicPr>
          <p:cNvPr id="5" name="Picture 4" descr="A person and person standing in a hallway&#10;&#10;Description automatically generated">
            <a:extLst>
              <a:ext uri="{FF2B5EF4-FFF2-40B4-BE49-F238E27FC236}">
                <a16:creationId xmlns:a16="http://schemas.microsoft.com/office/drawing/2014/main" id="{0B237B72-4F2D-7D95-1E3A-CFC49F9D5681}"/>
              </a:ext>
            </a:extLst>
          </p:cNvPr>
          <p:cNvPicPr>
            <a:picLocks noChangeAspect="1"/>
          </p:cNvPicPr>
          <p:nvPr/>
        </p:nvPicPr>
        <p:blipFill>
          <a:blip r:embed="rId2">
            <a:extLst>
              <a:ext uri="{28A0092B-C50C-407E-A947-70E740481C1C}">
                <a14:useLocalDpi xmlns:a14="http://schemas.microsoft.com/office/drawing/2010/main" val="0"/>
              </a:ext>
            </a:extLst>
          </a:blip>
          <a:srcRect l="24773"/>
          <a:stretch/>
        </p:blipFill>
        <p:spPr>
          <a:xfrm>
            <a:off x="5874986" y="237743"/>
            <a:ext cx="6313966" cy="629488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109B5AD4-DA7F-59A2-4E96-5B807B85A7AC}"/>
              </a:ext>
            </a:extLst>
          </p:cNvPr>
          <p:cNvSpPr txBox="1"/>
          <p:nvPr/>
        </p:nvSpPr>
        <p:spPr>
          <a:xfrm>
            <a:off x="10879512" y="6550223"/>
            <a:ext cx="1034386" cy="276999"/>
          </a:xfrm>
          <a:prstGeom prst="rect">
            <a:avLst/>
          </a:prstGeom>
          <a:noFill/>
        </p:spPr>
        <p:txBody>
          <a:bodyPr wrap="none" rtlCol="0">
            <a:spAutoFit/>
          </a:bodyPr>
          <a:lstStyle/>
          <a:p>
            <a:r>
              <a:rPr lang="hu-HU" sz="1200" dirty="0"/>
              <a:t>(HSBC,2024)</a:t>
            </a:r>
            <a:endParaRPr lang="en-GB" sz="1200" dirty="0"/>
          </a:p>
        </p:txBody>
      </p:sp>
    </p:spTree>
    <p:extLst>
      <p:ext uri="{BB962C8B-B14F-4D97-AF65-F5344CB8AC3E}">
        <p14:creationId xmlns:p14="http://schemas.microsoft.com/office/powerpoint/2010/main" val="608837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0C967-83E0-8B46-B7F4-834C3B59967A}"/>
              </a:ext>
            </a:extLst>
          </p:cNvPr>
          <p:cNvSpPr>
            <a:spLocks noGrp="1"/>
          </p:cNvSpPr>
          <p:nvPr>
            <p:ph type="title"/>
          </p:nvPr>
        </p:nvSpPr>
        <p:spPr>
          <a:xfrm>
            <a:off x="630936" y="640080"/>
            <a:ext cx="4818888" cy="1481328"/>
          </a:xfrm>
        </p:spPr>
        <p:txBody>
          <a:bodyPr anchor="b">
            <a:normAutofit/>
          </a:bodyPr>
          <a:lstStyle/>
          <a:p>
            <a:r>
              <a:rPr lang="hu-HU" sz="5000" dirty="0" err="1"/>
              <a:t>Possible</a:t>
            </a:r>
            <a:r>
              <a:rPr lang="hu-HU" sz="5000" dirty="0"/>
              <a:t> </a:t>
            </a:r>
            <a:r>
              <a:rPr lang="hu-HU" sz="5000" dirty="0" err="1"/>
              <a:t>solutions</a:t>
            </a:r>
            <a:endParaRPr lang="hu-HU" sz="5000" dirty="0"/>
          </a:p>
        </p:txBody>
      </p:sp>
      <p:sp>
        <p:nvSpPr>
          <p:cNvPr id="2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F176F1-5A44-F9DA-8BBB-3EFDAA59C585}"/>
              </a:ext>
            </a:extLst>
          </p:cNvPr>
          <p:cNvSpPr>
            <a:spLocks noGrp="1"/>
          </p:cNvSpPr>
          <p:nvPr>
            <p:ph idx="1"/>
          </p:nvPr>
        </p:nvSpPr>
        <p:spPr>
          <a:xfrm>
            <a:off x="630936" y="2660904"/>
            <a:ext cx="4818888" cy="3547872"/>
          </a:xfrm>
        </p:spPr>
        <p:txBody>
          <a:bodyPr anchor="t">
            <a:normAutofit/>
          </a:bodyPr>
          <a:lstStyle/>
          <a:p>
            <a:r>
              <a:rPr lang="en-US" sz="2200" i="0" dirty="0">
                <a:effectLst/>
                <a:latin typeface="ui-sans-serif"/>
              </a:rPr>
              <a:t>Research and Understand Local Culture</a:t>
            </a:r>
            <a:endParaRPr lang="hu-HU" sz="2200" i="0" dirty="0">
              <a:effectLst/>
              <a:latin typeface="ui-sans-serif"/>
            </a:endParaRPr>
          </a:p>
          <a:p>
            <a:r>
              <a:rPr lang="hu-HU" sz="2200" i="0" dirty="0" err="1">
                <a:effectLst/>
                <a:latin typeface="ui-sans-serif"/>
              </a:rPr>
              <a:t>Adapt</a:t>
            </a:r>
            <a:r>
              <a:rPr lang="hu-HU" sz="2200" i="0" dirty="0">
                <a:effectLst/>
                <a:latin typeface="ui-sans-serif"/>
              </a:rPr>
              <a:t> </a:t>
            </a:r>
            <a:r>
              <a:rPr lang="hu-HU" sz="2200" i="0" dirty="0" err="1">
                <a:effectLst/>
                <a:latin typeface="ui-sans-serif"/>
              </a:rPr>
              <a:t>Your</a:t>
            </a:r>
            <a:r>
              <a:rPr lang="hu-HU" sz="2200" i="0" dirty="0">
                <a:effectLst/>
                <a:latin typeface="ui-sans-serif"/>
              </a:rPr>
              <a:t> </a:t>
            </a:r>
            <a:r>
              <a:rPr lang="hu-HU" sz="2200" i="0" dirty="0" err="1">
                <a:effectLst/>
                <a:latin typeface="ui-sans-serif"/>
              </a:rPr>
              <a:t>Approach</a:t>
            </a:r>
            <a:endParaRPr lang="hu-HU" sz="2200" dirty="0">
              <a:latin typeface="ui-sans-serif"/>
            </a:endParaRPr>
          </a:p>
          <a:p>
            <a:r>
              <a:rPr lang="hu-HU" sz="2200" i="0" dirty="0" err="1">
                <a:effectLst/>
                <a:latin typeface="ui-sans-serif"/>
              </a:rPr>
              <a:t>Build</a:t>
            </a:r>
            <a:r>
              <a:rPr lang="hu-HU" sz="2200" i="0" dirty="0">
                <a:effectLst/>
                <a:latin typeface="ui-sans-serif"/>
              </a:rPr>
              <a:t> </a:t>
            </a:r>
            <a:r>
              <a:rPr lang="hu-HU" sz="2200" i="0" dirty="0" err="1">
                <a:effectLst/>
                <a:latin typeface="ui-sans-serif"/>
              </a:rPr>
              <a:t>Relationships</a:t>
            </a:r>
            <a:r>
              <a:rPr lang="hu-HU" sz="2200" i="0" dirty="0">
                <a:effectLst/>
                <a:latin typeface="ui-sans-serif"/>
              </a:rPr>
              <a:t> and </a:t>
            </a:r>
            <a:r>
              <a:rPr lang="hu-HU" sz="2200" i="0" dirty="0" err="1">
                <a:effectLst/>
                <a:latin typeface="ui-sans-serif"/>
              </a:rPr>
              <a:t>Trust</a:t>
            </a:r>
            <a:endParaRPr lang="hu-HU" sz="2200" i="0" dirty="0">
              <a:effectLst/>
              <a:latin typeface="ui-sans-serif"/>
            </a:endParaRPr>
          </a:p>
          <a:p>
            <a:r>
              <a:rPr lang="hu-HU" sz="2200" i="0" dirty="0" err="1">
                <a:effectLst/>
                <a:latin typeface="ui-sans-serif"/>
              </a:rPr>
              <a:t>Flexibility</a:t>
            </a:r>
            <a:r>
              <a:rPr lang="hu-HU" sz="2200" i="0" dirty="0">
                <a:effectLst/>
                <a:latin typeface="ui-sans-serif"/>
              </a:rPr>
              <a:t> and </a:t>
            </a:r>
            <a:r>
              <a:rPr lang="hu-HU" sz="2200" i="0" dirty="0" err="1">
                <a:effectLst/>
                <a:latin typeface="ui-sans-serif"/>
              </a:rPr>
              <a:t>Patience</a:t>
            </a:r>
            <a:endParaRPr lang="en-GB" sz="2200" dirty="0"/>
          </a:p>
        </p:txBody>
      </p:sp>
      <p:pic>
        <p:nvPicPr>
          <p:cNvPr id="7" name="Picture 6" descr="A drawing of a culture loading bar&#10;&#10;Description automatically generated">
            <a:extLst>
              <a:ext uri="{FF2B5EF4-FFF2-40B4-BE49-F238E27FC236}">
                <a16:creationId xmlns:a16="http://schemas.microsoft.com/office/drawing/2014/main" id="{9606BA6C-1B7E-9F2E-A2A3-2C2A226A684F}"/>
              </a:ext>
            </a:extLst>
          </p:cNvPr>
          <p:cNvPicPr>
            <a:picLocks noChangeAspect="1"/>
          </p:cNvPicPr>
          <p:nvPr/>
        </p:nvPicPr>
        <p:blipFill>
          <a:blip r:embed="rId2">
            <a:extLst>
              <a:ext uri="{28A0092B-C50C-407E-A947-70E740481C1C}">
                <a14:useLocalDpi xmlns:a14="http://schemas.microsoft.com/office/drawing/2010/main" val="0"/>
              </a:ext>
            </a:extLst>
          </a:blip>
          <a:srcRect l="20389" r="25496" b="2"/>
          <a:stretch/>
        </p:blipFill>
        <p:spPr>
          <a:xfrm>
            <a:off x="6145413" y="640080"/>
            <a:ext cx="5366237" cy="5577840"/>
          </a:xfrm>
          <a:prstGeom prst="rect">
            <a:avLst/>
          </a:prstGeom>
        </p:spPr>
      </p:pic>
      <p:sp>
        <p:nvSpPr>
          <p:cNvPr id="8" name="TextBox 7">
            <a:extLst>
              <a:ext uri="{FF2B5EF4-FFF2-40B4-BE49-F238E27FC236}">
                <a16:creationId xmlns:a16="http://schemas.microsoft.com/office/drawing/2014/main" id="{C482059B-42BE-185C-A6E9-C1837D42C48E}"/>
              </a:ext>
            </a:extLst>
          </p:cNvPr>
          <p:cNvSpPr txBox="1"/>
          <p:nvPr/>
        </p:nvSpPr>
        <p:spPr>
          <a:xfrm>
            <a:off x="9773674" y="6217920"/>
            <a:ext cx="1295355" cy="276999"/>
          </a:xfrm>
          <a:prstGeom prst="rect">
            <a:avLst/>
          </a:prstGeom>
          <a:noFill/>
        </p:spPr>
        <p:txBody>
          <a:bodyPr wrap="none" rtlCol="0">
            <a:spAutoFit/>
          </a:bodyPr>
          <a:lstStyle/>
          <a:p>
            <a:r>
              <a:rPr lang="hu-HU" sz="1200" dirty="0"/>
              <a:t>(</a:t>
            </a:r>
            <a:r>
              <a:rPr lang="hu-HU" sz="1200" dirty="0" err="1"/>
              <a:t>Kompass</a:t>
            </a:r>
            <a:r>
              <a:rPr lang="hu-HU" sz="1200" dirty="0"/>
              <a:t>, 2023)</a:t>
            </a:r>
            <a:endParaRPr lang="en-GB" sz="1200" dirty="0"/>
          </a:p>
        </p:txBody>
      </p:sp>
    </p:spTree>
    <p:extLst>
      <p:ext uri="{BB962C8B-B14F-4D97-AF65-F5344CB8AC3E}">
        <p14:creationId xmlns:p14="http://schemas.microsoft.com/office/powerpoint/2010/main" val="3999578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238F7-8B65-ABF0-08D6-66DBD6AC9CA2}"/>
              </a:ext>
            </a:extLst>
          </p:cNvPr>
          <p:cNvSpPr>
            <a:spLocks noGrp="1"/>
          </p:cNvSpPr>
          <p:nvPr>
            <p:ph type="title"/>
          </p:nvPr>
        </p:nvSpPr>
        <p:spPr>
          <a:xfrm>
            <a:off x="630936" y="640080"/>
            <a:ext cx="4818888" cy="1481328"/>
          </a:xfrm>
        </p:spPr>
        <p:txBody>
          <a:bodyPr anchor="b">
            <a:normAutofit/>
          </a:bodyPr>
          <a:lstStyle/>
          <a:p>
            <a:r>
              <a:rPr lang="hu-HU" sz="5400"/>
              <a:t>Conclusion </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D23748-12FD-6FC1-1194-2C0CCD4A6FF8}"/>
              </a:ext>
            </a:extLst>
          </p:cNvPr>
          <p:cNvSpPr>
            <a:spLocks noGrp="1"/>
          </p:cNvSpPr>
          <p:nvPr>
            <p:ph idx="1"/>
          </p:nvPr>
        </p:nvSpPr>
        <p:spPr>
          <a:xfrm>
            <a:off x="630936" y="2660904"/>
            <a:ext cx="4818888" cy="3547872"/>
          </a:xfrm>
        </p:spPr>
        <p:txBody>
          <a:bodyPr anchor="t">
            <a:normAutofit/>
          </a:bodyPr>
          <a:lstStyle/>
          <a:p>
            <a:pPr marL="0" indent="0">
              <a:buNone/>
            </a:pPr>
            <a:r>
              <a:rPr lang="en-US" sz="2200"/>
              <a:t>Successful UK-China business partnerships depend on understanding cultural differences, such as communication styles and hierarchies. In China, relationship building is priority over business meetings, whereas in the UK it is more direct. Adaptation, patience and mutual respect are the keys to long-term success.</a:t>
            </a:r>
            <a:endParaRPr lang="hu-HU" sz="2200"/>
          </a:p>
        </p:txBody>
      </p:sp>
      <p:pic>
        <p:nvPicPr>
          <p:cNvPr id="5" name="Picture 4" descr="A close-up of a person shaking hands&#10;&#10;Description automatically generated">
            <a:extLst>
              <a:ext uri="{FF2B5EF4-FFF2-40B4-BE49-F238E27FC236}">
                <a16:creationId xmlns:a16="http://schemas.microsoft.com/office/drawing/2014/main" id="{A1B6574F-0D61-FB8F-F33B-931BC9B4C1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7048" y="2267610"/>
            <a:ext cx="4954016" cy="2861865"/>
          </a:xfrm>
          <a:prstGeom prst="rect">
            <a:avLst/>
          </a:prstGeom>
        </p:spPr>
      </p:pic>
    </p:spTree>
    <p:extLst>
      <p:ext uri="{BB962C8B-B14F-4D97-AF65-F5344CB8AC3E}">
        <p14:creationId xmlns:p14="http://schemas.microsoft.com/office/powerpoint/2010/main" val="202505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23000">
              <a:schemeClr val="tx2">
                <a:lumMod val="10000"/>
                <a:lumOff val="9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56C7F-5BB8-5117-2F17-6B892A84DF14}"/>
              </a:ext>
            </a:extLst>
          </p:cNvPr>
          <p:cNvSpPr>
            <a:spLocks noGrp="1"/>
          </p:cNvSpPr>
          <p:nvPr>
            <p:ph type="title"/>
          </p:nvPr>
        </p:nvSpPr>
        <p:spPr/>
        <p:txBody>
          <a:bodyPr/>
          <a:lstStyle/>
          <a:p>
            <a:r>
              <a:rPr lang="hu-HU" dirty="0" err="1"/>
              <a:t>Reference</a:t>
            </a:r>
            <a:r>
              <a:rPr lang="hu-HU" dirty="0"/>
              <a:t> </a:t>
            </a:r>
            <a:r>
              <a:rPr lang="hu-HU" dirty="0" err="1"/>
              <a:t>list</a:t>
            </a:r>
            <a:r>
              <a:rPr lang="hu-HU" dirty="0"/>
              <a:t> </a:t>
            </a:r>
          </a:p>
        </p:txBody>
      </p:sp>
      <p:sp>
        <p:nvSpPr>
          <p:cNvPr id="3" name="Content Placeholder 2">
            <a:extLst>
              <a:ext uri="{FF2B5EF4-FFF2-40B4-BE49-F238E27FC236}">
                <a16:creationId xmlns:a16="http://schemas.microsoft.com/office/drawing/2014/main" id="{9800FDFD-1BC3-A3F3-1E13-8B51E630489C}"/>
              </a:ext>
            </a:extLst>
          </p:cNvPr>
          <p:cNvSpPr>
            <a:spLocks noGrp="1"/>
          </p:cNvSpPr>
          <p:nvPr>
            <p:ph idx="1"/>
          </p:nvPr>
        </p:nvSpPr>
        <p:spPr/>
        <p:txBody>
          <a:bodyPr/>
          <a:lstStyle/>
          <a:p>
            <a:r>
              <a:rPr lang="en-US" sz="1600" dirty="0">
                <a:effectLst/>
              </a:rPr>
              <a:t>Ashiq, W. (2022) </a:t>
            </a:r>
            <a:r>
              <a:rPr lang="en-US" sz="1600" i="1" dirty="0">
                <a:effectLst/>
              </a:rPr>
              <a:t>Differences between UK and Chinese work culture</a:t>
            </a:r>
            <a:r>
              <a:rPr lang="en-US" sz="1600" dirty="0">
                <a:effectLst/>
              </a:rPr>
              <a:t>, </a:t>
            </a:r>
            <a:r>
              <a:rPr lang="en-US" sz="1600" i="1" dirty="0">
                <a:effectLst/>
              </a:rPr>
              <a:t>Great British Mag</a:t>
            </a:r>
            <a:r>
              <a:rPr lang="en-US" sz="1600" dirty="0">
                <a:effectLst/>
              </a:rPr>
              <a:t>. Available at: https://greatbritishmag.co.uk/student-guide/differences-between-uk-and-chinese-work-culture/ (Accessed: </a:t>
            </a:r>
            <a:r>
              <a:rPr lang="hu-HU" sz="1600" dirty="0">
                <a:effectLst/>
              </a:rPr>
              <a:t>2</a:t>
            </a:r>
            <a:r>
              <a:rPr lang="en-US" sz="1600" dirty="0">
                <a:effectLst/>
              </a:rPr>
              <a:t> December 2024). </a:t>
            </a:r>
            <a:endParaRPr lang="hu-HU" sz="1600" dirty="0">
              <a:effectLst/>
            </a:endParaRPr>
          </a:p>
          <a:p>
            <a:r>
              <a:rPr lang="en-US" sz="1600" dirty="0">
                <a:effectLst/>
              </a:rPr>
              <a:t>HSBC (2024) </a:t>
            </a:r>
            <a:r>
              <a:rPr lang="en-US" sz="1600" i="1" dirty="0">
                <a:effectLst/>
              </a:rPr>
              <a:t>HSBC Business Go</a:t>
            </a:r>
            <a:r>
              <a:rPr lang="en-US" sz="1600" dirty="0">
                <a:effectLst/>
              </a:rPr>
              <a:t>. Available at: https://www.businessgo.hsbc.com/en/article/a-guide-to-chinas-business-culture-and-etiquette (Accessed: 2 December 2024). </a:t>
            </a:r>
            <a:endParaRPr lang="hu-HU" sz="1600" dirty="0">
              <a:effectLst/>
            </a:endParaRPr>
          </a:p>
          <a:p>
            <a:r>
              <a:rPr lang="hu-HU" sz="1600" dirty="0" err="1">
                <a:effectLst/>
              </a:rPr>
              <a:t>Iulia-Cristina</a:t>
            </a:r>
            <a:r>
              <a:rPr lang="hu-HU" sz="1600" dirty="0">
                <a:effectLst/>
              </a:rPr>
              <a:t> </a:t>
            </a:r>
            <a:r>
              <a:rPr lang="hu-HU" sz="1600" dirty="0" err="1">
                <a:effectLst/>
              </a:rPr>
              <a:t>Uța</a:t>
            </a:r>
            <a:r>
              <a:rPr lang="hu-HU" sz="1600" dirty="0">
                <a:effectLst/>
              </a:rPr>
              <a:t> (2023) </a:t>
            </a:r>
            <a:r>
              <a:rPr lang="hu-HU" sz="1600" i="1" dirty="0" err="1">
                <a:effectLst/>
              </a:rPr>
              <a:t>What</a:t>
            </a:r>
            <a:r>
              <a:rPr lang="hu-HU" sz="1600" i="1" dirty="0">
                <a:effectLst/>
              </a:rPr>
              <a:t> is </a:t>
            </a:r>
            <a:r>
              <a:rPr lang="hu-HU" sz="1600" i="1" dirty="0" err="1">
                <a:effectLst/>
              </a:rPr>
              <a:t>Hofstede’s</a:t>
            </a:r>
            <a:r>
              <a:rPr lang="hu-HU" sz="1600" i="1" dirty="0">
                <a:effectLst/>
              </a:rPr>
              <a:t> </a:t>
            </a:r>
            <a:r>
              <a:rPr lang="hu-HU" sz="1600" i="1" dirty="0" err="1">
                <a:effectLst/>
              </a:rPr>
              <a:t>cultural</a:t>
            </a:r>
            <a:r>
              <a:rPr lang="hu-HU" sz="1600" i="1" dirty="0">
                <a:effectLst/>
              </a:rPr>
              <a:t> </a:t>
            </a:r>
            <a:r>
              <a:rPr lang="hu-HU" sz="1600" i="1" dirty="0" err="1">
                <a:effectLst/>
              </a:rPr>
              <a:t>dimensions</a:t>
            </a:r>
            <a:r>
              <a:rPr lang="hu-HU" sz="1600" i="1" dirty="0">
                <a:effectLst/>
              </a:rPr>
              <a:t> </a:t>
            </a:r>
            <a:r>
              <a:rPr lang="hu-HU" sz="1600" i="1" dirty="0" err="1">
                <a:effectLst/>
              </a:rPr>
              <a:t>theory</a:t>
            </a:r>
            <a:r>
              <a:rPr lang="hu-HU" sz="1600" i="1" dirty="0">
                <a:effectLst/>
              </a:rPr>
              <a:t>? UK </a:t>
            </a:r>
            <a:r>
              <a:rPr lang="hu-HU" sz="1600" i="1" dirty="0" err="1">
                <a:effectLst/>
              </a:rPr>
              <a:t>vs</a:t>
            </a:r>
            <a:r>
              <a:rPr lang="hu-HU" sz="1600" i="1" dirty="0">
                <a:effectLst/>
              </a:rPr>
              <a:t> </a:t>
            </a:r>
            <a:r>
              <a:rPr lang="hu-HU" sz="1600" i="1" dirty="0" err="1">
                <a:effectLst/>
              </a:rPr>
              <a:t>China</a:t>
            </a:r>
            <a:r>
              <a:rPr lang="hu-HU" sz="1600" i="1" dirty="0">
                <a:effectLst/>
              </a:rPr>
              <a:t>, a </a:t>
            </a:r>
            <a:r>
              <a:rPr lang="hu-HU" sz="1600" i="1" dirty="0" err="1">
                <a:effectLst/>
              </a:rPr>
              <a:t>comparison</a:t>
            </a:r>
            <a:r>
              <a:rPr lang="hu-HU" sz="1600" dirty="0">
                <a:effectLst/>
              </a:rPr>
              <a:t>, </a:t>
            </a:r>
            <a:r>
              <a:rPr lang="hu-HU" sz="1600" i="1" dirty="0">
                <a:effectLst/>
              </a:rPr>
              <a:t>BRAND MINDS</a:t>
            </a:r>
            <a:r>
              <a:rPr lang="hu-HU" sz="1600" dirty="0">
                <a:effectLst/>
              </a:rPr>
              <a:t>. </a:t>
            </a:r>
            <a:r>
              <a:rPr lang="hu-HU" sz="1600" dirty="0" err="1">
                <a:effectLst/>
              </a:rPr>
              <a:t>Available</a:t>
            </a:r>
            <a:r>
              <a:rPr lang="hu-HU" sz="1600" dirty="0">
                <a:effectLst/>
              </a:rPr>
              <a:t> </a:t>
            </a:r>
            <a:r>
              <a:rPr lang="hu-HU" sz="1600" dirty="0" err="1">
                <a:effectLst/>
              </a:rPr>
              <a:t>at</a:t>
            </a:r>
            <a:r>
              <a:rPr lang="hu-HU" sz="1600" dirty="0">
                <a:effectLst/>
              </a:rPr>
              <a:t>: https://brandminds.com/what-is-hofstedes-cultural-dimensions-theory-uk-vs-china-a-comparison/ (Accessed: 2 December 2024). </a:t>
            </a:r>
          </a:p>
          <a:p>
            <a:r>
              <a:rPr lang="en-US" sz="1600" dirty="0" err="1">
                <a:effectLst/>
              </a:rPr>
              <a:t>Kompass</a:t>
            </a:r>
            <a:r>
              <a:rPr lang="en-US" sz="1600" dirty="0">
                <a:effectLst/>
              </a:rPr>
              <a:t> (2023) </a:t>
            </a:r>
            <a:r>
              <a:rPr lang="en-US" sz="1600" i="1" dirty="0">
                <a:effectLst/>
              </a:rPr>
              <a:t>How to deal with cultural differences during international expansion? · </a:t>
            </a:r>
            <a:r>
              <a:rPr lang="en-US" sz="1600" i="1" dirty="0" err="1">
                <a:effectLst/>
              </a:rPr>
              <a:t>Kompass</a:t>
            </a:r>
            <a:r>
              <a:rPr lang="en-US" sz="1600" i="1" dirty="0">
                <a:effectLst/>
              </a:rPr>
              <a:t> blog</a:t>
            </a:r>
            <a:r>
              <a:rPr lang="en-US" sz="1600" dirty="0">
                <a:effectLst/>
              </a:rPr>
              <a:t>, </a:t>
            </a:r>
            <a:r>
              <a:rPr lang="en-US" sz="1600" i="1" dirty="0" err="1">
                <a:effectLst/>
              </a:rPr>
              <a:t>Kompass</a:t>
            </a:r>
            <a:r>
              <a:rPr lang="en-US" sz="1600" i="1" dirty="0">
                <a:effectLst/>
              </a:rPr>
              <a:t> Blog</a:t>
            </a:r>
            <a:r>
              <a:rPr lang="en-US" sz="1600" dirty="0">
                <a:effectLst/>
              </a:rPr>
              <a:t>. Available at: https://www.solutions.kompass.com/blog/how-to-deal-with-cultural-differences-during-international-expansion/ (Accessed: </a:t>
            </a:r>
            <a:r>
              <a:rPr lang="hu-HU" sz="1600" dirty="0"/>
              <a:t>2</a:t>
            </a:r>
            <a:r>
              <a:rPr lang="en-US" sz="1600" dirty="0">
                <a:effectLst/>
              </a:rPr>
              <a:t> December 2024). </a:t>
            </a:r>
          </a:p>
          <a:p>
            <a:endParaRPr lang="hu-HU" sz="1400" dirty="0">
              <a:effectLst/>
            </a:endParaRPr>
          </a:p>
          <a:p>
            <a:pPr marL="0" indent="0">
              <a:buNone/>
            </a:pPr>
            <a:endParaRPr lang="hu-HU" dirty="0"/>
          </a:p>
          <a:p>
            <a:pPr marL="0" indent="0">
              <a:buNone/>
            </a:pPr>
            <a:endParaRPr lang="en-US" dirty="0">
              <a:effectLst/>
            </a:endParaRPr>
          </a:p>
          <a:p>
            <a:pPr marL="0" indent="0">
              <a:buNone/>
            </a:pPr>
            <a:endParaRPr lang="hu-HU" dirty="0"/>
          </a:p>
        </p:txBody>
      </p:sp>
    </p:spTree>
    <p:extLst>
      <p:ext uri="{BB962C8B-B14F-4D97-AF65-F5344CB8AC3E}">
        <p14:creationId xmlns:p14="http://schemas.microsoft.com/office/powerpoint/2010/main" val="2167973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274</TotalTime>
  <Words>360</Words>
  <Application>Microsoft Office PowerPoint</Application>
  <PresentationFormat>Widescreen</PresentationFormat>
  <Paragraphs>46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Aptos Display</vt:lpstr>
      <vt:lpstr>Arial</vt:lpstr>
      <vt:lpstr>Courier New</vt:lpstr>
      <vt:lpstr>ui-sans-serif</vt:lpstr>
      <vt:lpstr>Office Theme</vt:lpstr>
      <vt:lpstr>PowerPoint Presentation</vt:lpstr>
      <vt:lpstr>Table of content</vt:lpstr>
      <vt:lpstr>Introduction</vt:lpstr>
      <vt:lpstr>Differences</vt:lpstr>
      <vt:lpstr>Hofstede: UK and China</vt:lpstr>
      <vt:lpstr>Chinese business culture</vt:lpstr>
      <vt:lpstr>Possible solutions</vt:lpstr>
      <vt:lpstr>Conclusion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Brigitta Horváth</dc:creator>
  <cp:lastModifiedBy>Brigitta Horváth</cp:lastModifiedBy>
  <cp:revision>3</cp:revision>
  <dcterms:created xsi:type="dcterms:W3CDTF">2024-12-01T18:18:20Z</dcterms:created>
  <dcterms:modified xsi:type="dcterms:W3CDTF">2024-12-11T21:57:31Z</dcterms:modified>
</cp:coreProperties>
</file>