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1"/>
  </p:notesMasterIdLst>
  <p:handoutMasterIdLst>
    <p:handoutMasterId r:id="rId12"/>
  </p:handoutMasterIdLst>
  <p:sldIdLst>
    <p:sldId id="256" r:id="rId4"/>
    <p:sldId id="257" r:id="rId5"/>
    <p:sldId id="258" r:id="rId6"/>
    <p:sldId id="259" r:id="rId7"/>
    <p:sldId id="261" r:id="rId8"/>
    <p:sldId id="260" r:id="rId9"/>
    <p:sldId id="262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3"/>
    <p:restoredTop sz="54202" autoAdjust="0"/>
  </p:normalViewPr>
  <p:slideViewPr>
    <p:cSldViewPr>
      <p:cViewPr varScale="1">
        <p:scale>
          <a:sx n="35" d="100"/>
          <a:sy n="35" d="100"/>
        </p:scale>
        <p:origin x="214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B867A7B2-75E2-4353-AF21-C49F3FCDBB91}"/>
    <pc:docChg chg="custSel addSld delSld modSld">
      <pc:chgData name="Stephen Hole" userId="a131402a-191c-4885-ab61-475e015fddd2" providerId="ADAL" clId="{B867A7B2-75E2-4353-AF21-C49F3FCDBB91}" dt="2022-09-26T20:12:04.908" v="247" actId="20577"/>
      <pc:docMkLst>
        <pc:docMk/>
      </pc:docMkLst>
      <pc:sldChg chg="modSp mod">
        <pc:chgData name="Stephen Hole" userId="a131402a-191c-4885-ab61-475e015fddd2" providerId="ADAL" clId="{B867A7B2-75E2-4353-AF21-C49F3FCDBB91}" dt="2022-09-26T20:12:04.908" v="247" actId="20577"/>
        <pc:sldMkLst>
          <pc:docMk/>
          <pc:sldMk cId="0" sldId="256"/>
        </pc:sldMkLst>
        <pc:spChg chg="mod">
          <ac:chgData name="Stephen Hole" userId="a131402a-191c-4885-ab61-475e015fddd2" providerId="ADAL" clId="{B867A7B2-75E2-4353-AF21-C49F3FCDBB91}" dt="2022-09-26T20:12:04.908" v="247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tephen Hole" userId="a131402a-191c-4885-ab61-475e015fddd2" providerId="ADAL" clId="{B867A7B2-75E2-4353-AF21-C49F3FCDBB91}" dt="2022-09-19T14:03:08.382" v="63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en Hole" userId="a131402a-191c-4885-ab61-475e015fddd2" providerId="ADAL" clId="{B867A7B2-75E2-4353-AF21-C49F3FCDBB91}" dt="2022-09-19T14:02:08.053" v="8" actId="20577"/>
          <ac:spMkLst>
            <pc:docMk/>
            <pc:sldMk cId="0" sldId="256"/>
            <ac:spMk id="5" creationId="{00000000-0000-0000-0000-000000000000}"/>
          </ac:spMkLst>
        </pc:spChg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357434533" sldId="257"/>
        </pc:sldMkLst>
      </pc:sldChg>
      <pc:sldChg chg="modSp new mod">
        <pc:chgData name="Stephen Hole" userId="a131402a-191c-4885-ab61-475e015fddd2" providerId="ADAL" clId="{B867A7B2-75E2-4353-AF21-C49F3FCDBB91}" dt="2022-09-19T14:14:36.928" v="218" actId="20577"/>
        <pc:sldMkLst>
          <pc:docMk/>
          <pc:sldMk cId="2519380930" sldId="262"/>
        </pc:sldMkLst>
        <pc:spChg chg="mod">
          <ac:chgData name="Stephen Hole" userId="a131402a-191c-4885-ab61-475e015fddd2" providerId="ADAL" clId="{B867A7B2-75E2-4353-AF21-C49F3FCDBB91}" dt="2022-09-19T14:11:32.445" v="90" actId="20577"/>
          <ac:spMkLst>
            <pc:docMk/>
            <pc:sldMk cId="2519380930" sldId="262"/>
            <ac:spMk id="2" creationId="{53B4D58F-1F76-4DB3-975F-20E4AB036BFB}"/>
          </ac:spMkLst>
        </pc:spChg>
        <pc:spChg chg="mod">
          <ac:chgData name="Stephen Hole" userId="a131402a-191c-4885-ab61-475e015fddd2" providerId="ADAL" clId="{B867A7B2-75E2-4353-AF21-C49F3FCDBB91}" dt="2022-09-19T14:14:36.928" v="218" actId="20577"/>
          <ac:spMkLst>
            <pc:docMk/>
            <pc:sldMk cId="2519380930" sldId="262"/>
            <ac:spMk id="3" creationId="{51380D9D-EC85-495E-9830-59129B25A773}"/>
          </ac:spMkLst>
        </pc:spChg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006291896" sldId="309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4011865693" sldId="310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167356692" sldId="311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56732507" sldId="312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825710606" sldId="313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841372650" sldId="314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653072625" sldId="315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36678092" sldId="316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600189821" sldId="317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480848010" sldId="318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94135513" sldId="319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24138898" sldId="320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16450318" sldId="321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2506135015" sldId="322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279603932" sldId="323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345460690" sldId="324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1124607450" sldId="325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219591955" sldId="326"/>
        </pc:sldMkLst>
      </pc:sldChg>
      <pc:sldChg chg="del">
        <pc:chgData name="Stephen Hole" userId="a131402a-191c-4885-ab61-475e015fddd2" providerId="ADAL" clId="{B867A7B2-75E2-4353-AF21-C49F3FCDBB91}" dt="2022-09-19T14:00:51.202" v="0" actId="47"/>
        <pc:sldMkLst>
          <pc:docMk/>
          <pc:sldMk cId="3667916995" sldId="327"/>
        </pc:sldMkLst>
      </pc:sldChg>
    </pc:docChg>
  </pc:docChgLst>
  <pc:docChgLst>
    <pc:chgData name="Divya Chidambaram" userId="a5f655d4-7c16-4009-87eb-8eca468fdbaa" providerId="ADAL" clId="{352F2347-DB45-4CEC-94D8-49F3DDC954B1}"/>
    <pc:docChg chg="custSel modSld">
      <pc:chgData name="Divya Chidambaram" userId="a5f655d4-7c16-4009-87eb-8eca468fdbaa" providerId="ADAL" clId="{352F2347-DB45-4CEC-94D8-49F3DDC954B1}" dt="2024-09-27T01:07:55.929" v="68" actId="5793"/>
      <pc:docMkLst>
        <pc:docMk/>
      </pc:docMkLst>
      <pc:sldChg chg="delSp modSp mod">
        <pc:chgData name="Divya Chidambaram" userId="a5f655d4-7c16-4009-87eb-8eca468fdbaa" providerId="ADAL" clId="{352F2347-DB45-4CEC-94D8-49F3DDC954B1}" dt="2024-09-25T10:26:16.255" v="43" actId="6549"/>
        <pc:sldMkLst>
          <pc:docMk/>
          <pc:sldMk cId="0" sldId="256"/>
        </pc:sldMkLst>
        <pc:spChg chg="mod">
          <ac:chgData name="Divya Chidambaram" userId="a5f655d4-7c16-4009-87eb-8eca468fdbaa" providerId="ADAL" clId="{352F2347-DB45-4CEC-94D8-49F3DDC954B1}" dt="2024-09-25T10:26:16.255" v="43" actId="6549"/>
          <ac:spMkLst>
            <pc:docMk/>
            <pc:sldMk cId="0" sldId="256"/>
            <ac:spMk id="3" creationId="{00000000-0000-0000-0000-000000000000}"/>
          </ac:spMkLst>
        </pc:spChg>
        <pc:spChg chg="del">
          <ac:chgData name="Divya Chidambaram" userId="a5f655d4-7c16-4009-87eb-8eca468fdbaa" providerId="ADAL" clId="{352F2347-DB45-4CEC-94D8-49F3DDC954B1}" dt="2024-09-25T10:25:56.438" v="0" actId="478"/>
          <ac:spMkLst>
            <pc:docMk/>
            <pc:sldMk cId="0" sldId="256"/>
            <ac:spMk id="5" creationId="{00000000-0000-0000-0000-000000000000}"/>
          </ac:spMkLst>
        </pc:spChg>
      </pc:sldChg>
      <pc:sldChg chg="modSp mod">
        <pc:chgData name="Divya Chidambaram" userId="a5f655d4-7c16-4009-87eb-8eca468fdbaa" providerId="ADAL" clId="{352F2347-DB45-4CEC-94D8-49F3DDC954B1}" dt="2024-09-25T10:26:44.622" v="58" actId="14100"/>
        <pc:sldMkLst>
          <pc:docMk/>
          <pc:sldMk cId="3484207545" sldId="259"/>
        </pc:sldMkLst>
        <pc:spChg chg="mod">
          <ac:chgData name="Divya Chidambaram" userId="a5f655d4-7c16-4009-87eb-8eca468fdbaa" providerId="ADAL" clId="{352F2347-DB45-4CEC-94D8-49F3DDC954B1}" dt="2024-09-25T10:26:44.622" v="58" actId="14100"/>
          <ac:spMkLst>
            <pc:docMk/>
            <pc:sldMk cId="3484207545" sldId="259"/>
            <ac:spMk id="3" creationId="{00000000-0000-0000-0000-000000000000}"/>
          </ac:spMkLst>
        </pc:spChg>
      </pc:sldChg>
      <pc:sldChg chg="modSp mod modNotesTx">
        <pc:chgData name="Divya Chidambaram" userId="a5f655d4-7c16-4009-87eb-8eca468fdbaa" providerId="ADAL" clId="{352F2347-DB45-4CEC-94D8-49F3DDC954B1}" dt="2024-09-27T01:07:55.929" v="68" actId="5793"/>
        <pc:sldMkLst>
          <pc:docMk/>
          <pc:sldMk cId="2519380930" sldId="262"/>
        </pc:sldMkLst>
        <pc:spChg chg="mod">
          <ac:chgData name="Divya Chidambaram" userId="a5f655d4-7c16-4009-87eb-8eca468fdbaa" providerId="ADAL" clId="{352F2347-DB45-4CEC-94D8-49F3DDC954B1}" dt="2024-09-27T01:07:55.929" v="68" actId="5793"/>
          <ac:spMkLst>
            <pc:docMk/>
            <pc:sldMk cId="2519380930" sldId="262"/>
            <ac:spMk id="3" creationId="{51380D9D-EC85-495E-9830-59129B25A77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open-source relational database management system known for its robustness and support for advanced data types and performance optimization.</a:t>
            </a:r>
            <a:br>
              <a:rPr lang="en-GB" dirty="0"/>
            </a:br>
            <a:r>
              <a:rPr lang="en-GB" b="1" dirty="0"/>
              <a:t>pgAdmin4</a:t>
            </a:r>
            <a:r>
              <a:rPr lang="en-GB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powerful web-based GUI tool for managing PostgreSQL databases.</a:t>
            </a:r>
          </a:p>
          <a:p>
            <a:r>
              <a:rPr lang="en-GB" b="1" dirty="0"/>
              <a:t>MongoDB</a:t>
            </a:r>
            <a:r>
              <a:rPr lang="en-GB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leading NoSQL database designed for handling unstructured data and providing high scalability.</a:t>
            </a:r>
          </a:p>
          <a:p>
            <a:r>
              <a:rPr lang="en-GB" b="1" dirty="0"/>
              <a:t>MongoDB Compass</a:t>
            </a:r>
            <a:r>
              <a:rPr lang="en-GB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official GUI for MongoDB that enables users to interact with their data through a graphical interface.</a:t>
            </a:r>
          </a:p>
          <a:p>
            <a:r>
              <a:rPr lang="en-GB" dirty="0"/>
              <a:t>Docker is a platform for developing, shipping, and running applications in containers.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065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Module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Introduction: Database Systems (DBS)</a:t>
            </a:r>
          </a:p>
          <a:p>
            <a:r>
              <a:rPr lang="en-GB" dirty="0"/>
              <a:t>Divya Chidambaram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provide students with a systematic theoretical and practical understanding of the design, implementation and application of database systems.</a:t>
            </a:r>
          </a:p>
          <a:p>
            <a:r>
              <a:rPr lang="en-GB" dirty="0"/>
              <a:t>Including more advanced concepts that underpin multi-user database architectures for business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20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Upon the successful completion of this module, the student should be able to:</a:t>
            </a:r>
            <a:endParaRPr lang="en-GB" dirty="0"/>
          </a:p>
          <a:p>
            <a:pPr lvl="1"/>
            <a:r>
              <a:rPr lang="en-US" dirty="0"/>
              <a:t>Apply well-established database analysis and design techniques to critically </a:t>
            </a:r>
            <a:r>
              <a:rPr lang="en-US" dirty="0" err="1"/>
              <a:t>analyse</a:t>
            </a:r>
            <a:r>
              <a:rPr lang="en-US" dirty="0"/>
              <a:t> and implement real-world database application scenarios.</a:t>
            </a:r>
            <a:endParaRPr lang="en-GB" dirty="0"/>
          </a:p>
          <a:p>
            <a:pPr lvl="1"/>
            <a:r>
              <a:rPr lang="en-US" dirty="0"/>
              <a:t>Critically evaluate selected database methods, tools and techniques and their deployment in a multi-user database environment.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981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66311"/>
            <a:ext cx="8153400" cy="4363579"/>
          </a:xfrm>
        </p:spPr>
        <p:txBody>
          <a:bodyPr/>
          <a:lstStyle/>
          <a:p>
            <a:pPr lvl="0"/>
            <a:r>
              <a:rPr lang="en-US" sz="1600" dirty="0"/>
              <a:t>Database models (e.g. relational, Object-Oriented and Object relational)</a:t>
            </a:r>
            <a:endParaRPr lang="en-GB" sz="1600" dirty="0"/>
          </a:p>
          <a:p>
            <a:pPr lvl="0"/>
            <a:r>
              <a:rPr lang="en-US" sz="1600" dirty="0"/>
              <a:t>Database design and entity analysis techniques e.g. conceptual, logical and physical database design, entity relationship modelling, </a:t>
            </a:r>
            <a:r>
              <a:rPr lang="en-US" sz="1600" dirty="0" err="1"/>
              <a:t>normalisation</a:t>
            </a:r>
            <a:r>
              <a:rPr lang="en-US" sz="1600" dirty="0"/>
              <a:t> and indexes.</a:t>
            </a:r>
            <a:endParaRPr lang="en-GB" sz="1600" dirty="0"/>
          </a:p>
          <a:p>
            <a:pPr lvl="0"/>
            <a:r>
              <a:rPr lang="en-US" sz="1600" dirty="0"/>
              <a:t>Structured Query Language (SQL): data definition, data manipulation and data control languages.</a:t>
            </a:r>
            <a:endParaRPr lang="en-GB" sz="1600" dirty="0"/>
          </a:p>
          <a:p>
            <a:pPr lvl="0"/>
            <a:r>
              <a:rPr lang="en-US" sz="1600" dirty="0"/>
              <a:t>Database security and access control, e.g. database security threats and countermeasures, access control techniques.</a:t>
            </a:r>
            <a:endParaRPr lang="en-GB" sz="1600" dirty="0"/>
          </a:p>
          <a:p>
            <a:pPr lvl="0"/>
            <a:r>
              <a:rPr lang="en-US" sz="1600" dirty="0"/>
              <a:t>Multi-user database concepts e.g. transaction management, concurrency control and recovery and distributed databases, CAP Theorem.</a:t>
            </a:r>
            <a:endParaRPr lang="en-GB" sz="1600" dirty="0"/>
          </a:p>
          <a:p>
            <a:pPr lvl="0"/>
            <a:r>
              <a:rPr lang="en-US" sz="1600" dirty="0"/>
              <a:t>Non SQL database systems and concepts e.g. NoSQL and </a:t>
            </a:r>
            <a:r>
              <a:rPr lang="en-US" sz="1600" dirty="0" err="1"/>
              <a:t>NewSQL</a:t>
            </a:r>
            <a:r>
              <a:rPr lang="en-US" sz="1600" dirty="0"/>
              <a:t> technologies.</a:t>
            </a:r>
            <a:endParaRPr lang="en-GB" sz="1600" dirty="0"/>
          </a:p>
          <a:p>
            <a:pPr lvl="0"/>
            <a:r>
              <a:rPr lang="en-US" sz="1600" dirty="0"/>
              <a:t>Professional, legal and ethical issues related to data management and data governance.</a:t>
            </a:r>
            <a:endParaRPr lang="en-GB" sz="1600" dirty="0"/>
          </a:p>
          <a:p>
            <a:pPr lvl="0"/>
            <a:r>
              <a:rPr lang="en-US" sz="1600" dirty="0"/>
              <a:t>Introduction to Big Data Concepts e.g. Hadoop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207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9" y="2204864"/>
            <a:ext cx="8047682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591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2017713"/>
            <a:ext cx="712879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56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4D58F-1F76-4DB3-975F-20E4AB036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Management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80D9D-EC85-495E-9830-59129B25A77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Relational Database</a:t>
            </a:r>
          </a:p>
          <a:p>
            <a:pPr lvl="1"/>
            <a:r>
              <a:rPr lang="en-GB" dirty="0"/>
              <a:t>PostgreSQL </a:t>
            </a:r>
          </a:p>
          <a:p>
            <a:pPr lvl="1"/>
            <a:r>
              <a:rPr lang="en-GB" dirty="0"/>
              <a:t>pgAdmin4</a:t>
            </a:r>
          </a:p>
          <a:p>
            <a:pPr lvl="1"/>
            <a:endParaRPr lang="en-GB" dirty="0"/>
          </a:p>
          <a:p>
            <a:r>
              <a:rPr lang="en-GB" dirty="0"/>
              <a:t>NoSQL Database</a:t>
            </a:r>
          </a:p>
          <a:p>
            <a:pPr lvl="1"/>
            <a:r>
              <a:rPr lang="en-GB" dirty="0"/>
              <a:t>MongoDB</a:t>
            </a:r>
          </a:p>
          <a:p>
            <a:pPr lvl="1"/>
            <a:r>
              <a:rPr lang="en-GB" dirty="0"/>
              <a:t>MongoDB Compass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3809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2813</TotalTime>
  <Words>338</Words>
  <Application>Microsoft Office PowerPoint</Application>
  <PresentationFormat>On-screen Show (4:3)</PresentationFormat>
  <Paragraphs>38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Cambria</vt:lpstr>
      <vt:lpstr>Wingdings</vt:lpstr>
      <vt:lpstr>Wingdings 2</vt:lpstr>
      <vt:lpstr>Median</vt:lpstr>
      <vt:lpstr>Module introduction</vt:lpstr>
      <vt:lpstr>Module Aims</vt:lpstr>
      <vt:lpstr>Learning Outcomes</vt:lpstr>
      <vt:lpstr>Indicative Content</vt:lpstr>
      <vt:lpstr>Assessment</vt:lpstr>
      <vt:lpstr>Reading List</vt:lpstr>
      <vt:lpstr>Database Management System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Divya Chidambaram</cp:lastModifiedBy>
  <cp:revision>1402</cp:revision>
  <cp:lastPrinted>2014-09-29T16:21:25Z</cp:lastPrinted>
  <dcterms:created xsi:type="dcterms:W3CDTF">2013-09-18T07:00:31Z</dcterms:created>
  <dcterms:modified xsi:type="dcterms:W3CDTF">2024-09-27T01:08:03Z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