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heme/theme2.xml" ContentType="application/vnd.openxmlformats-officedocument.theme+xml"/>
  <Override PartName="/ppt/tags/tag7.xml" ContentType="application/vnd.openxmlformats-officedocument.presentationml.tags+xml"/>
  <Override PartName="/ppt/tags/tag8.xml" ContentType="application/vnd.openxmlformats-officedocument.presentationml.tags+xml"/>
  <Override PartName="/ppt/notesSlides/notesSlide1.xml" ContentType="application/vnd.openxmlformats-officedocument.presentationml.notesSlide+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notesSlides/notesSlide2.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notesSlides/notesSlide3.xml" ContentType="application/vnd.openxmlformats-officedocument.presentationml.notesSlide+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notesSlides/notesSlide4.xml" ContentType="application/vnd.openxmlformats-officedocument.presentationml.notesSlide+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notesSlides/notesSlide5.xml" ContentType="application/vnd.openxmlformats-officedocument.presentationml.notesSlide+xml"/>
  <Override PartName="/ppt/tags/tag23.xml" ContentType="application/vnd.openxmlformats-officedocument.presentationml.tags+xml"/>
  <Override PartName="/ppt/notesSlides/notesSlide6.xml" ContentType="application/vnd.openxmlformats-officedocument.presentationml.notesSlide+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notesSlides/notesSlide7.xml" ContentType="application/vnd.openxmlformats-officedocument.presentationml.notesSlide+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notesSlides/notesSlide8.xml" ContentType="application/vnd.openxmlformats-officedocument.presentationml.notesSlide+xml"/>
  <Override PartName="/ppt/tags/tag30.xml" ContentType="application/vnd.openxmlformats-officedocument.presentationml.tags+xml"/>
  <Override PartName="/ppt/tags/tag31.xml" ContentType="application/vnd.openxmlformats-officedocument.presentationml.tags+xml"/>
  <Override PartName="/ppt/notesSlides/notesSlide9.xml" ContentType="application/vnd.openxmlformats-officedocument.presentationml.notesSlide+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notesSlides/notesSlide10.xml" ContentType="application/vnd.openxmlformats-officedocument.presentationml.notesSlide+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notesSlides/notesSlide11.xml" ContentType="application/vnd.openxmlformats-officedocument.presentationml.notesSlide+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notesSlides/notesSlide12.xml" ContentType="application/vnd.openxmlformats-officedocument.presentationml.notesSlide+xml"/>
  <Override PartName="/ppt/tags/tag48.xml" ContentType="application/vnd.openxmlformats-officedocument.presentationml.tags+xml"/>
  <Override PartName="/ppt/tags/tag49.xml" ContentType="application/vnd.openxmlformats-officedocument.presentationml.tags+xml"/>
  <Override PartName="/ppt/notesSlides/notesSlide13.xml" ContentType="application/vnd.openxmlformats-officedocument.presentationml.notesSlide+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notesSlides/notesSlide14.xml" ContentType="application/vnd.openxmlformats-officedocument.presentationml.notesSlide+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notesSlides/notesSlide15.xml" ContentType="application/vnd.openxmlformats-officedocument.presentationml.notesSlide+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notesSlides/notesSlide16.xml" ContentType="application/vnd.openxmlformats-officedocument.presentationml.notesSlide+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notesSlides/notesSlide17.xml" ContentType="application/vnd.openxmlformats-officedocument.presentationml.notesSlide+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notesSlides/notesSlide18.xml" ContentType="application/vnd.openxmlformats-officedocument.presentationml.notesSlide+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notesSlides/notesSlide19.xml" ContentType="application/vnd.openxmlformats-officedocument.presentationml.notesSlide+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notesSlides/notesSlide20.xml" ContentType="application/vnd.openxmlformats-officedocument.presentationml.notesSlide+xml"/>
  <Override PartName="/ppt/tags/tag76.xml" ContentType="application/vnd.openxmlformats-officedocument.presentationml.tags+xml"/>
  <Override PartName="/ppt/notesSlides/notesSlide21.xml" ContentType="application/vnd.openxmlformats-officedocument.presentationml.notesSlide+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notesSlides/notesSlide22.xml" ContentType="application/vnd.openxmlformats-officedocument.presentationml.notesSlide+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notesSlides/notesSlide23.xml" ContentType="application/vnd.openxmlformats-officedocument.presentationml.notesSlide+xml"/>
  <Override PartName="/ppt/tags/tag85.xml" ContentType="application/vnd.openxmlformats-officedocument.presentationml.tags+xml"/>
  <Override PartName="/ppt/tags/tag86.xml" ContentType="application/vnd.openxmlformats-officedocument.presentationml.tags+xml"/>
  <Override PartName="/ppt/notesSlides/notesSlide24.xml" ContentType="application/vnd.openxmlformats-officedocument.presentationml.notesSlide+xml"/>
  <Override PartName="/ppt/tags/tag87.xml" ContentType="application/vnd.openxmlformats-officedocument.presentationml.tags+xml"/>
  <Override PartName="/ppt/tags/tag88.xml" ContentType="application/vnd.openxmlformats-officedocument.presentationml.tags+xml"/>
  <Override PartName="/ppt/notesSlides/notesSlide25.xml" ContentType="application/vnd.openxmlformats-officedocument.presentationml.notesSlide+xml"/>
  <Override PartName="/ppt/tags/tag8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notesSlides/notesSlide26.xml" ContentType="application/vnd.openxmlformats-officedocument.presentationml.notesSlide+xml"/>
  <Override PartName="/ppt/tags/tag92.xml" ContentType="application/vnd.openxmlformats-officedocument.presentationml.tags+xml"/>
  <Override PartName="/ppt/tags/tag93.xml" ContentType="application/vnd.openxmlformats-officedocument.presentationml.tags+xml"/>
  <Override PartName="/ppt/notesSlides/notesSlide27.xml" ContentType="application/vnd.openxmlformats-officedocument.presentationml.notesSlide+xml"/>
  <Override PartName="/ppt/tags/tag94.xml" ContentType="application/vnd.openxmlformats-officedocument.presentationml.tags+xml"/>
  <Override PartName="/ppt/tags/tag95.xml" ContentType="application/vnd.openxmlformats-officedocument.presentationml.tags+xml"/>
  <Override PartName="/ppt/notesSlides/notesSlide28.xml" ContentType="application/vnd.openxmlformats-officedocument.presentationml.notesSlide+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ags/tag100.xml" ContentType="application/vnd.openxmlformats-officedocument.presentationml.tags+xml"/>
  <Override PartName="/ppt/notesSlides/notesSlide29.xml" ContentType="application/vnd.openxmlformats-officedocument.presentationml.notesSlide+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notesSlides/notesSlide30.xml" ContentType="application/vnd.openxmlformats-officedocument.presentationml.notesSlide+xml"/>
  <Override PartName="/ppt/tags/tag104.xml" ContentType="application/vnd.openxmlformats-officedocument.presentationml.tags+xml"/>
  <Override PartName="/ppt/tags/tag105.xml" ContentType="application/vnd.openxmlformats-officedocument.presentationml.tags+xml"/>
  <Override PartName="/ppt/notesSlides/notesSlide31.xml" ContentType="application/vnd.openxmlformats-officedocument.presentationml.notesSlide+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0.xml" ContentType="application/vnd.openxmlformats-officedocument.presentationml.tags+xml"/>
  <Override PartName="/ppt/notesSlides/notesSlide32.xml" ContentType="application/vnd.openxmlformats-officedocument.presentationml.notesSlide+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notesSlides/notesSlide33.xml" ContentType="application/vnd.openxmlformats-officedocument.presentationml.notesSlide+xml"/>
  <Override PartName="/ppt/tags/tag115.xml" ContentType="application/vnd.openxmlformats-officedocument.presentationml.tags+xml"/>
  <Override PartName="/ppt/notesSlides/notesSlide34.xml" ContentType="application/vnd.openxmlformats-officedocument.presentationml.notesSlide+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notesSlides/notesSlide35.xml" ContentType="application/vnd.openxmlformats-officedocument.presentationml.notesSlide+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notesSlides/notesSlide36.xml" ContentType="application/vnd.openxmlformats-officedocument.presentationml.notesSlide+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notesSlides/notesSlide37.xml" ContentType="application/vnd.openxmlformats-officedocument.presentationml.notesSlide+xml"/>
  <Override PartName="/ppt/tags/tag128.xml" ContentType="application/vnd.openxmlformats-officedocument.presentationml.tags+xml"/>
  <Override PartName="/ppt/tags/tag129.xml" ContentType="application/vnd.openxmlformats-officedocument.presentationml.tags+xml"/>
  <Override PartName="/ppt/tags/tag130.xml" ContentType="application/vnd.openxmlformats-officedocument.presentationml.tags+xml"/>
  <Override PartName="/ppt/notesSlides/notesSlide38.xml" ContentType="application/vnd.openxmlformats-officedocument.presentationml.notesSlide+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notesSlides/notesSlide39.xml" ContentType="application/vnd.openxmlformats-officedocument.presentationml.notesSlide+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notesSlides/notesSlide40.xml" ContentType="application/vnd.openxmlformats-officedocument.presentationml.notesSlide+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notesSlides/notesSlide41.xml" ContentType="application/vnd.openxmlformats-officedocument.presentationml.notesSlide+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notesSlides/notesSlide42.xml" ContentType="application/vnd.openxmlformats-officedocument.presentationml.notesSlide+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notesSlides/notesSlide43.xml" ContentType="application/vnd.openxmlformats-officedocument.presentationml.notesSlide+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notesSlides/notesSlide44.xml" ContentType="application/vnd.openxmlformats-officedocument.presentationml.notesSlide+xml"/>
  <Override PartName="/ppt/tags/tag149.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notesSlides/notesSlide45.xml" ContentType="application/vnd.openxmlformats-officedocument.presentationml.notesSlide+xml"/>
  <Override PartName="/ppt/tags/tag152.xml" ContentType="application/vnd.openxmlformats-officedocument.presentationml.tags+xml"/>
  <Override PartName="/ppt/tags/tag153.xml" ContentType="application/vnd.openxmlformats-officedocument.presentationml.tags+xml"/>
  <Override PartName="/ppt/notesSlides/notesSlide46.xml" ContentType="application/vnd.openxmlformats-officedocument.presentationml.notesSlide+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notesSlides/notesSlide47.xml" ContentType="application/vnd.openxmlformats-officedocument.presentationml.notesSlide+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notesSlides/notesSlide48.xml" ContentType="application/vnd.openxmlformats-officedocument.presentationml.notesSlide+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notesSlides/notesSlide49.xml" ContentType="application/vnd.openxmlformats-officedocument.presentationml.notesSlide+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notesSlides/notesSlide50.xml" ContentType="application/vnd.openxmlformats-officedocument.presentationml.notesSlide+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notesSlides/notesSlide51.xml" ContentType="application/vnd.openxmlformats-officedocument.presentationml.notesSlide+xml"/>
  <Override PartName="/ppt/tags/tag170.xml" ContentType="application/vnd.openxmlformats-officedocument.presentationml.tags+xml"/>
  <Override PartName="/ppt/tags/tag171.xml" ContentType="application/vnd.openxmlformats-officedocument.presentationml.tags+xml"/>
  <Override PartName="/ppt/notesSlides/notesSlide52.xml" ContentType="application/vnd.openxmlformats-officedocument.presentationml.notesSlide+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notesSlides/notesSlide53.xml" ContentType="application/vnd.openxmlformats-officedocument.presentationml.notesSlide+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notesSlides/notesSlide54.xml" ContentType="application/vnd.openxmlformats-officedocument.presentationml.notesSlide+xml"/>
  <Override PartName="/ppt/tags/tag178.xml" ContentType="application/vnd.openxmlformats-officedocument.presentationml.tags+xml"/>
  <Override PartName="/ppt/tags/tag179.xml" ContentType="application/vnd.openxmlformats-officedocument.presentationml.tags+xml"/>
  <Override PartName="/ppt/tags/tag180.xml" ContentType="application/vnd.openxmlformats-officedocument.presentationml.tags+xml"/>
  <Override PartName="/ppt/notesSlides/notesSlide55.xml" ContentType="application/vnd.openxmlformats-officedocument.presentationml.notesSlide+xml"/>
  <Override PartName="/ppt/tags/tag181.xml" ContentType="application/vnd.openxmlformats-officedocument.presentationml.tags+xml"/>
  <Override PartName="/ppt/tags/tag182.xml" ContentType="application/vnd.openxmlformats-officedocument.presentationml.tags+xml"/>
  <Override PartName="/ppt/notesSlides/notesSlide56.xml" ContentType="application/vnd.openxmlformats-officedocument.presentationml.notesSlide+xml"/>
  <Override PartName="/ppt/tags/tag183.xml" ContentType="application/vnd.openxmlformats-officedocument.presentationml.tags+xml"/>
  <Override PartName="/ppt/tags/tag184.xml" ContentType="application/vnd.openxmlformats-officedocument.presentationml.tags+xml"/>
  <Override PartName="/ppt/notesSlides/notesSlide57.xml" ContentType="application/vnd.openxmlformats-officedocument.presentationml.notesSlide+xml"/>
  <Override PartName="/ppt/tags/tag185.xml" ContentType="application/vnd.openxmlformats-officedocument.presentationml.tags+xml"/>
  <Override PartName="/ppt/tags/tag186.xml" ContentType="application/vnd.openxmlformats-officedocument.presentationml.tags+xml"/>
  <Override PartName="/ppt/notesSlides/notesSlide58.xml" ContentType="application/vnd.openxmlformats-officedocument.presentationml.notesSlide+xml"/>
  <Override PartName="/ppt/tags/tag187.xml" ContentType="application/vnd.openxmlformats-officedocument.presentationml.tags+xml"/>
  <Override PartName="/ppt/tags/tag188.xml" ContentType="application/vnd.openxmlformats-officedocument.presentationml.tags+xml"/>
  <Override PartName="/ppt/notesSlides/notesSlide59.xml" ContentType="application/vnd.openxmlformats-officedocument.presentationml.notesSlide+xml"/>
  <Override PartName="/ppt/tags/tag189.xml" ContentType="application/vnd.openxmlformats-officedocument.presentationml.tags+xml"/>
  <Override PartName="/ppt/tags/tag190.xml" ContentType="application/vnd.openxmlformats-officedocument.presentationml.tags+xml"/>
  <Override PartName="/ppt/notesSlides/notesSlide60.xml" ContentType="application/vnd.openxmlformats-officedocument.presentationml.notesSlide+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notesSlides/notesSlide61.xml" ContentType="application/vnd.openxmlformats-officedocument.presentationml.notesSlide+xml"/>
  <Override PartName="/ppt/tags/tag194.xml" ContentType="application/vnd.openxmlformats-officedocument.presentationml.tags+xml"/>
  <Override PartName="/ppt/tags/tag195.xml" ContentType="application/vnd.openxmlformats-officedocument.presentationml.tags+xml"/>
  <Override PartName="/ppt/notesSlides/notesSlide62.xml" ContentType="application/vnd.openxmlformats-officedocument.presentationml.notesSlide+xml"/>
  <Override PartName="/ppt/tags/tag196.xml" ContentType="application/vnd.openxmlformats-officedocument.presentationml.tags+xml"/>
  <Override PartName="/ppt/tags/tag197.xml" ContentType="application/vnd.openxmlformats-officedocument.presentationml.tags+xml"/>
  <Override PartName="/ppt/notesSlides/notesSlide63.xml" ContentType="application/vnd.openxmlformats-officedocument.presentationml.notesSlide+xml"/>
  <Override PartName="/ppt/tags/tag198.xml" ContentType="application/vnd.openxmlformats-officedocument.presentationml.tags+xml"/>
  <Override PartName="/ppt/tags/tag199.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notesSlides/notesSlide64.xml" ContentType="application/vnd.openxmlformats-officedocument.presentationml.notesSlide+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notesSlides/notesSlide65.xml" ContentType="application/vnd.openxmlformats-officedocument.presentationml.notesSlide+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notesSlides/notesSlide66.xml" ContentType="application/vnd.openxmlformats-officedocument.presentationml.notesSlide+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notesSlides/notesSlide67.xml" ContentType="application/vnd.openxmlformats-officedocument.presentationml.notesSlide+xml"/>
  <Override PartName="/ppt/tags/tag215.xml" ContentType="application/vnd.openxmlformats-officedocument.presentationml.tags+xml"/>
  <Override PartName="/ppt/tags/tag216.xml" ContentType="application/vnd.openxmlformats-officedocument.presentationml.tags+xml"/>
  <Override PartName="/ppt/notesSlides/notesSlide68.xml" ContentType="application/vnd.openxmlformats-officedocument.presentationml.notesSlide+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notesSlides/notesSlide69.xml" ContentType="application/vnd.openxmlformats-officedocument.presentationml.notesSlide+xml"/>
  <Override PartName="/ppt/tags/tag220.xml" ContentType="application/vnd.openxmlformats-officedocument.presentationml.tags+xml"/>
  <Override PartName="/ppt/notesSlides/notesSlide70.xml" ContentType="application/vnd.openxmlformats-officedocument.presentationml.notesSlide+xml"/>
  <Override PartName="/ppt/tags/tag221.xml" ContentType="application/vnd.openxmlformats-officedocument.presentationml.tags+xml"/>
  <Override PartName="/ppt/tags/tag222.xml" ContentType="application/vnd.openxmlformats-officedocument.presentationml.tags+xml"/>
  <Override PartName="/ppt/notesSlides/notesSlide71.xml" ContentType="application/vnd.openxmlformats-officedocument.presentationml.notesSlide+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notesSlides/notesSlide72.xml" ContentType="application/vnd.openxmlformats-officedocument.presentationml.notesSlide+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notesSlides/notesSlide73.xml" ContentType="application/vnd.openxmlformats-officedocument.presentationml.notesSlide+xml"/>
  <Override PartName="/ppt/tags/tag229.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notesSlides/notesSlide74.xml" ContentType="application/vnd.openxmlformats-officedocument.presentationml.notesSlide+xml"/>
  <Override PartName="/ppt/notesSlides/notesSlide7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84"/>
  </p:notesMasterIdLst>
  <p:sldIdLst>
    <p:sldId id="335"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336"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37" r:id="rId58"/>
    <p:sldId id="313" r:id="rId59"/>
    <p:sldId id="314" r:id="rId60"/>
    <p:sldId id="315" r:id="rId61"/>
    <p:sldId id="316" r:id="rId62"/>
    <p:sldId id="317" r:id="rId63"/>
    <p:sldId id="318" r:id="rId64"/>
    <p:sldId id="319" r:id="rId65"/>
    <p:sldId id="320" r:id="rId66"/>
    <p:sldId id="321" r:id="rId67"/>
    <p:sldId id="322" r:id="rId68"/>
    <p:sldId id="338" r:id="rId69"/>
    <p:sldId id="339" r:id="rId70"/>
    <p:sldId id="340" r:id="rId71"/>
    <p:sldId id="341" r:id="rId72"/>
    <p:sldId id="323" r:id="rId73"/>
    <p:sldId id="324" r:id="rId74"/>
    <p:sldId id="325" r:id="rId75"/>
    <p:sldId id="326" r:id="rId76"/>
    <p:sldId id="327" r:id="rId77"/>
    <p:sldId id="328" r:id="rId78"/>
    <p:sldId id="329" r:id="rId79"/>
    <p:sldId id="330" r:id="rId80"/>
    <p:sldId id="331" r:id="rId81"/>
    <p:sldId id="332" r:id="rId82"/>
    <p:sldId id="333" r:id="rId8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3844" autoAdjust="0"/>
  </p:normalViewPr>
  <p:slideViewPr>
    <p:cSldViewPr>
      <p:cViewPr varScale="1">
        <p:scale>
          <a:sx n="47" d="100"/>
          <a:sy n="47" d="100"/>
        </p:scale>
        <p:origin x="1768" y="4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68D5987-BF9E-497B-AD6A-DF0E59BA401B}" type="datetimeFigureOut">
              <a:rPr lang="en-GB" smtClean="0"/>
              <a:t>17/11/2017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387F30D-3B06-41D8-83D6-8F4A20CA0C81}" type="slidenum">
              <a:rPr lang="en-GB" smtClean="0"/>
              <a:t>‹#›</a:t>
            </a:fld>
            <a:endParaRPr lang="en-GB"/>
          </a:p>
        </p:txBody>
      </p:sp>
    </p:spTree>
    <p:extLst>
      <p:ext uri="{BB962C8B-B14F-4D97-AF65-F5344CB8AC3E}">
        <p14:creationId xmlns:p14="http://schemas.microsoft.com/office/powerpoint/2010/main" val="35808471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1300" b="1" dirty="0"/>
              <a:t>State:</a:t>
            </a:r>
          </a:p>
          <a:p>
            <a:pPr eaLnBrk="1" hangingPunct="1"/>
            <a:r>
              <a:rPr lang="en-GB" altLang="en-US" sz="1300" dirty="0"/>
              <a:t>Before you arrest anyone you should consider:</a:t>
            </a:r>
          </a:p>
          <a:p>
            <a:pPr eaLnBrk="1" hangingPunct="1"/>
            <a:r>
              <a:rPr lang="en-GB" altLang="en-US" sz="1300" b="1" dirty="0"/>
              <a:t>(show slide)</a:t>
            </a:r>
          </a:p>
          <a:p>
            <a:pPr eaLnBrk="1" hangingPunct="1"/>
            <a:r>
              <a:rPr lang="en-GB" altLang="en-US" sz="1300" dirty="0"/>
              <a:t>The power to arrest is given to officers by Section 24 of PACE and the codes of practice, Code G.</a:t>
            </a:r>
          </a:p>
          <a:p>
            <a:pPr eaLnBrk="1" hangingPunct="1"/>
            <a:r>
              <a:rPr lang="en-GB" altLang="en-US" sz="1300" dirty="0"/>
              <a:t>As the servant of a public authority you must also consider the person’s human rights.</a:t>
            </a:r>
          </a:p>
          <a:p>
            <a:pPr eaLnBrk="1" hangingPunct="1"/>
            <a:r>
              <a:rPr lang="en-GB" altLang="en-US" sz="1300" dirty="0"/>
              <a:t>You should ask yourself:</a:t>
            </a:r>
          </a:p>
          <a:p>
            <a:pPr eaLnBrk="1" hangingPunct="1"/>
            <a:r>
              <a:rPr lang="en-GB" altLang="en-US" sz="1300" dirty="0"/>
              <a:t>Are my actions lawful?  What offence do I suspect the person to be involved in?</a:t>
            </a:r>
          </a:p>
          <a:p>
            <a:pPr eaLnBrk="1" hangingPunct="1"/>
            <a:r>
              <a:rPr lang="en-GB" altLang="en-US" sz="1300" dirty="0"/>
              <a:t>Are  my actions necessary &amp; justifiable? Is the only option available to me is to arrest the suspect?  Why is this the only option?</a:t>
            </a:r>
          </a:p>
          <a:p>
            <a:pPr eaLnBrk="1" hangingPunct="1"/>
            <a:r>
              <a:rPr lang="en-GB" altLang="en-US" sz="1300" dirty="0"/>
              <a:t>Are  my actions proportionate?  Is this the minimum action I can carry out at this time?</a:t>
            </a:r>
          </a:p>
          <a:p>
            <a:pPr eaLnBrk="1" hangingPunct="1"/>
            <a:r>
              <a:rPr lang="en-GB" altLang="en-US" sz="1300" dirty="0"/>
              <a:t>Are my actions non-discriminatory?  Would I carry out this action whomever I was intending to arrest?</a:t>
            </a:r>
          </a:p>
          <a:p>
            <a:pPr eaLnBrk="1" hangingPunct="1"/>
            <a:r>
              <a:rPr lang="en-GB" altLang="en-US" sz="1300" dirty="0"/>
              <a:t>JPLANE</a:t>
            </a:r>
          </a:p>
          <a:p>
            <a:pPr eaLnBrk="1" hangingPunct="1"/>
            <a:r>
              <a:rPr lang="en-GB" altLang="en-US" sz="1300" b="1" dirty="0"/>
              <a:t>QTS:</a:t>
            </a:r>
          </a:p>
          <a:p>
            <a:pPr eaLnBrk="1" hangingPunct="1"/>
            <a:r>
              <a:rPr lang="en-GB" altLang="en-US" sz="1300" dirty="0"/>
              <a:t>Which article of the HRA relates directly to arresting?</a:t>
            </a:r>
          </a:p>
          <a:p>
            <a:pPr eaLnBrk="1" hangingPunct="1"/>
            <a:r>
              <a:rPr lang="en-GB" altLang="en-US" sz="1300" b="1" dirty="0"/>
              <a:t>A:  </a:t>
            </a:r>
            <a:r>
              <a:rPr lang="en-GB" altLang="en-US" sz="1300" dirty="0"/>
              <a:t>Article 5 The right to liberty and security</a:t>
            </a:r>
          </a:p>
          <a:p>
            <a:pPr eaLnBrk="1" hangingPunct="1"/>
            <a:r>
              <a:rPr lang="en-GB" altLang="en-US" sz="1300" b="1" dirty="0"/>
              <a:t>Article 5</a:t>
            </a:r>
            <a:r>
              <a:rPr lang="en-GB" altLang="en-US" sz="1300" dirty="0"/>
              <a:t> is activated when we consider making an arrest. The starting point must be the general Right to Liberty and a person can only be deprived of that Right if one or more of the conditions apply.</a:t>
            </a:r>
          </a:p>
          <a:p>
            <a:pPr eaLnBrk="1" hangingPunct="1"/>
            <a:endParaRPr lang="en-GB" altLang="en-US" sz="1300" dirty="0"/>
          </a:p>
          <a:p>
            <a:pPr eaLnBrk="1" hangingPunct="1"/>
            <a:r>
              <a:rPr lang="en-GB" altLang="en-US" sz="1300" dirty="0"/>
              <a:t>Conditions (a), (b), (d), (e) &amp; (f) cover other lawful reasons for removing a person’s liberty such as the arrest of a person on Court Warrant or for non-compliance with a Court Order.  </a:t>
            </a:r>
          </a:p>
          <a:p>
            <a:pPr eaLnBrk="1" hangingPunct="1"/>
            <a:endParaRPr lang="en-GB" altLang="en-US" dirty="0" smtClean="0"/>
          </a:p>
          <a:p>
            <a:endParaRPr lang="en-GB" altLang="en-US" dirty="0" smtClean="0"/>
          </a:p>
        </p:txBody>
      </p:sp>
      <p:sp>
        <p:nvSpPr>
          <p:cNvPr id="67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0F918D8F-1F28-482D-B1AB-4BD2D830D6AE}" type="slidenum">
              <a:rPr lang="en-GB" altLang="en-US" sz="1200"/>
              <a:pPr eaLnBrk="1" hangingPunct="1">
                <a:spcBef>
                  <a:spcPct val="0"/>
                </a:spcBef>
              </a:pPr>
              <a:t>2</a:t>
            </a:fld>
            <a:endParaRPr lang="en-GB" altLang="en-US" sz="1200"/>
          </a:p>
        </p:txBody>
      </p:sp>
    </p:spTree>
    <p:extLst>
      <p:ext uri="{BB962C8B-B14F-4D97-AF65-F5344CB8AC3E}">
        <p14:creationId xmlns:p14="http://schemas.microsoft.com/office/powerpoint/2010/main" val="27694772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DCA91304-9AB2-4898-BEB4-A186E2D5CA90}" type="slidenum">
              <a:rPr lang="en-GB" altLang="en-US" sz="1200"/>
              <a:pPr eaLnBrk="1" hangingPunct="1">
                <a:spcBef>
                  <a:spcPct val="0"/>
                </a:spcBef>
              </a:pPr>
              <a:t>3</a:t>
            </a:fld>
            <a:endParaRPr lang="en-GB" altLang="en-US" sz="1200"/>
          </a:p>
        </p:txBody>
      </p:sp>
      <p:sp>
        <p:nvSpPr>
          <p:cNvPr id="68611"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GB" altLang="en-US" sz="1600" b="1" dirty="0"/>
              <a:t>State:</a:t>
            </a:r>
          </a:p>
          <a:p>
            <a:pPr eaLnBrk="1" hangingPunct="1">
              <a:defRPr/>
            </a:pPr>
            <a:r>
              <a:rPr lang="en-GB" altLang="en-US" sz="1600" dirty="0"/>
              <a:t>Whether or not a person has been arrested depends on whether he has been deprived of their liberty to go where they please. </a:t>
            </a:r>
          </a:p>
          <a:p>
            <a:pPr eaLnBrk="1" hangingPunct="1">
              <a:defRPr/>
            </a:pPr>
            <a:r>
              <a:rPr lang="en-GB" altLang="en-US" sz="1600" dirty="0"/>
              <a:t>The purpose of an arrest is to make a suspect submit to the criminal justice system. </a:t>
            </a:r>
          </a:p>
          <a:p>
            <a:pPr eaLnBrk="1" hangingPunct="1">
              <a:defRPr/>
            </a:pPr>
            <a:r>
              <a:rPr lang="en-GB" altLang="en-US" sz="1600" dirty="0"/>
              <a:t>The concept of arrest was explained in Murray v Ministry of Defence 1988 in which the House of Lords quoted three different definitions of which they approved. </a:t>
            </a:r>
            <a:endParaRPr lang="en-GB" altLang="en-US" sz="1600" b="1" dirty="0"/>
          </a:p>
          <a:p>
            <a:pPr>
              <a:defRPr/>
            </a:pPr>
            <a:r>
              <a:rPr lang="en-GB" altLang="en-US" sz="1600" dirty="0"/>
              <a:t>The elements of an arrest are, therefore - </a:t>
            </a:r>
          </a:p>
          <a:p>
            <a:pPr>
              <a:defRPr/>
            </a:pPr>
            <a:r>
              <a:rPr lang="en-GB" altLang="en-US" sz="1600" dirty="0"/>
              <a:t>actual physical restraint (e.g. holding firmly by the arm); or words/conduct making it clear that the person will be restrained by force if necessary.</a:t>
            </a:r>
          </a:p>
          <a:p>
            <a:pPr>
              <a:defRPr/>
            </a:pPr>
            <a:r>
              <a:rPr lang="en-GB" altLang="en-US" sz="1600" dirty="0"/>
              <a:t> The PACE codes of practice state:</a:t>
            </a:r>
          </a:p>
          <a:p>
            <a:pPr algn="just" eaLnBrk="1" hangingPunct="1">
              <a:spcBef>
                <a:spcPct val="0"/>
              </a:spcBef>
              <a:defRPr/>
            </a:pPr>
            <a:endParaRPr lang="en-GB" altLang="en-US" sz="1600" dirty="0"/>
          </a:p>
          <a:p>
            <a:pPr marL="285807" indent="-285807" algn="just" eaLnBrk="1" hangingPunct="1">
              <a:spcBef>
                <a:spcPct val="0"/>
              </a:spcBef>
              <a:buFont typeface="Arial" panose="020B0604020202020204" pitchFamily="34" charset="0"/>
              <a:buChar char="•"/>
              <a:defRPr/>
            </a:pPr>
            <a:r>
              <a:rPr lang="en-GB" altLang="en-US" sz="1600" dirty="0"/>
              <a:t>Everyone arrested, shall be informed of the reasons, in a language that they understand</a:t>
            </a:r>
          </a:p>
          <a:p>
            <a:pPr marL="285807" indent="-285807" algn="just" eaLnBrk="1" hangingPunct="1">
              <a:spcBef>
                <a:spcPct val="0"/>
              </a:spcBef>
              <a:buFont typeface="Arial" panose="020B0604020202020204" pitchFamily="34" charset="0"/>
              <a:buChar char="•"/>
              <a:defRPr/>
            </a:pPr>
            <a:r>
              <a:rPr lang="en-GB" altLang="en-US" sz="1600" dirty="0"/>
              <a:t>They shall be brought, promptly before a judge or authorised officer.</a:t>
            </a:r>
          </a:p>
          <a:p>
            <a:pPr marL="285807" indent="-285807" algn="just" eaLnBrk="1" hangingPunct="1">
              <a:spcBef>
                <a:spcPct val="0"/>
              </a:spcBef>
              <a:buFont typeface="Arial" panose="020B0604020202020204" pitchFamily="34" charset="0"/>
              <a:buChar char="•"/>
              <a:defRPr/>
            </a:pPr>
            <a:r>
              <a:rPr lang="en-GB" altLang="en-US" sz="1600" dirty="0"/>
              <a:t>If the grounds for detaining that person cease, then that person shall be released.</a:t>
            </a:r>
          </a:p>
          <a:p>
            <a:pPr eaLnBrk="1" hangingPunct="1">
              <a:defRPr/>
            </a:pPr>
            <a:endParaRPr lang="en-US" altLang="en-US" sz="1600" b="1" dirty="0"/>
          </a:p>
          <a:p>
            <a:pPr eaLnBrk="1" hangingPunct="1">
              <a:defRPr/>
            </a:pPr>
            <a:endParaRPr lang="en-US" altLang="en-US" dirty="0" smtClean="0"/>
          </a:p>
        </p:txBody>
      </p:sp>
    </p:spTree>
    <p:extLst>
      <p:ext uri="{BB962C8B-B14F-4D97-AF65-F5344CB8AC3E}">
        <p14:creationId xmlns:p14="http://schemas.microsoft.com/office/powerpoint/2010/main" val="41467479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C7DD94E0-173B-4A27-A415-845ADD40FC56}" type="slidenum">
              <a:rPr lang="en-GB" altLang="en-US" sz="1200"/>
              <a:pPr eaLnBrk="1" hangingPunct="1">
                <a:spcBef>
                  <a:spcPct val="0"/>
                </a:spcBef>
              </a:pPr>
              <a:t>4</a:t>
            </a:fld>
            <a:endParaRPr lang="en-GB" altLang="en-US" sz="1200"/>
          </a:p>
        </p:txBody>
      </p:sp>
      <p:sp>
        <p:nvSpPr>
          <p:cNvPr id="69635" name="Rectangle 2"/>
          <p:cNvSpPr>
            <a:spLocks noGrp="1" noRot="1" noChangeAspect="1" noChangeArrowheads="1" noTextEdit="1"/>
          </p:cNvSpPr>
          <p:nvPr>
            <p:ph type="sldImg"/>
          </p:nvPr>
        </p:nvSpPr>
        <p:spPr>
          <a:xfrm>
            <a:off x="2244725" y="755650"/>
            <a:ext cx="2346325" cy="1760538"/>
          </a:xfrm>
          <a:ln/>
        </p:spPr>
      </p:sp>
      <p:sp>
        <p:nvSpPr>
          <p:cNvPr id="72708" name="Rectangle 3"/>
          <p:cNvSpPr>
            <a:spLocks noGrp="1" noChangeArrowheads="1"/>
          </p:cNvSpPr>
          <p:nvPr>
            <p:ph type="body" idx="1"/>
          </p:nvPr>
        </p:nvSpPr>
        <p:spPr>
          <a:xfrm>
            <a:off x="914507" y="2627821"/>
            <a:ext cx="5057815" cy="6122809"/>
          </a:xfrm>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GB" altLang="en-US" b="1" dirty="0" smtClean="0"/>
              <a:t>State:</a:t>
            </a:r>
          </a:p>
          <a:p>
            <a:pPr eaLnBrk="1" hangingPunct="1">
              <a:defRPr/>
            </a:pPr>
            <a:r>
              <a:rPr lang="en-GB" altLang="en-US" dirty="0" smtClean="0"/>
              <a:t>Any arrest for an offence where process for summons or means of disposal by some other method, </a:t>
            </a:r>
            <a:r>
              <a:rPr lang="en-GB" altLang="en-US" dirty="0" err="1" smtClean="0"/>
              <a:t>ie</a:t>
            </a:r>
            <a:r>
              <a:rPr lang="en-GB" altLang="en-US" dirty="0" smtClean="0"/>
              <a:t> street bail, penalty notice could have been used and wasn’t, could lead the case being open to question and could even be found to be unlawful thereby rendering the officer liable to criminal or civil action and disciplinary proceedings.</a:t>
            </a:r>
          </a:p>
          <a:p>
            <a:pPr>
              <a:defRPr/>
            </a:pPr>
            <a:r>
              <a:rPr lang="en-GB" altLang="en-US" dirty="0" smtClean="0"/>
              <a:t>It remains an operational decision at the discretion of the arresting officer as to:</a:t>
            </a:r>
            <a:endParaRPr lang="en-US" altLang="en-US" dirty="0" smtClean="0"/>
          </a:p>
          <a:p>
            <a:pPr marL="285807" indent="-285807">
              <a:buFont typeface="Arial" panose="020B0604020202020204" pitchFamily="34" charset="0"/>
              <a:buChar char="•"/>
              <a:defRPr/>
            </a:pPr>
            <a:r>
              <a:rPr lang="en-GB" altLang="en-US" dirty="0" smtClean="0"/>
              <a:t>what action he or she may take at the point of contact with the individual</a:t>
            </a:r>
            <a:endParaRPr lang="en-US" altLang="en-US" dirty="0" smtClean="0"/>
          </a:p>
          <a:p>
            <a:pPr marL="285807" indent="-285807">
              <a:buFont typeface="Arial" panose="020B0604020202020204" pitchFamily="34" charset="0"/>
              <a:buChar char="•"/>
              <a:defRPr/>
            </a:pPr>
            <a:r>
              <a:rPr lang="en-GB" altLang="en-US" dirty="0" smtClean="0"/>
              <a:t>what necessary criteria applies (if any) to the individual, and</a:t>
            </a:r>
            <a:endParaRPr lang="en-US" altLang="en-US" dirty="0" smtClean="0"/>
          </a:p>
          <a:p>
            <a:pPr marL="285807" indent="-285807">
              <a:buFont typeface="Arial" panose="020B0604020202020204" pitchFamily="34" charset="0"/>
              <a:buChar char="•"/>
              <a:defRPr/>
            </a:pPr>
            <a:r>
              <a:rPr lang="en-GB" altLang="en-US" dirty="0" smtClean="0"/>
              <a:t>whether to arrest, report for summons, grant street bail, issue a fixed penalty notice or take any other action that is open to the officer.</a:t>
            </a:r>
          </a:p>
          <a:p>
            <a:pPr>
              <a:defRPr/>
            </a:pPr>
            <a:r>
              <a:rPr lang="en-GB" altLang="en-US" dirty="0" smtClean="0"/>
              <a:t>Therefore, every effort should be made, where practicable, to deal with the matter without the need for arrest.  This means that you should be able to explain that your first course of action was to try and proceed without the need to arrest by:</a:t>
            </a:r>
            <a:endParaRPr lang="en-US" altLang="en-US" dirty="0" smtClean="0"/>
          </a:p>
          <a:p>
            <a:pPr>
              <a:defRPr/>
            </a:pPr>
            <a:r>
              <a:rPr lang="en-GB" altLang="en-US" b="1" dirty="0" smtClean="0"/>
              <a:t>P</a:t>
            </a:r>
            <a:r>
              <a:rPr lang="en-GB" altLang="en-US" dirty="0" smtClean="0"/>
              <a:t>ersuading</a:t>
            </a:r>
          </a:p>
          <a:p>
            <a:pPr>
              <a:defRPr/>
            </a:pPr>
            <a:r>
              <a:rPr lang="en-GB" altLang="en-US" b="1" dirty="0" smtClean="0"/>
              <a:t>(show slide)</a:t>
            </a:r>
            <a:endParaRPr lang="en-US" altLang="en-US" b="1" dirty="0" smtClean="0"/>
          </a:p>
        </p:txBody>
      </p:sp>
    </p:spTree>
    <p:extLst>
      <p:ext uri="{BB962C8B-B14F-4D97-AF65-F5344CB8AC3E}">
        <p14:creationId xmlns:p14="http://schemas.microsoft.com/office/powerpoint/2010/main" val="34933645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3C86B9F8-1751-4357-82D0-86626E442124}" type="slidenum">
              <a:rPr lang="en-GB" altLang="en-US" sz="1200"/>
              <a:pPr eaLnBrk="1" hangingPunct="1">
                <a:spcBef>
                  <a:spcPct val="0"/>
                </a:spcBef>
              </a:pPr>
              <a:t>5</a:t>
            </a:fld>
            <a:endParaRPr lang="en-GB" altLang="en-US" sz="1200"/>
          </a:p>
        </p:txBody>
      </p:sp>
      <p:sp>
        <p:nvSpPr>
          <p:cNvPr id="70659" name="Rectangle 2"/>
          <p:cNvSpPr>
            <a:spLocks noGrp="1" noRot="1" noChangeAspect="1" noChangeArrowheads="1" noTextEdit="1"/>
          </p:cNvSpPr>
          <p:nvPr>
            <p:ph type="sldImg"/>
          </p:nvPr>
        </p:nvSpPr>
        <p:spPr>
          <a:xfrm>
            <a:off x="2244725" y="755650"/>
            <a:ext cx="2346325" cy="1760538"/>
          </a:xfrm>
          <a:ln/>
        </p:spPr>
      </p:sp>
      <p:sp>
        <p:nvSpPr>
          <p:cNvPr id="70660" name="Rectangle 3"/>
          <p:cNvSpPr>
            <a:spLocks noGrp="1" noChangeArrowheads="1"/>
          </p:cNvSpPr>
          <p:nvPr>
            <p:ph type="body" idx="1"/>
          </p:nvPr>
        </p:nvSpPr>
        <p:spPr>
          <a:xfrm>
            <a:off x="914507" y="2627821"/>
            <a:ext cx="5057815" cy="612280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smtClean="0"/>
              <a:t>A</a:t>
            </a:r>
            <a:r>
              <a:rPr lang="en-GB" altLang="en-US" smtClean="0"/>
              <a:t>dvising and even ……..  Next Slide</a:t>
            </a:r>
            <a:endParaRPr lang="en-US" altLang="en-US" smtClean="0"/>
          </a:p>
          <a:p>
            <a:endParaRPr lang="en-GB" altLang="en-US" smtClean="0"/>
          </a:p>
        </p:txBody>
      </p:sp>
    </p:spTree>
    <p:extLst>
      <p:ext uri="{BB962C8B-B14F-4D97-AF65-F5344CB8AC3E}">
        <p14:creationId xmlns:p14="http://schemas.microsoft.com/office/powerpoint/2010/main" val="2572679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8FB3C54D-9F6F-4BA1-861A-8D7607818B61}" type="slidenum">
              <a:rPr lang="en-GB" altLang="en-US" sz="1200"/>
              <a:pPr eaLnBrk="1" hangingPunct="1">
                <a:spcBef>
                  <a:spcPct val="0"/>
                </a:spcBef>
              </a:pPr>
              <a:t>6</a:t>
            </a:fld>
            <a:endParaRPr lang="en-GB" altLang="en-US" sz="1200"/>
          </a:p>
        </p:txBody>
      </p:sp>
      <p:sp>
        <p:nvSpPr>
          <p:cNvPr id="71683" name="Rectangle 2"/>
          <p:cNvSpPr>
            <a:spLocks noGrp="1" noRot="1" noChangeAspect="1" noChangeArrowheads="1" noTextEdit="1"/>
          </p:cNvSpPr>
          <p:nvPr>
            <p:ph type="sldImg"/>
          </p:nvPr>
        </p:nvSpPr>
        <p:spPr>
          <a:xfrm>
            <a:off x="2244725" y="755650"/>
            <a:ext cx="2346325" cy="1760538"/>
          </a:xfrm>
          <a:ln/>
        </p:spPr>
      </p:sp>
      <p:sp>
        <p:nvSpPr>
          <p:cNvPr id="71684" name="Rectangle 3"/>
          <p:cNvSpPr>
            <a:spLocks noGrp="1" noChangeArrowheads="1"/>
          </p:cNvSpPr>
          <p:nvPr>
            <p:ph type="body" idx="1"/>
          </p:nvPr>
        </p:nvSpPr>
        <p:spPr>
          <a:xfrm>
            <a:off x="885680" y="2648295"/>
            <a:ext cx="5057815" cy="612280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smtClean="0"/>
              <a:t>W</a:t>
            </a:r>
            <a:r>
              <a:rPr lang="en-GB" altLang="en-US" smtClean="0"/>
              <a:t>arning</a:t>
            </a:r>
            <a:endParaRPr lang="en-US" altLang="en-US" smtClean="0"/>
          </a:p>
          <a:p>
            <a:r>
              <a:rPr lang="en-GB" altLang="en-US" smtClean="0"/>
              <a:t>the offender of the consequences of their actions first.</a:t>
            </a:r>
            <a:endParaRPr lang="en-US" altLang="en-US" smtClean="0"/>
          </a:p>
          <a:p>
            <a:r>
              <a:rPr lang="en-GB" altLang="en-US" smtClean="0"/>
              <a:t>Any arrest for such an offence where process for summons or other means of disposal could have been used could lead the case being open to question and could even be found to be unlawful thereby rendering the officer liable to criminal or civil action and disciplinary procedures</a:t>
            </a:r>
            <a:r>
              <a:rPr lang="en-GB" altLang="en-US" sz="1300"/>
              <a:t>.</a:t>
            </a:r>
            <a:endParaRPr lang="en-GB" altLang="en-US" smtClean="0"/>
          </a:p>
        </p:txBody>
      </p:sp>
    </p:spTree>
    <p:extLst>
      <p:ext uri="{BB962C8B-B14F-4D97-AF65-F5344CB8AC3E}">
        <p14:creationId xmlns:p14="http://schemas.microsoft.com/office/powerpoint/2010/main" val="14002007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7</a:t>
            </a:fld>
            <a:endParaRPr lang="en-GB"/>
          </a:p>
        </p:txBody>
      </p:sp>
    </p:spTree>
    <p:extLst>
      <p:ext uri="{BB962C8B-B14F-4D97-AF65-F5344CB8AC3E}">
        <p14:creationId xmlns:p14="http://schemas.microsoft.com/office/powerpoint/2010/main" val="41902376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Rot="1" noChangeAspect="1" noChangeArrowheads="1" noTextEdit="1"/>
          </p:cNvSpPr>
          <p:nvPr>
            <p:ph type="sldImg"/>
          </p:nvPr>
        </p:nvSpPr>
        <p:spPr>
          <a:ln/>
        </p:spPr>
      </p:sp>
      <p:sp>
        <p:nvSpPr>
          <p:cNvPr id="108547" name="Rectangle 3"/>
          <p:cNvSpPr>
            <a:spLocks noGrp="1" noChangeArrowheads="1"/>
          </p:cNvSpPr>
          <p:nvPr>
            <p:ph type="body" idx="1"/>
          </p:nvPr>
        </p:nvSpPr>
        <p:spPr>
          <a:xfrm>
            <a:off x="685480" y="2339741"/>
            <a:ext cx="5504659" cy="647815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smtClean="0"/>
              <a:t>As examined earlier, both elements are: </a:t>
            </a:r>
          </a:p>
          <a:p>
            <a:pPr eaLnBrk="1" hangingPunct="1"/>
            <a:r>
              <a:rPr lang="en-GB" altLang="en-US" smtClean="0"/>
              <a:t>A person’s involvement in the commission of a criminal offence  </a:t>
            </a:r>
            <a:r>
              <a:rPr lang="en-GB" altLang="en-US" b="1" smtClean="0"/>
              <a:t>AND </a:t>
            </a:r>
            <a:r>
              <a:rPr lang="en-GB" altLang="en-US" smtClean="0"/>
              <a:t>Reasonable grounds for believing that the person’s arrest is necessary.</a:t>
            </a:r>
          </a:p>
          <a:p>
            <a:pPr eaLnBrk="1" hangingPunct="1"/>
            <a:r>
              <a:rPr lang="en-GB" altLang="en-US" smtClean="0"/>
              <a:t>As previously stated, when explaining why a person’s arrest is necessary, in addition to using the words of S.24 PACE: </a:t>
            </a:r>
          </a:p>
          <a:p>
            <a:pPr eaLnBrk="1" hangingPunct="1">
              <a:spcBef>
                <a:spcPct val="0"/>
              </a:spcBef>
            </a:pPr>
            <a:r>
              <a:rPr lang="en-GB" altLang="en-US" i="1" smtClean="0"/>
              <a:t>e.g. “Your arrest is necessary for the prompt and effective investigation of the offence.”</a:t>
            </a:r>
            <a:r>
              <a:rPr lang="en-GB" altLang="en-US" smtClean="0"/>
              <a:t>  </a:t>
            </a:r>
          </a:p>
          <a:p>
            <a:pPr eaLnBrk="1" hangingPunct="1">
              <a:spcBef>
                <a:spcPct val="0"/>
              </a:spcBef>
            </a:pPr>
            <a:endParaRPr lang="en-GB" altLang="en-US" smtClean="0"/>
          </a:p>
          <a:p>
            <a:pPr eaLnBrk="1" hangingPunct="1">
              <a:spcBef>
                <a:spcPct val="0"/>
              </a:spcBef>
            </a:pPr>
            <a:r>
              <a:rPr lang="en-GB" altLang="en-US" smtClean="0"/>
              <a:t>Officers must also explain the </a:t>
            </a:r>
            <a:r>
              <a:rPr lang="en-GB" altLang="en-US" b="1" smtClean="0"/>
              <a:t>actions, behaviour, information and any other circumstances </a:t>
            </a:r>
            <a:r>
              <a:rPr lang="en-GB" altLang="en-US" smtClean="0"/>
              <a:t>which provide the grounds for believing that an arrest is necessary: </a:t>
            </a:r>
          </a:p>
          <a:p>
            <a:pPr eaLnBrk="1" hangingPunct="1"/>
            <a:r>
              <a:rPr lang="en-GB" altLang="en-US" b="1" smtClean="0"/>
              <a:t>QTS:  </a:t>
            </a:r>
            <a:r>
              <a:rPr lang="en-GB" altLang="en-US" smtClean="0"/>
              <a:t>How do we make an arrest?</a:t>
            </a:r>
            <a:endParaRPr lang="en-GB" altLang="en-US" b="1" smtClean="0"/>
          </a:p>
          <a:p>
            <a:pPr eaLnBrk="1" hangingPunct="1"/>
            <a:r>
              <a:rPr lang="en-GB" altLang="en-US" smtClean="0"/>
              <a:t>The person must be given the information promptly and in simple non technical language so that they can understand the essential legal and factual grounds for their arrest in accordance with the Human Rights Act 1998 Schedule 1 Article 5(2).</a:t>
            </a:r>
          </a:p>
          <a:p>
            <a:pPr eaLnBrk="1" hangingPunct="1"/>
            <a:r>
              <a:rPr lang="en-GB" altLang="en-US" b="1" smtClean="0"/>
              <a:t>Example</a:t>
            </a:r>
          </a:p>
          <a:p>
            <a:pPr eaLnBrk="1" hangingPunct="1"/>
            <a:r>
              <a:rPr lang="en-GB" altLang="en-US" smtClean="0"/>
              <a:t>“I am arresting you for dropping litter.  I am unable to deal with this by way of a summons because I do not believe the address you have given me is your real address making arrest necessary to prevent the prosecution of this offence from being hindered because I have reasonable grounds to believe you will fail to attend court.”</a:t>
            </a:r>
          </a:p>
          <a:p>
            <a:pPr eaLnBrk="1" hangingPunct="1"/>
            <a:r>
              <a:rPr lang="en-GB" altLang="en-US" smtClean="0"/>
              <a:t>As you can see in the above example Section 24(5)(b) became the catalyst leading to the ultimate reason for arrest.</a:t>
            </a:r>
          </a:p>
          <a:p>
            <a:pPr eaLnBrk="1" hangingPunct="1"/>
            <a:r>
              <a:rPr lang="en-GB" altLang="en-US" smtClean="0"/>
              <a:t>This is the last of the 10 reasons.  The trainer should check students understanding of all ten.  You may wish to refer to the example of ‘A Constables story’ in the student notes to help them remember them more easily.</a:t>
            </a:r>
          </a:p>
        </p:txBody>
      </p:sp>
    </p:spTree>
    <p:extLst>
      <p:ext uri="{BB962C8B-B14F-4D97-AF65-F5344CB8AC3E}">
        <p14:creationId xmlns:p14="http://schemas.microsoft.com/office/powerpoint/2010/main" val="31589379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2"/>
          <p:cNvSpPr>
            <a:spLocks noGrp="1" noRot="1" noChangeAspect="1" noChangeArrowheads="1" noTextEdit="1"/>
          </p:cNvSpPr>
          <p:nvPr>
            <p:ph type="sldImg"/>
          </p:nvPr>
        </p:nvSpPr>
        <p:spPr>
          <a:ln/>
        </p:spPr>
      </p:sp>
      <p:sp>
        <p:nvSpPr>
          <p:cNvPr id="1095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spcAft>
                <a:spcPct val="10000"/>
              </a:spcAft>
            </a:pPr>
            <a:r>
              <a:rPr lang="en-US" altLang="en-US" dirty="0" smtClean="0"/>
              <a:t>Most arrests accompanied by a degree of force</a:t>
            </a:r>
          </a:p>
          <a:p>
            <a:pPr>
              <a:spcAft>
                <a:spcPct val="10000"/>
              </a:spcAft>
            </a:pPr>
            <a:r>
              <a:rPr lang="en-GB" altLang="en-US" dirty="0" smtClean="0"/>
              <a:t>Put hand on person when arresting (Demonstrate – Volunteer)</a:t>
            </a:r>
          </a:p>
          <a:p>
            <a:pPr>
              <a:spcAft>
                <a:spcPct val="10000"/>
              </a:spcAft>
            </a:pPr>
            <a:r>
              <a:rPr lang="en-GB" altLang="en-US" dirty="0" smtClean="0"/>
              <a:t>Section 117 PACE - states that you may use reasonable force, if necessary, in the exercise of your power of arrest under provisions of PACE.  Provided your actions are reasonable, this provision will enable you to ensure your own safety and the security of the detainee.</a:t>
            </a:r>
            <a:endParaRPr lang="en-GB" altLang="en-US" b="1" dirty="0" smtClean="0"/>
          </a:p>
          <a:p>
            <a:pPr>
              <a:spcAft>
                <a:spcPct val="10000"/>
              </a:spcAft>
            </a:pPr>
            <a:r>
              <a:rPr lang="en-GB" altLang="en-US" b="1" dirty="0" smtClean="0"/>
              <a:t>QTS:  </a:t>
            </a:r>
            <a:r>
              <a:rPr lang="en-GB" altLang="en-US" dirty="0" smtClean="0"/>
              <a:t>What about if the prisoner becomes violent, what options are available?</a:t>
            </a:r>
          </a:p>
          <a:p>
            <a:pPr>
              <a:spcAft>
                <a:spcPct val="10000"/>
              </a:spcAft>
              <a:buFont typeface="Symbol" pitchFamily="18" charset="2"/>
              <a:buChar char="·"/>
            </a:pPr>
            <a:r>
              <a:rPr lang="en-GB" altLang="en-US" dirty="0" smtClean="0"/>
              <a:t>Verbal communication skills</a:t>
            </a:r>
          </a:p>
          <a:p>
            <a:pPr>
              <a:spcAft>
                <a:spcPct val="10000"/>
              </a:spcAft>
              <a:buFont typeface="Symbol" pitchFamily="18" charset="2"/>
              <a:buChar char="·"/>
            </a:pPr>
            <a:r>
              <a:rPr lang="en-GB" altLang="en-US" dirty="0" smtClean="0"/>
              <a:t>Primary control skills - use of empty hand skills (escort position), pressure points, </a:t>
            </a:r>
            <a:r>
              <a:rPr lang="en-GB" altLang="en-US" dirty="0" err="1" smtClean="0"/>
              <a:t>armlocks</a:t>
            </a:r>
            <a:r>
              <a:rPr lang="en-GB" altLang="en-US" dirty="0" smtClean="0"/>
              <a:t>, wristlocks, use of handcuffs and restraints using a baton)</a:t>
            </a:r>
          </a:p>
          <a:p>
            <a:pPr>
              <a:spcAft>
                <a:spcPct val="10000"/>
              </a:spcAft>
              <a:buFont typeface="Symbol" pitchFamily="18" charset="2"/>
              <a:buChar char="·"/>
            </a:pPr>
            <a:r>
              <a:rPr lang="en-GB" altLang="en-US" dirty="0" smtClean="0"/>
              <a:t>Defensive tactics - blocks, strikes, takedowns with empty hands, batons or rigid handcuffs (takedowns only) or use of </a:t>
            </a:r>
            <a:r>
              <a:rPr lang="en-GB" altLang="en-US" dirty="0" err="1" smtClean="0"/>
              <a:t>incapacitants</a:t>
            </a:r>
            <a:r>
              <a:rPr lang="en-GB" altLang="en-US" dirty="0" smtClean="0"/>
              <a:t>, all followed by control techniques</a:t>
            </a:r>
          </a:p>
          <a:p>
            <a:pPr>
              <a:spcAft>
                <a:spcPct val="10000"/>
              </a:spcAft>
              <a:buFont typeface="Symbol" pitchFamily="18" charset="2"/>
              <a:buChar char="·"/>
            </a:pPr>
            <a:r>
              <a:rPr lang="en-GB" altLang="en-US" dirty="0" smtClean="0"/>
              <a:t>Deadly force - any action likely to cause serious injury or death use of empty hands, batons, firearms or by any other means</a:t>
            </a:r>
            <a:endParaRPr lang="en-GB" altLang="en-US" b="1" dirty="0" smtClean="0"/>
          </a:p>
          <a:p>
            <a:pPr>
              <a:spcAft>
                <a:spcPct val="10000"/>
              </a:spcAft>
            </a:pPr>
            <a:r>
              <a:rPr lang="en-GB" altLang="en-US" dirty="0" smtClean="0"/>
              <a:t>Section 3 of the Criminal Law Act 1967 sets out when reasonable force can be used by any person when making an arrest</a:t>
            </a:r>
          </a:p>
          <a:p>
            <a:pPr>
              <a:spcAft>
                <a:spcPct val="10000"/>
              </a:spcAft>
            </a:pPr>
            <a:endParaRPr lang="en-GB" altLang="en-US" dirty="0" smtClean="0"/>
          </a:p>
        </p:txBody>
      </p:sp>
    </p:spTree>
    <p:extLst>
      <p:ext uri="{BB962C8B-B14F-4D97-AF65-F5344CB8AC3E}">
        <p14:creationId xmlns:p14="http://schemas.microsoft.com/office/powerpoint/2010/main" val="27923290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C3F77C86-5BED-4773-AF8A-A39211E9C202}" type="slidenum">
              <a:rPr lang="en-GB" altLang="en-GB" sz="1100">
                <a:latin typeface="Times" pitchFamily="18" charset="0"/>
              </a:rPr>
              <a:pPr algn="r">
                <a:spcBef>
                  <a:spcPct val="0"/>
                </a:spcBef>
              </a:pPr>
              <a:t>10</a:t>
            </a:fld>
            <a:endParaRPr lang="en-GB" altLang="en-GB" sz="1100">
              <a:latin typeface="Times" pitchFamily="18" charset="0"/>
            </a:endParaRPr>
          </a:p>
        </p:txBody>
      </p:sp>
      <p:sp>
        <p:nvSpPr>
          <p:cNvPr id="72707" name="Rectangle 2"/>
          <p:cNvSpPr>
            <a:spLocks noGrp="1" noRot="1" noChangeAspect="1" noChangeArrowheads="1" noTextEdit="1"/>
          </p:cNvSpPr>
          <p:nvPr>
            <p:ph type="sldImg"/>
          </p:nvPr>
        </p:nvSpPr>
        <p:spPr>
          <a:xfrm>
            <a:off x="1916113" y="395288"/>
            <a:ext cx="2592387" cy="1944687"/>
          </a:xfrm>
          <a:ln/>
        </p:spPr>
      </p:sp>
      <p:sp>
        <p:nvSpPr>
          <p:cNvPr id="72708" name="Rectangle 4"/>
          <p:cNvSpPr>
            <a:spLocks noGrp="1" noChangeArrowheads="1"/>
          </p:cNvSpPr>
          <p:nvPr>
            <p:ph type="body" idx="1"/>
          </p:nvPr>
        </p:nvSpPr>
        <p:spPr>
          <a:xfrm>
            <a:off x="523720" y="2582490"/>
            <a:ext cx="5738490" cy="605846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1600" b="1"/>
              <a:t>State:</a:t>
            </a:r>
          </a:p>
          <a:p>
            <a:pPr eaLnBrk="1" hangingPunct="1"/>
            <a:r>
              <a:rPr lang="en-GB" altLang="en-US" sz="1600"/>
              <a:t>We have seen two tests that need to be applied before making an arrest.  </a:t>
            </a:r>
            <a:r>
              <a:rPr lang="en-GB" altLang="en-US" sz="1600" b="1"/>
              <a:t>(Click twice)</a:t>
            </a:r>
            <a:endParaRPr lang="en-GB" altLang="en-US" sz="1600"/>
          </a:p>
          <a:p>
            <a:pPr eaLnBrk="1" hangingPunct="1"/>
            <a:r>
              <a:rPr lang="en-GB" altLang="en-US" sz="1600"/>
              <a:t>The ECHR requires that a third test must be satisfied if a State is to be allowed to infringe on a person’s Rights:</a:t>
            </a:r>
          </a:p>
          <a:p>
            <a:pPr eaLnBrk="1" hangingPunct="1"/>
            <a:r>
              <a:rPr lang="en-GB" altLang="en-US" sz="1600" b="1">
                <a:solidFill>
                  <a:srgbClr val="0000FF"/>
                </a:solidFill>
              </a:rPr>
              <a:t>Legitimate Objective:</a:t>
            </a:r>
            <a:r>
              <a:rPr lang="en-GB" altLang="en-US" sz="1600"/>
              <a:t> This might include, for example, the prevention and detection of crime. </a:t>
            </a:r>
          </a:p>
          <a:p>
            <a:pPr eaLnBrk="1" hangingPunct="1"/>
            <a:r>
              <a:rPr lang="en-GB" altLang="en-US" sz="1600"/>
              <a:t>S.24 of PACE obviously satisfies this. </a:t>
            </a:r>
          </a:p>
          <a:p>
            <a:pPr eaLnBrk="1" hangingPunct="1"/>
            <a:r>
              <a:rPr lang="en-GB" altLang="en-US" sz="1600"/>
              <a:t>Code G outlines how the legitimate objectives are categorised in terms of an investigation and we will look at these later.</a:t>
            </a:r>
          </a:p>
        </p:txBody>
      </p:sp>
    </p:spTree>
    <p:extLst>
      <p:ext uri="{BB962C8B-B14F-4D97-AF65-F5344CB8AC3E}">
        <p14:creationId xmlns:p14="http://schemas.microsoft.com/office/powerpoint/2010/main" val="42547247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8A0C0FC9-B0F3-4401-8B54-CF88008B6095}" type="slidenum">
              <a:rPr lang="en-GB" altLang="en-GB" sz="1100">
                <a:latin typeface="Times" pitchFamily="18" charset="0"/>
              </a:rPr>
              <a:pPr algn="r">
                <a:spcBef>
                  <a:spcPct val="0"/>
                </a:spcBef>
              </a:pPr>
              <a:t>11</a:t>
            </a:fld>
            <a:endParaRPr lang="en-GB" altLang="en-GB" sz="1100">
              <a:latin typeface="Times" pitchFamily="18" charset="0"/>
            </a:endParaRPr>
          </a:p>
        </p:txBody>
      </p:sp>
      <p:sp>
        <p:nvSpPr>
          <p:cNvPr id="73731" name="Rectangle 2"/>
          <p:cNvSpPr>
            <a:spLocks noGrp="1" noRot="1" noChangeAspect="1" noChangeArrowheads="1" noTextEdit="1"/>
          </p:cNvSpPr>
          <p:nvPr>
            <p:ph type="sldImg"/>
          </p:nvPr>
        </p:nvSpPr>
        <p:spPr>
          <a:xfrm>
            <a:off x="2360613" y="327025"/>
            <a:ext cx="1955800" cy="1466850"/>
          </a:xfrm>
          <a:ln/>
        </p:spPr>
      </p:sp>
      <p:sp>
        <p:nvSpPr>
          <p:cNvPr id="73732" name="Rectangle 4"/>
          <p:cNvSpPr>
            <a:spLocks noGrp="1" noChangeArrowheads="1"/>
          </p:cNvSpPr>
          <p:nvPr>
            <p:ph type="body" idx="1"/>
          </p:nvPr>
        </p:nvSpPr>
        <p:spPr>
          <a:xfrm>
            <a:off x="275473" y="2316344"/>
            <a:ext cx="6276624" cy="663316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GB" altLang="en-US" sz="1600" b="1"/>
              <a:t>State:</a:t>
            </a:r>
          </a:p>
          <a:p>
            <a:pPr eaLnBrk="1" hangingPunct="1">
              <a:lnSpc>
                <a:spcPct val="90000"/>
              </a:lnSpc>
            </a:pPr>
            <a:r>
              <a:rPr lang="en-GB" altLang="en-US" sz="1600"/>
              <a:t>This is how Code G expects Arresting Officers to balance a suspect’s Right to Liberty against the needs of the Police to investigate crime.</a:t>
            </a:r>
          </a:p>
          <a:p>
            <a:pPr eaLnBrk="1" hangingPunct="1">
              <a:lnSpc>
                <a:spcPct val="90000"/>
              </a:lnSpc>
            </a:pPr>
            <a:r>
              <a:rPr lang="en-GB" altLang="en-US" sz="1600"/>
              <a:t>The Police can only remove that Right if they can show that they were carrying out a criminal investigation and it was necessary to remove the Right for them to achieve the investigation’s objectives.</a:t>
            </a:r>
          </a:p>
          <a:p>
            <a:pPr eaLnBrk="1" hangingPunct="1">
              <a:lnSpc>
                <a:spcPct val="90000"/>
              </a:lnSpc>
            </a:pPr>
            <a:r>
              <a:rPr lang="en-GB" altLang="en-US" sz="1600"/>
              <a:t>If we do not (or cannot) show his then the arrest will be unlawful.</a:t>
            </a:r>
          </a:p>
          <a:p>
            <a:pPr eaLnBrk="1" hangingPunct="1">
              <a:lnSpc>
                <a:spcPct val="90000"/>
              </a:lnSpc>
            </a:pPr>
            <a:endParaRPr lang="en-GB" altLang="en-US" sz="1600"/>
          </a:p>
          <a:p>
            <a:pPr eaLnBrk="1" hangingPunct="1">
              <a:lnSpc>
                <a:spcPct val="90000"/>
              </a:lnSpc>
            </a:pPr>
            <a:r>
              <a:rPr lang="en-GB" altLang="en-US" sz="1600"/>
              <a:t>Code G identifies as Investigation Objectives by stating that the police must have the widest possible considerations of all the circumstances  during an investigation when deciding whether it is necessary to arrest a suspect or not.</a:t>
            </a:r>
          </a:p>
          <a:p>
            <a:pPr eaLnBrk="1" hangingPunct="1">
              <a:lnSpc>
                <a:spcPct val="90000"/>
              </a:lnSpc>
            </a:pPr>
            <a:r>
              <a:rPr lang="en-GB" altLang="en-US" sz="1600"/>
              <a:t>One or more of the ‘Investigation Objectives’ must outweigh the individual’s Right to Liberty before the arrest can be said to be necessary.</a:t>
            </a:r>
          </a:p>
          <a:p>
            <a:pPr eaLnBrk="1" hangingPunct="1">
              <a:lnSpc>
                <a:spcPct val="90000"/>
              </a:lnSpc>
            </a:pPr>
            <a:r>
              <a:rPr lang="en-GB" altLang="en-US" sz="1600"/>
              <a:t>We will discuss Investigation Objectives later.</a:t>
            </a:r>
            <a:endParaRPr lang="en-GB" altLang="en-US" sz="1600" b="1"/>
          </a:p>
        </p:txBody>
      </p:sp>
    </p:spTree>
    <p:extLst>
      <p:ext uri="{BB962C8B-B14F-4D97-AF65-F5344CB8AC3E}">
        <p14:creationId xmlns:p14="http://schemas.microsoft.com/office/powerpoint/2010/main" val="32585945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196B8458-3CA7-4790-B057-0CD72BF32D5C}" type="slidenum">
              <a:rPr lang="en-GB" altLang="en-US" sz="1200"/>
              <a:pPr eaLnBrk="1" hangingPunct="1">
                <a:spcBef>
                  <a:spcPct val="0"/>
                </a:spcBef>
              </a:pPr>
              <a:t>12</a:t>
            </a:fld>
            <a:endParaRPr lang="en-GB" altLang="en-US" sz="1200"/>
          </a:p>
        </p:txBody>
      </p:sp>
      <p:sp>
        <p:nvSpPr>
          <p:cNvPr id="74755" name="Rectangle 2"/>
          <p:cNvSpPr>
            <a:spLocks noGrp="1" noRot="1" noChangeAspect="1" noChangeArrowheads="1" noTextEdit="1"/>
          </p:cNvSpPr>
          <p:nvPr>
            <p:ph type="sldImg"/>
          </p:nvPr>
        </p:nvSpPr>
        <p:spPr>
          <a:xfrm>
            <a:off x="2674938" y="260350"/>
            <a:ext cx="1635125" cy="1227138"/>
          </a:xfrm>
          <a:ln/>
        </p:spPr>
      </p:sp>
      <p:sp>
        <p:nvSpPr>
          <p:cNvPr id="74756" name="Rectangle 3"/>
          <p:cNvSpPr>
            <a:spLocks noGrp="1" noChangeArrowheads="1"/>
          </p:cNvSpPr>
          <p:nvPr>
            <p:ph type="body" idx="1"/>
          </p:nvPr>
        </p:nvSpPr>
        <p:spPr>
          <a:xfrm>
            <a:off x="914508" y="1852783"/>
            <a:ext cx="5028986" cy="634362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GB" altLang="en-US" sz="1600" b="1" dirty="0"/>
              <a:t>State:</a:t>
            </a:r>
          </a:p>
          <a:p>
            <a:pPr eaLnBrk="1" hangingPunct="1">
              <a:lnSpc>
                <a:spcPct val="90000"/>
              </a:lnSpc>
            </a:pPr>
            <a:r>
              <a:rPr lang="en-GB" altLang="en-US" sz="1600" dirty="0"/>
              <a:t>The word ‘constables’ does include all ranks of police officer and special constables.  It does not include PCSOs, they fall into the category of ‘other persons’ although they also have some particular powers of detention specific to their own role.  </a:t>
            </a:r>
          </a:p>
          <a:p>
            <a:pPr eaLnBrk="1" hangingPunct="1">
              <a:lnSpc>
                <a:spcPct val="90000"/>
              </a:lnSpc>
              <a:buFontTx/>
              <a:buChar char="•"/>
            </a:pPr>
            <a:endParaRPr lang="en-GB" altLang="en-US" sz="1600" dirty="0"/>
          </a:p>
          <a:p>
            <a:pPr eaLnBrk="1" hangingPunct="1">
              <a:lnSpc>
                <a:spcPct val="90000"/>
              </a:lnSpc>
            </a:pPr>
            <a:r>
              <a:rPr lang="en-GB" altLang="en-US" sz="1600" dirty="0"/>
              <a:t>Some powers of arrest are contained in other Acts.  These are preserved powers of arrest and they are mostly contained within Schedule 2 of PACE 1984.  Ones that you are most likely to deal with are in relation to bail and some in relation to drink driving.  These will be covered later.</a:t>
            </a:r>
          </a:p>
        </p:txBody>
      </p:sp>
    </p:spTree>
    <p:extLst>
      <p:ext uri="{BB962C8B-B14F-4D97-AF65-F5344CB8AC3E}">
        <p14:creationId xmlns:p14="http://schemas.microsoft.com/office/powerpoint/2010/main" val="3730789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6E88A3E7-DE0A-4ED0-982E-9BA41FC81577}" type="slidenum">
              <a:rPr lang="en-GB" altLang="en-GB" sz="1100">
                <a:latin typeface="Times" pitchFamily="18" charset="0"/>
              </a:rPr>
              <a:pPr algn="r">
                <a:spcBef>
                  <a:spcPct val="0"/>
                </a:spcBef>
              </a:pPr>
              <a:t>13</a:t>
            </a:fld>
            <a:endParaRPr lang="en-GB" altLang="en-GB" sz="1100">
              <a:latin typeface="Times" pitchFamily="18" charset="0"/>
            </a:endParaRPr>
          </a:p>
        </p:txBody>
      </p:sp>
      <p:sp>
        <p:nvSpPr>
          <p:cNvPr id="75779" name="Rectangle 2"/>
          <p:cNvSpPr>
            <a:spLocks noGrp="1" noRot="1" noChangeAspect="1" noChangeArrowheads="1" noTextEdit="1"/>
          </p:cNvSpPr>
          <p:nvPr>
            <p:ph type="sldImg"/>
          </p:nvPr>
        </p:nvSpPr>
        <p:spPr>
          <a:xfrm>
            <a:off x="2495550" y="250825"/>
            <a:ext cx="1868488" cy="1401763"/>
          </a:xfrm>
          <a:ln/>
        </p:spPr>
      </p:sp>
      <p:sp>
        <p:nvSpPr>
          <p:cNvPr id="75780" name="Rectangle 4"/>
          <p:cNvSpPr>
            <a:spLocks noGrp="1" noChangeArrowheads="1"/>
          </p:cNvSpPr>
          <p:nvPr>
            <p:ph type="body" idx="1"/>
          </p:nvPr>
        </p:nvSpPr>
        <p:spPr>
          <a:xfrm>
            <a:off x="523720" y="1852783"/>
            <a:ext cx="5738490" cy="66551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US" altLang="en-US" sz="1600"/>
              <a:t>A lawful arrest requires two elements</a:t>
            </a:r>
            <a:r>
              <a:rPr lang="en-GB" altLang="en-US" sz="1600"/>
              <a:t> </a:t>
            </a:r>
          </a:p>
          <a:p>
            <a:pPr eaLnBrk="1" hangingPunct="1">
              <a:spcBef>
                <a:spcPct val="0"/>
              </a:spcBef>
            </a:pPr>
            <a:r>
              <a:rPr lang="en-GB" altLang="en-US" sz="1600"/>
              <a:t>S.24 PACE 1984 &amp; PACE Code G is the statutory provision for the arrest for criminal offences by Officers and reflects the ECHRs provisions.</a:t>
            </a:r>
          </a:p>
          <a:p>
            <a:pPr eaLnBrk="1" hangingPunct="1">
              <a:spcBef>
                <a:spcPct val="0"/>
              </a:spcBef>
            </a:pPr>
            <a:r>
              <a:rPr lang="en-GB" altLang="en-US" sz="1600"/>
              <a:t>The legislation can be summarised </a:t>
            </a:r>
            <a:r>
              <a:rPr lang="en-GB" altLang="en-US" sz="1600" b="1"/>
              <a:t>VERY</a:t>
            </a:r>
            <a:r>
              <a:rPr lang="en-GB" altLang="en-US" sz="1600"/>
              <a:t> briefly by the wording on the slide. This is taken from PACE Code G.</a:t>
            </a:r>
          </a:p>
          <a:p>
            <a:pPr eaLnBrk="1" hangingPunct="1">
              <a:spcBef>
                <a:spcPct val="0"/>
              </a:spcBef>
            </a:pPr>
            <a:r>
              <a:rPr lang="en-GB" altLang="en-US" sz="1600"/>
              <a:t>If the provisions of the Act and this Code are not observed, both the arrest and the conduct of any subsequent investigation may be open to question.</a:t>
            </a:r>
          </a:p>
          <a:p>
            <a:pPr eaLnBrk="1" hangingPunct="1"/>
            <a:r>
              <a:rPr lang="en-GB" altLang="en-US" sz="1600"/>
              <a:t>It is not necessary to give the suspect details of the evidence which brought you to the conclusion that he/she committed a particular offence (e.g. "I'm arresting you because Joe Bloggs and his wife saw you stealing the stereo from a Ford Escort in Acacia Avenue yesterday and anyway you'd left your bus pass in it).  </a:t>
            </a:r>
          </a:p>
          <a:p>
            <a:pPr eaLnBrk="1" hangingPunct="1"/>
            <a:r>
              <a:rPr lang="en-GB" altLang="en-US" sz="1600"/>
              <a:t>On the other hand, it is insufficient just to identify the offence on its own (e.g. "I am arresting you for theft"). Which theft? Was a packet of crisps or a ton of gold bullion stolen? What the law requires are the 'grounds for the arrest' (e.g. "I'm arresting you on suspicion of stealing a stereo from a Ford Escort car in Acacia Ave yesterday"). </a:t>
            </a:r>
          </a:p>
          <a:p>
            <a:pPr eaLnBrk="1" hangingPunct="1"/>
            <a:r>
              <a:rPr lang="en-GB" altLang="en-US" sz="1600"/>
              <a:t>Person arrested or further arrested must be cautioned unless impracticable to do so. </a:t>
            </a:r>
          </a:p>
          <a:p>
            <a:pPr eaLnBrk="1" hangingPunct="1"/>
            <a:r>
              <a:rPr lang="en-GB" altLang="en-US" sz="1600"/>
              <a:t>Mention physical force &amp; S117 PACE, Sec 3 CLA and Common Law</a:t>
            </a:r>
          </a:p>
          <a:p>
            <a:pPr eaLnBrk="1" hangingPunct="1"/>
            <a:endParaRPr lang="en-GB" altLang="en-US" smtClean="0"/>
          </a:p>
          <a:p>
            <a:pPr eaLnBrk="1" hangingPunct="1">
              <a:spcBef>
                <a:spcPct val="0"/>
              </a:spcBef>
            </a:pPr>
            <a:endParaRPr lang="en-GB" altLang="en-US" sz="1300"/>
          </a:p>
        </p:txBody>
      </p:sp>
    </p:spTree>
    <p:extLst>
      <p:ext uri="{BB962C8B-B14F-4D97-AF65-F5344CB8AC3E}">
        <p14:creationId xmlns:p14="http://schemas.microsoft.com/office/powerpoint/2010/main" val="8052324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8BA9C623-D44C-47A2-99C9-6E8ACDB8764C}" type="slidenum">
              <a:rPr lang="en-GB" altLang="en-GB" sz="1100">
                <a:latin typeface="Times" pitchFamily="18" charset="0"/>
              </a:rPr>
              <a:pPr algn="r">
                <a:spcBef>
                  <a:spcPct val="0"/>
                </a:spcBef>
              </a:pPr>
              <a:t>14</a:t>
            </a:fld>
            <a:endParaRPr lang="en-GB" altLang="en-GB" sz="1100">
              <a:latin typeface="Times" pitchFamily="18" charset="0"/>
            </a:endParaRPr>
          </a:p>
        </p:txBody>
      </p:sp>
      <p:sp>
        <p:nvSpPr>
          <p:cNvPr id="76803" name="Rectangle 2"/>
          <p:cNvSpPr>
            <a:spLocks noGrp="1" noRot="1" noChangeAspect="1" noChangeArrowheads="1" noTextEdit="1"/>
          </p:cNvSpPr>
          <p:nvPr>
            <p:ph type="sldImg"/>
          </p:nvPr>
        </p:nvSpPr>
        <p:spPr>
          <a:xfrm>
            <a:off x="2478088" y="327025"/>
            <a:ext cx="1714500" cy="1285875"/>
          </a:xfrm>
          <a:ln/>
        </p:spPr>
      </p:sp>
      <p:sp>
        <p:nvSpPr>
          <p:cNvPr id="76804" name="Rectangle 4"/>
          <p:cNvSpPr>
            <a:spLocks noGrp="1" noChangeArrowheads="1"/>
          </p:cNvSpPr>
          <p:nvPr>
            <p:ph type="body" idx="1"/>
          </p:nvPr>
        </p:nvSpPr>
        <p:spPr>
          <a:xfrm>
            <a:off x="450047" y="1852784"/>
            <a:ext cx="5983533" cy="705431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a:t>State:</a:t>
            </a:r>
          </a:p>
          <a:p>
            <a:pPr eaLnBrk="1" hangingPunct="1">
              <a:spcBef>
                <a:spcPct val="0"/>
              </a:spcBef>
            </a:pPr>
            <a:r>
              <a:rPr lang="en-GB" altLang="en-US" sz="1600"/>
              <a:t>Offence means any Statutory or Common Law Offence for which a person may be tried by Magistrates or Crown Court and punished if convicted (e.g. assaults, criminal damage, RTA offences, Local Authority byelaws, etc).    Common Law offences include Murder, Manslaughter, Kidnapping, False imprisonment and Perverting the course of justice. </a:t>
            </a:r>
          </a:p>
          <a:p>
            <a:pPr eaLnBrk="1" hangingPunct="1">
              <a:spcBef>
                <a:spcPct val="0"/>
              </a:spcBef>
            </a:pPr>
            <a:endParaRPr lang="en-GB" altLang="en-US" sz="1600"/>
          </a:p>
          <a:p>
            <a:pPr eaLnBrk="1" hangingPunct="1">
              <a:spcBef>
                <a:spcPct val="0"/>
              </a:spcBef>
            </a:pPr>
            <a:r>
              <a:rPr lang="en-GB" altLang="en-US" sz="1600"/>
              <a:t>There are other less used powers  which also fall outside S.24 and do not require us to justify ‘necessity to arrest’. </a:t>
            </a:r>
          </a:p>
          <a:p>
            <a:pPr eaLnBrk="1" hangingPunct="1">
              <a:spcBef>
                <a:spcPct val="0"/>
              </a:spcBef>
            </a:pPr>
            <a:r>
              <a:rPr lang="en-GB" altLang="en-US" sz="1600"/>
              <a:t>I have listed the more common ones</a:t>
            </a:r>
          </a:p>
          <a:p>
            <a:pPr eaLnBrk="1" hangingPunct="1">
              <a:spcBef>
                <a:spcPct val="0"/>
              </a:spcBef>
            </a:pPr>
            <a:r>
              <a:rPr lang="en-GB" altLang="en-US" sz="1600" b="1"/>
              <a:t>S.24 (the Necessity Test) does not apply to these arrest &amp; detention powers:</a:t>
            </a:r>
          </a:p>
          <a:p>
            <a:pPr eaLnBrk="1" hangingPunct="1">
              <a:spcBef>
                <a:spcPct val="0"/>
              </a:spcBef>
            </a:pPr>
            <a:r>
              <a:rPr lang="en-GB" altLang="en-US" sz="1600"/>
              <a:t>Common law Breach of the Peace powers. </a:t>
            </a:r>
          </a:p>
          <a:p>
            <a:pPr eaLnBrk="1" hangingPunct="1">
              <a:spcBef>
                <a:spcPct val="0"/>
              </a:spcBef>
            </a:pPr>
            <a:r>
              <a:rPr lang="en-GB" altLang="en-US" sz="1600"/>
              <a:t>Mental Health Act powers (S.136 Mental Health Act 1983).</a:t>
            </a:r>
          </a:p>
          <a:p>
            <a:pPr eaLnBrk="1" hangingPunct="1">
              <a:spcBef>
                <a:spcPct val="0"/>
              </a:spcBef>
            </a:pPr>
            <a:r>
              <a:rPr lang="en-GB" altLang="en-US" sz="1600"/>
              <a:t>Breach of bail and/or Breach of conditions of Bail powers (S.46A PACE &amp; S.7(3) Bail Act 1976). </a:t>
            </a:r>
          </a:p>
          <a:p>
            <a:pPr eaLnBrk="1" hangingPunct="1">
              <a:spcBef>
                <a:spcPct val="0"/>
              </a:spcBef>
            </a:pPr>
            <a:r>
              <a:rPr lang="en-GB" altLang="en-US" sz="1600"/>
              <a:t>Court Arrest Warrant &amp; other Court Order powers. </a:t>
            </a:r>
          </a:p>
          <a:p>
            <a:pPr eaLnBrk="1" hangingPunct="1">
              <a:spcBef>
                <a:spcPct val="0"/>
              </a:spcBef>
            </a:pPr>
            <a:endParaRPr lang="en-GB" altLang="en-US" sz="1600"/>
          </a:p>
          <a:p>
            <a:pPr eaLnBrk="1" hangingPunct="1">
              <a:spcBef>
                <a:spcPct val="0"/>
              </a:spcBef>
            </a:pPr>
            <a:r>
              <a:rPr lang="en-GB" altLang="en-US" sz="1600"/>
              <a:t>Arresting a driver following a +VE roadside Breath Test or failure to provide a sample</a:t>
            </a:r>
            <a:r>
              <a:rPr lang="en-GB" altLang="en-US" sz="1600" u="sng"/>
              <a:t> </a:t>
            </a:r>
            <a:r>
              <a:rPr lang="en-GB" altLang="en-US" sz="1600" u="sng">
                <a:solidFill>
                  <a:srgbClr val="FF0000"/>
                </a:solidFill>
              </a:rPr>
              <a:t>IF</a:t>
            </a:r>
            <a:r>
              <a:rPr lang="en-GB" altLang="en-US" sz="1600"/>
              <a:t> the officer suspects alcohol or drugs in the body (S.6D RTA 1988). </a:t>
            </a:r>
          </a:p>
          <a:p>
            <a:pPr eaLnBrk="1" hangingPunct="1">
              <a:spcBef>
                <a:spcPct val="0"/>
              </a:spcBef>
            </a:pPr>
            <a:endParaRPr lang="en-GB" altLang="en-US" sz="1600"/>
          </a:p>
          <a:p>
            <a:pPr eaLnBrk="1" hangingPunct="1">
              <a:spcBef>
                <a:spcPct val="0"/>
              </a:spcBef>
            </a:pPr>
            <a:r>
              <a:rPr lang="en-GB" altLang="en-US" sz="1600"/>
              <a:t>Arresting a person on suspicion of driving, or being in charge of a MPV, when under influence of drink or drugs (S.4(6) RTA 1988).</a:t>
            </a:r>
          </a:p>
          <a:p>
            <a:pPr eaLnBrk="1" hangingPunct="1">
              <a:spcBef>
                <a:spcPct val="0"/>
              </a:spcBef>
            </a:pPr>
            <a:endParaRPr lang="en-GB" altLang="en-US" sz="1600"/>
          </a:p>
          <a:p>
            <a:pPr eaLnBrk="1" hangingPunct="1">
              <a:spcBef>
                <a:spcPct val="0"/>
              </a:spcBef>
            </a:pPr>
            <a:endParaRPr lang="en-GB" altLang="en-US" sz="1600" b="1">
              <a:solidFill>
                <a:srgbClr val="0000FF"/>
              </a:solidFill>
            </a:endParaRPr>
          </a:p>
        </p:txBody>
      </p:sp>
    </p:spTree>
    <p:extLst>
      <p:ext uri="{BB962C8B-B14F-4D97-AF65-F5344CB8AC3E}">
        <p14:creationId xmlns:p14="http://schemas.microsoft.com/office/powerpoint/2010/main" val="3178428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D3099B82-E824-4D92-88C3-C266EDFC207A}" type="slidenum">
              <a:rPr lang="en-GB" altLang="en-GB" sz="1100">
                <a:latin typeface="Times" pitchFamily="18" charset="0"/>
              </a:rPr>
              <a:pPr algn="r">
                <a:spcBef>
                  <a:spcPct val="0"/>
                </a:spcBef>
              </a:pPr>
              <a:t>15</a:t>
            </a:fld>
            <a:endParaRPr lang="en-GB" altLang="en-GB" sz="1100">
              <a:latin typeface="Times" pitchFamily="18" charset="0"/>
            </a:endParaRPr>
          </a:p>
        </p:txBody>
      </p:sp>
      <p:sp>
        <p:nvSpPr>
          <p:cNvPr id="77827" name="Rectangle 2"/>
          <p:cNvSpPr>
            <a:spLocks noGrp="1" noRot="1" noChangeAspect="1" noChangeArrowheads="1" noTextEdit="1"/>
          </p:cNvSpPr>
          <p:nvPr>
            <p:ph type="sldImg"/>
          </p:nvPr>
        </p:nvSpPr>
        <p:spPr>
          <a:xfrm>
            <a:off x="2401888" y="312738"/>
            <a:ext cx="2232025" cy="1673225"/>
          </a:xfrm>
          <a:ln/>
        </p:spPr>
      </p:sp>
      <p:sp>
        <p:nvSpPr>
          <p:cNvPr id="77828" name="Rectangle 4"/>
          <p:cNvSpPr>
            <a:spLocks noGrp="1" noChangeArrowheads="1"/>
          </p:cNvSpPr>
          <p:nvPr>
            <p:ph type="body" idx="1"/>
          </p:nvPr>
        </p:nvSpPr>
        <p:spPr>
          <a:xfrm>
            <a:off x="424422" y="2110154"/>
            <a:ext cx="5980330" cy="652202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600"/>
              <a:t>However, the power of arrest at 1, 2 or 3 above, is only exercisable if the constable has</a:t>
            </a:r>
            <a:r>
              <a:rPr lang="en-GB" altLang="en-US" sz="1600" b="1"/>
              <a:t> </a:t>
            </a:r>
            <a:r>
              <a:rPr lang="en-GB" altLang="en-US" sz="1600"/>
              <a:t>reasonable grounds for believing</a:t>
            </a:r>
            <a:r>
              <a:rPr lang="en-GB" altLang="en-US" sz="1600" b="1"/>
              <a:t> </a:t>
            </a:r>
            <a:r>
              <a:rPr lang="en-GB" altLang="en-US" sz="1600"/>
              <a:t>that it is necessary to arrest the person because one or more of the reasons supporting the need for arrest is satisfied.  We shall look at those reasons in a moment, but firstly we need to understand what we mean by the term ‘reasonable grounds’.</a:t>
            </a:r>
          </a:p>
          <a:p>
            <a:pPr eaLnBrk="1" hangingPunct="1">
              <a:spcBef>
                <a:spcPct val="0"/>
              </a:spcBef>
            </a:pPr>
            <a:endParaRPr lang="en-GB" altLang="en-US" sz="1600"/>
          </a:p>
          <a:p>
            <a:pPr eaLnBrk="1" hangingPunct="1">
              <a:spcBef>
                <a:spcPct val="0"/>
              </a:spcBef>
            </a:pPr>
            <a:endParaRPr lang="en-GB" altLang="en-US" sz="1600"/>
          </a:p>
        </p:txBody>
      </p:sp>
    </p:spTree>
    <p:extLst>
      <p:ext uri="{BB962C8B-B14F-4D97-AF65-F5344CB8AC3E}">
        <p14:creationId xmlns:p14="http://schemas.microsoft.com/office/powerpoint/2010/main" val="257283507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smtClean="0"/>
              <a:t>State:</a:t>
            </a:r>
          </a:p>
          <a:p>
            <a:r>
              <a:rPr lang="en-GB" altLang="en-US" smtClean="0"/>
              <a:t>There are three levels of knowledge referred to in PACE </a:t>
            </a:r>
            <a:r>
              <a:rPr lang="en-GB" altLang="en-US" b="1" smtClean="0"/>
              <a:t>(click) Knowing, (click) Believing (click)  </a:t>
            </a:r>
            <a:r>
              <a:rPr lang="en-GB" altLang="en-US" smtClean="0"/>
              <a:t>and </a:t>
            </a:r>
            <a:r>
              <a:rPr lang="en-GB" altLang="en-US" b="1" smtClean="0"/>
              <a:t>Suspecting.</a:t>
            </a:r>
          </a:p>
          <a:p>
            <a:endParaRPr lang="en-GB" altLang="en-US" b="1" smtClean="0"/>
          </a:p>
          <a:p>
            <a:r>
              <a:rPr lang="en-GB" altLang="en-US" smtClean="0"/>
              <a:t>For example:</a:t>
            </a:r>
          </a:p>
          <a:p>
            <a:r>
              <a:rPr lang="en-GB" altLang="en-US" b="1" smtClean="0"/>
              <a:t>(click)</a:t>
            </a:r>
            <a:endParaRPr lang="en-GB" altLang="en-US" smtClean="0"/>
          </a:p>
          <a:p>
            <a:r>
              <a:rPr lang="en-GB" altLang="en-US" smtClean="0"/>
              <a:t>You are on patrol when you see a male spraying graffiti on a wall.  Because you have seen it with your own eyes you </a:t>
            </a:r>
            <a:r>
              <a:rPr lang="en-GB" altLang="en-US" b="1" smtClean="0"/>
              <a:t>know</a:t>
            </a:r>
            <a:r>
              <a:rPr lang="en-GB" altLang="en-US" smtClean="0"/>
              <a:t> it to be true.</a:t>
            </a:r>
          </a:p>
          <a:p>
            <a:r>
              <a:rPr lang="en-GB" altLang="en-US" smtClean="0"/>
              <a:t>OR, </a:t>
            </a:r>
            <a:r>
              <a:rPr lang="en-GB" altLang="en-US" b="1" smtClean="0"/>
              <a:t>(click) </a:t>
            </a:r>
            <a:r>
              <a:rPr lang="en-GB" altLang="en-US" smtClean="0"/>
              <a:t>you are on patrol and you see </a:t>
            </a:r>
            <a:r>
              <a:rPr lang="en-GB" altLang="en-US" b="1" smtClean="0"/>
              <a:t>(click) </a:t>
            </a:r>
            <a:r>
              <a:rPr lang="en-GB" altLang="en-US" smtClean="0"/>
              <a:t>a male standing beside a wall with graffiti on it, the paint is wet and he has a can in his hand.  No-one else is around.  You believe that he has committed the offence.</a:t>
            </a:r>
          </a:p>
          <a:p>
            <a:r>
              <a:rPr lang="en-GB" altLang="en-US" smtClean="0"/>
              <a:t>OR, </a:t>
            </a:r>
            <a:r>
              <a:rPr lang="en-GB" altLang="en-US" b="1" smtClean="0"/>
              <a:t>(click) </a:t>
            </a:r>
            <a:r>
              <a:rPr lang="en-GB" altLang="en-US" smtClean="0"/>
              <a:t>you are on patrol and you see a wall with graffiti on it, the paint is wet.  You walk a little way along the street and you see </a:t>
            </a:r>
            <a:r>
              <a:rPr lang="en-GB" altLang="en-US" b="1" smtClean="0"/>
              <a:t>(click) </a:t>
            </a:r>
            <a:r>
              <a:rPr lang="en-GB" altLang="en-US" smtClean="0"/>
              <a:t>a male hiding behind a wall.  No-one else is around.  You suspect that he has committed the offence. </a:t>
            </a: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43099" indent="-285807" eaLnBrk="0" hangingPunct="0">
              <a:defRPr>
                <a:solidFill>
                  <a:schemeClr val="tx1"/>
                </a:solidFill>
                <a:latin typeface="Arial" charset="0"/>
              </a:defRPr>
            </a:lvl2pPr>
            <a:lvl3pPr marL="1143229" indent="-228646" eaLnBrk="0" hangingPunct="0">
              <a:defRPr>
                <a:solidFill>
                  <a:schemeClr val="tx1"/>
                </a:solidFill>
                <a:latin typeface="Arial" charset="0"/>
              </a:defRPr>
            </a:lvl3pPr>
            <a:lvl4pPr marL="1600520" indent="-228646" eaLnBrk="0" hangingPunct="0">
              <a:defRPr>
                <a:solidFill>
                  <a:schemeClr val="tx1"/>
                </a:solidFill>
                <a:latin typeface="Arial" charset="0"/>
              </a:defRPr>
            </a:lvl4pPr>
            <a:lvl5pPr marL="2057811" indent="-228646" eaLnBrk="0" hangingPunct="0">
              <a:defRPr>
                <a:solidFill>
                  <a:schemeClr val="tx1"/>
                </a:solidFill>
                <a:latin typeface="Arial" charset="0"/>
              </a:defRPr>
            </a:lvl5pPr>
            <a:lvl6pPr marL="2515103" indent="-228646" eaLnBrk="0" fontAlgn="base" hangingPunct="0">
              <a:spcBef>
                <a:spcPct val="0"/>
              </a:spcBef>
              <a:spcAft>
                <a:spcPct val="0"/>
              </a:spcAft>
              <a:defRPr>
                <a:solidFill>
                  <a:schemeClr val="tx1"/>
                </a:solidFill>
                <a:latin typeface="Arial" charset="0"/>
              </a:defRPr>
            </a:lvl6pPr>
            <a:lvl7pPr marL="2972394" indent="-228646" eaLnBrk="0" fontAlgn="base" hangingPunct="0">
              <a:spcBef>
                <a:spcPct val="0"/>
              </a:spcBef>
              <a:spcAft>
                <a:spcPct val="0"/>
              </a:spcAft>
              <a:defRPr>
                <a:solidFill>
                  <a:schemeClr val="tx1"/>
                </a:solidFill>
                <a:latin typeface="Arial" charset="0"/>
              </a:defRPr>
            </a:lvl7pPr>
            <a:lvl8pPr marL="3429686" indent="-228646" eaLnBrk="0" fontAlgn="base" hangingPunct="0">
              <a:spcBef>
                <a:spcPct val="0"/>
              </a:spcBef>
              <a:spcAft>
                <a:spcPct val="0"/>
              </a:spcAft>
              <a:defRPr>
                <a:solidFill>
                  <a:schemeClr val="tx1"/>
                </a:solidFill>
                <a:latin typeface="Arial" charset="0"/>
              </a:defRPr>
            </a:lvl8pPr>
            <a:lvl9pPr marL="3886977" indent="-228646" eaLnBrk="0" fontAlgn="base" hangingPunct="0">
              <a:spcBef>
                <a:spcPct val="0"/>
              </a:spcBef>
              <a:spcAft>
                <a:spcPct val="0"/>
              </a:spcAft>
              <a:defRPr>
                <a:solidFill>
                  <a:schemeClr val="tx1"/>
                </a:solidFill>
                <a:latin typeface="Arial" charset="0"/>
              </a:defRPr>
            </a:lvl9pPr>
          </a:lstStyle>
          <a:p>
            <a:pPr eaLnBrk="1" hangingPunct="1"/>
            <a:fld id="{5991C485-9528-40DD-BD68-852E58A037EF}" type="slidenum">
              <a:rPr lang="en-GB" altLang="en-US" smtClean="0"/>
              <a:pPr eaLnBrk="1" hangingPunct="1"/>
              <a:t>16</a:t>
            </a:fld>
            <a:endParaRPr lang="en-GB" altLang="en-US" smtClean="0"/>
          </a:p>
        </p:txBody>
      </p:sp>
    </p:spTree>
    <p:extLst>
      <p:ext uri="{BB962C8B-B14F-4D97-AF65-F5344CB8AC3E}">
        <p14:creationId xmlns:p14="http://schemas.microsoft.com/office/powerpoint/2010/main" val="42237651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B2061C1B-5FC4-4776-8F29-CC4D8C83F663}" type="slidenum">
              <a:rPr lang="en-GB" altLang="en-US" sz="1200"/>
              <a:pPr eaLnBrk="1" hangingPunct="1">
                <a:spcBef>
                  <a:spcPct val="0"/>
                </a:spcBef>
              </a:pPr>
              <a:t>17</a:t>
            </a:fld>
            <a:endParaRPr lang="en-GB" altLang="en-US" sz="1200"/>
          </a:p>
        </p:txBody>
      </p:sp>
      <p:sp>
        <p:nvSpPr>
          <p:cNvPr id="79875" name="Rectangle 2"/>
          <p:cNvSpPr>
            <a:spLocks noGrp="1" noRot="1" noChangeAspect="1" noChangeArrowheads="1" noTextEdit="1"/>
          </p:cNvSpPr>
          <p:nvPr>
            <p:ph type="sldImg"/>
          </p:nvPr>
        </p:nvSpPr>
        <p:spPr>
          <a:xfrm>
            <a:off x="2370138" y="327025"/>
            <a:ext cx="2205037" cy="1652588"/>
          </a:xfrm>
          <a:ln/>
        </p:spPr>
      </p:sp>
      <p:sp>
        <p:nvSpPr>
          <p:cNvPr id="79876" name="Rectangle 3"/>
          <p:cNvSpPr>
            <a:spLocks noGrp="1" noChangeArrowheads="1"/>
          </p:cNvSpPr>
          <p:nvPr>
            <p:ph type="body" idx="1"/>
          </p:nvPr>
        </p:nvSpPr>
        <p:spPr>
          <a:xfrm>
            <a:off x="667864" y="2250539"/>
            <a:ext cx="5448603" cy="594586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50000"/>
              </a:spcBef>
            </a:pPr>
            <a:r>
              <a:rPr lang="en-GB" altLang="en-US" sz="1600" b="1"/>
              <a:t>State:</a:t>
            </a:r>
          </a:p>
          <a:p>
            <a:pPr eaLnBrk="1" hangingPunct="1">
              <a:spcBef>
                <a:spcPct val="50000"/>
              </a:spcBef>
            </a:pPr>
            <a:r>
              <a:rPr lang="en-GB" altLang="en-US" sz="1600"/>
              <a:t>Reasonable grounds MUST be based on objective facts such as </a:t>
            </a:r>
            <a:r>
              <a:rPr lang="en-GB" altLang="en-US" sz="1600" b="1"/>
              <a:t>(Click) </a:t>
            </a:r>
            <a:r>
              <a:rPr lang="en-GB" altLang="en-US" sz="1600"/>
              <a:t>Their BEHAVIOUR, in addition to</a:t>
            </a:r>
          </a:p>
          <a:p>
            <a:pPr eaLnBrk="1" hangingPunct="1">
              <a:spcBef>
                <a:spcPct val="0"/>
              </a:spcBef>
            </a:pPr>
            <a:r>
              <a:rPr lang="en-GB" altLang="en-US" sz="1600" b="1"/>
              <a:t>(click) </a:t>
            </a:r>
            <a:r>
              <a:rPr lang="en-GB" altLang="en-US" sz="1600"/>
              <a:t>their ACTIONS including any property they are carrying and/or </a:t>
            </a:r>
            <a:r>
              <a:rPr lang="en-GB" altLang="en-US" sz="1600" b="1"/>
              <a:t>(click) </a:t>
            </a:r>
            <a:r>
              <a:rPr lang="en-GB" altLang="en-US" sz="1600"/>
              <a:t>INTELLIGENCE including any information gained from a witness and/or </a:t>
            </a:r>
            <a:r>
              <a:rPr lang="en-GB" altLang="en-US" sz="1600" b="1"/>
              <a:t>(click)</a:t>
            </a:r>
            <a:endParaRPr lang="en-GB" altLang="en-US" sz="1600"/>
          </a:p>
          <a:p>
            <a:pPr eaLnBrk="1" hangingPunct="1">
              <a:spcBef>
                <a:spcPct val="0"/>
              </a:spcBef>
            </a:pPr>
            <a:r>
              <a:rPr lang="en-GB" altLang="en-US" sz="1600"/>
              <a:t>the TIME or PLACE where they are found</a:t>
            </a:r>
          </a:p>
          <a:p>
            <a:pPr eaLnBrk="1" hangingPunct="1"/>
            <a:r>
              <a:rPr lang="en-GB" altLang="en-US" sz="1600"/>
              <a:t>Trainer to recap on Searching persons lesson in relation to Reasonable Grounds.</a:t>
            </a:r>
          </a:p>
          <a:p>
            <a:pPr eaLnBrk="1" hangingPunct="1"/>
            <a:r>
              <a:rPr lang="en-GB" altLang="en-US" sz="1600"/>
              <a:t>A good test of whether you have reasonable grounds to suspect is whether an independent person would come to the same conclusion as you if they looked objectively at all the facts, even if it later turned out that your impression of what was happening was incorrect.</a:t>
            </a:r>
          </a:p>
          <a:p>
            <a:pPr eaLnBrk="1" hangingPunct="1"/>
            <a:endParaRPr lang="en-GB" altLang="en-US" sz="1600"/>
          </a:p>
          <a:p>
            <a:pPr eaLnBrk="1" hangingPunct="1"/>
            <a:r>
              <a:rPr lang="en-GB" altLang="en-US" sz="1600"/>
              <a:t>Add to this the Necessity Test, which we will look at soon, and you can now arrest this person.</a:t>
            </a:r>
          </a:p>
        </p:txBody>
      </p:sp>
    </p:spTree>
    <p:extLst>
      <p:ext uri="{BB962C8B-B14F-4D97-AF65-F5344CB8AC3E}">
        <p14:creationId xmlns:p14="http://schemas.microsoft.com/office/powerpoint/2010/main" val="40082665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2"/>
          <p:cNvSpPr>
            <a:spLocks noGrp="1" noRot="1" noChangeAspect="1" noChangeArrowheads="1" noTextEdit="1"/>
          </p:cNvSpPr>
          <p:nvPr>
            <p:ph type="sldImg"/>
          </p:nvPr>
        </p:nvSpPr>
        <p:spPr>
          <a:ln/>
        </p:spPr>
      </p:sp>
      <p:sp>
        <p:nvSpPr>
          <p:cNvPr id="80899" name="Rectangle 3"/>
          <p:cNvSpPr>
            <a:spLocks noGrp="1" noChangeArrowheads="1"/>
          </p:cNvSpPr>
          <p:nvPr>
            <p:ph type="body" idx="1"/>
          </p:nvPr>
        </p:nvSpPr>
        <p:spPr>
          <a:xfrm>
            <a:off x="377975" y="2250539"/>
            <a:ext cx="6029979" cy="6207624"/>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GB" altLang="en-US" b="1" smtClean="0"/>
              <a:t>State:</a:t>
            </a:r>
          </a:p>
          <a:p>
            <a:pPr eaLnBrk="1" hangingPunct="1">
              <a:lnSpc>
                <a:spcPct val="90000"/>
              </a:lnSpc>
            </a:pPr>
            <a:r>
              <a:rPr lang="en-GB" altLang="en-US" smtClean="0"/>
              <a:t>There are three types of offence.  The first is the summary offence.  These offences  are triable only in Magistrates Court and this accounts for 95% of all cases.   A magistrates court is made up of either 3 lay magistrates or a circuit judge.  There is no jury in a magistrates court.</a:t>
            </a:r>
          </a:p>
          <a:p>
            <a:pPr eaLnBrk="1" hangingPunct="1">
              <a:lnSpc>
                <a:spcPct val="90000"/>
              </a:lnSpc>
            </a:pPr>
            <a:endParaRPr lang="en-GB" altLang="en-US" smtClean="0"/>
          </a:p>
          <a:p>
            <a:pPr eaLnBrk="1" hangingPunct="1">
              <a:lnSpc>
                <a:spcPct val="90000"/>
              </a:lnSpc>
            </a:pPr>
            <a:r>
              <a:rPr lang="en-GB" altLang="en-US" smtClean="0"/>
              <a:t>Next are indictable offences.  These offences can only be tried at a crown court where a judge sits and a jury decides the verdict.</a:t>
            </a:r>
          </a:p>
          <a:p>
            <a:pPr eaLnBrk="1" hangingPunct="1">
              <a:lnSpc>
                <a:spcPct val="90000"/>
              </a:lnSpc>
            </a:pPr>
            <a:endParaRPr lang="en-GB" altLang="en-US" smtClean="0"/>
          </a:p>
          <a:p>
            <a:pPr eaLnBrk="1" hangingPunct="1">
              <a:lnSpc>
                <a:spcPct val="90000"/>
              </a:lnSpc>
            </a:pPr>
            <a:r>
              <a:rPr lang="en-GB" altLang="en-US" smtClean="0"/>
              <a:t>In the middle are either way offences only and they can be tried either at Magistrates or Crown court depending on the seriousness of the crime committed.  Theft is an either way offence.  Summary if someone stole a packet of sandwiches, indictable if the stole a million pounds from a bank.</a:t>
            </a:r>
          </a:p>
          <a:p>
            <a:pPr eaLnBrk="1" hangingPunct="1">
              <a:lnSpc>
                <a:spcPct val="90000"/>
              </a:lnSpc>
            </a:pPr>
            <a:endParaRPr lang="en-GB" altLang="en-US" smtClean="0"/>
          </a:p>
          <a:p>
            <a:pPr eaLnBrk="1" hangingPunct="1">
              <a:lnSpc>
                <a:spcPct val="90000"/>
              </a:lnSpc>
            </a:pPr>
            <a:r>
              <a:rPr lang="en-GB" altLang="en-US" smtClean="0"/>
              <a:t>A constable can arrest for any offence.  The power of arrest without warrant for other persons relate only to offences that are indictable or either way..</a:t>
            </a:r>
          </a:p>
        </p:txBody>
      </p:sp>
    </p:spTree>
    <p:extLst>
      <p:ext uri="{BB962C8B-B14F-4D97-AF65-F5344CB8AC3E}">
        <p14:creationId xmlns:p14="http://schemas.microsoft.com/office/powerpoint/2010/main" val="246290363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xfrm>
            <a:off x="2084388" y="592138"/>
            <a:ext cx="2287587" cy="1714500"/>
          </a:xfrm>
          <a:ln/>
        </p:spPr>
      </p:sp>
      <p:sp>
        <p:nvSpPr>
          <p:cNvPr id="81923" name="Notes Placeholder 2"/>
          <p:cNvSpPr>
            <a:spLocks noGrp="1"/>
          </p:cNvSpPr>
          <p:nvPr>
            <p:ph type="body" idx="1"/>
          </p:nvPr>
        </p:nvSpPr>
        <p:spPr>
          <a:xfrm>
            <a:off x="685480" y="2582490"/>
            <a:ext cx="5487041" cy="5875674"/>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smtClean="0"/>
              <a:t>State:</a:t>
            </a:r>
          </a:p>
          <a:p>
            <a:pPr eaLnBrk="1" hangingPunct="1"/>
            <a:r>
              <a:rPr lang="en-GB" altLang="en-US" smtClean="0"/>
              <a:t>You can see that the legislation is very similar that the power a constable has, for example phrases such as is committing and reasonable grounds to suspect.</a:t>
            </a:r>
          </a:p>
          <a:p>
            <a:pPr eaLnBrk="1" hangingPunct="1"/>
            <a:endParaRPr lang="en-GB" altLang="en-US" smtClean="0"/>
          </a:p>
        </p:txBody>
      </p:sp>
      <p:sp>
        <p:nvSpPr>
          <p:cNvPr id="81924" name="Slide Number Placeholder 3"/>
          <p:cNvSpPr txBox="1">
            <a:spLocks noGrp="1"/>
          </p:cNvSpPr>
          <p:nvPr/>
        </p:nvSpPr>
        <p:spPr bwMode="auto">
          <a:xfrm>
            <a:off x="3883851" y="8684826"/>
            <a:ext cx="2972547" cy="457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58" tIns="45729" rIns="91458" bIns="45729"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eaLnBrk="1" hangingPunct="1">
              <a:spcBef>
                <a:spcPct val="0"/>
              </a:spcBef>
            </a:pPr>
            <a:fld id="{5C0F0B40-AF87-43D3-B0CC-DDA358408773}" type="slidenum">
              <a:rPr lang="en-GB" altLang="en-US" sz="1200"/>
              <a:pPr algn="r" eaLnBrk="1" hangingPunct="1">
                <a:spcBef>
                  <a:spcPct val="0"/>
                </a:spcBef>
              </a:pPr>
              <a:t>20</a:t>
            </a:fld>
            <a:endParaRPr lang="en-GB" altLang="en-US" sz="1200"/>
          </a:p>
        </p:txBody>
      </p:sp>
    </p:spTree>
    <p:extLst>
      <p:ext uri="{BB962C8B-B14F-4D97-AF65-F5344CB8AC3E}">
        <p14:creationId xmlns:p14="http://schemas.microsoft.com/office/powerpoint/2010/main" val="27963374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p:cNvSpPr>
            <a:spLocks noGrp="1" noRot="1" noChangeAspect="1" noTextEdit="1"/>
          </p:cNvSpPr>
          <p:nvPr>
            <p:ph type="sldImg"/>
          </p:nvPr>
        </p:nvSpPr>
        <p:spPr>
          <a:xfrm>
            <a:off x="2301875" y="592138"/>
            <a:ext cx="2287588" cy="1714500"/>
          </a:xfrm>
          <a:ln/>
        </p:spPr>
      </p:sp>
      <p:sp>
        <p:nvSpPr>
          <p:cNvPr id="82947" name="Notes Placeholder 2"/>
          <p:cNvSpPr>
            <a:spLocks noGrp="1"/>
          </p:cNvSpPr>
          <p:nvPr>
            <p:ph type="body" idx="1"/>
          </p:nvPr>
        </p:nvSpPr>
        <p:spPr>
          <a:xfrm>
            <a:off x="685480" y="2582490"/>
            <a:ext cx="5487041" cy="5875674"/>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smtClean="0"/>
              <a:t>State:</a:t>
            </a:r>
          </a:p>
          <a:p>
            <a:pPr eaLnBrk="1" hangingPunct="1"/>
            <a:r>
              <a:rPr lang="en-GB" altLang="en-US" smtClean="0"/>
              <a:t>What is missing from the any person power to arrest is the phrase about to commit.</a:t>
            </a:r>
          </a:p>
          <a:p>
            <a:pPr eaLnBrk="1" hangingPunct="1"/>
            <a:endParaRPr lang="en-GB" altLang="en-US" smtClean="0"/>
          </a:p>
          <a:p>
            <a:pPr eaLnBrk="1" hangingPunct="1"/>
            <a:r>
              <a:rPr lang="en-GB" altLang="en-US" smtClean="0"/>
              <a:t>A constable can arrest for past, present and future offences wheras the only person power only allows for past and present</a:t>
            </a:r>
          </a:p>
        </p:txBody>
      </p:sp>
      <p:sp>
        <p:nvSpPr>
          <p:cNvPr id="82948" name="Slide Number Placeholder 3"/>
          <p:cNvSpPr txBox="1">
            <a:spLocks noGrp="1"/>
          </p:cNvSpPr>
          <p:nvPr/>
        </p:nvSpPr>
        <p:spPr bwMode="auto">
          <a:xfrm>
            <a:off x="3883851" y="8684826"/>
            <a:ext cx="2972547" cy="457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58" tIns="45729" rIns="91458" bIns="45729"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eaLnBrk="1" hangingPunct="1">
              <a:spcBef>
                <a:spcPct val="0"/>
              </a:spcBef>
            </a:pPr>
            <a:fld id="{38A7129E-B178-45EC-AF10-2556A9BD0BC6}" type="slidenum">
              <a:rPr lang="en-GB" altLang="en-US" sz="1200"/>
              <a:pPr algn="r" eaLnBrk="1" hangingPunct="1">
                <a:spcBef>
                  <a:spcPct val="0"/>
                </a:spcBef>
              </a:pPr>
              <a:t>21</a:t>
            </a:fld>
            <a:endParaRPr lang="en-GB" altLang="en-US" sz="1200"/>
          </a:p>
        </p:txBody>
      </p:sp>
    </p:spTree>
    <p:extLst>
      <p:ext uri="{BB962C8B-B14F-4D97-AF65-F5344CB8AC3E}">
        <p14:creationId xmlns:p14="http://schemas.microsoft.com/office/powerpoint/2010/main" val="15875479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xfrm>
            <a:off x="2301875" y="725488"/>
            <a:ext cx="2287588" cy="1714500"/>
          </a:xfrm>
          <a:ln/>
        </p:spPr>
      </p:sp>
      <p:sp>
        <p:nvSpPr>
          <p:cNvPr id="83971" name="Notes Placeholder 2"/>
          <p:cNvSpPr>
            <a:spLocks noGrp="1"/>
          </p:cNvSpPr>
          <p:nvPr>
            <p:ph type="body" idx="1"/>
          </p:nvPr>
        </p:nvSpPr>
        <p:spPr>
          <a:xfrm>
            <a:off x="685480" y="2714100"/>
            <a:ext cx="5487041" cy="574406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spcAft>
                <a:spcPts val="1200"/>
              </a:spcAft>
            </a:pPr>
            <a:r>
              <a:rPr lang="en-GB" altLang="en-US" b="1" dirty="0" smtClean="0"/>
              <a:t>State:</a:t>
            </a:r>
          </a:p>
          <a:p>
            <a:pPr eaLnBrk="1" hangingPunct="1">
              <a:spcBef>
                <a:spcPct val="0"/>
              </a:spcBef>
              <a:spcAft>
                <a:spcPts val="1200"/>
              </a:spcAft>
            </a:pPr>
            <a:r>
              <a:rPr lang="en-GB" altLang="en-US" dirty="0" smtClean="0"/>
              <a:t>The any person power of arrest is only exercisable if:</a:t>
            </a:r>
          </a:p>
          <a:p>
            <a:pPr eaLnBrk="1" hangingPunct="1">
              <a:spcBef>
                <a:spcPct val="0"/>
              </a:spcBef>
              <a:spcAft>
                <a:spcPts val="1200"/>
              </a:spcAft>
            </a:pPr>
            <a:r>
              <a:rPr lang="en-GB" altLang="en-US" dirty="0" smtClean="0"/>
              <a:t>The person making the arrest has reasonable grounds for believing that for any of the 4 reasons it is necessary to arrest the person AND It appears to the person making the arrest that it is not reasonably practicable for a constable to make it instead.</a:t>
            </a:r>
            <a:r>
              <a:rPr lang="en-GB" altLang="en-US" sz="1800" dirty="0">
                <a:solidFill>
                  <a:srgbClr val="002060"/>
                </a:solidFill>
              </a:rPr>
              <a:t> </a:t>
            </a:r>
          </a:p>
          <a:p>
            <a:pPr eaLnBrk="1" hangingPunct="1">
              <a:spcBef>
                <a:spcPct val="0"/>
              </a:spcBef>
              <a:spcAft>
                <a:spcPts val="1200"/>
              </a:spcAft>
            </a:pPr>
            <a:r>
              <a:rPr lang="en-GB" altLang="en-US" dirty="0" smtClean="0"/>
              <a:t>The 4 reasons for are arresting are:</a:t>
            </a:r>
          </a:p>
          <a:p>
            <a:pPr eaLnBrk="1" hangingPunct="1">
              <a:spcBef>
                <a:spcPct val="0"/>
              </a:spcBef>
              <a:spcAft>
                <a:spcPts val="1200"/>
              </a:spcAft>
            </a:pPr>
            <a:r>
              <a:rPr lang="en-GB" altLang="en-US" dirty="0" smtClean="0"/>
              <a:t>Show slide and explain</a:t>
            </a:r>
          </a:p>
          <a:p>
            <a:pPr eaLnBrk="1" hangingPunct="1">
              <a:spcBef>
                <a:spcPct val="0"/>
              </a:spcBef>
              <a:spcAft>
                <a:spcPts val="1200"/>
              </a:spcAft>
            </a:pPr>
            <a:r>
              <a:rPr lang="en-GB" altLang="en-US" dirty="0" smtClean="0"/>
              <a:t>Causing injury to another person could be the police officer or any other person.  It could also be a self harmer</a:t>
            </a:r>
          </a:p>
          <a:p>
            <a:pPr eaLnBrk="1" hangingPunct="1">
              <a:spcBef>
                <a:spcPct val="0"/>
              </a:spcBef>
              <a:spcAft>
                <a:spcPts val="1200"/>
              </a:spcAft>
            </a:pPr>
            <a:r>
              <a:rPr lang="en-GB" altLang="en-US" dirty="0" smtClean="0"/>
              <a:t>Suffering physical injury suggests a less deliberate act than the word causing. </a:t>
            </a:r>
          </a:p>
          <a:p>
            <a:pPr eaLnBrk="1" hangingPunct="1">
              <a:spcBef>
                <a:spcPct val="0"/>
              </a:spcBef>
              <a:spcAft>
                <a:spcPts val="1200"/>
              </a:spcAft>
            </a:pPr>
            <a:endParaRPr lang="en-GB" altLang="en-US" dirty="0"/>
          </a:p>
          <a:p>
            <a:pPr eaLnBrk="1" hangingPunct="1">
              <a:spcBef>
                <a:spcPct val="0"/>
              </a:spcBef>
              <a:spcAft>
                <a:spcPts val="1200"/>
              </a:spcAft>
            </a:pPr>
            <a:r>
              <a:rPr lang="en-GB" altLang="en-US" dirty="0" smtClean="0"/>
              <a:t>The last point is self explanatory, but there must be a reasonable belief that the arrest is necessary to prevent the person making off; notice the word belief is used and not suspect, requiring a higher level of objective facts to support that belief.</a:t>
            </a:r>
          </a:p>
          <a:p>
            <a:pPr eaLnBrk="1" hangingPunct="1"/>
            <a:endParaRPr lang="en-GB" altLang="en-US" dirty="0" smtClean="0"/>
          </a:p>
          <a:p>
            <a:pPr eaLnBrk="1" hangingPunct="1"/>
            <a:r>
              <a:rPr lang="en-GB" altLang="en-US" dirty="0" smtClean="0"/>
              <a:t>The person must be showing signs of making an escape either by words or actions or because there is intelligence that suggests the person has made off in the past.</a:t>
            </a:r>
          </a:p>
          <a:p>
            <a:pPr eaLnBrk="1" hangingPunct="1"/>
            <a:endParaRPr lang="en-GB" altLang="en-US" dirty="0" smtClean="0"/>
          </a:p>
        </p:txBody>
      </p:sp>
      <p:sp>
        <p:nvSpPr>
          <p:cNvPr id="83972" name="Slide Number Placeholder 3"/>
          <p:cNvSpPr txBox="1">
            <a:spLocks noGrp="1"/>
          </p:cNvSpPr>
          <p:nvPr/>
        </p:nvSpPr>
        <p:spPr bwMode="auto">
          <a:xfrm>
            <a:off x="3883851" y="8684826"/>
            <a:ext cx="2972547" cy="4577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58" tIns="45729" rIns="91458" bIns="45729"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eaLnBrk="1" hangingPunct="1">
              <a:spcBef>
                <a:spcPct val="0"/>
              </a:spcBef>
            </a:pPr>
            <a:fld id="{D9E1E134-5907-4C5B-8716-68D72BFAFDC2}" type="slidenum">
              <a:rPr lang="en-GB" altLang="en-US" sz="1200"/>
              <a:pPr algn="r" eaLnBrk="1" hangingPunct="1">
                <a:spcBef>
                  <a:spcPct val="0"/>
                </a:spcBef>
              </a:pPr>
              <a:t>22</a:t>
            </a:fld>
            <a:endParaRPr lang="en-GB" altLang="en-US" sz="1200"/>
          </a:p>
        </p:txBody>
      </p:sp>
    </p:spTree>
    <p:extLst>
      <p:ext uri="{BB962C8B-B14F-4D97-AF65-F5344CB8AC3E}">
        <p14:creationId xmlns:p14="http://schemas.microsoft.com/office/powerpoint/2010/main" val="9382405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Rot="1" noChangeAspect="1" noChangeArrowheads="1" noTextEdit="1"/>
          </p:cNvSpPr>
          <p:nvPr>
            <p:ph type="sldImg"/>
          </p:nvPr>
        </p:nvSpPr>
        <p:spPr>
          <a:ln/>
        </p:spPr>
      </p:sp>
      <p:sp>
        <p:nvSpPr>
          <p:cNvPr id="8499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1600"/>
              <a:t>Even before the Human Rights Act came into being the view on arrest was very well defined.  The starting point for any arrest comes from a statement made by Lord Atkin in Liversidge v Anderson in 1942 who said:</a:t>
            </a:r>
          </a:p>
          <a:p>
            <a:pPr eaLnBrk="1" hangingPunct="1"/>
            <a:endParaRPr lang="en-GB" altLang="en-US" sz="1600"/>
          </a:p>
          <a:p>
            <a:pPr eaLnBrk="1" hangingPunct="1"/>
            <a:r>
              <a:rPr lang="en-GB" altLang="en-US" sz="1600"/>
              <a:t>“In English law every imprisonment is prima facie (on the face of it) unlawful and it is for a person directing an imprisonment to justify his act.”</a:t>
            </a:r>
          </a:p>
          <a:p>
            <a:pPr eaLnBrk="1" hangingPunct="1"/>
            <a:endParaRPr lang="en-GB" altLang="en-US" sz="1600"/>
          </a:p>
        </p:txBody>
      </p:sp>
    </p:spTree>
    <p:extLst>
      <p:ext uri="{BB962C8B-B14F-4D97-AF65-F5344CB8AC3E}">
        <p14:creationId xmlns:p14="http://schemas.microsoft.com/office/powerpoint/2010/main" val="12365649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75E11B34-C65A-428E-AB36-3594339AC5D3}" type="slidenum">
              <a:rPr lang="en-GB" altLang="en-GB" sz="1100">
                <a:latin typeface="Times" pitchFamily="18" charset="0"/>
              </a:rPr>
              <a:pPr algn="r">
                <a:spcBef>
                  <a:spcPct val="0"/>
                </a:spcBef>
              </a:pPr>
              <a:t>24</a:t>
            </a:fld>
            <a:endParaRPr lang="en-GB" altLang="en-GB" sz="1100">
              <a:latin typeface="Times" pitchFamily="18" charset="0"/>
            </a:endParaRPr>
          </a:p>
        </p:txBody>
      </p:sp>
      <p:sp>
        <p:nvSpPr>
          <p:cNvPr id="86019" name="Rectangle 2"/>
          <p:cNvSpPr>
            <a:spLocks noGrp="1" noRot="1" noChangeAspect="1" noChangeArrowheads="1" noTextEdit="1"/>
          </p:cNvSpPr>
          <p:nvPr>
            <p:ph type="sldImg"/>
          </p:nvPr>
        </p:nvSpPr>
        <p:spPr>
          <a:xfrm>
            <a:off x="2360613" y="327025"/>
            <a:ext cx="1955800" cy="1466850"/>
          </a:xfrm>
          <a:ln/>
        </p:spPr>
      </p:sp>
      <p:sp>
        <p:nvSpPr>
          <p:cNvPr id="86020" name="Rectangle 4"/>
          <p:cNvSpPr>
            <a:spLocks noGrp="1" noChangeArrowheads="1"/>
          </p:cNvSpPr>
          <p:nvPr>
            <p:ph type="body" idx="1"/>
          </p:nvPr>
        </p:nvSpPr>
        <p:spPr>
          <a:xfrm>
            <a:off x="275473" y="2316344"/>
            <a:ext cx="6276624" cy="663316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GB" altLang="en-US" sz="1600" b="1"/>
              <a:t>State:</a:t>
            </a:r>
          </a:p>
          <a:p>
            <a:pPr eaLnBrk="1" hangingPunct="1">
              <a:lnSpc>
                <a:spcPct val="90000"/>
              </a:lnSpc>
            </a:pPr>
            <a:endParaRPr lang="en-GB" altLang="en-US" sz="1600" b="1"/>
          </a:p>
          <a:p>
            <a:pPr eaLnBrk="1" hangingPunct="1">
              <a:lnSpc>
                <a:spcPct val="90000"/>
              </a:lnSpc>
            </a:pPr>
            <a:r>
              <a:rPr lang="en-GB" altLang="en-US" sz="1600"/>
              <a:t>We have looked at a person’s right to liberty and now we are going to look at the investigation objectives. These must be proportionate &amp; necessary to outweigh the Right to Liberty.</a:t>
            </a:r>
          </a:p>
          <a:p>
            <a:pPr eaLnBrk="1" hangingPunct="1">
              <a:lnSpc>
                <a:spcPct val="90000"/>
              </a:lnSpc>
            </a:pPr>
            <a:endParaRPr lang="en-GB" altLang="en-US" sz="1600"/>
          </a:p>
        </p:txBody>
      </p:sp>
    </p:spTree>
    <p:extLst>
      <p:ext uri="{BB962C8B-B14F-4D97-AF65-F5344CB8AC3E}">
        <p14:creationId xmlns:p14="http://schemas.microsoft.com/office/powerpoint/2010/main" val="162963015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a:ln/>
        </p:spPr>
      </p:sp>
      <p:sp>
        <p:nvSpPr>
          <p:cNvPr id="870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1600" b="1"/>
              <a:t>State:</a:t>
            </a:r>
          </a:p>
          <a:p>
            <a:pPr eaLnBrk="1" hangingPunct="1"/>
            <a:r>
              <a:rPr lang="en-GB" altLang="en-US" sz="1600"/>
              <a:t>This list is what Code G of PACE identifies as Investigation Objectives although they are not defined in the codes of practice as each investigation will be different as will the importance of each objective within the investigation</a:t>
            </a:r>
          </a:p>
          <a:p>
            <a:pPr eaLnBrk="1" hangingPunct="1"/>
            <a:endParaRPr lang="en-GB" altLang="en-US" sz="1600"/>
          </a:p>
          <a:p>
            <a:pPr eaLnBrk="1" hangingPunct="1"/>
            <a:r>
              <a:rPr lang="en-GB" altLang="en-US" sz="1600"/>
              <a:t>One or more of the Investigation Objectives must outweigh the individual’s Right to Liberty before the arrest can be said to be necessary.</a:t>
            </a:r>
          </a:p>
          <a:p>
            <a:pPr eaLnBrk="1" hangingPunct="1"/>
            <a:endParaRPr lang="en-GB" altLang="en-US" sz="1600">
              <a:latin typeface="Times" pitchFamily="18" charset="0"/>
            </a:endParaRPr>
          </a:p>
          <a:p>
            <a:pPr eaLnBrk="1" hangingPunct="1"/>
            <a:endParaRPr lang="en-GB" altLang="en-US" smtClean="0">
              <a:latin typeface="Times" pitchFamily="18" charset="0"/>
            </a:endParaRPr>
          </a:p>
        </p:txBody>
      </p:sp>
    </p:spTree>
    <p:extLst>
      <p:ext uri="{BB962C8B-B14F-4D97-AF65-F5344CB8AC3E}">
        <p14:creationId xmlns:p14="http://schemas.microsoft.com/office/powerpoint/2010/main" val="164862240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B89C9D77-AE6D-4DDA-BF27-E3958EDDE848}" type="slidenum">
              <a:rPr lang="en-GB" altLang="en-GB" sz="1200">
                <a:latin typeface="Times" pitchFamily="18" charset="0"/>
              </a:rPr>
              <a:pPr eaLnBrk="1" hangingPunct="1">
                <a:spcBef>
                  <a:spcPct val="0"/>
                </a:spcBef>
              </a:pPr>
              <a:t>26</a:t>
            </a:fld>
            <a:endParaRPr lang="en-GB" altLang="en-GB" sz="1200">
              <a:latin typeface="Times" pitchFamily="18" charset="0"/>
            </a:endParaRPr>
          </a:p>
        </p:txBody>
      </p:sp>
      <p:sp>
        <p:nvSpPr>
          <p:cNvPr id="88067" name="Rectangle 2050"/>
          <p:cNvSpPr>
            <a:spLocks noGrp="1" noRot="1" noChangeAspect="1" noChangeArrowheads="1" noTextEdit="1"/>
          </p:cNvSpPr>
          <p:nvPr>
            <p:ph type="sldImg"/>
          </p:nvPr>
        </p:nvSpPr>
        <p:spPr>
          <a:xfrm>
            <a:off x="1789113" y="312738"/>
            <a:ext cx="2767012" cy="2074862"/>
          </a:xfrm>
          <a:ln/>
        </p:spPr>
      </p:sp>
      <p:sp>
        <p:nvSpPr>
          <p:cNvPr id="88068" name="Rectangle 6"/>
          <p:cNvSpPr>
            <a:spLocks noGrp="1" noChangeArrowheads="1"/>
          </p:cNvSpPr>
          <p:nvPr>
            <p:ph type="body" idx="1"/>
          </p:nvPr>
        </p:nvSpPr>
        <p:spPr>
          <a:xfrm>
            <a:off x="349148" y="2575178"/>
            <a:ext cx="6159707" cy="588298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a:t>State:</a:t>
            </a:r>
          </a:p>
          <a:p>
            <a:pPr eaLnBrk="1" hangingPunct="1">
              <a:spcBef>
                <a:spcPct val="0"/>
              </a:spcBef>
            </a:pPr>
            <a:r>
              <a:rPr lang="en-GB" altLang="en-US" sz="1600"/>
              <a:t>PACE does provide a full and definitive list of a criminal investigation’s potential objectives, otherwise known as the </a:t>
            </a:r>
            <a:r>
              <a:rPr lang="en-GB" altLang="en-US" sz="1600" b="1"/>
              <a:t>Necessity Criteria</a:t>
            </a:r>
            <a:r>
              <a:rPr lang="en-GB" altLang="en-US" sz="1600"/>
              <a:t>. </a:t>
            </a:r>
          </a:p>
          <a:p>
            <a:pPr eaLnBrk="1" hangingPunct="1">
              <a:spcBef>
                <a:spcPct val="0"/>
              </a:spcBef>
            </a:pPr>
            <a:endParaRPr lang="en-GB" altLang="en-US" sz="1600"/>
          </a:p>
          <a:p>
            <a:pPr eaLnBrk="1" hangingPunct="1">
              <a:spcBef>
                <a:spcPct val="0"/>
              </a:spcBef>
            </a:pPr>
            <a:r>
              <a:rPr lang="en-GB" altLang="en-US" sz="1600" b="1"/>
              <a:t>Applying the Necessity criteria requires an Arresting Officer:</a:t>
            </a:r>
          </a:p>
          <a:p>
            <a:pPr eaLnBrk="1" hangingPunct="1">
              <a:spcBef>
                <a:spcPct val="0"/>
              </a:spcBef>
            </a:pPr>
            <a:endParaRPr lang="en-GB" altLang="en-US" sz="1600" b="1"/>
          </a:p>
          <a:p>
            <a:pPr eaLnBrk="1" hangingPunct="1">
              <a:spcBef>
                <a:spcPct val="0"/>
              </a:spcBef>
            </a:pPr>
            <a:r>
              <a:rPr lang="en-GB" altLang="en-US" sz="1600"/>
              <a:t>To consider all of the circumstances of the particular case that they are dealing with and to believe that there is no other way of achieving one or more of these objectives other than to remove a suspect’s Right to Liberty and to place them before a Custody Officer for further detention purposes. </a:t>
            </a:r>
          </a:p>
          <a:p>
            <a:pPr eaLnBrk="1" hangingPunct="1">
              <a:spcBef>
                <a:spcPct val="0"/>
              </a:spcBef>
            </a:pPr>
            <a:endParaRPr lang="en-GB" altLang="en-US" sz="1600"/>
          </a:p>
          <a:p>
            <a:pPr eaLnBrk="1" hangingPunct="1">
              <a:spcBef>
                <a:spcPct val="0"/>
              </a:spcBef>
            </a:pPr>
            <a:r>
              <a:rPr lang="en-GB" altLang="en-US" sz="1600" b="1"/>
              <a:t>Show slide</a:t>
            </a:r>
          </a:p>
          <a:p>
            <a:pPr eaLnBrk="1" hangingPunct="1">
              <a:spcBef>
                <a:spcPct val="0"/>
              </a:spcBef>
              <a:buFontTx/>
              <a:buChar char="•"/>
            </a:pPr>
            <a:endParaRPr lang="en-GB" altLang="en-US" sz="1600" i="1"/>
          </a:p>
          <a:p>
            <a:pPr eaLnBrk="1" hangingPunct="1">
              <a:spcBef>
                <a:spcPct val="0"/>
              </a:spcBef>
              <a:buFontTx/>
              <a:buChar char="•"/>
            </a:pPr>
            <a:endParaRPr lang="en-GB" altLang="en-US" sz="1600"/>
          </a:p>
          <a:p>
            <a:pPr eaLnBrk="1" hangingPunct="1">
              <a:spcBef>
                <a:spcPct val="0"/>
              </a:spcBef>
            </a:pPr>
            <a:endParaRPr lang="en-GB" altLang="en-US" sz="1500">
              <a:solidFill>
                <a:srgbClr val="0000FF"/>
              </a:solidFill>
            </a:endParaRPr>
          </a:p>
        </p:txBody>
      </p:sp>
    </p:spTree>
    <p:extLst>
      <p:ext uri="{BB962C8B-B14F-4D97-AF65-F5344CB8AC3E}">
        <p14:creationId xmlns:p14="http://schemas.microsoft.com/office/powerpoint/2010/main" val="323921038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3C6F9C74-4647-4A19-83AD-4E7DAB2109AE}" type="slidenum">
              <a:rPr lang="en-GB" altLang="en-GB" sz="1200">
                <a:latin typeface="Times" pitchFamily="18" charset="0"/>
              </a:rPr>
              <a:pPr eaLnBrk="1" hangingPunct="1">
                <a:spcBef>
                  <a:spcPct val="0"/>
                </a:spcBef>
              </a:pPr>
              <a:t>27</a:t>
            </a:fld>
            <a:endParaRPr lang="en-GB" altLang="en-GB" sz="1200">
              <a:latin typeface="Times" pitchFamily="18" charset="0"/>
            </a:endParaRPr>
          </a:p>
        </p:txBody>
      </p:sp>
      <p:sp>
        <p:nvSpPr>
          <p:cNvPr id="89091" name="Rectangle 2050"/>
          <p:cNvSpPr>
            <a:spLocks noGrp="1" noRot="1" noChangeAspect="1" noChangeArrowheads="1" noTextEdit="1"/>
          </p:cNvSpPr>
          <p:nvPr>
            <p:ph type="sldImg"/>
          </p:nvPr>
        </p:nvSpPr>
        <p:spPr>
          <a:xfrm>
            <a:off x="1789113" y="312738"/>
            <a:ext cx="2767012" cy="2074862"/>
          </a:xfrm>
          <a:ln/>
        </p:spPr>
      </p:sp>
      <p:sp>
        <p:nvSpPr>
          <p:cNvPr id="89092" name="Rectangle 6"/>
          <p:cNvSpPr>
            <a:spLocks noGrp="1" noChangeArrowheads="1"/>
          </p:cNvSpPr>
          <p:nvPr>
            <p:ph type="body" idx="1"/>
          </p:nvPr>
        </p:nvSpPr>
        <p:spPr>
          <a:xfrm>
            <a:off x="349148" y="2575178"/>
            <a:ext cx="6159707" cy="588298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a:t>State:</a:t>
            </a:r>
          </a:p>
          <a:p>
            <a:pPr eaLnBrk="1" hangingPunct="1">
              <a:spcBef>
                <a:spcPct val="0"/>
              </a:spcBef>
            </a:pPr>
            <a:r>
              <a:rPr lang="en-GB" altLang="en-US" sz="1600"/>
              <a:t>PACE does provide a full and definitive list of a criminal investigation’s potential objectives, otherwise known as the </a:t>
            </a:r>
            <a:r>
              <a:rPr lang="en-GB" altLang="en-US" sz="1600" b="1"/>
              <a:t>Necessity Criteria</a:t>
            </a:r>
            <a:r>
              <a:rPr lang="en-GB" altLang="en-US" sz="1600"/>
              <a:t>. </a:t>
            </a:r>
          </a:p>
          <a:p>
            <a:pPr eaLnBrk="1" hangingPunct="1">
              <a:spcBef>
                <a:spcPct val="0"/>
              </a:spcBef>
            </a:pPr>
            <a:endParaRPr lang="en-GB" altLang="en-US" sz="1600"/>
          </a:p>
          <a:p>
            <a:pPr eaLnBrk="1" hangingPunct="1">
              <a:spcBef>
                <a:spcPct val="0"/>
              </a:spcBef>
            </a:pPr>
            <a:r>
              <a:rPr lang="en-GB" altLang="en-US" sz="1600" b="1"/>
              <a:t>Applying the Necessity criteria requires an Arresting Officer:</a:t>
            </a:r>
          </a:p>
          <a:p>
            <a:pPr eaLnBrk="1" hangingPunct="1">
              <a:spcBef>
                <a:spcPct val="0"/>
              </a:spcBef>
            </a:pPr>
            <a:endParaRPr lang="en-GB" altLang="en-US" sz="1600" b="1"/>
          </a:p>
          <a:p>
            <a:pPr eaLnBrk="1" hangingPunct="1">
              <a:spcBef>
                <a:spcPct val="0"/>
              </a:spcBef>
            </a:pPr>
            <a:r>
              <a:rPr lang="en-GB" altLang="en-US" sz="1600"/>
              <a:t>To consider all of the circumstances of the particular case that they are dealing with and to believe that there is no other way of achieving one or more of these objectives other than to remove a suspect’s Right to Liberty and to place them before a Custody Officer for further detention purposes. </a:t>
            </a:r>
          </a:p>
          <a:p>
            <a:pPr eaLnBrk="1" hangingPunct="1">
              <a:spcBef>
                <a:spcPct val="0"/>
              </a:spcBef>
            </a:pPr>
            <a:endParaRPr lang="en-GB" altLang="en-US" sz="1600"/>
          </a:p>
          <a:p>
            <a:pPr eaLnBrk="1" hangingPunct="1">
              <a:spcBef>
                <a:spcPct val="0"/>
              </a:spcBef>
            </a:pPr>
            <a:r>
              <a:rPr lang="en-GB" altLang="en-US" sz="1600" b="1"/>
              <a:t>Show slide</a:t>
            </a:r>
          </a:p>
          <a:p>
            <a:pPr eaLnBrk="1" hangingPunct="1">
              <a:spcBef>
                <a:spcPct val="0"/>
              </a:spcBef>
              <a:buFontTx/>
              <a:buChar char="•"/>
            </a:pPr>
            <a:endParaRPr lang="en-GB" altLang="en-US" sz="1600" i="1"/>
          </a:p>
          <a:p>
            <a:pPr eaLnBrk="1" hangingPunct="1">
              <a:spcBef>
                <a:spcPct val="0"/>
              </a:spcBef>
              <a:buFontTx/>
              <a:buChar char="•"/>
            </a:pPr>
            <a:endParaRPr lang="en-GB" altLang="en-US" sz="1600"/>
          </a:p>
          <a:p>
            <a:pPr eaLnBrk="1" hangingPunct="1">
              <a:spcBef>
                <a:spcPct val="0"/>
              </a:spcBef>
            </a:pPr>
            <a:endParaRPr lang="en-GB" altLang="en-US" sz="1500">
              <a:solidFill>
                <a:srgbClr val="0000FF"/>
              </a:solidFill>
            </a:endParaRPr>
          </a:p>
        </p:txBody>
      </p:sp>
    </p:spTree>
    <p:extLst>
      <p:ext uri="{BB962C8B-B14F-4D97-AF65-F5344CB8AC3E}">
        <p14:creationId xmlns:p14="http://schemas.microsoft.com/office/powerpoint/2010/main" val="171639399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Rot="1" noChangeAspect="1" noChangeArrowheads="1" noTextEdit="1"/>
          </p:cNvSpPr>
          <p:nvPr>
            <p:ph type="sldImg"/>
          </p:nvPr>
        </p:nvSpPr>
        <p:spPr>
          <a:ln/>
        </p:spPr>
      </p:sp>
      <p:sp>
        <p:nvSpPr>
          <p:cNvPr id="90115"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a:t>There is an acronym that may help to remember all the criteria of the necessity test.</a:t>
            </a:r>
          </a:p>
          <a:p>
            <a:pPr eaLnBrk="1" hangingPunct="1">
              <a:spcBef>
                <a:spcPct val="0"/>
              </a:spcBef>
            </a:pPr>
            <a:endParaRPr lang="en-GB" altLang="en-US" sz="1600"/>
          </a:p>
          <a:p>
            <a:pPr eaLnBrk="1" hangingPunct="1">
              <a:spcBef>
                <a:spcPct val="0"/>
              </a:spcBef>
            </a:pPr>
            <a:r>
              <a:rPr lang="en-GB" altLang="en-US" sz="1600"/>
              <a:t>We will now look at the examples given by Code G which help you to understand how the criteria must be interpreted.</a:t>
            </a:r>
          </a:p>
          <a:p>
            <a:endParaRPr lang="en-GB" altLang="en-US" smtClean="0"/>
          </a:p>
          <a:p>
            <a:endParaRPr lang="en-GB" altLang="en-US" smtClean="0"/>
          </a:p>
        </p:txBody>
      </p:sp>
    </p:spTree>
    <p:extLst>
      <p:ext uri="{BB962C8B-B14F-4D97-AF65-F5344CB8AC3E}">
        <p14:creationId xmlns:p14="http://schemas.microsoft.com/office/powerpoint/2010/main" val="80089458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86F38310-94BA-4CA4-B9E4-429F88397222}" type="slidenum">
              <a:rPr lang="en-GB" altLang="en-GB" sz="1100">
                <a:latin typeface="Times" pitchFamily="18" charset="0"/>
              </a:rPr>
              <a:pPr algn="r">
                <a:spcBef>
                  <a:spcPct val="0"/>
                </a:spcBef>
              </a:pPr>
              <a:t>29</a:t>
            </a:fld>
            <a:endParaRPr lang="en-GB" altLang="en-GB" sz="1100">
              <a:latin typeface="Times" pitchFamily="18" charset="0"/>
            </a:endParaRPr>
          </a:p>
        </p:txBody>
      </p:sp>
      <p:sp>
        <p:nvSpPr>
          <p:cNvPr id="91139" name="Rectangle 2"/>
          <p:cNvSpPr>
            <a:spLocks noGrp="1" noRot="1" noChangeAspect="1" noChangeArrowheads="1" noTextEdit="1"/>
          </p:cNvSpPr>
          <p:nvPr>
            <p:ph type="sldImg"/>
          </p:nvPr>
        </p:nvSpPr>
        <p:spPr>
          <a:xfrm>
            <a:off x="1847850" y="433388"/>
            <a:ext cx="2681288" cy="2011362"/>
          </a:xfrm>
          <a:ln/>
        </p:spPr>
      </p:sp>
      <p:sp>
        <p:nvSpPr>
          <p:cNvPr id="91140" name="Rectangle 4"/>
          <p:cNvSpPr>
            <a:spLocks noGrp="1" noChangeArrowheads="1"/>
          </p:cNvSpPr>
          <p:nvPr>
            <p:ph type="body" idx="1"/>
          </p:nvPr>
        </p:nvSpPr>
        <p:spPr>
          <a:xfrm>
            <a:off x="570166" y="2640983"/>
            <a:ext cx="5938688" cy="599997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a:solidFill>
                  <a:srgbClr val="0000FF"/>
                </a:solidFill>
              </a:rPr>
              <a:t>How many of the Criteria can you use in each case? </a:t>
            </a:r>
          </a:p>
          <a:p>
            <a:pPr eaLnBrk="1" hangingPunct="1">
              <a:spcBef>
                <a:spcPct val="0"/>
              </a:spcBef>
            </a:pPr>
            <a:endParaRPr lang="en-GB" altLang="en-US" sz="1600" b="1">
              <a:solidFill>
                <a:srgbClr val="0000FF"/>
              </a:solidFill>
            </a:endParaRPr>
          </a:p>
          <a:p>
            <a:pPr eaLnBrk="1" hangingPunct="1">
              <a:spcBef>
                <a:spcPct val="0"/>
              </a:spcBef>
            </a:pPr>
            <a:r>
              <a:rPr lang="en-GB" altLang="en-US" sz="1600"/>
              <a:t>As many as you can justify - The more, the better.</a:t>
            </a:r>
          </a:p>
          <a:p>
            <a:pPr eaLnBrk="1" hangingPunct="1">
              <a:spcBef>
                <a:spcPct val="0"/>
              </a:spcBef>
            </a:pPr>
            <a:endParaRPr lang="en-GB" altLang="en-US" sz="1600"/>
          </a:p>
          <a:p>
            <a:pPr eaLnBrk="1" hangingPunct="1">
              <a:spcBef>
                <a:spcPct val="0"/>
              </a:spcBef>
            </a:pPr>
            <a:r>
              <a:rPr lang="en-GB" altLang="en-US" sz="1600"/>
              <a:t>An Arresting Officer may deem it necessary to arrest for the purpose of protecting a vulnerable person and a Custody Officer may then decide that it is necessary to detain that purpose in custody for the purposes of an investigation into the alleged offence. </a:t>
            </a:r>
          </a:p>
          <a:p>
            <a:pPr eaLnBrk="1" hangingPunct="1">
              <a:spcBef>
                <a:spcPct val="0"/>
              </a:spcBef>
            </a:pPr>
            <a:endParaRPr lang="en-GB" altLang="en-US" sz="1600"/>
          </a:p>
          <a:p>
            <a:pPr eaLnBrk="1" hangingPunct="1">
              <a:spcBef>
                <a:spcPct val="0"/>
              </a:spcBef>
            </a:pPr>
            <a:r>
              <a:rPr lang="en-GB" altLang="en-US" sz="1600"/>
              <a:t>The reason for the arrest and detention do not have to be the same.</a:t>
            </a:r>
          </a:p>
        </p:txBody>
      </p:sp>
    </p:spTree>
    <p:extLst>
      <p:ext uri="{BB962C8B-B14F-4D97-AF65-F5344CB8AC3E}">
        <p14:creationId xmlns:p14="http://schemas.microsoft.com/office/powerpoint/2010/main" val="176574041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44FDE447-2B3E-4559-9B6D-DFA218C5A074}" type="slidenum">
              <a:rPr lang="en-GB" altLang="en-GB" sz="1100">
                <a:latin typeface="Times" pitchFamily="18" charset="0"/>
              </a:rPr>
              <a:pPr algn="r">
                <a:spcBef>
                  <a:spcPct val="0"/>
                </a:spcBef>
              </a:pPr>
              <a:t>30</a:t>
            </a:fld>
            <a:endParaRPr lang="en-GB" altLang="en-GB" sz="1100">
              <a:latin typeface="Times" pitchFamily="18" charset="0"/>
            </a:endParaRPr>
          </a:p>
        </p:txBody>
      </p:sp>
      <p:sp>
        <p:nvSpPr>
          <p:cNvPr id="92163" name="Rectangle 2"/>
          <p:cNvSpPr>
            <a:spLocks noGrp="1" noRot="1" noChangeAspect="1" noChangeArrowheads="1" noTextEdit="1"/>
          </p:cNvSpPr>
          <p:nvPr>
            <p:ph type="sldImg"/>
          </p:nvPr>
        </p:nvSpPr>
        <p:spPr>
          <a:xfrm>
            <a:off x="2619375" y="458788"/>
            <a:ext cx="1625600" cy="1219200"/>
          </a:xfrm>
          <a:ln/>
        </p:spPr>
      </p:sp>
      <p:sp>
        <p:nvSpPr>
          <p:cNvPr id="92164" name="Rectangle 4"/>
          <p:cNvSpPr>
            <a:spLocks noGrp="1" noChangeArrowheads="1"/>
          </p:cNvSpPr>
          <p:nvPr>
            <p:ph type="body" idx="1"/>
          </p:nvPr>
        </p:nvSpPr>
        <p:spPr>
          <a:xfrm>
            <a:off x="450047" y="1918587"/>
            <a:ext cx="5884235" cy="68554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b="1" smtClean="0"/>
              <a:t>State:</a:t>
            </a:r>
          </a:p>
          <a:p>
            <a:pPr eaLnBrk="1" hangingPunct="1">
              <a:spcBef>
                <a:spcPct val="0"/>
              </a:spcBef>
            </a:pPr>
            <a:r>
              <a:rPr lang="en-GB" altLang="en-US" smtClean="0"/>
              <a:t>This might apply if you do not know and cannot readily ascertain a person’s name and/or address, or you have reasonable grounds for doubting details provided. This might include failures, refusals or an apparent reluctance to provide their details or an Officer being unable to verify the details provided.</a:t>
            </a:r>
          </a:p>
          <a:p>
            <a:pPr eaLnBrk="1" hangingPunct="1">
              <a:spcBef>
                <a:spcPct val="0"/>
              </a:spcBef>
            </a:pPr>
            <a:r>
              <a:rPr lang="en-GB" altLang="en-US" smtClean="0"/>
              <a:t>If the suspect is drunk/drugged/belligerent it may not be practicable to get this information…</a:t>
            </a:r>
          </a:p>
          <a:p>
            <a:pPr eaLnBrk="1" hangingPunct="1">
              <a:spcBef>
                <a:spcPct val="0"/>
              </a:spcBef>
            </a:pPr>
            <a:endParaRPr lang="en-GB" altLang="en-US" smtClean="0"/>
          </a:p>
          <a:p>
            <a:pPr eaLnBrk="1" hangingPunct="1">
              <a:spcBef>
                <a:spcPct val="0"/>
              </a:spcBef>
            </a:pPr>
            <a:r>
              <a:rPr lang="en-GB" altLang="en-US" smtClean="0"/>
              <a:t>If practicable, a person should be given an opportunity to prove their details before they are arrested. </a:t>
            </a:r>
          </a:p>
          <a:p>
            <a:pPr eaLnBrk="1" hangingPunct="1">
              <a:spcBef>
                <a:spcPct val="0"/>
              </a:spcBef>
            </a:pPr>
            <a:endParaRPr lang="en-GB" altLang="en-US" smtClean="0"/>
          </a:p>
          <a:p>
            <a:pPr eaLnBrk="1" hangingPunct="1">
              <a:spcBef>
                <a:spcPct val="0"/>
              </a:spcBef>
            </a:pPr>
            <a:r>
              <a:rPr lang="en-GB" altLang="en-US" smtClean="0"/>
              <a:t>A warning that a refusal to provide details may lead to arrest is good practice but it is not expressly required. </a:t>
            </a:r>
          </a:p>
          <a:p>
            <a:pPr eaLnBrk="1" hangingPunct="1">
              <a:spcBef>
                <a:spcPct val="0"/>
              </a:spcBef>
            </a:pPr>
            <a:r>
              <a:rPr lang="en-GB" altLang="en-US" smtClean="0"/>
              <a:t>Officers should consider giving a warning if practicable because, If ignored, the fact that a warning was given will serve to support the argument that an arrest was therefore necessary.</a:t>
            </a:r>
          </a:p>
          <a:p>
            <a:pPr eaLnBrk="1" hangingPunct="1">
              <a:spcBef>
                <a:spcPct val="0"/>
              </a:spcBef>
            </a:pPr>
            <a:endParaRPr lang="en-GB" altLang="en-US" smtClean="0"/>
          </a:p>
          <a:p>
            <a:pPr eaLnBrk="1" hangingPunct="1">
              <a:spcBef>
                <a:spcPct val="0"/>
              </a:spcBef>
            </a:pPr>
            <a:r>
              <a:rPr lang="en-GB" altLang="en-US" smtClean="0"/>
              <a:t>Remember the person MUST have committed an offence in the first place.  </a:t>
            </a:r>
          </a:p>
          <a:p>
            <a:pPr eaLnBrk="1" hangingPunct="1">
              <a:spcBef>
                <a:spcPct val="0"/>
              </a:spcBef>
            </a:pPr>
            <a:r>
              <a:rPr lang="en-GB" altLang="en-US" smtClean="0"/>
              <a:t>IT IS NOT AN OFFENCE NOT TO GIVE YOUR NAME AND ADDRESS.</a:t>
            </a:r>
          </a:p>
          <a:p>
            <a:pPr eaLnBrk="1" hangingPunct="1">
              <a:spcBef>
                <a:spcPct val="0"/>
              </a:spcBef>
            </a:pPr>
            <a:endParaRPr lang="en-GB" altLang="en-US" smtClean="0"/>
          </a:p>
          <a:p>
            <a:pPr eaLnBrk="1" hangingPunct="1">
              <a:spcBef>
                <a:spcPct val="0"/>
              </a:spcBef>
            </a:pPr>
            <a:r>
              <a:rPr lang="en-GB" altLang="en-US" smtClean="0"/>
              <a:t>Upon arrest, Officers must inform the person of this Necessity criteria </a:t>
            </a:r>
            <a:r>
              <a:rPr lang="en-GB" altLang="en-US" b="1" smtClean="0"/>
              <a:t>and</a:t>
            </a:r>
            <a:r>
              <a:rPr lang="en-GB" altLang="en-US" smtClean="0"/>
              <a:t> the specific reasons which justify its use.</a:t>
            </a:r>
          </a:p>
          <a:p>
            <a:pPr eaLnBrk="1" hangingPunct="1">
              <a:spcBef>
                <a:spcPct val="0"/>
              </a:spcBef>
            </a:pPr>
            <a:endParaRPr lang="en-GB" altLang="en-US" smtClean="0"/>
          </a:p>
        </p:txBody>
      </p:sp>
      <p:sp>
        <p:nvSpPr>
          <p:cNvPr id="92165" name="Text Box 5"/>
          <p:cNvSpPr txBox="1">
            <a:spLocks noChangeArrowheads="1"/>
          </p:cNvSpPr>
          <p:nvPr/>
        </p:nvSpPr>
        <p:spPr bwMode="auto">
          <a:xfrm>
            <a:off x="-1351740" y="725321"/>
            <a:ext cx="4763123" cy="289439"/>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spAutoFit/>
          </a:bodyPr>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ctr" eaLnBrk="1" hangingPunct="1">
              <a:spcBef>
                <a:spcPct val="50000"/>
              </a:spcBef>
            </a:pPr>
            <a:endParaRPr lang="en-GB" altLang="en-US" sz="1300" b="1">
              <a:solidFill>
                <a:srgbClr val="0000FF"/>
              </a:solidFill>
            </a:endParaRPr>
          </a:p>
        </p:txBody>
      </p:sp>
    </p:spTree>
    <p:extLst>
      <p:ext uri="{BB962C8B-B14F-4D97-AF65-F5344CB8AC3E}">
        <p14:creationId xmlns:p14="http://schemas.microsoft.com/office/powerpoint/2010/main" val="352685393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GB" altLang="en-US" b="1" dirty="0" smtClean="0"/>
              <a:t>State:</a:t>
            </a:r>
          </a:p>
          <a:p>
            <a:pPr eaLnBrk="1" hangingPunct="1">
              <a:spcBef>
                <a:spcPct val="0"/>
              </a:spcBef>
            </a:pPr>
            <a:r>
              <a:rPr lang="en-GB" altLang="en-US" dirty="0" smtClean="0"/>
              <a:t>Concern for a suspect’s safety for self-harm or suicidal reasons, or assault cases, might lend themselves to this criteria </a:t>
            </a:r>
          </a:p>
          <a:p>
            <a:pPr eaLnBrk="1" hangingPunct="1">
              <a:spcBef>
                <a:spcPct val="0"/>
              </a:spcBef>
            </a:pPr>
            <a:endParaRPr lang="en-GB" altLang="en-US" b="1" dirty="0"/>
          </a:p>
          <a:p>
            <a:pPr eaLnBrk="1" hangingPunct="1">
              <a:spcBef>
                <a:spcPct val="0"/>
              </a:spcBef>
            </a:pPr>
            <a:r>
              <a:rPr lang="en-GB" altLang="en-US" b="1" dirty="0" smtClean="0"/>
              <a:t>A PNC warning marker of “self-harmer” may not, on it’s own, justify an arrest.</a:t>
            </a:r>
          </a:p>
          <a:p>
            <a:pPr eaLnBrk="1" hangingPunct="1">
              <a:spcBef>
                <a:spcPct val="0"/>
              </a:spcBef>
            </a:pPr>
            <a:endParaRPr lang="en-GB" altLang="en-US" b="1" dirty="0" smtClean="0"/>
          </a:p>
          <a:p>
            <a:pPr eaLnBrk="1" hangingPunct="1">
              <a:spcBef>
                <a:spcPct val="0"/>
              </a:spcBef>
            </a:pPr>
            <a:r>
              <a:rPr lang="en-GB" altLang="en-US" dirty="0" smtClean="0"/>
              <a:t>This criteria might apply if a suspect has already used or threatened violence against others and it is thought likely that they may assault others if they are not arrested. </a:t>
            </a:r>
          </a:p>
          <a:p>
            <a:pPr eaLnBrk="1" hangingPunct="1">
              <a:spcBef>
                <a:spcPct val="0"/>
              </a:spcBef>
            </a:pPr>
            <a:endParaRPr lang="en-GB" altLang="en-US" dirty="0" smtClean="0"/>
          </a:p>
          <a:p>
            <a:pPr eaLnBrk="1" hangingPunct="1">
              <a:spcBef>
                <a:spcPct val="0"/>
              </a:spcBef>
            </a:pPr>
            <a:endParaRPr lang="en-GB" altLang="en-US" b="1" dirty="0" smtClean="0"/>
          </a:p>
          <a:p>
            <a:pPr eaLnBrk="1" hangingPunct="1">
              <a:spcBef>
                <a:spcPct val="0"/>
              </a:spcBef>
            </a:pPr>
            <a:r>
              <a:rPr lang="en-GB" altLang="en-US" dirty="0" smtClean="0"/>
              <a:t>You should consider giving a warning in such cases, if practicable, in a similar way as has already been mentioned.</a:t>
            </a:r>
          </a:p>
          <a:p>
            <a:pPr eaLnBrk="1" hangingPunct="1">
              <a:spcBef>
                <a:spcPct val="0"/>
              </a:spcBef>
            </a:pPr>
            <a:endParaRPr lang="en-GB" altLang="en-US" dirty="0" smtClean="0"/>
          </a:p>
          <a:p>
            <a:pPr eaLnBrk="1" hangingPunct="1">
              <a:spcBef>
                <a:spcPct val="0"/>
              </a:spcBef>
            </a:pPr>
            <a:r>
              <a:rPr lang="en-GB" altLang="en-US" dirty="0" smtClean="0"/>
              <a:t>Again, upon arrest, officers must inform the person of the reason for the arrest, this necessity criteria </a:t>
            </a:r>
            <a:r>
              <a:rPr lang="en-GB" altLang="en-US" b="1" dirty="0" smtClean="0"/>
              <a:t>and</a:t>
            </a:r>
            <a:r>
              <a:rPr lang="en-GB" altLang="en-US" dirty="0" smtClean="0"/>
              <a:t> the specific reasons which justify its use.</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31</a:t>
            </a:fld>
            <a:endParaRPr lang="en-GB"/>
          </a:p>
        </p:txBody>
      </p:sp>
    </p:spTree>
    <p:extLst>
      <p:ext uri="{BB962C8B-B14F-4D97-AF65-F5344CB8AC3E}">
        <p14:creationId xmlns:p14="http://schemas.microsoft.com/office/powerpoint/2010/main" val="135278648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BF8B9887-BE29-40E3-88D2-7FD3B34F8464}" type="slidenum">
              <a:rPr lang="en-GB" altLang="en-GB" sz="1100">
                <a:latin typeface="Times" pitchFamily="18" charset="0"/>
              </a:rPr>
              <a:pPr algn="r">
                <a:spcBef>
                  <a:spcPct val="0"/>
                </a:spcBef>
              </a:pPr>
              <a:t>32</a:t>
            </a:fld>
            <a:endParaRPr lang="en-GB" altLang="en-GB" sz="1100">
              <a:latin typeface="Times" pitchFamily="18" charset="0"/>
            </a:endParaRPr>
          </a:p>
        </p:txBody>
      </p:sp>
      <p:sp>
        <p:nvSpPr>
          <p:cNvPr id="94211" name="Rectangle 2"/>
          <p:cNvSpPr>
            <a:spLocks noGrp="1" noRot="1" noChangeAspect="1" noChangeArrowheads="1" noTextEdit="1"/>
          </p:cNvSpPr>
          <p:nvPr>
            <p:ph type="sldImg"/>
          </p:nvPr>
        </p:nvSpPr>
        <p:spPr>
          <a:xfrm>
            <a:off x="1939925" y="646113"/>
            <a:ext cx="2784475" cy="2087562"/>
          </a:xfrm>
          <a:ln/>
        </p:spPr>
      </p:sp>
      <p:sp>
        <p:nvSpPr>
          <p:cNvPr id="94212" name="Rectangle 4"/>
          <p:cNvSpPr>
            <a:spLocks noGrp="1" noChangeArrowheads="1"/>
          </p:cNvSpPr>
          <p:nvPr>
            <p:ph type="body" idx="1"/>
          </p:nvPr>
        </p:nvSpPr>
        <p:spPr>
          <a:xfrm>
            <a:off x="496492" y="2841323"/>
            <a:ext cx="5937088" cy="539895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dirty="0">
                <a:solidFill>
                  <a:srgbClr val="0000FF"/>
                </a:solidFill>
              </a:rPr>
              <a:t>State:</a:t>
            </a:r>
          </a:p>
          <a:p>
            <a:pPr eaLnBrk="1" hangingPunct="1">
              <a:spcBef>
                <a:spcPct val="0"/>
              </a:spcBef>
            </a:pPr>
            <a:r>
              <a:rPr lang="en-GB" altLang="en-US" sz="1600" dirty="0"/>
              <a:t>This is very rarely used.  It might apply where the suspect’s behaviour is likely to provoke others who might then assault the suspect if he or she is not arrested. </a:t>
            </a:r>
          </a:p>
          <a:p>
            <a:pPr eaLnBrk="1" hangingPunct="1">
              <a:spcBef>
                <a:spcPct val="0"/>
              </a:spcBef>
            </a:pPr>
            <a:endParaRPr lang="en-GB" altLang="en-US" sz="1600" dirty="0"/>
          </a:p>
          <a:p>
            <a:pPr eaLnBrk="1" hangingPunct="1">
              <a:spcBef>
                <a:spcPct val="0"/>
              </a:spcBef>
            </a:pPr>
            <a:r>
              <a:rPr lang="en-GB" altLang="en-US" sz="1600" b="1" dirty="0"/>
              <a:t>An arrest under these circumstances would be an arrest to protect the suspect</a:t>
            </a:r>
          </a:p>
          <a:p>
            <a:pPr eaLnBrk="1" hangingPunct="1">
              <a:spcBef>
                <a:spcPct val="0"/>
              </a:spcBef>
            </a:pPr>
            <a:endParaRPr lang="en-GB" altLang="en-US" sz="1600" b="1" dirty="0"/>
          </a:p>
          <a:p>
            <a:pPr eaLnBrk="1" hangingPunct="1">
              <a:spcBef>
                <a:spcPct val="0"/>
              </a:spcBef>
            </a:pPr>
            <a:r>
              <a:rPr lang="en-GB" altLang="en-US" sz="1600" dirty="0"/>
              <a:t>You might consider a PNC or Local intelligence check to see if there are any markers in relation to the person being at risk.</a:t>
            </a:r>
          </a:p>
          <a:p>
            <a:pPr eaLnBrk="1" hangingPunct="1">
              <a:spcBef>
                <a:spcPct val="0"/>
              </a:spcBef>
            </a:pPr>
            <a:endParaRPr lang="en-GB" altLang="en-US" sz="1600" i="1" dirty="0"/>
          </a:p>
          <a:p>
            <a:pPr eaLnBrk="1" hangingPunct="1">
              <a:spcBef>
                <a:spcPct val="0"/>
              </a:spcBef>
            </a:pPr>
            <a:r>
              <a:rPr lang="en-GB" altLang="en-US" sz="1600" dirty="0"/>
              <a:t>S.4 or 5 Public Order Act offences, or assault cases which we look at later in the course, might lend themselves to this criteria.</a:t>
            </a:r>
          </a:p>
          <a:p>
            <a:pPr eaLnBrk="1" hangingPunct="1">
              <a:spcBef>
                <a:spcPct val="0"/>
              </a:spcBef>
            </a:pPr>
            <a:endParaRPr lang="en-GB" altLang="en-US" sz="1600" dirty="0"/>
          </a:p>
          <a:p>
            <a:pPr eaLnBrk="1" hangingPunct="1">
              <a:spcBef>
                <a:spcPct val="0"/>
              </a:spcBef>
            </a:pPr>
            <a:r>
              <a:rPr lang="en-GB" altLang="en-US" sz="1600" dirty="0"/>
              <a:t>The previous still applies in relation to a warning and information on arrest</a:t>
            </a:r>
          </a:p>
        </p:txBody>
      </p:sp>
    </p:spTree>
    <p:extLst>
      <p:ext uri="{BB962C8B-B14F-4D97-AF65-F5344CB8AC3E}">
        <p14:creationId xmlns:p14="http://schemas.microsoft.com/office/powerpoint/2010/main" val="1000804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4AF6B986-0A7E-4A1E-A1A9-0C17BD8AA6B5}" type="slidenum">
              <a:rPr lang="en-GB" altLang="en-GB" sz="1100">
                <a:latin typeface="Times" pitchFamily="18" charset="0"/>
              </a:rPr>
              <a:pPr algn="r">
                <a:spcBef>
                  <a:spcPct val="0"/>
                </a:spcBef>
              </a:pPr>
              <a:t>33</a:t>
            </a:fld>
            <a:endParaRPr lang="en-GB" altLang="en-GB" sz="1100">
              <a:latin typeface="Times" pitchFamily="18" charset="0"/>
            </a:endParaRPr>
          </a:p>
        </p:txBody>
      </p:sp>
      <p:sp>
        <p:nvSpPr>
          <p:cNvPr id="95235" name="Rectangle 2"/>
          <p:cNvSpPr>
            <a:spLocks noGrp="1" noRot="1" noChangeAspect="1" noChangeArrowheads="1" noTextEdit="1"/>
          </p:cNvSpPr>
          <p:nvPr>
            <p:ph type="sldImg"/>
          </p:nvPr>
        </p:nvSpPr>
        <p:spPr>
          <a:xfrm>
            <a:off x="1985963" y="246063"/>
            <a:ext cx="2663825" cy="1997075"/>
          </a:xfrm>
          <a:ln/>
        </p:spPr>
      </p:sp>
      <p:sp>
        <p:nvSpPr>
          <p:cNvPr id="95236" name="Rectangle 4"/>
          <p:cNvSpPr>
            <a:spLocks noGrp="1" noChangeArrowheads="1"/>
          </p:cNvSpPr>
          <p:nvPr>
            <p:ph type="body" idx="1"/>
          </p:nvPr>
        </p:nvSpPr>
        <p:spPr>
          <a:xfrm>
            <a:off x="424421" y="2507910"/>
            <a:ext cx="6084433" cy="60672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dirty="0"/>
              <a:t>State:</a:t>
            </a:r>
          </a:p>
          <a:p>
            <a:pPr eaLnBrk="1" hangingPunct="1">
              <a:spcBef>
                <a:spcPct val="0"/>
              </a:spcBef>
            </a:pPr>
            <a:r>
              <a:rPr lang="en-GB" altLang="en-US" sz="1600" dirty="0"/>
              <a:t>This criteria might apply where the suspect has a history of serial offending against property and it is thought likely that they may continue offending if they are not arrested.</a:t>
            </a:r>
          </a:p>
          <a:p>
            <a:pPr eaLnBrk="1" hangingPunct="1">
              <a:spcBef>
                <a:spcPct val="0"/>
              </a:spcBef>
            </a:pPr>
            <a:endParaRPr lang="en-GB" altLang="en-US" sz="1600" dirty="0"/>
          </a:p>
          <a:p>
            <a:pPr eaLnBrk="1" hangingPunct="1">
              <a:spcBef>
                <a:spcPct val="0"/>
              </a:spcBef>
            </a:pPr>
            <a:r>
              <a:rPr lang="en-GB" altLang="en-US" sz="1600" b="1" dirty="0"/>
              <a:t>Persistent shoplifters found in the town centre MAY lend themselves to this criteria – if you can justify an arrest.</a:t>
            </a:r>
            <a:endParaRPr lang="en-GB" altLang="en-US" sz="1600" b="1" i="1" dirty="0"/>
          </a:p>
          <a:p>
            <a:pPr eaLnBrk="1" hangingPunct="1">
              <a:spcBef>
                <a:spcPct val="0"/>
              </a:spcBef>
            </a:pPr>
            <a:endParaRPr lang="en-GB" altLang="en-US" sz="1600" b="1" i="1" dirty="0"/>
          </a:p>
        </p:txBody>
      </p:sp>
    </p:spTree>
    <p:extLst>
      <p:ext uri="{BB962C8B-B14F-4D97-AF65-F5344CB8AC3E}">
        <p14:creationId xmlns:p14="http://schemas.microsoft.com/office/powerpoint/2010/main" val="78927129"/>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20D216B9-EA71-4F0F-95D2-356BE7EB4CD9}" type="slidenum">
              <a:rPr lang="en-GB" altLang="en-GB" sz="1100">
                <a:latin typeface="Times" pitchFamily="18" charset="0"/>
              </a:rPr>
              <a:pPr algn="r">
                <a:spcBef>
                  <a:spcPct val="0"/>
                </a:spcBef>
              </a:pPr>
              <a:t>34</a:t>
            </a:fld>
            <a:endParaRPr lang="en-GB" altLang="en-GB" sz="1100">
              <a:latin typeface="Times" pitchFamily="18" charset="0"/>
            </a:endParaRPr>
          </a:p>
        </p:txBody>
      </p:sp>
      <p:sp>
        <p:nvSpPr>
          <p:cNvPr id="96259" name="Rectangle 2"/>
          <p:cNvSpPr>
            <a:spLocks noGrp="1" noRot="1" noChangeAspect="1" noChangeArrowheads="1" noTextEdit="1"/>
          </p:cNvSpPr>
          <p:nvPr>
            <p:ph type="sldImg"/>
          </p:nvPr>
        </p:nvSpPr>
        <p:spPr>
          <a:xfrm>
            <a:off x="2071688" y="377825"/>
            <a:ext cx="2074862" cy="1555750"/>
          </a:xfrm>
          <a:ln/>
        </p:spPr>
      </p:sp>
      <p:sp>
        <p:nvSpPr>
          <p:cNvPr id="96260" name="Rectangle 4"/>
          <p:cNvSpPr>
            <a:spLocks noGrp="1" noChangeArrowheads="1"/>
          </p:cNvSpPr>
          <p:nvPr>
            <p:ph type="body" idx="1"/>
          </p:nvPr>
        </p:nvSpPr>
        <p:spPr>
          <a:xfrm>
            <a:off x="349148" y="2310494"/>
            <a:ext cx="6159707" cy="6399191"/>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dirty="0"/>
              <a:t>State:</a:t>
            </a:r>
          </a:p>
          <a:p>
            <a:pPr eaLnBrk="1" hangingPunct="1">
              <a:spcBef>
                <a:spcPct val="0"/>
              </a:spcBef>
            </a:pPr>
            <a:r>
              <a:rPr lang="en-GB" altLang="en-US" sz="1600" dirty="0"/>
              <a:t>This criteria might apply when an offence against public decency is being committed in a </a:t>
            </a:r>
            <a:r>
              <a:rPr lang="en-GB" altLang="en-US" sz="1600" b="1" dirty="0"/>
              <a:t>public place</a:t>
            </a:r>
            <a:r>
              <a:rPr lang="en-GB" altLang="en-US" sz="1600" dirty="0"/>
              <a:t> and is thought likely that it will be repeated. </a:t>
            </a:r>
          </a:p>
          <a:p>
            <a:pPr eaLnBrk="1" hangingPunct="1">
              <a:spcBef>
                <a:spcPct val="0"/>
              </a:spcBef>
            </a:pPr>
            <a:endParaRPr lang="en-GB" altLang="en-US" sz="1600" dirty="0"/>
          </a:p>
          <a:p>
            <a:pPr eaLnBrk="1" hangingPunct="1">
              <a:spcBef>
                <a:spcPct val="0"/>
              </a:spcBef>
            </a:pPr>
            <a:r>
              <a:rPr lang="en-GB" altLang="en-US" sz="1600" dirty="0"/>
              <a:t>It only applies, however, </a:t>
            </a:r>
            <a:r>
              <a:rPr lang="en-GB" altLang="en-US" sz="1600" b="1" dirty="0"/>
              <a:t>if the public cannot be reasonably expected to avoid the person in question.</a:t>
            </a:r>
          </a:p>
          <a:p>
            <a:pPr eaLnBrk="1" hangingPunct="1">
              <a:spcBef>
                <a:spcPct val="0"/>
              </a:spcBef>
            </a:pPr>
            <a:endParaRPr lang="en-GB" altLang="en-US" sz="1600" b="1" dirty="0"/>
          </a:p>
          <a:p>
            <a:pPr eaLnBrk="1" hangingPunct="1">
              <a:spcBef>
                <a:spcPct val="0"/>
              </a:spcBef>
            </a:pPr>
            <a:r>
              <a:rPr lang="en-GB" altLang="en-US" sz="1600" b="1" dirty="0"/>
              <a:t>Always consider the circumstances of the offence and link to other criteria where appropriate.</a:t>
            </a:r>
          </a:p>
          <a:p>
            <a:pPr eaLnBrk="1" hangingPunct="1">
              <a:spcBef>
                <a:spcPct val="0"/>
              </a:spcBef>
            </a:pPr>
            <a:endParaRPr lang="en-GB" altLang="en-US" sz="1600" b="1" dirty="0"/>
          </a:p>
          <a:p>
            <a:pPr eaLnBrk="1" hangingPunct="1">
              <a:spcBef>
                <a:spcPct val="0"/>
              </a:spcBef>
            </a:pPr>
            <a:r>
              <a:rPr lang="en-GB" altLang="en-US" sz="1600" dirty="0"/>
              <a:t>The second criteria might apply if the suspect of an offence also causes an unlawful obstruction of the highway which will continue if they are not arrested.</a:t>
            </a:r>
          </a:p>
          <a:p>
            <a:pPr eaLnBrk="1" hangingPunct="1">
              <a:spcBef>
                <a:spcPct val="0"/>
              </a:spcBef>
            </a:pPr>
            <a:endParaRPr lang="en-GB" altLang="en-US" sz="1600" dirty="0"/>
          </a:p>
          <a:p>
            <a:pPr eaLnBrk="1" hangingPunct="1">
              <a:spcBef>
                <a:spcPct val="0"/>
              </a:spcBef>
            </a:pPr>
            <a:r>
              <a:rPr lang="en-GB" altLang="en-US" sz="1600" dirty="0"/>
              <a:t>This may lend itself to </a:t>
            </a:r>
            <a:r>
              <a:rPr lang="en-GB" altLang="en-US" sz="1600" b="1" dirty="0"/>
              <a:t>protest situations</a:t>
            </a:r>
            <a:r>
              <a:rPr lang="en-GB" altLang="en-US" sz="1600" dirty="0"/>
              <a:t> where the suspect of an offence is also causing an unlawful obstruction of the highway. </a:t>
            </a:r>
          </a:p>
          <a:p>
            <a:pPr eaLnBrk="1" hangingPunct="1">
              <a:spcBef>
                <a:spcPct val="0"/>
              </a:spcBef>
            </a:pPr>
            <a:endParaRPr lang="en-GB" altLang="en-US" sz="1600" dirty="0"/>
          </a:p>
          <a:p>
            <a:pPr eaLnBrk="1" hangingPunct="1">
              <a:spcBef>
                <a:spcPct val="0"/>
              </a:spcBef>
            </a:pPr>
            <a:r>
              <a:rPr lang="en-GB" altLang="en-US" sz="1600" dirty="0"/>
              <a:t>Begging might meet this criteria as might parking in the middle of the road.</a:t>
            </a:r>
          </a:p>
          <a:p>
            <a:pPr eaLnBrk="1" hangingPunct="1">
              <a:spcBef>
                <a:spcPct val="0"/>
              </a:spcBef>
            </a:pPr>
            <a:endParaRPr lang="en-GB" altLang="en-US" sz="1600" dirty="0"/>
          </a:p>
          <a:p>
            <a:pPr eaLnBrk="1" hangingPunct="1">
              <a:spcBef>
                <a:spcPct val="0"/>
              </a:spcBef>
            </a:pPr>
            <a:endParaRPr lang="en-GB" altLang="en-US" sz="1600" b="1" dirty="0"/>
          </a:p>
          <a:p>
            <a:pPr eaLnBrk="1" hangingPunct="1">
              <a:spcBef>
                <a:spcPct val="0"/>
              </a:spcBef>
            </a:pPr>
            <a:endParaRPr lang="en-GB" altLang="en-US" sz="1600" b="1" dirty="0"/>
          </a:p>
        </p:txBody>
      </p:sp>
    </p:spTree>
    <p:extLst>
      <p:ext uri="{BB962C8B-B14F-4D97-AF65-F5344CB8AC3E}">
        <p14:creationId xmlns:p14="http://schemas.microsoft.com/office/powerpoint/2010/main" val="201278697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9FF5CB57-39D9-465D-BD58-ABC96D88496C}" type="slidenum">
              <a:rPr lang="en-GB" altLang="en-GB" sz="1100">
                <a:latin typeface="Times" pitchFamily="18" charset="0"/>
              </a:rPr>
              <a:pPr algn="r">
                <a:spcBef>
                  <a:spcPct val="0"/>
                </a:spcBef>
              </a:pPr>
              <a:t>35</a:t>
            </a:fld>
            <a:endParaRPr lang="en-GB" altLang="en-GB" sz="1100">
              <a:latin typeface="Times" pitchFamily="18" charset="0"/>
            </a:endParaRPr>
          </a:p>
        </p:txBody>
      </p:sp>
      <p:sp>
        <p:nvSpPr>
          <p:cNvPr id="98307" name="Rectangle 2"/>
          <p:cNvSpPr>
            <a:spLocks noGrp="1" noRot="1" noChangeAspect="1" noChangeArrowheads="1" noTextEdit="1"/>
          </p:cNvSpPr>
          <p:nvPr>
            <p:ph type="sldImg"/>
          </p:nvPr>
        </p:nvSpPr>
        <p:spPr>
          <a:xfrm>
            <a:off x="1982788" y="377825"/>
            <a:ext cx="2232025" cy="1673225"/>
          </a:xfrm>
          <a:ln/>
        </p:spPr>
      </p:sp>
      <p:sp>
        <p:nvSpPr>
          <p:cNvPr id="98308" name="Rectangle 4"/>
          <p:cNvSpPr>
            <a:spLocks noGrp="1" noChangeArrowheads="1"/>
          </p:cNvSpPr>
          <p:nvPr>
            <p:ph type="body" idx="1"/>
          </p:nvPr>
        </p:nvSpPr>
        <p:spPr>
          <a:xfrm>
            <a:off x="349148" y="2374836"/>
            <a:ext cx="6159707" cy="633484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dirty="0"/>
              <a:t>State:</a:t>
            </a:r>
          </a:p>
          <a:p>
            <a:pPr eaLnBrk="1" hangingPunct="1">
              <a:spcBef>
                <a:spcPct val="0"/>
              </a:spcBef>
            </a:pPr>
            <a:r>
              <a:rPr lang="en-GB" altLang="en-US" sz="1600" dirty="0"/>
              <a:t>This criteria might apply if a child or other vulnerable person and the victim of domestic violence is directly or indirectly affected by the suspect and is thought likely that they may suffer </a:t>
            </a:r>
            <a:r>
              <a:rPr lang="en-GB" altLang="en-US" sz="1600" b="1" dirty="0"/>
              <a:t>either physical or psychological harm</a:t>
            </a:r>
            <a:r>
              <a:rPr lang="en-GB" altLang="en-US" sz="1600" dirty="0"/>
              <a:t> if the suspect is not arrested.</a:t>
            </a:r>
          </a:p>
          <a:p>
            <a:pPr eaLnBrk="1" hangingPunct="1">
              <a:spcBef>
                <a:spcPct val="0"/>
              </a:spcBef>
            </a:pPr>
            <a:endParaRPr lang="en-GB" altLang="en-US" sz="1600" dirty="0"/>
          </a:p>
          <a:p>
            <a:pPr eaLnBrk="1" hangingPunct="1">
              <a:spcBef>
                <a:spcPct val="0"/>
              </a:spcBef>
            </a:pPr>
            <a:r>
              <a:rPr lang="en-GB" altLang="en-US" sz="1600" dirty="0"/>
              <a:t>This is most common when the police attend a domestic dispute.  You should consider if there is a child present at the scene, a child in the eyes of the law being anyone under the age of 18.  In fact the victim themselves could be the vulnerable person.</a:t>
            </a:r>
          </a:p>
          <a:p>
            <a:pPr eaLnBrk="1" hangingPunct="1">
              <a:spcBef>
                <a:spcPct val="0"/>
              </a:spcBef>
            </a:pPr>
            <a:endParaRPr lang="en-GB" altLang="en-US" sz="1600" dirty="0"/>
          </a:p>
          <a:p>
            <a:pPr eaLnBrk="1" hangingPunct="1">
              <a:spcBef>
                <a:spcPct val="0"/>
              </a:spcBef>
            </a:pPr>
            <a:r>
              <a:rPr lang="en-GB" altLang="en-US" sz="1600" dirty="0"/>
              <a:t>Victims of Hate Crime or Child Protection cases may lend themselves to this criteria.</a:t>
            </a:r>
          </a:p>
          <a:p>
            <a:pPr eaLnBrk="1" hangingPunct="1">
              <a:spcBef>
                <a:spcPct val="0"/>
              </a:spcBef>
            </a:pPr>
            <a:endParaRPr lang="en-GB" sz="1600" dirty="0"/>
          </a:p>
          <a:p>
            <a:pPr eaLnBrk="1" hangingPunct="1">
              <a:spcBef>
                <a:spcPct val="0"/>
              </a:spcBef>
            </a:pPr>
            <a:r>
              <a:rPr lang="en-GB" sz="1600" dirty="0"/>
              <a:t>The 3</a:t>
            </a:r>
            <a:r>
              <a:rPr lang="en-GB" sz="1600" baseline="30000" dirty="0"/>
              <a:t>rd</a:t>
            </a:r>
            <a:r>
              <a:rPr lang="en-GB" sz="1600" dirty="0"/>
              <a:t> picture shows Simon Green who has experienced hate crime and is a member of the Bridgend Coalition of Disabled People with  the Chief Constable of South Wales Police, Peter Vaughan</a:t>
            </a:r>
          </a:p>
          <a:p>
            <a:pPr eaLnBrk="1" hangingPunct="1">
              <a:spcBef>
                <a:spcPct val="0"/>
              </a:spcBef>
            </a:pPr>
            <a:endParaRPr lang="en-GB" altLang="en-US" sz="1600" dirty="0"/>
          </a:p>
          <a:p>
            <a:pPr eaLnBrk="1" hangingPunct="1">
              <a:spcBef>
                <a:spcPct val="0"/>
              </a:spcBef>
            </a:pPr>
            <a:r>
              <a:rPr lang="en-GB" altLang="en-US" sz="1600" b="1" dirty="0">
                <a:solidFill>
                  <a:srgbClr val="0000FF"/>
                </a:solidFill>
              </a:rPr>
              <a:t>A warning is NOT suggested as best practice in relation to this criteria, for obvious reasons.</a:t>
            </a:r>
          </a:p>
          <a:p>
            <a:pPr eaLnBrk="1" hangingPunct="1">
              <a:spcBef>
                <a:spcPct val="0"/>
              </a:spcBef>
            </a:pPr>
            <a:endParaRPr lang="en-GB" altLang="en-US" sz="1600" b="1" dirty="0">
              <a:solidFill>
                <a:srgbClr val="0000FF"/>
              </a:solidFill>
            </a:endParaRPr>
          </a:p>
          <a:p>
            <a:pPr eaLnBrk="1" hangingPunct="1">
              <a:spcBef>
                <a:spcPct val="0"/>
              </a:spcBef>
            </a:pPr>
            <a:r>
              <a:rPr lang="en-GB" altLang="en-US" sz="1600" dirty="0"/>
              <a:t>However the other conditions still apply.</a:t>
            </a:r>
          </a:p>
        </p:txBody>
      </p:sp>
    </p:spTree>
    <p:extLst>
      <p:ext uri="{BB962C8B-B14F-4D97-AF65-F5344CB8AC3E}">
        <p14:creationId xmlns:p14="http://schemas.microsoft.com/office/powerpoint/2010/main" val="273069931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B07CEE7C-52C7-403A-847C-7908C77DF0A8}" type="slidenum">
              <a:rPr lang="en-GB" altLang="en-GB" sz="1100">
                <a:latin typeface="Times" pitchFamily="18" charset="0"/>
              </a:rPr>
              <a:pPr algn="r">
                <a:spcBef>
                  <a:spcPct val="0"/>
                </a:spcBef>
              </a:pPr>
              <a:t>36</a:t>
            </a:fld>
            <a:endParaRPr lang="en-GB" altLang="en-GB" sz="1100">
              <a:latin typeface="Times" pitchFamily="18" charset="0"/>
            </a:endParaRPr>
          </a:p>
        </p:txBody>
      </p:sp>
      <p:sp>
        <p:nvSpPr>
          <p:cNvPr id="99331" name="Rectangle 2"/>
          <p:cNvSpPr>
            <a:spLocks noGrp="1" noRot="1" noChangeAspect="1" noChangeArrowheads="1" noTextEdit="1"/>
          </p:cNvSpPr>
          <p:nvPr>
            <p:ph type="sldImg"/>
          </p:nvPr>
        </p:nvSpPr>
        <p:spPr>
          <a:xfrm>
            <a:off x="2190750" y="179388"/>
            <a:ext cx="2232025" cy="1673225"/>
          </a:xfrm>
          <a:ln/>
        </p:spPr>
      </p:sp>
      <p:sp>
        <p:nvSpPr>
          <p:cNvPr id="99332" name="Rectangle 4"/>
          <p:cNvSpPr>
            <a:spLocks noGrp="1" noChangeArrowheads="1"/>
          </p:cNvSpPr>
          <p:nvPr>
            <p:ph type="body" idx="1"/>
          </p:nvPr>
        </p:nvSpPr>
        <p:spPr>
          <a:xfrm>
            <a:off x="523720" y="2042887"/>
            <a:ext cx="5738490" cy="659806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dirty="0"/>
              <a:t>State:</a:t>
            </a:r>
            <a:endParaRPr lang="en-GB" altLang="en-US" sz="1600" dirty="0"/>
          </a:p>
          <a:p>
            <a:pPr eaLnBrk="1" hangingPunct="1">
              <a:spcBef>
                <a:spcPct val="0"/>
              </a:spcBef>
            </a:pPr>
            <a:r>
              <a:rPr lang="en-GB" altLang="en-US" sz="1600" dirty="0"/>
              <a:t>This may be appropriate when it is thought likely that, if the person is not arrested, they may not attend Court. </a:t>
            </a:r>
          </a:p>
          <a:p>
            <a:pPr eaLnBrk="1" hangingPunct="1">
              <a:spcBef>
                <a:spcPct val="0"/>
              </a:spcBef>
            </a:pPr>
            <a:endParaRPr lang="en-GB" altLang="en-US" sz="1600" b="1" dirty="0">
              <a:solidFill>
                <a:srgbClr val="0000FF"/>
              </a:solidFill>
            </a:endParaRPr>
          </a:p>
          <a:p>
            <a:pPr eaLnBrk="1" hangingPunct="1">
              <a:spcBef>
                <a:spcPct val="0"/>
              </a:spcBef>
            </a:pPr>
            <a:r>
              <a:rPr lang="en-GB" altLang="en-US" sz="1600" dirty="0"/>
              <a:t>A person with previous convictions for failing to answer police or court bail might lend themselves to this criteria.</a:t>
            </a:r>
          </a:p>
          <a:p>
            <a:pPr eaLnBrk="1" hangingPunct="1">
              <a:spcBef>
                <a:spcPct val="0"/>
              </a:spcBef>
            </a:pPr>
            <a:endParaRPr lang="en-GB" altLang="en-US" sz="1600" dirty="0"/>
          </a:p>
          <a:p>
            <a:pPr eaLnBrk="1" hangingPunct="1">
              <a:spcBef>
                <a:spcPct val="0"/>
              </a:spcBef>
            </a:pPr>
            <a:r>
              <a:rPr lang="en-GB" altLang="en-US" sz="1600" dirty="0"/>
              <a:t>You might also consider using this if, during your encounter with a suspect he or she starts shouting - </a:t>
            </a:r>
            <a:r>
              <a:rPr lang="en-GB" altLang="en-US" sz="1600" i="1" dirty="0"/>
              <a:t>“I’m not going to Court!”</a:t>
            </a:r>
          </a:p>
          <a:p>
            <a:pPr eaLnBrk="1" hangingPunct="1">
              <a:spcBef>
                <a:spcPct val="0"/>
              </a:spcBef>
            </a:pPr>
            <a:endParaRPr lang="en-GB" altLang="en-US" sz="1600" i="1" dirty="0"/>
          </a:p>
          <a:p>
            <a:pPr eaLnBrk="1" hangingPunct="1">
              <a:spcBef>
                <a:spcPct val="0"/>
              </a:spcBef>
            </a:pPr>
            <a:r>
              <a:rPr lang="en-GB" altLang="en-US" sz="1600" dirty="0"/>
              <a:t>It might also be appropriate if the address provided by the suspect is not a satisfactory address for the service of a Summons because the person will not be at it for a sufficiently long period for it to be possible to serve them with a Summons and no other person at that specified address will accept service of the Summons on their behalf.</a:t>
            </a:r>
          </a:p>
          <a:p>
            <a:pPr eaLnBrk="1" hangingPunct="1">
              <a:spcBef>
                <a:spcPct val="0"/>
              </a:spcBef>
            </a:pPr>
            <a:endParaRPr lang="en-GB" altLang="en-US" sz="1600" i="1" dirty="0"/>
          </a:p>
          <a:p>
            <a:pPr eaLnBrk="1" hangingPunct="1">
              <a:spcBef>
                <a:spcPct val="0"/>
              </a:spcBef>
            </a:pPr>
            <a:r>
              <a:rPr lang="en-GB" altLang="en-US" sz="1600" b="1" dirty="0">
                <a:solidFill>
                  <a:srgbClr val="FF0000"/>
                </a:solidFill>
              </a:rPr>
              <a:t>A warning is NOT suggested as best practice in relation to this criteria for obvious reasons.</a:t>
            </a:r>
          </a:p>
          <a:p>
            <a:pPr eaLnBrk="1" hangingPunct="1">
              <a:spcBef>
                <a:spcPct val="0"/>
              </a:spcBef>
            </a:pPr>
            <a:endParaRPr lang="en-GB" altLang="en-US" sz="1600" b="1" dirty="0">
              <a:solidFill>
                <a:srgbClr val="FF0000"/>
              </a:solidFill>
            </a:endParaRPr>
          </a:p>
          <a:p>
            <a:pPr eaLnBrk="1" hangingPunct="1">
              <a:spcBef>
                <a:spcPct val="0"/>
              </a:spcBef>
            </a:pPr>
            <a:endParaRPr lang="en-GB" altLang="en-US" sz="1600" dirty="0"/>
          </a:p>
        </p:txBody>
      </p:sp>
    </p:spTree>
    <p:extLst>
      <p:ext uri="{BB962C8B-B14F-4D97-AF65-F5344CB8AC3E}">
        <p14:creationId xmlns:p14="http://schemas.microsoft.com/office/powerpoint/2010/main" val="162657163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F9AF172B-C05A-426C-85A9-56F0F3256198}" type="slidenum">
              <a:rPr lang="en-GB" altLang="en-GB" sz="1100">
                <a:latin typeface="Times" pitchFamily="18" charset="0"/>
              </a:rPr>
              <a:pPr algn="r">
                <a:spcBef>
                  <a:spcPct val="0"/>
                </a:spcBef>
              </a:pPr>
              <a:t>37</a:t>
            </a:fld>
            <a:endParaRPr lang="en-GB" altLang="en-GB" sz="1100">
              <a:latin typeface="Times" pitchFamily="18" charset="0"/>
            </a:endParaRPr>
          </a:p>
        </p:txBody>
      </p:sp>
      <p:sp>
        <p:nvSpPr>
          <p:cNvPr id="100355" name="Rectangle 2"/>
          <p:cNvSpPr>
            <a:spLocks noGrp="1" noRot="1" noChangeAspect="1" noChangeArrowheads="1" noTextEdit="1"/>
          </p:cNvSpPr>
          <p:nvPr>
            <p:ph type="sldImg"/>
          </p:nvPr>
        </p:nvSpPr>
        <p:spPr>
          <a:xfrm>
            <a:off x="2222500" y="193675"/>
            <a:ext cx="2120900" cy="1590675"/>
          </a:xfrm>
          <a:ln/>
        </p:spPr>
      </p:sp>
      <p:sp>
        <p:nvSpPr>
          <p:cNvPr id="100356" name="Rectangle 4"/>
          <p:cNvSpPr>
            <a:spLocks noGrp="1" noChangeArrowheads="1"/>
          </p:cNvSpPr>
          <p:nvPr>
            <p:ph type="body" idx="1"/>
          </p:nvPr>
        </p:nvSpPr>
        <p:spPr>
          <a:xfrm>
            <a:off x="450047" y="1984394"/>
            <a:ext cx="5957908" cy="672529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50000"/>
              </a:spcBef>
            </a:pPr>
            <a:r>
              <a:rPr lang="en-GB" altLang="en-US" b="1" dirty="0" smtClean="0"/>
              <a:t>State:</a:t>
            </a:r>
          </a:p>
          <a:p>
            <a:pPr eaLnBrk="1" hangingPunct="1">
              <a:spcBef>
                <a:spcPct val="50000"/>
              </a:spcBef>
            </a:pPr>
            <a:r>
              <a:rPr lang="en-GB" altLang="en-US" dirty="0" smtClean="0"/>
              <a:t>This is the criteria most often used, least understood and easiest to be attacked by the defence solicitor.  </a:t>
            </a:r>
            <a:r>
              <a:rPr lang="en-GB" altLang="en-US" b="1" dirty="0" smtClean="0"/>
              <a:t>(Click)</a:t>
            </a:r>
            <a:endParaRPr lang="en-GB" altLang="en-US" dirty="0" smtClean="0"/>
          </a:p>
          <a:p>
            <a:pPr eaLnBrk="1" hangingPunct="1">
              <a:spcBef>
                <a:spcPct val="50000"/>
              </a:spcBef>
            </a:pPr>
            <a:r>
              <a:rPr lang="en-GB" altLang="en-US" dirty="0" smtClean="0"/>
              <a:t>It is divided into 5 Investigatory Purposes.</a:t>
            </a:r>
          </a:p>
          <a:p>
            <a:pPr eaLnBrk="1" hangingPunct="1">
              <a:lnSpc>
                <a:spcPct val="90000"/>
              </a:lnSpc>
              <a:spcBef>
                <a:spcPct val="0"/>
              </a:spcBef>
            </a:pPr>
            <a:endParaRPr lang="en-GB" altLang="en-US" b="1" dirty="0" smtClean="0"/>
          </a:p>
          <a:p>
            <a:pPr eaLnBrk="1" hangingPunct="1">
              <a:lnSpc>
                <a:spcPct val="90000"/>
              </a:lnSpc>
              <a:spcBef>
                <a:spcPct val="0"/>
              </a:spcBef>
            </a:pPr>
            <a:r>
              <a:rPr lang="en-GB" altLang="en-US" dirty="0" smtClean="0"/>
              <a:t>This criteria will be justified if you consider that </a:t>
            </a:r>
            <a:r>
              <a:rPr lang="en-GB" altLang="en-US" dirty="0"/>
              <a:t>o</a:t>
            </a:r>
            <a:r>
              <a:rPr lang="en-GB" altLang="en-US" dirty="0" smtClean="0"/>
              <a:t>ne </a:t>
            </a:r>
            <a:r>
              <a:rPr lang="en-GB" altLang="en-US" b="1" dirty="0" smtClean="0"/>
              <a:t>or more i</a:t>
            </a:r>
            <a:r>
              <a:rPr lang="en-GB" altLang="en-US" dirty="0" smtClean="0"/>
              <a:t>nvestigatory purposes need to be carried out at a Police Station</a:t>
            </a:r>
            <a:r>
              <a:rPr lang="en-GB" altLang="en-US" dirty="0"/>
              <a:t> </a:t>
            </a:r>
            <a:r>
              <a:rPr lang="en-GB" altLang="en-US" dirty="0" smtClean="0"/>
              <a:t>and that the investigatory purpose would be hindered, frustrated or unreasonably delayed if the suspect is not detained in police custody </a:t>
            </a:r>
          </a:p>
          <a:p>
            <a:pPr eaLnBrk="1" hangingPunct="1">
              <a:lnSpc>
                <a:spcPct val="90000"/>
              </a:lnSpc>
              <a:spcBef>
                <a:spcPct val="0"/>
              </a:spcBef>
            </a:pPr>
            <a:r>
              <a:rPr lang="en-GB" altLang="en-US" b="1" dirty="0" smtClean="0"/>
              <a:t>And </a:t>
            </a:r>
          </a:p>
          <a:p>
            <a:pPr eaLnBrk="1" hangingPunct="1">
              <a:lnSpc>
                <a:spcPct val="90000"/>
              </a:lnSpc>
              <a:spcBef>
                <a:spcPct val="0"/>
              </a:spcBef>
            </a:pPr>
            <a:r>
              <a:rPr lang="en-GB" altLang="en-US" dirty="0" smtClean="0"/>
              <a:t>The suspect’s presence at the Police Station can only be compelled by making an arrest.</a:t>
            </a:r>
          </a:p>
          <a:p>
            <a:pPr eaLnBrk="1" hangingPunct="1">
              <a:lnSpc>
                <a:spcPct val="90000"/>
              </a:lnSpc>
              <a:spcBef>
                <a:spcPct val="0"/>
              </a:spcBef>
            </a:pPr>
            <a:endParaRPr lang="en-GB" altLang="en-US" b="1" i="1" dirty="0" smtClean="0"/>
          </a:p>
          <a:p>
            <a:r>
              <a:rPr lang="en-GB" dirty="0" smtClean="0"/>
              <a:t>Code G of PACE states;  "</a:t>
            </a:r>
            <a:r>
              <a:rPr lang="en-GB" dirty="0"/>
              <a:t>prompt" </a:t>
            </a:r>
            <a:r>
              <a:rPr lang="en-GB" dirty="0" smtClean="0"/>
              <a:t> indicates </a:t>
            </a:r>
            <a:r>
              <a:rPr lang="en-GB" dirty="0"/>
              <a:t>that the progress </a:t>
            </a:r>
            <a:r>
              <a:rPr lang="en-GB" dirty="0" smtClean="0"/>
              <a:t>of the </a:t>
            </a:r>
            <a:r>
              <a:rPr lang="en-GB" dirty="0"/>
              <a:t>investigation should not be delayed to the extent that it </a:t>
            </a:r>
            <a:r>
              <a:rPr lang="en-GB" dirty="0" smtClean="0"/>
              <a:t>would adversely </a:t>
            </a:r>
            <a:r>
              <a:rPr lang="en-GB" dirty="0"/>
              <a:t>affect the effectiveness of the </a:t>
            </a:r>
            <a:r>
              <a:rPr lang="en-GB" dirty="0" smtClean="0"/>
              <a:t>investigation taking </a:t>
            </a:r>
            <a:r>
              <a:rPr lang="en-GB" dirty="0"/>
              <a:t>account of all the circumstances</a:t>
            </a:r>
            <a:r>
              <a:rPr lang="en-GB" dirty="0" smtClean="0"/>
              <a:t>.</a:t>
            </a:r>
          </a:p>
          <a:p>
            <a:r>
              <a:rPr lang="en-GB" altLang="en-US" dirty="0" smtClean="0"/>
              <a:t>We are </a:t>
            </a:r>
            <a:r>
              <a:rPr lang="en-GB" altLang="en-US" b="1" dirty="0" smtClean="0"/>
              <a:t>not</a:t>
            </a:r>
            <a:r>
              <a:rPr lang="en-GB" altLang="en-US" dirty="0" smtClean="0"/>
              <a:t> talking about the </a:t>
            </a:r>
            <a:r>
              <a:rPr lang="en-GB" altLang="en-US" b="1" dirty="0" smtClean="0"/>
              <a:t>offence</a:t>
            </a:r>
            <a:r>
              <a:rPr lang="en-GB" altLang="en-US" dirty="0" smtClean="0"/>
              <a:t> - you can delay an investigatory purpose if delaying it will not have an adverse affect on the quality of the </a:t>
            </a:r>
            <a:r>
              <a:rPr lang="en-GB" altLang="en-US" b="1" dirty="0" smtClean="0"/>
              <a:t>investigation</a:t>
            </a:r>
            <a:r>
              <a:rPr lang="en-GB" altLang="en-US" dirty="0" smtClean="0"/>
              <a:t>. </a:t>
            </a:r>
          </a:p>
          <a:p>
            <a:endParaRPr lang="en-GB" altLang="en-US" dirty="0" smtClean="0"/>
          </a:p>
          <a:p>
            <a:pPr eaLnBrk="1" hangingPunct="1">
              <a:lnSpc>
                <a:spcPct val="90000"/>
              </a:lnSpc>
              <a:spcBef>
                <a:spcPct val="0"/>
              </a:spcBef>
            </a:pPr>
            <a:r>
              <a:rPr lang="en-GB" altLang="en-US" dirty="0" smtClean="0"/>
              <a:t>If an interview is required, and waiting a week will not adversely affect the quality of the investigation, for example if waiting to interview may be more effective if further evidence (statements, forensics etc.) is gained in the interim, enhancing the quality of questioning then waiting a week will be considered “prompt.” </a:t>
            </a:r>
          </a:p>
          <a:p>
            <a:pPr eaLnBrk="1" hangingPunct="1">
              <a:lnSpc>
                <a:spcPct val="90000"/>
              </a:lnSpc>
              <a:spcBef>
                <a:spcPct val="0"/>
              </a:spcBef>
            </a:pPr>
            <a:endParaRPr lang="en-GB" altLang="en-US" dirty="0" smtClean="0">
              <a:solidFill>
                <a:srgbClr val="FF0000"/>
              </a:solidFill>
            </a:endParaRPr>
          </a:p>
          <a:p>
            <a:pPr eaLnBrk="1" hangingPunct="1">
              <a:lnSpc>
                <a:spcPct val="90000"/>
              </a:lnSpc>
              <a:spcBef>
                <a:spcPct val="0"/>
              </a:spcBef>
            </a:pPr>
            <a:r>
              <a:rPr lang="en-GB" altLang="en-US" dirty="0" smtClean="0"/>
              <a:t>If an offence occurred 6 months ago but you have only just located the suspect then the investigation may still be considered </a:t>
            </a:r>
            <a:r>
              <a:rPr lang="en-GB" altLang="en-US" i="1" dirty="0" smtClean="0"/>
              <a:t>prompt</a:t>
            </a:r>
            <a:r>
              <a:rPr lang="en-GB" altLang="en-US" dirty="0" smtClean="0"/>
              <a:t>.</a:t>
            </a:r>
          </a:p>
          <a:p>
            <a:pPr eaLnBrk="1" hangingPunct="1">
              <a:lnSpc>
                <a:spcPct val="90000"/>
              </a:lnSpc>
              <a:spcBef>
                <a:spcPct val="0"/>
              </a:spcBef>
            </a:pPr>
            <a:endParaRPr lang="en-GB" altLang="en-US" dirty="0" smtClean="0"/>
          </a:p>
          <a:p>
            <a:pPr eaLnBrk="1" hangingPunct="1">
              <a:lnSpc>
                <a:spcPct val="90000"/>
              </a:lnSpc>
              <a:spcBef>
                <a:spcPct val="0"/>
              </a:spcBef>
            </a:pPr>
            <a:r>
              <a:rPr lang="en-GB" altLang="en-US" b="1" dirty="0" smtClean="0"/>
              <a:t>Each case and Investigatory Purpose must be considered (and justified) on its own merits. </a:t>
            </a:r>
          </a:p>
          <a:p>
            <a:pPr eaLnBrk="1" hangingPunct="1">
              <a:lnSpc>
                <a:spcPct val="90000"/>
              </a:lnSpc>
              <a:spcBef>
                <a:spcPct val="0"/>
              </a:spcBef>
              <a:buFontTx/>
              <a:buChar char="•"/>
            </a:pPr>
            <a:endParaRPr lang="en-GB" altLang="en-US" b="1" dirty="0" smtClean="0"/>
          </a:p>
        </p:txBody>
      </p:sp>
      <p:sp>
        <p:nvSpPr>
          <p:cNvPr id="100357" name="Text Box 5"/>
          <p:cNvSpPr txBox="1">
            <a:spLocks noChangeArrowheads="1"/>
          </p:cNvSpPr>
          <p:nvPr/>
        </p:nvSpPr>
        <p:spPr bwMode="auto">
          <a:xfrm>
            <a:off x="523720" y="990003"/>
            <a:ext cx="5791342" cy="366383"/>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spAutoFit/>
          </a:bodyPr>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ctr" eaLnBrk="1" hangingPunct="1">
              <a:spcBef>
                <a:spcPct val="50000"/>
              </a:spcBef>
            </a:pPr>
            <a:endParaRPr lang="en-GB" altLang="en-US" sz="1800" b="1" dirty="0">
              <a:solidFill>
                <a:srgbClr val="0000FF"/>
              </a:solidFill>
            </a:endParaRPr>
          </a:p>
        </p:txBody>
      </p:sp>
    </p:spTree>
    <p:extLst>
      <p:ext uri="{BB962C8B-B14F-4D97-AF65-F5344CB8AC3E}">
        <p14:creationId xmlns:p14="http://schemas.microsoft.com/office/powerpoint/2010/main" val="188326485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81B368EF-4897-4C33-96C9-DA880ADBC62A}" type="slidenum">
              <a:rPr lang="en-GB" altLang="en-GB" sz="1100">
                <a:latin typeface="Times" pitchFamily="18" charset="0"/>
              </a:rPr>
              <a:pPr algn="r">
                <a:spcBef>
                  <a:spcPct val="0"/>
                </a:spcBef>
              </a:pPr>
              <a:t>38</a:t>
            </a:fld>
            <a:endParaRPr lang="en-GB" altLang="en-GB" sz="1100">
              <a:latin typeface="Times" pitchFamily="18" charset="0"/>
            </a:endParaRPr>
          </a:p>
        </p:txBody>
      </p:sp>
      <p:sp>
        <p:nvSpPr>
          <p:cNvPr id="102403" name="Rectangle 2"/>
          <p:cNvSpPr>
            <a:spLocks noGrp="1" noRot="1" noChangeAspect="1" noChangeArrowheads="1" noTextEdit="1"/>
          </p:cNvSpPr>
          <p:nvPr>
            <p:ph type="sldImg"/>
          </p:nvPr>
        </p:nvSpPr>
        <p:spPr>
          <a:xfrm>
            <a:off x="2378075" y="369888"/>
            <a:ext cx="2063750" cy="1547812"/>
          </a:xfrm>
          <a:ln/>
        </p:spPr>
      </p:sp>
      <p:sp>
        <p:nvSpPr>
          <p:cNvPr id="102404" name="Rectangle 4"/>
          <p:cNvSpPr>
            <a:spLocks noGrp="1" noChangeArrowheads="1"/>
          </p:cNvSpPr>
          <p:nvPr>
            <p:ph type="body" idx="1"/>
          </p:nvPr>
        </p:nvSpPr>
        <p:spPr>
          <a:xfrm>
            <a:off x="450197" y="2051662"/>
            <a:ext cx="6029978" cy="672236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dirty="0"/>
              <a:t>State:</a:t>
            </a:r>
          </a:p>
          <a:p>
            <a:pPr eaLnBrk="1" hangingPunct="1">
              <a:spcBef>
                <a:spcPct val="0"/>
              </a:spcBef>
            </a:pPr>
            <a:r>
              <a:rPr lang="en-GB" altLang="en-US" sz="1600" dirty="0"/>
              <a:t>Arresting for this purpose might be necessary if voluntary attendance for interview purposes is not considered to be a practical alternative, and questions need to be put about evidence gained during the investigation. </a:t>
            </a:r>
          </a:p>
          <a:p>
            <a:pPr eaLnBrk="1" hangingPunct="1">
              <a:spcBef>
                <a:spcPct val="0"/>
              </a:spcBef>
            </a:pPr>
            <a:r>
              <a:rPr lang="en-GB" altLang="en-US" sz="1600" dirty="0"/>
              <a:t>Or it is thought likely the person might steal or destroy evidence, collude or make contact with co-suspects or intimidate, threaten or make contact with witnesses. </a:t>
            </a:r>
          </a:p>
          <a:p>
            <a:pPr eaLnBrk="1" hangingPunct="1">
              <a:spcBef>
                <a:spcPct val="0"/>
              </a:spcBef>
            </a:pPr>
            <a:r>
              <a:rPr lang="en-GB" altLang="en-US" sz="1600" dirty="0"/>
              <a:t>Or there is a need to refer to Special Warning material in an interview, , which we will look when we cover interviewing suspects, as this power can only be used when interviewing persons who have been arrested.</a:t>
            </a:r>
          </a:p>
          <a:p>
            <a:pPr eaLnBrk="1" hangingPunct="1">
              <a:spcBef>
                <a:spcPct val="0"/>
              </a:spcBef>
            </a:pPr>
            <a:r>
              <a:rPr lang="en-GB" altLang="en-US" sz="1600" dirty="0"/>
              <a:t> </a:t>
            </a:r>
          </a:p>
          <a:p>
            <a:pPr eaLnBrk="1" hangingPunct="1">
              <a:spcBef>
                <a:spcPct val="0"/>
              </a:spcBef>
            </a:pPr>
            <a:r>
              <a:rPr lang="en-GB" altLang="en-US" sz="1600" dirty="0"/>
              <a:t>It is also suggested that an arrest might be necessary to interview a suspect because they have made false statements and/or presented false evidence.</a:t>
            </a:r>
          </a:p>
          <a:p>
            <a:pPr eaLnBrk="1" hangingPunct="1">
              <a:spcBef>
                <a:spcPct val="0"/>
              </a:spcBef>
            </a:pPr>
            <a:endParaRPr lang="en-GB" altLang="en-US" sz="1600" dirty="0"/>
          </a:p>
          <a:p>
            <a:pPr eaLnBrk="1" hangingPunct="1">
              <a:spcBef>
                <a:spcPct val="0"/>
              </a:spcBef>
            </a:pPr>
            <a:r>
              <a:rPr lang="en-GB" altLang="en-US" sz="1600" dirty="0"/>
              <a:t>It must be remembered, whatever the circumstances an Officer must consider whether the suspect’s voluntary attendance is a practicable alternative for carrying out the interview and discount this option before it becomes necessary to arrest for this purpose.  </a:t>
            </a:r>
          </a:p>
          <a:p>
            <a:pPr eaLnBrk="1" hangingPunct="1">
              <a:spcBef>
                <a:spcPct val="0"/>
              </a:spcBef>
            </a:pPr>
            <a:endParaRPr lang="en-GB" altLang="en-US" sz="1600" dirty="0"/>
          </a:p>
          <a:p>
            <a:pPr eaLnBrk="1" hangingPunct="1">
              <a:spcBef>
                <a:spcPct val="0"/>
              </a:spcBef>
            </a:pPr>
            <a:r>
              <a:rPr lang="en-GB" altLang="en-US" sz="1600" dirty="0"/>
              <a:t>The requirement for a voluntary interview can be immediate or at a later date so if the suspect refuses to attend immediately and the interview is required immediately then the arrest may be justified.</a:t>
            </a:r>
          </a:p>
        </p:txBody>
      </p:sp>
    </p:spTree>
    <p:extLst>
      <p:ext uri="{BB962C8B-B14F-4D97-AF65-F5344CB8AC3E}">
        <p14:creationId xmlns:p14="http://schemas.microsoft.com/office/powerpoint/2010/main" val="98462664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81B368EF-4897-4C33-96C9-DA880ADBC62A}" type="slidenum">
              <a:rPr lang="en-GB" altLang="en-GB" sz="1100">
                <a:latin typeface="Times" pitchFamily="18" charset="0"/>
              </a:rPr>
              <a:pPr algn="r">
                <a:spcBef>
                  <a:spcPct val="0"/>
                </a:spcBef>
              </a:pPr>
              <a:t>39</a:t>
            </a:fld>
            <a:endParaRPr lang="en-GB" altLang="en-GB" sz="1100">
              <a:latin typeface="Times" pitchFamily="18" charset="0"/>
            </a:endParaRPr>
          </a:p>
        </p:txBody>
      </p:sp>
      <p:sp>
        <p:nvSpPr>
          <p:cNvPr id="102403" name="Rectangle 2"/>
          <p:cNvSpPr>
            <a:spLocks noGrp="1" noRot="1" noChangeAspect="1" noChangeArrowheads="1" noTextEdit="1"/>
          </p:cNvSpPr>
          <p:nvPr>
            <p:ph type="sldImg"/>
          </p:nvPr>
        </p:nvSpPr>
        <p:spPr>
          <a:xfrm>
            <a:off x="2378075" y="369888"/>
            <a:ext cx="2063750" cy="1547812"/>
          </a:xfrm>
          <a:ln/>
        </p:spPr>
      </p:sp>
      <p:sp>
        <p:nvSpPr>
          <p:cNvPr id="102404" name="Rectangle 4"/>
          <p:cNvSpPr>
            <a:spLocks noGrp="1" noChangeArrowheads="1"/>
          </p:cNvSpPr>
          <p:nvPr>
            <p:ph type="body" idx="1"/>
          </p:nvPr>
        </p:nvSpPr>
        <p:spPr>
          <a:xfrm>
            <a:off x="450197" y="2051662"/>
            <a:ext cx="6029978" cy="6722367"/>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dirty="0"/>
              <a:t>State:</a:t>
            </a:r>
          </a:p>
          <a:p>
            <a:pPr eaLnBrk="1" hangingPunct="1">
              <a:spcBef>
                <a:spcPct val="0"/>
              </a:spcBef>
            </a:pPr>
            <a:endParaRPr lang="en-GB" altLang="en-US" sz="1600" b="1" dirty="0"/>
          </a:p>
          <a:p>
            <a:pPr eaLnBrk="1" hangingPunct="1">
              <a:spcBef>
                <a:spcPct val="0"/>
              </a:spcBef>
            </a:pPr>
            <a:r>
              <a:rPr lang="en-GB" altLang="en-US" dirty="0" smtClean="0"/>
              <a:t>The arrest of a person who attends voluntarily for interview at a police station may be said to be necessary if new information has come to light since the arrangements were made which now satisfies the arrest necessity requirement and It was not reasonably practicable to make the arrest before they attended at the station.</a:t>
            </a:r>
          </a:p>
          <a:p>
            <a:pPr eaLnBrk="1" hangingPunct="1">
              <a:spcBef>
                <a:spcPct val="0"/>
              </a:spcBef>
            </a:pPr>
            <a:endParaRPr lang="en-GB" altLang="en-US" dirty="0" smtClean="0"/>
          </a:p>
          <a:p>
            <a:pPr eaLnBrk="1" hangingPunct="1">
              <a:spcBef>
                <a:spcPct val="0"/>
              </a:spcBef>
            </a:pPr>
            <a:r>
              <a:rPr lang="en-GB" altLang="en-US" dirty="0" smtClean="0"/>
              <a:t>If a voluntary attendee decides to leave an interview before it is complete, the police are then entitled to consider whether an arrest is necessary to complete the interview. </a:t>
            </a:r>
          </a:p>
          <a:p>
            <a:pPr eaLnBrk="1" hangingPunct="1">
              <a:spcBef>
                <a:spcPct val="0"/>
              </a:spcBef>
            </a:pPr>
            <a:endParaRPr lang="en-GB" altLang="en-US" dirty="0" smtClean="0"/>
          </a:p>
          <a:p>
            <a:pPr eaLnBrk="1" hangingPunct="1">
              <a:spcBef>
                <a:spcPct val="0"/>
              </a:spcBef>
            </a:pPr>
            <a:r>
              <a:rPr lang="en-GB" altLang="en-US" dirty="0" smtClean="0"/>
              <a:t>There is no requirement in the Code to inform the suspect of this fact at the start of a voluntary interview but it would be good practice.</a:t>
            </a:r>
          </a:p>
          <a:p>
            <a:pPr eaLnBrk="1" hangingPunct="1">
              <a:spcBef>
                <a:spcPct val="0"/>
              </a:spcBef>
            </a:pPr>
            <a:endParaRPr lang="en-GB" altLang="en-US" dirty="0" smtClean="0"/>
          </a:p>
          <a:p>
            <a:pPr eaLnBrk="1" hangingPunct="1">
              <a:spcBef>
                <a:spcPct val="0"/>
              </a:spcBef>
            </a:pPr>
            <a:r>
              <a:rPr lang="en-GB" altLang="en-US" dirty="0" smtClean="0"/>
              <a:t>Upon arrest, you must inform the person of this necessity criteria and the specific reasons which justify its use.</a:t>
            </a:r>
          </a:p>
        </p:txBody>
      </p:sp>
    </p:spTree>
    <p:extLst>
      <p:ext uri="{BB962C8B-B14F-4D97-AF65-F5344CB8AC3E}">
        <p14:creationId xmlns:p14="http://schemas.microsoft.com/office/powerpoint/2010/main" val="8347318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CB2C8741-D76F-441A-B610-BD5E8BDDE371}" type="slidenum">
              <a:rPr lang="en-GB" altLang="en-GB" sz="1100">
                <a:latin typeface="Times" pitchFamily="18" charset="0"/>
              </a:rPr>
              <a:pPr algn="r">
                <a:spcBef>
                  <a:spcPct val="0"/>
                </a:spcBef>
              </a:pPr>
              <a:t>40</a:t>
            </a:fld>
            <a:endParaRPr lang="en-GB" altLang="en-GB" sz="1100">
              <a:latin typeface="Times" pitchFamily="18" charset="0"/>
            </a:endParaRPr>
          </a:p>
        </p:txBody>
      </p:sp>
      <p:sp>
        <p:nvSpPr>
          <p:cNvPr id="104451" name="Rectangle 2"/>
          <p:cNvSpPr>
            <a:spLocks noGrp="1" noRot="1" noChangeAspect="1" noChangeArrowheads="1" noTextEdit="1"/>
          </p:cNvSpPr>
          <p:nvPr>
            <p:ph type="sldImg"/>
          </p:nvPr>
        </p:nvSpPr>
        <p:spPr>
          <a:xfrm>
            <a:off x="2149475" y="327025"/>
            <a:ext cx="2143125" cy="1606550"/>
          </a:xfrm>
          <a:ln/>
        </p:spPr>
      </p:sp>
      <p:sp>
        <p:nvSpPr>
          <p:cNvPr id="104452" name="Rectangle 4"/>
          <p:cNvSpPr>
            <a:spLocks noGrp="1" noChangeArrowheads="1"/>
          </p:cNvSpPr>
          <p:nvPr>
            <p:ph type="body" idx="1"/>
          </p:nvPr>
        </p:nvSpPr>
        <p:spPr>
          <a:xfrm>
            <a:off x="349148" y="2051661"/>
            <a:ext cx="6159707" cy="675892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GB" altLang="en-US" b="1" dirty="0" smtClean="0"/>
              <a:t>State:</a:t>
            </a:r>
          </a:p>
          <a:p>
            <a:pPr eaLnBrk="1" hangingPunct="1">
              <a:lnSpc>
                <a:spcPct val="90000"/>
              </a:lnSpc>
              <a:spcBef>
                <a:spcPct val="0"/>
              </a:spcBef>
            </a:pPr>
            <a:endParaRPr lang="en-GB" altLang="en-US" b="1" dirty="0" smtClean="0"/>
          </a:p>
          <a:p>
            <a:pPr eaLnBrk="1" hangingPunct="1">
              <a:lnSpc>
                <a:spcPct val="90000"/>
              </a:lnSpc>
              <a:spcBef>
                <a:spcPct val="0"/>
              </a:spcBef>
            </a:pPr>
            <a:r>
              <a:rPr lang="en-GB" altLang="en-US" dirty="0" smtClean="0"/>
              <a:t>Arresting for this purpose might be necessary if the police need to use certain powers which are only available after an arrest has taken place, to gain evidence relating to the offence under investigation. </a:t>
            </a:r>
          </a:p>
          <a:p>
            <a:pPr eaLnBrk="1" hangingPunct="1">
              <a:lnSpc>
                <a:spcPct val="90000"/>
              </a:lnSpc>
              <a:spcBef>
                <a:spcPct val="0"/>
              </a:spcBef>
            </a:pPr>
            <a:endParaRPr lang="en-GB" altLang="en-US" dirty="0" smtClean="0"/>
          </a:p>
          <a:p>
            <a:pPr eaLnBrk="1" hangingPunct="1">
              <a:lnSpc>
                <a:spcPct val="90000"/>
              </a:lnSpc>
              <a:spcBef>
                <a:spcPct val="0"/>
              </a:spcBef>
            </a:pPr>
            <a:r>
              <a:rPr lang="en-GB" altLang="en-US" dirty="0" smtClean="0"/>
              <a:t>For example:</a:t>
            </a:r>
          </a:p>
          <a:p>
            <a:pPr eaLnBrk="1" hangingPunct="1">
              <a:lnSpc>
                <a:spcPct val="135000"/>
              </a:lnSpc>
              <a:spcBef>
                <a:spcPct val="0"/>
              </a:spcBef>
            </a:pPr>
            <a:r>
              <a:rPr lang="en-GB" altLang="en-US" dirty="0" smtClean="0"/>
              <a:t>Person Search (S.32 PACE). (re: property/evidence) </a:t>
            </a:r>
          </a:p>
          <a:p>
            <a:pPr eaLnBrk="1" hangingPunct="1">
              <a:lnSpc>
                <a:spcPct val="135000"/>
              </a:lnSpc>
              <a:spcBef>
                <a:spcPct val="0"/>
              </a:spcBef>
            </a:pPr>
            <a:r>
              <a:rPr lang="en-GB" altLang="en-US" dirty="0" smtClean="0"/>
              <a:t>Entry &amp; search of premises (S.32 &amp; S.18 PACE).</a:t>
            </a:r>
            <a:r>
              <a:rPr lang="en-GB" altLang="en-US" i="1" dirty="0" smtClean="0"/>
              <a:t> </a:t>
            </a:r>
          </a:p>
          <a:p>
            <a:pPr eaLnBrk="1" hangingPunct="1">
              <a:lnSpc>
                <a:spcPct val="135000"/>
              </a:lnSpc>
              <a:spcBef>
                <a:spcPct val="0"/>
              </a:spcBef>
            </a:pPr>
            <a:r>
              <a:rPr lang="en-GB" altLang="en-US" dirty="0" smtClean="0"/>
              <a:t>Delaying access to legal advice (S.56 PACE).</a:t>
            </a:r>
          </a:p>
          <a:p>
            <a:pPr eaLnBrk="1" hangingPunct="1">
              <a:lnSpc>
                <a:spcPct val="135000"/>
              </a:lnSpc>
              <a:spcBef>
                <a:spcPct val="0"/>
              </a:spcBef>
            </a:pPr>
            <a:r>
              <a:rPr lang="en-GB" altLang="en-US" dirty="0" smtClean="0"/>
              <a:t>Holding incommunicado (Inspector’s authority required , suspect must be in custody) (S.58 PACE).</a:t>
            </a:r>
            <a:r>
              <a:rPr lang="en-GB" altLang="en-US" i="1" dirty="0" smtClean="0"/>
              <a:t> </a:t>
            </a:r>
          </a:p>
          <a:p>
            <a:pPr eaLnBrk="1" hangingPunct="1">
              <a:lnSpc>
                <a:spcPct val="135000"/>
              </a:lnSpc>
              <a:spcBef>
                <a:spcPct val="0"/>
              </a:spcBef>
            </a:pPr>
            <a:r>
              <a:rPr lang="en-GB" altLang="en-US" dirty="0" smtClean="0"/>
              <a:t>Extending detention beyond 24hrs (S.42, 43 &amp; 44 PACE).</a:t>
            </a:r>
            <a:r>
              <a:rPr lang="en-GB" altLang="en-US" i="1" dirty="0" smtClean="0"/>
              <a:t> </a:t>
            </a:r>
          </a:p>
          <a:p>
            <a:pPr eaLnBrk="1" hangingPunct="1">
              <a:spcBef>
                <a:spcPct val="0"/>
              </a:spcBef>
            </a:pPr>
            <a:endParaRPr lang="en-GB" altLang="en-US" dirty="0" smtClean="0"/>
          </a:p>
          <a:p>
            <a:pPr eaLnBrk="1" hangingPunct="1">
              <a:spcBef>
                <a:spcPct val="0"/>
              </a:spcBef>
            </a:pPr>
            <a:r>
              <a:rPr lang="en-GB" altLang="en-US" dirty="0" smtClean="0"/>
              <a:t>Release on bail (with or without conditions) (S.37 PACE) - If you have reasonable grounds to suspect then bail may be a tool available to you.</a:t>
            </a:r>
          </a:p>
          <a:p>
            <a:pPr eaLnBrk="1" hangingPunct="1">
              <a:lnSpc>
                <a:spcPct val="135000"/>
              </a:lnSpc>
              <a:spcBef>
                <a:spcPct val="0"/>
              </a:spcBef>
            </a:pPr>
            <a:r>
              <a:rPr lang="en-GB" altLang="en-US" dirty="0" smtClean="0"/>
              <a:t>Detention after charge (Remand in Custody) (S.38 PACE).</a:t>
            </a:r>
          </a:p>
          <a:p>
            <a:pPr lvl="1" eaLnBrk="1" hangingPunct="1">
              <a:lnSpc>
                <a:spcPct val="90000"/>
              </a:lnSpc>
              <a:spcBef>
                <a:spcPct val="0"/>
              </a:spcBef>
            </a:pPr>
            <a:endParaRPr lang="en-GB" altLang="en-US" dirty="0" smtClean="0"/>
          </a:p>
          <a:p>
            <a:pPr eaLnBrk="1" hangingPunct="1">
              <a:lnSpc>
                <a:spcPct val="90000"/>
              </a:lnSpc>
              <a:spcBef>
                <a:spcPct val="0"/>
              </a:spcBef>
            </a:pPr>
            <a:r>
              <a:rPr lang="en-GB" altLang="en-US" dirty="0" smtClean="0"/>
              <a:t>The offence in question must be an Indictable Offence (this includes all Either Way offences).</a:t>
            </a:r>
          </a:p>
          <a:p>
            <a:pPr eaLnBrk="1" hangingPunct="1">
              <a:lnSpc>
                <a:spcPct val="90000"/>
              </a:lnSpc>
              <a:spcBef>
                <a:spcPct val="0"/>
              </a:spcBef>
            </a:pPr>
            <a:endParaRPr lang="en-GB" altLang="en-US" b="1" dirty="0" smtClean="0">
              <a:solidFill>
                <a:srgbClr val="FF0000"/>
              </a:solidFill>
            </a:endParaRPr>
          </a:p>
        </p:txBody>
      </p:sp>
    </p:spTree>
    <p:extLst>
      <p:ext uri="{BB962C8B-B14F-4D97-AF65-F5344CB8AC3E}">
        <p14:creationId xmlns:p14="http://schemas.microsoft.com/office/powerpoint/2010/main" val="236160878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9E44E63D-BB14-4E8A-8E7E-3B778CA4FE56}" type="slidenum">
              <a:rPr lang="en-GB" altLang="en-GB" sz="1100">
                <a:latin typeface="Times" pitchFamily="18" charset="0"/>
              </a:rPr>
              <a:pPr algn="r">
                <a:spcBef>
                  <a:spcPct val="0"/>
                </a:spcBef>
              </a:pPr>
              <a:t>41</a:t>
            </a:fld>
            <a:endParaRPr lang="en-GB" altLang="en-GB" sz="1100">
              <a:latin typeface="Times" pitchFamily="18" charset="0"/>
            </a:endParaRPr>
          </a:p>
        </p:txBody>
      </p:sp>
      <p:sp>
        <p:nvSpPr>
          <p:cNvPr id="105475" name="Rectangle 2"/>
          <p:cNvSpPr>
            <a:spLocks noGrp="1" noRot="1" noChangeAspect="1" noChangeArrowheads="1" noTextEdit="1"/>
          </p:cNvSpPr>
          <p:nvPr>
            <p:ph type="sldImg"/>
          </p:nvPr>
        </p:nvSpPr>
        <p:spPr>
          <a:xfrm>
            <a:off x="2149475" y="260350"/>
            <a:ext cx="2143125" cy="1606550"/>
          </a:xfrm>
          <a:ln/>
        </p:spPr>
      </p:sp>
      <p:sp>
        <p:nvSpPr>
          <p:cNvPr id="105476" name="Rectangle 4"/>
          <p:cNvSpPr>
            <a:spLocks noGrp="1" noChangeArrowheads="1"/>
          </p:cNvSpPr>
          <p:nvPr>
            <p:ph type="body" idx="1"/>
          </p:nvPr>
        </p:nvSpPr>
        <p:spPr>
          <a:xfrm>
            <a:off x="377975" y="2241765"/>
            <a:ext cx="6029979" cy="656882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GB" altLang="en-US" b="1" dirty="0" smtClean="0"/>
              <a:t>State:</a:t>
            </a:r>
          </a:p>
          <a:p>
            <a:pPr eaLnBrk="1" hangingPunct="1">
              <a:lnSpc>
                <a:spcPct val="90000"/>
              </a:lnSpc>
              <a:spcBef>
                <a:spcPct val="0"/>
              </a:spcBef>
            </a:pPr>
            <a:r>
              <a:rPr lang="en-GB" altLang="en-US" dirty="0" smtClean="0"/>
              <a:t>Arresting for this purpose might be necessary if the police need to take samples and impressions from the suspect for evidential or matching purposes. </a:t>
            </a:r>
          </a:p>
          <a:p>
            <a:pPr eaLnBrk="1" hangingPunct="1">
              <a:lnSpc>
                <a:spcPct val="90000"/>
              </a:lnSpc>
              <a:spcBef>
                <a:spcPct val="0"/>
              </a:spcBef>
            </a:pPr>
            <a:endParaRPr lang="en-GB" altLang="en-US" dirty="0" smtClean="0"/>
          </a:p>
          <a:p>
            <a:pPr eaLnBrk="1" hangingPunct="1">
              <a:lnSpc>
                <a:spcPct val="90000"/>
              </a:lnSpc>
              <a:spcBef>
                <a:spcPct val="0"/>
              </a:spcBef>
            </a:pPr>
            <a:r>
              <a:rPr lang="en-GB" altLang="en-US" dirty="0" smtClean="0"/>
              <a:t>The arrest must not be to take samples and impressions for SPECULATIVE searching purposes only where it will connect to a particular offence.</a:t>
            </a:r>
          </a:p>
          <a:p>
            <a:pPr eaLnBrk="1" hangingPunct="1">
              <a:lnSpc>
                <a:spcPct val="90000"/>
              </a:lnSpc>
              <a:spcBef>
                <a:spcPct val="0"/>
              </a:spcBef>
            </a:pPr>
            <a:endParaRPr lang="en-GB" altLang="en-US" b="1" dirty="0" smtClean="0"/>
          </a:p>
          <a:p>
            <a:pPr eaLnBrk="1" hangingPunct="1">
              <a:lnSpc>
                <a:spcPct val="90000"/>
              </a:lnSpc>
              <a:spcBef>
                <a:spcPct val="0"/>
              </a:spcBef>
            </a:pPr>
            <a:r>
              <a:rPr lang="en-GB" altLang="en-US" dirty="0" smtClean="0"/>
              <a:t>Theoretically, if a suspect volunteers to come in and provide samples then arrest may not be necessary.</a:t>
            </a:r>
          </a:p>
          <a:p>
            <a:pPr eaLnBrk="1" hangingPunct="1">
              <a:lnSpc>
                <a:spcPct val="90000"/>
              </a:lnSpc>
              <a:spcBef>
                <a:spcPct val="0"/>
              </a:spcBef>
            </a:pPr>
            <a:endParaRPr lang="en-GB" altLang="en-US" dirty="0" smtClean="0"/>
          </a:p>
        </p:txBody>
      </p:sp>
    </p:spTree>
    <p:extLst>
      <p:ext uri="{BB962C8B-B14F-4D97-AF65-F5344CB8AC3E}">
        <p14:creationId xmlns:p14="http://schemas.microsoft.com/office/powerpoint/2010/main" val="351793272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6A82BA64-52A3-4EAA-AC8F-D68DF5AAA88F}" type="slidenum">
              <a:rPr lang="en-GB" altLang="en-GB" sz="1100">
                <a:latin typeface="Times" pitchFamily="18" charset="0"/>
              </a:rPr>
              <a:pPr algn="r">
                <a:spcBef>
                  <a:spcPct val="0"/>
                </a:spcBef>
              </a:pPr>
              <a:t>42</a:t>
            </a:fld>
            <a:endParaRPr lang="en-GB" altLang="en-GB" sz="1100">
              <a:latin typeface="Times" pitchFamily="18" charset="0"/>
            </a:endParaRPr>
          </a:p>
        </p:txBody>
      </p:sp>
      <p:sp>
        <p:nvSpPr>
          <p:cNvPr id="106499" name="Rectangle 2"/>
          <p:cNvSpPr>
            <a:spLocks noGrp="1" noRot="1" noChangeAspect="1" noChangeArrowheads="1" noTextEdit="1"/>
          </p:cNvSpPr>
          <p:nvPr>
            <p:ph type="sldImg"/>
          </p:nvPr>
        </p:nvSpPr>
        <p:spPr>
          <a:xfrm>
            <a:off x="2130425" y="511175"/>
            <a:ext cx="2143125" cy="1606550"/>
          </a:xfrm>
          <a:ln/>
        </p:spPr>
      </p:sp>
      <p:sp>
        <p:nvSpPr>
          <p:cNvPr id="106500" name="Rectangle 4"/>
          <p:cNvSpPr>
            <a:spLocks noGrp="1" noChangeArrowheads="1"/>
          </p:cNvSpPr>
          <p:nvPr>
            <p:ph type="body" idx="1"/>
          </p:nvPr>
        </p:nvSpPr>
        <p:spPr>
          <a:xfrm>
            <a:off x="349148" y="2241765"/>
            <a:ext cx="6159707" cy="656882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b="1" dirty="0" smtClean="0"/>
              <a:t>State:</a:t>
            </a:r>
          </a:p>
          <a:p>
            <a:pPr eaLnBrk="1" hangingPunct="1">
              <a:spcBef>
                <a:spcPct val="0"/>
              </a:spcBef>
            </a:pPr>
            <a:r>
              <a:rPr lang="en-GB" altLang="en-US" dirty="0" smtClean="0"/>
              <a:t>Arresting for this purpose may be necessary if the police need to use other powers to gain evidence relating to an offence, which are only available after an arrest has taken place and the person is detained in Custody. </a:t>
            </a:r>
          </a:p>
          <a:p>
            <a:pPr eaLnBrk="1" hangingPunct="1">
              <a:spcBef>
                <a:spcPct val="0"/>
              </a:spcBef>
            </a:pPr>
            <a:endParaRPr lang="en-GB" altLang="en-US" dirty="0" smtClean="0"/>
          </a:p>
          <a:p>
            <a:pPr eaLnBrk="1" hangingPunct="1">
              <a:spcBef>
                <a:spcPct val="0"/>
              </a:spcBef>
            </a:pPr>
            <a:r>
              <a:rPr lang="en-GB" altLang="en-US" dirty="0" smtClean="0"/>
              <a:t>Remember that Premises &amp; Vehicle searches can be done consensually - Person searches cannot!</a:t>
            </a:r>
          </a:p>
          <a:p>
            <a:pPr eaLnBrk="1" hangingPunct="1">
              <a:spcBef>
                <a:spcPct val="0"/>
              </a:spcBef>
            </a:pPr>
            <a:endParaRPr lang="en-GB" altLang="en-US" dirty="0" smtClean="0"/>
          </a:p>
          <a:p>
            <a:pPr eaLnBrk="1" hangingPunct="1">
              <a:spcBef>
                <a:spcPct val="0"/>
              </a:spcBef>
            </a:pPr>
            <a:r>
              <a:rPr lang="en-GB" altLang="en-US" dirty="0" smtClean="0"/>
              <a:t>Some of the powers require the suspect to be in custody and authority from a senior officer. For example:</a:t>
            </a:r>
          </a:p>
          <a:p>
            <a:pPr eaLnBrk="1" hangingPunct="1">
              <a:spcBef>
                <a:spcPct val="0"/>
              </a:spcBef>
            </a:pPr>
            <a:endParaRPr lang="en-GB" altLang="en-US" dirty="0" smtClean="0"/>
          </a:p>
          <a:p>
            <a:pPr eaLnBrk="1" hangingPunct="1">
              <a:spcBef>
                <a:spcPct val="0"/>
              </a:spcBef>
            </a:pPr>
            <a:r>
              <a:rPr lang="en-GB" altLang="en-US" dirty="0" smtClean="0"/>
              <a:t>Search detained person (cursory &amp; strip searches) (S.54 PACE). </a:t>
            </a:r>
          </a:p>
          <a:p>
            <a:pPr eaLnBrk="1" hangingPunct="1">
              <a:spcBef>
                <a:spcPct val="0"/>
              </a:spcBef>
            </a:pPr>
            <a:endParaRPr lang="en-GB" altLang="en-US" dirty="0" smtClean="0"/>
          </a:p>
          <a:p>
            <a:pPr eaLnBrk="1" hangingPunct="1">
              <a:spcBef>
                <a:spcPct val="0"/>
              </a:spcBef>
            </a:pPr>
            <a:r>
              <a:rPr lang="en-GB" altLang="en-US" i="1" dirty="0" smtClean="0"/>
              <a:t>S</a:t>
            </a:r>
            <a:r>
              <a:rPr lang="en-GB" altLang="en-US" dirty="0" smtClean="0"/>
              <a:t>earch detained person to ascertain their identity &amp;/or photograph evidential marks on their body (S.54A PACE).  This is useful if a person has refused to identify themselves or given a false name the police can search the person if they believe that there is a mark or scar which might identify that person.</a:t>
            </a:r>
          </a:p>
          <a:p>
            <a:pPr eaLnBrk="1" hangingPunct="1">
              <a:spcBef>
                <a:spcPct val="0"/>
              </a:spcBef>
            </a:pPr>
            <a:endParaRPr lang="en-GB" altLang="en-US" dirty="0" smtClean="0"/>
          </a:p>
          <a:p>
            <a:pPr eaLnBrk="1" hangingPunct="1">
              <a:spcBef>
                <a:spcPct val="0"/>
              </a:spcBef>
            </a:pPr>
            <a:r>
              <a:rPr lang="en-GB" altLang="en-US" dirty="0" smtClean="0"/>
              <a:t>Carry out an intimate search on detained person (S.55 PACE).</a:t>
            </a:r>
          </a:p>
          <a:p>
            <a:pPr eaLnBrk="1" hangingPunct="1">
              <a:spcBef>
                <a:spcPct val="0"/>
              </a:spcBef>
            </a:pPr>
            <a:endParaRPr lang="en-GB" altLang="en-US" dirty="0" smtClean="0"/>
          </a:p>
          <a:p>
            <a:pPr eaLnBrk="1" hangingPunct="1">
              <a:spcBef>
                <a:spcPct val="0"/>
              </a:spcBef>
            </a:pPr>
            <a:r>
              <a:rPr lang="en-GB" altLang="en-US" dirty="0" smtClean="0"/>
              <a:t>Carry out x- ray &amp; ultrasound scans on detained person (S.55A PACE).</a:t>
            </a:r>
          </a:p>
          <a:p>
            <a:pPr eaLnBrk="1" hangingPunct="1">
              <a:spcBef>
                <a:spcPct val="0"/>
              </a:spcBef>
            </a:pPr>
            <a:endParaRPr lang="en-GB" altLang="en-US" dirty="0" smtClean="0"/>
          </a:p>
          <a:p>
            <a:pPr eaLnBrk="1" hangingPunct="1">
              <a:spcBef>
                <a:spcPct val="0"/>
              </a:spcBef>
            </a:pPr>
            <a:r>
              <a:rPr lang="en-GB" altLang="en-US" dirty="0" smtClean="0"/>
              <a:t>Upon arrest, Officers must inform the person of this necessity criteria and the specific reasons which justify its use.</a:t>
            </a:r>
          </a:p>
          <a:p>
            <a:pPr eaLnBrk="1" hangingPunct="1"/>
            <a:endParaRPr lang="en-GB" altLang="en-US" dirty="0" smtClean="0"/>
          </a:p>
        </p:txBody>
      </p:sp>
    </p:spTree>
    <p:extLst>
      <p:ext uri="{BB962C8B-B14F-4D97-AF65-F5344CB8AC3E}">
        <p14:creationId xmlns:p14="http://schemas.microsoft.com/office/powerpoint/2010/main" val="425985737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20CBB133-E994-4167-90FB-0FFE20625AA3}" type="slidenum">
              <a:rPr lang="en-GB" altLang="en-GB" sz="1100">
                <a:latin typeface="Times" pitchFamily="18" charset="0"/>
              </a:rPr>
              <a:pPr algn="r">
                <a:spcBef>
                  <a:spcPct val="0"/>
                </a:spcBef>
              </a:pPr>
              <a:t>43</a:t>
            </a:fld>
            <a:endParaRPr lang="en-GB" altLang="en-GB" sz="1100">
              <a:latin typeface="Times" pitchFamily="18" charset="0"/>
            </a:endParaRPr>
          </a:p>
        </p:txBody>
      </p:sp>
      <p:sp>
        <p:nvSpPr>
          <p:cNvPr id="107523" name="Rectangle 2"/>
          <p:cNvSpPr>
            <a:spLocks noGrp="1" noRot="1" noChangeAspect="1" noChangeArrowheads="1" noTextEdit="1"/>
          </p:cNvSpPr>
          <p:nvPr>
            <p:ph type="sldImg"/>
          </p:nvPr>
        </p:nvSpPr>
        <p:spPr>
          <a:xfrm>
            <a:off x="2130425" y="511175"/>
            <a:ext cx="2143125" cy="1606550"/>
          </a:xfrm>
          <a:ln/>
        </p:spPr>
      </p:sp>
      <p:sp>
        <p:nvSpPr>
          <p:cNvPr id="107524" name="Rectangle 4"/>
          <p:cNvSpPr>
            <a:spLocks noGrp="1" noChangeArrowheads="1"/>
          </p:cNvSpPr>
          <p:nvPr>
            <p:ph type="body" idx="1"/>
          </p:nvPr>
        </p:nvSpPr>
        <p:spPr>
          <a:xfrm>
            <a:off x="349148" y="2241765"/>
            <a:ext cx="6159707" cy="656882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mtClean="0"/>
              <a:t>Arresting for this purpose might be necessary if an Officer suspects (consider pre-Cons) that Class A drug misuse has caused or contributed to the commission of the </a:t>
            </a:r>
            <a:r>
              <a:rPr lang="en-GB" altLang="en-US" b="1" smtClean="0"/>
              <a:t>Trigger Offence</a:t>
            </a:r>
            <a:r>
              <a:rPr lang="en-GB" altLang="en-US" smtClean="0"/>
              <a:t> in question. </a:t>
            </a:r>
          </a:p>
          <a:p>
            <a:pPr eaLnBrk="1" hangingPunct="1">
              <a:spcBef>
                <a:spcPct val="0"/>
              </a:spcBef>
            </a:pPr>
            <a:endParaRPr lang="en-GB" altLang="en-US" smtClean="0"/>
          </a:p>
          <a:p>
            <a:pPr eaLnBrk="1" hangingPunct="1">
              <a:spcBef>
                <a:spcPct val="0"/>
              </a:spcBef>
            </a:pPr>
            <a:r>
              <a:rPr lang="en-GB" altLang="en-US" b="1" smtClean="0"/>
              <a:t>It does not permit an arrest simply because it happens to be one of the drug testing Trigger Offences</a:t>
            </a:r>
            <a:r>
              <a:rPr lang="en-GB" altLang="en-US" smtClean="0"/>
              <a:t> - You must consider that Class A misuse has caused or contributed to the commission of the Trigger Offence (stealing to obtain money for drugs..?):</a:t>
            </a:r>
          </a:p>
          <a:p>
            <a:pPr eaLnBrk="1" hangingPunct="1">
              <a:spcBef>
                <a:spcPct val="0"/>
              </a:spcBef>
            </a:pPr>
            <a:r>
              <a:rPr lang="en-GB" altLang="en-US" smtClean="0"/>
              <a:t>Theft</a:t>
            </a:r>
          </a:p>
          <a:p>
            <a:pPr eaLnBrk="1" hangingPunct="1">
              <a:lnSpc>
                <a:spcPct val="150000"/>
              </a:lnSpc>
              <a:spcBef>
                <a:spcPct val="0"/>
              </a:spcBef>
            </a:pPr>
            <a:r>
              <a:rPr lang="en-GB" altLang="en-US" smtClean="0"/>
              <a:t>Robbery</a:t>
            </a:r>
          </a:p>
          <a:p>
            <a:pPr eaLnBrk="1" hangingPunct="1">
              <a:lnSpc>
                <a:spcPct val="150000"/>
              </a:lnSpc>
              <a:spcBef>
                <a:spcPct val="0"/>
              </a:spcBef>
            </a:pPr>
            <a:r>
              <a:rPr lang="en-GB" altLang="en-US" smtClean="0"/>
              <a:t>Burglary</a:t>
            </a:r>
          </a:p>
          <a:p>
            <a:pPr eaLnBrk="1" hangingPunct="1">
              <a:lnSpc>
                <a:spcPct val="150000"/>
              </a:lnSpc>
              <a:spcBef>
                <a:spcPct val="0"/>
              </a:spcBef>
            </a:pPr>
            <a:r>
              <a:rPr lang="en-GB" altLang="en-US" smtClean="0"/>
              <a:t>Aggravated Burglary</a:t>
            </a:r>
          </a:p>
          <a:p>
            <a:pPr eaLnBrk="1" hangingPunct="1">
              <a:lnSpc>
                <a:spcPct val="150000"/>
              </a:lnSpc>
              <a:spcBef>
                <a:spcPct val="0"/>
              </a:spcBef>
            </a:pPr>
            <a:r>
              <a:rPr lang="en-GB" altLang="en-US" smtClean="0"/>
              <a:t>TADA</a:t>
            </a:r>
          </a:p>
          <a:p>
            <a:pPr eaLnBrk="1" hangingPunct="1">
              <a:lnSpc>
                <a:spcPct val="150000"/>
              </a:lnSpc>
              <a:spcBef>
                <a:spcPct val="0"/>
              </a:spcBef>
            </a:pPr>
            <a:r>
              <a:rPr lang="en-GB" altLang="en-US" smtClean="0"/>
              <a:t>Aggravated TADA</a:t>
            </a:r>
          </a:p>
          <a:p>
            <a:pPr eaLnBrk="1" hangingPunct="1">
              <a:lnSpc>
                <a:spcPct val="150000"/>
              </a:lnSpc>
              <a:spcBef>
                <a:spcPct val="0"/>
              </a:spcBef>
            </a:pPr>
            <a:r>
              <a:rPr lang="en-GB" altLang="en-US" smtClean="0"/>
              <a:t>Fraud (inc. Possession, making and supply of articles for use in Fraud)</a:t>
            </a:r>
          </a:p>
          <a:p>
            <a:pPr eaLnBrk="1" hangingPunct="1">
              <a:lnSpc>
                <a:spcPct val="150000"/>
              </a:lnSpc>
              <a:spcBef>
                <a:spcPct val="0"/>
              </a:spcBef>
            </a:pPr>
            <a:r>
              <a:rPr lang="en-GB" altLang="en-US" smtClean="0"/>
              <a:t>Handling Stolen Goods</a:t>
            </a:r>
          </a:p>
          <a:p>
            <a:pPr eaLnBrk="1" hangingPunct="1">
              <a:lnSpc>
                <a:spcPct val="150000"/>
              </a:lnSpc>
              <a:spcBef>
                <a:spcPct val="0"/>
              </a:spcBef>
            </a:pPr>
            <a:r>
              <a:rPr lang="en-GB" altLang="en-US" smtClean="0"/>
              <a:t>Going Equipped</a:t>
            </a:r>
          </a:p>
          <a:p>
            <a:pPr eaLnBrk="1" hangingPunct="1">
              <a:lnSpc>
                <a:spcPct val="150000"/>
              </a:lnSpc>
              <a:spcBef>
                <a:spcPct val="0"/>
              </a:spcBef>
            </a:pPr>
            <a:r>
              <a:rPr lang="en-GB" altLang="en-US" smtClean="0"/>
              <a:t>Production &amp; Supply Controlled Drug</a:t>
            </a:r>
          </a:p>
          <a:p>
            <a:pPr eaLnBrk="1" hangingPunct="1">
              <a:lnSpc>
                <a:spcPct val="150000"/>
              </a:lnSpc>
              <a:spcBef>
                <a:spcPct val="0"/>
              </a:spcBef>
            </a:pPr>
            <a:r>
              <a:rPr lang="en-GB" altLang="en-US" smtClean="0"/>
              <a:t>Possession with Intent to Supply</a:t>
            </a:r>
          </a:p>
          <a:p>
            <a:pPr eaLnBrk="1" hangingPunct="1">
              <a:lnSpc>
                <a:spcPct val="150000"/>
              </a:lnSpc>
              <a:spcBef>
                <a:spcPct val="0"/>
              </a:spcBef>
            </a:pPr>
            <a:r>
              <a:rPr lang="en-GB" altLang="en-US" smtClean="0"/>
              <a:t>Begging</a:t>
            </a:r>
          </a:p>
          <a:p>
            <a:pPr eaLnBrk="1" hangingPunct="1">
              <a:lnSpc>
                <a:spcPct val="150000"/>
              </a:lnSpc>
              <a:spcBef>
                <a:spcPct val="0"/>
              </a:spcBef>
            </a:pPr>
            <a:r>
              <a:rPr lang="en-GB" altLang="en-US" smtClean="0"/>
              <a:t>Persistent Begging</a:t>
            </a:r>
          </a:p>
          <a:p>
            <a:pPr eaLnBrk="1" hangingPunct="1">
              <a:spcBef>
                <a:spcPct val="0"/>
              </a:spcBef>
            </a:pPr>
            <a:endParaRPr lang="en-GB" altLang="en-US" smtClean="0"/>
          </a:p>
          <a:p>
            <a:pPr eaLnBrk="1" hangingPunct="1">
              <a:spcBef>
                <a:spcPct val="0"/>
              </a:spcBef>
            </a:pPr>
            <a:r>
              <a:rPr lang="en-GB" altLang="en-US" b="1" smtClean="0"/>
              <a:t>Upon arrest, Officers must inform the person of this necessity criteria and the specific reasons which justify its use.</a:t>
            </a:r>
          </a:p>
          <a:p>
            <a:pPr eaLnBrk="1" hangingPunct="1"/>
            <a:endParaRPr lang="en-GB" altLang="en-US" b="1" smtClean="0"/>
          </a:p>
        </p:txBody>
      </p:sp>
    </p:spTree>
    <p:extLst>
      <p:ext uri="{BB962C8B-B14F-4D97-AF65-F5344CB8AC3E}">
        <p14:creationId xmlns:p14="http://schemas.microsoft.com/office/powerpoint/2010/main" val="367699181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ADB19F90-B6FB-4941-9772-0551729FF6AE}" type="slidenum">
              <a:rPr lang="en-GB" altLang="en-US" sz="1200"/>
              <a:pPr eaLnBrk="1" hangingPunct="1">
                <a:spcBef>
                  <a:spcPct val="0"/>
                </a:spcBef>
              </a:pPr>
              <a:t>44</a:t>
            </a:fld>
            <a:endParaRPr lang="en-GB" altLang="en-US" sz="1200"/>
          </a:p>
        </p:txBody>
      </p:sp>
      <p:sp>
        <p:nvSpPr>
          <p:cNvPr id="110595" name="Rectangle 2"/>
          <p:cNvSpPr>
            <a:spLocks noGrp="1" noRot="1" noChangeAspect="1" noChangeArrowheads="1" noTextEdit="1"/>
          </p:cNvSpPr>
          <p:nvPr>
            <p:ph type="sldImg"/>
          </p:nvPr>
        </p:nvSpPr>
        <p:spPr>
          <a:ln/>
        </p:spPr>
      </p:sp>
      <p:sp>
        <p:nvSpPr>
          <p:cNvPr id="1105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1600"/>
              <a:t>This can only take place before arrival at a police station.  You must make a note of the action taken and everything that has been said about the offence.</a:t>
            </a:r>
          </a:p>
          <a:p>
            <a:pPr eaLnBrk="1" hangingPunct="1"/>
            <a:r>
              <a:rPr lang="en-GB" altLang="en-US" sz="1600"/>
              <a:t>If the arrest reason under which the accused person is arrested no longer applies, then the person should be released and dealt with by summons, fixed penalty notice if applicable, or warned regarding their future conduct. </a:t>
            </a:r>
          </a:p>
          <a:p>
            <a:pPr eaLnBrk="1" hangingPunct="1"/>
            <a:r>
              <a:rPr lang="en-GB" altLang="en-US" sz="1600"/>
              <a:t>The type of record that has to be made is not specified by PACE. A full PNB record should be made.</a:t>
            </a:r>
          </a:p>
        </p:txBody>
      </p:sp>
    </p:spTree>
    <p:extLst>
      <p:ext uri="{BB962C8B-B14F-4D97-AF65-F5344CB8AC3E}">
        <p14:creationId xmlns:p14="http://schemas.microsoft.com/office/powerpoint/2010/main" val="3061196021"/>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60D2E782-C842-4C70-9DF6-4F8FC5C3D029}" type="slidenum">
              <a:rPr lang="en-GB" altLang="en-US" sz="1200"/>
              <a:pPr eaLnBrk="1" hangingPunct="1">
                <a:spcBef>
                  <a:spcPct val="0"/>
                </a:spcBef>
              </a:pPr>
              <a:t>45</a:t>
            </a:fld>
            <a:endParaRPr lang="en-GB" altLang="en-US" sz="1200"/>
          </a:p>
        </p:txBody>
      </p:sp>
      <p:sp>
        <p:nvSpPr>
          <p:cNvPr id="111619" name="Rectangle 2"/>
          <p:cNvSpPr>
            <a:spLocks noGrp="1" noRot="1" noChangeAspect="1" noChangeArrowheads="1" noTextEdit="1"/>
          </p:cNvSpPr>
          <p:nvPr>
            <p:ph type="sldImg"/>
          </p:nvPr>
        </p:nvSpPr>
        <p:spPr>
          <a:ln/>
        </p:spPr>
      </p:sp>
      <p:sp>
        <p:nvSpPr>
          <p:cNvPr id="111620" name="Rectangle 3"/>
          <p:cNvSpPr>
            <a:spLocks noGrp="1" noChangeArrowheads="1"/>
          </p:cNvSpPr>
          <p:nvPr>
            <p:ph type="body" idx="1"/>
          </p:nvPr>
        </p:nvSpPr>
        <p:spPr>
          <a:xfrm>
            <a:off x="450047" y="2184734"/>
            <a:ext cx="5884235" cy="627343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b="1" dirty="0" smtClean="0"/>
              <a:t>State:</a:t>
            </a:r>
          </a:p>
          <a:p>
            <a:r>
              <a:rPr lang="en-GB" dirty="0" smtClean="0"/>
              <a:t>Before </a:t>
            </a:r>
            <a:r>
              <a:rPr lang="en-GB" dirty="0"/>
              <a:t>you put a prisoner into a vehicle, search it in </a:t>
            </a:r>
            <a:r>
              <a:rPr lang="en-GB" dirty="0" smtClean="0"/>
              <a:t>their presence and remove </a:t>
            </a:r>
            <a:r>
              <a:rPr lang="en-GB" dirty="0"/>
              <a:t>all equipment from area in vehicle that </a:t>
            </a:r>
            <a:r>
              <a:rPr lang="en-GB" dirty="0" smtClean="0"/>
              <a:t>prisoner will </a:t>
            </a:r>
            <a:r>
              <a:rPr lang="en-GB" dirty="0"/>
              <a:t>be placed</a:t>
            </a:r>
            <a:r>
              <a:rPr lang="en-GB" dirty="0" smtClean="0"/>
              <a:t>.</a:t>
            </a:r>
          </a:p>
          <a:p>
            <a:r>
              <a:rPr lang="en-GB" altLang="en-US" b="1" dirty="0" smtClean="0"/>
              <a:t>QTS:  </a:t>
            </a:r>
            <a:r>
              <a:rPr lang="en-GB" altLang="en-US" dirty="0" smtClean="0"/>
              <a:t>Why do the police do this? </a:t>
            </a:r>
          </a:p>
          <a:p>
            <a:r>
              <a:rPr lang="en-GB" altLang="en-US" b="1" dirty="0" smtClean="0"/>
              <a:t>A:  </a:t>
            </a:r>
            <a:r>
              <a:rPr lang="en-GB" altLang="en-US" dirty="0" smtClean="0"/>
              <a:t>Any equipment could be used by the prisoner as a weapon.</a:t>
            </a:r>
          </a:p>
          <a:p>
            <a:endParaRPr lang="en-GB" altLang="en-US" b="1" dirty="0" smtClean="0"/>
          </a:p>
          <a:p>
            <a:r>
              <a:rPr lang="en-GB" altLang="en-US" dirty="0" smtClean="0"/>
              <a:t>The prisoner should be sat behind front passenger seat with escorting officer sat next to them behind driver.</a:t>
            </a:r>
          </a:p>
          <a:p>
            <a:r>
              <a:rPr lang="en-GB" altLang="en-US" b="1" dirty="0" smtClean="0"/>
              <a:t>QTS: </a:t>
            </a:r>
            <a:r>
              <a:rPr lang="en-GB" altLang="en-US" dirty="0" smtClean="0"/>
              <a:t> Why is this?</a:t>
            </a:r>
          </a:p>
          <a:p>
            <a:r>
              <a:rPr lang="en-GB" altLang="en-US" b="1" dirty="0" smtClean="0"/>
              <a:t>A:  </a:t>
            </a:r>
            <a:r>
              <a:rPr lang="en-GB" altLang="en-US" dirty="0" smtClean="0"/>
              <a:t>To ensure the prisoner cannot interfere with the driver.</a:t>
            </a:r>
            <a:endParaRPr lang="en-GB" altLang="en-US" b="1" dirty="0" smtClean="0"/>
          </a:p>
          <a:p>
            <a:r>
              <a:rPr lang="en-GB" dirty="0" smtClean="0"/>
              <a:t>Activate </a:t>
            </a:r>
            <a:r>
              <a:rPr lang="en-GB" dirty="0"/>
              <a:t>Child locks on vehicle if </a:t>
            </a:r>
            <a:r>
              <a:rPr lang="en-GB" dirty="0" smtClean="0"/>
              <a:t>applicable</a:t>
            </a:r>
          </a:p>
          <a:p>
            <a:endParaRPr lang="en-GB" dirty="0"/>
          </a:p>
          <a:p>
            <a:r>
              <a:rPr lang="en-GB" dirty="0"/>
              <a:t>On arrival at the station, search the vehicle again in </a:t>
            </a:r>
            <a:r>
              <a:rPr lang="en-GB" dirty="0" smtClean="0"/>
              <a:t>their presence to make sure they haven’t hidden anything such as drugs, weapons or evidence of the offence.</a:t>
            </a:r>
            <a:endParaRPr lang="en-GB" dirty="0"/>
          </a:p>
          <a:p>
            <a:r>
              <a:rPr lang="en-GB" dirty="0"/>
              <a:t>Arrested persons must </a:t>
            </a:r>
            <a:r>
              <a:rPr lang="en-GB" b="1" dirty="0"/>
              <a:t>never</a:t>
            </a:r>
            <a:r>
              <a:rPr lang="en-GB" dirty="0"/>
              <a:t> be handcuffed to a </a:t>
            </a:r>
            <a:r>
              <a:rPr lang="en-GB" dirty="0" smtClean="0"/>
              <a:t>vehicle or </a:t>
            </a:r>
            <a:r>
              <a:rPr lang="en-GB" dirty="0"/>
              <a:t>fixed </a:t>
            </a:r>
            <a:r>
              <a:rPr lang="en-GB" dirty="0" smtClean="0"/>
              <a:t>object because </a:t>
            </a:r>
            <a:r>
              <a:rPr lang="en-GB" altLang="en-US" dirty="0" smtClean="0"/>
              <a:t>If  the vehicle was involved in an accident the prisoner would be unable to get out.</a:t>
            </a:r>
          </a:p>
          <a:p>
            <a:pPr eaLnBrk="1" hangingPunct="1"/>
            <a:r>
              <a:rPr lang="en-GB" altLang="en-US" dirty="0" smtClean="0"/>
              <a:t>You should also consider the various health and safety issues involved with escorting and presenting suspects.  </a:t>
            </a:r>
          </a:p>
        </p:txBody>
      </p:sp>
    </p:spTree>
    <p:extLst>
      <p:ext uri="{BB962C8B-B14F-4D97-AF65-F5344CB8AC3E}">
        <p14:creationId xmlns:p14="http://schemas.microsoft.com/office/powerpoint/2010/main" val="1229767742"/>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Rot="1" noChangeAspect="1" noChangeArrowheads="1" noTextEdit="1"/>
          </p:cNvSpPr>
          <p:nvPr>
            <p:ph type="sldImg"/>
          </p:nvPr>
        </p:nvSpPr>
        <p:spPr>
          <a:ln/>
        </p:spPr>
      </p:sp>
      <p:sp>
        <p:nvSpPr>
          <p:cNvPr id="1136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smtClean="0"/>
              <a:t>State:</a:t>
            </a:r>
          </a:p>
          <a:p>
            <a:r>
              <a:rPr lang="en-GB" dirty="0"/>
              <a:t>Female prisoners must be accompanied  by a </a:t>
            </a:r>
            <a:r>
              <a:rPr lang="en-GB" dirty="0" smtClean="0"/>
              <a:t>female  </a:t>
            </a:r>
            <a:r>
              <a:rPr lang="en-GB" dirty="0"/>
              <a:t>police officer if one is available. </a:t>
            </a:r>
          </a:p>
          <a:p>
            <a:r>
              <a:rPr lang="en-GB" dirty="0"/>
              <a:t>If not available, at least two male officers must act </a:t>
            </a:r>
            <a:r>
              <a:rPr lang="en-GB" dirty="0" smtClean="0"/>
              <a:t>as escort</a:t>
            </a:r>
            <a:r>
              <a:rPr lang="en-GB" dirty="0"/>
              <a:t>. </a:t>
            </a:r>
            <a:endParaRPr lang="en-GB" dirty="0" smtClean="0"/>
          </a:p>
          <a:p>
            <a:r>
              <a:rPr lang="en-GB" dirty="0" smtClean="0"/>
              <a:t>The </a:t>
            </a:r>
            <a:r>
              <a:rPr lang="en-GB" dirty="0"/>
              <a:t>same course of action applies to male </a:t>
            </a:r>
            <a:r>
              <a:rPr lang="en-GB" dirty="0" smtClean="0"/>
              <a:t>prisoners </a:t>
            </a:r>
            <a:r>
              <a:rPr lang="en-GB" dirty="0"/>
              <a:t>and female officers</a:t>
            </a:r>
          </a:p>
          <a:p>
            <a:endParaRPr lang="en-GB" dirty="0"/>
          </a:p>
          <a:p>
            <a:endParaRPr lang="en-US" altLang="en-US" b="1" dirty="0" smtClean="0"/>
          </a:p>
          <a:p>
            <a:endParaRPr lang="en-US" altLang="en-US" b="1" dirty="0" smtClean="0"/>
          </a:p>
        </p:txBody>
      </p:sp>
    </p:spTree>
    <p:extLst>
      <p:ext uri="{BB962C8B-B14F-4D97-AF65-F5344CB8AC3E}">
        <p14:creationId xmlns:p14="http://schemas.microsoft.com/office/powerpoint/2010/main" val="1175237883"/>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2"/>
          <p:cNvSpPr>
            <a:spLocks noGrp="1" noRot="1" noChangeAspect="1" noChangeArrowheads="1" noTextEdit="1"/>
          </p:cNvSpPr>
          <p:nvPr>
            <p:ph type="sldImg"/>
          </p:nvPr>
        </p:nvSpPr>
        <p:spPr>
          <a:ln/>
        </p:spPr>
      </p:sp>
      <p:sp>
        <p:nvSpPr>
          <p:cNvPr id="113667" name="Rectangle 3"/>
          <p:cNvSpPr>
            <a:spLocks noGrp="1" noChangeArrowheads="1"/>
          </p:cNvSpPr>
          <p:nvPr>
            <p:ph type="body" idx="1"/>
          </p:nvPr>
        </p:nvSpPr>
        <p:spPr>
          <a:xfrm>
            <a:off x="668413" y="2250425"/>
            <a:ext cx="5487041" cy="611842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b="1" dirty="0" smtClean="0"/>
              <a:t>State:</a:t>
            </a:r>
          </a:p>
          <a:p>
            <a:pPr eaLnBrk="1" hangingPunct="1"/>
            <a:r>
              <a:rPr lang="en-GB" altLang="en-US" dirty="0" smtClean="0"/>
              <a:t>When assessing the level of consciousness of a drunken prisoner, consider:</a:t>
            </a:r>
            <a:endParaRPr lang="en-GB" altLang="en-US" i="1" dirty="0" smtClean="0"/>
          </a:p>
          <a:p>
            <a:pPr eaLnBrk="1" hangingPunct="1"/>
            <a:r>
              <a:rPr lang="en-GB" altLang="en-US" b="1" i="1" dirty="0" smtClean="0"/>
              <a:t>Response to questions</a:t>
            </a:r>
            <a:r>
              <a:rPr lang="en-GB" altLang="en-US" dirty="0" smtClean="0"/>
              <a:t> - can they give appropriate answers to questions such as: What's your name? Where do you live? Where do think you are?</a:t>
            </a:r>
          </a:p>
          <a:p>
            <a:pPr eaLnBrk="1" hangingPunct="1"/>
            <a:r>
              <a:rPr lang="en-GB" altLang="en-US" b="1" i="1" dirty="0" smtClean="0"/>
              <a:t>Response to commands</a:t>
            </a:r>
            <a:r>
              <a:rPr lang="en-GB" altLang="en-US" dirty="0" smtClean="0"/>
              <a:t> - can they respond appropriately to commands such as: Open your eyes! Lift one arm, now the other arm!</a:t>
            </a:r>
          </a:p>
          <a:p>
            <a:pPr eaLnBrk="1" hangingPunct="1"/>
            <a:r>
              <a:rPr lang="en-GB" altLang="en-US" dirty="0" smtClean="0"/>
              <a:t>Remember to take into account the possibility of other illnesses, injury, or mental condition; a person who is drowsy and smells of alcohol may also have the following: </a:t>
            </a:r>
          </a:p>
          <a:p>
            <a:pPr eaLnBrk="1" hangingPunct="1"/>
            <a:r>
              <a:rPr lang="en-GB" altLang="en-US" dirty="0" smtClean="0"/>
              <a:t>Diabetes / Epilepsy / Head injury / Drug intoxication or overdose / Stroke</a:t>
            </a:r>
          </a:p>
          <a:p>
            <a:r>
              <a:rPr lang="en-GB" altLang="en-US" dirty="0" smtClean="0"/>
              <a:t>If any detainee fails to respond  an appropriate health care professional or an ambulance must be called. </a:t>
            </a:r>
          </a:p>
          <a:p>
            <a:r>
              <a:rPr lang="en-GB" altLang="en-US" dirty="0" smtClean="0"/>
              <a:t>If a prisoner is unconscious they must be taken to hospital by ambulance</a:t>
            </a:r>
          </a:p>
          <a:p>
            <a:pPr eaLnBrk="1" hangingPunct="1"/>
            <a:r>
              <a:rPr lang="en-GB" altLang="en-US" dirty="0" smtClean="0"/>
              <a:t>Remember you are responsible for the safe custody of your prisoner until handed over to the custody officer.</a:t>
            </a:r>
          </a:p>
          <a:p>
            <a:pPr eaLnBrk="1" hangingPunct="1"/>
            <a:r>
              <a:rPr lang="en-GB" altLang="en-US" dirty="0" smtClean="0"/>
              <a:t>If they respond but are very drunk consider placing them in the recovery position on the floor of the police vehicle </a:t>
            </a:r>
          </a:p>
          <a:p>
            <a:pPr eaLnBrk="1" hangingPunct="1"/>
            <a:r>
              <a:rPr lang="en-GB" altLang="en-US" dirty="0" smtClean="0"/>
              <a:t>If the custody officer authorises the detention of a drunk, the prisoner should be checked &amp; roused at regular intervals</a:t>
            </a:r>
          </a:p>
          <a:p>
            <a:endParaRPr lang="en-US" altLang="en-US" b="1" dirty="0" smtClean="0"/>
          </a:p>
        </p:txBody>
      </p:sp>
    </p:spTree>
    <p:extLst>
      <p:ext uri="{BB962C8B-B14F-4D97-AF65-F5344CB8AC3E}">
        <p14:creationId xmlns:p14="http://schemas.microsoft.com/office/powerpoint/2010/main" val="86024912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2"/>
          <p:cNvSpPr>
            <a:spLocks noGrp="1" noRot="1" noChangeAspect="1" noChangeArrowheads="1" noTextEdit="1"/>
          </p:cNvSpPr>
          <p:nvPr>
            <p:ph type="sldImg"/>
          </p:nvPr>
        </p:nvSpPr>
        <p:spPr>
          <a:ln/>
        </p:spPr>
      </p:sp>
      <p:sp>
        <p:nvSpPr>
          <p:cNvPr id="11673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0"/>
              </a:spcBef>
              <a:spcAft>
                <a:spcPts val="1800"/>
              </a:spcAft>
            </a:pPr>
            <a:r>
              <a:rPr lang="en-GB" altLang="en-US" sz="1600" b="1" dirty="0"/>
              <a:t>State:</a:t>
            </a:r>
          </a:p>
          <a:p>
            <a:pPr>
              <a:spcBef>
                <a:spcPct val="0"/>
              </a:spcBef>
              <a:spcAft>
                <a:spcPts val="1800"/>
              </a:spcAft>
            </a:pPr>
            <a:r>
              <a:rPr lang="en-GB" altLang="en-US" sz="1600" dirty="0"/>
              <a:t>Upon arrival at the police station you will take the arrested person directly to the custody area &amp; report to the custody officer to ensure that a custody record is opened as soon as reasonably practicable</a:t>
            </a:r>
          </a:p>
          <a:p>
            <a:pPr>
              <a:spcBef>
                <a:spcPct val="0"/>
              </a:spcBef>
              <a:spcAft>
                <a:spcPts val="1800"/>
              </a:spcAft>
            </a:pPr>
            <a:endParaRPr lang="en-GB" altLang="en-US" sz="1600" dirty="0"/>
          </a:p>
          <a:p>
            <a:endParaRPr lang="en-GB" altLang="en-US" sz="1600" dirty="0"/>
          </a:p>
        </p:txBody>
      </p:sp>
    </p:spTree>
    <p:extLst>
      <p:ext uri="{BB962C8B-B14F-4D97-AF65-F5344CB8AC3E}">
        <p14:creationId xmlns:p14="http://schemas.microsoft.com/office/powerpoint/2010/main" val="86781175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679DA184-5EF6-4E21-B4F7-ECA7A0128456}" type="slidenum">
              <a:rPr lang="en-GB" altLang="en-GB" sz="1100">
                <a:latin typeface="Times" pitchFamily="18" charset="0"/>
              </a:rPr>
              <a:pPr algn="r">
                <a:spcBef>
                  <a:spcPct val="0"/>
                </a:spcBef>
              </a:pPr>
              <a:t>49</a:t>
            </a:fld>
            <a:endParaRPr lang="en-GB" altLang="en-GB" sz="1100">
              <a:latin typeface="Times" pitchFamily="18" charset="0"/>
            </a:endParaRPr>
          </a:p>
        </p:txBody>
      </p:sp>
      <p:sp>
        <p:nvSpPr>
          <p:cNvPr id="117763" name="Rectangle 2"/>
          <p:cNvSpPr>
            <a:spLocks noGrp="1" noRot="1" noChangeAspect="1" noChangeArrowheads="1" noTextEdit="1"/>
          </p:cNvSpPr>
          <p:nvPr>
            <p:ph type="sldImg"/>
          </p:nvPr>
        </p:nvSpPr>
        <p:spPr>
          <a:xfrm>
            <a:off x="2093913" y="579438"/>
            <a:ext cx="2251075" cy="1687512"/>
          </a:xfrm>
          <a:ln/>
        </p:spPr>
      </p:sp>
      <p:sp>
        <p:nvSpPr>
          <p:cNvPr id="117764" name="Rectangle 4"/>
          <p:cNvSpPr>
            <a:spLocks noGrp="1" noChangeArrowheads="1"/>
          </p:cNvSpPr>
          <p:nvPr>
            <p:ph type="body" idx="1"/>
          </p:nvPr>
        </p:nvSpPr>
        <p:spPr>
          <a:xfrm>
            <a:off x="496494" y="2507911"/>
            <a:ext cx="6012361" cy="599997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0"/>
              </a:spcBef>
            </a:pPr>
            <a:r>
              <a:rPr lang="en-GB" altLang="en-US" b="1" dirty="0" smtClean="0"/>
              <a:t>State:</a:t>
            </a:r>
          </a:p>
          <a:p>
            <a:pPr>
              <a:spcBef>
                <a:spcPts val="0"/>
              </a:spcBef>
            </a:pPr>
            <a:r>
              <a:rPr lang="en-GB" altLang="en-US" dirty="0" smtClean="0"/>
              <a:t>custody officers have certain responsibilities in respect of detained persons and one of the decisions that must be made is whether to authorise a person’s detention.  </a:t>
            </a:r>
            <a:endParaRPr lang="en-US" altLang="en-US" dirty="0" smtClean="0"/>
          </a:p>
          <a:p>
            <a:pPr eaLnBrk="1" hangingPunct="1">
              <a:spcBef>
                <a:spcPts val="0"/>
              </a:spcBef>
            </a:pPr>
            <a:r>
              <a:rPr lang="en-GB" altLang="en-US" dirty="0" smtClean="0"/>
              <a:t>This decision will be based on the information given to them by the arresting officer.</a:t>
            </a:r>
          </a:p>
          <a:p>
            <a:pPr eaLnBrk="1" hangingPunct="1"/>
            <a:r>
              <a:rPr lang="en-GB" altLang="en-US" dirty="0" smtClean="0"/>
              <a:t>An example of what you might say to the custody officer is:</a:t>
            </a:r>
            <a:endParaRPr lang="en-GB" altLang="en-US" b="1" dirty="0" smtClean="0"/>
          </a:p>
          <a:p>
            <a:pPr eaLnBrk="1" hangingPunct="1"/>
            <a:r>
              <a:rPr lang="en-GB" altLang="en-US" dirty="0" smtClean="0"/>
              <a:t>“At 3.30 pm today I went to Tesco’s supermarket in High Street.  In the manager’s officer I saw this man, who gave his name as Patrick Armstrong, along with the store detective.  The store detective said to me, “I saw him enter the store, take two bottles of whisky off the shelf in the off-licence department and leave the store without paying.”</a:t>
            </a:r>
          </a:p>
          <a:p>
            <a:pPr eaLnBrk="1" hangingPunct="1"/>
            <a:r>
              <a:rPr lang="en-GB" altLang="en-US" dirty="0" smtClean="0"/>
              <a:t>I cautioned and arrested him on suspicion of theft informing him that the arrest was necessary to allow the prompt and effective investigation and to do this I needed to search him.  He made no reply. I arrived in custody at 3.50pm”</a:t>
            </a:r>
            <a:endParaRPr lang="en-US" altLang="en-US" dirty="0" smtClean="0"/>
          </a:p>
          <a:p>
            <a:pPr eaLnBrk="1" hangingPunct="1"/>
            <a:r>
              <a:rPr lang="en-US" altLang="en-US" dirty="0" smtClean="0"/>
              <a:t>If you do not wish the suspect to hear the grounds for arrest then you can give them in private to the custody officer </a:t>
            </a:r>
          </a:p>
        </p:txBody>
      </p:sp>
    </p:spTree>
    <p:extLst>
      <p:ext uri="{BB962C8B-B14F-4D97-AF65-F5344CB8AC3E}">
        <p14:creationId xmlns:p14="http://schemas.microsoft.com/office/powerpoint/2010/main" val="3581638561"/>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7762"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679DA184-5EF6-4E21-B4F7-ECA7A0128456}" type="slidenum">
              <a:rPr lang="en-GB" altLang="en-GB" sz="1100">
                <a:latin typeface="Times" pitchFamily="18" charset="0"/>
              </a:rPr>
              <a:pPr algn="r">
                <a:spcBef>
                  <a:spcPct val="0"/>
                </a:spcBef>
              </a:pPr>
              <a:t>50</a:t>
            </a:fld>
            <a:endParaRPr lang="en-GB" altLang="en-GB" sz="1100">
              <a:latin typeface="Times" pitchFamily="18" charset="0"/>
            </a:endParaRPr>
          </a:p>
        </p:txBody>
      </p:sp>
      <p:sp>
        <p:nvSpPr>
          <p:cNvPr id="117763" name="Rectangle 2"/>
          <p:cNvSpPr>
            <a:spLocks noGrp="1" noRot="1" noChangeAspect="1" noChangeArrowheads="1" noTextEdit="1"/>
          </p:cNvSpPr>
          <p:nvPr>
            <p:ph type="sldImg"/>
          </p:nvPr>
        </p:nvSpPr>
        <p:spPr>
          <a:xfrm>
            <a:off x="2093913" y="579438"/>
            <a:ext cx="2251075" cy="1687512"/>
          </a:xfrm>
          <a:ln/>
        </p:spPr>
      </p:sp>
      <p:sp>
        <p:nvSpPr>
          <p:cNvPr id="117764" name="Rectangle 4"/>
          <p:cNvSpPr>
            <a:spLocks noGrp="1" noChangeArrowheads="1"/>
          </p:cNvSpPr>
          <p:nvPr>
            <p:ph type="body" idx="1"/>
          </p:nvPr>
        </p:nvSpPr>
        <p:spPr>
          <a:xfrm>
            <a:off x="496494" y="2507911"/>
            <a:ext cx="6012361" cy="599997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ts val="0"/>
              </a:spcBef>
            </a:pPr>
            <a:r>
              <a:rPr lang="en-GB" altLang="en-US" b="1" dirty="0" smtClean="0"/>
              <a:t>State:</a:t>
            </a:r>
          </a:p>
          <a:p>
            <a:pPr eaLnBrk="1" hangingPunct="1"/>
            <a:r>
              <a:rPr lang="en-GB" altLang="en-US" b="1" dirty="0" smtClean="0"/>
              <a:t>You could ask the class the following questions, providing them with the information where required:</a:t>
            </a:r>
            <a:endParaRPr lang="en-GB" altLang="en-US" dirty="0" smtClean="0"/>
          </a:p>
          <a:p>
            <a:pPr eaLnBrk="1" hangingPunct="1"/>
            <a:r>
              <a:rPr lang="en-GB" altLang="en-US" dirty="0" smtClean="0"/>
              <a:t>You need to provide the custody officer with information regarding any special conditions and associated risks that apply to the detained person.  </a:t>
            </a:r>
          </a:p>
          <a:p>
            <a:pPr eaLnBrk="1" hangingPunct="1"/>
            <a:r>
              <a:rPr lang="en-GB" altLang="en-US" b="1" dirty="0" smtClean="0"/>
              <a:t>QTS:  </a:t>
            </a:r>
            <a:r>
              <a:rPr lang="en-GB" altLang="en-US" dirty="0" smtClean="0"/>
              <a:t>Can you think of any examples of special conditions that could apply to a detained person in relation to:</a:t>
            </a:r>
          </a:p>
          <a:p>
            <a:pPr marL="685937" lvl="1" indent="-506514" eaLnBrk="1" hangingPunct="1"/>
            <a:r>
              <a:rPr lang="en-GB" altLang="en-US" dirty="0" smtClean="0"/>
              <a:t> Intoxication issues?</a:t>
            </a:r>
          </a:p>
          <a:p>
            <a:pPr marL="685937" lvl="1" indent="-506514" eaLnBrk="1" hangingPunct="1"/>
            <a:r>
              <a:rPr lang="en-GB" altLang="en-US" dirty="0" smtClean="0"/>
              <a:t> Health and medical issues?</a:t>
            </a:r>
          </a:p>
          <a:p>
            <a:pPr marL="685937" lvl="1" indent="-506514" eaLnBrk="1" hangingPunct="1"/>
            <a:r>
              <a:rPr lang="en-GB" altLang="en-US" dirty="0" smtClean="0"/>
              <a:t>Deliberate self-harm?</a:t>
            </a:r>
          </a:p>
          <a:p>
            <a:pPr marL="685937" lvl="1" indent="-506514" eaLnBrk="1" hangingPunct="1"/>
            <a:r>
              <a:rPr lang="en-GB" altLang="en-US" dirty="0" smtClean="0"/>
              <a:t>Rights and privileges?</a:t>
            </a:r>
          </a:p>
          <a:p>
            <a:pPr marL="685937" lvl="1" indent="-506514" eaLnBrk="1" hangingPunct="1"/>
            <a:r>
              <a:rPr lang="en-GB" altLang="en-US" dirty="0" smtClean="0"/>
              <a:t>Search, evidence and samples?</a:t>
            </a:r>
          </a:p>
          <a:p>
            <a:pPr marL="685937" lvl="1" indent="-506514" eaLnBrk="1" hangingPunct="1"/>
            <a:r>
              <a:rPr lang="en-GB" altLang="en-US" dirty="0" smtClean="0"/>
              <a:t>Segregation?</a:t>
            </a:r>
          </a:p>
          <a:p>
            <a:pPr eaLnBrk="1" hangingPunct="1"/>
            <a:r>
              <a:rPr lang="en-GB" altLang="en-US" b="1" dirty="0" smtClean="0"/>
              <a:t>QTS:  </a:t>
            </a:r>
            <a:r>
              <a:rPr lang="en-GB" altLang="en-US" dirty="0" smtClean="0"/>
              <a:t>Can you think of any examples of risks that could apply to a detained person in relation to:</a:t>
            </a:r>
          </a:p>
          <a:p>
            <a:pPr marL="685937" lvl="1" indent="-506514" eaLnBrk="1" hangingPunct="1"/>
            <a:r>
              <a:rPr lang="en-GB" altLang="en-US" dirty="0" smtClean="0"/>
              <a:t>The health, safety and welfare of all concerned?</a:t>
            </a:r>
          </a:p>
          <a:p>
            <a:pPr marL="685937" lvl="1" indent="-506514" eaLnBrk="1" hangingPunct="1"/>
            <a:r>
              <a:rPr lang="en-GB" altLang="en-US" dirty="0" smtClean="0"/>
              <a:t>Evidence or other property?</a:t>
            </a:r>
          </a:p>
          <a:p>
            <a:pPr marL="685937" lvl="1" indent="-506514" eaLnBrk="1" hangingPunct="1"/>
            <a:r>
              <a:rPr lang="en-GB" altLang="en-US" dirty="0" smtClean="0"/>
              <a:t>Security of all concerned?</a:t>
            </a:r>
          </a:p>
          <a:p>
            <a:pPr eaLnBrk="1" hangingPunct="1"/>
            <a:endParaRPr lang="en-GB" altLang="en-US" dirty="0" smtClean="0"/>
          </a:p>
          <a:p>
            <a:pPr eaLnBrk="1" hangingPunct="1">
              <a:spcBef>
                <a:spcPts val="0"/>
              </a:spcBef>
            </a:pPr>
            <a:endParaRPr lang="en-GB" altLang="en-US" dirty="0" smtClean="0"/>
          </a:p>
        </p:txBody>
      </p:sp>
    </p:spTree>
    <p:extLst>
      <p:ext uri="{BB962C8B-B14F-4D97-AF65-F5344CB8AC3E}">
        <p14:creationId xmlns:p14="http://schemas.microsoft.com/office/powerpoint/2010/main" val="2461498424"/>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84A720B7-DCA1-40C9-B1EA-AB1B7B5B2403}" type="slidenum">
              <a:rPr lang="en-GB" altLang="en-US" sz="1200"/>
              <a:pPr eaLnBrk="1" hangingPunct="1">
                <a:spcBef>
                  <a:spcPct val="0"/>
                </a:spcBef>
              </a:pPr>
              <a:t>51</a:t>
            </a:fld>
            <a:endParaRPr lang="en-GB" altLang="en-US" sz="1200"/>
          </a:p>
        </p:txBody>
      </p:sp>
      <p:sp>
        <p:nvSpPr>
          <p:cNvPr id="118787" name="Rectangle 2"/>
          <p:cNvSpPr>
            <a:spLocks noGrp="1" noRot="1" noChangeAspect="1" noChangeArrowheads="1" noTextEdit="1"/>
          </p:cNvSpPr>
          <p:nvPr>
            <p:ph type="sldImg"/>
          </p:nvPr>
        </p:nvSpPr>
        <p:spPr>
          <a:ln/>
        </p:spPr>
      </p:sp>
      <p:sp>
        <p:nvSpPr>
          <p:cNvPr id="1187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b="1" dirty="0" smtClean="0"/>
              <a:t>State: </a:t>
            </a:r>
          </a:p>
          <a:p>
            <a:pPr eaLnBrk="1" hangingPunct="1"/>
            <a:r>
              <a:rPr lang="en-GB" altLang="en-US" dirty="0" smtClean="0"/>
              <a:t>The statutory rights of a person under arrest at a police station or other premises are:</a:t>
            </a:r>
            <a:endParaRPr lang="en-US" altLang="en-US" dirty="0" smtClean="0"/>
          </a:p>
          <a:p>
            <a:pPr eaLnBrk="1" hangingPunct="1"/>
            <a:r>
              <a:rPr lang="en-US" altLang="en-US" dirty="0" smtClean="0"/>
              <a:t>The right to have somebody informed of their arrest (p59 &amp; p67 PACE)</a:t>
            </a:r>
          </a:p>
          <a:p>
            <a:pPr eaLnBrk="1" hangingPunct="1"/>
            <a:r>
              <a:rPr lang="en-US" altLang="en-US" dirty="0" smtClean="0"/>
              <a:t>The right to free independent legal advice and consult with a solicitor (p69 &amp;119 PACE) </a:t>
            </a:r>
            <a:r>
              <a:rPr lang="en-GB" altLang="en-US" dirty="0" smtClean="0"/>
              <a:t>(in person or by telephone)</a:t>
            </a:r>
            <a:endParaRPr lang="en-US" altLang="en-US" dirty="0" smtClean="0"/>
          </a:p>
          <a:p>
            <a:pPr eaLnBrk="1" hangingPunct="1"/>
            <a:r>
              <a:rPr lang="en-US" altLang="en-US" dirty="0" smtClean="0"/>
              <a:t>The right to consult the codes of practice (p59 &amp; p65 PACE)</a:t>
            </a:r>
          </a:p>
          <a:p>
            <a:pPr eaLnBrk="1" hangingPunct="1"/>
            <a:r>
              <a:rPr lang="en-GB" altLang="en-US" dirty="0" smtClean="0"/>
              <a:t>The person must be informed that these rights need not be exercised immediately.  They are continuing rights which may be exercised at any stage during the period in custody.  When the custody officer has completed these actions, the person should be given a notice setting out these rights and asked to sign the custody record.</a:t>
            </a:r>
          </a:p>
          <a:p>
            <a:r>
              <a:rPr lang="en-GB" altLang="en-US" b="1" dirty="0" smtClean="0"/>
              <a:t>QTS:  What is an appropriate adult?</a:t>
            </a:r>
          </a:p>
          <a:p>
            <a:r>
              <a:rPr lang="en-GB" altLang="en-US" b="1" dirty="0" smtClean="0"/>
              <a:t>QTS:  When would an appropriate adult be required?</a:t>
            </a:r>
          </a:p>
          <a:p>
            <a:pPr eaLnBrk="1" hangingPunct="1"/>
            <a:r>
              <a:rPr lang="en-GB" altLang="en-US" b="1" dirty="0" smtClean="0"/>
              <a:t>QTS: </a:t>
            </a:r>
            <a:r>
              <a:rPr lang="en-GB" altLang="en-US" dirty="0" smtClean="0"/>
              <a:t>What consequences do you think failing to deal with a detained person in an ethical manner might have for:</a:t>
            </a:r>
          </a:p>
          <a:p>
            <a:pPr eaLnBrk="1" hangingPunct="1">
              <a:buFontTx/>
              <a:buChar char="•"/>
            </a:pPr>
            <a:r>
              <a:rPr lang="en-GB" altLang="en-US" dirty="0" smtClean="0"/>
              <a:t>The detained person?</a:t>
            </a:r>
          </a:p>
          <a:p>
            <a:pPr eaLnBrk="1" hangingPunct="1">
              <a:buFontTx/>
              <a:buChar char="•"/>
            </a:pPr>
            <a:r>
              <a:rPr lang="en-GB" altLang="en-US" dirty="0" smtClean="0"/>
              <a:t>You as an officer?</a:t>
            </a:r>
          </a:p>
          <a:p>
            <a:pPr eaLnBrk="1" hangingPunct="1">
              <a:buFontTx/>
              <a:buChar char="•"/>
            </a:pPr>
            <a:r>
              <a:rPr lang="en-GB" altLang="en-US" dirty="0" smtClean="0"/>
              <a:t>Your force?</a:t>
            </a:r>
          </a:p>
          <a:p>
            <a:pPr eaLnBrk="1" hangingPunct="1">
              <a:buFontTx/>
              <a:buChar char="•"/>
            </a:pPr>
            <a:endParaRPr lang="en-GB" altLang="en-US" dirty="0" smtClean="0"/>
          </a:p>
        </p:txBody>
      </p:sp>
    </p:spTree>
    <p:extLst>
      <p:ext uri="{BB962C8B-B14F-4D97-AF65-F5344CB8AC3E}">
        <p14:creationId xmlns:p14="http://schemas.microsoft.com/office/powerpoint/2010/main" val="3129134025"/>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400">
                <a:solidFill>
                  <a:schemeClr val="tx1"/>
                </a:solidFill>
                <a:latin typeface="Arial" charset="0"/>
              </a:defRPr>
            </a:lvl1pPr>
            <a:lvl2pPr marL="743099" indent="-285807" eaLnBrk="0" hangingPunct="0">
              <a:spcBef>
                <a:spcPct val="30000"/>
              </a:spcBef>
              <a:defRPr sz="1400">
                <a:solidFill>
                  <a:schemeClr val="tx1"/>
                </a:solidFill>
                <a:latin typeface="Arial" charset="0"/>
              </a:defRPr>
            </a:lvl2pPr>
            <a:lvl3pPr marL="1143229" indent="-228646" eaLnBrk="0" hangingPunct="0">
              <a:spcBef>
                <a:spcPct val="30000"/>
              </a:spcBef>
              <a:defRPr sz="1400">
                <a:solidFill>
                  <a:schemeClr val="tx1"/>
                </a:solidFill>
                <a:latin typeface="Arial" charset="0"/>
              </a:defRPr>
            </a:lvl3pPr>
            <a:lvl4pPr marL="1600520" indent="-228646" eaLnBrk="0" hangingPunct="0">
              <a:spcBef>
                <a:spcPct val="30000"/>
              </a:spcBef>
              <a:defRPr sz="1400">
                <a:solidFill>
                  <a:schemeClr val="tx1"/>
                </a:solidFill>
                <a:latin typeface="Arial" charset="0"/>
              </a:defRPr>
            </a:lvl4pPr>
            <a:lvl5pPr marL="2057811" indent="-228646" eaLnBrk="0" hangingPunct="0">
              <a:spcBef>
                <a:spcPct val="30000"/>
              </a:spcBef>
              <a:defRPr sz="1400">
                <a:solidFill>
                  <a:schemeClr val="tx1"/>
                </a:solidFill>
                <a:latin typeface="Arial" charset="0"/>
              </a:defRPr>
            </a:lvl5pPr>
            <a:lvl6pPr marL="2515103" indent="-228646" eaLnBrk="0" fontAlgn="base" hangingPunct="0">
              <a:spcBef>
                <a:spcPct val="30000"/>
              </a:spcBef>
              <a:spcAft>
                <a:spcPct val="0"/>
              </a:spcAft>
              <a:defRPr sz="1400">
                <a:solidFill>
                  <a:schemeClr val="tx1"/>
                </a:solidFill>
                <a:latin typeface="Arial" charset="0"/>
              </a:defRPr>
            </a:lvl6pPr>
            <a:lvl7pPr marL="2972394" indent="-228646" eaLnBrk="0" fontAlgn="base" hangingPunct="0">
              <a:spcBef>
                <a:spcPct val="30000"/>
              </a:spcBef>
              <a:spcAft>
                <a:spcPct val="0"/>
              </a:spcAft>
              <a:defRPr sz="1400">
                <a:solidFill>
                  <a:schemeClr val="tx1"/>
                </a:solidFill>
                <a:latin typeface="Arial" charset="0"/>
              </a:defRPr>
            </a:lvl7pPr>
            <a:lvl8pPr marL="3429686" indent="-228646" eaLnBrk="0" fontAlgn="base" hangingPunct="0">
              <a:spcBef>
                <a:spcPct val="30000"/>
              </a:spcBef>
              <a:spcAft>
                <a:spcPct val="0"/>
              </a:spcAft>
              <a:defRPr sz="1400">
                <a:solidFill>
                  <a:schemeClr val="tx1"/>
                </a:solidFill>
                <a:latin typeface="Arial" charset="0"/>
              </a:defRPr>
            </a:lvl8pPr>
            <a:lvl9pPr marL="3886977" indent="-228646" eaLnBrk="0" fontAlgn="base" hangingPunct="0">
              <a:spcBef>
                <a:spcPct val="30000"/>
              </a:spcBef>
              <a:spcAft>
                <a:spcPct val="0"/>
              </a:spcAft>
              <a:defRPr sz="1400">
                <a:solidFill>
                  <a:schemeClr val="tx1"/>
                </a:solidFill>
                <a:latin typeface="Arial" charset="0"/>
              </a:defRPr>
            </a:lvl9pPr>
          </a:lstStyle>
          <a:p>
            <a:pPr eaLnBrk="1" hangingPunct="1">
              <a:spcBef>
                <a:spcPct val="0"/>
              </a:spcBef>
            </a:pPr>
            <a:fld id="{EF8771F4-F1D4-4602-A5A2-4B8791B0ACBA}" type="slidenum">
              <a:rPr lang="en-GB" altLang="en-US" sz="1200"/>
              <a:pPr eaLnBrk="1" hangingPunct="1">
                <a:spcBef>
                  <a:spcPct val="0"/>
                </a:spcBef>
              </a:pPr>
              <a:t>52</a:t>
            </a:fld>
            <a:endParaRPr lang="en-GB" altLang="en-US" sz="1200"/>
          </a:p>
        </p:txBody>
      </p:sp>
      <p:sp>
        <p:nvSpPr>
          <p:cNvPr id="119811" name="Rectangle 2"/>
          <p:cNvSpPr>
            <a:spLocks noGrp="1" noRot="1" noChangeAspect="1" noChangeArrowheads="1" noTextEdit="1"/>
          </p:cNvSpPr>
          <p:nvPr>
            <p:ph type="sldImg"/>
          </p:nvPr>
        </p:nvSpPr>
        <p:spPr>
          <a:ln/>
        </p:spPr>
      </p:sp>
      <p:sp>
        <p:nvSpPr>
          <p:cNvPr id="1198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600" b="1" dirty="0"/>
              <a:t>State:</a:t>
            </a:r>
          </a:p>
          <a:p>
            <a:r>
              <a:rPr lang="en-US" altLang="en-US" sz="1600" dirty="0"/>
              <a:t>The custody officer will require certain information from the arresting officer.</a:t>
            </a:r>
          </a:p>
          <a:p>
            <a:r>
              <a:rPr lang="en-GB" altLang="en-US" sz="1600" dirty="0"/>
              <a:t>What time was the person arrested, for what offence(s) and the reason(s) for that persons arrest? </a:t>
            </a:r>
            <a:endParaRPr lang="en-US" altLang="en-US" sz="1600" dirty="0"/>
          </a:p>
          <a:p>
            <a:r>
              <a:rPr lang="en-GB" altLang="en-US" sz="1600" dirty="0"/>
              <a:t>what time did they arrive at the station?</a:t>
            </a:r>
            <a:endParaRPr lang="en-US" altLang="en-US" sz="1600" dirty="0"/>
          </a:p>
          <a:p>
            <a:r>
              <a:rPr lang="en-GB" altLang="en-US" sz="1600" dirty="0"/>
              <a:t>Why is the person here?</a:t>
            </a:r>
            <a:endParaRPr lang="en-US" altLang="en-US" sz="1600" dirty="0"/>
          </a:p>
          <a:p>
            <a:r>
              <a:rPr lang="en-GB" altLang="en-US" sz="1600" dirty="0"/>
              <a:t>Was he/she lawfully arrested?</a:t>
            </a:r>
            <a:endParaRPr lang="en-US" altLang="en-US" sz="1600" dirty="0"/>
          </a:p>
          <a:p>
            <a:r>
              <a:rPr lang="en-GB" altLang="en-US" sz="1600" dirty="0"/>
              <a:t>Why is further detention necessary?</a:t>
            </a:r>
            <a:endParaRPr lang="en-US" altLang="en-US" sz="1600" dirty="0"/>
          </a:p>
          <a:p>
            <a:r>
              <a:rPr lang="en-GB" altLang="en-US" sz="1600" dirty="0"/>
              <a:t>On what authority is the detention to be made?</a:t>
            </a:r>
            <a:endParaRPr lang="en-US" altLang="en-US" sz="1600" dirty="0"/>
          </a:p>
          <a:p>
            <a:r>
              <a:rPr lang="en-GB" altLang="en-US" sz="1600" dirty="0"/>
              <a:t>What procedures will have to be considered for this person while in custody?</a:t>
            </a:r>
            <a:endParaRPr lang="en-US" altLang="en-US" sz="1600" dirty="0"/>
          </a:p>
          <a:p>
            <a:r>
              <a:rPr lang="en-GB" altLang="en-US" sz="1600" dirty="0"/>
              <a:t>What special needs does this person have?</a:t>
            </a:r>
            <a:endParaRPr lang="en-US" altLang="en-US" sz="1600" dirty="0"/>
          </a:p>
          <a:p>
            <a:pPr eaLnBrk="1" hangingPunct="1">
              <a:spcBef>
                <a:spcPct val="0"/>
              </a:spcBef>
            </a:pPr>
            <a:endParaRPr lang="en-GB" altLang="en-US" sz="1600" dirty="0"/>
          </a:p>
          <a:p>
            <a:pPr eaLnBrk="1" hangingPunct="1">
              <a:spcBef>
                <a:spcPct val="0"/>
              </a:spcBef>
            </a:pPr>
            <a:r>
              <a:rPr lang="en-GB" altLang="en-US" sz="1600" dirty="0"/>
              <a:t>Therefore the Custody Officer must also be informed of the </a:t>
            </a:r>
            <a:r>
              <a:rPr lang="en-GB" altLang="en-US" sz="1600" b="1" dirty="0"/>
              <a:t>actions, behaviour, information and any other circumstances</a:t>
            </a:r>
            <a:r>
              <a:rPr lang="en-GB" altLang="en-US" sz="1600" dirty="0"/>
              <a:t> which led to the belief that an arrest was necessary.</a:t>
            </a:r>
          </a:p>
          <a:p>
            <a:pPr eaLnBrk="1" hangingPunct="1">
              <a:spcBef>
                <a:spcPct val="0"/>
              </a:spcBef>
            </a:pPr>
            <a:endParaRPr lang="en-GB" altLang="en-US" sz="1600" dirty="0"/>
          </a:p>
          <a:p>
            <a:pPr eaLnBrk="1" hangingPunct="1">
              <a:spcBef>
                <a:spcPct val="0"/>
              </a:spcBef>
            </a:pPr>
            <a:r>
              <a:rPr lang="en-GB" altLang="en-US" sz="1600" dirty="0"/>
              <a:t>The Custody Officer is then required to record the offence(s) that the person has been arrested for and the reason(s) for the arrest(s) on the Custody Record.</a:t>
            </a:r>
          </a:p>
          <a:p>
            <a:pPr eaLnBrk="1" hangingPunct="1">
              <a:spcBef>
                <a:spcPct val="0"/>
              </a:spcBef>
            </a:pPr>
            <a:endParaRPr lang="en-GB" altLang="en-US" sz="1600" dirty="0"/>
          </a:p>
          <a:p>
            <a:pPr eaLnBrk="1" hangingPunct="1"/>
            <a:endParaRPr lang="en-US" altLang="en-US" sz="1600" dirty="0"/>
          </a:p>
        </p:txBody>
      </p:sp>
    </p:spTree>
    <p:extLst>
      <p:ext uri="{BB962C8B-B14F-4D97-AF65-F5344CB8AC3E}">
        <p14:creationId xmlns:p14="http://schemas.microsoft.com/office/powerpoint/2010/main" val="273952147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A33D55D1-71EF-4065-B3AF-AF748968EE8A}" type="slidenum">
              <a:rPr lang="en-GB" altLang="en-GB" sz="1100">
                <a:latin typeface="Times" pitchFamily="18" charset="0"/>
              </a:rPr>
              <a:pPr algn="r">
                <a:spcBef>
                  <a:spcPct val="0"/>
                </a:spcBef>
              </a:pPr>
              <a:t>53</a:t>
            </a:fld>
            <a:endParaRPr lang="en-GB" altLang="en-GB" sz="1100">
              <a:latin typeface="Times" pitchFamily="18" charset="0"/>
            </a:endParaRPr>
          </a:p>
        </p:txBody>
      </p:sp>
      <p:sp>
        <p:nvSpPr>
          <p:cNvPr id="121859" name="Rectangle 2"/>
          <p:cNvSpPr>
            <a:spLocks noGrp="1" noRot="1" noChangeAspect="1" noChangeArrowheads="1" noTextEdit="1"/>
          </p:cNvSpPr>
          <p:nvPr>
            <p:ph type="sldImg"/>
          </p:nvPr>
        </p:nvSpPr>
        <p:spPr>
          <a:xfrm>
            <a:off x="2292350" y="312738"/>
            <a:ext cx="2217738" cy="1663700"/>
          </a:xfrm>
          <a:ln/>
        </p:spPr>
      </p:sp>
      <p:sp>
        <p:nvSpPr>
          <p:cNvPr id="121860" name="Rectangle 4"/>
          <p:cNvSpPr>
            <a:spLocks noGrp="1" noChangeArrowheads="1"/>
          </p:cNvSpPr>
          <p:nvPr>
            <p:ph type="body" idx="1"/>
          </p:nvPr>
        </p:nvSpPr>
        <p:spPr>
          <a:xfrm>
            <a:off x="450048" y="2110155"/>
            <a:ext cx="6029978" cy="6734066"/>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r>
              <a:rPr lang="en-GB" altLang="en-US" sz="1600" b="1" dirty="0"/>
              <a:t>State:</a:t>
            </a:r>
          </a:p>
          <a:p>
            <a:pPr eaLnBrk="1" hangingPunct="1">
              <a:lnSpc>
                <a:spcPct val="90000"/>
              </a:lnSpc>
            </a:pPr>
            <a:r>
              <a:rPr lang="en-GB" altLang="en-US" sz="1600" dirty="0"/>
              <a:t>The Arresting Officer is required to record in their PNB or by other methods, usually in a computer record, the nature and circumstances of the offence which led to the arrest and the necessity test criteria that made the arrest essential.</a:t>
            </a:r>
          </a:p>
          <a:p>
            <a:pPr eaLnBrk="1" hangingPunct="1">
              <a:lnSpc>
                <a:spcPct val="90000"/>
              </a:lnSpc>
              <a:spcBef>
                <a:spcPct val="0"/>
              </a:spcBef>
            </a:pPr>
            <a:endParaRPr lang="en-GB" altLang="en-US" sz="1600" dirty="0"/>
          </a:p>
          <a:p>
            <a:pPr eaLnBrk="1" hangingPunct="1">
              <a:lnSpc>
                <a:spcPct val="90000"/>
              </a:lnSpc>
              <a:spcBef>
                <a:spcPct val="0"/>
              </a:spcBef>
            </a:pPr>
            <a:r>
              <a:rPr lang="en-GB" altLang="en-US" sz="1600" dirty="0"/>
              <a:t>The additional benefit of recording the full reasons why an arrest was necessary in this way is that defence solicitors and barrister will be less likely to then question the Arresting Officer in the witness box if it is already fully explained.</a:t>
            </a:r>
          </a:p>
        </p:txBody>
      </p:sp>
    </p:spTree>
    <p:extLst>
      <p:ext uri="{BB962C8B-B14F-4D97-AF65-F5344CB8AC3E}">
        <p14:creationId xmlns:p14="http://schemas.microsoft.com/office/powerpoint/2010/main" val="311243281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5A8FB9ED-9E5F-4DEF-8A0B-A00F8BB40C5C}" type="slidenum">
              <a:rPr lang="en-GB" altLang="en-GB" sz="1100">
                <a:latin typeface="Times" pitchFamily="18" charset="0"/>
              </a:rPr>
              <a:pPr algn="r">
                <a:spcBef>
                  <a:spcPct val="0"/>
                </a:spcBef>
              </a:pPr>
              <a:t>54</a:t>
            </a:fld>
            <a:endParaRPr lang="en-GB" altLang="en-GB" sz="1100">
              <a:latin typeface="Times" pitchFamily="18" charset="0"/>
            </a:endParaRPr>
          </a:p>
        </p:txBody>
      </p:sp>
      <p:sp>
        <p:nvSpPr>
          <p:cNvPr id="122883" name="Rectangle 2"/>
          <p:cNvSpPr>
            <a:spLocks noGrp="1" noRot="1" noChangeAspect="1" noChangeArrowheads="1" noTextEdit="1"/>
          </p:cNvSpPr>
          <p:nvPr>
            <p:ph type="sldImg"/>
          </p:nvPr>
        </p:nvSpPr>
        <p:spPr>
          <a:ln/>
        </p:spPr>
      </p:sp>
      <p:sp>
        <p:nvSpPr>
          <p:cNvPr id="122884" name="Rectangle 4"/>
          <p:cNvSpPr>
            <a:spLocks noGrp="1" noChangeArrowheads="1"/>
          </p:cNvSpPr>
          <p:nvPr>
            <p:ph type="body" idx="1"/>
          </p:nvPr>
        </p:nvSpPr>
        <p:spPr>
          <a:xfrm>
            <a:off x="424423" y="2383611"/>
            <a:ext cx="6009158" cy="6074552"/>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dirty="0"/>
              <a:t>State:</a:t>
            </a:r>
          </a:p>
          <a:p>
            <a:pPr eaLnBrk="1" hangingPunct="1">
              <a:spcBef>
                <a:spcPct val="0"/>
              </a:spcBef>
            </a:pPr>
            <a:r>
              <a:rPr lang="en-GB" altLang="en-US" sz="1600" dirty="0"/>
              <a:t>Arresting Officers will be asked questions about their decision making in the witness box. </a:t>
            </a:r>
          </a:p>
          <a:p>
            <a:pPr eaLnBrk="1" hangingPunct="1">
              <a:spcBef>
                <a:spcPct val="0"/>
              </a:spcBef>
            </a:pPr>
            <a:endParaRPr lang="en-GB" altLang="en-US" sz="1600" dirty="0"/>
          </a:p>
          <a:p>
            <a:pPr eaLnBrk="1" hangingPunct="1">
              <a:spcBef>
                <a:spcPct val="0"/>
              </a:spcBef>
            </a:pPr>
            <a:r>
              <a:rPr lang="en-GB" altLang="en-US" sz="1600" dirty="0"/>
              <a:t>Officers must feel that exercising the power was not just necessary, but also proportionate in the circumstances, and be able to rationalise their decision making. </a:t>
            </a:r>
          </a:p>
          <a:p>
            <a:pPr eaLnBrk="1" hangingPunct="1">
              <a:spcBef>
                <a:spcPct val="0"/>
              </a:spcBef>
            </a:pPr>
            <a:endParaRPr lang="en-GB" altLang="en-US" sz="1600" dirty="0"/>
          </a:p>
          <a:p>
            <a:pPr eaLnBrk="1" hangingPunct="1">
              <a:spcBef>
                <a:spcPct val="0"/>
              </a:spcBef>
            </a:pPr>
            <a:r>
              <a:rPr lang="en-GB" altLang="en-US" sz="1600" dirty="0"/>
              <a:t>YOU need to justify the arrest!</a:t>
            </a:r>
          </a:p>
        </p:txBody>
      </p:sp>
    </p:spTree>
    <p:extLst>
      <p:ext uri="{BB962C8B-B14F-4D97-AF65-F5344CB8AC3E}">
        <p14:creationId xmlns:p14="http://schemas.microsoft.com/office/powerpoint/2010/main" val="419978359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E3EC5DF2-B72A-4F04-8D47-67FDB90FD4BB}" type="slidenum">
              <a:rPr lang="en-GB" altLang="en-GB" sz="1100">
                <a:latin typeface="Times" pitchFamily="18" charset="0"/>
              </a:rPr>
              <a:pPr algn="r">
                <a:spcBef>
                  <a:spcPct val="0"/>
                </a:spcBef>
              </a:pPr>
              <a:t>55</a:t>
            </a:fld>
            <a:endParaRPr lang="en-GB" altLang="en-GB" sz="1100">
              <a:latin typeface="Times" pitchFamily="18" charset="0"/>
            </a:endParaRPr>
          </a:p>
        </p:txBody>
      </p:sp>
      <p:sp>
        <p:nvSpPr>
          <p:cNvPr id="123907" name="Rectangle 2"/>
          <p:cNvSpPr>
            <a:spLocks noGrp="1" noRot="1" noChangeAspect="1" noChangeArrowheads="1" noTextEdit="1"/>
          </p:cNvSpPr>
          <p:nvPr>
            <p:ph type="sldImg"/>
          </p:nvPr>
        </p:nvSpPr>
        <p:spPr>
          <a:xfrm>
            <a:off x="2181225" y="646113"/>
            <a:ext cx="2522538" cy="1890712"/>
          </a:xfrm>
          <a:ln/>
        </p:spPr>
      </p:sp>
      <p:sp>
        <p:nvSpPr>
          <p:cNvPr id="123908" name="Rectangle 4"/>
          <p:cNvSpPr>
            <a:spLocks noGrp="1" noChangeArrowheads="1"/>
          </p:cNvSpPr>
          <p:nvPr>
            <p:ph type="body" idx="1"/>
          </p:nvPr>
        </p:nvSpPr>
        <p:spPr>
          <a:xfrm>
            <a:off x="424423" y="2774056"/>
            <a:ext cx="6009158" cy="62017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tLang="en-US" sz="1600" b="1" dirty="0"/>
              <a:t>Suggested answer(s): </a:t>
            </a:r>
            <a:r>
              <a:rPr lang="en-GB" altLang="en-US" sz="1600" b="1" i="1" dirty="0"/>
              <a:t>“I considered…”</a:t>
            </a:r>
          </a:p>
          <a:p>
            <a:pPr eaLnBrk="1" hangingPunct="1">
              <a:spcBef>
                <a:spcPct val="0"/>
              </a:spcBef>
            </a:pPr>
            <a:endParaRPr lang="en-GB" altLang="en-US" sz="1600" i="1" dirty="0"/>
          </a:p>
          <a:p>
            <a:pPr eaLnBrk="1" hangingPunct="1">
              <a:spcBef>
                <a:spcPct val="0"/>
              </a:spcBef>
            </a:pPr>
            <a:r>
              <a:rPr lang="en-GB" altLang="en-US" sz="1600" dirty="0"/>
              <a:t>The situation of the victim </a:t>
            </a:r>
            <a:r>
              <a:rPr lang="en-GB" altLang="en-US" sz="1600" b="1" dirty="0"/>
              <a:t>&amp;</a:t>
            </a:r>
            <a:r>
              <a:rPr lang="en-GB" altLang="en-US" sz="1600" dirty="0"/>
              <a:t> (e) to protect a child or other vulnerable  person from the person in question</a:t>
            </a:r>
          </a:p>
          <a:p>
            <a:pPr eaLnBrk="1" hangingPunct="1">
              <a:spcBef>
                <a:spcPct val="0"/>
              </a:spcBef>
            </a:pPr>
            <a:endParaRPr lang="en-GB" altLang="en-US" sz="1600" dirty="0"/>
          </a:p>
          <a:p>
            <a:pPr eaLnBrk="1" hangingPunct="1">
              <a:spcBef>
                <a:spcPct val="0"/>
              </a:spcBef>
            </a:pPr>
            <a:r>
              <a:rPr lang="en-GB" altLang="en-US" sz="1600" b="1" i="1" dirty="0"/>
              <a:t>Do you believe victims of Domestic Abuse to be vulnerable? ACPO &amp; Force Policies state that they are.</a:t>
            </a:r>
          </a:p>
          <a:p>
            <a:pPr eaLnBrk="1" hangingPunct="1">
              <a:spcBef>
                <a:spcPct val="0"/>
              </a:spcBef>
            </a:pPr>
            <a:endParaRPr lang="en-GB" altLang="en-US" sz="1600" dirty="0"/>
          </a:p>
          <a:p>
            <a:pPr eaLnBrk="1" hangingPunct="1">
              <a:spcBef>
                <a:spcPct val="0"/>
              </a:spcBef>
            </a:pPr>
            <a:r>
              <a:rPr lang="en-GB" altLang="en-US" sz="1600" dirty="0"/>
              <a:t>The needs of the investigative process </a:t>
            </a:r>
            <a:r>
              <a:rPr lang="en-GB" altLang="en-US" sz="1600" b="1" dirty="0"/>
              <a:t>&amp;</a:t>
            </a:r>
            <a:r>
              <a:rPr lang="en-GB" altLang="en-US" sz="1600" dirty="0"/>
              <a:t> (e) to allow the prompt &amp; effective investigation of the offence or of the conduct of the person in question </a:t>
            </a:r>
          </a:p>
          <a:p>
            <a:pPr eaLnBrk="1" hangingPunct="1">
              <a:spcBef>
                <a:spcPct val="0"/>
              </a:spcBef>
            </a:pPr>
            <a:endParaRPr lang="en-GB" altLang="en-US" sz="1600" dirty="0"/>
          </a:p>
          <a:p>
            <a:pPr eaLnBrk="1" hangingPunct="1">
              <a:spcBef>
                <a:spcPct val="0"/>
              </a:spcBef>
            </a:pPr>
            <a:r>
              <a:rPr lang="en-GB" altLang="en-US" sz="1600" b="1" i="1" dirty="0"/>
              <a:t>Might the suspect contact, intimidate or threaten the witness?</a:t>
            </a:r>
          </a:p>
          <a:p>
            <a:pPr eaLnBrk="1" hangingPunct="1">
              <a:spcBef>
                <a:spcPct val="0"/>
              </a:spcBef>
            </a:pPr>
            <a:endParaRPr lang="en-US" altLang="en-US" sz="1600" dirty="0"/>
          </a:p>
          <a:p>
            <a:pPr eaLnBrk="1" hangingPunct="1">
              <a:spcBef>
                <a:spcPct val="0"/>
              </a:spcBef>
            </a:pPr>
            <a:r>
              <a:rPr lang="en-GB" altLang="en-US" sz="1600" dirty="0"/>
              <a:t>This is only a suggested answer as every case will be different. </a:t>
            </a:r>
          </a:p>
          <a:p>
            <a:pPr eaLnBrk="1" hangingPunct="1">
              <a:spcBef>
                <a:spcPct val="0"/>
              </a:spcBef>
            </a:pPr>
            <a:endParaRPr lang="en-GB" altLang="en-US" sz="1600" b="1" dirty="0"/>
          </a:p>
          <a:p>
            <a:pPr eaLnBrk="1" hangingPunct="1">
              <a:spcBef>
                <a:spcPct val="0"/>
              </a:spcBef>
            </a:pPr>
            <a:r>
              <a:rPr lang="en-GB" altLang="en-US" sz="1600" dirty="0"/>
              <a:t>If </a:t>
            </a:r>
            <a:r>
              <a:rPr lang="en-GB" altLang="en-US" sz="1600" b="1" dirty="0"/>
              <a:t>you </a:t>
            </a:r>
            <a:r>
              <a:rPr lang="en-GB" altLang="en-US" sz="1600" dirty="0"/>
              <a:t>are the Arresting Officer you must </a:t>
            </a:r>
            <a:r>
              <a:rPr lang="en-GB" altLang="en-US" sz="1600" b="1" dirty="0"/>
              <a:t>know</a:t>
            </a:r>
            <a:r>
              <a:rPr lang="en-GB" altLang="en-US" sz="1600" dirty="0"/>
              <a:t> the arrest power and you must </a:t>
            </a:r>
            <a:r>
              <a:rPr lang="en-GB" altLang="en-US" sz="1600" b="1" dirty="0"/>
              <a:t>apply</a:t>
            </a:r>
            <a:r>
              <a:rPr lang="en-GB" altLang="en-US" sz="1600" dirty="0"/>
              <a:t> it. </a:t>
            </a:r>
          </a:p>
          <a:p>
            <a:pPr eaLnBrk="1" hangingPunct="1">
              <a:spcBef>
                <a:spcPct val="0"/>
              </a:spcBef>
            </a:pPr>
            <a:endParaRPr lang="en-GB" altLang="en-US" sz="1600" dirty="0"/>
          </a:p>
          <a:p>
            <a:pPr eaLnBrk="1" hangingPunct="1">
              <a:spcBef>
                <a:spcPct val="0"/>
              </a:spcBef>
            </a:pPr>
            <a:r>
              <a:rPr lang="en-GB" altLang="en-US" sz="1600" dirty="0"/>
              <a:t>You cannot rely on the phrase </a:t>
            </a:r>
            <a:r>
              <a:rPr lang="en-GB" altLang="en-US" sz="1600" i="1" dirty="0"/>
              <a:t>“Someone else said…”’</a:t>
            </a:r>
          </a:p>
          <a:p>
            <a:pPr eaLnBrk="1" hangingPunct="1">
              <a:spcBef>
                <a:spcPct val="0"/>
              </a:spcBef>
            </a:pPr>
            <a:endParaRPr lang="en-GB" altLang="en-US" sz="1600" i="1" dirty="0"/>
          </a:p>
          <a:p>
            <a:pPr eaLnBrk="1" hangingPunct="1">
              <a:spcBef>
                <a:spcPct val="0"/>
              </a:spcBef>
            </a:pPr>
            <a:endParaRPr lang="en-GB" altLang="en-US" sz="1300" dirty="0"/>
          </a:p>
        </p:txBody>
      </p:sp>
    </p:spTree>
    <p:extLst>
      <p:ext uri="{BB962C8B-B14F-4D97-AF65-F5344CB8AC3E}">
        <p14:creationId xmlns:p14="http://schemas.microsoft.com/office/powerpoint/2010/main" val="188926067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p:cNvSpPr txBox="1">
            <a:spLocks noGrp="1" noChangeArrowheads="1"/>
          </p:cNvSpPr>
          <p:nvPr/>
        </p:nvSpPr>
        <p:spPr bwMode="auto">
          <a:xfrm>
            <a:off x="3883852" y="8686288"/>
            <a:ext cx="2974149" cy="457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8520" tIns="44260" rIns="88520" bIns="44260" anchor="b"/>
          <a:lstStyle>
            <a:lvl1pPr eaLnBrk="0" hangingPunct="0">
              <a:spcBef>
                <a:spcPct val="30000"/>
              </a:spcBef>
              <a:defRPr sz="1400">
                <a:solidFill>
                  <a:schemeClr val="tx1"/>
                </a:solidFill>
                <a:latin typeface="Arial" charset="0"/>
              </a:defRPr>
            </a:lvl1pPr>
            <a:lvl2pPr marL="742950" indent="-285750" eaLnBrk="0" hangingPunct="0">
              <a:spcBef>
                <a:spcPct val="30000"/>
              </a:spcBef>
              <a:defRPr sz="1400">
                <a:solidFill>
                  <a:schemeClr val="tx1"/>
                </a:solidFill>
                <a:latin typeface="Arial" charset="0"/>
              </a:defRPr>
            </a:lvl2pPr>
            <a:lvl3pPr marL="1143000" indent="-228600" eaLnBrk="0" hangingPunct="0">
              <a:spcBef>
                <a:spcPct val="30000"/>
              </a:spcBef>
              <a:defRPr sz="1400">
                <a:solidFill>
                  <a:schemeClr val="tx1"/>
                </a:solidFill>
                <a:latin typeface="Arial" charset="0"/>
              </a:defRPr>
            </a:lvl3pPr>
            <a:lvl4pPr marL="1600200" indent="-228600" eaLnBrk="0" hangingPunct="0">
              <a:spcBef>
                <a:spcPct val="30000"/>
              </a:spcBef>
              <a:defRPr sz="1400">
                <a:solidFill>
                  <a:schemeClr val="tx1"/>
                </a:solidFill>
                <a:latin typeface="Arial" charset="0"/>
              </a:defRPr>
            </a:lvl4pPr>
            <a:lvl5pPr marL="2057400" indent="-228600" eaLnBrk="0" hangingPunct="0">
              <a:spcBef>
                <a:spcPct val="30000"/>
              </a:spcBef>
              <a:defRPr sz="1400">
                <a:solidFill>
                  <a:schemeClr val="tx1"/>
                </a:solidFill>
                <a:latin typeface="Arial" charset="0"/>
              </a:defRPr>
            </a:lvl5pPr>
            <a:lvl6pPr marL="2514600" indent="-228600" eaLnBrk="0" fontAlgn="base" hangingPunct="0">
              <a:spcBef>
                <a:spcPct val="30000"/>
              </a:spcBef>
              <a:spcAft>
                <a:spcPct val="0"/>
              </a:spcAft>
              <a:defRPr sz="1400">
                <a:solidFill>
                  <a:schemeClr val="tx1"/>
                </a:solidFill>
                <a:latin typeface="Arial" charset="0"/>
              </a:defRPr>
            </a:lvl6pPr>
            <a:lvl7pPr marL="2971800" indent="-228600" eaLnBrk="0" fontAlgn="base" hangingPunct="0">
              <a:spcBef>
                <a:spcPct val="30000"/>
              </a:spcBef>
              <a:spcAft>
                <a:spcPct val="0"/>
              </a:spcAft>
              <a:defRPr sz="1400">
                <a:solidFill>
                  <a:schemeClr val="tx1"/>
                </a:solidFill>
                <a:latin typeface="Arial" charset="0"/>
              </a:defRPr>
            </a:lvl7pPr>
            <a:lvl8pPr marL="3429000" indent="-228600" eaLnBrk="0" fontAlgn="base" hangingPunct="0">
              <a:spcBef>
                <a:spcPct val="30000"/>
              </a:spcBef>
              <a:spcAft>
                <a:spcPct val="0"/>
              </a:spcAft>
              <a:defRPr sz="1400">
                <a:solidFill>
                  <a:schemeClr val="tx1"/>
                </a:solidFill>
                <a:latin typeface="Arial" charset="0"/>
              </a:defRPr>
            </a:lvl8pPr>
            <a:lvl9pPr marL="3886200" indent="-228600" eaLnBrk="0" fontAlgn="base" hangingPunct="0">
              <a:spcBef>
                <a:spcPct val="30000"/>
              </a:spcBef>
              <a:spcAft>
                <a:spcPct val="0"/>
              </a:spcAft>
              <a:defRPr sz="1400">
                <a:solidFill>
                  <a:schemeClr val="tx1"/>
                </a:solidFill>
                <a:latin typeface="Arial" charset="0"/>
              </a:defRPr>
            </a:lvl9pPr>
          </a:lstStyle>
          <a:p>
            <a:pPr algn="r">
              <a:spcBef>
                <a:spcPct val="0"/>
              </a:spcBef>
            </a:pPr>
            <a:fld id="{1B097599-D707-43BF-811A-2220B63E489F}" type="slidenum">
              <a:rPr lang="en-GB" altLang="en-GB" sz="1100">
                <a:latin typeface="Times" pitchFamily="18" charset="0"/>
              </a:rPr>
              <a:pPr algn="r">
                <a:spcBef>
                  <a:spcPct val="0"/>
                </a:spcBef>
              </a:pPr>
              <a:t>56</a:t>
            </a:fld>
            <a:endParaRPr lang="en-GB" altLang="en-GB" sz="1100">
              <a:latin typeface="Times" pitchFamily="18" charset="0"/>
            </a:endParaRPr>
          </a:p>
        </p:txBody>
      </p:sp>
      <p:sp>
        <p:nvSpPr>
          <p:cNvPr id="124931" name="Rectangle 2"/>
          <p:cNvSpPr>
            <a:spLocks noGrp="1" noRot="1" noChangeAspect="1" noChangeArrowheads="1" noTextEdit="1"/>
          </p:cNvSpPr>
          <p:nvPr>
            <p:ph type="sldImg"/>
          </p:nvPr>
        </p:nvSpPr>
        <p:spPr>
          <a:xfrm>
            <a:off x="1831975" y="377825"/>
            <a:ext cx="2700338" cy="2024063"/>
          </a:xfrm>
          <a:ln/>
        </p:spPr>
      </p:sp>
      <p:sp>
        <p:nvSpPr>
          <p:cNvPr id="124932" name="Rectangle 8"/>
          <p:cNvSpPr>
            <a:spLocks noGrp="1" noChangeArrowheads="1"/>
          </p:cNvSpPr>
          <p:nvPr>
            <p:ph type="body" idx="1"/>
          </p:nvPr>
        </p:nvSpPr>
        <p:spPr>
          <a:xfrm>
            <a:off x="275473" y="2507911"/>
            <a:ext cx="6158107" cy="663609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GB" altLang="en-US" sz="1600" b="1" dirty="0"/>
              <a:t>Suggested answer(s): </a:t>
            </a:r>
            <a:r>
              <a:rPr lang="en-GB" altLang="en-US" sz="1600" b="1" i="1" dirty="0">
                <a:solidFill>
                  <a:srgbClr val="0000FF"/>
                </a:solidFill>
              </a:rPr>
              <a:t>“I considered…”</a:t>
            </a:r>
            <a:endParaRPr lang="en-GB" altLang="en-US" sz="1600" b="1" dirty="0"/>
          </a:p>
          <a:p>
            <a:pPr eaLnBrk="1" hangingPunct="1">
              <a:lnSpc>
                <a:spcPct val="90000"/>
              </a:lnSpc>
              <a:spcBef>
                <a:spcPct val="0"/>
              </a:spcBef>
            </a:pPr>
            <a:endParaRPr lang="en-GB" altLang="en-US" sz="1600" dirty="0"/>
          </a:p>
          <a:p>
            <a:pPr eaLnBrk="1" hangingPunct="1">
              <a:lnSpc>
                <a:spcPct val="90000"/>
              </a:lnSpc>
              <a:spcBef>
                <a:spcPct val="0"/>
              </a:spcBef>
            </a:pPr>
            <a:r>
              <a:rPr lang="en-GB" altLang="en-US" sz="1600" dirty="0"/>
              <a:t>The circumstances of the suspect </a:t>
            </a:r>
            <a:r>
              <a:rPr lang="en-GB" altLang="en-US" sz="1600" b="1" dirty="0"/>
              <a:t>&amp;</a:t>
            </a:r>
            <a:r>
              <a:rPr lang="en-GB" altLang="en-US" sz="1600" dirty="0"/>
              <a:t> (a) &amp; (b) to enable the name and address of the person in question to be ascertained? </a:t>
            </a:r>
          </a:p>
          <a:p>
            <a:pPr eaLnBrk="1" hangingPunct="1">
              <a:lnSpc>
                <a:spcPct val="90000"/>
              </a:lnSpc>
              <a:spcBef>
                <a:spcPct val="0"/>
              </a:spcBef>
            </a:pPr>
            <a:endParaRPr lang="en-GB" altLang="en-US" sz="1600" dirty="0"/>
          </a:p>
          <a:p>
            <a:pPr eaLnBrk="1" hangingPunct="1">
              <a:lnSpc>
                <a:spcPct val="90000"/>
              </a:lnSpc>
              <a:spcBef>
                <a:spcPct val="0"/>
              </a:spcBef>
            </a:pPr>
            <a:r>
              <a:rPr lang="en-GB" altLang="en-US" sz="1600" b="1" i="1" dirty="0"/>
              <a:t>Due to the behaviour of the suspect were you unable to determine these facts within a reasonable time at the scene?</a:t>
            </a:r>
          </a:p>
          <a:p>
            <a:pPr eaLnBrk="1" hangingPunct="1">
              <a:lnSpc>
                <a:spcPct val="90000"/>
              </a:lnSpc>
              <a:spcBef>
                <a:spcPct val="0"/>
              </a:spcBef>
            </a:pPr>
            <a:endParaRPr lang="en-GB" altLang="en-US" sz="1600" dirty="0"/>
          </a:p>
          <a:p>
            <a:pPr eaLnBrk="1" hangingPunct="1">
              <a:lnSpc>
                <a:spcPct val="90000"/>
              </a:lnSpc>
              <a:spcBef>
                <a:spcPct val="0"/>
              </a:spcBef>
            </a:pPr>
            <a:r>
              <a:rPr lang="en-GB" altLang="en-US" sz="1600" dirty="0"/>
              <a:t>The circumstances of the suspect </a:t>
            </a:r>
            <a:r>
              <a:rPr lang="en-GB" altLang="en-US" sz="1600" b="1" dirty="0"/>
              <a:t>&amp;</a:t>
            </a:r>
            <a:r>
              <a:rPr lang="en-GB" altLang="en-US" sz="1600" dirty="0"/>
              <a:t> (c)(</a:t>
            </a:r>
            <a:r>
              <a:rPr lang="en-GB" altLang="en-US" sz="1600" dirty="0" err="1"/>
              <a:t>i</a:t>
            </a:r>
            <a:r>
              <a:rPr lang="en-GB" altLang="en-US" sz="1600" dirty="0"/>
              <a:t>) to prevent the person causing physical injury to another </a:t>
            </a:r>
            <a:r>
              <a:rPr lang="en-GB" altLang="en-US" sz="1600" b="1" dirty="0"/>
              <a:t>or</a:t>
            </a:r>
            <a:r>
              <a:rPr lang="en-GB" altLang="en-US" sz="1600" dirty="0"/>
              <a:t> (c)(ii) to prevent the person suffering physical injury? </a:t>
            </a:r>
          </a:p>
          <a:p>
            <a:pPr eaLnBrk="1" hangingPunct="1">
              <a:lnSpc>
                <a:spcPct val="90000"/>
              </a:lnSpc>
              <a:spcBef>
                <a:spcPct val="0"/>
              </a:spcBef>
            </a:pPr>
            <a:endParaRPr lang="en-GB" altLang="en-US" sz="1600" dirty="0"/>
          </a:p>
          <a:p>
            <a:pPr eaLnBrk="1" hangingPunct="1">
              <a:lnSpc>
                <a:spcPct val="90000"/>
              </a:lnSpc>
              <a:spcBef>
                <a:spcPct val="0"/>
              </a:spcBef>
            </a:pPr>
            <a:r>
              <a:rPr lang="en-GB" altLang="en-US" sz="1600" b="1" i="1" dirty="0"/>
              <a:t>Due to the behaviour of the suspect do you fear these?</a:t>
            </a:r>
          </a:p>
          <a:p>
            <a:pPr eaLnBrk="1" hangingPunct="1">
              <a:lnSpc>
                <a:spcPct val="90000"/>
              </a:lnSpc>
              <a:spcBef>
                <a:spcPct val="0"/>
              </a:spcBef>
            </a:pPr>
            <a:endParaRPr lang="en-US" altLang="en-US" sz="1600" dirty="0"/>
          </a:p>
          <a:p>
            <a:pPr eaLnBrk="1" hangingPunct="1">
              <a:lnSpc>
                <a:spcPct val="90000"/>
              </a:lnSpc>
              <a:spcBef>
                <a:spcPct val="0"/>
              </a:spcBef>
            </a:pPr>
            <a:r>
              <a:rPr lang="en-US" altLang="en-US" sz="1600" dirty="0"/>
              <a:t>What other, less intrusive options, did you consider?</a:t>
            </a:r>
          </a:p>
          <a:p>
            <a:pPr eaLnBrk="1" hangingPunct="1">
              <a:lnSpc>
                <a:spcPct val="90000"/>
              </a:lnSpc>
              <a:spcBef>
                <a:spcPct val="0"/>
              </a:spcBef>
            </a:pPr>
            <a:endParaRPr lang="en-GB" altLang="en-US" sz="1600" b="1" dirty="0"/>
          </a:p>
          <a:p>
            <a:pPr eaLnBrk="1" hangingPunct="1">
              <a:lnSpc>
                <a:spcPct val="90000"/>
              </a:lnSpc>
              <a:spcBef>
                <a:spcPct val="0"/>
              </a:spcBef>
            </a:pPr>
            <a:endParaRPr lang="en-GB" altLang="en-US" sz="1500" dirty="0"/>
          </a:p>
          <a:p>
            <a:pPr eaLnBrk="1" hangingPunct="1">
              <a:lnSpc>
                <a:spcPct val="90000"/>
              </a:lnSpc>
              <a:spcBef>
                <a:spcPct val="0"/>
              </a:spcBef>
            </a:pPr>
            <a:endParaRPr lang="en-GB" altLang="en-US" sz="1300" dirty="0"/>
          </a:p>
        </p:txBody>
      </p:sp>
    </p:spTree>
    <p:extLst>
      <p:ext uri="{BB962C8B-B14F-4D97-AF65-F5344CB8AC3E}">
        <p14:creationId xmlns:p14="http://schemas.microsoft.com/office/powerpoint/2010/main" val="695338172"/>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xfrm>
            <a:off x="2603500" y="458788"/>
            <a:ext cx="2265363" cy="1698625"/>
          </a:xfrm>
          <a:noFill/>
        </p:spPr>
      </p:sp>
      <p:sp>
        <p:nvSpPr>
          <p:cNvPr id="14339" name="Notes Placeholder 2"/>
          <p:cNvSpPr>
            <a:spLocks noGrp="1"/>
          </p:cNvSpPr>
          <p:nvPr>
            <p:ph type="body" idx="1"/>
          </p:nvPr>
        </p:nvSpPr>
        <p:spPr>
          <a:noFill/>
        </p:spPr>
        <p:txBody>
          <a:bodyPr/>
          <a:lstStyle/>
          <a:p>
            <a:r>
              <a:rPr lang="en-GB" altLang="en-US" b="1" dirty="0" smtClean="0">
                <a:latin typeface="Arial" charset="0"/>
              </a:rPr>
              <a:t>State:</a:t>
            </a:r>
          </a:p>
          <a:p>
            <a:endParaRPr lang="en-GB" altLang="en-US" b="1" dirty="0" smtClean="0">
              <a:latin typeface="Arial" charset="0"/>
            </a:endParaRPr>
          </a:p>
          <a:p>
            <a:r>
              <a:rPr lang="en-GB" altLang="en-US" dirty="0" smtClean="0">
                <a:latin typeface="Arial" charset="0"/>
              </a:rPr>
              <a:t>Robby the Robot is a fictional character who appeared in  science fiction television programs after his first appearance in the 1956 MGM science fiction film Forbidden Planet. </a:t>
            </a:r>
          </a:p>
          <a:p>
            <a:r>
              <a:rPr lang="en-GB" altLang="en-US" dirty="0" smtClean="0">
                <a:latin typeface="Arial" charset="0"/>
              </a:rPr>
              <a:t> His favourite phrase “</a:t>
            </a:r>
            <a:r>
              <a:rPr lang="en-GB" altLang="en-US" i="1" dirty="0" smtClean="0">
                <a:latin typeface="Arial" charset="0"/>
              </a:rPr>
              <a:t>Warning, Warning” </a:t>
            </a:r>
            <a:r>
              <a:rPr lang="en-GB" altLang="en-US" dirty="0" smtClean="0">
                <a:latin typeface="Arial" charset="0"/>
              </a:rPr>
              <a:t>came from a series called Lost in Space to let humans know when trouble was present.  </a:t>
            </a:r>
          </a:p>
          <a:p>
            <a:r>
              <a:rPr lang="en-GB" altLang="en-US" dirty="0" smtClean="0">
                <a:latin typeface="Arial" charset="0"/>
              </a:rPr>
              <a:t>This is principally what the caution is all about, warning the people you suspect of an offence  that anything they say from now on will be recorded and may be used against them in court later.</a:t>
            </a:r>
          </a:p>
          <a:p>
            <a:endParaRPr lang="en-GB" altLang="en-US" dirty="0">
              <a:latin typeface="Arial" charset="0"/>
            </a:endParaRPr>
          </a:p>
          <a:p>
            <a:r>
              <a:rPr lang="en-GB" altLang="en-US" dirty="0" smtClean="0">
                <a:latin typeface="Arial" charset="0"/>
              </a:rPr>
              <a:t>You will hear people talking about two types of cautions, often referred to as the:</a:t>
            </a:r>
          </a:p>
          <a:p>
            <a:endParaRPr lang="en-GB" altLang="en-US" dirty="0">
              <a:latin typeface="Arial" charset="0"/>
            </a:endParaRPr>
          </a:p>
          <a:p>
            <a:r>
              <a:rPr lang="en-GB" altLang="en-US" b="1" dirty="0" smtClean="0">
                <a:solidFill>
                  <a:srgbClr val="0033CC"/>
                </a:solidFill>
                <a:latin typeface="Arial" charset="0"/>
              </a:rPr>
              <a:t>‘When questioned’ </a:t>
            </a:r>
            <a:r>
              <a:rPr lang="en-GB" altLang="en-US" dirty="0" smtClean="0">
                <a:latin typeface="Arial" charset="0"/>
              </a:rPr>
              <a:t>caution </a:t>
            </a:r>
            <a:r>
              <a:rPr lang="en-GB" altLang="en-US" b="1" dirty="0" smtClean="0">
                <a:latin typeface="Arial" charset="0"/>
              </a:rPr>
              <a:t>(Click)</a:t>
            </a:r>
          </a:p>
          <a:p>
            <a:endParaRPr lang="en-GB" altLang="en-US" dirty="0" smtClean="0">
              <a:latin typeface="Arial" charset="0"/>
            </a:endParaRPr>
          </a:p>
          <a:p>
            <a:r>
              <a:rPr lang="en-GB" altLang="en-US" dirty="0" smtClean="0">
                <a:latin typeface="Arial" charset="0"/>
              </a:rPr>
              <a:t/>
            </a:r>
            <a:br>
              <a:rPr lang="en-GB" altLang="en-US" dirty="0" smtClean="0">
                <a:latin typeface="Arial" charset="0"/>
              </a:rPr>
            </a:br>
            <a:endParaRPr lang="en-GB" altLang="en-US" dirty="0" smtClean="0">
              <a:latin typeface="Arial" charset="0"/>
            </a:endParaRPr>
          </a:p>
          <a:p>
            <a:endParaRPr lang="en-GB" altLang="en-US" dirty="0" smtClean="0">
              <a:latin typeface="Arial" charset="0"/>
            </a:endParaRPr>
          </a:p>
        </p:txBody>
      </p:sp>
      <p:sp>
        <p:nvSpPr>
          <p:cNvPr id="14340" name="Slide Number Placeholder 3"/>
          <p:cNvSpPr>
            <a:spLocks noGrp="1"/>
          </p:cNvSpPr>
          <p:nvPr>
            <p:ph type="sldNum" sz="quarter" idx="5"/>
          </p:nvPr>
        </p:nvSpPr>
        <p:spPr>
          <a:noFill/>
        </p:spPr>
        <p:txBody>
          <a:bodyPr/>
          <a:lstStyle>
            <a:lvl1pPr defTabSz="920934" eaLnBrk="0" hangingPunct="0">
              <a:spcBef>
                <a:spcPct val="30000"/>
              </a:spcBef>
              <a:defRPr sz="1400">
                <a:solidFill>
                  <a:schemeClr val="tx1"/>
                </a:solidFill>
                <a:latin typeface="Arial" charset="0"/>
                <a:ea typeface="ＭＳ Ｐゴシック" pitchFamily="-112" charset="-128"/>
              </a:defRPr>
            </a:lvl1pPr>
            <a:lvl2pPr marL="743099" indent="-285807" defTabSz="920934" eaLnBrk="0" hangingPunct="0">
              <a:spcBef>
                <a:spcPct val="30000"/>
              </a:spcBef>
              <a:defRPr sz="1400">
                <a:solidFill>
                  <a:schemeClr val="tx1"/>
                </a:solidFill>
                <a:latin typeface="Arial" charset="0"/>
                <a:ea typeface="ＭＳ Ｐゴシック" pitchFamily="-112" charset="-128"/>
              </a:defRPr>
            </a:lvl2pPr>
            <a:lvl3pPr marL="1143229" indent="-228646" defTabSz="920934" eaLnBrk="0" hangingPunct="0">
              <a:spcBef>
                <a:spcPct val="30000"/>
              </a:spcBef>
              <a:defRPr sz="1400">
                <a:solidFill>
                  <a:schemeClr val="tx1"/>
                </a:solidFill>
                <a:latin typeface="Arial" charset="0"/>
                <a:ea typeface="ＭＳ Ｐゴシック" pitchFamily="-112" charset="-128"/>
              </a:defRPr>
            </a:lvl3pPr>
            <a:lvl4pPr marL="1600520" indent="-228646" defTabSz="920934" eaLnBrk="0" hangingPunct="0">
              <a:spcBef>
                <a:spcPct val="30000"/>
              </a:spcBef>
              <a:defRPr sz="1400">
                <a:solidFill>
                  <a:schemeClr val="tx1"/>
                </a:solidFill>
                <a:latin typeface="Arial" charset="0"/>
                <a:ea typeface="ＭＳ Ｐゴシック" pitchFamily="-112" charset="-128"/>
              </a:defRPr>
            </a:lvl4pPr>
            <a:lvl5pPr marL="2057811" indent="-228646" defTabSz="920934" eaLnBrk="0" hangingPunct="0">
              <a:spcBef>
                <a:spcPct val="30000"/>
              </a:spcBef>
              <a:defRPr sz="1400">
                <a:solidFill>
                  <a:schemeClr val="tx1"/>
                </a:solidFill>
                <a:latin typeface="Arial" charset="0"/>
                <a:ea typeface="ＭＳ Ｐゴシック" pitchFamily="-112" charset="-128"/>
              </a:defRPr>
            </a:lvl5pPr>
            <a:lvl6pPr marL="2515103"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6pPr>
            <a:lvl7pPr marL="2972394"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7pPr>
            <a:lvl8pPr marL="3429686"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8pPr>
            <a:lvl9pPr marL="3886977"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9pPr>
          </a:lstStyle>
          <a:p>
            <a:pPr eaLnBrk="1" hangingPunct="1">
              <a:spcBef>
                <a:spcPct val="0"/>
              </a:spcBef>
            </a:pPr>
            <a:fld id="{886D0AF6-C65C-462B-9F36-F79EAC055CDB}" type="slidenum">
              <a:rPr lang="en-GB" altLang="en-US" sz="1200"/>
              <a:pPr eaLnBrk="1" hangingPunct="1">
                <a:spcBef>
                  <a:spcPct val="0"/>
                </a:spcBef>
              </a:pPr>
              <a:t>58</a:t>
            </a:fld>
            <a:endParaRPr lang="en-GB" altLang="en-US" sz="1200"/>
          </a:p>
        </p:txBody>
      </p:sp>
    </p:spTree>
    <p:extLst>
      <p:ext uri="{BB962C8B-B14F-4D97-AF65-F5344CB8AC3E}">
        <p14:creationId xmlns:p14="http://schemas.microsoft.com/office/powerpoint/2010/main" val="2975509087"/>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xfrm>
            <a:off x="2951163" y="31750"/>
            <a:ext cx="1101725" cy="827088"/>
          </a:xfrm>
          <a:noFill/>
        </p:spPr>
      </p:sp>
      <p:sp>
        <p:nvSpPr>
          <p:cNvPr id="14339" name="Notes Placeholder 2"/>
          <p:cNvSpPr>
            <a:spLocks noGrp="1"/>
          </p:cNvSpPr>
          <p:nvPr>
            <p:ph type="body" idx="1"/>
          </p:nvPr>
        </p:nvSpPr>
        <p:spPr>
          <a:xfrm>
            <a:off x="596428" y="924976"/>
            <a:ext cx="5490244" cy="8023452"/>
          </a:xfrm>
          <a:noFill/>
        </p:spPr>
        <p:txBody>
          <a:bodyPr/>
          <a:lstStyle/>
          <a:p>
            <a:r>
              <a:rPr lang="en-GB" altLang="en-US" sz="1400" b="1" dirty="0" smtClean="0">
                <a:latin typeface="Arial" charset="0"/>
              </a:rPr>
              <a:t>State:</a:t>
            </a:r>
          </a:p>
          <a:p>
            <a:r>
              <a:rPr lang="en-GB" altLang="en-US" sz="1400" dirty="0" smtClean="0">
                <a:latin typeface="Arial" charset="0"/>
              </a:rPr>
              <a:t>The </a:t>
            </a:r>
            <a:r>
              <a:rPr lang="en-GB" altLang="en-US" sz="1400" b="1" dirty="0" smtClean="0">
                <a:solidFill>
                  <a:srgbClr val="0033CC"/>
                </a:solidFill>
                <a:latin typeface="Arial" charset="0"/>
              </a:rPr>
              <a:t>‘Now</a:t>
            </a:r>
            <a:r>
              <a:rPr lang="en-GB" altLang="en-US" sz="1400" dirty="0" smtClean="0">
                <a:latin typeface="Arial" charset="0"/>
              </a:rPr>
              <a:t>’ caution – </a:t>
            </a:r>
            <a:r>
              <a:rPr lang="en-GB" altLang="en-US" sz="1400" b="1" dirty="0" smtClean="0">
                <a:latin typeface="Arial" charset="0"/>
              </a:rPr>
              <a:t>(Click)</a:t>
            </a:r>
          </a:p>
          <a:p>
            <a:r>
              <a:rPr lang="en-GB" altLang="en-US" sz="1400" dirty="0" smtClean="0">
                <a:latin typeface="Arial" charset="0"/>
              </a:rPr>
              <a:t>The difference here is that the ‘when questioned’ caution clearly indicates an intention to ask questions about the offence, but the ‘now’ caution comes at the conclusion of the process when the person is being told that they might be prosecuted for an offence.</a:t>
            </a:r>
          </a:p>
          <a:p>
            <a:r>
              <a:rPr lang="en-GB" altLang="en-US" sz="1400" dirty="0" smtClean="0">
                <a:latin typeface="Arial" charset="0"/>
              </a:rPr>
              <a:t>It tells the person what is happening and also means that the officer cannot ask any further questions about the offence, except under exceptional circumstances.</a:t>
            </a:r>
          </a:p>
          <a:p>
            <a:r>
              <a:rPr lang="en-GB" altLang="en-US" sz="1400" dirty="0" smtClean="0">
                <a:latin typeface="Arial" charset="0"/>
              </a:rPr>
              <a:t>CPS advice for best practice is that the ‘now’ caution is used even when the person is not in ‘detention’.</a:t>
            </a:r>
          </a:p>
          <a:p>
            <a:endParaRPr lang="en-GB" altLang="en-US" sz="1400" dirty="0">
              <a:latin typeface="Arial" charset="0"/>
            </a:endParaRPr>
          </a:p>
          <a:p>
            <a:r>
              <a:rPr lang="en-GB" altLang="en-US" sz="1400" dirty="0" smtClean="0">
                <a:latin typeface="Arial" charset="0"/>
              </a:rPr>
              <a:t>Using the example of a motorist who failed to stop at the red traffic light.  If you intended to ask any questions relating to the offence you would first need to caution the driver and inform them that they are not under arrest, that they are not obliged to remain with you and they have the right to free legal advice, before asking any questions.</a:t>
            </a:r>
          </a:p>
          <a:p>
            <a:r>
              <a:rPr lang="en-GB" altLang="en-US" sz="1400" dirty="0" smtClean="0">
                <a:latin typeface="Arial" charset="0"/>
              </a:rPr>
              <a:t>Neither the law nor the Codes of Practice require a caution to be given or repeated when informing a person who is not under arrest that they may be prosecuted for an offence.  However, a court would not be able to draw any inferences from their silence if the person was not cautioned.</a:t>
            </a:r>
          </a:p>
          <a:p>
            <a:r>
              <a:rPr lang="en-GB" altLang="en-US" sz="1400" dirty="0" smtClean="0">
                <a:latin typeface="Arial" charset="0"/>
              </a:rPr>
              <a:t>In the traffic light example quoted above, the witnessing officer may decide they have sufficient evidence to prove the offence and do not need to question the driver further.  The officer could, without cautioning, inform the driver that they may be prosecuted for the offence.</a:t>
            </a:r>
          </a:p>
          <a:p>
            <a:r>
              <a:rPr lang="en-GB" altLang="en-US" sz="1400" dirty="0" smtClean="0">
                <a:latin typeface="Arial" charset="0"/>
              </a:rPr>
              <a:t>However, the driver could appear at court and say “I intended to stop, but my brakes suddenly failed”.  The court would not be able to draw any inference from the fact that the driver had failed to mention this fact at the time of the offence.  It would be too late for the police to investigate the truth of the statement, refute its authenticity or investigate the possible offence relating to defective brakes.</a:t>
            </a:r>
          </a:p>
          <a:p>
            <a:r>
              <a:rPr lang="en-GB" altLang="en-US" sz="1400" dirty="0" smtClean="0">
                <a:latin typeface="Arial" charset="0"/>
              </a:rPr>
              <a:t>Although not a legal requirement there are practical advantages in using the ‘now’ caution when informing anyone in similar circumstances that they may be prosecuted.</a:t>
            </a:r>
          </a:p>
          <a:p>
            <a:endParaRPr lang="en-GB" altLang="en-US" dirty="0">
              <a:latin typeface="Arial" charset="0"/>
            </a:endParaRPr>
          </a:p>
          <a:p>
            <a:r>
              <a:rPr lang="en-GB" altLang="en-US" dirty="0" smtClean="0">
                <a:latin typeface="Arial" charset="0"/>
              </a:rPr>
              <a:t>.</a:t>
            </a:r>
          </a:p>
        </p:txBody>
      </p:sp>
      <p:sp>
        <p:nvSpPr>
          <p:cNvPr id="14340" name="Slide Number Placeholder 3"/>
          <p:cNvSpPr>
            <a:spLocks noGrp="1"/>
          </p:cNvSpPr>
          <p:nvPr>
            <p:ph type="sldNum" sz="quarter" idx="5"/>
          </p:nvPr>
        </p:nvSpPr>
        <p:spPr>
          <a:noFill/>
        </p:spPr>
        <p:txBody>
          <a:bodyPr/>
          <a:lstStyle>
            <a:lvl1pPr defTabSz="920934" eaLnBrk="0" hangingPunct="0">
              <a:spcBef>
                <a:spcPct val="30000"/>
              </a:spcBef>
              <a:defRPr sz="1400">
                <a:solidFill>
                  <a:schemeClr val="tx1"/>
                </a:solidFill>
                <a:latin typeface="Arial" charset="0"/>
                <a:ea typeface="ＭＳ Ｐゴシック" pitchFamily="-112" charset="-128"/>
              </a:defRPr>
            </a:lvl1pPr>
            <a:lvl2pPr marL="743099" indent="-285807" defTabSz="920934" eaLnBrk="0" hangingPunct="0">
              <a:spcBef>
                <a:spcPct val="30000"/>
              </a:spcBef>
              <a:defRPr sz="1400">
                <a:solidFill>
                  <a:schemeClr val="tx1"/>
                </a:solidFill>
                <a:latin typeface="Arial" charset="0"/>
                <a:ea typeface="ＭＳ Ｐゴシック" pitchFamily="-112" charset="-128"/>
              </a:defRPr>
            </a:lvl2pPr>
            <a:lvl3pPr marL="1143229" indent="-228646" defTabSz="920934" eaLnBrk="0" hangingPunct="0">
              <a:spcBef>
                <a:spcPct val="30000"/>
              </a:spcBef>
              <a:defRPr sz="1400">
                <a:solidFill>
                  <a:schemeClr val="tx1"/>
                </a:solidFill>
                <a:latin typeface="Arial" charset="0"/>
                <a:ea typeface="ＭＳ Ｐゴシック" pitchFamily="-112" charset="-128"/>
              </a:defRPr>
            </a:lvl3pPr>
            <a:lvl4pPr marL="1600520" indent="-228646" defTabSz="920934" eaLnBrk="0" hangingPunct="0">
              <a:spcBef>
                <a:spcPct val="30000"/>
              </a:spcBef>
              <a:defRPr sz="1400">
                <a:solidFill>
                  <a:schemeClr val="tx1"/>
                </a:solidFill>
                <a:latin typeface="Arial" charset="0"/>
                <a:ea typeface="ＭＳ Ｐゴシック" pitchFamily="-112" charset="-128"/>
              </a:defRPr>
            </a:lvl4pPr>
            <a:lvl5pPr marL="2057811" indent="-228646" defTabSz="920934" eaLnBrk="0" hangingPunct="0">
              <a:spcBef>
                <a:spcPct val="30000"/>
              </a:spcBef>
              <a:defRPr sz="1400">
                <a:solidFill>
                  <a:schemeClr val="tx1"/>
                </a:solidFill>
                <a:latin typeface="Arial" charset="0"/>
                <a:ea typeface="ＭＳ Ｐゴシック" pitchFamily="-112" charset="-128"/>
              </a:defRPr>
            </a:lvl5pPr>
            <a:lvl6pPr marL="2515103"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6pPr>
            <a:lvl7pPr marL="2972394"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7pPr>
            <a:lvl8pPr marL="3429686"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8pPr>
            <a:lvl9pPr marL="3886977"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9pPr>
          </a:lstStyle>
          <a:p>
            <a:pPr eaLnBrk="1" hangingPunct="1">
              <a:spcBef>
                <a:spcPct val="0"/>
              </a:spcBef>
            </a:pPr>
            <a:fld id="{886D0AF6-C65C-462B-9F36-F79EAC055CDB}" type="slidenum">
              <a:rPr lang="en-GB" altLang="en-US" sz="1200"/>
              <a:pPr eaLnBrk="1" hangingPunct="1">
                <a:spcBef>
                  <a:spcPct val="0"/>
                </a:spcBef>
              </a:pPr>
              <a:t>59</a:t>
            </a:fld>
            <a:endParaRPr lang="en-GB" altLang="en-US" sz="1200"/>
          </a:p>
        </p:txBody>
      </p:sp>
    </p:spTree>
    <p:extLst>
      <p:ext uri="{BB962C8B-B14F-4D97-AF65-F5344CB8AC3E}">
        <p14:creationId xmlns:p14="http://schemas.microsoft.com/office/powerpoint/2010/main" val="391098033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a:xfrm>
            <a:off x="2603500" y="128588"/>
            <a:ext cx="1506538" cy="1128712"/>
          </a:xfrm>
          <a:noFill/>
        </p:spPr>
      </p:sp>
      <p:sp>
        <p:nvSpPr>
          <p:cNvPr id="14339" name="Notes Placeholder 2"/>
          <p:cNvSpPr>
            <a:spLocks noGrp="1"/>
          </p:cNvSpPr>
          <p:nvPr>
            <p:ph type="body" idx="1"/>
          </p:nvPr>
        </p:nvSpPr>
        <p:spPr>
          <a:xfrm>
            <a:off x="741688" y="1521762"/>
            <a:ext cx="5490244" cy="6209087"/>
          </a:xfrm>
          <a:noFill/>
        </p:spPr>
        <p:txBody>
          <a:bodyPr/>
          <a:lstStyle/>
          <a:p>
            <a:r>
              <a:rPr lang="en-GB" altLang="en-US" b="1" dirty="0" smtClean="0">
                <a:latin typeface="Arial" charset="0"/>
              </a:rPr>
              <a:t>State:</a:t>
            </a:r>
          </a:p>
          <a:p>
            <a:r>
              <a:rPr lang="en-GB" altLang="en-US" dirty="0" smtClean="0">
                <a:latin typeface="Arial" charset="0"/>
              </a:rPr>
              <a:t>There </a:t>
            </a:r>
            <a:r>
              <a:rPr lang="en-GB" altLang="en-US" dirty="0">
                <a:latin typeface="Arial" charset="0"/>
              </a:rPr>
              <a:t>is a third</a:t>
            </a:r>
            <a:r>
              <a:rPr lang="en-GB" altLang="en-US" dirty="0" smtClean="0">
                <a:latin typeface="Arial" charset="0"/>
              </a:rPr>
              <a:t>,,</a:t>
            </a:r>
            <a:r>
              <a:rPr lang="en-GB" altLang="en-US" b="1" dirty="0" smtClean="0">
                <a:latin typeface="Arial" charset="0"/>
              </a:rPr>
              <a:t> </a:t>
            </a:r>
            <a:r>
              <a:rPr lang="en-GB" altLang="en-US" b="1" dirty="0">
                <a:latin typeface="Arial" charset="0"/>
              </a:rPr>
              <a:t>the restricted caution</a:t>
            </a:r>
            <a:r>
              <a:rPr lang="en-GB" altLang="en-US" dirty="0" smtClean="0">
                <a:latin typeface="Arial" charset="0"/>
              </a:rPr>
              <a:t> </a:t>
            </a:r>
            <a:r>
              <a:rPr lang="en-GB" altLang="en-US" b="1" dirty="0" smtClean="0">
                <a:latin typeface="Arial" charset="0"/>
              </a:rPr>
              <a:t>(Click), </a:t>
            </a:r>
            <a:r>
              <a:rPr lang="en-GB" altLang="en-US" dirty="0" smtClean="0">
                <a:latin typeface="Arial" charset="0"/>
              </a:rPr>
              <a:t>which </a:t>
            </a:r>
            <a:r>
              <a:rPr lang="en-GB" altLang="en-US" dirty="0">
                <a:latin typeface="Arial" charset="0"/>
              </a:rPr>
              <a:t>is used only in certain circumstances, i.e. when a detained person has asked for legal advice and is to be interviewed before they have been allowed to have that advice</a:t>
            </a:r>
            <a:r>
              <a:rPr lang="en-GB" altLang="en-US" dirty="0" smtClean="0">
                <a:latin typeface="Arial" charset="0"/>
              </a:rPr>
              <a:t>.</a:t>
            </a:r>
          </a:p>
          <a:p>
            <a:r>
              <a:rPr lang="en-GB" altLang="en-US" dirty="0" smtClean="0">
                <a:latin typeface="Arial" charset="0"/>
              </a:rPr>
              <a:t>It </a:t>
            </a:r>
            <a:r>
              <a:rPr lang="en-GB" altLang="en-US" dirty="0">
                <a:latin typeface="Arial" charset="0"/>
              </a:rPr>
              <a:t>will be used, in very specific </a:t>
            </a:r>
            <a:r>
              <a:rPr lang="en-GB" altLang="en-US" dirty="0" smtClean="0">
                <a:latin typeface="Arial" charset="0"/>
              </a:rPr>
              <a:t>circumstances and must have:</a:t>
            </a:r>
          </a:p>
          <a:p>
            <a:pPr marL="285750" indent="-285750">
              <a:buFont typeface="Arial" panose="020B0604020202020204" pitchFamily="34" charset="0"/>
              <a:buChar char="•"/>
            </a:pPr>
            <a:r>
              <a:rPr lang="en-GB" altLang="en-US" dirty="0" smtClean="0">
                <a:latin typeface="Arial" charset="0"/>
              </a:rPr>
              <a:t>Supt’s Authority</a:t>
            </a:r>
          </a:p>
          <a:p>
            <a:pPr marL="285750" indent="-285750">
              <a:buFont typeface="Arial" panose="020B0604020202020204" pitchFamily="34" charset="0"/>
              <a:buChar char="•"/>
            </a:pPr>
            <a:r>
              <a:rPr lang="en-GB" altLang="en-US" dirty="0" smtClean="0">
                <a:latin typeface="Arial" charset="0"/>
              </a:rPr>
              <a:t>Applies where an </a:t>
            </a:r>
            <a:r>
              <a:rPr lang="en-GB" altLang="en-US" b="1" dirty="0" smtClean="0">
                <a:latin typeface="Arial" charset="0"/>
              </a:rPr>
              <a:t>indictable offence </a:t>
            </a:r>
            <a:r>
              <a:rPr lang="en-GB" altLang="en-US" dirty="0" smtClean="0">
                <a:latin typeface="Arial" charset="0"/>
              </a:rPr>
              <a:t>has been </a:t>
            </a:r>
            <a:r>
              <a:rPr lang="en-GB" altLang="en-US" dirty="0" err="1" smtClean="0">
                <a:latin typeface="Arial" charset="0"/>
              </a:rPr>
              <a:t>commited</a:t>
            </a:r>
            <a:r>
              <a:rPr lang="en-GB" altLang="en-US" dirty="0" smtClean="0">
                <a:latin typeface="Arial" charset="0"/>
              </a:rPr>
              <a:t> and there are </a:t>
            </a:r>
            <a:r>
              <a:rPr lang="en-GB" altLang="en-US" b="1" dirty="0" smtClean="0">
                <a:latin typeface="Arial" charset="0"/>
              </a:rPr>
              <a:t>reasonable grounds to believe </a:t>
            </a:r>
            <a:r>
              <a:rPr lang="en-GB" altLang="en-US" dirty="0" smtClean="0">
                <a:latin typeface="Arial" charset="0"/>
              </a:rPr>
              <a:t>that access to legal advice will lead to:</a:t>
            </a:r>
          </a:p>
          <a:p>
            <a:pPr marL="285750" indent="-285750">
              <a:buFont typeface="Arial" panose="020B0604020202020204" pitchFamily="34" charset="0"/>
              <a:buChar char="•"/>
            </a:pPr>
            <a:r>
              <a:rPr lang="en-GB" altLang="en-US" dirty="0" smtClean="0">
                <a:latin typeface="Arial" charset="0"/>
              </a:rPr>
              <a:t>Interference with/harm to evidence connected with offence</a:t>
            </a:r>
          </a:p>
          <a:p>
            <a:pPr marL="285750" indent="-285750">
              <a:buFont typeface="Arial" panose="020B0604020202020204" pitchFamily="34" charset="0"/>
              <a:buChar char="•"/>
            </a:pPr>
            <a:r>
              <a:rPr lang="en-GB" altLang="en-US" dirty="0" smtClean="0">
                <a:latin typeface="Arial" charset="0"/>
              </a:rPr>
              <a:t>Interference with/physical injury to other people</a:t>
            </a:r>
          </a:p>
          <a:p>
            <a:pPr marL="285750" indent="-285750">
              <a:buFont typeface="Arial" panose="020B0604020202020204" pitchFamily="34" charset="0"/>
              <a:buChar char="•"/>
            </a:pPr>
            <a:r>
              <a:rPr lang="en-GB" altLang="en-US" dirty="0" smtClean="0">
                <a:latin typeface="Arial" charset="0"/>
              </a:rPr>
              <a:t>Alerting others involved in the offence that have yet to be arrested</a:t>
            </a:r>
          </a:p>
          <a:p>
            <a:pPr marL="285750" indent="-285750">
              <a:buFont typeface="Arial" panose="020B0604020202020204" pitchFamily="34" charset="0"/>
              <a:buChar char="•"/>
            </a:pPr>
            <a:r>
              <a:rPr lang="en-GB" altLang="en-US" dirty="0" smtClean="0">
                <a:latin typeface="Arial" charset="0"/>
              </a:rPr>
              <a:t>Hinder recovery of property connected to the offence, </a:t>
            </a:r>
            <a:r>
              <a:rPr lang="en-GB" altLang="en-US" dirty="0">
                <a:latin typeface="Arial" charset="0"/>
              </a:rPr>
              <a:t>when a person is interviewed in connection with an offence after being charged or informed they may be prosecuted for it.</a:t>
            </a:r>
          </a:p>
          <a:p>
            <a:r>
              <a:rPr lang="en-GB" altLang="en-US" dirty="0" smtClean="0">
                <a:latin typeface="Arial" charset="0"/>
              </a:rPr>
              <a:t>Access to legal advice can be </a:t>
            </a:r>
            <a:r>
              <a:rPr lang="en-GB" altLang="en-US" b="1" dirty="0" err="1" smtClean="0">
                <a:latin typeface="Arial" charset="0"/>
              </a:rPr>
              <a:t>witheld</a:t>
            </a:r>
            <a:r>
              <a:rPr lang="en-GB" altLang="en-US" dirty="0" smtClean="0">
                <a:latin typeface="Arial" charset="0"/>
              </a:rPr>
              <a:t> for </a:t>
            </a:r>
            <a:r>
              <a:rPr lang="en-GB" altLang="en-US" b="1" dirty="0" smtClean="0">
                <a:latin typeface="Arial" charset="0"/>
              </a:rPr>
              <a:t>as long as the grounds exist.</a:t>
            </a:r>
          </a:p>
          <a:p>
            <a:r>
              <a:rPr lang="en-GB" altLang="en-US" dirty="0" smtClean="0">
                <a:latin typeface="Arial" charset="0"/>
              </a:rPr>
              <a:t>Once grounds cease to exist, the individual must be given access to legal advice.</a:t>
            </a:r>
            <a:endParaRPr lang="en-GB" altLang="en-US" dirty="0">
              <a:latin typeface="Arial" charset="0"/>
            </a:endParaRPr>
          </a:p>
          <a:p>
            <a:r>
              <a:rPr lang="en-GB" altLang="en-US" dirty="0">
                <a:latin typeface="Arial" charset="0"/>
              </a:rPr>
              <a:t>The purpose of the restricted caution is to make it clear to a suspect that adverse inferences cannot be drawn at court and their defence will not be harmed because they do not choose to say anything.</a:t>
            </a:r>
          </a:p>
          <a:p>
            <a:r>
              <a:rPr lang="en-GB" altLang="en-US" dirty="0">
                <a:latin typeface="Arial" charset="0"/>
              </a:rPr>
              <a:t>It is referred to in these notes as the </a:t>
            </a:r>
            <a:r>
              <a:rPr lang="en-GB" altLang="en-US" b="1" dirty="0">
                <a:latin typeface="Arial" charset="0"/>
              </a:rPr>
              <a:t>restricted</a:t>
            </a:r>
            <a:r>
              <a:rPr lang="en-GB" altLang="en-US" dirty="0">
                <a:latin typeface="Arial" charset="0"/>
              </a:rPr>
              <a:t> caution</a:t>
            </a:r>
            <a:endParaRPr lang="en-GB" altLang="en-US" dirty="0" smtClean="0">
              <a:latin typeface="Arial" charset="0"/>
            </a:endParaRPr>
          </a:p>
        </p:txBody>
      </p:sp>
      <p:sp>
        <p:nvSpPr>
          <p:cNvPr id="14340" name="Slide Number Placeholder 3"/>
          <p:cNvSpPr>
            <a:spLocks noGrp="1"/>
          </p:cNvSpPr>
          <p:nvPr>
            <p:ph type="sldNum" sz="quarter" idx="5"/>
          </p:nvPr>
        </p:nvSpPr>
        <p:spPr>
          <a:noFill/>
        </p:spPr>
        <p:txBody>
          <a:bodyPr/>
          <a:lstStyle>
            <a:lvl1pPr defTabSz="920934" eaLnBrk="0" hangingPunct="0">
              <a:spcBef>
                <a:spcPct val="30000"/>
              </a:spcBef>
              <a:defRPr sz="1400">
                <a:solidFill>
                  <a:schemeClr val="tx1"/>
                </a:solidFill>
                <a:latin typeface="Arial" charset="0"/>
                <a:ea typeface="ＭＳ Ｐゴシック" pitchFamily="-112" charset="-128"/>
              </a:defRPr>
            </a:lvl1pPr>
            <a:lvl2pPr marL="743099" indent="-285807" defTabSz="920934" eaLnBrk="0" hangingPunct="0">
              <a:spcBef>
                <a:spcPct val="30000"/>
              </a:spcBef>
              <a:defRPr sz="1400">
                <a:solidFill>
                  <a:schemeClr val="tx1"/>
                </a:solidFill>
                <a:latin typeface="Arial" charset="0"/>
                <a:ea typeface="ＭＳ Ｐゴシック" pitchFamily="-112" charset="-128"/>
              </a:defRPr>
            </a:lvl2pPr>
            <a:lvl3pPr marL="1143229" indent="-228646" defTabSz="920934" eaLnBrk="0" hangingPunct="0">
              <a:spcBef>
                <a:spcPct val="30000"/>
              </a:spcBef>
              <a:defRPr sz="1400">
                <a:solidFill>
                  <a:schemeClr val="tx1"/>
                </a:solidFill>
                <a:latin typeface="Arial" charset="0"/>
                <a:ea typeface="ＭＳ Ｐゴシック" pitchFamily="-112" charset="-128"/>
              </a:defRPr>
            </a:lvl3pPr>
            <a:lvl4pPr marL="1600520" indent="-228646" defTabSz="920934" eaLnBrk="0" hangingPunct="0">
              <a:spcBef>
                <a:spcPct val="30000"/>
              </a:spcBef>
              <a:defRPr sz="1400">
                <a:solidFill>
                  <a:schemeClr val="tx1"/>
                </a:solidFill>
                <a:latin typeface="Arial" charset="0"/>
                <a:ea typeface="ＭＳ Ｐゴシック" pitchFamily="-112" charset="-128"/>
              </a:defRPr>
            </a:lvl4pPr>
            <a:lvl5pPr marL="2057811" indent="-228646" defTabSz="920934" eaLnBrk="0" hangingPunct="0">
              <a:spcBef>
                <a:spcPct val="30000"/>
              </a:spcBef>
              <a:defRPr sz="1400">
                <a:solidFill>
                  <a:schemeClr val="tx1"/>
                </a:solidFill>
                <a:latin typeface="Arial" charset="0"/>
                <a:ea typeface="ＭＳ Ｐゴシック" pitchFamily="-112" charset="-128"/>
              </a:defRPr>
            </a:lvl5pPr>
            <a:lvl6pPr marL="2515103"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6pPr>
            <a:lvl7pPr marL="2972394"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7pPr>
            <a:lvl8pPr marL="3429686"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8pPr>
            <a:lvl9pPr marL="3886977"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9pPr>
          </a:lstStyle>
          <a:p>
            <a:pPr eaLnBrk="1" hangingPunct="1">
              <a:spcBef>
                <a:spcPct val="0"/>
              </a:spcBef>
            </a:pPr>
            <a:fld id="{886D0AF6-C65C-462B-9F36-F79EAC055CDB}" type="slidenum">
              <a:rPr lang="en-GB" altLang="en-US" sz="1200"/>
              <a:pPr eaLnBrk="1" hangingPunct="1">
                <a:spcBef>
                  <a:spcPct val="0"/>
                </a:spcBef>
              </a:pPr>
              <a:t>60</a:t>
            </a:fld>
            <a:endParaRPr lang="en-GB" altLang="en-US" sz="1200"/>
          </a:p>
        </p:txBody>
      </p:sp>
    </p:spTree>
    <p:extLst>
      <p:ext uri="{BB962C8B-B14F-4D97-AF65-F5344CB8AC3E}">
        <p14:creationId xmlns:p14="http://schemas.microsoft.com/office/powerpoint/2010/main" val="746321036"/>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Minor deviations do not constitute a breach of this requirement provided that the sense of the caution is preserved, (Code C 10.7 PACE)</a:t>
            </a:r>
          </a:p>
          <a:p>
            <a:endParaRPr lang="en-GB" dirty="0"/>
          </a:p>
          <a:p>
            <a:r>
              <a:rPr lang="en-GB" dirty="0" smtClean="0"/>
              <a:t>The best way of preserving the sense of the caution is to learn it word-perfectly.</a:t>
            </a:r>
          </a:p>
          <a:p>
            <a:endParaRPr lang="en-GB" dirty="0"/>
          </a:p>
          <a:p>
            <a:r>
              <a:rPr lang="en-GB" dirty="0" smtClean="0"/>
              <a:t>So, one circumstance in which the ‘when questioned’ caution is required is when you suspect an offence and want to ask questions of a person regarding their involvement in that offence as a possible offender.</a:t>
            </a:r>
          </a:p>
          <a:p>
            <a:endParaRPr lang="en-GB" dirty="0"/>
          </a:p>
          <a:p>
            <a:r>
              <a:rPr lang="en-GB" dirty="0" smtClean="0"/>
              <a:t>Where several offences are identified during a conversation, there is no requirement to caution for each offence in sequence.</a:t>
            </a:r>
          </a:p>
          <a:p>
            <a:r>
              <a:rPr lang="en-GB" dirty="0" smtClean="0"/>
              <a:t>In such a situation it is sufficient to remind the person that they are still under caution before asking </a:t>
            </a:r>
            <a:r>
              <a:rPr lang="en-GB" smtClean="0"/>
              <a:t>relevant questions. </a:t>
            </a:r>
            <a:endParaRPr lang="en-GB" dirty="0"/>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61</a:t>
            </a:fld>
            <a:endParaRPr lang="en-GB" altLang="en-US"/>
          </a:p>
        </p:txBody>
      </p:sp>
    </p:spTree>
    <p:extLst>
      <p:ext uri="{BB962C8B-B14F-4D97-AF65-F5344CB8AC3E}">
        <p14:creationId xmlns:p14="http://schemas.microsoft.com/office/powerpoint/2010/main" val="2933574245"/>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79675" y="128588"/>
            <a:ext cx="1681163" cy="1260475"/>
          </a:xfrm>
        </p:spPr>
      </p:sp>
      <p:sp>
        <p:nvSpPr>
          <p:cNvPr id="3" name="Notes Placeholder 2"/>
          <p:cNvSpPr>
            <a:spLocks noGrp="1"/>
          </p:cNvSpPr>
          <p:nvPr>
            <p:ph type="body" idx="1"/>
          </p:nvPr>
        </p:nvSpPr>
        <p:spPr>
          <a:xfrm>
            <a:off x="669058" y="1521761"/>
            <a:ext cx="5490244" cy="7227738"/>
          </a:xfrm>
        </p:spPr>
        <p:txBody>
          <a:bodyPr/>
          <a:lstStyle/>
          <a:p>
            <a:r>
              <a:rPr lang="en-GB" sz="1400" dirty="0" smtClean="0"/>
              <a:t>You do not need to caution a person if you are asking questions which are not about the offence.</a:t>
            </a:r>
          </a:p>
          <a:p>
            <a:r>
              <a:rPr lang="en-GB" sz="1400" dirty="0" smtClean="0"/>
              <a:t>Some examples are:</a:t>
            </a:r>
          </a:p>
          <a:p>
            <a:pPr marL="285750" indent="-285750">
              <a:buFont typeface="Arial" panose="020B0604020202020204" pitchFamily="34" charset="0"/>
              <a:buChar char="•"/>
            </a:pPr>
            <a:r>
              <a:rPr lang="en-GB" sz="1400" dirty="0" smtClean="0"/>
              <a:t>To establish identity</a:t>
            </a:r>
          </a:p>
          <a:p>
            <a:pPr marL="285750" indent="-285750">
              <a:buFont typeface="Arial" panose="020B0604020202020204" pitchFamily="34" charset="0"/>
              <a:buChar char="•"/>
            </a:pPr>
            <a:r>
              <a:rPr lang="en-GB" sz="1400" dirty="0" smtClean="0"/>
              <a:t>To establish ownership of a vehicle</a:t>
            </a:r>
          </a:p>
          <a:p>
            <a:pPr marL="285750" indent="-285750">
              <a:buFont typeface="Arial" panose="020B0604020202020204" pitchFamily="34" charset="0"/>
              <a:buChar char="•"/>
            </a:pPr>
            <a:r>
              <a:rPr lang="en-GB" sz="1400" dirty="0" smtClean="0"/>
              <a:t>To obtain information that they are required to give by law, such as who was the driver of a vehicle when it was involved in a road traffic collision</a:t>
            </a:r>
          </a:p>
          <a:p>
            <a:pPr marL="285750" indent="-285750">
              <a:buFont typeface="Arial" panose="020B0604020202020204" pitchFamily="34" charset="0"/>
              <a:buChar char="•"/>
            </a:pPr>
            <a:r>
              <a:rPr lang="en-GB" sz="1400" dirty="0" smtClean="0"/>
              <a:t>In furtherance of the proper and effective conduct of a search (this will be covered in more detail in ‘stop &amp; search’)</a:t>
            </a:r>
          </a:p>
          <a:p>
            <a:pPr marL="285750" indent="-285750">
              <a:buFont typeface="Arial" panose="020B0604020202020204" pitchFamily="34" charset="0"/>
              <a:buChar char="•"/>
            </a:pPr>
            <a:r>
              <a:rPr lang="en-GB" sz="1400" dirty="0" smtClean="0"/>
              <a:t>To seek verification of a written record, such as a when a suspect is shown a written record of their answers to police questions regarding an offence</a:t>
            </a:r>
          </a:p>
          <a:p>
            <a:endParaRPr lang="en-GB" sz="1400" dirty="0" smtClean="0"/>
          </a:p>
          <a:p>
            <a:r>
              <a:rPr lang="en-GB" sz="1400" dirty="0" smtClean="0"/>
              <a:t>During your normal duties you will ask a lot of people questions for a variety of reasons.  The caution is not necessary simply because you are asking questions.</a:t>
            </a:r>
          </a:p>
          <a:p>
            <a:r>
              <a:rPr lang="en-GB" sz="1400" dirty="0" smtClean="0"/>
              <a:t>A police officer may ask questions to find out whether an offence has been committed, whether anyone saw it being committed and whether anyone has any information that might be useful in the investigation.  </a:t>
            </a:r>
            <a:endParaRPr lang="en-GB" sz="1400" dirty="0"/>
          </a:p>
          <a:p>
            <a:r>
              <a:rPr lang="en-GB" sz="1400" dirty="0" smtClean="0"/>
              <a:t>Having determined that an offence has been committed, the officer may wish to question all those who might have been involved.</a:t>
            </a:r>
          </a:p>
          <a:p>
            <a:r>
              <a:rPr lang="en-GB" sz="1400" dirty="0" smtClean="0"/>
              <a:t>An example would be attending the scene of a burglary.</a:t>
            </a:r>
          </a:p>
          <a:p>
            <a:r>
              <a:rPr lang="en-GB" sz="1400" dirty="0" smtClean="0"/>
              <a:t>You might ask questions of the occupants of the house to find out what has happened and what has been stolen or damaged in the burglary.</a:t>
            </a:r>
          </a:p>
          <a:p>
            <a:r>
              <a:rPr lang="en-GB" sz="1400" dirty="0" smtClean="0"/>
              <a:t>You may also decide to ask questions of the neighbours to find out if anyone saw anything that may assist your enquiries.</a:t>
            </a:r>
          </a:p>
          <a:p>
            <a:r>
              <a:rPr lang="en-GB" sz="1400" dirty="0" smtClean="0"/>
              <a:t>At this stage you have an offence, the burglary, but you do not suspect any person you are questioning of being the offender and so you do not need to caution them prior to asking questions.</a:t>
            </a:r>
            <a:endParaRPr lang="en-GB" sz="1400" dirty="0"/>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62</a:t>
            </a:fld>
            <a:endParaRPr lang="en-GB" altLang="en-US"/>
          </a:p>
        </p:txBody>
      </p:sp>
    </p:spTree>
    <p:extLst>
      <p:ext uri="{BB962C8B-B14F-4D97-AF65-F5344CB8AC3E}">
        <p14:creationId xmlns:p14="http://schemas.microsoft.com/office/powerpoint/2010/main" val="2933574245"/>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81263" y="128588"/>
            <a:ext cx="1677987" cy="1260475"/>
          </a:xfrm>
        </p:spPr>
      </p:sp>
      <p:sp>
        <p:nvSpPr>
          <p:cNvPr id="3" name="Notes Placeholder 2"/>
          <p:cNvSpPr>
            <a:spLocks noGrp="1"/>
          </p:cNvSpPr>
          <p:nvPr>
            <p:ph type="body" idx="1"/>
          </p:nvPr>
        </p:nvSpPr>
        <p:spPr>
          <a:xfrm>
            <a:off x="669058" y="1521761"/>
            <a:ext cx="5490244" cy="7227738"/>
          </a:xfrm>
        </p:spPr>
        <p:txBody>
          <a:bodyPr/>
          <a:lstStyle/>
          <a:p>
            <a:r>
              <a:rPr lang="en-GB" sz="1400" dirty="0" smtClean="0"/>
              <a:t>Another example would be that you see a motor vehicle drive through a red traffic light without stopping.</a:t>
            </a:r>
          </a:p>
          <a:p>
            <a:r>
              <a:rPr lang="en-GB" sz="1400" dirty="0" smtClean="0"/>
              <a:t>You stop the vehicle and speak to the driver.</a:t>
            </a:r>
          </a:p>
          <a:p>
            <a:r>
              <a:rPr lang="en-GB" sz="1400" dirty="0" smtClean="0"/>
              <a:t>The driver has committed an offence by failing to conform to the traffic light.</a:t>
            </a:r>
          </a:p>
          <a:p>
            <a:r>
              <a:rPr lang="en-GB" sz="1400" dirty="0" smtClean="0"/>
              <a:t>You would not need to caution the driver before asking questions about who they are, or who owns the vehicle.</a:t>
            </a:r>
          </a:p>
          <a:p>
            <a:r>
              <a:rPr lang="en-GB" sz="1400" dirty="0" smtClean="0"/>
              <a:t>However, you would need to caution  the driver in this situation using the ‘when questioned’ caution if you asked any questions relating to the traffic light offence.</a:t>
            </a:r>
          </a:p>
          <a:p>
            <a:r>
              <a:rPr lang="en-GB" sz="1400" dirty="0" smtClean="0"/>
              <a:t>Also bear in mind that as you are asking questions of the driver, this amounts to an interview and you must also inform them of certain information which will be covered shortly.</a:t>
            </a:r>
          </a:p>
          <a:p>
            <a:r>
              <a:rPr lang="en-GB" sz="1400" dirty="0" smtClean="0"/>
              <a:t>When a police officer is trying to discover whether, or by whom, an offence has been committed they are entitled to question any person from whom they think useful information can be obtained, subject to certain restrictions.</a:t>
            </a:r>
          </a:p>
          <a:p>
            <a:r>
              <a:rPr lang="en-GB" sz="1400" dirty="0" smtClean="0"/>
              <a:t>A person’s declaration that they are unwilling to reply does not alter this entitlement.</a:t>
            </a:r>
          </a:p>
          <a:p>
            <a:r>
              <a:rPr lang="en-GB" sz="1400" dirty="0" smtClean="0"/>
              <a:t>So, when a police officer:</a:t>
            </a:r>
          </a:p>
          <a:p>
            <a:r>
              <a:rPr lang="en-GB" sz="1400" dirty="0" smtClean="0"/>
              <a:t>Is trying to establish if an offence has been committed, or</a:t>
            </a:r>
          </a:p>
          <a:p>
            <a:r>
              <a:rPr lang="en-GB" sz="1400" dirty="0" smtClean="0"/>
              <a:t>Where an offence has been committed, by whom it was committed</a:t>
            </a:r>
          </a:p>
          <a:p>
            <a:r>
              <a:rPr lang="en-GB" sz="1400" dirty="0" smtClean="0"/>
              <a:t>They may ask questions of anybody who they think can assist them at this stage, however there is no obligation on anyone to answer the questions.</a:t>
            </a:r>
          </a:p>
          <a:p>
            <a:r>
              <a:rPr lang="en-GB" sz="1400" dirty="0" smtClean="0"/>
              <a:t>Just because a person refuses to answer questions, does not mean you cannot ask them.</a:t>
            </a:r>
            <a:endParaRPr lang="en-GB" sz="1400" dirty="0"/>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63</a:t>
            </a:fld>
            <a:endParaRPr lang="en-GB" altLang="en-US"/>
          </a:p>
        </p:txBody>
      </p:sp>
    </p:spTree>
    <p:extLst>
      <p:ext uri="{BB962C8B-B14F-4D97-AF65-F5344CB8AC3E}">
        <p14:creationId xmlns:p14="http://schemas.microsoft.com/office/powerpoint/2010/main" val="2933574245"/>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03500" y="458788"/>
            <a:ext cx="2265363" cy="1698625"/>
          </a:xfrm>
        </p:spPr>
      </p:sp>
      <p:sp>
        <p:nvSpPr>
          <p:cNvPr id="3" name="Notes Placeholder 2"/>
          <p:cNvSpPr>
            <a:spLocks noGrp="1"/>
          </p:cNvSpPr>
          <p:nvPr>
            <p:ph type="body" idx="1"/>
          </p:nvPr>
        </p:nvSpPr>
        <p:spPr/>
        <p:txBody>
          <a:bodyPr/>
          <a:lstStyle/>
          <a:p>
            <a:r>
              <a:rPr lang="en-GB" b="1" dirty="0" smtClean="0"/>
              <a:t>State:</a:t>
            </a:r>
          </a:p>
          <a:p>
            <a:r>
              <a:rPr lang="en-GB" dirty="0" smtClean="0"/>
              <a:t>Whenever a person who is </a:t>
            </a:r>
            <a:r>
              <a:rPr lang="en-GB" b="1" dirty="0" smtClean="0"/>
              <a:t>not under arrest </a:t>
            </a:r>
            <a:r>
              <a:rPr lang="en-GB" dirty="0" smtClean="0"/>
              <a:t>is initially cautioned (or reminded that they are under caution) because you intend to ask questions about the suspected offence(s), they must at the same time be told:</a:t>
            </a:r>
          </a:p>
          <a:p>
            <a:endParaRPr lang="en-GB" dirty="0"/>
          </a:p>
          <a:p>
            <a:r>
              <a:rPr lang="en-GB" dirty="0" smtClean="0"/>
              <a:t>they are not under arrest and</a:t>
            </a:r>
          </a:p>
          <a:p>
            <a:r>
              <a:rPr lang="en-GB" dirty="0" smtClean="0"/>
              <a:t>they are not obliged to remain with the officer</a:t>
            </a:r>
          </a:p>
          <a:p>
            <a:r>
              <a:rPr lang="en-GB" dirty="0" smtClean="0"/>
              <a:t>they have the right to free legal advice</a:t>
            </a:r>
          </a:p>
          <a:p>
            <a:endParaRPr lang="en-GB" dirty="0" smtClean="0"/>
          </a:p>
          <a:p>
            <a:r>
              <a:rPr lang="en-GB" dirty="0" smtClean="0"/>
              <a:t>This applies to a situation where the suspect is being questioned at a police station or at the roadside when offences have been identified but, at that time, an arrest is not necessary.</a:t>
            </a:r>
          </a:p>
          <a:p>
            <a:endParaRPr lang="en-GB" dirty="0"/>
          </a:p>
          <a:p>
            <a:r>
              <a:rPr lang="en-GB" dirty="0" smtClean="0"/>
              <a:t>Example:</a:t>
            </a:r>
          </a:p>
          <a:p>
            <a:r>
              <a:rPr lang="en-GB" dirty="0" smtClean="0"/>
              <a:t>A suspect for an offence a ‘low value’ criminal damage is interviewed at their home address using a contemporaneous note interview.</a:t>
            </a:r>
          </a:p>
          <a:p>
            <a:endParaRPr lang="en-GB" dirty="0"/>
          </a:p>
          <a:p>
            <a:r>
              <a:rPr lang="en-GB" dirty="0" smtClean="0"/>
              <a:t>Example:</a:t>
            </a:r>
          </a:p>
          <a:p>
            <a:r>
              <a:rPr lang="en-GB" dirty="0" smtClean="0"/>
              <a:t>A motorist is questioned at the roadside having been stopped by an officer for an offence of a faulty light.</a:t>
            </a:r>
            <a:endParaRPr lang="en-GB" dirty="0"/>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64</a:t>
            </a:fld>
            <a:endParaRPr lang="en-GB" altLang="en-US"/>
          </a:p>
        </p:txBody>
      </p:sp>
    </p:spTree>
    <p:extLst>
      <p:ext uri="{BB962C8B-B14F-4D97-AF65-F5344CB8AC3E}">
        <p14:creationId xmlns:p14="http://schemas.microsoft.com/office/powerpoint/2010/main" val="414521521"/>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14638" y="128588"/>
            <a:ext cx="1592262" cy="1193800"/>
          </a:xfrm>
        </p:spPr>
      </p:sp>
      <p:sp>
        <p:nvSpPr>
          <p:cNvPr id="3" name="Notes Placeholder 2"/>
          <p:cNvSpPr>
            <a:spLocks noGrp="1"/>
          </p:cNvSpPr>
          <p:nvPr>
            <p:ph type="body" idx="1"/>
          </p:nvPr>
        </p:nvSpPr>
        <p:spPr>
          <a:xfrm>
            <a:off x="741688" y="1455452"/>
            <a:ext cx="5490244" cy="7559285"/>
          </a:xfrm>
        </p:spPr>
        <p:txBody>
          <a:bodyPr/>
          <a:lstStyle/>
          <a:p>
            <a:r>
              <a:rPr lang="en-GB" dirty="0" smtClean="0"/>
              <a:t>Code C of the PACE Codes of Practice give guidance in relation to caution before arrest:</a:t>
            </a:r>
          </a:p>
          <a:p>
            <a:r>
              <a:rPr lang="en-GB" i="1" dirty="0" smtClean="0"/>
              <a:t>“A person whom there are grounds to suspect of an offence, must be cautioned before any questions about an offence, or further questions if the answers provide the grounds for suspicion, are put to them if either the suspect’s answers or silence, (</a:t>
            </a:r>
            <a:r>
              <a:rPr lang="en-GB" i="1" dirty="0" err="1" smtClean="0"/>
              <a:t>i.e.failure</a:t>
            </a:r>
            <a:r>
              <a:rPr lang="en-GB" i="1" dirty="0" smtClean="0"/>
              <a:t> or refusal to answer or answer satisfactorily) may be given in evidence to a court in prosecution”</a:t>
            </a:r>
          </a:p>
          <a:p>
            <a:endParaRPr lang="en-GB" i="1" dirty="0"/>
          </a:p>
          <a:p>
            <a:r>
              <a:rPr lang="en-GB" dirty="0" smtClean="0"/>
              <a:t>The </a:t>
            </a:r>
            <a:r>
              <a:rPr lang="en-GB" b="1" dirty="0" smtClean="0"/>
              <a:t>‘when questioned</a:t>
            </a:r>
            <a:r>
              <a:rPr lang="en-GB" dirty="0" smtClean="0"/>
              <a:t>’ caution must be given where:</a:t>
            </a:r>
          </a:p>
          <a:p>
            <a:pPr marL="285750" indent="-285750" algn="ctr">
              <a:buFont typeface="Arial" panose="020B0604020202020204" pitchFamily="34" charset="0"/>
              <a:buChar char="•"/>
            </a:pPr>
            <a:r>
              <a:rPr lang="en-GB" dirty="0" smtClean="0"/>
              <a:t>A person is not under arrest but you have grounds to suspect that person of an offence, and you intend to ask that person questions which relate to their involvement, or suspected involvement in that offence, or</a:t>
            </a:r>
          </a:p>
          <a:p>
            <a:pPr marL="285750" indent="-285750">
              <a:buFont typeface="Arial" panose="020B0604020202020204" pitchFamily="34" charset="0"/>
              <a:buChar char="•"/>
            </a:pPr>
            <a:r>
              <a:rPr lang="en-GB" dirty="0" smtClean="0"/>
              <a:t>You intend to ask that person more questions, where the answer to questions you previously asked actually provided you with the grounds to suspect that person of the offence, </a:t>
            </a:r>
          </a:p>
          <a:p>
            <a:pPr algn="ctr"/>
            <a:r>
              <a:rPr lang="en-GB" dirty="0" smtClean="0"/>
              <a:t>or</a:t>
            </a:r>
          </a:p>
          <a:p>
            <a:pPr marL="285750" indent="-285750">
              <a:buFont typeface="Arial" panose="020B0604020202020204" pitchFamily="34" charset="0"/>
              <a:buChar char="•"/>
            </a:pPr>
            <a:r>
              <a:rPr lang="en-GB" dirty="0" smtClean="0"/>
              <a:t>When arrested</a:t>
            </a:r>
          </a:p>
          <a:p>
            <a:pPr marL="285750" indent="-285750">
              <a:buFont typeface="Arial" panose="020B0604020202020204" pitchFamily="34" charset="0"/>
              <a:buChar char="•"/>
            </a:pPr>
            <a:endParaRPr lang="en-GB" dirty="0"/>
          </a:p>
          <a:p>
            <a:r>
              <a:rPr lang="en-GB" b="1" dirty="0" smtClean="0"/>
              <a:t>If a person has not been cautioned prior to be asked questions about the offence, it is open to the court to rule any answers, silences (which include failure to answer questions) inadmissible. Valuable evidence may therefore be lost and a prosecution could be jeopardised.</a:t>
            </a:r>
            <a:endParaRPr lang="en-GB" b="1" dirty="0"/>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65</a:t>
            </a:fld>
            <a:endParaRPr lang="en-GB" altLang="en-US"/>
          </a:p>
        </p:txBody>
      </p:sp>
    </p:spTree>
    <p:extLst>
      <p:ext uri="{BB962C8B-B14F-4D97-AF65-F5344CB8AC3E}">
        <p14:creationId xmlns:p14="http://schemas.microsoft.com/office/powerpoint/2010/main" val="584236977"/>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982788" y="128588"/>
            <a:ext cx="3184525" cy="2387600"/>
          </a:xfrm>
        </p:spPr>
      </p:sp>
      <p:sp>
        <p:nvSpPr>
          <p:cNvPr id="3" name="Notes Placeholder 2"/>
          <p:cNvSpPr>
            <a:spLocks noGrp="1"/>
          </p:cNvSpPr>
          <p:nvPr>
            <p:ph type="body" idx="1"/>
          </p:nvPr>
        </p:nvSpPr>
        <p:spPr>
          <a:xfrm>
            <a:off x="814318" y="2914261"/>
            <a:ext cx="5490244" cy="4641667"/>
          </a:xfrm>
        </p:spPr>
        <p:txBody>
          <a:bodyPr/>
          <a:lstStyle/>
          <a:p>
            <a:r>
              <a:rPr lang="en-GB" dirty="0" smtClean="0"/>
              <a:t>A person MUST be cautioned upon arrest for an offence unless:</a:t>
            </a:r>
          </a:p>
          <a:p>
            <a:r>
              <a:rPr lang="en-GB" dirty="0" smtClean="0"/>
              <a:t>It is impracticable to do so by reason of the suspect’s condition or behaviour at the time, or</a:t>
            </a:r>
          </a:p>
          <a:p>
            <a:r>
              <a:rPr lang="en-GB" dirty="0" smtClean="0"/>
              <a:t>The suspect has already been cautioned immediately prior to arrest</a:t>
            </a:r>
          </a:p>
          <a:p>
            <a:endParaRPr lang="en-GB" dirty="0"/>
          </a:p>
          <a:p>
            <a:r>
              <a:rPr lang="en-GB" dirty="0" smtClean="0"/>
              <a:t>Examples of when it may be impracticable could be that the person being arrested is violent at the time of the arrest, or they are so drunk that they would not be able to understand what is being said to them. </a:t>
            </a:r>
          </a:p>
          <a:p>
            <a:r>
              <a:rPr lang="en-GB" dirty="0" smtClean="0"/>
              <a:t>In such cases, the suspect must be cautioned as soon as it is possible to do so.</a:t>
            </a:r>
            <a:endParaRPr lang="en-GB" dirty="0"/>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66</a:t>
            </a:fld>
            <a:endParaRPr lang="en-GB" altLang="en-US"/>
          </a:p>
        </p:txBody>
      </p:sp>
    </p:spTree>
    <p:extLst>
      <p:ext uri="{BB962C8B-B14F-4D97-AF65-F5344CB8AC3E}">
        <p14:creationId xmlns:p14="http://schemas.microsoft.com/office/powerpoint/2010/main" val="584236977"/>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2927350" y="6350"/>
            <a:ext cx="1147763" cy="860425"/>
          </a:xfrm>
          <a:noFill/>
        </p:spPr>
      </p:sp>
      <p:sp>
        <p:nvSpPr>
          <p:cNvPr id="16387" name="Notes Placeholder 2"/>
          <p:cNvSpPr>
            <a:spLocks noGrp="1"/>
          </p:cNvSpPr>
          <p:nvPr>
            <p:ph type="body" idx="1"/>
          </p:nvPr>
        </p:nvSpPr>
        <p:spPr>
          <a:xfrm>
            <a:off x="741688" y="924976"/>
            <a:ext cx="5490244" cy="7559285"/>
          </a:xfrm>
          <a:noFill/>
        </p:spPr>
        <p:txBody>
          <a:bodyPr/>
          <a:lstStyle/>
          <a:p>
            <a:r>
              <a:rPr lang="en-GB" altLang="en-US" sz="1400" b="1" dirty="0" smtClean="0">
                <a:latin typeface="Arial" charset="0"/>
              </a:rPr>
              <a:t>State:</a:t>
            </a:r>
          </a:p>
          <a:p>
            <a:r>
              <a:rPr lang="en-GB" altLang="en-US" sz="1400" dirty="0" smtClean="0">
                <a:latin typeface="Arial" charset="0"/>
              </a:rPr>
              <a:t>In previous years, some offenders chose not to say anything when questioned.</a:t>
            </a:r>
          </a:p>
          <a:p>
            <a:r>
              <a:rPr lang="en-GB" altLang="en-US" sz="1400" dirty="0" smtClean="0">
                <a:latin typeface="Arial" charset="0"/>
              </a:rPr>
              <a:t>They had decided to give an explanation when they later appeared in court.  This practice was referred to as the ‘ambush defence’, because it was too late for the police to inquire properly into anything at that stage.</a:t>
            </a:r>
          </a:p>
          <a:p>
            <a:r>
              <a:rPr lang="en-GB" altLang="en-US" sz="1400" dirty="0" smtClean="0">
                <a:latin typeface="Arial" charset="0"/>
              </a:rPr>
              <a:t>It is important to understand that a suspect has a right to silence and that this has not been abolished.</a:t>
            </a:r>
          </a:p>
          <a:p>
            <a:r>
              <a:rPr lang="en-GB" altLang="en-US" sz="1400" dirty="0" smtClean="0">
                <a:latin typeface="Arial" charset="0"/>
              </a:rPr>
              <a:t>Sec 34 Criminal Justice &amp; Public Order Act 1994 introduced provisions whereby adverse inferences may be drawn at a trial if a person fails to mention a fact during the investigation of an offence that is later used in their defence.</a:t>
            </a:r>
          </a:p>
          <a:p>
            <a:r>
              <a:rPr lang="en-GB" altLang="en-US" sz="1400" dirty="0" smtClean="0">
                <a:latin typeface="Arial" charset="0"/>
              </a:rPr>
              <a:t>The caution does not say that the person must say or not say something.  It merely tells the person that a court may decide to not accept, or not place as much weight on any explanation given by the suspect in court, if they have had an opportunity to give an explanation at the time they were questioned.  This is known as drawing an ‘inference’</a:t>
            </a:r>
          </a:p>
          <a:p>
            <a:r>
              <a:rPr lang="en-GB" altLang="en-US" sz="1400" dirty="0" smtClean="0">
                <a:latin typeface="Arial" charset="0"/>
              </a:rPr>
              <a:t>At the trial of a person, evidence may be given that when:</a:t>
            </a:r>
          </a:p>
          <a:p>
            <a:pPr marL="285750" indent="-285750">
              <a:buFont typeface="Arial" panose="020B0604020202020204" pitchFamily="34" charset="0"/>
              <a:buChar char="•"/>
            </a:pPr>
            <a:r>
              <a:rPr lang="en-GB" altLang="en-US" sz="1400" dirty="0" smtClean="0">
                <a:latin typeface="Arial" charset="0"/>
              </a:rPr>
              <a:t>questioned after being cautioned and before being charged, or </a:t>
            </a:r>
          </a:p>
          <a:p>
            <a:pPr marL="285750" indent="-285750">
              <a:buFont typeface="Arial" panose="020B0604020202020204" pitchFamily="34" charset="0"/>
              <a:buChar char="•"/>
            </a:pPr>
            <a:r>
              <a:rPr lang="en-GB" altLang="en-US" sz="1400" dirty="0" smtClean="0">
                <a:latin typeface="Arial" charset="0"/>
              </a:rPr>
              <a:t>on being charged with the offence or officially told that they might be prosecuted for it,</a:t>
            </a:r>
          </a:p>
          <a:p>
            <a:r>
              <a:rPr lang="en-GB" altLang="en-US" sz="1400" dirty="0" smtClean="0">
                <a:latin typeface="Arial" charset="0"/>
              </a:rPr>
              <a:t>The person failed to mention any fact relied on in their defence at the trial.</a:t>
            </a:r>
          </a:p>
          <a:p>
            <a:r>
              <a:rPr lang="en-GB" altLang="en-US" sz="1400" dirty="0" smtClean="0">
                <a:latin typeface="Arial" charset="0"/>
              </a:rPr>
              <a:t>This must be a fact that, in the circumstances at the time, the accused could reasonably be expected to mention. If this evidence is given, the court may draw such inferences from the failure to mention the fact as appear proper</a:t>
            </a:r>
            <a:r>
              <a:rPr lang="en-GB" altLang="en-US" dirty="0" smtClean="0">
                <a:latin typeface="Arial" charset="0"/>
              </a:rPr>
              <a:t>.</a:t>
            </a:r>
          </a:p>
          <a:p>
            <a:r>
              <a:rPr lang="en-GB" altLang="en-US" sz="1400" dirty="0" smtClean="0">
                <a:latin typeface="Arial" charset="0"/>
              </a:rPr>
              <a:t>It is therefore important when you are interviewing a suspect that you put to them all the questions relevant to the offence, even if they make no reply</a:t>
            </a:r>
          </a:p>
        </p:txBody>
      </p:sp>
      <p:sp>
        <p:nvSpPr>
          <p:cNvPr id="16388" name="Slide Number Placeholder 3"/>
          <p:cNvSpPr>
            <a:spLocks noGrp="1"/>
          </p:cNvSpPr>
          <p:nvPr>
            <p:ph type="sldNum" sz="quarter" idx="5"/>
          </p:nvPr>
        </p:nvSpPr>
        <p:spPr>
          <a:noFill/>
        </p:spPr>
        <p:txBody>
          <a:bodyPr/>
          <a:lstStyle>
            <a:lvl1pPr defTabSz="920934" eaLnBrk="0" hangingPunct="0">
              <a:defRPr sz="3200" b="1">
                <a:solidFill>
                  <a:schemeClr val="bg1"/>
                </a:solidFill>
                <a:latin typeface="Verdana" pitchFamily="34" charset="0"/>
                <a:ea typeface="ＭＳ Ｐゴシック" pitchFamily="-112" charset="-128"/>
              </a:defRPr>
            </a:lvl1pPr>
            <a:lvl2pPr marL="743099" indent="-285807" defTabSz="920934" eaLnBrk="0" hangingPunct="0">
              <a:defRPr sz="3200" b="1">
                <a:solidFill>
                  <a:schemeClr val="bg1"/>
                </a:solidFill>
                <a:latin typeface="Verdana" pitchFamily="34" charset="0"/>
                <a:ea typeface="ＭＳ Ｐゴシック" pitchFamily="-112" charset="-128"/>
              </a:defRPr>
            </a:lvl2pPr>
            <a:lvl3pPr marL="1143229" indent="-228646" defTabSz="920934" eaLnBrk="0" hangingPunct="0">
              <a:defRPr sz="3200" b="1">
                <a:solidFill>
                  <a:schemeClr val="bg1"/>
                </a:solidFill>
                <a:latin typeface="Verdana" pitchFamily="34" charset="0"/>
                <a:ea typeface="ＭＳ Ｐゴシック" pitchFamily="-112" charset="-128"/>
              </a:defRPr>
            </a:lvl3pPr>
            <a:lvl4pPr marL="1600520" indent="-228646" defTabSz="920934" eaLnBrk="0" hangingPunct="0">
              <a:defRPr sz="3200" b="1">
                <a:solidFill>
                  <a:schemeClr val="bg1"/>
                </a:solidFill>
                <a:latin typeface="Verdana" pitchFamily="34" charset="0"/>
                <a:ea typeface="ＭＳ Ｐゴシック" pitchFamily="-112" charset="-128"/>
              </a:defRPr>
            </a:lvl4pPr>
            <a:lvl5pPr marL="2057811" indent="-228646" defTabSz="920934" eaLnBrk="0" hangingPunct="0">
              <a:defRPr sz="3200" b="1">
                <a:solidFill>
                  <a:schemeClr val="bg1"/>
                </a:solidFill>
                <a:latin typeface="Verdana" pitchFamily="34" charset="0"/>
                <a:ea typeface="ＭＳ Ｐゴシック" pitchFamily="-112" charset="-128"/>
              </a:defRPr>
            </a:lvl5pPr>
            <a:lvl6pPr marL="2515103"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2394"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686"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977"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367C026D-E197-49DB-8925-57EB856E3A42}" type="slidenum">
              <a:rPr lang="en-GB" altLang="en-US" sz="1200" b="0">
                <a:solidFill>
                  <a:schemeClr val="tx1"/>
                </a:solidFill>
                <a:latin typeface="Arial" charset="0"/>
              </a:rPr>
              <a:pPr eaLnBrk="1" hangingPunct="1"/>
              <a:t>67</a:t>
            </a:fld>
            <a:endParaRPr lang="en-GB" altLang="en-US" sz="1200" b="0">
              <a:solidFill>
                <a:schemeClr val="tx1"/>
              </a:solidFill>
              <a:latin typeface="Arial" charset="0"/>
            </a:endParaRPr>
          </a:p>
        </p:txBody>
      </p:sp>
    </p:spTree>
    <p:extLst>
      <p:ext uri="{BB962C8B-B14F-4D97-AF65-F5344CB8AC3E}">
        <p14:creationId xmlns:p14="http://schemas.microsoft.com/office/powerpoint/2010/main" val="282142092"/>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xfrm>
            <a:off x="2573338" y="458788"/>
            <a:ext cx="1647825" cy="1235075"/>
          </a:xfrm>
          <a:noFill/>
        </p:spPr>
      </p:sp>
      <p:sp>
        <p:nvSpPr>
          <p:cNvPr id="15363" name="Notes Placeholder 2"/>
          <p:cNvSpPr>
            <a:spLocks noGrp="1"/>
          </p:cNvSpPr>
          <p:nvPr>
            <p:ph type="body" idx="1"/>
          </p:nvPr>
        </p:nvSpPr>
        <p:spPr>
          <a:xfrm>
            <a:off x="523119" y="1786110"/>
            <a:ext cx="5884409" cy="6673516"/>
          </a:xfrm>
          <a:noFill/>
        </p:spPr>
        <p:txBody>
          <a:bodyPr/>
          <a:lstStyle/>
          <a:p>
            <a:r>
              <a:rPr lang="en-GB" altLang="en-US" b="1" dirty="0" smtClean="0">
                <a:latin typeface="Arial" charset="0"/>
              </a:rPr>
              <a:t>State:</a:t>
            </a:r>
          </a:p>
          <a:p>
            <a:pPr>
              <a:spcBef>
                <a:spcPts val="0"/>
              </a:spcBef>
              <a:spcAft>
                <a:spcPts val="1800"/>
              </a:spcAft>
            </a:pPr>
            <a:r>
              <a:rPr lang="en-GB" altLang="en-US" dirty="0" smtClean="0">
                <a:latin typeface="Arial" charset="0"/>
              </a:rPr>
              <a:t>A ‘significant’ statement or silence is one which appears capable of being used in evidence against the suspect, in particular; </a:t>
            </a:r>
          </a:p>
          <a:p>
            <a:pPr marL="285750" indent="-285750">
              <a:spcBef>
                <a:spcPts val="0"/>
              </a:spcBef>
              <a:spcAft>
                <a:spcPts val="1800"/>
              </a:spcAft>
              <a:buFont typeface="Arial" panose="020B0604020202020204" pitchFamily="34" charset="0"/>
              <a:buChar char="•"/>
            </a:pPr>
            <a:r>
              <a:rPr lang="en-GB" altLang="en-US" dirty="0" smtClean="0">
                <a:latin typeface="Arial" charset="0"/>
              </a:rPr>
              <a:t> a direct admission of guilt, or </a:t>
            </a:r>
          </a:p>
          <a:p>
            <a:pPr marL="285750" indent="-285750">
              <a:spcBef>
                <a:spcPts val="0"/>
              </a:spcBef>
              <a:spcAft>
                <a:spcPts val="1800"/>
              </a:spcAft>
              <a:buFont typeface="Arial" panose="020B0604020202020204" pitchFamily="34" charset="0"/>
              <a:buChar char="•"/>
            </a:pPr>
            <a:r>
              <a:rPr lang="en-GB" altLang="en-US" dirty="0" smtClean="0">
                <a:latin typeface="Arial" charset="0"/>
              </a:rPr>
              <a:t>a failure or refusal to answer a question, or</a:t>
            </a:r>
          </a:p>
          <a:p>
            <a:pPr marL="285750" indent="-285750">
              <a:spcBef>
                <a:spcPts val="0"/>
              </a:spcBef>
              <a:spcAft>
                <a:spcPts val="1800"/>
              </a:spcAft>
              <a:buFont typeface="Arial" panose="020B0604020202020204" pitchFamily="34" charset="0"/>
              <a:buChar char="•"/>
            </a:pPr>
            <a:r>
              <a:rPr lang="en-GB" altLang="en-US" dirty="0" smtClean="0">
                <a:latin typeface="Arial" charset="0"/>
              </a:rPr>
              <a:t> to answer it satisfactorily. </a:t>
            </a:r>
            <a:r>
              <a:rPr lang="en-GB" altLang="en-US" b="1" dirty="0" smtClean="0">
                <a:latin typeface="Arial" charset="0"/>
              </a:rPr>
              <a:t>(trainer to explain)</a:t>
            </a:r>
            <a:endParaRPr lang="en-GB" altLang="en-US" dirty="0" smtClean="0">
              <a:latin typeface="Arial" charset="0"/>
            </a:endParaRPr>
          </a:p>
          <a:p>
            <a:pPr>
              <a:spcBef>
                <a:spcPts val="0"/>
              </a:spcBef>
              <a:spcAft>
                <a:spcPts val="1800"/>
              </a:spcAft>
            </a:pPr>
            <a:r>
              <a:rPr lang="en-GB" altLang="en-US" dirty="0" smtClean="0">
                <a:latin typeface="Arial" charset="0"/>
              </a:rPr>
              <a:t>It might, allowing for the restriction on drawing adverse inferences from silence, give rise to an inference under the Criminal Justice and Public Order Act 1994.</a:t>
            </a:r>
          </a:p>
          <a:p>
            <a:pPr>
              <a:spcBef>
                <a:spcPts val="0"/>
              </a:spcBef>
              <a:spcAft>
                <a:spcPts val="1800"/>
              </a:spcAft>
            </a:pPr>
            <a:r>
              <a:rPr lang="en-GB" altLang="en-US" dirty="0" smtClean="0">
                <a:latin typeface="Arial" charset="0"/>
              </a:rPr>
              <a:t>For example; at the time that you caution and arrest a person on suspicion of committing a burglary, they reply, </a:t>
            </a:r>
            <a:r>
              <a:rPr lang="en-GB" altLang="en-US" b="1" dirty="0" smtClean="0">
                <a:latin typeface="Arial" charset="0"/>
              </a:rPr>
              <a:t>“I’m sorry, I know I shouldn’t have done it.” </a:t>
            </a:r>
          </a:p>
          <a:p>
            <a:pPr>
              <a:spcBef>
                <a:spcPts val="0"/>
              </a:spcBef>
              <a:spcAft>
                <a:spcPts val="1800"/>
              </a:spcAft>
            </a:pPr>
            <a:r>
              <a:rPr lang="en-GB" altLang="en-US" dirty="0" smtClean="0">
                <a:latin typeface="Arial" charset="0"/>
              </a:rPr>
              <a:t>On the way to the police station in the back of the police van, the suspected person says:  </a:t>
            </a:r>
            <a:r>
              <a:rPr lang="en-GB" altLang="en-US" b="1" dirty="0" smtClean="0">
                <a:latin typeface="Arial" charset="0"/>
              </a:rPr>
              <a:t>“I thought I’d got away with it.” </a:t>
            </a:r>
          </a:p>
          <a:p>
            <a:pPr>
              <a:spcBef>
                <a:spcPts val="0"/>
              </a:spcBef>
              <a:spcAft>
                <a:spcPts val="1800"/>
              </a:spcAft>
            </a:pPr>
            <a:r>
              <a:rPr lang="en-GB" altLang="en-US" dirty="0" smtClean="0">
                <a:latin typeface="Arial" charset="0"/>
              </a:rPr>
              <a:t>Both of these comments are capable of being used in evidence against the suspected person and are significant statements.</a:t>
            </a:r>
          </a:p>
          <a:p>
            <a:pPr>
              <a:spcBef>
                <a:spcPts val="0"/>
              </a:spcBef>
              <a:spcAft>
                <a:spcPts val="1800"/>
              </a:spcAft>
            </a:pPr>
            <a:r>
              <a:rPr lang="en-GB" altLang="en-US" dirty="0" smtClean="0">
                <a:latin typeface="Arial" charset="0"/>
              </a:rPr>
              <a:t>It is important to note that a ‘significant silence’ can only arise </a:t>
            </a:r>
            <a:r>
              <a:rPr lang="en-GB" altLang="en-US" b="1" dirty="0" smtClean="0">
                <a:solidFill>
                  <a:srgbClr val="FF3300"/>
                </a:solidFill>
                <a:latin typeface="Arial" charset="0"/>
              </a:rPr>
              <a:t>after</a:t>
            </a:r>
            <a:r>
              <a:rPr lang="en-GB" altLang="en-US" b="1" dirty="0" smtClean="0">
                <a:latin typeface="Arial" charset="0"/>
              </a:rPr>
              <a:t> </a:t>
            </a:r>
            <a:r>
              <a:rPr lang="en-GB" altLang="en-US" dirty="0" smtClean="0">
                <a:latin typeface="Arial" charset="0"/>
              </a:rPr>
              <a:t>a person has been cautioned, a ‘significant statement’ can arise at </a:t>
            </a:r>
            <a:r>
              <a:rPr lang="en-GB" altLang="en-US" b="1" dirty="0" smtClean="0">
                <a:solidFill>
                  <a:srgbClr val="FF3300"/>
                </a:solidFill>
                <a:latin typeface="Arial" charset="0"/>
              </a:rPr>
              <a:t>anytime</a:t>
            </a:r>
            <a:r>
              <a:rPr lang="en-GB" altLang="en-US" dirty="0" smtClean="0">
                <a:solidFill>
                  <a:srgbClr val="FF3300"/>
                </a:solidFill>
                <a:latin typeface="Arial" charset="0"/>
              </a:rPr>
              <a:t>.</a:t>
            </a:r>
          </a:p>
          <a:p>
            <a:r>
              <a:rPr lang="en-GB" altLang="en-US" dirty="0" smtClean="0">
                <a:latin typeface="Arial" charset="0"/>
              </a:rPr>
              <a:t>.</a:t>
            </a:r>
            <a:endParaRPr lang="en-US" altLang="en-US" dirty="0" smtClean="0">
              <a:latin typeface="Arial" charset="0"/>
            </a:endParaRPr>
          </a:p>
        </p:txBody>
      </p:sp>
      <p:sp>
        <p:nvSpPr>
          <p:cNvPr id="15364" name="Slide Number Placeholder 3"/>
          <p:cNvSpPr>
            <a:spLocks noGrp="1"/>
          </p:cNvSpPr>
          <p:nvPr>
            <p:ph type="sldNum" sz="quarter" idx="5"/>
          </p:nvPr>
        </p:nvSpPr>
        <p:spPr>
          <a:noFill/>
        </p:spPr>
        <p:txBody>
          <a:bodyPr/>
          <a:lstStyle>
            <a:lvl1pPr defTabSz="920934" eaLnBrk="0" hangingPunct="0">
              <a:spcBef>
                <a:spcPct val="30000"/>
              </a:spcBef>
              <a:defRPr sz="1400">
                <a:solidFill>
                  <a:schemeClr val="tx1"/>
                </a:solidFill>
                <a:latin typeface="Arial" charset="0"/>
                <a:ea typeface="ＭＳ Ｐゴシック" pitchFamily="-112" charset="-128"/>
              </a:defRPr>
            </a:lvl1pPr>
            <a:lvl2pPr marL="743099" indent="-285807" defTabSz="920934" eaLnBrk="0" hangingPunct="0">
              <a:spcBef>
                <a:spcPct val="30000"/>
              </a:spcBef>
              <a:defRPr sz="1400">
                <a:solidFill>
                  <a:schemeClr val="tx1"/>
                </a:solidFill>
                <a:latin typeface="Arial" charset="0"/>
                <a:ea typeface="ＭＳ Ｐゴシック" pitchFamily="-112" charset="-128"/>
              </a:defRPr>
            </a:lvl2pPr>
            <a:lvl3pPr marL="1143229" indent="-228646" defTabSz="920934" eaLnBrk="0" hangingPunct="0">
              <a:spcBef>
                <a:spcPct val="30000"/>
              </a:spcBef>
              <a:defRPr sz="1400">
                <a:solidFill>
                  <a:schemeClr val="tx1"/>
                </a:solidFill>
                <a:latin typeface="Arial" charset="0"/>
                <a:ea typeface="ＭＳ Ｐゴシック" pitchFamily="-112" charset="-128"/>
              </a:defRPr>
            </a:lvl3pPr>
            <a:lvl4pPr marL="1600520" indent="-228646" defTabSz="920934" eaLnBrk="0" hangingPunct="0">
              <a:spcBef>
                <a:spcPct val="30000"/>
              </a:spcBef>
              <a:defRPr sz="1400">
                <a:solidFill>
                  <a:schemeClr val="tx1"/>
                </a:solidFill>
                <a:latin typeface="Arial" charset="0"/>
                <a:ea typeface="ＭＳ Ｐゴシック" pitchFamily="-112" charset="-128"/>
              </a:defRPr>
            </a:lvl4pPr>
            <a:lvl5pPr marL="2057811" indent="-228646" defTabSz="920934" eaLnBrk="0" hangingPunct="0">
              <a:spcBef>
                <a:spcPct val="30000"/>
              </a:spcBef>
              <a:defRPr sz="1400">
                <a:solidFill>
                  <a:schemeClr val="tx1"/>
                </a:solidFill>
                <a:latin typeface="Arial" charset="0"/>
                <a:ea typeface="ＭＳ Ｐゴシック" pitchFamily="-112" charset="-128"/>
              </a:defRPr>
            </a:lvl5pPr>
            <a:lvl6pPr marL="2515103"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6pPr>
            <a:lvl7pPr marL="2972394"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7pPr>
            <a:lvl8pPr marL="3429686"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8pPr>
            <a:lvl9pPr marL="3886977"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9pPr>
          </a:lstStyle>
          <a:p>
            <a:pPr eaLnBrk="1" hangingPunct="1">
              <a:spcBef>
                <a:spcPct val="0"/>
              </a:spcBef>
            </a:pPr>
            <a:fld id="{D326F8A0-47BA-440D-ADCF-10981A7BBA34}" type="slidenum">
              <a:rPr lang="en-GB" altLang="en-US" sz="1200"/>
              <a:pPr eaLnBrk="1" hangingPunct="1">
                <a:spcBef>
                  <a:spcPct val="0"/>
                </a:spcBef>
              </a:pPr>
              <a:t>72</a:t>
            </a:fld>
            <a:endParaRPr lang="en-GB" altLang="en-US" sz="1200"/>
          </a:p>
        </p:txBody>
      </p:sp>
    </p:spTree>
    <p:extLst>
      <p:ext uri="{BB962C8B-B14F-4D97-AF65-F5344CB8AC3E}">
        <p14:creationId xmlns:p14="http://schemas.microsoft.com/office/powerpoint/2010/main" val="76311811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a:xfrm>
            <a:off x="2489200" y="195263"/>
            <a:ext cx="1647825" cy="1236662"/>
          </a:xfrm>
          <a:noFill/>
        </p:spPr>
      </p:sp>
      <p:sp>
        <p:nvSpPr>
          <p:cNvPr id="15363" name="Notes Placeholder 2"/>
          <p:cNvSpPr>
            <a:spLocks noGrp="1"/>
          </p:cNvSpPr>
          <p:nvPr>
            <p:ph type="body" idx="1"/>
          </p:nvPr>
        </p:nvSpPr>
        <p:spPr>
          <a:xfrm>
            <a:off x="523119" y="1786110"/>
            <a:ext cx="5884409" cy="6673516"/>
          </a:xfrm>
          <a:noFill/>
        </p:spPr>
        <p:txBody>
          <a:bodyPr/>
          <a:lstStyle/>
          <a:p>
            <a:r>
              <a:rPr lang="en-GB" altLang="en-US" b="1" dirty="0" smtClean="0">
                <a:latin typeface="Arial" charset="0"/>
              </a:rPr>
              <a:t>State:</a:t>
            </a:r>
          </a:p>
          <a:p>
            <a:r>
              <a:rPr lang="en-GB" altLang="en-US" b="1" dirty="0" smtClean="0">
                <a:latin typeface="Arial" charset="0"/>
              </a:rPr>
              <a:t>‘Unsolicited comments’</a:t>
            </a:r>
          </a:p>
          <a:p>
            <a:pPr>
              <a:spcBef>
                <a:spcPts val="0"/>
              </a:spcBef>
              <a:spcAft>
                <a:spcPts val="1800"/>
              </a:spcAft>
            </a:pPr>
            <a:r>
              <a:rPr lang="en-GB" altLang="en-US" dirty="0" smtClean="0">
                <a:latin typeface="Arial" charset="0"/>
              </a:rPr>
              <a:t>There will be instances where an unsolicited comment made by a suspected person falls outside the context of a ‘significant statement, but may  nevertheless still be relevant to the offence. </a:t>
            </a:r>
          </a:p>
          <a:p>
            <a:pPr>
              <a:spcBef>
                <a:spcPts val="0"/>
              </a:spcBef>
              <a:spcAft>
                <a:spcPts val="1800"/>
              </a:spcAft>
            </a:pPr>
            <a:r>
              <a:rPr lang="en-GB" altLang="en-US" dirty="0" smtClean="0">
                <a:latin typeface="Arial" charset="0"/>
              </a:rPr>
              <a:t>For example, </a:t>
            </a:r>
            <a:r>
              <a:rPr lang="en-GB" altLang="en-US" b="1" dirty="0" smtClean="0">
                <a:latin typeface="Arial" charset="0"/>
              </a:rPr>
              <a:t>“It wasn’t me, I had nothing to do with the theft” </a:t>
            </a:r>
            <a:r>
              <a:rPr lang="en-GB" altLang="en-US" dirty="0" smtClean="0">
                <a:latin typeface="Arial" charset="0"/>
              </a:rPr>
              <a:t>is a denial.</a:t>
            </a:r>
          </a:p>
          <a:p>
            <a:pPr>
              <a:spcBef>
                <a:spcPts val="0"/>
              </a:spcBef>
              <a:spcAft>
                <a:spcPts val="1800"/>
              </a:spcAft>
            </a:pPr>
            <a:r>
              <a:rPr lang="en-GB" altLang="en-US" b="1" dirty="0" smtClean="0">
                <a:latin typeface="Arial" charset="0"/>
              </a:rPr>
              <a:t>“Talk to Jo and Sam Speight, I was at their house when the burglary happened,” </a:t>
            </a:r>
            <a:r>
              <a:rPr lang="en-GB" altLang="en-US" dirty="0" smtClean="0">
                <a:latin typeface="Arial" charset="0"/>
              </a:rPr>
              <a:t>is both a denial and a possible alibi. </a:t>
            </a:r>
          </a:p>
          <a:p>
            <a:pPr>
              <a:spcBef>
                <a:spcPts val="0"/>
              </a:spcBef>
              <a:spcAft>
                <a:spcPts val="1800"/>
              </a:spcAft>
            </a:pPr>
            <a:r>
              <a:rPr lang="en-GB" altLang="en-US" dirty="0" smtClean="0">
                <a:latin typeface="Arial" charset="0"/>
              </a:rPr>
              <a:t>Both statements do not fall within the category of significant statements. </a:t>
            </a:r>
          </a:p>
          <a:p>
            <a:pPr>
              <a:spcBef>
                <a:spcPts val="0"/>
              </a:spcBef>
              <a:spcAft>
                <a:spcPts val="1800"/>
              </a:spcAft>
            </a:pPr>
            <a:r>
              <a:rPr lang="en-GB" altLang="en-US" dirty="0" smtClean="0">
                <a:latin typeface="Arial" charset="0"/>
              </a:rPr>
              <a:t>However, they are both at least relevant to the inquiry and will need to be recorded in the same way that you will record significant statements and silences.</a:t>
            </a:r>
            <a:endParaRPr lang="en-US" altLang="en-US" dirty="0" smtClean="0">
              <a:latin typeface="Arial" charset="0"/>
            </a:endParaRPr>
          </a:p>
        </p:txBody>
      </p:sp>
      <p:sp>
        <p:nvSpPr>
          <p:cNvPr id="15364" name="Slide Number Placeholder 3"/>
          <p:cNvSpPr>
            <a:spLocks noGrp="1"/>
          </p:cNvSpPr>
          <p:nvPr>
            <p:ph type="sldNum" sz="quarter" idx="5"/>
          </p:nvPr>
        </p:nvSpPr>
        <p:spPr>
          <a:noFill/>
        </p:spPr>
        <p:txBody>
          <a:bodyPr/>
          <a:lstStyle>
            <a:lvl1pPr defTabSz="920934" eaLnBrk="0" hangingPunct="0">
              <a:spcBef>
                <a:spcPct val="30000"/>
              </a:spcBef>
              <a:defRPr sz="1400">
                <a:solidFill>
                  <a:schemeClr val="tx1"/>
                </a:solidFill>
                <a:latin typeface="Arial" charset="0"/>
                <a:ea typeface="ＭＳ Ｐゴシック" pitchFamily="-112" charset="-128"/>
              </a:defRPr>
            </a:lvl1pPr>
            <a:lvl2pPr marL="743099" indent="-285807" defTabSz="920934" eaLnBrk="0" hangingPunct="0">
              <a:spcBef>
                <a:spcPct val="30000"/>
              </a:spcBef>
              <a:defRPr sz="1400">
                <a:solidFill>
                  <a:schemeClr val="tx1"/>
                </a:solidFill>
                <a:latin typeface="Arial" charset="0"/>
                <a:ea typeface="ＭＳ Ｐゴシック" pitchFamily="-112" charset="-128"/>
              </a:defRPr>
            </a:lvl2pPr>
            <a:lvl3pPr marL="1143229" indent="-228646" defTabSz="920934" eaLnBrk="0" hangingPunct="0">
              <a:spcBef>
                <a:spcPct val="30000"/>
              </a:spcBef>
              <a:defRPr sz="1400">
                <a:solidFill>
                  <a:schemeClr val="tx1"/>
                </a:solidFill>
                <a:latin typeface="Arial" charset="0"/>
                <a:ea typeface="ＭＳ Ｐゴシック" pitchFamily="-112" charset="-128"/>
              </a:defRPr>
            </a:lvl3pPr>
            <a:lvl4pPr marL="1600520" indent="-228646" defTabSz="920934" eaLnBrk="0" hangingPunct="0">
              <a:spcBef>
                <a:spcPct val="30000"/>
              </a:spcBef>
              <a:defRPr sz="1400">
                <a:solidFill>
                  <a:schemeClr val="tx1"/>
                </a:solidFill>
                <a:latin typeface="Arial" charset="0"/>
                <a:ea typeface="ＭＳ Ｐゴシック" pitchFamily="-112" charset="-128"/>
              </a:defRPr>
            </a:lvl4pPr>
            <a:lvl5pPr marL="2057811" indent="-228646" defTabSz="920934" eaLnBrk="0" hangingPunct="0">
              <a:spcBef>
                <a:spcPct val="30000"/>
              </a:spcBef>
              <a:defRPr sz="1400">
                <a:solidFill>
                  <a:schemeClr val="tx1"/>
                </a:solidFill>
                <a:latin typeface="Arial" charset="0"/>
                <a:ea typeface="ＭＳ Ｐゴシック" pitchFamily="-112" charset="-128"/>
              </a:defRPr>
            </a:lvl5pPr>
            <a:lvl6pPr marL="2515103"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6pPr>
            <a:lvl7pPr marL="2972394"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7pPr>
            <a:lvl8pPr marL="3429686"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8pPr>
            <a:lvl9pPr marL="3886977" indent="-228646" defTabSz="920934" eaLnBrk="0" fontAlgn="base" hangingPunct="0">
              <a:spcBef>
                <a:spcPct val="30000"/>
              </a:spcBef>
              <a:spcAft>
                <a:spcPct val="0"/>
              </a:spcAft>
              <a:defRPr sz="1400">
                <a:solidFill>
                  <a:schemeClr val="tx1"/>
                </a:solidFill>
                <a:latin typeface="Arial" charset="0"/>
                <a:ea typeface="ＭＳ Ｐゴシック" pitchFamily="-112" charset="-128"/>
              </a:defRPr>
            </a:lvl9pPr>
          </a:lstStyle>
          <a:p>
            <a:pPr eaLnBrk="1" hangingPunct="1">
              <a:spcBef>
                <a:spcPct val="0"/>
              </a:spcBef>
            </a:pPr>
            <a:fld id="{D326F8A0-47BA-440D-ADCF-10981A7BBA34}" type="slidenum">
              <a:rPr lang="en-GB" altLang="en-US" sz="1200"/>
              <a:pPr eaLnBrk="1" hangingPunct="1">
                <a:spcBef>
                  <a:spcPct val="0"/>
                </a:spcBef>
              </a:pPr>
              <a:t>73</a:t>
            </a:fld>
            <a:endParaRPr lang="en-GB" altLang="en-US" sz="1200"/>
          </a:p>
        </p:txBody>
      </p:sp>
    </p:spTree>
    <p:extLst>
      <p:ext uri="{BB962C8B-B14F-4D97-AF65-F5344CB8AC3E}">
        <p14:creationId xmlns:p14="http://schemas.microsoft.com/office/powerpoint/2010/main" val="137344372"/>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2603500" y="458788"/>
            <a:ext cx="2265363" cy="1698625"/>
          </a:xfrm>
          <a:noFill/>
        </p:spPr>
      </p:sp>
      <p:sp>
        <p:nvSpPr>
          <p:cNvPr id="16387" name="Notes Placeholder 2"/>
          <p:cNvSpPr>
            <a:spLocks noGrp="1"/>
          </p:cNvSpPr>
          <p:nvPr>
            <p:ph type="body" idx="1"/>
          </p:nvPr>
        </p:nvSpPr>
        <p:spPr>
          <a:noFill/>
        </p:spPr>
        <p:txBody>
          <a:bodyPr/>
          <a:lstStyle/>
          <a:p>
            <a:r>
              <a:rPr lang="en-GB" altLang="en-US" b="1" dirty="0" smtClean="0">
                <a:latin typeface="Arial" charset="0"/>
              </a:rPr>
              <a:t>State:</a:t>
            </a:r>
          </a:p>
          <a:p>
            <a:r>
              <a:rPr lang="en-GB" altLang="en-US" dirty="0" smtClean="0">
                <a:latin typeface="Arial" charset="0"/>
              </a:rPr>
              <a:t>This is a silence which ‘might’ give rise to inferences being drawn.</a:t>
            </a:r>
          </a:p>
          <a:p>
            <a:r>
              <a:rPr lang="en-GB" altLang="en-US" dirty="0" smtClean="0">
                <a:latin typeface="Arial" charset="0"/>
              </a:rPr>
              <a:t>It can only happen after a caution has been given because the silence will always be in response to a question relating to the offence an officer is investigating, </a:t>
            </a:r>
          </a:p>
          <a:p>
            <a:r>
              <a:rPr lang="en-GB" altLang="en-US" dirty="0" smtClean="0">
                <a:latin typeface="Arial" charset="0"/>
              </a:rPr>
              <a:t>e.g.  Asking a suspect to account for his or her presence at a scene where an offence has recently taken place</a:t>
            </a:r>
          </a:p>
          <a:p>
            <a:endParaRPr lang="en-GB" altLang="en-US" dirty="0" smtClean="0">
              <a:latin typeface="Arial" charset="0"/>
            </a:endParaRPr>
          </a:p>
        </p:txBody>
      </p:sp>
      <p:sp>
        <p:nvSpPr>
          <p:cNvPr id="16388" name="Slide Number Placeholder 3"/>
          <p:cNvSpPr>
            <a:spLocks noGrp="1"/>
          </p:cNvSpPr>
          <p:nvPr>
            <p:ph type="sldNum" sz="quarter" idx="5"/>
          </p:nvPr>
        </p:nvSpPr>
        <p:spPr>
          <a:noFill/>
        </p:spPr>
        <p:txBody>
          <a:bodyPr/>
          <a:lstStyle>
            <a:lvl1pPr defTabSz="920934" eaLnBrk="0" hangingPunct="0">
              <a:defRPr sz="3200" b="1">
                <a:solidFill>
                  <a:schemeClr val="bg1"/>
                </a:solidFill>
                <a:latin typeface="Verdana" pitchFamily="34" charset="0"/>
                <a:ea typeface="ＭＳ Ｐゴシック" pitchFamily="-112" charset="-128"/>
              </a:defRPr>
            </a:lvl1pPr>
            <a:lvl2pPr marL="743099" indent="-285807" defTabSz="920934" eaLnBrk="0" hangingPunct="0">
              <a:defRPr sz="3200" b="1">
                <a:solidFill>
                  <a:schemeClr val="bg1"/>
                </a:solidFill>
                <a:latin typeface="Verdana" pitchFamily="34" charset="0"/>
                <a:ea typeface="ＭＳ Ｐゴシック" pitchFamily="-112" charset="-128"/>
              </a:defRPr>
            </a:lvl2pPr>
            <a:lvl3pPr marL="1143229" indent="-228646" defTabSz="920934" eaLnBrk="0" hangingPunct="0">
              <a:defRPr sz="3200" b="1">
                <a:solidFill>
                  <a:schemeClr val="bg1"/>
                </a:solidFill>
                <a:latin typeface="Verdana" pitchFamily="34" charset="0"/>
                <a:ea typeface="ＭＳ Ｐゴシック" pitchFamily="-112" charset="-128"/>
              </a:defRPr>
            </a:lvl3pPr>
            <a:lvl4pPr marL="1600520" indent="-228646" defTabSz="920934" eaLnBrk="0" hangingPunct="0">
              <a:defRPr sz="3200" b="1">
                <a:solidFill>
                  <a:schemeClr val="bg1"/>
                </a:solidFill>
                <a:latin typeface="Verdana" pitchFamily="34" charset="0"/>
                <a:ea typeface="ＭＳ Ｐゴシック" pitchFamily="-112" charset="-128"/>
              </a:defRPr>
            </a:lvl4pPr>
            <a:lvl5pPr marL="2057811" indent="-228646" defTabSz="920934" eaLnBrk="0" hangingPunct="0">
              <a:defRPr sz="3200" b="1">
                <a:solidFill>
                  <a:schemeClr val="bg1"/>
                </a:solidFill>
                <a:latin typeface="Verdana" pitchFamily="34" charset="0"/>
                <a:ea typeface="ＭＳ Ｐゴシック" pitchFamily="-112" charset="-128"/>
              </a:defRPr>
            </a:lvl5pPr>
            <a:lvl6pPr marL="2515103"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2394"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686"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977"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367C026D-E197-49DB-8925-57EB856E3A42}" type="slidenum">
              <a:rPr lang="en-GB" altLang="en-US" sz="1200" b="0">
                <a:solidFill>
                  <a:schemeClr val="tx1"/>
                </a:solidFill>
                <a:latin typeface="Arial" charset="0"/>
              </a:rPr>
              <a:pPr eaLnBrk="1" hangingPunct="1"/>
              <a:t>74</a:t>
            </a:fld>
            <a:endParaRPr lang="en-GB" altLang="en-US" sz="1200" b="0">
              <a:solidFill>
                <a:schemeClr val="tx1"/>
              </a:solidFill>
              <a:latin typeface="Arial" charset="0"/>
            </a:endParaRPr>
          </a:p>
        </p:txBody>
      </p:sp>
    </p:spTree>
    <p:extLst>
      <p:ext uri="{BB962C8B-B14F-4D97-AF65-F5344CB8AC3E}">
        <p14:creationId xmlns:p14="http://schemas.microsoft.com/office/powerpoint/2010/main" val="1847954418"/>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a:xfrm>
            <a:off x="2603500" y="458788"/>
            <a:ext cx="2265363" cy="1698625"/>
          </a:xfrm>
          <a:noFill/>
        </p:spPr>
      </p:sp>
      <p:sp>
        <p:nvSpPr>
          <p:cNvPr id="17411" name="Notes Placeholder 2"/>
          <p:cNvSpPr>
            <a:spLocks noGrp="1"/>
          </p:cNvSpPr>
          <p:nvPr>
            <p:ph type="body" idx="1"/>
          </p:nvPr>
        </p:nvSpPr>
        <p:spPr>
          <a:noFill/>
        </p:spPr>
        <p:txBody>
          <a:bodyPr/>
          <a:lstStyle/>
          <a:p>
            <a:r>
              <a:rPr lang="en-US" altLang="en-US" b="1" smtClean="0">
                <a:latin typeface="Arial" charset="0"/>
              </a:rPr>
              <a:t>State:</a:t>
            </a:r>
          </a:p>
          <a:p>
            <a:r>
              <a:rPr lang="en-US" altLang="en-US" smtClean="0">
                <a:latin typeface="Arial" charset="0"/>
              </a:rPr>
              <a:t>These are comments which although not significant statements may still be relevant, for example</a:t>
            </a:r>
          </a:p>
          <a:p>
            <a:r>
              <a:rPr lang="en-US" altLang="en-US" b="1" smtClean="0">
                <a:latin typeface="Arial" charset="0"/>
              </a:rPr>
              <a:t>Show slide</a:t>
            </a:r>
          </a:p>
          <a:p>
            <a:endParaRPr lang="en-GB" altLang="en-US" smtClean="0">
              <a:latin typeface="Arial" charset="0"/>
            </a:endParaRPr>
          </a:p>
        </p:txBody>
      </p:sp>
      <p:sp>
        <p:nvSpPr>
          <p:cNvPr id="17412" name="Slide Number Placeholder 3"/>
          <p:cNvSpPr>
            <a:spLocks noGrp="1"/>
          </p:cNvSpPr>
          <p:nvPr>
            <p:ph type="sldNum" sz="quarter" idx="5"/>
          </p:nvPr>
        </p:nvSpPr>
        <p:spPr>
          <a:noFill/>
        </p:spPr>
        <p:txBody>
          <a:bodyPr/>
          <a:lstStyle>
            <a:lvl1pPr defTabSz="920934" eaLnBrk="0" hangingPunct="0">
              <a:defRPr sz="3200" b="1">
                <a:solidFill>
                  <a:schemeClr val="bg1"/>
                </a:solidFill>
                <a:latin typeface="Verdana" pitchFamily="34" charset="0"/>
                <a:ea typeface="ＭＳ Ｐゴシック" pitchFamily="-112" charset="-128"/>
              </a:defRPr>
            </a:lvl1pPr>
            <a:lvl2pPr marL="743099" indent="-285807" defTabSz="920934" eaLnBrk="0" hangingPunct="0">
              <a:defRPr sz="3200" b="1">
                <a:solidFill>
                  <a:schemeClr val="bg1"/>
                </a:solidFill>
                <a:latin typeface="Verdana" pitchFamily="34" charset="0"/>
                <a:ea typeface="ＭＳ Ｐゴシック" pitchFamily="-112" charset="-128"/>
              </a:defRPr>
            </a:lvl2pPr>
            <a:lvl3pPr marL="1143229" indent="-228646" defTabSz="920934" eaLnBrk="0" hangingPunct="0">
              <a:defRPr sz="3200" b="1">
                <a:solidFill>
                  <a:schemeClr val="bg1"/>
                </a:solidFill>
                <a:latin typeface="Verdana" pitchFamily="34" charset="0"/>
                <a:ea typeface="ＭＳ Ｐゴシック" pitchFamily="-112" charset="-128"/>
              </a:defRPr>
            </a:lvl3pPr>
            <a:lvl4pPr marL="1600520" indent="-228646" defTabSz="920934" eaLnBrk="0" hangingPunct="0">
              <a:defRPr sz="3200" b="1">
                <a:solidFill>
                  <a:schemeClr val="bg1"/>
                </a:solidFill>
                <a:latin typeface="Verdana" pitchFamily="34" charset="0"/>
                <a:ea typeface="ＭＳ Ｐゴシック" pitchFamily="-112" charset="-128"/>
              </a:defRPr>
            </a:lvl4pPr>
            <a:lvl5pPr marL="2057811" indent="-228646" defTabSz="920934" eaLnBrk="0" hangingPunct="0">
              <a:defRPr sz="3200" b="1">
                <a:solidFill>
                  <a:schemeClr val="bg1"/>
                </a:solidFill>
                <a:latin typeface="Verdana" pitchFamily="34" charset="0"/>
                <a:ea typeface="ＭＳ Ｐゴシック" pitchFamily="-112" charset="-128"/>
              </a:defRPr>
            </a:lvl5pPr>
            <a:lvl6pPr marL="2515103"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2394"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686"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977"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36E18E2D-D8FC-4DC6-96C2-4A3EF6F30604}" type="slidenum">
              <a:rPr lang="en-GB" altLang="en-US" sz="1200" b="0">
                <a:solidFill>
                  <a:schemeClr val="tx1"/>
                </a:solidFill>
                <a:latin typeface="Arial" charset="0"/>
              </a:rPr>
              <a:pPr eaLnBrk="1" hangingPunct="1"/>
              <a:t>75</a:t>
            </a:fld>
            <a:endParaRPr lang="en-GB" altLang="en-US" sz="1200" b="0">
              <a:solidFill>
                <a:schemeClr val="tx1"/>
              </a:solidFill>
              <a:latin typeface="Arial" charset="0"/>
            </a:endParaRPr>
          </a:p>
        </p:txBody>
      </p:sp>
    </p:spTree>
    <p:extLst>
      <p:ext uri="{BB962C8B-B14F-4D97-AF65-F5344CB8AC3E}">
        <p14:creationId xmlns:p14="http://schemas.microsoft.com/office/powerpoint/2010/main" val="2786563200"/>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3006725" y="128588"/>
            <a:ext cx="1062038" cy="796925"/>
          </a:xfrm>
          <a:noFill/>
        </p:spPr>
      </p:sp>
      <p:sp>
        <p:nvSpPr>
          <p:cNvPr id="18435" name="Notes Placeholder 2"/>
          <p:cNvSpPr>
            <a:spLocks noGrp="1"/>
          </p:cNvSpPr>
          <p:nvPr>
            <p:ph type="body" idx="1"/>
          </p:nvPr>
        </p:nvSpPr>
        <p:spPr>
          <a:xfrm>
            <a:off x="669058" y="1057595"/>
            <a:ext cx="5490244" cy="7625595"/>
          </a:xfrm>
          <a:noFill/>
        </p:spPr>
        <p:txBody>
          <a:bodyPr/>
          <a:lstStyle/>
          <a:p>
            <a:r>
              <a:rPr lang="en-GB" altLang="en-US" b="1" dirty="0" smtClean="0">
                <a:latin typeface="Arial" charset="0"/>
              </a:rPr>
              <a:t>State:</a:t>
            </a:r>
          </a:p>
          <a:p>
            <a:r>
              <a:rPr lang="en-GB" altLang="en-US" dirty="0" smtClean="0">
                <a:latin typeface="Arial" charset="0"/>
              </a:rPr>
              <a:t>If a suspect makes any comment prior to caution make sure that you give them the caution ASAP.  The longer you let the suspect talk outside the caution the less likelihood that the information will be admissible.</a:t>
            </a:r>
          </a:p>
          <a:p>
            <a:endParaRPr lang="en-GB" altLang="en-US" dirty="0" smtClean="0">
              <a:latin typeface="Arial" charset="0"/>
            </a:endParaRPr>
          </a:p>
          <a:p>
            <a:r>
              <a:rPr lang="en-GB" altLang="en-US" dirty="0" smtClean="0">
                <a:latin typeface="Arial" charset="0"/>
              </a:rPr>
              <a:t>Make sure you make a PNB entry straight away and record the details of anyone else who overheard the statement , this is valuable corroboration.</a:t>
            </a:r>
          </a:p>
          <a:p>
            <a:r>
              <a:rPr lang="en-GB" altLang="en-US" dirty="0" smtClean="0">
                <a:latin typeface="Arial" charset="0"/>
              </a:rPr>
              <a:t>A written record shall be made of any comments made by a suspected person, including unsolicited comments, which may be outside of an interview but which might be relevant to the offence.</a:t>
            </a:r>
          </a:p>
          <a:p>
            <a:r>
              <a:rPr lang="en-GB" altLang="en-US" dirty="0" smtClean="0">
                <a:latin typeface="Arial" charset="0"/>
              </a:rPr>
              <a:t>Any such record must timed and signed by the maker.</a:t>
            </a:r>
          </a:p>
          <a:p>
            <a:r>
              <a:rPr lang="en-GB" altLang="en-US" dirty="0" smtClean="0">
                <a:latin typeface="Arial" charset="0"/>
              </a:rPr>
              <a:t>Where practicable the person shall be given the opportunity to read the record and to sign it as correct or to indicate the respects in which they consider it inaccurate.</a:t>
            </a:r>
          </a:p>
          <a:p>
            <a:r>
              <a:rPr lang="en-GB" altLang="en-US" dirty="0" smtClean="0">
                <a:latin typeface="Arial" charset="0"/>
              </a:rPr>
              <a:t>Note that this is a request only.  Should the person refuse to sign then this should be documented.</a:t>
            </a:r>
          </a:p>
          <a:p>
            <a:r>
              <a:rPr lang="en-GB" altLang="en-US" dirty="0" smtClean="0">
                <a:latin typeface="Arial" charset="0"/>
              </a:rPr>
              <a:t>Both significant statements and unsolicited comments must be put to the suspect precisely.  For example, if the suspect said, “OK, I did push him but I didn’t think it would cause him to bang his head” you must use these exact words.  You should not summarise what has been said, for example, by saying “On arrest when cautioned you admitted the assault”.</a:t>
            </a:r>
          </a:p>
          <a:p>
            <a:r>
              <a:rPr lang="en-GB" altLang="en-US" dirty="0" smtClean="0">
                <a:latin typeface="Arial" charset="0"/>
              </a:rPr>
              <a:t>Any comments made by the suspected person after arrival at the police station and before a formal interview that may be ‘significant’ or ‘unsolicited’ in content should be recorded and introduced at the beginning of the interview in the same manner.</a:t>
            </a:r>
            <a:endParaRPr lang="en-GB" altLang="en-US" dirty="0">
              <a:latin typeface="Arial" charset="0"/>
            </a:endParaRPr>
          </a:p>
          <a:p>
            <a:endParaRPr lang="en-GB" altLang="en-US" dirty="0" smtClean="0">
              <a:latin typeface="Arial" charset="0"/>
            </a:endParaRPr>
          </a:p>
          <a:p>
            <a:endParaRPr lang="en-GB" altLang="en-US" dirty="0" smtClean="0">
              <a:latin typeface="Arial" charset="0"/>
            </a:endParaRPr>
          </a:p>
        </p:txBody>
      </p:sp>
      <p:sp>
        <p:nvSpPr>
          <p:cNvPr id="18436" name="Slide Number Placeholder 3"/>
          <p:cNvSpPr>
            <a:spLocks noGrp="1"/>
          </p:cNvSpPr>
          <p:nvPr>
            <p:ph type="sldNum" sz="quarter" idx="5"/>
          </p:nvPr>
        </p:nvSpPr>
        <p:spPr>
          <a:noFill/>
        </p:spPr>
        <p:txBody>
          <a:bodyPr/>
          <a:lstStyle>
            <a:lvl1pPr defTabSz="920934" eaLnBrk="0" hangingPunct="0">
              <a:defRPr sz="3200" b="1">
                <a:solidFill>
                  <a:schemeClr val="bg1"/>
                </a:solidFill>
                <a:latin typeface="Verdana" pitchFamily="34" charset="0"/>
                <a:ea typeface="ＭＳ Ｐゴシック" pitchFamily="-112" charset="-128"/>
              </a:defRPr>
            </a:lvl1pPr>
            <a:lvl2pPr marL="743099" indent="-285807" defTabSz="920934" eaLnBrk="0" hangingPunct="0">
              <a:defRPr sz="3200" b="1">
                <a:solidFill>
                  <a:schemeClr val="bg1"/>
                </a:solidFill>
                <a:latin typeface="Verdana" pitchFamily="34" charset="0"/>
                <a:ea typeface="ＭＳ Ｐゴシック" pitchFamily="-112" charset="-128"/>
              </a:defRPr>
            </a:lvl2pPr>
            <a:lvl3pPr marL="1143229" indent="-228646" defTabSz="920934" eaLnBrk="0" hangingPunct="0">
              <a:defRPr sz="3200" b="1">
                <a:solidFill>
                  <a:schemeClr val="bg1"/>
                </a:solidFill>
                <a:latin typeface="Verdana" pitchFamily="34" charset="0"/>
                <a:ea typeface="ＭＳ Ｐゴシック" pitchFamily="-112" charset="-128"/>
              </a:defRPr>
            </a:lvl3pPr>
            <a:lvl4pPr marL="1600520" indent="-228646" defTabSz="920934" eaLnBrk="0" hangingPunct="0">
              <a:defRPr sz="3200" b="1">
                <a:solidFill>
                  <a:schemeClr val="bg1"/>
                </a:solidFill>
                <a:latin typeface="Verdana" pitchFamily="34" charset="0"/>
                <a:ea typeface="ＭＳ Ｐゴシック" pitchFamily="-112" charset="-128"/>
              </a:defRPr>
            </a:lvl4pPr>
            <a:lvl5pPr marL="2057811" indent="-228646" defTabSz="920934" eaLnBrk="0" hangingPunct="0">
              <a:defRPr sz="3200" b="1">
                <a:solidFill>
                  <a:schemeClr val="bg1"/>
                </a:solidFill>
                <a:latin typeface="Verdana" pitchFamily="34" charset="0"/>
                <a:ea typeface="ＭＳ Ｐゴシック" pitchFamily="-112" charset="-128"/>
              </a:defRPr>
            </a:lvl5pPr>
            <a:lvl6pPr marL="2515103"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2394"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686"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977"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53BFBF34-A023-4C92-85F9-81094BF1DD02}" type="slidenum">
              <a:rPr lang="en-GB" altLang="en-US" sz="1200" b="0">
                <a:solidFill>
                  <a:schemeClr val="tx1"/>
                </a:solidFill>
                <a:latin typeface="Arial" charset="0"/>
              </a:rPr>
              <a:pPr eaLnBrk="1" hangingPunct="1"/>
              <a:t>76</a:t>
            </a:fld>
            <a:endParaRPr lang="en-GB" altLang="en-US" sz="1200" b="0">
              <a:solidFill>
                <a:schemeClr val="tx1"/>
              </a:solidFill>
              <a:latin typeface="Arial" charset="0"/>
            </a:endParaRPr>
          </a:p>
        </p:txBody>
      </p:sp>
    </p:spTree>
    <p:extLst>
      <p:ext uri="{BB962C8B-B14F-4D97-AF65-F5344CB8AC3E}">
        <p14:creationId xmlns:p14="http://schemas.microsoft.com/office/powerpoint/2010/main" val="4069026997"/>
      </p:ext>
    </p:extLst>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a:xfrm>
            <a:off x="2603500" y="458788"/>
            <a:ext cx="2265363" cy="1698625"/>
          </a:xfrm>
          <a:noFill/>
        </p:spPr>
      </p:sp>
      <p:sp>
        <p:nvSpPr>
          <p:cNvPr id="19459" name="Notes Placeholder 2"/>
          <p:cNvSpPr>
            <a:spLocks noGrp="1"/>
          </p:cNvSpPr>
          <p:nvPr>
            <p:ph type="body" idx="1"/>
          </p:nvPr>
        </p:nvSpPr>
        <p:spPr>
          <a:noFill/>
        </p:spPr>
        <p:txBody>
          <a:bodyPr/>
          <a:lstStyle/>
          <a:p>
            <a:r>
              <a:rPr lang="en-US" altLang="en-US" dirty="0" smtClean="0">
                <a:latin typeface="Arial" charset="0"/>
              </a:rPr>
              <a:t>Trainer to deal with any questions as time allows</a:t>
            </a:r>
          </a:p>
        </p:txBody>
      </p:sp>
      <p:sp>
        <p:nvSpPr>
          <p:cNvPr id="19460" name="Slide Number Placeholder 3"/>
          <p:cNvSpPr>
            <a:spLocks noGrp="1"/>
          </p:cNvSpPr>
          <p:nvPr>
            <p:ph type="sldNum" sz="quarter" idx="5"/>
          </p:nvPr>
        </p:nvSpPr>
        <p:spPr>
          <a:noFill/>
        </p:spPr>
        <p:txBody>
          <a:bodyPr/>
          <a:lstStyle>
            <a:lvl1pPr defTabSz="920934" eaLnBrk="0" hangingPunct="0">
              <a:defRPr sz="3200" b="1">
                <a:solidFill>
                  <a:schemeClr val="bg1"/>
                </a:solidFill>
                <a:latin typeface="Verdana" pitchFamily="34" charset="0"/>
                <a:ea typeface="ＭＳ Ｐゴシック" pitchFamily="-112" charset="-128"/>
              </a:defRPr>
            </a:lvl1pPr>
            <a:lvl2pPr marL="743099" indent="-285807" defTabSz="920934" eaLnBrk="0" hangingPunct="0">
              <a:defRPr sz="3200" b="1">
                <a:solidFill>
                  <a:schemeClr val="bg1"/>
                </a:solidFill>
                <a:latin typeface="Verdana" pitchFamily="34" charset="0"/>
                <a:ea typeface="ＭＳ Ｐゴシック" pitchFamily="-112" charset="-128"/>
              </a:defRPr>
            </a:lvl2pPr>
            <a:lvl3pPr marL="1143229" indent="-228646" defTabSz="920934" eaLnBrk="0" hangingPunct="0">
              <a:defRPr sz="3200" b="1">
                <a:solidFill>
                  <a:schemeClr val="bg1"/>
                </a:solidFill>
                <a:latin typeface="Verdana" pitchFamily="34" charset="0"/>
                <a:ea typeface="ＭＳ Ｐゴシック" pitchFamily="-112" charset="-128"/>
              </a:defRPr>
            </a:lvl3pPr>
            <a:lvl4pPr marL="1600520" indent="-228646" defTabSz="920934" eaLnBrk="0" hangingPunct="0">
              <a:defRPr sz="3200" b="1">
                <a:solidFill>
                  <a:schemeClr val="bg1"/>
                </a:solidFill>
                <a:latin typeface="Verdana" pitchFamily="34" charset="0"/>
                <a:ea typeface="ＭＳ Ｐゴシック" pitchFamily="-112" charset="-128"/>
              </a:defRPr>
            </a:lvl4pPr>
            <a:lvl5pPr marL="2057811" indent="-228646" defTabSz="920934" eaLnBrk="0" hangingPunct="0">
              <a:defRPr sz="3200" b="1">
                <a:solidFill>
                  <a:schemeClr val="bg1"/>
                </a:solidFill>
                <a:latin typeface="Verdana" pitchFamily="34" charset="0"/>
                <a:ea typeface="ＭＳ Ｐゴシック" pitchFamily="-112" charset="-128"/>
              </a:defRPr>
            </a:lvl5pPr>
            <a:lvl6pPr marL="2515103"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6pPr>
            <a:lvl7pPr marL="2972394"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7pPr>
            <a:lvl8pPr marL="3429686"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8pPr>
            <a:lvl9pPr marL="3886977" indent="-228646" defTabSz="920934" eaLnBrk="0" fontAlgn="base" hangingPunct="0">
              <a:spcBef>
                <a:spcPct val="0"/>
              </a:spcBef>
              <a:spcAft>
                <a:spcPct val="0"/>
              </a:spcAft>
              <a:defRPr sz="3200" b="1">
                <a:solidFill>
                  <a:schemeClr val="bg1"/>
                </a:solidFill>
                <a:latin typeface="Verdana" pitchFamily="34" charset="0"/>
                <a:ea typeface="ＭＳ Ｐゴシック" pitchFamily="-112" charset="-128"/>
              </a:defRPr>
            </a:lvl9pPr>
          </a:lstStyle>
          <a:p>
            <a:pPr eaLnBrk="1" hangingPunct="1"/>
            <a:fld id="{BAEBAD6D-947F-4058-96AC-49BF59C4C003}" type="slidenum">
              <a:rPr lang="en-GB" altLang="en-US" sz="1200" b="0">
                <a:solidFill>
                  <a:schemeClr val="tx1"/>
                </a:solidFill>
                <a:latin typeface="Arial" charset="0"/>
              </a:rPr>
              <a:pPr eaLnBrk="1" hangingPunct="1"/>
              <a:t>77</a:t>
            </a:fld>
            <a:endParaRPr lang="en-GB" altLang="en-US" sz="1200" b="0">
              <a:solidFill>
                <a:schemeClr val="tx1"/>
              </a:solidFill>
              <a:latin typeface="Arial" charset="0"/>
            </a:endParaRPr>
          </a:p>
        </p:txBody>
      </p:sp>
    </p:spTree>
    <p:extLst>
      <p:ext uri="{BB962C8B-B14F-4D97-AF65-F5344CB8AC3E}">
        <p14:creationId xmlns:p14="http://schemas.microsoft.com/office/powerpoint/2010/main" val="338774537"/>
      </p:ext>
    </p:extLst>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03500" y="458788"/>
            <a:ext cx="2265363" cy="1698625"/>
          </a:xfrm>
        </p:spPr>
      </p:sp>
      <p:sp>
        <p:nvSpPr>
          <p:cNvPr id="3" name="Notes Placeholder 2"/>
          <p:cNvSpPr>
            <a:spLocks noGrp="1"/>
          </p:cNvSpPr>
          <p:nvPr>
            <p:ph type="body" idx="1"/>
          </p:nvPr>
        </p:nvSpPr>
        <p:spPr/>
        <p:txBody>
          <a:bodyPr/>
          <a:lstStyle/>
          <a:p>
            <a:r>
              <a:rPr lang="en-GB" b="1" dirty="0" smtClean="0"/>
              <a:t>State:</a:t>
            </a:r>
          </a:p>
          <a:p>
            <a:r>
              <a:rPr lang="en-GB" dirty="0" smtClean="0"/>
              <a:t>Section 29 of the Criminal Justice Act 2003 states that when a person is suspected of committing an offence, criminal proceedings can be instigated by way of a written charge and issue of a postal </a:t>
            </a:r>
            <a:r>
              <a:rPr lang="en-GB" dirty="0"/>
              <a:t>requisition (the summons</a:t>
            </a:r>
            <a:r>
              <a:rPr lang="en-GB" dirty="0" smtClean="0"/>
              <a:t>). </a:t>
            </a:r>
            <a:endParaRPr lang="en-GB" dirty="0"/>
          </a:p>
          <a:p>
            <a:r>
              <a:rPr lang="en-GB" dirty="0" smtClean="0"/>
              <a:t>The way it works is that a person </a:t>
            </a:r>
            <a:r>
              <a:rPr lang="en-GB" dirty="0"/>
              <a:t>commits </a:t>
            </a:r>
            <a:r>
              <a:rPr lang="en-GB" dirty="0" smtClean="0"/>
              <a:t>an offence which an officer witnesses. </a:t>
            </a:r>
          </a:p>
          <a:p>
            <a:r>
              <a:rPr lang="en-GB" dirty="0" smtClean="0"/>
              <a:t>There </a:t>
            </a:r>
            <a:r>
              <a:rPr lang="en-GB" dirty="0"/>
              <a:t>must be sufficient evidence </a:t>
            </a:r>
            <a:r>
              <a:rPr lang="en-GB" dirty="0" smtClean="0"/>
              <a:t>at the time to </a:t>
            </a:r>
            <a:r>
              <a:rPr lang="en-GB" dirty="0"/>
              <a:t>secure a conviction at court </a:t>
            </a:r>
            <a:r>
              <a:rPr lang="en-GB" dirty="0" smtClean="0"/>
              <a:t>.  It may be gathered by questioning the suspect at the scene after being cautioned.</a:t>
            </a:r>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78</a:t>
            </a:fld>
            <a:endParaRPr lang="en-GB" altLang="en-US"/>
          </a:p>
        </p:txBody>
      </p:sp>
    </p:spTree>
    <p:extLst>
      <p:ext uri="{BB962C8B-B14F-4D97-AF65-F5344CB8AC3E}">
        <p14:creationId xmlns:p14="http://schemas.microsoft.com/office/powerpoint/2010/main" val="1848186438"/>
      </p:ext>
    </p:extLst>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11438" y="195263"/>
            <a:ext cx="1417637" cy="1062037"/>
          </a:xfrm>
        </p:spPr>
      </p:sp>
      <p:sp>
        <p:nvSpPr>
          <p:cNvPr id="3" name="Notes Placeholder 2"/>
          <p:cNvSpPr>
            <a:spLocks noGrp="1"/>
          </p:cNvSpPr>
          <p:nvPr>
            <p:ph type="body" idx="1"/>
          </p:nvPr>
        </p:nvSpPr>
        <p:spPr>
          <a:xfrm>
            <a:off x="741688" y="1455453"/>
            <a:ext cx="5490244" cy="6209087"/>
          </a:xfrm>
        </p:spPr>
        <p:txBody>
          <a:bodyPr/>
          <a:lstStyle/>
          <a:p>
            <a:r>
              <a:rPr lang="en-GB" sz="1400" b="1" dirty="0" smtClean="0"/>
              <a:t>State:</a:t>
            </a:r>
          </a:p>
          <a:p>
            <a:pPr>
              <a:spcBef>
                <a:spcPts val="0"/>
              </a:spcBef>
              <a:spcAft>
                <a:spcPts val="1800"/>
              </a:spcAft>
            </a:pPr>
            <a:r>
              <a:rPr lang="en-GB" sz="1400" dirty="0" smtClean="0"/>
              <a:t>The officer points out the offence and decides </a:t>
            </a:r>
            <a:r>
              <a:rPr lang="en-GB" sz="1400" dirty="0"/>
              <a:t>that prosecution is the suitable method of dealing </a:t>
            </a:r>
            <a:r>
              <a:rPr lang="en-GB" sz="1400" dirty="0" smtClean="0"/>
              <a:t>with the offence, as </a:t>
            </a:r>
            <a:r>
              <a:rPr lang="en-GB" sz="1400" dirty="0"/>
              <a:t>opposed to </a:t>
            </a:r>
            <a:r>
              <a:rPr lang="en-GB" sz="1400" dirty="0" smtClean="0"/>
              <a:t>a warning or a fixed penalty notice. </a:t>
            </a:r>
          </a:p>
          <a:p>
            <a:pPr>
              <a:spcBef>
                <a:spcPts val="0"/>
              </a:spcBef>
              <a:spcAft>
                <a:spcPts val="1800"/>
              </a:spcAft>
            </a:pPr>
            <a:r>
              <a:rPr lang="en-GB" sz="1400" dirty="0" smtClean="0"/>
              <a:t>The officer may ask any questions, remembering to use the ‘when questioned’ caution where appropriate.</a:t>
            </a:r>
          </a:p>
          <a:p>
            <a:pPr>
              <a:spcBef>
                <a:spcPts val="0"/>
              </a:spcBef>
              <a:spcAft>
                <a:spcPts val="1800"/>
              </a:spcAft>
            </a:pPr>
            <a:r>
              <a:rPr lang="en-GB" sz="1400" dirty="0" smtClean="0"/>
              <a:t>Some offences are absolute, which means they do not have to have any intent to commit an offence. </a:t>
            </a:r>
          </a:p>
          <a:p>
            <a:pPr>
              <a:spcBef>
                <a:spcPts val="0"/>
              </a:spcBef>
              <a:spcAft>
                <a:spcPts val="1800"/>
              </a:spcAft>
            </a:pPr>
            <a:r>
              <a:rPr lang="en-GB" sz="1400" dirty="0" smtClean="0"/>
              <a:t> Litter is an absolute offence, you drop litter or you don’t drop litter.  </a:t>
            </a:r>
          </a:p>
          <a:p>
            <a:pPr>
              <a:spcBef>
                <a:spcPts val="0"/>
              </a:spcBef>
              <a:spcAft>
                <a:spcPts val="1800"/>
              </a:spcAft>
            </a:pPr>
            <a:r>
              <a:rPr lang="en-GB" sz="1400" dirty="0" smtClean="0"/>
              <a:t>Some offences require the person to intend something to happen.  </a:t>
            </a:r>
          </a:p>
          <a:p>
            <a:pPr>
              <a:spcBef>
                <a:spcPts val="0"/>
              </a:spcBef>
              <a:spcAft>
                <a:spcPts val="1800"/>
              </a:spcAft>
            </a:pPr>
            <a:r>
              <a:rPr lang="en-GB" sz="1400" dirty="0" smtClean="0"/>
              <a:t>Burglary is an example of this.  Trespass is a civil offence, but if the offender intends, say to commit theft whilst in the premises, that is the ulterior motive and the offence of Burglary may be committed  </a:t>
            </a:r>
            <a:endParaRPr lang="en-GB" sz="1400" dirty="0"/>
          </a:p>
          <a:p>
            <a:pPr>
              <a:spcBef>
                <a:spcPts val="0"/>
              </a:spcBef>
              <a:spcAft>
                <a:spcPts val="1800"/>
              </a:spcAft>
            </a:pPr>
            <a:r>
              <a:rPr lang="en-GB" sz="1400" dirty="0" smtClean="0"/>
              <a:t>If the officer does ask questions these should be written in the PNB verbatim, word for word, and the answers also.</a:t>
            </a:r>
          </a:p>
          <a:p>
            <a:pPr>
              <a:spcBef>
                <a:spcPts val="0"/>
              </a:spcBef>
              <a:spcAft>
                <a:spcPts val="1800"/>
              </a:spcAft>
            </a:pPr>
            <a:r>
              <a:rPr lang="en-GB" sz="1400" dirty="0" smtClean="0"/>
              <a:t>The officer then reports </a:t>
            </a:r>
            <a:r>
              <a:rPr lang="en-GB" sz="1400" dirty="0"/>
              <a:t>the suspect for </a:t>
            </a:r>
            <a:r>
              <a:rPr lang="en-GB" sz="1400" dirty="0" smtClean="0"/>
              <a:t>summons</a:t>
            </a:r>
            <a:r>
              <a:rPr lang="en-GB" sz="1400" dirty="0"/>
              <a:t> </a:t>
            </a:r>
            <a:r>
              <a:rPr lang="en-GB" sz="1400" dirty="0" smtClean="0"/>
              <a:t>in the prescribed manner.</a:t>
            </a:r>
          </a:p>
          <a:p>
            <a:pPr>
              <a:spcBef>
                <a:spcPts val="0"/>
              </a:spcBef>
              <a:spcAft>
                <a:spcPts val="1800"/>
              </a:spcAft>
            </a:pPr>
            <a:r>
              <a:rPr lang="en-GB" sz="1400" dirty="0"/>
              <a:t/>
            </a:r>
            <a:br>
              <a:rPr lang="en-GB" sz="1400" dirty="0"/>
            </a:br>
            <a:r>
              <a:rPr lang="en-GB" sz="1400" dirty="0" smtClean="0"/>
              <a:t>The prosecuting authority will then send the suspect a written notice which sets out the offence for which the person is being prosecuted and at the same time issues the requisition which requires the person to appear before a magistrates court.</a:t>
            </a:r>
          </a:p>
          <a:p>
            <a:pPr>
              <a:spcBef>
                <a:spcPts val="0"/>
              </a:spcBef>
              <a:spcAft>
                <a:spcPts val="1800"/>
              </a:spcAft>
            </a:pPr>
            <a:r>
              <a:rPr lang="en-GB" sz="1400" dirty="0"/>
              <a:t/>
            </a:r>
            <a:br>
              <a:rPr lang="en-GB" sz="1400" dirty="0"/>
            </a:br>
            <a:r>
              <a:rPr lang="en-GB" sz="1400" dirty="0"/>
              <a:t>For some offences the suspect can plead guilty by letter so saving a visit to the court, they will receive their punishment by letter as well</a:t>
            </a:r>
            <a:r>
              <a:rPr lang="en-GB" sz="1400" dirty="0" smtClean="0"/>
              <a:t>.</a:t>
            </a:r>
            <a:endParaRPr lang="en-GB" sz="1400" dirty="0"/>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79</a:t>
            </a:fld>
            <a:endParaRPr lang="en-GB" altLang="en-US"/>
          </a:p>
        </p:txBody>
      </p:sp>
    </p:spTree>
    <p:extLst>
      <p:ext uri="{BB962C8B-B14F-4D97-AF65-F5344CB8AC3E}">
        <p14:creationId xmlns:p14="http://schemas.microsoft.com/office/powerpoint/2010/main" val="1848186438"/>
      </p:ext>
    </p:extLst>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603500" y="458788"/>
            <a:ext cx="2265363" cy="1698625"/>
          </a:xfrm>
        </p:spPr>
      </p:sp>
      <p:sp>
        <p:nvSpPr>
          <p:cNvPr id="3" name="Notes Placeholder 2"/>
          <p:cNvSpPr>
            <a:spLocks noGrp="1"/>
          </p:cNvSpPr>
          <p:nvPr>
            <p:ph type="body" idx="1"/>
          </p:nvPr>
        </p:nvSpPr>
        <p:spPr/>
        <p:txBody>
          <a:bodyPr/>
          <a:lstStyle/>
          <a:p>
            <a:r>
              <a:rPr lang="en-GB" b="1" dirty="0" smtClean="0"/>
              <a:t>State:</a:t>
            </a:r>
          </a:p>
          <a:p>
            <a:pPr>
              <a:spcBef>
                <a:spcPts val="0"/>
              </a:spcBef>
              <a:spcAft>
                <a:spcPts val="1800"/>
              </a:spcAft>
            </a:pPr>
            <a:r>
              <a:rPr lang="en-GB" dirty="0" smtClean="0"/>
              <a:t>The officer then reports </a:t>
            </a:r>
            <a:r>
              <a:rPr lang="en-GB" dirty="0"/>
              <a:t>the suspect for </a:t>
            </a:r>
            <a:r>
              <a:rPr lang="en-GB" dirty="0" smtClean="0"/>
              <a:t>summons</a:t>
            </a:r>
            <a:r>
              <a:rPr lang="en-GB" dirty="0"/>
              <a:t> </a:t>
            </a:r>
            <a:r>
              <a:rPr lang="en-GB" dirty="0" smtClean="0"/>
              <a:t>in the prescribed manner.</a:t>
            </a:r>
          </a:p>
          <a:p>
            <a:pPr>
              <a:spcBef>
                <a:spcPts val="0"/>
              </a:spcBef>
              <a:spcAft>
                <a:spcPts val="1800"/>
              </a:spcAft>
            </a:pPr>
            <a:r>
              <a:rPr lang="en-GB" dirty="0" smtClean="0"/>
              <a:t>Once the individual has been dealt with, the officer will complete a summons report which will be submitted for consideration by the prosecuting authority.</a:t>
            </a:r>
          </a:p>
          <a:p>
            <a:pPr>
              <a:spcBef>
                <a:spcPts val="0"/>
              </a:spcBef>
              <a:spcAft>
                <a:spcPts val="1800"/>
              </a:spcAft>
            </a:pPr>
            <a:r>
              <a:rPr lang="en-GB" dirty="0" smtClean="0"/>
              <a:t>If a decision is made to prosecute, the prosecuting authority will then send the suspect a written notice which sets out the offence for which the person is being prosecuted and at the same time issues a requisition which requires the person to appear before a magistrates court.</a:t>
            </a:r>
          </a:p>
          <a:p>
            <a:pPr>
              <a:spcBef>
                <a:spcPts val="0"/>
              </a:spcBef>
              <a:spcAft>
                <a:spcPts val="1800"/>
              </a:spcAft>
            </a:pPr>
            <a:r>
              <a:rPr lang="en-GB" dirty="0"/>
              <a:t/>
            </a:r>
            <a:br>
              <a:rPr lang="en-GB" dirty="0"/>
            </a:br>
            <a:r>
              <a:rPr lang="en-GB" dirty="0"/>
              <a:t>For some </a:t>
            </a:r>
            <a:r>
              <a:rPr lang="en-GB" dirty="0" smtClean="0"/>
              <a:t>offences (mainly Road Traffic) </a:t>
            </a:r>
            <a:r>
              <a:rPr lang="en-GB" dirty="0"/>
              <a:t>the suspect can plead guilty by letter so saving a visit to the court, they will receive their punishment by letter as well</a:t>
            </a:r>
            <a:r>
              <a:rPr lang="en-GB" dirty="0" smtClean="0"/>
              <a:t>.</a:t>
            </a:r>
            <a:endParaRPr lang="en-GB" dirty="0"/>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80</a:t>
            </a:fld>
            <a:endParaRPr lang="en-GB" altLang="en-US"/>
          </a:p>
        </p:txBody>
      </p:sp>
    </p:spTree>
    <p:extLst>
      <p:ext uri="{BB962C8B-B14F-4D97-AF65-F5344CB8AC3E}">
        <p14:creationId xmlns:p14="http://schemas.microsoft.com/office/powerpoint/2010/main" val="1848186438"/>
      </p:ext>
    </p:extLst>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5299075" y="130175"/>
            <a:ext cx="1150938" cy="863600"/>
          </a:xfrm>
        </p:spPr>
      </p:sp>
      <p:sp>
        <p:nvSpPr>
          <p:cNvPr id="3" name="Notes Placeholder 2"/>
          <p:cNvSpPr>
            <a:spLocks noGrp="1"/>
          </p:cNvSpPr>
          <p:nvPr>
            <p:ph type="body" idx="1"/>
          </p:nvPr>
        </p:nvSpPr>
        <p:spPr/>
        <p:txBody>
          <a:bodyPr/>
          <a:lstStyle/>
          <a:p>
            <a:r>
              <a:rPr lang="en-GB" dirty="0" smtClean="0"/>
              <a:t>Trainer to guide students to the relevant areas within </a:t>
            </a:r>
            <a:r>
              <a:rPr lang="en-GB" dirty="0" err="1" smtClean="0"/>
              <a:t>Blackstones</a:t>
            </a:r>
            <a:r>
              <a:rPr lang="en-GB" dirty="0" smtClean="0"/>
              <a:t>.</a:t>
            </a:r>
            <a:endParaRPr lang="en-GB" dirty="0"/>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81</a:t>
            </a:fld>
            <a:endParaRPr lang="en-GB" altLang="en-US"/>
          </a:p>
        </p:txBody>
      </p:sp>
    </p:spTree>
    <p:extLst>
      <p:ext uri="{BB962C8B-B14F-4D97-AF65-F5344CB8AC3E}">
        <p14:creationId xmlns:p14="http://schemas.microsoft.com/office/powerpoint/2010/main" val="1603849532"/>
      </p:ext>
    </p:extLst>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deal with any questions that time allows.</a:t>
            </a:r>
            <a:endParaRPr lang="en-GB" dirty="0"/>
          </a:p>
        </p:txBody>
      </p:sp>
      <p:sp>
        <p:nvSpPr>
          <p:cNvPr id="4" name="Slide Number Placeholder 3"/>
          <p:cNvSpPr>
            <a:spLocks noGrp="1"/>
          </p:cNvSpPr>
          <p:nvPr>
            <p:ph type="sldNum" sz="quarter" idx="10"/>
          </p:nvPr>
        </p:nvSpPr>
        <p:spPr/>
        <p:txBody>
          <a:bodyPr/>
          <a:lstStyle/>
          <a:p>
            <a:pPr>
              <a:defRPr/>
            </a:pPr>
            <a:fld id="{EDEC5396-0188-4284-84DA-63332E6FFFD0}" type="slidenum">
              <a:rPr lang="en-GB" altLang="en-US" smtClean="0"/>
              <a:pPr>
                <a:defRPr/>
              </a:pPr>
              <a:t>82</a:t>
            </a:fld>
            <a:endParaRPr lang="en-GB" altLang="en-US"/>
          </a:p>
        </p:txBody>
      </p:sp>
    </p:spTree>
    <p:extLst>
      <p:ext uri="{BB962C8B-B14F-4D97-AF65-F5344CB8AC3E}">
        <p14:creationId xmlns:p14="http://schemas.microsoft.com/office/powerpoint/2010/main" val="3914877780"/>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tags" Target="../tags/tag3.xml"/><Relationship Id="rId7" Type="http://schemas.openxmlformats.org/officeDocument/2006/relationships/slideMaster" Target="../slideMasters/slideMaster1.xml"/><Relationship Id="rId2" Type="http://schemas.openxmlformats.org/officeDocument/2006/relationships/tags" Target="../tags/tag2.xml"/><Relationship Id="rId1" Type="http://schemas.openxmlformats.org/officeDocument/2006/relationships/tags" Target="../tags/tag1.xml"/><Relationship Id="rId6" Type="http://schemas.openxmlformats.org/officeDocument/2006/relationships/tags" Target="../tags/tag6.xml"/><Relationship Id="rId5" Type="http://schemas.openxmlformats.org/officeDocument/2006/relationships/tags" Target="../tags/tag5.xml"/><Relationship Id="rId4" Type="http://schemas.openxmlformats.org/officeDocument/2006/relationships/tags" Target="../tags/tag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5800" y="1346947"/>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685800" y="4282763"/>
            <a:ext cx="7772400"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685800" y="1484779"/>
            <a:ext cx="7772400"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a:grpSpLocks noChangeAspect="1"/>
          </p:cNvGrpSpPr>
          <p:nvPr/>
        </p:nvGrpSpPr>
        <p:grpSpPr>
          <a:xfrm>
            <a:off x="7234780" y="4107023"/>
            <a:ext cx="914400" cy="914400"/>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788670" y="1432223"/>
            <a:ext cx="7593330" cy="3035808"/>
          </a:xfrm>
        </p:spPr>
        <p:txBody>
          <a:bodyPr anchor="ctr">
            <a:noAutofit/>
          </a:bodyPr>
          <a:lstStyle>
            <a:lvl1pPr algn="l">
              <a:lnSpc>
                <a:spcPct val="80000"/>
              </a:lnSpc>
              <a:defRPr sz="6400" b="0" cap="all"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802386" y="4389120"/>
            <a:ext cx="5918454" cy="1069848"/>
          </a:xfrm>
        </p:spPr>
        <p:txBody>
          <a:bodyPr>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6C1D213-2BCC-4FA0-800D-4F61B7F0911C}" type="datetimeFigureOut">
              <a:rPr lang="en-GB" smtClean="0"/>
              <a:t>17/11/2017</a:t>
            </a:fld>
            <a:endParaRPr lang="en-GB"/>
          </a:p>
        </p:txBody>
      </p:sp>
      <p:sp>
        <p:nvSpPr>
          <p:cNvPr id="5" name="Footer Placeholder 4"/>
          <p:cNvSpPr>
            <a:spLocks noGrp="1"/>
          </p:cNvSpPr>
          <p:nvPr>
            <p:ph type="ftr" sz="quarter" idx="11"/>
          </p:nvPr>
        </p:nvSpPr>
        <p:spPr>
          <a:xfrm>
            <a:off x="812805" y="6272785"/>
            <a:ext cx="4745736" cy="365125"/>
          </a:xfrm>
        </p:spPr>
        <p:txBody>
          <a:bodyPr/>
          <a:lstStyle/>
          <a:p>
            <a:endParaRPr lang="en-GB"/>
          </a:p>
        </p:txBody>
      </p:sp>
      <p:sp>
        <p:nvSpPr>
          <p:cNvPr id="6" name="Slide Number Placeholder 5"/>
          <p:cNvSpPr>
            <a:spLocks noGrp="1"/>
          </p:cNvSpPr>
          <p:nvPr>
            <p:ph type="sldNum" sz="quarter" idx="12"/>
          </p:nvPr>
        </p:nvSpPr>
        <p:spPr>
          <a:xfrm>
            <a:off x="7244280" y="4227195"/>
            <a:ext cx="895401" cy="640080"/>
          </a:xfrm>
        </p:spPr>
        <p:txBody>
          <a:bodyPr/>
          <a:lstStyle>
            <a:lvl1pPr>
              <a:defRPr sz="2800" b="1"/>
            </a:lvl1pPr>
          </a:lstStyle>
          <a:p>
            <a:fld id="{FBC82846-7D60-46E7-9D69-708DA4D8532A}" type="slidenum">
              <a:rPr lang="en-GB" smtClean="0"/>
              <a:t>‹#›</a:t>
            </a:fld>
            <a:endParaRPr lang="en-GB"/>
          </a:p>
        </p:txBody>
      </p:sp>
    </p:spTree>
    <p:extLst>
      <p:ext uri="{BB962C8B-B14F-4D97-AF65-F5344CB8AC3E}">
        <p14:creationId xmlns:p14="http://schemas.microsoft.com/office/powerpoint/2010/main" val="24516404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6C1D213-2BCC-4FA0-800D-4F61B7F0911C}" type="datetimeFigureOut">
              <a:rPr lang="en-GB" smtClean="0"/>
              <a:t>17/11/2017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C82846-7D60-46E7-9D69-708DA4D8532A}" type="slidenum">
              <a:rPr lang="en-GB" smtClean="0"/>
              <a:t>‹#›</a:t>
            </a:fld>
            <a:endParaRPr lang="en-GB"/>
          </a:p>
        </p:txBody>
      </p:sp>
    </p:spTree>
    <p:extLst>
      <p:ext uri="{BB962C8B-B14F-4D97-AF65-F5344CB8AC3E}">
        <p14:creationId xmlns:p14="http://schemas.microsoft.com/office/powerpoint/2010/main" val="3169273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9144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5346" y="1225296"/>
            <a:ext cx="6960870" cy="3520440"/>
          </a:xfrm>
        </p:spPr>
        <p:txBody>
          <a:bodyPr anchor="ctr">
            <a:normAutofit/>
          </a:bodyPr>
          <a:lstStyle>
            <a:lvl1pPr>
              <a:lnSpc>
                <a:spcPct val="80000"/>
              </a:lnSpc>
              <a:defRPr sz="6400" b="0"/>
            </a:lvl1pPr>
          </a:lstStyle>
          <a:p>
            <a:r>
              <a:rPr lang="en-US" smtClean="0"/>
              <a:t>Click to edit Master title style</a:t>
            </a:r>
            <a:endParaRPr lang="en-US" dirty="0"/>
          </a:p>
        </p:txBody>
      </p:sp>
      <p:sp>
        <p:nvSpPr>
          <p:cNvPr id="3" name="Text Placeholder 2"/>
          <p:cNvSpPr>
            <a:spLocks noGrp="1"/>
          </p:cNvSpPr>
          <p:nvPr>
            <p:ph type="body" idx="1"/>
          </p:nvPr>
        </p:nvSpPr>
        <p:spPr>
          <a:xfrm>
            <a:off x="1624330" y="5020056"/>
            <a:ext cx="6789420" cy="1066800"/>
          </a:xfrm>
        </p:spPr>
        <p:txBody>
          <a:bodyPr anchor="t">
            <a:normAutofit/>
          </a:bodyPr>
          <a:lstStyle>
            <a:lvl1pPr marL="0" indent="0">
              <a:buNone/>
              <a:defRPr sz="1800" b="0">
                <a:solidFill>
                  <a:schemeClr val="accent1">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6445251" y="6272785"/>
            <a:ext cx="1983232" cy="365125"/>
          </a:xfrm>
        </p:spPr>
        <p:txBody>
          <a:bodyPr/>
          <a:lstStyle>
            <a:lvl1pPr>
              <a:defRPr>
                <a:solidFill>
                  <a:schemeClr val="accent1">
                    <a:lumMod val="50000"/>
                  </a:schemeClr>
                </a:solidFill>
              </a:defRPr>
            </a:lvl1pPr>
          </a:lstStyle>
          <a:p>
            <a:fld id="{E6C1D213-2BCC-4FA0-800D-4F61B7F0911C}" type="datetimeFigureOut">
              <a:rPr lang="en-GB" smtClean="0"/>
              <a:t>17/11/2017</a:t>
            </a:fld>
            <a:endParaRPr lang="en-GB"/>
          </a:p>
        </p:txBody>
      </p:sp>
      <p:sp>
        <p:nvSpPr>
          <p:cNvPr id="5" name="Footer Placeholder 4"/>
          <p:cNvSpPr>
            <a:spLocks noGrp="1"/>
          </p:cNvSpPr>
          <p:nvPr>
            <p:ph type="ftr" sz="quarter" idx="11"/>
          </p:nvPr>
        </p:nvSpPr>
        <p:spPr>
          <a:xfrm>
            <a:off x="1636099" y="6272784"/>
            <a:ext cx="4745736" cy="365125"/>
          </a:xfrm>
        </p:spPr>
        <p:txBody>
          <a:bodyPr/>
          <a:lstStyle>
            <a:lvl1pPr>
              <a:defRPr>
                <a:solidFill>
                  <a:schemeClr val="accent1">
                    <a:lumMod val="50000"/>
                  </a:schemeClr>
                </a:solidFill>
              </a:defRPr>
            </a:lvl1pPr>
          </a:lstStyle>
          <a:p>
            <a:endParaRPr lang="en-GB"/>
          </a:p>
        </p:txBody>
      </p:sp>
      <p:grpSp>
        <p:nvGrpSpPr>
          <p:cNvPr id="8" name="Group 7"/>
          <p:cNvGrpSpPr>
            <a:grpSpLocks noChangeAspect="1"/>
          </p:cNvGrpSpPr>
          <p:nvPr/>
        </p:nvGrpSpPr>
        <p:grpSpPr>
          <a:xfrm>
            <a:off x="633862" y="2430623"/>
            <a:ext cx="914400" cy="914400"/>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645450" y="2508607"/>
            <a:ext cx="891224" cy="720332"/>
          </a:xfrm>
        </p:spPr>
        <p:txBody>
          <a:bodyPr/>
          <a:lstStyle>
            <a:lvl1pPr>
              <a:defRPr sz="2800"/>
            </a:lvl1pPr>
          </a:lstStyle>
          <a:p>
            <a:fld id="{FBC82846-7D60-46E7-9D69-708DA4D8532A}" type="slidenum">
              <a:rPr lang="en-GB" smtClean="0"/>
              <a:t>‹#›</a:t>
            </a:fld>
            <a:endParaRPr lang="en-GB"/>
          </a:p>
        </p:txBody>
      </p:sp>
    </p:spTree>
    <p:extLst>
      <p:ext uri="{BB962C8B-B14F-4D97-AF65-F5344CB8AC3E}">
        <p14:creationId xmlns:p14="http://schemas.microsoft.com/office/powerpoint/2010/main" val="41477016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92218" y="2194560"/>
            <a:ext cx="365760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6C1D213-2BCC-4FA0-800D-4F61B7F0911C}" type="datetimeFigureOut">
              <a:rPr lang="en-GB" smtClean="0"/>
              <a:t>17/11/2017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BC82846-7D60-46E7-9D69-708DA4D8532A}" type="slidenum">
              <a:rPr lang="en-GB" smtClean="0"/>
              <a:t>‹#›</a:t>
            </a:fld>
            <a:endParaRPr lang="en-GB"/>
          </a:p>
        </p:txBody>
      </p:sp>
    </p:spTree>
    <p:extLst>
      <p:ext uri="{BB962C8B-B14F-4D97-AF65-F5344CB8AC3E}">
        <p14:creationId xmlns:p14="http://schemas.microsoft.com/office/powerpoint/2010/main" val="32749877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685800"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820793" y="2048256"/>
            <a:ext cx="365760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820793" y="2743200"/>
            <a:ext cx="365760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6C1D213-2BCC-4FA0-800D-4F61B7F0911C}" type="datetimeFigureOut">
              <a:rPr lang="en-GB" smtClean="0"/>
              <a:t>17/11/2017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C82846-7D60-46E7-9D69-708DA4D8532A}" type="slidenum">
              <a:rPr lang="en-GB" smtClean="0"/>
              <a:t>‹#›</a:t>
            </a:fld>
            <a:endParaRPr lang="en-GB"/>
          </a:p>
        </p:txBody>
      </p:sp>
    </p:spTree>
    <p:extLst>
      <p:ext uri="{BB962C8B-B14F-4D97-AF65-F5344CB8AC3E}">
        <p14:creationId xmlns:p14="http://schemas.microsoft.com/office/powerpoint/2010/main" val="1805745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lvl1pPr>
              <a:defRPr>
                <a:solidFill>
                  <a:schemeClr val="accent1">
                    <a:lumMod val="50000"/>
                  </a:schemeClr>
                </a:solidFill>
              </a:defRPr>
            </a:lvl1pPr>
          </a:lstStyle>
          <a:p>
            <a:fld id="{E6C1D213-2BCC-4FA0-800D-4F61B7F0911C}" type="datetimeFigureOut">
              <a:rPr lang="en-GB" smtClean="0"/>
              <a:t>17/11/2017</a:t>
            </a:fld>
            <a:endParaRPr lang="en-GB"/>
          </a:p>
        </p:txBody>
      </p:sp>
      <p:sp>
        <p:nvSpPr>
          <p:cNvPr id="4" name="Footer Placeholder 3"/>
          <p:cNvSpPr>
            <a:spLocks noGrp="1"/>
          </p:cNvSpPr>
          <p:nvPr>
            <p:ph type="ftr" sz="quarter" idx="11"/>
          </p:nvPr>
        </p:nvSpPr>
        <p:spPr/>
        <p:txBody>
          <a:bodyPr/>
          <a:lstStyle>
            <a:lvl1pPr>
              <a:defRPr>
                <a:solidFill>
                  <a:schemeClr val="accent1">
                    <a:lumMod val="50000"/>
                  </a:schemeClr>
                </a:solidFill>
              </a:defRPr>
            </a:lvl1pPr>
          </a:lstStyle>
          <a:p>
            <a:endParaRPr lang="en-GB"/>
          </a:p>
        </p:txBody>
      </p:sp>
      <p:sp>
        <p:nvSpPr>
          <p:cNvPr id="5" name="Slide Number Placeholder 4"/>
          <p:cNvSpPr>
            <a:spLocks noGrp="1"/>
          </p:cNvSpPr>
          <p:nvPr>
            <p:ph type="sldNum" sz="quarter" idx="12"/>
          </p:nvPr>
        </p:nvSpPr>
        <p:spPr/>
        <p:txBody>
          <a:bodyPr/>
          <a:lstStyle/>
          <a:p>
            <a:fld id="{FBC82846-7D60-46E7-9D69-708DA4D8532A}" type="slidenum">
              <a:rPr lang="en-GB" smtClean="0"/>
              <a:t>‹#›</a:t>
            </a:fld>
            <a:endParaRPr lang="en-GB"/>
          </a:p>
        </p:txBody>
      </p:sp>
    </p:spTree>
    <p:extLst>
      <p:ext uri="{BB962C8B-B14F-4D97-AF65-F5344CB8AC3E}">
        <p14:creationId xmlns:p14="http://schemas.microsoft.com/office/powerpoint/2010/main" val="3832902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C1D213-2BCC-4FA0-800D-4F61B7F0911C}" type="datetimeFigureOut">
              <a:rPr lang="en-GB" smtClean="0"/>
              <a:t>17/11/2017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BC82846-7D60-46E7-9D69-708DA4D8532A}" type="slidenum">
              <a:rPr lang="en-GB" smtClean="0"/>
              <a:t>‹#›</a:t>
            </a:fld>
            <a:endParaRPr lang="en-GB"/>
          </a:p>
        </p:txBody>
      </p:sp>
    </p:spTree>
    <p:extLst>
      <p:ext uri="{BB962C8B-B14F-4D97-AF65-F5344CB8AC3E}">
        <p14:creationId xmlns:p14="http://schemas.microsoft.com/office/powerpoint/2010/main" val="2887326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Content Placeholder 2"/>
          <p:cNvSpPr>
            <a:spLocks noGrp="1"/>
          </p:cNvSpPr>
          <p:nvPr>
            <p:ph idx="1"/>
          </p:nvPr>
        </p:nvSpPr>
        <p:spPr>
          <a:xfrm>
            <a:off x="628650" y="685800"/>
            <a:ext cx="5033772"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9" name="Date Placeholder 8"/>
          <p:cNvSpPr>
            <a:spLocks noGrp="1"/>
          </p:cNvSpPr>
          <p:nvPr>
            <p:ph type="dt" sz="half" idx="10"/>
          </p:nvPr>
        </p:nvSpPr>
        <p:spPr/>
        <p:txBody>
          <a:bodyPr/>
          <a:lstStyle/>
          <a:p>
            <a:fld id="{E6C1D213-2BCC-4FA0-800D-4F61B7F0911C}" type="datetimeFigureOut">
              <a:rPr lang="en-GB" smtClean="0"/>
              <a:t>17/11/2017</a:t>
            </a:fld>
            <a:endParaRPr lang="en-GB"/>
          </a:p>
        </p:txBody>
      </p:sp>
      <p:sp>
        <p:nvSpPr>
          <p:cNvPr id="10" name="Footer Placeholder 9"/>
          <p:cNvSpPr>
            <a:spLocks noGrp="1"/>
          </p:cNvSpPr>
          <p:nvPr>
            <p:ph type="ftr" sz="quarter" idx="11"/>
          </p:nvPr>
        </p:nvSpPr>
        <p:spPr/>
        <p:txBody>
          <a:bodyPr/>
          <a:lstStyle/>
          <a:p>
            <a:endParaRPr lang="en-GB"/>
          </a:p>
        </p:txBody>
      </p:sp>
      <p:sp>
        <p:nvSpPr>
          <p:cNvPr id="11" name="Slide Number Placeholder 10"/>
          <p:cNvSpPr>
            <a:spLocks noGrp="1"/>
          </p:cNvSpPr>
          <p:nvPr>
            <p:ph type="sldNum" sz="quarter" idx="12"/>
          </p:nvPr>
        </p:nvSpPr>
        <p:spPr/>
        <p:txBody>
          <a:bodyPr/>
          <a:lstStyle/>
          <a:p>
            <a:fld id="{FBC82846-7D60-46E7-9D69-708DA4D8532A}" type="slidenum">
              <a:rPr lang="en-GB" smtClean="0"/>
              <a:t>‹#›</a:t>
            </a:fld>
            <a:endParaRPr lang="en-GB"/>
          </a:p>
        </p:txBody>
      </p:sp>
    </p:spTree>
    <p:extLst>
      <p:ext uri="{BB962C8B-B14F-4D97-AF65-F5344CB8AC3E}">
        <p14:creationId xmlns:p14="http://schemas.microsoft.com/office/powerpoint/2010/main" val="3635391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6227806" y="1"/>
            <a:ext cx="291619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12230" y="685800"/>
            <a:ext cx="2400300" cy="1737360"/>
          </a:xfrm>
        </p:spPr>
        <p:txBody>
          <a:bodyPr anchor="b">
            <a:normAutofit/>
          </a:bodyPr>
          <a:lstStyle>
            <a:lvl1pPr>
              <a:defRPr sz="28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6227805"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412230" y="2423160"/>
            <a:ext cx="2400300" cy="3291840"/>
          </a:xfrm>
        </p:spPr>
        <p:txBody>
          <a:bodyPr>
            <a:normAutofit/>
          </a:bodyPr>
          <a:lstStyle>
            <a:lvl1pPr marL="0" indent="0">
              <a:lnSpc>
                <a:spcPct val="100000"/>
              </a:lnSpc>
              <a:spcBef>
                <a:spcPts val="1000"/>
              </a:spcBef>
              <a:buNone/>
              <a:defRPr sz="135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12" name="Group 11"/>
          <p:cNvGrpSpPr/>
          <p:nvPr/>
        </p:nvGrpSpPr>
        <p:grpSpPr>
          <a:xfrm>
            <a:off x="8522664" y="6255258"/>
            <a:ext cx="393192" cy="393192"/>
            <a:chOff x="8532189" y="5068824"/>
            <a:chExt cx="393192" cy="393192"/>
          </a:xfrm>
        </p:grpSpPr>
        <p:sp>
          <p:nvSpPr>
            <p:cNvPr id="13" name="Oval 12"/>
            <p:cNvSpPr>
              <a:spLocks noChangeAspect="1"/>
            </p:cNvSpPr>
            <p:nvPr/>
          </p:nvSpPr>
          <p:spPr>
            <a:xfrm>
              <a:off x="8532189" y="5068824"/>
              <a:ext cx="393192" cy="39319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4" name="Oval 13"/>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8" name="Date Placeholder 7"/>
          <p:cNvSpPr>
            <a:spLocks noGrp="1"/>
          </p:cNvSpPr>
          <p:nvPr>
            <p:ph type="dt" sz="half" idx="10"/>
          </p:nvPr>
        </p:nvSpPr>
        <p:spPr/>
        <p:txBody>
          <a:bodyPr/>
          <a:lstStyle/>
          <a:p>
            <a:fld id="{E6C1D213-2BCC-4FA0-800D-4F61B7F0911C}" type="datetimeFigureOut">
              <a:rPr lang="en-GB" smtClean="0"/>
              <a:t>17/11/2017</a:t>
            </a:fld>
            <a:endParaRPr lang="en-GB"/>
          </a:p>
        </p:txBody>
      </p:sp>
      <p:sp>
        <p:nvSpPr>
          <p:cNvPr id="10" name="Slide Number Placeholder 9"/>
          <p:cNvSpPr>
            <a:spLocks noGrp="1"/>
          </p:cNvSpPr>
          <p:nvPr>
            <p:ph type="sldNum" sz="quarter" idx="12"/>
          </p:nvPr>
        </p:nvSpPr>
        <p:spPr/>
        <p:txBody>
          <a:bodyPr/>
          <a:lstStyle/>
          <a:p>
            <a:fld id="{FBC82846-7D60-46E7-9D69-708DA4D8532A}" type="slidenum">
              <a:rPr lang="en-GB" smtClean="0"/>
              <a:t>‹#›</a:t>
            </a:fld>
            <a:endParaRPr lang="en-GB"/>
          </a:p>
        </p:txBody>
      </p:sp>
    </p:spTree>
    <p:extLst>
      <p:ext uri="{BB962C8B-B14F-4D97-AF65-F5344CB8AC3E}">
        <p14:creationId xmlns:p14="http://schemas.microsoft.com/office/powerpoint/2010/main" val="18351302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6C1D213-2BCC-4FA0-800D-4F61B7F0911C}" type="datetimeFigureOut">
              <a:rPr lang="en-GB" smtClean="0"/>
              <a:t>17/11/2017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C82846-7D60-46E7-9D69-708DA4D8532A}" type="slidenum">
              <a:rPr lang="en-GB" smtClean="0"/>
              <a:t>‹#›</a:t>
            </a:fld>
            <a:endParaRPr lang="en-GB"/>
          </a:p>
        </p:txBody>
      </p:sp>
    </p:spTree>
    <p:extLst>
      <p:ext uri="{BB962C8B-B14F-4D97-AF65-F5344CB8AC3E}">
        <p14:creationId xmlns:p14="http://schemas.microsoft.com/office/powerpoint/2010/main" val="1241229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533400"/>
            <a:ext cx="1914525" cy="5638800"/>
          </a:xfrm>
        </p:spPr>
        <p:txBody>
          <a:bodyPr vert="eaVert"/>
          <a:lstStyle>
            <a:lvl1pPr>
              <a:defRPr b="0"/>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00100" y="533400"/>
            <a:ext cx="5629275"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6C1D213-2BCC-4FA0-800D-4F61B7F0911C}" type="datetimeFigureOut">
              <a:rPr lang="en-GB" smtClean="0"/>
              <a:t>17/11/2017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BC82846-7D60-46E7-9D69-708DA4D8532A}" type="slidenum">
              <a:rPr lang="en-GB" smtClean="0"/>
              <a:t>‹#›</a:t>
            </a:fld>
            <a:endParaRPr lang="en-GB"/>
          </a:p>
        </p:txBody>
      </p:sp>
    </p:spTree>
    <p:extLst>
      <p:ext uri="{BB962C8B-B14F-4D97-AF65-F5344CB8AC3E}">
        <p14:creationId xmlns:p14="http://schemas.microsoft.com/office/powerpoint/2010/main" val="34456936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custDataLst>
              <p:tags r:id="rId2"/>
            </p:custDataLst>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custDataLst>
              <p:tags r:id="rId3"/>
            </p:custDataLst>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custDataLst>
              <p:tags r:id="rId4"/>
            </p:custDataLst>
          </p:nvPr>
        </p:nvSpPr>
        <p:spPr>
          <a:ln/>
        </p:spPr>
        <p:txBody>
          <a:bodyPr/>
          <a:lstStyle>
            <a:lvl1pPr>
              <a:defRPr/>
            </a:lvl1pPr>
          </a:lstStyle>
          <a:p>
            <a:pPr>
              <a:defRPr/>
            </a:pPr>
            <a:endParaRPr lang="en-GB"/>
          </a:p>
        </p:txBody>
      </p:sp>
      <p:sp>
        <p:nvSpPr>
          <p:cNvPr id="6" name="Rectangle 5"/>
          <p:cNvSpPr>
            <a:spLocks noGrp="1" noChangeArrowheads="1"/>
          </p:cNvSpPr>
          <p:nvPr>
            <p:ph type="ftr" sz="quarter" idx="11"/>
            <p:custDataLst>
              <p:tags r:id="rId5"/>
            </p:custDataLst>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custDataLst>
              <p:tags r:id="rId6"/>
            </p:custDataLst>
          </p:nvPr>
        </p:nvSpPr>
        <p:spPr>
          <a:ln/>
        </p:spPr>
        <p:txBody>
          <a:bodyPr/>
          <a:lstStyle>
            <a:lvl1pPr>
              <a:defRPr/>
            </a:lvl1pPr>
          </a:lstStyle>
          <a:p>
            <a:pPr>
              <a:defRPr/>
            </a:pPr>
            <a:fld id="{E2954723-BAD6-4516-903D-6350D3D48B2E}" type="slidenum">
              <a:rPr lang="en-GB"/>
              <a:pPr>
                <a:defRPr/>
              </a:pPr>
              <a:t>‹#›</a:t>
            </a:fld>
            <a:endParaRPr lang="en-GB"/>
          </a:p>
        </p:txBody>
      </p:sp>
    </p:spTree>
    <p:extLst>
      <p:ext uri="{BB962C8B-B14F-4D97-AF65-F5344CB8AC3E}">
        <p14:creationId xmlns:p14="http://schemas.microsoft.com/office/powerpoint/2010/main" val="583051142"/>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microsoft.com/office/2007/relationships/hdphoto" Target="../media/hdphoto1.wdp"/><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2" name="Group 11"/>
          <p:cNvGrpSpPr/>
          <p:nvPr/>
        </p:nvGrpSpPr>
        <p:grpSpPr>
          <a:xfrm>
            <a:off x="8522664" y="6255258"/>
            <a:ext cx="393192" cy="393192"/>
            <a:chOff x="8532189" y="5068824"/>
            <a:chExt cx="393192" cy="393192"/>
          </a:xfrm>
        </p:grpSpPr>
        <p:sp>
          <p:nvSpPr>
            <p:cNvPr id="8" name="Oval 7"/>
            <p:cNvSpPr>
              <a:spLocks noChangeAspect="1"/>
            </p:cNvSpPr>
            <p:nvPr/>
          </p:nvSpPr>
          <p:spPr>
            <a:xfrm>
              <a:off x="8532189" y="5068824"/>
              <a:ext cx="393192" cy="393192"/>
            </a:xfrm>
            <a:prstGeom prst="ellipse">
              <a:avLst/>
            </a:prstGeom>
            <a:blipFill dpi="0" rotWithShape="1">
              <a:blip r:embed="rId14">
                <a:duotone>
                  <a:schemeClr val="accent1">
                    <a:shade val="45000"/>
                    <a:satMod val="135000"/>
                  </a:schemeClr>
                  <a:prstClr val="white"/>
                </a:duotone>
                <a:extLst>
                  <a:ext uri="{BEBA8EAE-BF5A-486C-A8C5-ECC9F3942E4B}">
                    <a14:imgProps xmlns:a14="http://schemas.microsoft.com/office/drawing/2010/main">
                      <a14:imgLayer r:embed="rId1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a:spLocks noChangeAspect="1"/>
            </p:cNvSpPr>
            <p:nvPr/>
          </p:nvSpPr>
          <p:spPr>
            <a:xfrm>
              <a:off x="8568766" y="5105400"/>
              <a:ext cx="320039" cy="320040"/>
            </a:xfrm>
            <a:prstGeom prst="ellipse">
              <a:avLst/>
            </a:prstGeom>
            <a:noFill/>
            <a:ln w="12700" cap="flat" cmpd="sng" algn="ctr">
              <a:solidFill>
                <a:srgbClr val="FFFFFF"/>
              </a:solidFill>
              <a:prstDash val="solid"/>
            </a:ln>
            <a:effectLst/>
          </p:spPr>
        </p:sp>
      </p:grpSp>
      <p:sp>
        <p:nvSpPr>
          <p:cNvPr id="2" name="Title Placeholder 1"/>
          <p:cNvSpPr>
            <a:spLocks noGrp="1"/>
          </p:cNvSpPr>
          <p:nvPr>
            <p:ph type="title"/>
          </p:nvPr>
        </p:nvSpPr>
        <p:spPr>
          <a:xfrm>
            <a:off x="685800" y="484632"/>
            <a:ext cx="7772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21408"/>
            <a:ext cx="7772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992368" y="6272785"/>
            <a:ext cx="2455164" cy="365125"/>
          </a:xfrm>
          <a:prstGeom prst="rect">
            <a:avLst/>
          </a:prstGeom>
        </p:spPr>
        <p:txBody>
          <a:bodyPr vert="horz" lIns="91440" tIns="45720" rIns="91440" bIns="45720" rtlCol="0" anchor="ctr"/>
          <a:lstStyle>
            <a:lvl1pPr algn="r">
              <a:defRPr sz="1000">
                <a:solidFill>
                  <a:schemeClr val="accent1">
                    <a:lumMod val="50000"/>
                  </a:schemeClr>
                </a:solidFill>
              </a:defRPr>
            </a:lvl1pPr>
          </a:lstStyle>
          <a:p>
            <a:fld id="{E6C1D213-2BCC-4FA0-800D-4F61B7F0911C}" type="datetimeFigureOut">
              <a:rPr lang="en-GB" smtClean="0"/>
              <a:t>17/11/2017</a:t>
            </a:fld>
            <a:endParaRPr lang="en-GB"/>
          </a:p>
        </p:txBody>
      </p:sp>
      <p:sp>
        <p:nvSpPr>
          <p:cNvPr id="5" name="Footer Placeholder 4"/>
          <p:cNvSpPr>
            <a:spLocks noGrp="1"/>
          </p:cNvSpPr>
          <p:nvPr>
            <p:ph type="ftr" sz="quarter" idx="3"/>
          </p:nvPr>
        </p:nvSpPr>
        <p:spPr>
          <a:xfrm>
            <a:off x="685800" y="6272785"/>
            <a:ext cx="4745736" cy="365125"/>
          </a:xfrm>
          <a:prstGeom prst="rect">
            <a:avLst/>
          </a:prstGeom>
        </p:spPr>
        <p:txBody>
          <a:bodyPr vert="horz" lIns="91440" tIns="45720" rIns="91440" bIns="45720" rtlCol="0" anchor="ctr"/>
          <a:lstStyle>
            <a:lvl1pPr algn="l">
              <a:defRPr sz="100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8483346" y="6272785"/>
            <a:ext cx="480060" cy="365125"/>
          </a:xfrm>
          <a:prstGeom prst="rect">
            <a:avLst/>
          </a:prstGeom>
        </p:spPr>
        <p:txBody>
          <a:bodyPr vert="horz" lIns="91440" tIns="45720" rIns="91440" bIns="45720" rtlCol="0" anchor="ctr"/>
          <a:lstStyle>
            <a:lvl1pPr algn="ctr">
              <a:defRPr sz="1100" b="1" spc="-70" baseline="0">
                <a:solidFill>
                  <a:srgbClr val="FFFFFF"/>
                </a:solidFill>
                <a:latin typeface="+mn-lt"/>
              </a:defRPr>
            </a:lvl1pPr>
          </a:lstStyle>
          <a:p>
            <a:fld id="{FBC82846-7D60-46E7-9D69-708DA4D8532A}" type="slidenum">
              <a:rPr lang="en-GB" smtClean="0"/>
              <a:t>‹#›</a:t>
            </a:fld>
            <a:endParaRPr lang="en-GB"/>
          </a:p>
        </p:txBody>
      </p:sp>
    </p:spTree>
    <p:extLst>
      <p:ext uri="{BB962C8B-B14F-4D97-AF65-F5344CB8AC3E}">
        <p14:creationId xmlns:p14="http://schemas.microsoft.com/office/powerpoint/2010/main" val="337415192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200" b="0" kern="1200" cap="all" baseline="0">
          <a:blipFill>
            <a:blip r:embed="rId16">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image" Target="../media/image7.jpeg"/><Relationship Id="rId5" Type="http://schemas.openxmlformats.org/officeDocument/2006/relationships/image" Target="../media/image6.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tags" Target="../tags/tag11.xml"/><Relationship Id="rId2" Type="http://schemas.openxmlformats.org/officeDocument/2006/relationships/tags" Target="../tags/tag10.xml"/><Relationship Id="rId1" Type="http://schemas.openxmlformats.org/officeDocument/2006/relationships/tags" Target="../tags/tag9.xml"/><Relationship Id="rId6" Type="http://schemas.openxmlformats.org/officeDocument/2006/relationships/image" Target="../media/image8.jpeg"/><Relationship Id="rId5" Type="http://schemas.openxmlformats.org/officeDocument/2006/relationships/notesSlide" Target="../notesSlides/notesSlide2.xm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tags" Target="../tags/tag14.xml"/><Relationship Id="rId7" Type="http://schemas.openxmlformats.org/officeDocument/2006/relationships/image" Target="../media/image10.jpeg"/><Relationship Id="rId2" Type="http://schemas.openxmlformats.org/officeDocument/2006/relationships/tags" Target="../tags/tag13.xml"/><Relationship Id="rId1" Type="http://schemas.openxmlformats.org/officeDocument/2006/relationships/tags" Target="../tags/tag12.xml"/><Relationship Id="rId6" Type="http://schemas.openxmlformats.org/officeDocument/2006/relationships/image" Target="../media/image9.png"/><Relationship Id="rId5" Type="http://schemas.openxmlformats.org/officeDocument/2006/relationships/notesSlide" Target="../notesSlides/notesSlide3.xml"/><Relationship Id="rId4"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tags" Target="../tags/tag17.xml"/><Relationship Id="rId7" Type="http://schemas.openxmlformats.org/officeDocument/2006/relationships/image" Target="../media/image9.png"/><Relationship Id="rId2" Type="http://schemas.openxmlformats.org/officeDocument/2006/relationships/tags" Target="../tags/tag16.xml"/><Relationship Id="rId1" Type="http://schemas.openxmlformats.org/officeDocument/2006/relationships/tags" Target="../tags/tag15.xml"/><Relationship Id="rId6" Type="http://schemas.openxmlformats.org/officeDocument/2006/relationships/notesSlide" Target="../notesSlides/notesSlide4.xml"/><Relationship Id="rId5" Type="http://schemas.openxmlformats.org/officeDocument/2006/relationships/slideLayout" Target="../slideLayouts/slideLayout2.xml"/><Relationship Id="rId4" Type="http://schemas.openxmlformats.org/officeDocument/2006/relationships/tags" Target="../tags/tag18.xml"/></Relationships>
</file>

<file path=ppt/slides/_rels/slide6.xml.rels><?xml version="1.0" encoding="UTF-8" standalone="yes"?>
<Relationships xmlns="http://schemas.openxmlformats.org/package/2006/relationships"><Relationship Id="rId3" Type="http://schemas.openxmlformats.org/officeDocument/2006/relationships/tags" Target="../tags/tag21.xml"/><Relationship Id="rId7" Type="http://schemas.openxmlformats.org/officeDocument/2006/relationships/image" Target="../media/image9.png"/><Relationship Id="rId2" Type="http://schemas.openxmlformats.org/officeDocument/2006/relationships/tags" Target="../tags/tag20.xml"/><Relationship Id="rId1" Type="http://schemas.openxmlformats.org/officeDocument/2006/relationships/tags" Target="../tags/tag19.xml"/><Relationship Id="rId6" Type="http://schemas.openxmlformats.org/officeDocument/2006/relationships/notesSlide" Target="../notesSlides/notesSlide5.xml"/><Relationship Id="rId5" Type="http://schemas.openxmlformats.org/officeDocument/2006/relationships/slideLayout" Target="../slideLayouts/slideLayout2.xml"/><Relationship Id="rId4" Type="http://schemas.openxmlformats.org/officeDocument/2006/relationships/tags" Target="../tags/tag2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tags" Target="../tags/tag23.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tags" Target="../tags/tag26.xml"/><Relationship Id="rId2" Type="http://schemas.openxmlformats.org/officeDocument/2006/relationships/tags" Target="../tags/tag25.xml"/><Relationship Id="rId1" Type="http://schemas.openxmlformats.org/officeDocument/2006/relationships/tags" Target="../tags/tag24.xml"/><Relationship Id="rId6" Type="http://schemas.openxmlformats.org/officeDocument/2006/relationships/image" Target="../media/image11.jpe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tags" Target="../tags/tag29.xml"/><Relationship Id="rId2" Type="http://schemas.openxmlformats.org/officeDocument/2006/relationships/tags" Target="../tags/tag28.xml"/><Relationship Id="rId1" Type="http://schemas.openxmlformats.org/officeDocument/2006/relationships/tags" Target="../tags/tag27.xml"/><Relationship Id="rId6" Type="http://schemas.openxmlformats.org/officeDocument/2006/relationships/image" Target="../media/image12.jpeg"/><Relationship Id="rId5" Type="http://schemas.openxmlformats.org/officeDocument/2006/relationships/notesSlide" Target="../notesSlides/notesSlide8.xm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31.xml"/><Relationship Id="rId1" Type="http://schemas.openxmlformats.org/officeDocument/2006/relationships/tags" Target="../tags/tag30.xml"/><Relationship Id="rId5" Type="http://schemas.openxmlformats.org/officeDocument/2006/relationships/image" Target="../media/image13.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tags" Target="../tags/tag34.xml"/><Relationship Id="rId7" Type="http://schemas.openxmlformats.org/officeDocument/2006/relationships/notesSlide" Target="../notesSlides/notesSlide10.xml"/><Relationship Id="rId2" Type="http://schemas.openxmlformats.org/officeDocument/2006/relationships/tags" Target="../tags/tag33.xml"/><Relationship Id="rId1" Type="http://schemas.openxmlformats.org/officeDocument/2006/relationships/tags" Target="../tags/tag32.xml"/><Relationship Id="rId6" Type="http://schemas.openxmlformats.org/officeDocument/2006/relationships/slideLayout" Target="../slideLayouts/slideLayout7.xml"/><Relationship Id="rId5" Type="http://schemas.openxmlformats.org/officeDocument/2006/relationships/tags" Target="../tags/tag36.xml"/><Relationship Id="rId4" Type="http://schemas.openxmlformats.org/officeDocument/2006/relationships/tags" Target="../tags/tag35.xml"/></Relationships>
</file>

<file path=ppt/slides/_rels/slide12.xml.rels><?xml version="1.0" encoding="UTF-8" standalone="yes"?>
<Relationships xmlns="http://schemas.openxmlformats.org/package/2006/relationships"><Relationship Id="rId8" Type="http://schemas.openxmlformats.org/officeDocument/2006/relationships/slideLayout" Target="../slideLayouts/slideLayout2.xml"/><Relationship Id="rId3" Type="http://schemas.openxmlformats.org/officeDocument/2006/relationships/tags" Target="../tags/tag39.xml"/><Relationship Id="rId7" Type="http://schemas.openxmlformats.org/officeDocument/2006/relationships/tags" Target="../tags/tag43.xml"/><Relationship Id="rId12" Type="http://schemas.openxmlformats.org/officeDocument/2006/relationships/image" Target="../media/image16.jpeg"/><Relationship Id="rId2" Type="http://schemas.openxmlformats.org/officeDocument/2006/relationships/tags" Target="../tags/tag38.xml"/><Relationship Id="rId1" Type="http://schemas.openxmlformats.org/officeDocument/2006/relationships/tags" Target="../tags/tag37.xml"/><Relationship Id="rId6" Type="http://schemas.openxmlformats.org/officeDocument/2006/relationships/tags" Target="../tags/tag42.xml"/><Relationship Id="rId11" Type="http://schemas.openxmlformats.org/officeDocument/2006/relationships/image" Target="../media/image15.jpeg"/><Relationship Id="rId5" Type="http://schemas.openxmlformats.org/officeDocument/2006/relationships/tags" Target="../tags/tag41.xml"/><Relationship Id="rId10" Type="http://schemas.openxmlformats.org/officeDocument/2006/relationships/image" Target="../media/image8.jpeg"/><Relationship Id="rId4" Type="http://schemas.openxmlformats.org/officeDocument/2006/relationships/tags" Target="../tags/tag40.xml"/><Relationship Id="rId9"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8" Type="http://schemas.openxmlformats.org/officeDocument/2006/relationships/image" Target="../media/image18.jpeg"/><Relationship Id="rId3" Type="http://schemas.openxmlformats.org/officeDocument/2006/relationships/tags" Target="../tags/tag46.xml"/><Relationship Id="rId7" Type="http://schemas.openxmlformats.org/officeDocument/2006/relationships/image" Target="../media/image17.jpeg"/><Relationship Id="rId2" Type="http://schemas.openxmlformats.org/officeDocument/2006/relationships/tags" Target="../tags/tag45.xml"/><Relationship Id="rId1" Type="http://schemas.openxmlformats.org/officeDocument/2006/relationships/tags" Target="../tags/tag44.xml"/><Relationship Id="rId6" Type="http://schemas.openxmlformats.org/officeDocument/2006/relationships/notesSlide" Target="../notesSlides/notesSlide12.xml"/><Relationship Id="rId5" Type="http://schemas.openxmlformats.org/officeDocument/2006/relationships/slideLayout" Target="../slideLayouts/slideLayout7.xml"/><Relationship Id="rId4" Type="http://schemas.openxmlformats.org/officeDocument/2006/relationships/tags" Target="../tags/tag47.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49.xml"/><Relationship Id="rId1" Type="http://schemas.openxmlformats.org/officeDocument/2006/relationships/tags" Target="../tags/tag48.xml"/><Relationship Id="rId5" Type="http://schemas.openxmlformats.org/officeDocument/2006/relationships/image" Target="../media/image19.jpe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tags" Target="../tags/tag52.xml"/><Relationship Id="rId2" Type="http://schemas.openxmlformats.org/officeDocument/2006/relationships/tags" Target="../tags/tag51.xml"/><Relationship Id="rId1" Type="http://schemas.openxmlformats.org/officeDocument/2006/relationships/tags" Target="../tags/tag50.xml"/><Relationship Id="rId6" Type="http://schemas.openxmlformats.org/officeDocument/2006/relationships/image" Target="../media/image20.jpeg"/><Relationship Id="rId5" Type="http://schemas.openxmlformats.org/officeDocument/2006/relationships/notesSlide" Target="../notesSlides/notesSlide14.xml"/><Relationship Id="rId4"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tags" Target="../tags/tag55.xml"/><Relationship Id="rId7" Type="http://schemas.openxmlformats.org/officeDocument/2006/relationships/notesSlide" Target="../notesSlides/notesSlide15.xml"/><Relationship Id="rId12" Type="http://schemas.openxmlformats.org/officeDocument/2006/relationships/image" Target="../media/image25.jpeg"/><Relationship Id="rId2" Type="http://schemas.openxmlformats.org/officeDocument/2006/relationships/tags" Target="../tags/tag54.xml"/><Relationship Id="rId1" Type="http://schemas.openxmlformats.org/officeDocument/2006/relationships/tags" Target="../tags/tag53.xml"/><Relationship Id="rId6" Type="http://schemas.openxmlformats.org/officeDocument/2006/relationships/slideLayout" Target="../slideLayouts/slideLayout4.xml"/><Relationship Id="rId11" Type="http://schemas.openxmlformats.org/officeDocument/2006/relationships/image" Target="../media/image24.jpeg"/><Relationship Id="rId5" Type="http://schemas.openxmlformats.org/officeDocument/2006/relationships/tags" Target="../tags/tag57.xml"/><Relationship Id="rId10" Type="http://schemas.openxmlformats.org/officeDocument/2006/relationships/image" Target="../media/image23.jpeg"/><Relationship Id="rId4" Type="http://schemas.openxmlformats.org/officeDocument/2006/relationships/tags" Target="../tags/tag56.xml"/><Relationship Id="rId9" Type="http://schemas.openxmlformats.org/officeDocument/2006/relationships/image" Target="../media/image22.jpeg"/></Relationships>
</file>

<file path=ppt/slides/_rels/slide17.xml.rels><?xml version="1.0" encoding="UTF-8" standalone="yes"?>
<Relationships xmlns="http://schemas.openxmlformats.org/package/2006/relationships"><Relationship Id="rId3" Type="http://schemas.openxmlformats.org/officeDocument/2006/relationships/tags" Target="../tags/tag60.xml"/><Relationship Id="rId2" Type="http://schemas.openxmlformats.org/officeDocument/2006/relationships/tags" Target="../tags/tag59.xml"/><Relationship Id="rId1" Type="http://schemas.openxmlformats.org/officeDocument/2006/relationships/tags" Target="../tags/tag58.xml"/><Relationship Id="rId6" Type="http://schemas.openxmlformats.org/officeDocument/2006/relationships/image" Target="../media/image26.jpeg"/><Relationship Id="rId5" Type="http://schemas.openxmlformats.org/officeDocument/2006/relationships/notesSlide" Target="../notesSlides/notesSlide16.xml"/><Relationship Id="rId4"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8" Type="http://schemas.openxmlformats.org/officeDocument/2006/relationships/notesSlide" Target="../notesSlides/notesSlide17.xml"/><Relationship Id="rId3" Type="http://schemas.openxmlformats.org/officeDocument/2006/relationships/tags" Target="../tags/tag63.xml"/><Relationship Id="rId7" Type="http://schemas.openxmlformats.org/officeDocument/2006/relationships/slideLayout" Target="../slideLayouts/slideLayout2.xml"/><Relationship Id="rId2" Type="http://schemas.openxmlformats.org/officeDocument/2006/relationships/tags" Target="../tags/tag62.xml"/><Relationship Id="rId1" Type="http://schemas.openxmlformats.org/officeDocument/2006/relationships/tags" Target="../tags/tag61.xml"/><Relationship Id="rId6" Type="http://schemas.openxmlformats.org/officeDocument/2006/relationships/tags" Target="../tags/tag66.xml"/><Relationship Id="rId5" Type="http://schemas.openxmlformats.org/officeDocument/2006/relationships/tags" Target="../tags/tag65.xml"/><Relationship Id="rId10" Type="http://schemas.openxmlformats.org/officeDocument/2006/relationships/image" Target="../media/image28.jpeg"/><Relationship Id="rId4" Type="http://schemas.openxmlformats.org/officeDocument/2006/relationships/tags" Target="../tags/tag64.xml"/><Relationship Id="rId9" Type="http://schemas.openxmlformats.org/officeDocument/2006/relationships/image" Target="../media/image27.jpeg"/></Relationships>
</file>

<file path=ppt/slides/_rels/slide20.xml.rels><?xml version="1.0" encoding="UTF-8" standalone="yes"?>
<Relationships xmlns="http://schemas.openxmlformats.org/package/2006/relationships"><Relationship Id="rId3" Type="http://schemas.openxmlformats.org/officeDocument/2006/relationships/tags" Target="../tags/tag69.xml"/><Relationship Id="rId2" Type="http://schemas.openxmlformats.org/officeDocument/2006/relationships/tags" Target="../tags/tag68.xml"/><Relationship Id="rId1" Type="http://schemas.openxmlformats.org/officeDocument/2006/relationships/tags" Target="../tags/tag67.xml"/><Relationship Id="rId6" Type="http://schemas.openxmlformats.org/officeDocument/2006/relationships/image" Target="../media/image29.jpeg"/><Relationship Id="rId5" Type="http://schemas.openxmlformats.org/officeDocument/2006/relationships/notesSlide" Target="../notesSlides/notesSlide18.xml"/><Relationship Id="rId4"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tags" Target="../tags/tag72.xml"/><Relationship Id="rId2" Type="http://schemas.openxmlformats.org/officeDocument/2006/relationships/tags" Target="../tags/tag71.xml"/><Relationship Id="rId1" Type="http://schemas.openxmlformats.org/officeDocument/2006/relationships/tags" Target="../tags/tag70.xml"/><Relationship Id="rId6" Type="http://schemas.openxmlformats.org/officeDocument/2006/relationships/image" Target="../media/image29.jpeg"/><Relationship Id="rId5" Type="http://schemas.openxmlformats.org/officeDocument/2006/relationships/notesSlide" Target="../notesSlides/notesSlide19.xml"/><Relationship Id="rId4"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tags" Target="../tags/tag75.xml"/><Relationship Id="rId2" Type="http://schemas.openxmlformats.org/officeDocument/2006/relationships/tags" Target="../tags/tag74.xml"/><Relationship Id="rId1" Type="http://schemas.openxmlformats.org/officeDocument/2006/relationships/tags" Target="../tags/tag73.xml"/><Relationship Id="rId6" Type="http://schemas.openxmlformats.org/officeDocument/2006/relationships/image" Target="../media/image30.jpeg"/><Relationship Id="rId5" Type="http://schemas.openxmlformats.org/officeDocument/2006/relationships/notesSlide" Target="../notesSlides/notesSlide20.xml"/><Relationship Id="rId4"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xml"/><Relationship Id="rId1" Type="http://schemas.openxmlformats.org/officeDocument/2006/relationships/tags" Target="../tags/tag76.xml"/><Relationship Id="rId4" Type="http://schemas.openxmlformats.org/officeDocument/2006/relationships/image" Target="../media/image31.jpeg"/></Relationships>
</file>

<file path=ppt/slides/_rels/slide24.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tags" Target="../tags/tag79.xml"/><Relationship Id="rId7" Type="http://schemas.openxmlformats.org/officeDocument/2006/relationships/notesSlide" Target="../notesSlides/notesSlide22.xml"/><Relationship Id="rId2" Type="http://schemas.openxmlformats.org/officeDocument/2006/relationships/tags" Target="../tags/tag78.xml"/><Relationship Id="rId1" Type="http://schemas.openxmlformats.org/officeDocument/2006/relationships/tags" Target="../tags/tag77.xml"/><Relationship Id="rId6" Type="http://schemas.openxmlformats.org/officeDocument/2006/relationships/slideLayout" Target="../slideLayouts/slideLayout7.xml"/><Relationship Id="rId5" Type="http://schemas.openxmlformats.org/officeDocument/2006/relationships/tags" Target="../tags/tag81.xml"/><Relationship Id="rId4" Type="http://schemas.openxmlformats.org/officeDocument/2006/relationships/tags" Target="../tags/tag80.xml"/></Relationships>
</file>

<file path=ppt/slides/_rels/slide25.xml.rels><?xml version="1.0" encoding="UTF-8" standalone="yes"?>
<Relationships xmlns="http://schemas.openxmlformats.org/package/2006/relationships"><Relationship Id="rId3" Type="http://schemas.openxmlformats.org/officeDocument/2006/relationships/tags" Target="../tags/tag84.xml"/><Relationship Id="rId2" Type="http://schemas.openxmlformats.org/officeDocument/2006/relationships/tags" Target="../tags/tag83.xml"/><Relationship Id="rId1" Type="http://schemas.openxmlformats.org/officeDocument/2006/relationships/tags" Target="../tags/tag82.xml"/><Relationship Id="rId6" Type="http://schemas.openxmlformats.org/officeDocument/2006/relationships/image" Target="../media/image32.jpeg"/><Relationship Id="rId5" Type="http://schemas.openxmlformats.org/officeDocument/2006/relationships/notesSlide" Target="../notesSlides/notesSlide23.xml"/><Relationship Id="rId4"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86.xml"/><Relationship Id="rId1" Type="http://schemas.openxmlformats.org/officeDocument/2006/relationships/tags" Target="../tags/tag85.xml"/><Relationship Id="rId5" Type="http://schemas.openxmlformats.org/officeDocument/2006/relationships/image" Target="../media/image19.jpeg"/><Relationship Id="rId4" Type="http://schemas.openxmlformats.org/officeDocument/2006/relationships/notesSlide" Target="../notesSlides/notesSlide24.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88.xml"/><Relationship Id="rId1" Type="http://schemas.openxmlformats.org/officeDocument/2006/relationships/tags" Target="../tags/tag87.xml"/><Relationship Id="rId5" Type="http://schemas.openxmlformats.org/officeDocument/2006/relationships/image" Target="../media/image19.jpeg"/><Relationship Id="rId4" Type="http://schemas.openxmlformats.org/officeDocument/2006/relationships/notesSlide" Target="../notesSlides/notesSlide25.xml"/></Relationships>
</file>

<file path=ppt/slides/_rels/slide28.xml.rels><?xml version="1.0" encoding="UTF-8" standalone="yes"?>
<Relationships xmlns="http://schemas.openxmlformats.org/package/2006/relationships"><Relationship Id="rId3" Type="http://schemas.openxmlformats.org/officeDocument/2006/relationships/tags" Target="../tags/tag91.xml"/><Relationship Id="rId2" Type="http://schemas.openxmlformats.org/officeDocument/2006/relationships/tags" Target="../tags/tag90.xml"/><Relationship Id="rId1" Type="http://schemas.openxmlformats.org/officeDocument/2006/relationships/tags" Target="../tags/tag89.xml"/><Relationship Id="rId6" Type="http://schemas.openxmlformats.org/officeDocument/2006/relationships/image" Target="../media/image33.png"/><Relationship Id="rId5" Type="http://schemas.openxmlformats.org/officeDocument/2006/relationships/notesSlide" Target="../notesSlides/notesSlide26.xml"/><Relationship Id="rId4"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93.xml"/><Relationship Id="rId1" Type="http://schemas.openxmlformats.org/officeDocument/2006/relationships/tags" Target="../tags/tag92.xml"/><Relationship Id="rId5" Type="http://schemas.openxmlformats.org/officeDocument/2006/relationships/image" Target="../media/image34.png"/><Relationship Id="rId4" Type="http://schemas.openxmlformats.org/officeDocument/2006/relationships/notesSlide" Target="../notesSlides/notesSlide27.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95.xml"/><Relationship Id="rId1" Type="http://schemas.openxmlformats.org/officeDocument/2006/relationships/tags" Target="../tags/tag94.xml"/><Relationship Id="rId5" Type="http://schemas.openxmlformats.org/officeDocument/2006/relationships/image" Target="../media/image35.jpeg"/><Relationship Id="rId4" Type="http://schemas.openxmlformats.org/officeDocument/2006/relationships/notesSlide" Target="../notesSlides/notesSlide28.xml"/></Relationships>
</file>

<file path=ppt/slides/_rels/slide31.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tags" Target="../tags/tag98.xml"/><Relationship Id="rId7" Type="http://schemas.openxmlformats.org/officeDocument/2006/relationships/notesSlide" Target="../notesSlides/notesSlide29.xml"/><Relationship Id="rId2" Type="http://schemas.openxmlformats.org/officeDocument/2006/relationships/tags" Target="../tags/tag97.xml"/><Relationship Id="rId1" Type="http://schemas.openxmlformats.org/officeDocument/2006/relationships/tags" Target="../tags/tag96.xml"/><Relationship Id="rId6" Type="http://schemas.openxmlformats.org/officeDocument/2006/relationships/slideLayout" Target="../slideLayouts/slideLayout12.xml"/><Relationship Id="rId5" Type="http://schemas.openxmlformats.org/officeDocument/2006/relationships/tags" Target="../tags/tag100.xml"/><Relationship Id="rId4" Type="http://schemas.openxmlformats.org/officeDocument/2006/relationships/tags" Target="../tags/tag99.xml"/><Relationship Id="rId9" Type="http://schemas.openxmlformats.org/officeDocument/2006/relationships/image" Target="../media/image37.jpeg"/></Relationships>
</file>

<file path=ppt/slides/_rels/slide32.xml.rels><?xml version="1.0" encoding="UTF-8" standalone="yes"?>
<Relationships xmlns="http://schemas.openxmlformats.org/package/2006/relationships"><Relationship Id="rId3" Type="http://schemas.openxmlformats.org/officeDocument/2006/relationships/tags" Target="../tags/tag103.xml"/><Relationship Id="rId2" Type="http://schemas.openxmlformats.org/officeDocument/2006/relationships/tags" Target="../tags/tag102.xml"/><Relationship Id="rId1" Type="http://schemas.openxmlformats.org/officeDocument/2006/relationships/tags" Target="../tags/tag101.xml"/><Relationship Id="rId6" Type="http://schemas.openxmlformats.org/officeDocument/2006/relationships/image" Target="../media/image38.jpeg"/><Relationship Id="rId5" Type="http://schemas.openxmlformats.org/officeDocument/2006/relationships/notesSlide" Target="../notesSlides/notesSlide30.xml"/><Relationship Id="rId4"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105.xml"/><Relationship Id="rId1" Type="http://schemas.openxmlformats.org/officeDocument/2006/relationships/tags" Target="../tags/tag104.xml"/><Relationship Id="rId5" Type="http://schemas.openxmlformats.org/officeDocument/2006/relationships/image" Target="../media/image39.jpeg"/><Relationship Id="rId4" Type="http://schemas.openxmlformats.org/officeDocument/2006/relationships/notesSlide" Target="../notesSlides/notesSlide31.xml"/></Relationships>
</file>

<file path=ppt/slides/_rels/slide34.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tags" Target="../tags/tag108.xml"/><Relationship Id="rId7" Type="http://schemas.openxmlformats.org/officeDocument/2006/relationships/notesSlide" Target="../notesSlides/notesSlide32.xml"/><Relationship Id="rId2" Type="http://schemas.openxmlformats.org/officeDocument/2006/relationships/tags" Target="../tags/tag107.xml"/><Relationship Id="rId1" Type="http://schemas.openxmlformats.org/officeDocument/2006/relationships/tags" Target="../tags/tag106.xml"/><Relationship Id="rId6" Type="http://schemas.openxmlformats.org/officeDocument/2006/relationships/slideLayout" Target="../slideLayouts/slideLayout7.xml"/><Relationship Id="rId5" Type="http://schemas.openxmlformats.org/officeDocument/2006/relationships/tags" Target="../tags/tag110.xml"/><Relationship Id="rId4" Type="http://schemas.openxmlformats.org/officeDocument/2006/relationships/tags" Target="../tags/tag109.xml"/><Relationship Id="rId9" Type="http://schemas.openxmlformats.org/officeDocument/2006/relationships/image" Target="../media/image41.jpeg"/></Relationships>
</file>

<file path=ppt/slides/_rels/slide35.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tags" Target="../tags/tag113.xml"/><Relationship Id="rId7" Type="http://schemas.openxmlformats.org/officeDocument/2006/relationships/image" Target="../media/image42.gif"/><Relationship Id="rId2" Type="http://schemas.openxmlformats.org/officeDocument/2006/relationships/tags" Target="../tags/tag112.xml"/><Relationship Id="rId1" Type="http://schemas.openxmlformats.org/officeDocument/2006/relationships/tags" Target="../tags/tag111.xml"/><Relationship Id="rId6" Type="http://schemas.openxmlformats.org/officeDocument/2006/relationships/notesSlide" Target="../notesSlides/notesSlide33.xml"/><Relationship Id="rId5" Type="http://schemas.openxmlformats.org/officeDocument/2006/relationships/slideLayout" Target="../slideLayouts/slideLayout7.xml"/><Relationship Id="rId4" Type="http://schemas.openxmlformats.org/officeDocument/2006/relationships/tags" Target="../tags/tag114.xml"/><Relationship Id="rId9" Type="http://schemas.openxmlformats.org/officeDocument/2006/relationships/image" Target="../media/image44.jpeg"/></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34.xml"/><Relationship Id="rId2" Type="http://schemas.openxmlformats.org/officeDocument/2006/relationships/slideLayout" Target="../slideLayouts/slideLayout7.xml"/><Relationship Id="rId1" Type="http://schemas.openxmlformats.org/officeDocument/2006/relationships/tags" Target="../tags/tag115.xml"/><Relationship Id="rId4" Type="http://schemas.openxmlformats.org/officeDocument/2006/relationships/image" Target="../media/image45.jpeg"/></Relationships>
</file>

<file path=ppt/slides/_rels/slide37.xml.rels><?xml version="1.0" encoding="UTF-8" standalone="yes"?>
<Relationships xmlns="http://schemas.openxmlformats.org/package/2006/relationships"><Relationship Id="rId3" Type="http://schemas.openxmlformats.org/officeDocument/2006/relationships/tags" Target="../tags/tag118.xml"/><Relationship Id="rId7" Type="http://schemas.openxmlformats.org/officeDocument/2006/relationships/image" Target="../media/image19.jpeg"/><Relationship Id="rId2" Type="http://schemas.openxmlformats.org/officeDocument/2006/relationships/tags" Target="../tags/tag117.xml"/><Relationship Id="rId1" Type="http://schemas.openxmlformats.org/officeDocument/2006/relationships/tags" Target="../tags/tag116.xml"/><Relationship Id="rId6" Type="http://schemas.openxmlformats.org/officeDocument/2006/relationships/notesSlide" Target="../notesSlides/notesSlide35.xml"/><Relationship Id="rId5" Type="http://schemas.openxmlformats.org/officeDocument/2006/relationships/slideLayout" Target="../slideLayouts/slideLayout7.xml"/><Relationship Id="rId4" Type="http://schemas.openxmlformats.org/officeDocument/2006/relationships/tags" Target="../tags/tag119.xml"/></Relationships>
</file>

<file path=ppt/slides/_rels/slide38.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tags" Target="../tags/tag122.xml"/><Relationship Id="rId7" Type="http://schemas.openxmlformats.org/officeDocument/2006/relationships/image" Target="../media/image46.jpeg"/><Relationship Id="rId2" Type="http://schemas.openxmlformats.org/officeDocument/2006/relationships/tags" Target="../tags/tag121.xml"/><Relationship Id="rId1" Type="http://schemas.openxmlformats.org/officeDocument/2006/relationships/tags" Target="../tags/tag120.xml"/><Relationship Id="rId6" Type="http://schemas.openxmlformats.org/officeDocument/2006/relationships/notesSlide" Target="../notesSlides/notesSlide36.xml"/><Relationship Id="rId5" Type="http://schemas.openxmlformats.org/officeDocument/2006/relationships/slideLayout" Target="../slideLayouts/slideLayout7.xml"/><Relationship Id="rId4" Type="http://schemas.openxmlformats.org/officeDocument/2006/relationships/tags" Target="../tags/tag123.xml"/></Relationships>
</file>

<file path=ppt/slides/_rels/slide39.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tags" Target="../tags/tag126.xml"/><Relationship Id="rId7" Type="http://schemas.openxmlformats.org/officeDocument/2006/relationships/image" Target="../media/image46.jpeg"/><Relationship Id="rId2" Type="http://schemas.openxmlformats.org/officeDocument/2006/relationships/tags" Target="../tags/tag125.xml"/><Relationship Id="rId1" Type="http://schemas.openxmlformats.org/officeDocument/2006/relationships/tags" Target="../tags/tag124.xml"/><Relationship Id="rId6" Type="http://schemas.openxmlformats.org/officeDocument/2006/relationships/notesSlide" Target="../notesSlides/notesSlide37.xml"/><Relationship Id="rId5" Type="http://schemas.openxmlformats.org/officeDocument/2006/relationships/slideLayout" Target="../slideLayouts/slideLayout7.xml"/><Relationship Id="rId4" Type="http://schemas.openxmlformats.org/officeDocument/2006/relationships/tags" Target="../tags/tag127.xml"/></Relationships>
</file>

<file path=ppt/slides/_rels/slide40.xml.rels><?xml version="1.0" encoding="UTF-8" standalone="yes"?>
<Relationships xmlns="http://schemas.openxmlformats.org/package/2006/relationships"><Relationship Id="rId3" Type="http://schemas.openxmlformats.org/officeDocument/2006/relationships/tags" Target="../tags/tag130.xml"/><Relationship Id="rId2" Type="http://schemas.openxmlformats.org/officeDocument/2006/relationships/tags" Target="../tags/tag129.xml"/><Relationship Id="rId1" Type="http://schemas.openxmlformats.org/officeDocument/2006/relationships/tags" Target="../tags/tag128.xml"/><Relationship Id="rId6" Type="http://schemas.openxmlformats.org/officeDocument/2006/relationships/image" Target="../media/image47.jpeg"/><Relationship Id="rId5" Type="http://schemas.openxmlformats.org/officeDocument/2006/relationships/notesSlide" Target="../notesSlides/notesSlide38.xml"/><Relationship Id="rId4"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tags" Target="../tags/tag133.xml"/><Relationship Id="rId2" Type="http://schemas.openxmlformats.org/officeDocument/2006/relationships/tags" Target="../tags/tag132.xml"/><Relationship Id="rId1" Type="http://schemas.openxmlformats.org/officeDocument/2006/relationships/tags" Target="../tags/tag131.xml"/><Relationship Id="rId6" Type="http://schemas.openxmlformats.org/officeDocument/2006/relationships/image" Target="../media/image48.jpeg"/><Relationship Id="rId5" Type="http://schemas.openxmlformats.org/officeDocument/2006/relationships/notesSlide" Target="../notesSlides/notesSlide39.xml"/><Relationship Id="rId4"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3" Type="http://schemas.openxmlformats.org/officeDocument/2006/relationships/tags" Target="../tags/tag136.xml"/><Relationship Id="rId2" Type="http://schemas.openxmlformats.org/officeDocument/2006/relationships/tags" Target="../tags/tag135.xml"/><Relationship Id="rId1" Type="http://schemas.openxmlformats.org/officeDocument/2006/relationships/tags" Target="../tags/tag134.xml"/><Relationship Id="rId6" Type="http://schemas.openxmlformats.org/officeDocument/2006/relationships/image" Target="../media/image49.jpeg"/><Relationship Id="rId5" Type="http://schemas.openxmlformats.org/officeDocument/2006/relationships/notesSlide" Target="../notesSlides/notesSlide40.xml"/><Relationship Id="rId4"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3" Type="http://schemas.openxmlformats.org/officeDocument/2006/relationships/tags" Target="../tags/tag139.xml"/><Relationship Id="rId2" Type="http://schemas.openxmlformats.org/officeDocument/2006/relationships/tags" Target="../tags/tag138.xml"/><Relationship Id="rId1" Type="http://schemas.openxmlformats.org/officeDocument/2006/relationships/tags" Target="../tags/tag137.xml"/><Relationship Id="rId6" Type="http://schemas.openxmlformats.org/officeDocument/2006/relationships/image" Target="../media/image50.jpeg"/><Relationship Id="rId5" Type="http://schemas.openxmlformats.org/officeDocument/2006/relationships/notesSlide" Target="../notesSlides/notesSlide41.xml"/><Relationship Id="rId4"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3" Type="http://schemas.openxmlformats.org/officeDocument/2006/relationships/tags" Target="../tags/tag142.xml"/><Relationship Id="rId2" Type="http://schemas.openxmlformats.org/officeDocument/2006/relationships/tags" Target="../tags/tag141.xml"/><Relationship Id="rId1" Type="http://schemas.openxmlformats.org/officeDocument/2006/relationships/tags" Target="../tags/tag140.xml"/><Relationship Id="rId6" Type="http://schemas.openxmlformats.org/officeDocument/2006/relationships/image" Target="../media/image51.jpeg"/><Relationship Id="rId5" Type="http://schemas.openxmlformats.org/officeDocument/2006/relationships/notesSlide" Target="../notesSlides/notesSlide42.xml"/><Relationship Id="rId4"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tags" Target="../tags/tag145.xml"/><Relationship Id="rId2" Type="http://schemas.openxmlformats.org/officeDocument/2006/relationships/tags" Target="../tags/tag144.xml"/><Relationship Id="rId1" Type="http://schemas.openxmlformats.org/officeDocument/2006/relationships/tags" Target="../tags/tag143.xml"/><Relationship Id="rId6" Type="http://schemas.openxmlformats.org/officeDocument/2006/relationships/image" Target="../media/image11.jpeg"/><Relationship Id="rId5" Type="http://schemas.openxmlformats.org/officeDocument/2006/relationships/notesSlide" Target="../notesSlides/notesSlide43.xml"/><Relationship Id="rId4"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3" Type="http://schemas.openxmlformats.org/officeDocument/2006/relationships/tags" Target="../tags/tag148.xml"/><Relationship Id="rId2" Type="http://schemas.openxmlformats.org/officeDocument/2006/relationships/tags" Target="../tags/tag147.xml"/><Relationship Id="rId1" Type="http://schemas.openxmlformats.org/officeDocument/2006/relationships/tags" Target="../tags/tag146.xml"/><Relationship Id="rId6" Type="http://schemas.openxmlformats.org/officeDocument/2006/relationships/image" Target="../media/image52.jpeg"/><Relationship Id="rId5" Type="http://schemas.openxmlformats.org/officeDocument/2006/relationships/notesSlide" Target="../notesSlides/notesSlide44.xml"/><Relationship Id="rId4"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tags" Target="../tags/tag151.xml"/><Relationship Id="rId2" Type="http://schemas.openxmlformats.org/officeDocument/2006/relationships/tags" Target="../tags/tag150.xml"/><Relationship Id="rId1" Type="http://schemas.openxmlformats.org/officeDocument/2006/relationships/tags" Target="../tags/tag149.xml"/><Relationship Id="rId6" Type="http://schemas.openxmlformats.org/officeDocument/2006/relationships/image" Target="../media/image53.jpeg"/><Relationship Id="rId5" Type="http://schemas.openxmlformats.org/officeDocument/2006/relationships/notesSlide" Target="../notesSlides/notesSlide45.xml"/><Relationship Id="rId4"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53.xml"/><Relationship Id="rId1" Type="http://schemas.openxmlformats.org/officeDocument/2006/relationships/tags" Target="../tags/tag152.xml"/><Relationship Id="rId6" Type="http://schemas.microsoft.com/office/2007/relationships/hdphoto" Target="../media/hdphoto4.wdp"/><Relationship Id="rId5" Type="http://schemas.openxmlformats.org/officeDocument/2006/relationships/image" Target="../media/image54.jpeg"/><Relationship Id="rId4" Type="http://schemas.openxmlformats.org/officeDocument/2006/relationships/notesSlide" Target="../notesSlides/notesSlide46.xml"/></Relationships>
</file>

<file path=ppt/slides/_rels/slide49.xml.rels><?xml version="1.0" encoding="UTF-8" standalone="yes"?>
<Relationships xmlns="http://schemas.openxmlformats.org/package/2006/relationships"><Relationship Id="rId3" Type="http://schemas.openxmlformats.org/officeDocument/2006/relationships/tags" Target="../tags/tag156.xml"/><Relationship Id="rId2" Type="http://schemas.openxmlformats.org/officeDocument/2006/relationships/tags" Target="../tags/tag155.xml"/><Relationship Id="rId1" Type="http://schemas.openxmlformats.org/officeDocument/2006/relationships/tags" Target="../tags/tag154.xml"/><Relationship Id="rId6" Type="http://schemas.openxmlformats.org/officeDocument/2006/relationships/image" Target="../media/image55.jpeg"/><Relationship Id="rId5" Type="http://schemas.openxmlformats.org/officeDocument/2006/relationships/notesSlide" Target="../notesSlides/notesSlide47.xml"/><Relationship Id="rId4"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tags" Target="../tags/tag159.xml"/><Relationship Id="rId2" Type="http://schemas.openxmlformats.org/officeDocument/2006/relationships/tags" Target="../tags/tag158.xml"/><Relationship Id="rId1" Type="http://schemas.openxmlformats.org/officeDocument/2006/relationships/tags" Target="../tags/tag157.xml"/><Relationship Id="rId6" Type="http://schemas.openxmlformats.org/officeDocument/2006/relationships/image" Target="../media/image55.jpeg"/><Relationship Id="rId5" Type="http://schemas.openxmlformats.org/officeDocument/2006/relationships/notesSlide" Target="../notesSlides/notesSlide48.xml"/><Relationship Id="rId4"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tags" Target="../tags/tag162.xml"/><Relationship Id="rId2" Type="http://schemas.openxmlformats.org/officeDocument/2006/relationships/tags" Target="../tags/tag161.xml"/><Relationship Id="rId1" Type="http://schemas.openxmlformats.org/officeDocument/2006/relationships/tags" Target="../tags/tag160.xml"/><Relationship Id="rId6" Type="http://schemas.openxmlformats.org/officeDocument/2006/relationships/image" Target="../media/image18.jpeg"/><Relationship Id="rId5" Type="http://schemas.openxmlformats.org/officeDocument/2006/relationships/notesSlide" Target="../notesSlides/notesSlide49.xml"/><Relationship Id="rId4"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8" Type="http://schemas.openxmlformats.org/officeDocument/2006/relationships/image" Target="../media/image57.jpeg"/><Relationship Id="rId3" Type="http://schemas.openxmlformats.org/officeDocument/2006/relationships/tags" Target="../tags/tag165.xml"/><Relationship Id="rId7" Type="http://schemas.openxmlformats.org/officeDocument/2006/relationships/image" Target="../media/image56.jpeg"/><Relationship Id="rId2" Type="http://schemas.openxmlformats.org/officeDocument/2006/relationships/tags" Target="../tags/tag164.xml"/><Relationship Id="rId1" Type="http://schemas.openxmlformats.org/officeDocument/2006/relationships/tags" Target="../tags/tag163.xml"/><Relationship Id="rId6" Type="http://schemas.openxmlformats.org/officeDocument/2006/relationships/notesSlide" Target="../notesSlides/notesSlide50.xml"/><Relationship Id="rId5" Type="http://schemas.openxmlformats.org/officeDocument/2006/relationships/slideLayout" Target="../slideLayouts/slideLayout2.xml"/><Relationship Id="rId4" Type="http://schemas.openxmlformats.org/officeDocument/2006/relationships/tags" Target="../tags/tag166.xml"/></Relationships>
</file>

<file path=ppt/slides/_rels/slide53.xml.rels><?xml version="1.0" encoding="UTF-8" standalone="yes"?>
<Relationships xmlns="http://schemas.openxmlformats.org/package/2006/relationships"><Relationship Id="rId3" Type="http://schemas.openxmlformats.org/officeDocument/2006/relationships/tags" Target="../tags/tag169.xml"/><Relationship Id="rId2" Type="http://schemas.openxmlformats.org/officeDocument/2006/relationships/tags" Target="../tags/tag168.xml"/><Relationship Id="rId1" Type="http://schemas.openxmlformats.org/officeDocument/2006/relationships/tags" Target="../tags/tag167.xml"/><Relationship Id="rId6" Type="http://schemas.openxmlformats.org/officeDocument/2006/relationships/image" Target="../media/image58.jpeg"/><Relationship Id="rId5" Type="http://schemas.openxmlformats.org/officeDocument/2006/relationships/notesSlide" Target="../notesSlides/notesSlide51.xml"/><Relationship Id="rId4"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tags" Target="../tags/tag171.xml"/><Relationship Id="rId1" Type="http://schemas.openxmlformats.org/officeDocument/2006/relationships/tags" Target="../tags/tag170.xml"/><Relationship Id="rId5" Type="http://schemas.openxmlformats.org/officeDocument/2006/relationships/image" Target="../media/image6.jpeg"/><Relationship Id="rId4" Type="http://schemas.openxmlformats.org/officeDocument/2006/relationships/notesSlide" Target="../notesSlides/notesSlide52.xml"/></Relationships>
</file>

<file path=ppt/slides/_rels/slide55.xml.rels><?xml version="1.0" encoding="UTF-8" standalone="yes"?>
<Relationships xmlns="http://schemas.openxmlformats.org/package/2006/relationships"><Relationship Id="rId3" Type="http://schemas.openxmlformats.org/officeDocument/2006/relationships/tags" Target="../tags/tag174.xml"/><Relationship Id="rId2" Type="http://schemas.openxmlformats.org/officeDocument/2006/relationships/tags" Target="../tags/tag173.xml"/><Relationship Id="rId1" Type="http://schemas.openxmlformats.org/officeDocument/2006/relationships/tags" Target="../tags/tag172.xml"/><Relationship Id="rId6" Type="http://schemas.openxmlformats.org/officeDocument/2006/relationships/image" Target="../media/image59.jpeg"/><Relationship Id="rId5" Type="http://schemas.openxmlformats.org/officeDocument/2006/relationships/notesSlide" Target="../notesSlides/notesSlide53.xml"/><Relationship Id="rId4"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tags" Target="../tags/tag177.xml"/><Relationship Id="rId2" Type="http://schemas.openxmlformats.org/officeDocument/2006/relationships/tags" Target="../tags/tag176.xml"/><Relationship Id="rId1" Type="http://schemas.openxmlformats.org/officeDocument/2006/relationships/tags" Target="../tags/tag175.xml"/><Relationship Id="rId6" Type="http://schemas.openxmlformats.org/officeDocument/2006/relationships/image" Target="../media/image60.jpeg"/><Relationship Id="rId5" Type="http://schemas.openxmlformats.org/officeDocument/2006/relationships/notesSlide" Target="../notesSlides/notesSlide54.xml"/><Relationship Id="rId4"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3" Type="http://schemas.openxmlformats.org/officeDocument/2006/relationships/tags" Target="../tags/tag180.xml"/><Relationship Id="rId2" Type="http://schemas.openxmlformats.org/officeDocument/2006/relationships/tags" Target="../tags/tag179.xml"/><Relationship Id="rId1" Type="http://schemas.openxmlformats.org/officeDocument/2006/relationships/tags" Target="../tags/tag178.xml"/><Relationship Id="rId6" Type="http://schemas.openxmlformats.org/officeDocument/2006/relationships/image" Target="../media/image61.png"/><Relationship Id="rId5" Type="http://schemas.openxmlformats.org/officeDocument/2006/relationships/notesSlide" Target="../notesSlides/notesSlide55.xml"/><Relationship Id="rId4"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82.xml"/><Relationship Id="rId1" Type="http://schemas.openxmlformats.org/officeDocument/2006/relationships/tags" Target="../tags/tag181.xml"/><Relationship Id="rId5" Type="http://schemas.openxmlformats.org/officeDocument/2006/relationships/image" Target="../media/image62.png"/><Relationship Id="rId4" Type="http://schemas.openxmlformats.org/officeDocument/2006/relationships/notesSlide" Target="../notesSlides/notesSlide56.xml"/></Relationships>
</file>

<file path=ppt/slides/_rels/slide60.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84.xml"/><Relationship Id="rId1" Type="http://schemas.openxmlformats.org/officeDocument/2006/relationships/tags" Target="../tags/tag183.xml"/><Relationship Id="rId5" Type="http://schemas.openxmlformats.org/officeDocument/2006/relationships/image" Target="../media/image62.png"/><Relationship Id="rId4" Type="http://schemas.openxmlformats.org/officeDocument/2006/relationships/notesSlide" Target="../notesSlides/notesSlide57.xml"/></Relationships>
</file>

<file path=ppt/slides/_rels/slide6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86.xml"/><Relationship Id="rId1" Type="http://schemas.openxmlformats.org/officeDocument/2006/relationships/tags" Target="../tags/tag185.xml"/><Relationship Id="rId5" Type="http://schemas.openxmlformats.org/officeDocument/2006/relationships/image" Target="../media/image63.png"/><Relationship Id="rId4" Type="http://schemas.openxmlformats.org/officeDocument/2006/relationships/notesSlide" Target="../notesSlides/notesSlide58.xml"/></Relationships>
</file>

<file path=ppt/slides/_rels/slide6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88.xml"/><Relationship Id="rId1" Type="http://schemas.openxmlformats.org/officeDocument/2006/relationships/tags" Target="../tags/tag187.xml"/><Relationship Id="rId5" Type="http://schemas.openxmlformats.org/officeDocument/2006/relationships/image" Target="../media/image63.png"/><Relationship Id="rId4" Type="http://schemas.openxmlformats.org/officeDocument/2006/relationships/notesSlide" Target="../notesSlides/notesSlide59.xml"/></Relationships>
</file>

<file path=ppt/slides/_rels/slide6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90.xml"/><Relationship Id="rId1" Type="http://schemas.openxmlformats.org/officeDocument/2006/relationships/tags" Target="../tags/tag189.xml"/><Relationship Id="rId5" Type="http://schemas.openxmlformats.org/officeDocument/2006/relationships/image" Target="../media/image63.png"/><Relationship Id="rId4" Type="http://schemas.openxmlformats.org/officeDocument/2006/relationships/notesSlide" Target="../notesSlides/notesSlide60.xml"/></Relationships>
</file>

<file path=ppt/slides/_rels/slide64.xml.rels><?xml version="1.0" encoding="UTF-8" standalone="yes"?>
<Relationships xmlns="http://schemas.openxmlformats.org/package/2006/relationships"><Relationship Id="rId3" Type="http://schemas.openxmlformats.org/officeDocument/2006/relationships/tags" Target="../tags/tag193.xml"/><Relationship Id="rId2" Type="http://schemas.openxmlformats.org/officeDocument/2006/relationships/tags" Target="../tags/tag192.xml"/><Relationship Id="rId1" Type="http://schemas.openxmlformats.org/officeDocument/2006/relationships/tags" Target="../tags/tag191.xml"/><Relationship Id="rId6" Type="http://schemas.openxmlformats.org/officeDocument/2006/relationships/image" Target="../media/image64.jpeg"/><Relationship Id="rId5" Type="http://schemas.openxmlformats.org/officeDocument/2006/relationships/notesSlide" Target="../notesSlides/notesSlide61.xml"/><Relationship Id="rId4"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95.xml"/><Relationship Id="rId1" Type="http://schemas.openxmlformats.org/officeDocument/2006/relationships/tags" Target="../tags/tag194.xml"/><Relationship Id="rId5" Type="http://schemas.openxmlformats.org/officeDocument/2006/relationships/image" Target="../media/image65.jpeg"/><Relationship Id="rId4" Type="http://schemas.openxmlformats.org/officeDocument/2006/relationships/notesSlide" Target="../notesSlides/notesSlide62.xml"/></Relationships>
</file>

<file path=ppt/slides/_rels/slide6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97.xml"/><Relationship Id="rId1" Type="http://schemas.openxmlformats.org/officeDocument/2006/relationships/tags" Target="../tags/tag196.xml"/><Relationship Id="rId5" Type="http://schemas.openxmlformats.org/officeDocument/2006/relationships/image" Target="../media/image65.jpeg"/><Relationship Id="rId4" Type="http://schemas.openxmlformats.org/officeDocument/2006/relationships/notesSlide" Target="../notesSlides/notesSlide63.xml"/></Relationships>
</file>

<file path=ppt/slides/_rels/slide67.xml.rels><?xml version="1.0" encoding="UTF-8" standalone="yes"?>
<Relationships xmlns="http://schemas.openxmlformats.org/package/2006/relationships"><Relationship Id="rId3" Type="http://schemas.openxmlformats.org/officeDocument/2006/relationships/tags" Target="../tags/tag200.xml"/><Relationship Id="rId7" Type="http://schemas.openxmlformats.org/officeDocument/2006/relationships/image" Target="../media/image66.jpeg"/><Relationship Id="rId2" Type="http://schemas.openxmlformats.org/officeDocument/2006/relationships/tags" Target="../tags/tag199.xml"/><Relationship Id="rId1" Type="http://schemas.openxmlformats.org/officeDocument/2006/relationships/tags" Target="../tags/tag198.xml"/><Relationship Id="rId6" Type="http://schemas.openxmlformats.org/officeDocument/2006/relationships/notesSlide" Target="../notesSlides/notesSlide64.xml"/><Relationship Id="rId5" Type="http://schemas.openxmlformats.org/officeDocument/2006/relationships/slideLayout" Target="../slideLayouts/slideLayout4.xml"/><Relationship Id="rId4" Type="http://schemas.openxmlformats.org/officeDocument/2006/relationships/tags" Target="../tags/tag201.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tags" Target="../tags/tag204.xml"/><Relationship Id="rId7" Type="http://schemas.openxmlformats.org/officeDocument/2006/relationships/image" Target="../media/image67.jpeg"/><Relationship Id="rId2" Type="http://schemas.openxmlformats.org/officeDocument/2006/relationships/tags" Target="../tags/tag203.xml"/><Relationship Id="rId1" Type="http://schemas.openxmlformats.org/officeDocument/2006/relationships/tags" Target="../tags/tag202.xml"/><Relationship Id="rId6" Type="http://schemas.openxmlformats.org/officeDocument/2006/relationships/notesSlide" Target="../notesSlides/notesSlide65.xml"/><Relationship Id="rId5" Type="http://schemas.openxmlformats.org/officeDocument/2006/relationships/slideLayout" Target="../slideLayouts/slideLayout4.xml"/><Relationship Id="rId4" Type="http://schemas.openxmlformats.org/officeDocument/2006/relationships/tags" Target="../tags/tag205.xml"/></Relationships>
</file>

<file path=ppt/slides/_rels/slide73.xml.rels><?xml version="1.0" encoding="UTF-8" standalone="yes"?>
<Relationships xmlns="http://schemas.openxmlformats.org/package/2006/relationships"><Relationship Id="rId3" Type="http://schemas.openxmlformats.org/officeDocument/2006/relationships/tags" Target="../tags/tag208.xml"/><Relationship Id="rId7" Type="http://schemas.openxmlformats.org/officeDocument/2006/relationships/image" Target="../media/image67.jpeg"/><Relationship Id="rId2" Type="http://schemas.openxmlformats.org/officeDocument/2006/relationships/tags" Target="../tags/tag207.xml"/><Relationship Id="rId1" Type="http://schemas.openxmlformats.org/officeDocument/2006/relationships/tags" Target="../tags/tag206.xml"/><Relationship Id="rId6" Type="http://schemas.openxmlformats.org/officeDocument/2006/relationships/notesSlide" Target="../notesSlides/notesSlide66.xml"/><Relationship Id="rId5" Type="http://schemas.openxmlformats.org/officeDocument/2006/relationships/slideLayout" Target="../slideLayouts/slideLayout4.xml"/><Relationship Id="rId4" Type="http://schemas.openxmlformats.org/officeDocument/2006/relationships/tags" Target="../tags/tag209.xml"/></Relationships>
</file>

<file path=ppt/slides/_rels/slide74.xml.rels><?xml version="1.0" encoding="UTF-8" standalone="yes"?>
<Relationships xmlns="http://schemas.openxmlformats.org/package/2006/relationships"><Relationship Id="rId8" Type="http://schemas.openxmlformats.org/officeDocument/2006/relationships/image" Target="../media/image66.jpeg"/><Relationship Id="rId3" Type="http://schemas.openxmlformats.org/officeDocument/2006/relationships/tags" Target="../tags/tag212.xml"/><Relationship Id="rId7" Type="http://schemas.openxmlformats.org/officeDocument/2006/relationships/notesSlide" Target="../notesSlides/notesSlide67.xml"/><Relationship Id="rId2" Type="http://schemas.openxmlformats.org/officeDocument/2006/relationships/tags" Target="../tags/tag211.xml"/><Relationship Id="rId1" Type="http://schemas.openxmlformats.org/officeDocument/2006/relationships/tags" Target="../tags/tag210.xml"/><Relationship Id="rId6" Type="http://schemas.openxmlformats.org/officeDocument/2006/relationships/slideLayout" Target="../slideLayouts/slideLayout4.xml"/><Relationship Id="rId5" Type="http://schemas.openxmlformats.org/officeDocument/2006/relationships/tags" Target="../tags/tag214.xml"/><Relationship Id="rId4" Type="http://schemas.openxmlformats.org/officeDocument/2006/relationships/tags" Target="../tags/tag213.xml"/></Relationships>
</file>

<file path=ppt/slides/_rels/slide7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216.xml"/><Relationship Id="rId1" Type="http://schemas.openxmlformats.org/officeDocument/2006/relationships/tags" Target="../tags/tag215.xml"/><Relationship Id="rId5" Type="http://schemas.openxmlformats.org/officeDocument/2006/relationships/image" Target="../media/image68.jpeg"/><Relationship Id="rId4" Type="http://schemas.openxmlformats.org/officeDocument/2006/relationships/notesSlide" Target="../notesSlides/notesSlide68.xml"/></Relationships>
</file>

<file path=ppt/slides/_rels/slide76.xml.rels><?xml version="1.0" encoding="UTF-8" standalone="yes"?>
<Relationships xmlns="http://schemas.openxmlformats.org/package/2006/relationships"><Relationship Id="rId3" Type="http://schemas.openxmlformats.org/officeDocument/2006/relationships/tags" Target="../tags/tag219.xml"/><Relationship Id="rId2" Type="http://schemas.openxmlformats.org/officeDocument/2006/relationships/tags" Target="../tags/tag218.xml"/><Relationship Id="rId1" Type="http://schemas.openxmlformats.org/officeDocument/2006/relationships/tags" Target="../tags/tag217.xml"/><Relationship Id="rId6" Type="http://schemas.openxmlformats.org/officeDocument/2006/relationships/image" Target="../media/image58.jpeg"/><Relationship Id="rId5" Type="http://schemas.openxmlformats.org/officeDocument/2006/relationships/notesSlide" Target="../notesSlides/notesSlide69.xml"/><Relationship Id="rId4"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3" Type="http://schemas.openxmlformats.org/officeDocument/2006/relationships/notesSlide" Target="../notesSlides/notesSlide70.xml"/><Relationship Id="rId2" Type="http://schemas.openxmlformats.org/officeDocument/2006/relationships/slideLayout" Target="../slideLayouts/slideLayout6.xml"/><Relationship Id="rId1" Type="http://schemas.openxmlformats.org/officeDocument/2006/relationships/tags" Target="../tags/tag220.xml"/><Relationship Id="rId4" Type="http://schemas.openxmlformats.org/officeDocument/2006/relationships/image" Target="../media/image69.jpeg"/></Relationships>
</file>

<file path=ppt/slides/_rels/slide78.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222.xml"/><Relationship Id="rId1" Type="http://schemas.openxmlformats.org/officeDocument/2006/relationships/tags" Target="../tags/tag221.xml"/><Relationship Id="rId4" Type="http://schemas.openxmlformats.org/officeDocument/2006/relationships/notesSlide" Target="../notesSlides/notesSlide71.xml"/></Relationships>
</file>

<file path=ppt/slides/_rels/slide79.xml.rels><?xml version="1.0" encoding="UTF-8" standalone="yes"?>
<Relationships xmlns="http://schemas.openxmlformats.org/package/2006/relationships"><Relationship Id="rId3" Type="http://schemas.openxmlformats.org/officeDocument/2006/relationships/tags" Target="../tags/tag225.xml"/><Relationship Id="rId2" Type="http://schemas.openxmlformats.org/officeDocument/2006/relationships/tags" Target="../tags/tag224.xml"/><Relationship Id="rId1" Type="http://schemas.openxmlformats.org/officeDocument/2006/relationships/tags" Target="../tags/tag223.xml"/><Relationship Id="rId6" Type="http://schemas.openxmlformats.org/officeDocument/2006/relationships/image" Target="../media/image70.jpeg"/><Relationship Id="rId5" Type="http://schemas.openxmlformats.org/officeDocument/2006/relationships/notesSlide" Target="../notesSlides/notesSlide72.xml"/><Relationship Id="rId4" Type="http://schemas.openxmlformats.org/officeDocument/2006/relationships/slideLayout" Target="../slideLayouts/slideLayout4.xml"/></Relationships>
</file>

<file path=ppt/slides/_rels/slide80.xml.rels><?xml version="1.0" encoding="UTF-8" standalone="yes"?>
<Relationships xmlns="http://schemas.openxmlformats.org/package/2006/relationships"><Relationship Id="rId3" Type="http://schemas.openxmlformats.org/officeDocument/2006/relationships/tags" Target="../tags/tag228.xml"/><Relationship Id="rId2" Type="http://schemas.openxmlformats.org/officeDocument/2006/relationships/tags" Target="../tags/tag227.xml"/><Relationship Id="rId1" Type="http://schemas.openxmlformats.org/officeDocument/2006/relationships/tags" Target="../tags/tag226.xml"/><Relationship Id="rId6" Type="http://schemas.openxmlformats.org/officeDocument/2006/relationships/image" Target="../media/image70.jpeg"/><Relationship Id="rId5" Type="http://schemas.openxmlformats.org/officeDocument/2006/relationships/notesSlide" Target="../notesSlides/notesSlide73.xml"/><Relationship Id="rId4" Type="http://schemas.openxmlformats.org/officeDocument/2006/relationships/slideLayout" Target="../slideLayouts/slideLayout4.xml"/></Relationships>
</file>

<file path=ppt/slides/_rels/slide81.xml.rels><?xml version="1.0" encoding="UTF-8" standalone="yes"?>
<Relationships xmlns="http://schemas.openxmlformats.org/package/2006/relationships"><Relationship Id="rId3" Type="http://schemas.openxmlformats.org/officeDocument/2006/relationships/tags" Target="../tags/tag231.xml"/><Relationship Id="rId7" Type="http://schemas.microsoft.com/office/2007/relationships/hdphoto" Target="../media/hdphoto5.wdp"/><Relationship Id="rId2" Type="http://schemas.openxmlformats.org/officeDocument/2006/relationships/tags" Target="../tags/tag230.xml"/><Relationship Id="rId1" Type="http://schemas.openxmlformats.org/officeDocument/2006/relationships/tags" Target="../tags/tag229.xml"/><Relationship Id="rId6" Type="http://schemas.openxmlformats.org/officeDocument/2006/relationships/image" Target="../media/image71.png"/><Relationship Id="rId5" Type="http://schemas.openxmlformats.org/officeDocument/2006/relationships/notesSlide" Target="../notesSlides/notesSlide74.xml"/><Relationship Id="rId4"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7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6228184" y="1"/>
            <a:ext cx="2915816" cy="1299222"/>
          </a:xfrm>
          <a:prstGeom prst="rect">
            <a:avLst/>
          </a:prstGeom>
        </p:spPr>
      </p:pic>
      <p:sp>
        <p:nvSpPr>
          <p:cNvPr id="2" name="Title 1"/>
          <p:cNvSpPr>
            <a:spLocks noGrp="1"/>
          </p:cNvSpPr>
          <p:nvPr>
            <p:ph type="ctrTitle"/>
          </p:nvPr>
        </p:nvSpPr>
        <p:spPr/>
        <p:txBody>
          <a:bodyPr/>
          <a:lstStyle/>
          <a:p>
            <a:r>
              <a:rPr lang="en-GB" dirty="0"/>
              <a:t>Arrest  &amp; Detention Procedures</a:t>
            </a:r>
          </a:p>
        </p:txBody>
      </p:sp>
      <p:sp>
        <p:nvSpPr>
          <p:cNvPr id="3" name="Subtitle 2"/>
          <p:cNvSpPr>
            <a:spLocks noGrp="1"/>
          </p:cNvSpPr>
          <p:nvPr>
            <p:ph type="subTitle" idx="1"/>
          </p:nvPr>
        </p:nvSpPr>
        <p:spPr/>
        <p:txBody>
          <a:bodyPr>
            <a:normAutofit/>
          </a:bodyPr>
          <a:lstStyle/>
          <a:p>
            <a:r>
              <a:rPr lang="en-GB" sz="2400" dirty="0" smtClean="0"/>
              <a:t>Wynne Jones</a:t>
            </a:r>
            <a:endParaRPr lang="en-GB" sz="2400" dirty="0"/>
          </a:p>
        </p:txBody>
      </p:sp>
    </p:spTree>
    <p:extLst>
      <p:ext uri="{BB962C8B-B14F-4D97-AF65-F5344CB8AC3E}">
        <p14:creationId xmlns:p14="http://schemas.microsoft.com/office/powerpoint/2010/main" val="518682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584076" y="0"/>
            <a:ext cx="10461603" cy="6957391"/>
          </a:xfrm>
          <a:prstGeom prst="rect">
            <a:avLst/>
          </a:prstGeom>
        </p:spPr>
      </p:pic>
      <p:sp>
        <p:nvSpPr>
          <p:cNvPr id="3074" name="Title 1"/>
          <p:cNvSpPr>
            <a:spLocks noGrp="1"/>
          </p:cNvSpPr>
          <p:nvPr>
            <p:ph type="title"/>
            <p:custDataLst>
              <p:tags r:id="rId1"/>
            </p:custDataLst>
          </p:nvPr>
        </p:nvSpPr>
        <p:spPr/>
        <p:txBody>
          <a:bodyPr/>
          <a:lstStyle/>
          <a:p>
            <a:r>
              <a:rPr lang="en-GB" altLang="en-US" smtClean="0"/>
              <a:t>Considerations</a:t>
            </a:r>
          </a:p>
        </p:txBody>
      </p:sp>
      <p:sp>
        <p:nvSpPr>
          <p:cNvPr id="3075" name="Content Placeholder 2"/>
          <p:cNvSpPr>
            <a:spLocks noGrp="1"/>
          </p:cNvSpPr>
          <p:nvPr>
            <p:ph sz="half" idx="1"/>
            <p:custDataLst>
              <p:tags r:id="rId2"/>
            </p:custDataLst>
          </p:nvPr>
        </p:nvSpPr>
        <p:spPr>
          <a:xfrm>
            <a:off x="457200" y="2708920"/>
            <a:ext cx="4754638" cy="3417243"/>
          </a:xfrm>
        </p:spPr>
        <p:txBody>
          <a:bodyPr/>
          <a:lstStyle/>
          <a:p>
            <a:pPr eaLnBrk="1" hangingPunct="1">
              <a:spcBef>
                <a:spcPct val="0"/>
              </a:spcBef>
              <a:spcAft>
                <a:spcPts val="3000"/>
              </a:spcAft>
            </a:pPr>
            <a:r>
              <a:rPr lang="en-GB" altLang="en-US" dirty="0" smtClean="0"/>
              <a:t>Is there a power to arrest?</a:t>
            </a:r>
          </a:p>
          <a:p>
            <a:pPr eaLnBrk="1" hangingPunct="1">
              <a:spcBef>
                <a:spcPct val="0"/>
              </a:spcBef>
              <a:spcAft>
                <a:spcPts val="3000"/>
              </a:spcAft>
            </a:pPr>
            <a:r>
              <a:rPr lang="en-GB" altLang="en-US" dirty="0" smtClean="0"/>
              <a:t>Are there grounds to arrest?</a:t>
            </a:r>
          </a:p>
          <a:p>
            <a:pPr eaLnBrk="1" hangingPunct="1">
              <a:spcBef>
                <a:spcPct val="0"/>
              </a:spcBef>
              <a:spcAft>
                <a:spcPts val="3000"/>
              </a:spcAft>
            </a:pPr>
            <a:r>
              <a:rPr lang="en-GB" altLang="en-US" dirty="0" smtClean="0"/>
              <a:t>Is the arrest necessary?</a:t>
            </a:r>
          </a:p>
          <a:p>
            <a:endParaRPr lang="en-GB" altLang="en-US" dirty="0" smtClean="0"/>
          </a:p>
        </p:txBody>
      </p:sp>
      <p:pic>
        <p:nvPicPr>
          <p:cNvPr id="3076" name="Content Placeholder 6"/>
          <p:cNvPicPr>
            <a:picLocks noGrp="1" noChangeAspect="1"/>
          </p:cNvPicPr>
          <p:nvPr>
            <p:ph sz="half" idx="2"/>
          </p:nvPr>
        </p:nvPicPr>
        <p:blipFill>
          <a:blip r:embed="rId6" cstate="print">
            <a:extLst>
              <a:ext uri="{28A0092B-C50C-407E-A947-70E740481C1C}">
                <a14:useLocalDpi xmlns:a14="http://schemas.microsoft.com/office/drawing/2010/main" val="0"/>
              </a:ext>
            </a:extLst>
          </a:blip>
          <a:stretch>
            <a:fillRect/>
          </a:stretch>
        </p:blipFill>
        <p:spPr>
          <a:xfrm>
            <a:off x="5211838" y="2193925"/>
            <a:ext cx="2819250" cy="3978275"/>
          </a:xfrm>
        </p:spPr>
      </p:pic>
    </p:spTree>
    <p:extLst>
      <p:ext uri="{BB962C8B-B14F-4D97-AF65-F5344CB8AC3E}">
        <p14:creationId xmlns:p14="http://schemas.microsoft.com/office/powerpoint/2010/main" val="128726661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396552" y="-29388"/>
            <a:ext cx="9894880" cy="6887387"/>
          </a:xfrm>
          <a:prstGeom prst="rect">
            <a:avLst/>
          </a:prstGeom>
          <a:ln>
            <a:noFill/>
          </a:ln>
          <a:effectLst/>
        </p:spPr>
      </p:pic>
      <p:sp>
        <p:nvSpPr>
          <p:cNvPr id="4099" name="Rectangle 2"/>
          <p:cNvSpPr>
            <a:spLocks noGrp="1" noChangeArrowheads="1"/>
          </p:cNvSpPr>
          <p:nvPr>
            <p:ph type="title"/>
            <p:custDataLst>
              <p:tags r:id="rId1"/>
            </p:custDataLst>
          </p:nvPr>
        </p:nvSpPr>
        <p:spPr>
          <a:xfrm>
            <a:off x="374650" y="44450"/>
            <a:ext cx="8229600" cy="647700"/>
          </a:xfrm>
        </p:spPr>
        <p:txBody>
          <a:bodyPr>
            <a:normAutofit fontScale="90000"/>
          </a:bodyPr>
          <a:lstStyle/>
          <a:p>
            <a:pPr eaLnBrk="1" hangingPunct="1"/>
            <a:r>
              <a:rPr lang="en-US" altLang="en-US" dirty="0" smtClean="0">
                <a:solidFill>
                  <a:schemeClr val="tx1"/>
                </a:solidFill>
              </a:rPr>
              <a:t>What is an arrest?</a:t>
            </a:r>
            <a:endParaRPr lang="en-GB" altLang="en-US" dirty="0" smtClean="0">
              <a:solidFill>
                <a:schemeClr val="tx1"/>
              </a:solidFill>
            </a:endParaRPr>
          </a:p>
        </p:txBody>
      </p:sp>
      <p:sp>
        <p:nvSpPr>
          <p:cNvPr id="4100" name="Rectangle 3"/>
          <p:cNvSpPr>
            <a:spLocks noGrp="1" noChangeArrowheads="1"/>
          </p:cNvSpPr>
          <p:nvPr>
            <p:ph idx="1"/>
            <p:custDataLst>
              <p:tags r:id="rId2"/>
            </p:custDataLst>
          </p:nvPr>
        </p:nvSpPr>
        <p:spPr>
          <a:xfrm>
            <a:off x="468313" y="1341438"/>
            <a:ext cx="8229600" cy="4525962"/>
          </a:xfrm>
        </p:spPr>
        <p:txBody>
          <a:bodyPr/>
          <a:lstStyle/>
          <a:p>
            <a:pPr eaLnBrk="1" hangingPunct="1">
              <a:spcBef>
                <a:spcPct val="0"/>
              </a:spcBef>
            </a:pPr>
            <a:endParaRPr lang="en-GB" altLang="en-US" dirty="0" smtClean="0"/>
          </a:p>
          <a:p>
            <a:pPr eaLnBrk="1" hangingPunct="1">
              <a:spcBef>
                <a:spcPct val="0"/>
              </a:spcBef>
            </a:pPr>
            <a:r>
              <a:rPr lang="en-GB" altLang="en-US" dirty="0" smtClean="0"/>
              <a:t>‘</a:t>
            </a:r>
            <a:r>
              <a:rPr lang="en-GB" altLang="en-US" sz="2800" dirty="0" smtClean="0"/>
              <a:t>An arrest occurs when a police officer states in terms that he is arresting or when he uses force to restrain the individual concerned. </a:t>
            </a:r>
          </a:p>
          <a:p>
            <a:pPr marL="0" indent="0" eaLnBrk="1" hangingPunct="1">
              <a:spcBef>
                <a:spcPct val="0"/>
              </a:spcBef>
              <a:buNone/>
            </a:pPr>
            <a:endParaRPr lang="en-GB" altLang="en-US" sz="2800" dirty="0" smtClean="0"/>
          </a:p>
          <a:p>
            <a:pPr eaLnBrk="1" hangingPunct="1">
              <a:spcBef>
                <a:spcPct val="0"/>
              </a:spcBef>
            </a:pPr>
            <a:r>
              <a:rPr lang="en-GB" altLang="en-US" sz="2800" dirty="0" smtClean="0"/>
              <a:t>It occurs also when, by words or conduct, he makes it clear that he will, if necessary, use force to prevent the individual from going where he may want to go.’ </a:t>
            </a:r>
          </a:p>
        </p:txBody>
      </p:sp>
      <p:sp>
        <p:nvSpPr>
          <p:cNvPr id="4101" name="Text Box 7"/>
          <p:cNvSpPr txBox="1">
            <a:spLocks noChangeArrowheads="1"/>
          </p:cNvSpPr>
          <p:nvPr>
            <p:custDataLst>
              <p:tags r:id="rId3"/>
            </p:custDataLst>
          </p:nvPr>
        </p:nvSpPr>
        <p:spPr bwMode="auto">
          <a:xfrm>
            <a:off x="-849313" y="5248275"/>
            <a:ext cx="1841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0"/>
              </a:spcBef>
              <a:buFontTx/>
              <a:buNone/>
            </a:pPr>
            <a:endParaRPr lang="en-US" altLang="en-US" sz="1800">
              <a:solidFill>
                <a:schemeClr val="tx1"/>
              </a:solidFill>
              <a:latin typeface="Arial" charset="0"/>
            </a:endParaRPr>
          </a:p>
        </p:txBody>
      </p:sp>
    </p:spTree>
    <p:extLst>
      <p:ext uri="{BB962C8B-B14F-4D97-AF65-F5344CB8AC3E}">
        <p14:creationId xmlns:p14="http://schemas.microsoft.com/office/powerpoint/2010/main" val="4070465534"/>
      </p:ext>
    </p:extLst>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1"/>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26988"/>
            <a:ext cx="9144000" cy="5880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3" name="Picture 1"/>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2225" y="2349500"/>
            <a:ext cx="9166225" cy="4227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4" name="Rectangle 2"/>
          <p:cNvSpPr>
            <a:spLocks noGrp="1" noChangeArrowheads="1"/>
          </p:cNvSpPr>
          <p:nvPr>
            <p:ph type="title"/>
            <p:custDataLst>
              <p:tags r:id="rId1"/>
            </p:custDataLst>
          </p:nvPr>
        </p:nvSpPr>
        <p:spPr>
          <a:noFill/>
        </p:spPr>
        <p:txBody>
          <a:bodyPr lIns="90488" tIns="44450" rIns="90488" bIns="44450" anchor="b"/>
          <a:lstStyle/>
          <a:p>
            <a:pPr eaLnBrk="1" hangingPunct="1"/>
            <a:r>
              <a:rPr lang="en-GB" altLang="en-US" smtClean="0"/>
              <a:t> </a:t>
            </a:r>
          </a:p>
        </p:txBody>
      </p:sp>
      <p:sp>
        <p:nvSpPr>
          <p:cNvPr id="5125" name="Rectangle 3"/>
          <p:cNvSpPr>
            <a:spLocks noGrp="1" noChangeArrowheads="1"/>
          </p:cNvSpPr>
          <p:nvPr>
            <p:ph idx="1"/>
            <p:custDataLst>
              <p:tags r:id="rId2"/>
            </p:custDataLst>
          </p:nvPr>
        </p:nvSpPr>
        <p:spPr>
          <a:xfrm>
            <a:off x="260350" y="404813"/>
            <a:ext cx="8623300" cy="5410200"/>
          </a:xfrm>
          <a:noFill/>
        </p:spPr>
        <p:txBody>
          <a:bodyPr lIns="90488" tIns="44450" rIns="90488" bIns="44450"/>
          <a:lstStyle/>
          <a:p>
            <a:pPr eaLnBrk="1" hangingPunct="1">
              <a:spcBef>
                <a:spcPct val="0"/>
              </a:spcBef>
            </a:pPr>
            <a:r>
              <a:rPr lang="en-GB" altLang="en-US" sz="2800" smtClean="0"/>
              <a:t>                                                </a:t>
            </a:r>
          </a:p>
        </p:txBody>
      </p:sp>
      <p:sp>
        <p:nvSpPr>
          <p:cNvPr id="5126" name="TextBox 2"/>
          <p:cNvSpPr txBox="1">
            <a:spLocks noChangeArrowheads="1"/>
          </p:cNvSpPr>
          <p:nvPr>
            <p:custDataLst>
              <p:tags r:id="rId3"/>
            </p:custDataLst>
          </p:nvPr>
        </p:nvSpPr>
        <p:spPr bwMode="auto">
          <a:xfrm>
            <a:off x="2124075" y="620713"/>
            <a:ext cx="6440488" cy="1477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9000" dirty="0">
                <a:solidFill>
                  <a:srgbClr val="FFFF00"/>
                </a:solidFill>
                <a:latin typeface="Arial Narrow" pitchFamily="34" charset="0"/>
              </a:rPr>
              <a:t>PERSUADING</a:t>
            </a:r>
          </a:p>
        </p:txBody>
      </p:sp>
    </p:spTree>
    <p:extLst>
      <p:ext uri="{BB962C8B-B14F-4D97-AF65-F5344CB8AC3E}">
        <p14:creationId xmlns:p14="http://schemas.microsoft.com/office/powerpoint/2010/main" val="2840050223"/>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1"/>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26988"/>
            <a:ext cx="9144000" cy="5880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7" name="Rectangle 2"/>
          <p:cNvSpPr>
            <a:spLocks noGrp="1" noChangeArrowheads="1"/>
          </p:cNvSpPr>
          <p:nvPr>
            <p:ph type="title"/>
            <p:custDataLst>
              <p:tags r:id="rId1"/>
            </p:custDataLst>
          </p:nvPr>
        </p:nvSpPr>
        <p:spPr>
          <a:noFill/>
        </p:spPr>
        <p:txBody>
          <a:bodyPr lIns="90488" tIns="44450" rIns="90488" bIns="44450" anchor="b"/>
          <a:lstStyle/>
          <a:p>
            <a:pPr eaLnBrk="1" hangingPunct="1"/>
            <a:r>
              <a:rPr lang="en-GB" altLang="en-US" smtClean="0"/>
              <a:t> </a:t>
            </a:r>
          </a:p>
        </p:txBody>
      </p:sp>
      <p:sp>
        <p:nvSpPr>
          <p:cNvPr id="6148" name="Rectangle 3"/>
          <p:cNvSpPr>
            <a:spLocks noGrp="1" noChangeArrowheads="1"/>
          </p:cNvSpPr>
          <p:nvPr>
            <p:ph idx="1"/>
            <p:custDataLst>
              <p:tags r:id="rId2"/>
            </p:custDataLst>
          </p:nvPr>
        </p:nvSpPr>
        <p:spPr>
          <a:xfrm>
            <a:off x="260350" y="404813"/>
            <a:ext cx="8623300" cy="5410200"/>
          </a:xfrm>
          <a:noFill/>
        </p:spPr>
        <p:txBody>
          <a:bodyPr lIns="90488" tIns="44450" rIns="90488" bIns="44450"/>
          <a:lstStyle/>
          <a:p>
            <a:pPr eaLnBrk="1" hangingPunct="1">
              <a:spcBef>
                <a:spcPct val="0"/>
              </a:spcBef>
            </a:pPr>
            <a:r>
              <a:rPr lang="en-GB" altLang="en-US" sz="2800" smtClean="0"/>
              <a:t>                                                </a:t>
            </a:r>
          </a:p>
        </p:txBody>
      </p:sp>
      <p:sp>
        <p:nvSpPr>
          <p:cNvPr id="3" name="Rectangle 2"/>
          <p:cNvSpPr/>
          <p:nvPr>
            <p:custDataLst>
              <p:tags r:id="rId3"/>
            </p:custDataLst>
          </p:nvPr>
        </p:nvSpPr>
        <p:spPr>
          <a:xfrm>
            <a:off x="0" y="2420938"/>
            <a:ext cx="9144000" cy="4124325"/>
          </a:xfrm>
          <a:prstGeom prst="rect">
            <a:avLst/>
          </a:prstGeom>
          <a:solidFill>
            <a:schemeClr val="bg1"/>
          </a:solidFill>
        </p:spPr>
        <p:txBody>
          <a:bodyPr>
            <a:spAutoFit/>
          </a:bodyPr>
          <a:lstStyle/>
          <a:p>
            <a:pPr>
              <a:defRPr/>
            </a:pPr>
            <a:r>
              <a:rPr lang="en-GB" sz="4800" dirty="0">
                <a:latin typeface="Verdana" panose="020B0604030504040204" pitchFamily="34" charset="0"/>
                <a:ea typeface="Verdana" panose="020B0604030504040204" pitchFamily="34" charset="0"/>
                <a:cs typeface="Verdana" panose="020B0604030504040204" pitchFamily="34" charset="0"/>
              </a:rPr>
              <a:t>advise</a:t>
            </a:r>
            <a:r>
              <a:rPr lang="en-GB" sz="5400" dirty="0">
                <a:latin typeface="Verdana" panose="020B0604030504040204" pitchFamily="34" charset="0"/>
                <a:ea typeface="Verdana" panose="020B0604030504040204" pitchFamily="34" charset="0"/>
                <a:cs typeface="Verdana" panose="020B0604030504040204" pitchFamily="34" charset="0"/>
              </a:rPr>
              <a:t> </a:t>
            </a:r>
            <a:endParaRPr lang="en-GB" sz="5400" b="1" dirty="0">
              <a:latin typeface="Verdana" panose="020B0604030504040204" pitchFamily="34" charset="0"/>
              <a:ea typeface="Verdana" panose="020B0604030504040204" pitchFamily="34" charset="0"/>
              <a:cs typeface="Verdana" panose="020B0604030504040204" pitchFamily="34" charset="0"/>
            </a:endParaRPr>
          </a:p>
          <a:p>
            <a:pPr>
              <a:defRPr/>
            </a:pPr>
            <a:r>
              <a:rPr lang="en-GB" sz="2400" b="1" dirty="0"/>
              <a:t>/</a:t>
            </a:r>
            <a:r>
              <a:rPr lang="en-GB" sz="2400" b="1" dirty="0" err="1"/>
              <a:t>ədˈvʌɪz</a:t>
            </a:r>
            <a:r>
              <a:rPr lang="en-GB" sz="2400" b="1" dirty="0"/>
              <a:t>/ </a:t>
            </a:r>
          </a:p>
          <a:p>
            <a:pPr>
              <a:defRPr/>
            </a:pPr>
            <a:endParaRPr lang="en-GB" i="1" dirty="0"/>
          </a:p>
          <a:p>
            <a:pPr>
              <a:defRPr/>
            </a:pPr>
            <a:r>
              <a:rPr lang="en-GB" sz="2800" dirty="0"/>
              <a:t>verb</a:t>
            </a:r>
            <a:r>
              <a:rPr lang="en-GB" sz="2600" dirty="0"/>
              <a:t> </a:t>
            </a:r>
          </a:p>
          <a:p>
            <a:pPr lvl="1" indent="-195263">
              <a:defRPr/>
            </a:pPr>
            <a:r>
              <a:rPr lang="en-GB" b="1" dirty="0"/>
              <a:t>1. offer suggestions about the best course of action to someone. </a:t>
            </a:r>
          </a:p>
          <a:p>
            <a:pPr marL="536575" lvl="1">
              <a:defRPr/>
            </a:pPr>
            <a:r>
              <a:rPr lang="en-GB" b="1" dirty="0"/>
              <a:t>"I advised him to go home”</a:t>
            </a:r>
          </a:p>
          <a:p>
            <a:pPr marL="0" lvl="1">
              <a:defRPr/>
            </a:pPr>
            <a:endParaRPr lang="en-GB" sz="2400" b="1" dirty="0"/>
          </a:p>
          <a:p>
            <a:pPr marL="0" lvl="1">
              <a:defRPr/>
            </a:pPr>
            <a:r>
              <a:rPr lang="en-GB" sz="2400" dirty="0"/>
              <a:t>Synonyms</a:t>
            </a:r>
          </a:p>
          <a:p>
            <a:pPr marL="261938" lvl="1">
              <a:defRPr/>
            </a:pPr>
            <a:r>
              <a:rPr lang="en-GB" b="1" dirty="0"/>
              <a:t>counsel, give counsel, give counselling, give guidance, guide, make recommendations, offer suggestions, offer opinions, give hints, give tips, give pointers, direct, give direction(s), instruct, give instruction, illuminate, educate</a:t>
            </a:r>
          </a:p>
        </p:txBody>
      </p:sp>
      <p:sp>
        <p:nvSpPr>
          <p:cNvPr id="6150" name="TextBox 3"/>
          <p:cNvSpPr txBox="1">
            <a:spLocks noChangeArrowheads="1"/>
          </p:cNvSpPr>
          <p:nvPr>
            <p:custDataLst>
              <p:tags r:id="rId4"/>
            </p:custDataLst>
          </p:nvPr>
        </p:nvSpPr>
        <p:spPr bwMode="auto">
          <a:xfrm>
            <a:off x="2601913" y="765175"/>
            <a:ext cx="4706937"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9000">
                <a:solidFill>
                  <a:srgbClr val="FFFF00"/>
                </a:solidFill>
                <a:latin typeface="Arial Narrow" pitchFamily="34" charset="0"/>
              </a:rPr>
              <a:t>ADVISING</a:t>
            </a:r>
          </a:p>
        </p:txBody>
      </p:sp>
    </p:spTree>
    <p:extLst>
      <p:ext uri="{BB962C8B-B14F-4D97-AF65-F5344CB8AC3E}">
        <p14:creationId xmlns:p14="http://schemas.microsoft.com/office/powerpoint/2010/main" val="2530071767"/>
      </p:ext>
    </p:extLst>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1"/>
          <p:cNvPicPr>
            <a:picLocks noChangeAspect="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0" y="-26988"/>
            <a:ext cx="9144000" cy="5880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1" name="Rectangle 2"/>
          <p:cNvSpPr>
            <a:spLocks noGrp="1" noChangeArrowheads="1"/>
          </p:cNvSpPr>
          <p:nvPr>
            <p:ph type="title"/>
            <p:custDataLst>
              <p:tags r:id="rId1"/>
            </p:custDataLst>
          </p:nvPr>
        </p:nvSpPr>
        <p:spPr>
          <a:noFill/>
        </p:spPr>
        <p:txBody>
          <a:bodyPr lIns="90488" tIns="44450" rIns="90488" bIns="44450" anchor="b"/>
          <a:lstStyle/>
          <a:p>
            <a:pPr eaLnBrk="1" hangingPunct="1"/>
            <a:r>
              <a:rPr lang="en-GB" altLang="en-US" smtClean="0"/>
              <a:t> </a:t>
            </a:r>
          </a:p>
        </p:txBody>
      </p:sp>
      <p:sp>
        <p:nvSpPr>
          <p:cNvPr id="7172" name="Rectangle 3"/>
          <p:cNvSpPr>
            <a:spLocks noGrp="1" noChangeArrowheads="1"/>
          </p:cNvSpPr>
          <p:nvPr>
            <p:ph idx="1"/>
            <p:custDataLst>
              <p:tags r:id="rId2"/>
            </p:custDataLst>
          </p:nvPr>
        </p:nvSpPr>
        <p:spPr>
          <a:xfrm>
            <a:off x="260350" y="404813"/>
            <a:ext cx="8623300" cy="5410200"/>
          </a:xfrm>
          <a:noFill/>
        </p:spPr>
        <p:txBody>
          <a:bodyPr lIns="90488" tIns="44450" rIns="90488" bIns="44450"/>
          <a:lstStyle/>
          <a:p>
            <a:pPr eaLnBrk="1" hangingPunct="1">
              <a:spcBef>
                <a:spcPct val="0"/>
              </a:spcBef>
            </a:pPr>
            <a:r>
              <a:rPr lang="en-GB" altLang="en-US" sz="2800" smtClean="0"/>
              <a:t>                                                </a:t>
            </a:r>
          </a:p>
        </p:txBody>
      </p:sp>
      <p:sp>
        <p:nvSpPr>
          <p:cNvPr id="3" name="Rectangle 2"/>
          <p:cNvSpPr/>
          <p:nvPr>
            <p:custDataLst>
              <p:tags r:id="rId3"/>
            </p:custDataLst>
          </p:nvPr>
        </p:nvSpPr>
        <p:spPr>
          <a:xfrm>
            <a:off x="0" y="2420938"/>
            <a:ext cx="9144000" cy="4432300"/>
          </a:xfrm>
          <a:prstGeom prst="rect">
            <a:avLst/>
          </a:prstGeom>
          <a:solidFill>
            <a:schemeClr val="bg1"/>
          </a:solidFill>
        </p:spPr>
        <p:txBody>
          <a:bodyPr>
            <a:spAutoFit/>
          </a:bodyPr>
          <a:lstStyle/>
          <a:p>
            <a:pPr>
              <a:defRPr/>
            </a:pPr>
            <a:r>
              <a:rPr lang="en-GB" sz="4800" dirty="0">
                <a:latin typeface="Verdana" panose="020B0604030504040204" pitchFamily="34" charset="0"/>
                <a:ea typeface="Verdana" panose="020B0604030504040204" pitchFamily="34" charset="0"/>
                <a:cs typeface="Verdana" panose="020B0604030504040204" pitchFamily="34" charset="0"/>
              </a:rPr>
              <a:t>warn</a:t>
            </a:r>
            <a:r>
              <a:rPr lang="en-GB" sz="5400" dirty="0">
                <a:latin typeface="Verdana" panose="020B0604030504040204" pitchFamily="34" charset="0"/>
                <a:ea typeface="Verdana" panose="020B0604030504040204" pitchFamily="34" charset="0"/>
                <a:cs typeface="Verdana" panose="020B0604030504040204" pitchFamily="34" charset="0"/>
              </a:rPr>
              <a:t> </a:t>
            </a:r>
            <a:endParaRPr lang="en-GB" sz="5400" b="1" dirty="0">
              <a:latin typeface="Verdana" panose="020B0604030504040204" pitchFamily="34" charset="0"/>
              <a:ea typeface="Verdana" panose="020B0604030504040204" pitchFamily="34" charset="0"/>
              <a:cs typeface="Verdana" panose="020B0604030504040204" pitchFamily="34" charset="0"/>
            </a:endParaRPr>
          </a:p>
          <a:p>
            <a:pPr>
              <a:defRPr/>
            </a:pPr>
            <a:r>
              <a:rPr lang="en-GB" sz="2400" dirty="0" err="1"/>
              <a:t>wɔːn</a:t>
            </a:r>
            <a:r>
              <a:rPr lang="en-GB" sz="2400" dirty="0"/>
              <a:t>/</a:t>
            </a:r>
          </a:p>
          <a:p>
            <a:pPr>
              <a:defRPr/>
            </a:pPr>
            <a:endParaRPr lang="en-GB" i="1" dirty="0"/>
          </a:p>
          <a:p>
            <a:pPr>
              <a:defRPr/>
            </a:pPr>
            <a:r>
              <a:rPr lang="en-GB" sz="2400" b="1" dirty="0"/>
              <a:t>verb</a:t>
            </a:r>
          </a:p>
          <a:p>
            <a:pPr marL="261938" indent="-261938">
              <a:defRPr/>
            </a:pPr>
            <a:r>
              <a:rPr lang="en-GB" sz="2000" b="1" dirty="0"/>
              <a:t>1</a:t>
            </a:r>
            <a:r>
              <a:rPr lang="en-GB" sz="2000" dirty="0"/>
              <a:t>. inform someone in advance of a possible danger, problem, or other unpleasant situation.</a:t>
            </a:r>
          </a:p>
          <a:p>
            <a:pPr indent="261938">
              <a:defRPr/>
            </a:pPr>
            <a:r>
              <a:rPr lang="en-GB" sz="2000" dirty="0"/>
              <a:t>"his father had </a:t>
            </a:r>
            <a:r>
              <a:rPr lang="en-GB" sz="2000" b="1" dirty="0"/>
              <a:t>warned</a:t>
            </a:r>
            <a:r>
              <a:rPr lang="en-GB" sz="2000" dirty="0"/>
              <a:t> him </a:t>
            </a:r>
            <a:r>
              <a:rPr lang="en-GB" sz="2000" b="1" dirty="0"/>
              <a:t>of</a:t>
            </a:r>
            <a:r>
              <a:rPr lang="en-GB" sz="2000" dirty="0"/>
              <a:t> what might happen"</a:t>
            </a:r>
          </a:p>
          <a:p>
            <a:pPr>
              <a:defRPr/>
            </a:pPr>
            <a:endParaRPr lang="en-GB" sz="2400" dirty="0"/>
          </a:p>
          <a:p>
            <a:pPr>
              <a:defRPr/>
            </a:pPr>
            <a:r>
              <a:rPr lang="en-GB" sz="2400" dirty="0"/>
              <a:t>Synonyms</a:t>
            </a:r>
          </a:p>
          <a:p>
            <a:pPr>
              <a:defRPr/>
            </a:pPr>
            <a:r>
              <a:rPr lang="en-GB" b="1" dirty="0"/>
              <a:t>notify, alert, apprise, give notice, inform, tell, let someone know, make someone aware, give a warning to, give fair warning to, forewarn, put someone on notice/guard, remind</a:t>
            </a:r>
          </a:p>
        </p:txBody>
      </p:sp>
      <p:sp>
        <p:nvSpPr>
          <p:cNvPr id="7174" name="TextBox 3"/>
          <p:cNvSpPr txBox="1">
            <a:spLocks noChangeArrowheads="1"/>
          </p:cNvSpPr>
          <p:nvPr>
            <p:custDataLst>
              <p:tags r:id="rId4"/>
            </p:custDataLst>
          </p:nvPr>
        </p:nvSpPr>
        <p:spPr bwMode="auto">
          <a:xfrm>
            <a:off x="2700338" y="692150"/>
            <a:ext cx="4721225"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9000">
                <a:solidFill>
                  <a:srgbClr val="FFFF00"/>
                </a:solidFill>
                <a:latin typeface="Arial Narrow" pitchFamily="34" charset="0"/>
              </a:rPr>
              <a:t>WARNING</a:t>
            </a:r>
          </a:p>
        </p:txBody>
      </p:sp>
    </p:spTree>
    <p:extLst>
      <p:ext uri="{BB962C8B-B14F-4D97-AF65-F5344CB8AC3E}">
        <p14:creationId xmlns:p14="http://schemas.microsoft.com/office/powerpoint/2010/main" val="2432528621"/>
      </p:ext>
    </p:extLst>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4" cstate="print">
            <a:lum bright="70000" contrast="-70000"/>
            <a:extLst>
              <a:ext uri="{28A0092B-C50C-407E-A947-70E740481C1C}">
                <a14:useLocalDpi xmlns:a14="http://schemas.microsoft.com/office/drawing/2010/main" val="0"/>
              </a:ext>
            </a:extLst>
          </a:blip>
          <a:stretch>
            <a:fillRect/>
          </a:stretch>
        </p:blipFill>
        <p:spPr>
          <a:xfrm>
            <a:off x="-468560" y="15890"/>
            <a:ext cx="9829833" cy="6842109"/>
          </a:xfrm>
          <a:prstGeom prst="rect">
            <a:avLst/>
          </a:prstGeom>
          <a:ln>
            <a:noFill/>
          </a:ln>
          <a:effectLst/>
        </p:spPr>
      </p:pic>
      <p:sp>
        <p:nvSpPr>
          <p:cNvPr id="2" name="Title 1"/>
          <p:cNvSpPr>
            <a:spLocks noGrp="1"/>
          </p:cNvSpPr>
          <p:nvPr>
            <p:ph type="ctrTitle"/>
            <p:custDataLst>
              <p:tags r:id="rId1"/>
            </p:custDataLst>
          </p:nvPr>
        </p:nvSpPr>
        <p:spPr/>
        <p:txBody>
          <a:bodyPr/>
          <a:lstStyle/>
          <a:p>
            <a:r>
              <a:rPr lang="en-GB" sz="3200" dirty="0" smtClean="0"/>
              <a:t>Making the arrest</a:t>
            </a:r>
            <a:endParaRPr lang="en-GB" sz="3200" dirty="0"/>
          </a:p>
        </p:txBody>
      </p:sp>
    </p:spTree>
    <p:extLst>
      <p:ext uri="{BB962C8B-B14F-4D97-AF65-F5344CB8AC3E}">
        <p14:creationId xmlns:p14="http://schemas.microsoft.com/office/powerpoint/2010/main" val="33740489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custDataLst>
              <p:tags r:id="rId1"/>
            </p:custDataLst>
          </p:nvPr>
        </p:nvSpPr>
        <p:spPr/>
        <p:txBody>
          <a:bodyPr>
            <a:normAutofit/>
          </a:bodyPr>
          <a:lstStyle/>
          <a:p>
            <a:r>
              <a:rPr lang="en-GB" altLang="en-US" dirty="0" smtClean="0">
                <a:solidFill>
                  <a:schemeClr val="tx1"/>
                </a:solidFill>
                <a:latin typeface="Verdana" pitchFamily="34" charset="0"/>
              </a:rPr>
              <a:t>Information to be given on arrest</a:t>
            </a:r>
          </a:p>
        </p:txBody>
      </p:sp>
      <p:sp>
        <p:nvSpPr>
          <p:cNvPr id="45059" name="Rectangle 3"/>
          <p:cNvSpPr>
            <a:spLocks noGrp="1" noChangeArrowheads="1"/>
          </p:cNvSpPr>
          <p:nvPr>
            <p:ph idx="1"/>
            <p:custDataLst>
              <p:tags r:id="rId2"/>
            </p:custDataLst>
          </p:nvPr>
        </p:nvSpPr>
        <p:spPr>
          <a:xfrm>
            <a:off x="107504" y="2132856"/>
            <a:ext cx="4896544" cy="4032448"/>
          </a:xfrm>
        </p:spPr>
        <p:txBody>
          <a:bodyPr/>
          <a:lstStyle/>
          <a:p>
            <a:pPr eaLnBrk="1" hangingPunct="1">
              <a:spcBef>
                <a:spcPct val="0"/>
              </a:spcBef>
            </a:pPr>
            <a:r>
              <a:rPr lang="en-GB" altLang="en-US" sz="2800" dirty="0" smtClean="0"/>
              <a:t>That they are under arrest</a:t>
            </a:r>
          </a:p>
          <a:p>
            <a:pPr eaLnBrk="1" hangingPunct="1">
              <a:spcBef>
                <a:spcPct val="0"/>
              </a:spcBef>
            </a:pPr>
            <a:endParaRPr lang="en-GB" altLang="en-US" sz="2800" dirty="0" smtClean="0"/>
          </a:p>
          <a:p>
            <a:pPr eaLnBrk="1" hangingPunct="1">
              <a:spcBef>
                <a:spcPct val="0"/>
              </a:spcBef>
            </a:pPr>
            <a:r>
              <a:rPr lang="en-GB" altLang="en-US" sz="2800" dirty="0" smtClean="0"/>
              <a:t>The grounds for arrest (offence), and</a:t>
            </a:r>
          </a:p>
          <a:p>
            <a:pPr eaLnBrk="1" hangingPunct="1">
              <a:spcBef>
                <a:spcPct val="0"/>
              </a:spcBef>
            </a:pPr>
            <a:endParaRPr lang="en-GB" altLang="en-US" sz="2800" dirty="0" smtClean="0"/>
          </a:p>
          <a:p>
            <a:pPr eaLnBrk="1" hangingPunct="1">
              <a:spcBef>
                <a:spcPct val="0"/>
              </a:spcBef>
            </a:pPr>
            <a:r>
              <a:rPr lang="en-GB" altLang="en-US" sz="2800" dirty="0" smtClean="0"/>
              <a:t>The reason for arrest being necessary (as many as apply to the circumstances)</a:t>
            </a:r>
          </a:p>
          <a:p>
            <a:pPr>
              <a:spcBef>
                <a:spcPct val="20000"/>
              </a:spcBef>
              <a:spcAft>
                <a:spcPct val="0"/>
              </a:spcAft>
            </a:pPr>
            <a:endParaRPr lang="en-GB" altLang="en-US" dirty="0" smtClean="0"/>
          </a:p>
        </p:txBody>
      </p:sp>
      <p:pic>
        <p:nvPicPr>
          <p:cNvPr id="2" name="Picture 1"/>
          <p:cNvPicPr>
            <a:picLocks noChangeAspect="1"/>
          </p:cNvPicPr>
          <p:nvPr>
            <p:custDataLst>
              <p:tags r:id="rId3"/>
            </p:custDataLst>
          </p:nvPr>
        </p:nvPicPr>
        <p:blipFill>
          <a:blip r:embed="rId6" cstate="print">
            <a:extLst>
              <a:ext uri="{28A0092B-C50C-407E-A947-70E740481C1C}">
                <a14:useLocalDpi xmlns:a14="http://schemas.microsoft.com/office/drawing/2010/main" val="0"/>
              </a:ext>
            </a:extLst>
          </a:blip>
          <a:stretch>
            <a:fillRect/>
          </a:stretch>
        </p:blipFill>
        <p:spPr>
          <a:xfrm>
            <a:off x="4448194" y="1988840"/>
            <a:ext cx="4600511" cy="2880320"/>
          </a:xfrm>
          <a:prstGeom prst="rect">
            <a:avLst/>
          </a:prstGeom>
          <a:effectLst>
            <a:softEdge rad="317500"/>
          </a:effectLst>
        </p:spPr>
      </p:pic>
    </p:spTree>
    <p:extLst>
      <p:ext uri="{BB962C8B-B14F-4D97-AF65-F5344CB8AC3E}">
        <p14:creationId xmlns:p14="http://schemas.microsoft.com/office/powerpoint/2010/main" val="109621042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5059">
                                            <p:txEl>
                                              <p:pRg st="0" end="0"/>
                                            </p:txEl>
                                          </p:spTgt>
                                        </p:tgtEl>
                                        <p:attrNameLst>
                                          <p:attrName>style.visibility</p:attrName>
                                        </p:attrNameLst>
                                      </p:cBhvr>
                                      <p:to>
                                        <p:strVal val="visible"/>
                                      </p:to>
                                    </p:set>
                                    <p:animEffect transition="in" filter="fade">
                                      <p:cBhvr>
                                        <p:cTn id="7" dur="500"/>
                                        <p:tgtEl>
                                          <p:spTgt spid="4505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5059">
                                            <p:txEl>
                                              <p:pRg st="2" end="2"/>
                                            </p:txEl>
                                          </p:spTgt>
                                        </p:tgtEl>
                                        <p:attrNameLst>
                                          <p:attrName>style.visibility</p:attrName>
                                        </p:attrNameLst>
                                      </p:cBhvr>
                                      <p:to>
                                        <p:strVal val="visible"/>
                                      </p:to>
                                    </p:set>
                                    <p:animEffect transition="in" filter="fade">
                                      <p:cBhvr>
                                        <p:cTn id="12" dur="500"/>
                                        <p:tgtEl>
                                          <p:spTgt spid="4505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5059">
                                            <p:txEl>
                                              <p:pRg st="4" end="4"/>
                                            </p:txEl>
                                          </p:spTgt>
                                        </p:tgtEl>
                                        <p:attrNameLst>
                                          <p:attrName>style.visibility</p:attrName>
                                        </p:attrNameLst>
                                      </p:cBhvr>
                                      <p:to>
                                        <p:strVal val="visible"/>
                                      </p:to>
                                    </p:set>
                                    <p:animEffect transition="in" filter="fade">
                                      <p:cBhvr>
                                        <p:cTn id="17" dur="500"/>
                                        <p:tgtEl>
                                          <p:spTgt spid="4505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05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custDataLst>
              <p:tags r:id="rId1"/>
            </p:custDataLst>
          </p:nvPr>
        </p:nvSpPr>
        <p:spPr/>
        <p:txBody>
          <a:bodyPr/>
          <a:lstStyle/>
          <a:p>
            <a:r>
              <a:rPr lang="en-US" altLang="en-US" smtClean="0">
                <a:solidFill>
                  <a:schemeClr val="bg1"/>
                </a:solidFill>
                <a:latin typeface="Verdana" pitchFamily="34" charset="0"/>
              </a:rPr>
              <a:t>Reasonable Force</a:t>
            </a:r>
            <a:endParaRPr lang="en-GB" altLang="en-US" smtClean="0">
              <a:solidFill>
                <a:schemeClr val="bg1"/>
              </a:solidFill>
              <a:latin typeface="Verdana" pitchFamily="34" charset="0"/>
            </a:endParaRPr>
          </a:p>
        </p:txBody>
      </p:sp>
      <p:sp>
        <p:nvSpPr>
          <p:cNvPr id="46083" name="Rectangle 3"/>
          <p:cNvSpPr>
            <a:spLocks noGrp="1" noChangeArrowheads="1"/>
          </p:cNvSpPr>
          <p:nvPr>
            <p:ph idx="1"/>
            <p:custDataLst>
              <p:tags r:id="rId2"/>
            </p:custDataLst>
          </p:nvPr>
        </p:nvSpPr>
        <p:spPr>
          <a:xfrm>
            <a:off x="457200" y="981075"/>
            <a:ext cx="4114800" cy="5145088"/>
          </a:xfrm>
        </p:spPr>
        <p:txBody>
          <a:bodyPr/>
          <a:lstStyle/>
          <a:p>
            <a:pPr>
              <a:spcBef>
                <a:spcPct val="0"/>
              </a:spcBef>
              <a:spcAft>
                <a:spcPts val="3600"/>
              </a:spcAft>
            </a:pPr>
            <a:r>
              <a:rPr lang="en-US" altLang="en-US" sz="3200" dirty="0" smtClean="0"/>
              <a:t>Laying on of hands at time of saying the words</a:t>
            </a:r>
          </a:p>
          <a:p>
            <a:pPr>
              <a:spcBef>
                <a:spcPct val="0"/>
              </a:spcBef>
              <a:spcAft>
                <a:spcPts val="3600"/>
              </a:spcAft>
            </a:pPr>
            <a:r>
              <a:rPr lang="en-US" altLang="en-US" sz="3200" dirty="0" smtClean="0"/>
              <a:t>Protected by Section 117 PACE</a:t>
            </a:r>
          </a:p>
          <a:p>
            <a:pPr>
              <a:spcBef>
                <a:spcPct val="0"/>
              </a:spcBef>
            </a:pPr>
            <a:r>
              <a:rPr lang="en-US" altLang="en-US" sz="3200" dirty="0" smtClean="0"/>
              <a:t>Sec 3 Criminal Law Act 1967</a:t>
            </a:r>
            <a:endParaRPr lang="en-GB" altLang="en-US" sz="3200" dirty="0" smtClean="0"/>
          </a:p>
        </p:txBody>
      </p:sp>
      <p:pic>
        <p:nvPicPr>
          <p:cNvPr id="3" name="Picture 2"/>
          <p:cNvPicPr>
            <a:picLocks noChangeAspect="1"/>
          </p:cNvPicPr>
          <p:nvPr>
            <p:custDataLst>
              <p:tags r:id="rId3"/>
            </p:custDataLst>
          </p:nvPr>
        </p:nvPicPr>
        <p:blipFill>
          <a:blip r:embed="rId6" cstate="print">
            <a:extLst>
              <a:ext uri="{28A0092B-C50C-407E-A947-70E740481C1C}">
                <a14:useLocalDpi xmlns:a14="http://schemas.microsoft.com/office/drawing/2010/main" val="0"/>
              </a:ext>
            </a:extLst>
          </a:blip>
          <a:stretch>
            <a:fillRect/>
          </a:stretch>
        </p:blipFill>
        <p:spPr>
          <a:xfrm>
            <a:off x="4607437" y="44624"/>
            <a:ext cx="4462077" cy="6696744"/>
          </a:xfrm>
          <a:prstGeom prst="rect">
            <a:avLst/>
          </a:prstGeom>
          <a:effectLst>
            <a:softEdge rad="317500"/>
          </a:effectLst>
        </p:spPr>
      </p:pic>
    </p:spTree>
    <p:extLst>
      <p:ext uri="{BB962C8B-B14F-4D97-AF65-F5344CB8AC3E}">
        <p14:creationId xmlns:p14="http://schemas.microsoft.com/office/powerpoint/2010/main" val="228373222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3">
                                            <p:txEl>
                                              <p:pRg st="0" end="0"/>
                                            </p:txEl>
                                          </p:spTgt>
                                        </p:tgtEl>
                                        <p:attrNameLst>
                                          <p:attrName>style.visibility</p:attrName>
                                        </p:attrNameLst>
                                      </p:cBhvr>
                                      <p:to>
                                        <p:strVal val="visible"/>
                                      </p:to>
                                    </p:set>
                                    <p:animEffect transition="in" filter="fade">
                                      <p:cBhvr>
                                        <p:cTn id="7" dur="500"/>
                                        <p:tgtEl>
                                          <p:spTgt spid="4608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6083">
                                            <p:txEl>
                                              <p:pRg st="1" end="1"/>
                                            </p:txEl>
                                          </p:spTgt>
                                        </p:tgtEl>
                                        <p:attrNameLst>
                                          <p:attrName>style.visibility</p:attrName>
                                        </p:attrNameLst>
                                      </p:cBhvr>
                                      <p:to>
                                        <p:strVal val="visible"/>
                                      </p:to>
                                    </p:set>
                                    <p:animEffect transition="in" filter="fade">
                                      <p:cBhvr>
                                        <p:cTn id="12" dur="500"/>
                                        <p:tgtEl>
                                          <p:spTgt spid="4608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3">
                                            <p:txEl>
                                              <p:pRg st="2" end="2"/>
                                            </p:txEl>
                                          </p:spTgt>
                                        </p:tgtEl>
                                        <p:attrNameLst>
                                          <p:attrName>style.visibility</p:attrName>
                                        </p:attrNameLst>
                                      </p:cBhvr>
                                      <p:to>
                                        <p:strVal val="visible"/>
                                      </p:to>
                                    </p:set>
                                    <p:animEffect transition="in" filter="fade">
                                      <p:cBhvr>
                                        <p:cTn id="17" dur="500"/>
                                        <p:tgtEl>
                                          <p:spTgt spid="4608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3" grpId="0" build="p"/>
    </p:bldLst>
  </p:timing>
</p:sld>
</file>

<file path=ppt/slides/slide10.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13315" name="Rectangle 6"/>
          <p:cNvSpPr>
            <a:spLocks noGrp="1" noChangeArrowheads="1"/>
          </p:cNvSpPr>
          <p:nvPr>
            <p:ph type="body" idx="4294967295"/>
            <p:custDataLst>
              <p:tags r:id="rId1"/>
            </p:custDataLst>
          </p:nvPr>
        </p:nvSpPr>
        <p:spPr>
          <a:xfrm>
            <a:off x="0" y="1125538"/>
            <a:ext cx="3609975" cy="5000625"/>
          </a:xfrm>
        </p:spPr>
        <p:txBody>
          <a:bodyPr/>
          <a:lstStyle/>
          <a:p>
            <a:pPr marL="0" indent="0" algn="ctr" eaLnBrk="1" hangingPunct="1">
              <a:lnSpc>
                <a:spcPct val="80000"/>
              </a:lnSpc>
              <a:buClr>
                <a:srgbClr val="FFFF00"/>
              </a:buClr>
              <a:buFontTx/>
              <a:buNone/>
              <a:defRPr/>
            </a:pPr>
            <a:endParaRPr lang="en-US" altLang="en-US" sz="600" b="1" dirty="0" smtClean="0">
              <a:solidFill>
                <a:srgbClr val="000066"/>
              </a:solidFill>
            </a:endParaRPr>
          </a:p>
          <a:p>
            <a:pPr marL="0" indent="0" algn="ctr" eaLnBrk="1" hangingPunct="1">
              <a:lnSpc>
                <a:spcPct val="80000"/>
              </a:lnSpc>
              <a:buClr>
                <a:srgbClr val="FFFF00"/>
              </a:buClr>
              <a:buFontTx/>
              <a:buNone/>
              <a:defRPr/>
            </a:pPr>
            <a:endParaRPr lang="en-US" altLang="en-US" sz="600" b="1" dirty="0" smtClean="0">
              <a:solidFill>
                <a:srgbClr val="000066"/>
              </a:solidFill>
            </a:endParaRPr>
          </a:p>
          <a:p>
            <a:pPr marL="0" indent="0" eaLnBrk="1" hangingPunct="1">
              <a:lnSpc>
                <a:spcPct val="80000"/>
              </a:lnSpc>
              <a:buFontTx/>
              <a:buNone/>
              <a:defRPr/>
            </a:pPr>
            <a:r>
              <a:rPr lang="en-GB" altLang="en-US" sz="3200" dirty="0" smtClean="0">
                <a:solidFill>
                  <a:srgbClr val="000099"/>
                </a:solidFill>
              </a:rPr>
              <a:t>Prescribed by Law</a:t>
            </a:r>
          </a:p>
          <a:p>
            <a:pPr marL="0" indent="0" algn="ctr" eaLnBrk="1" hangingPunct="1">
              <a:lnSpc>
                <a:spcPct val="80000"/>
              </a:lnSpc>
              <a:buFontTx/>
              <a:buNone/>
              <a:defRPr/>
            </a:pPr>
            <a:endParaRPr lang="en-GB" altLang="en-US" sz="3200" dirty="0" smtClean="0">
              <a:solidFill>
                <a:srgbClr val="000099"/>
              </a:solidFill>
            </a:endParaRPr>
          </a:p>
          <a:p>
            <a:pPr marL="0" indent="0" algn="ctr" eaLnBrk="1" hangingPunct="1">
              <a:lnSpc>
                <a:spcPct val="80000"/>
              </a:lnSpc>
              <a:buFontTx/>
              <a:buNone/>
              <a:defRPr/>
            </a:pPr>
            <a:endParaRPr lang="en-GB" altLang="en-US" sz="3200" dirty="0" smtClean="0">
              <a:solidFill>
                <a:srgbClr val="000099"/>
              </a:solidFill>
            </a:endParaRPr>
          </a:p>
          <a:p>
            <a:pPr marL="0" indent="0" eaLnBrk="1" hangingPunct="1">
              <a:lnSpc>
                <a:spcPct val="80000"/>
              </a:lnSpc>
              <a:buFontTx/>
              <a:buNone/>
              <a:defRPr/>
            </a:pPr>
            <a:r>
              <a:rPr lang="en-GB" altLang="en-US" sz="3200" dirty="0" smtClean="0">
                <a:solidFill>
                  <a:srgbClr val="000099"/>
                </a:solidFill>
              </a:rPr>
              <a:t>Proportionate &amp; Necessary</a:t>
            </a:r>
            <a:endParaRPr lang="en-US" altLang="en-US" sz="3200" dirty="0" smtClean="0">
              <a:solidFill>
                <a:srgbClr val="000099"/>
              </a:solidFill>
            </a:endParaRPr>
          </a:p>
          <a:p>
            <a:pPr marL="0" indent="0" algn="ctr" eaLnBrk="1" hangingPunct="1">
              <a:lnSpc>
                <a:spcPct val="80000"/>
              </a:lnSpc>
              <a:buFontTx/>
              <a:buNone/>
              <a:defRPr/>
            </a:pPr>
            <a:endParaRPr lang="en-GB" altLang="en-US" sz="3200" dirty="0" smtClean="0">
              <a:solidFill>
                <a:srgbClr val="000099"/>
              </a:solidFill>
            </a:endParaRPr>
          </a:p>
          <a:p>
            <a:pPr marL="0" indent="0" eaLnBrk="1" hangingPunct="1">
              <a:lnSpc>
                <a:spcPct val="80000"/>
              </a:lnSpc>
              <a:buFontTx/>
              <a:buNone/>
              <a:defRPr/>
            </a:pPr>
            <a:r>
              <a:rPr lang="en-GB" altLang="en-US" sz="3200" dirty="0" smtClean="0">
                <a:solidFill>
                  <a:srgbClr val="000099"/>
                </a:solidFill>
              </a:rPr>
              <a:t>Legitimate Objective</a:t>
            </a:r>
          </a:p>
          <a:p>
            <a:pPr marL="0" indent="0" algn="ctr" eaLnBrk="1" hangingPunct="1">
              <a:lnSpc>
                <a:spcPct val="80000"/>
              </a:lnSpc>
              <a:buFontTx/>
              <a:buNone/>
              <a:defRPr/>
            </a:pPr>
            <a:endParaRPr lang="en-GB" altLang="en-US" sz="3200" dirty="0" smtClean="0">
              <a:solidFill>
                <a:srgbClr val="000099"/>
              </a:solidFill>
            </a:endParaRPr>
          </a:p>
        </p:txBody>
      </p:sp>
      <p:pic>
        <p:nvPicPr>
          <p:cNvPr id="2" name="Picture 1"/>
          <p:cNvPicPr>
            <a:picLocks noChangeAspect="1"/>
          </p:cNvPicPr>
          <p:nvPr>
            <p:custDataLst>
              <p:tags r:id="rId2"/>
            </p:custDataLst>
          </p:nvPr>
        </p:nvPicPr>
        <p:blipFill rotWithShape="1">
          <a:blip r:embed="rId5" cstate="print">
            <a:extLst>
              <a:ext uri="{28A0092B-C50C-407E-A947-70E740481C1C}">
                <a14:useLocalDpi xmlns:a14="http://schemas.microsoft.com/office/drawing/2010/main" val="0"/>
              </a:ext>
            </a:extLst>
          </a:blip>
          <a:srcRect l="7882" r="14975"/>
          <a:stretch/>
        </p:blipFill>
        <p:spPr>
          <a:xfrm>
            <a:off x="3995936" y="1309904"/>
            <a:ext cx="4702628" cy="4067175"/>
          </a:xfrm>
          <a:prstGeom prst="rect">
            <a:avLst/>
          </a:prstGeom>
          <a:effectLst>
            <a:softEdge rad="635000"/>
          </a:effectLst>
        </p:spPr>
      </p:pic>
    </p:spTree>
    <p:extLst>
      <p:ext uri="{BB962C8B-B14F-4D97-AF65-F5344CB8AC3E}">
        <p14:creationId xmlns:p14="http://schemas.microsoft.com/office/powerpoint/2010/main" val="223226202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5">
                                            <p:txEl>
                                              <p:pRg st="5" end="5"/>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5">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 name="Picture 3"/>
          <p:cNvPicPr>
            <a:picLocks noChangeAspect="1"/>
          </p:cNvPicPr>
          <p:nvPr>
            <p:custDataLst>
              <p:tags r:id="rId1"/>
            </p:custDataLst>
          </p:nvPr>
        </p:nvPicPr>
        <p:blipFill>
          <a:blip r:embed="rId8" cstate="print">
            <a:extLst>
              <a:ext uri="{28A0092B-C50C-407E-A947-70E740481C1C}">
                <a14:useLocalDpi xmlns:a14="http://schemas.microsoft.com/office/drawing/2010/main" val="0"/>
              </a:ext>
            </a:extLst>
          </a:blip>
          <a:stretch>
            <a:fillRect/>
          </a:stretch>
        </p:blipFill>
        <p:spPr>
          <a:xfrm>
            <a:off x="1436110" y="1412776"/>
            <a:ext cx="6448258" cy="4104456"/>
          </a:xfrm>
          <a:prstGeom prst="rect">
            <a:avLst/>
          </a:prstGeom>
          <a:ln>
            <a:noFill/>
          </a:ln>
          <a:effectLst>
            <a:softEdge rad="112500"/>
          </a:effectLst>
        </p:spPr>
      </p:pic>
      <p:sp>
        <p:nvSpPr>
          <p:cNvPr id="9219" name="Rectangle 8"/>
          <p:cNvSpPr>
            <a:spLocks noGrp="1" noChangeArrowheads="1"/>
          </p:cNvSpPr>
          <p:nvPr>
            <p:ph type="title" idx="4294967295"/>
            <p:custDataLst>
              <p:tags r:id="rId2"/>
            </p:custDataLst>
          </p:nvPr>
        </p:nvSpPr>
        <p:spPr>
          <a:xfrm>
            <a:off x="0" y="274638"/>
            <a:ext cx="8229600" cy="1143000"/>
          </a:xfrm>
        </p:spPr>
        <p:txBody>
          <a:bodyPr>
            <a:normAutofit fontScale="90000"/>
          </a:bodyPr>
          <a:lstStyle/>
          <a:p>
            <a:r>
              <a:rPr lang="en-US" altLang="en-US" dirty="0" smtClean="0">
                <a:solidFill>
                  <a:schemeClr val="bg1"/>
                </a:solidFill>
                <a:latin typeface="Verdana" pitchFamily="34" charset="0"/>
              </a:rPr>
              <a:t>Balancing Competing Rights &amp; Needs</a:t>
            </a:r>
            <a:endParaRPr lang="en-GB" altLang="en-US" dirty="0" smtClean="0">
              <a:solidFill>
                <a:schemeClr val="bg1"/>
              </a:solidFill>
              <a:latin typeface="Verdana" pitchFamily="34" charset="0"/>
            </a:endParaRPr>
          </a:p>
        </p:txBody>
      </p:sp>
      <p:sp>
        <p:nvSpPr>
          <p:cNvPr id="9220" name="Rectangle 6"/>
          <p:cNvSpPr>
            <a:spLocks noGrp="1" noChangeArrowheads="1"/>
          </p:cNvSpPr>
          <p:nvPr>
            <p:ph type="body" idx="4294967295"/>
            <p:custDataLst>
              <p:tags r:id="rId3"/>
            </p:custDataLst>
          </p:nvPr>
        </p:nvSpPr>
        <p:spPr>
          <a:xfrm>
            <a:off x="0" y="4476750"/>
            <a:ext cx="8229600" cy="5145088"/>
          </a:xfrm>
        </p:spPr>
        <p:txBody>
          <a:bodyPr/>
          <a:lstStyle/>
          <a:p>
            <a:pPr marL="533400" indent="-533400" algn="ctr" eaLnBrk="1" hangingPunct="1">
              <a:lnSpc>
                <a:spcPct val="80000"/>
              </a:lnSpc>
              <a:buClr>
                <a:srgbClr val="FFFF00"/>
              </a:buClr>
              <a:buFontTx/>
              <a:buNone/>
            </a:pPr>
            <a:endParaRPr lang="en-US" altLang="en-US" sz="600" b="1" smtClean="0">
              <a:solidFill>
                <a:srgbClr val="000066"/>
              </a:solidFill>
            </a:endParaRPr>
          </a:p>
          <a:p>
            <a:pPr marL="533400" indent="-533400" algn="ctr" eaLnBrk="1" hangingPunct="1">
              <a:lnSpc>
                <a:spcPct val="80000"/>
              </a:lnSpc>
              <a:buClr>
                <a:srgbClr val="FFFF00"/>
              </a:buClr>
              <a:buFontTx/>
              <a:buNone/>
            </a:pPr>
            <a:endParaRPr lang="en-US" altLang="en-US" sz="600" b="1" smtClean="0">
              <a:solidFill>
                <a:srgbClr val="000066"/>
              </a:solidFill>
            </a:endParaRPr>
          </a:p>
          <a:p>
            <a:pPr marL="533400" indent="-533400" algn="ctr" eaLnBrk="1" hangingPunct="1">
              <a:lnSpc>
                <a:spcPct val="80000"/>
              </a:lnSpc>
              <a:buClr>
                <a:srgbClr val="FFFF00"/>
              </a:buClr>
              <a:buFontTx/>
              <a:buNone/>
            </a:pPr>
            <a:endParaRPr lang="en-US" altLang="en-US" sz="600" b="1" smtClean="0">
              <a:solidFill>
                <a:srgbClr val="0000FF"/>
              </a:solidFill>
            </a:endParaRPr>
          </a:p>
          <a:p>
            <a:pPr marL="533400" indent="-533400" algn="ctr" eaLnBrk="1" hangingPunct="1">
              <a:lnSpc>
                <a:spcPct val="80000"/>
              </a:lnSpc>
              <a:buClr>
                <a:srgbClr val="FFFF00"/>
              </a:buClr>
              <a:buFontTx/>
              <a:buNone/>
            </a:pPr>
            <a:endParaRPr lang="en-US" altLang="en-US" sz="600" b="1" smtClean="0">
              <a:solidFill>
                <a:srgbClr val="000066"/>
              </a:solidFill>
            </a:endParaRPr>
          </a:p>
          <a:p>
            <a:pPr marL="533400" indent="-533400" eaLnBrk="1" hangingPunct="1">
              <a:lnSpc>
                <a:spcPct val="80000"/>
              </a:lnSpc>
              <a:buClr>
                <a:srgbClr val="FFFF00"/>
              </a:buClr>
              <a:buFontTx/>
              <a:buNone/>
            </a:pPr>
            <a:endParaRPr lang="en-US" altLang="en-US" sz="2800" smtClean="0">
              <a:solidFill>
                <a:srgbClr val="000066"/>
              </a:solidFill>
            </a:endParaRPr>
          </a:p>
        </p:txBody>
      </p:sp>
      <p:sp>
        <p:nvSpPr>
          <p:cNvPr id="370694" name="Text Box 6"/>
          <p:cNvSpPr txBox="1">
            <a:spLocks noChangeArrowheads="1"/>
          </p:cNvSpPr>
          <p:nvPr>
            <p:custDataLst>
              <p:tags r:id="rId4"/>
            </p:custDataLst>
          </p:nvPr>
        </p:nvSpPr>
        <p:spPr bwMode="auto">
          <a:xfrm>
            <a:off x="1835696" y="2132856"/>
            <a:ext cx="1728788"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en-GB" altLang="en-US" sz="3200" b="1" dirty="0">
                <a:solidFill>
                  <a:srgbClr val="FF0000"/>
                </a:solidFill>
                <a:latin typeface="Arial" charset="0"/>
              </a:rPr>
              <a:t>Right to </a:t>
            </a:r>
          </a:p>
          <a:p>
            <a:pPr algn="ctr" eaLnBrk="1" hangingPunct="1">
              <a:spcBef>
                <a:spcPct val="0"/>
              </a:spcBef>
              <a:buFontTx/>
              <a:buNone/>
            </a:pPr>
            <a:r>
              <a:rPr lang="en-GB" altLang="en-US" sz="3200" b="1" dirty="0">
                <a:solidFill>
                  <a:srgbClr val="FF0000"/>
                </a:solidFill>
                <a:latin typeface="Arial" charset="0"/>
              </a:rPr>
              <a:t>Liberty</a:t>
            </a:r>
          </a:p>
        </p:txBody>
      </p:sp>
      <p:sp>
        <p:nvSpPr>
          <p:cNvPr id="370696" name="Text Box 8"/>
          <p:cNvSpPr txBox="1">
            <a:spLocks noChangeArrowheads="1"/>
          </p:cNvSpPr>
          <p:nvPr>
            <p:custDataLst>
              <p:tags r:id="rId5"/>
            </p:custDataLst>
          </p:nvPr>
        </p:nvSpPr>
        <p:spPr bwMode="auto">
          <a:xfrm>
            <a:off x="5347588" y="2132856"/>
            <a:ext cx="2709396"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en-GB" altLang="en-US" sz="3200" b="1" dirty="0" smtClean="0">
                <a:solidFill>
                  <a:srgbClr val="FF0000"/>
                </a:solidFill>
                <a:latin typeface="Arial" charset="0"/>
              </a:rPr>
              <a:t>Investigation</a:t>
            </a:r>
          </a:p>
          <a:p>
            <a:pPr algn="ctr" eaLnBrk="1" hangingPunct="1">
              <a:spcBef>
                <a:spcPct val="0"/>
              </a:spcBef>
              <a:buFontTx/>
              <a:buNone/>
            </a:pPr>
            <a:r>
              <a:rPr lang="en-GB" altLang="en-US" sz="3200" b="1" dirty="0" smtClean="0">
                <a:solidFill>
                  <a:srgbClr val="FF0000"/>
                </a:solidFill>
                <a:latin typeface="Arial" charset="0"/>
              </a:rPr>
              <a:t>Objectives</a:t>
            </a:r>
            <a:endParaRPr lang="en-GB" altLang="en-US" sz="3200" b="1" dirty="0">
              <a:solidFill>
                <a:srgbClr val="FF0000"/>
              </a:solidFill>
              <a:latin typeface="Arial" charset="0"/>
            </a:endParaRPr>
          </a:p>
        </p:txBody>
      </p:sp>
    </p:spTree>
    <p:extLst>
      <p:ext uri="{BB962C8B-B14F-4D97-AF65-F5344CB8AC3E}">
        <p14:creationId xmlns:p14="http://schemas.microsoft.com/office/powerpoint/2010/main" val="106268104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70694"/>
                                        </p:tgtEl>
                                        <p:attrNameLst>
                                          <p:attrName>style.visibility</p:attrName>
                                        </p:attrNameLst>
                                      </p:cBhvr>
                                      <p:to>
                                        <p:strVal val="visible"/>
                                      </p:to>
                                    </p:set>
                                    <p:animEffect transition="in" filter="fade">
                                      <p:cBhvr>
                                        <p:cTn id="7" dur="500"/>
                                        <p:tgtEl>
                                          <p:spTgt spid="37069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70696"/>
                                        </p:tgtEl>
                                        <p:attrNameLst>
                                          <p:attrName>style.visibility</p:attrName>
                                        </p:attrNameLst>
                                      </p:cBhvr>
                                      <p:to>
                                        <p:strVal val="visible"/>
                                      </p:to>
                                    </p:set>
                                    <p:animEffect transition="in" filter="fade">
                                      <p:cBhvr>
                                        <p:cTn id="12" dur="500"/>
                                        <p:tgtEl>
                                          <p:spTgt spid="37069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0694" grpId="0"/>
      <p:bldP spid="370696"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custDataLst>
              <p:tags r:id="rId1"/>
            </p:custDataLst>
          </p:nvPr>
        </p:nvSpPr>
        <p:spPr>
          <a:xfrm>
            <a:off x="395288" y="3759200"/>
            <a:ext cx="4105275" cy="2611438"/>
          </a:xfrm>
        </p:spPr>
        <p:txBody>
          <a:bodyPr/>
          <a:lstStyle/>
          <a:p>
            <a:pPr eaLnBrk="1" hangingPunct="1">
              <a:spcBef>
                <a:spcPct val="0"/>
              </a:spcBef>
            </a:pPr>
            <a:endParaRPr lang="en-GB" altLang="en-US" dirty="0" smtClean="0"/>
          </a:p>
          <a:p>
            <a:pPr eaLnBrk="1" hangingPunct="1">
              <a:spcBef>
                <a:spcPct val="0"/>
              </a:spcBef>
            </a:pPr>
            <a:endParaRPr lang="en-GB" altLang="en-US" dirty="0" smtClean="0"/>
          </a:p>
          <a:p>
            <a:pPr eaLnBrk="1" hangingPunct="1">
              <a:spcBef>
                <a:spcPct val="0"/>
              </a:spcBef>
            </a:pPr>
            <a:endParaRPr lang="en-GB" altLang="en-US" dirty="0" smtClean="0"/>
          </a:p>
        </p:txBody>
      </p:sp>
      <p:pic>
        <p:nvPicPr>
          <p:cNvPr id="2" name="Picture 1"/>
          <p:cNvPicPr>
            <a:picLocks noChangeAspect="1"/>
          </p:cNvPicPr>
          <p:nvPr>
            <p:custDataLst>
              <p:tags r:id="rId2"/>
            </p:custDataLst>
          </p:nvPr>
        </p:nvPicPr>
        <p:blipFill rotWithShape="1">
          <a:blip r:embed="rId10" cstate="print">
            <a:extLst>
              <a:ext uri="{28A0092B-C50C-407E-A947-70E740481C1C}">
                <a14:useLocalDpi xmlns:a14="http://schemas.microsoft.com/office/drawing/2010/main" val="0"/>
              </a:ext>
            </a:extLst>
          </a:blip>
          <a:srcRect l="7384" r="10239" b="23492"/>
          <a:stretch/>
        </p:blipFill>
        <p:spPr>
          <a:xfrm>
            <a:off x="4659085" y="571500"/>
            <a:ext cx="3381829" cy="2186214"/>
          </a:xfrm>
          <a:prstGeom prst="rect">
            <a:avLst/>
          </a:prstGeom>
          <a:ln>
            <a:noFill/>
          </a:ln>
          <a:effectLst>
            <a:softEdge rad="112500"/>
          </a:effectLst>
        </p:spPr>
      </p:pic>
      <p:pic>
        <p:nvPicPr>
          <p:cNvPr id="3" name="Picture 2"/>
          <p:cNvPicPr>
            <a:picLocks noChangeAspect="1"/>
          </p:cNvPicPr>
          <p:nvPr>
            <p:custDataLst>
              <p:tags r:id="rId3"/>
            </p:custDataLst>
          </p:nvPr>
        </p:nvPicPr>
        <p:blipFill rotWithShape="1">
          <a:blip r:embed="rId11" cstate="print">
            <a:extLst>
              <a:ext uri="{28A0092B-C50C-407E-A947-70E740481C1C}">
                <a14:useLocalDpi xmlns:a14="http://schemas.microsoft.com/office/drawing/2010/main" val="0"/>
              </a:ext>
            </a:extLst>
          </a:blip>
          <a:srcRect l="5543" r="5543" b="13253"/>
          <a:stretch/>
        </p:blipFill>
        <p:spPr>
          <a:xfrm>
            <a:off x="4659084" y="2757714"/>
            <a:ext cx="3381829" cy="2002972"/>
          </a:xfrm>
          <a:prstGeom prst="rect">
            <a:avLst/>
          </a:prstGeom>
          <a:ln>
            <a:noFill/>
          </a:ln>
          <a:effectLst>
            <a:softEdge rad="112500"/>
          </a:effectLst>
        </p:spPr>
      </p:pic>
      <p:pic>
        <p:nvPicPr>
          <p:cNvPr id="4" name="Picture 3"/>
          <p:cNvPicPr>
            <a:picLocks noChangeAspect="1"/>
          </p:cNvPicPr>
          <p:nvPr>
            <p:custDataLst>
              <p:tags r:id="rId4"/>
            </p:custDataLst>
          </p:nvPr>
        </p:nvPicPr>
        <p:blipFill rotWithShape="1">
          <a:blip r:embed="rId12" cstate="print">
            <a:extLst>
              <a:ext uri="{28A0092B-C50C-407E-A947-70E740481C1C}">
                <a14:useLocalDpi xmlns:a14="http://schemas.microsoft.com/office/drawing/2010/main" val="0"/>
              </a:ext>
            </a:extLst>
          </a:blip>
          <a:srcRect b="46381"/>
          <a:stretch/>
        </p:blipFill>
        <p:spPr>
          <a:xfrm>
            <a:off x="4659085" y="4767696"/>
            <a:ext cx="3381828" cy="1807276"/>
          </a:xfrm>
          <a:prstGeom prst="rect">
            <a:avLst/>
          </a:prstGeom>
          <a:ln>
            <a:noFill/>
          </a:ln>
          <a:effectLst>
            <a:softEdge rad="112500"/>
          </a:effectLst>
        </p:spPr>
      </p:pic>
      <p:sp>
        <p:nvSpPr>
          <p:cNvPr id="6" name="TextBox 5"/>
          <p:cNvSpPr txBox="1"/>
          <p:nvPr>
            <p:custDataLst>
              <p:tags r:id="rId5"/>
            </p:custDataLst>
          </p:nvPr>
        </p:nvSpPr>
        <p:spPr>
          <a:xfrm>
            <a:off x="323528" y="1024860"/>
            <a:ext cx="3466270" cy="1477328"/>
          </a:xfrm>
          <a:prstGeom prst="rect">
            <a:avLst/>
          </a:prstGeom>
          <a:noFill/>
        </p:spPr>
        <p:txBody>
          <a:bodyPr wrap="none" rtlCol="0">
            <a:spAutoFit/>
          </a:bodyPr>
          <a:lstStyle/>
          <a:p>
            <a:r>
              <a:rPr lang="en-GB" altLang="en-US" sz="2400" dirty="0">
                <a:solidFill>
                  <a:srgbClr val="000099"/>
                </a:solidFill>
                <a:latin typeface="Arial Black" panose="020B0A04020102020204" pitchFamily="34" charset="0"/>
              </a:rPr>
              <a:t>Section 24 – arrest </a:t>
            </a:r>
            <a:endParaRPr lang="en-GB" altLang="en-US" sz="2400" dirty="0" smtClean="0">
              <a:solidFill>
                <a:srgbClr val="000099"/>
              </a:solidFill>
              <a:latin typeface="Arial Black" panose="020B0A04020102020204" pitchFamily="34" charset="0"/>
            </a:endParaRPr>
          </a:p>
          <a:p>
            <a:r>
              <a:rPr lang="en-GB" altLang="en-US" sz="2400" dirty="0" smtClean="0">
                <a:solidFill>
                  <a:srgbClr val="000099"/>
                </a:solidFill>
                <a:latin typeface="Arial Black" panose="020B0A04020102020204" pitchFamily="34" charset="0"/>
              </a:rPr>
              <a:t>without </a:t>
            </a:r>
            <a:r>
              <a:rPr lang="en-GB" altLang="en-US" sz="2400" dirty="0">
                <a:solidFill>
                  <a:srgbClr val="000099"/>
                </a:solidFill>
                <a:latin typeface="Arial Black" panose="020B0A04020102020204" pitchFamily="34" charset="0"/>
              </a:rPr>
              <a:t>warrant </a:t>
            </a:r>
            <a:endParaRPr lang="en-GB" altLang="en-US" sz="2400" dirty="0" smtClean="0">
              <a:solidFill>
                <a:srgbClr val="000099"/>
              </a:solidFill>
              <a:latin typeface="Arial Black" panose="020B0A04020102020204" pitchFamily="34" charset="0"/>
            </a:endParaRPr>
          </a:p>
          <a:p>
            <a:r>
              <a:rPr lang="en-GB" altLang="en-US" sz="2400" dirty="0" smtClean="0">
                <a:solidFill>
                  <a:srgbClr val="000099"/>
                </a:solidFill>
                <a:latin typeface="Arial Black" panose="020B0A04020102020204" pitchFamily="34" charset="0"/>
              </a:rPr>
              <a:t>(constables)</a:t>
            </a:r>
            <a:endParaRPr lang="en-GB" altLang="en-US" sz="2400" dirty="0">
              <a:solidFill>
                <a:srgbClr val="000099"/>
              </a:solidFill>
              <a:latin typeface="Arial Black" panose="020B0A04020102020204" pitchFamily="34" charset="0"/>
            </a:endParaRPr>
          </a:p>
          <a:p>
            <a:endParaRPr lang="en-GB" dirty="0"/>
          </a:p>
        </p:txBody>
      </p:sp>
      <p:sp>
        <p:nvSpPr>
          <p:cNvPr id="11" name="TextBox 10"/>
          <p:cNvSpPr txBox="1"/>
          <p:nvPr>
            <p:custDataLst>
              <p:tags r:id="rId6"/>
            </p:custDataLst>
          </p:nvPr>
        </p:nvSpPr>
        <p:spPr>
          <a:xfrm>
            <a:off x="323528" y="3185100"/>
            <a:ext cx="3448636" cy="1477328"/>
          </a:xfrm>
          <a:prstGeom prst="rect">
            <a:avLst/>
          </a:prstGeom>
          <a:noFill/>
        </p:spPr>
        <p:txBody>
          <a:bodyPr wrap="none" rtlCol="0">
            <a:spAutoFit/>
          </a:bodyPr>
          <a:lstStyle/>
          <a:p>
            <a:r>
              <a:rPr lang="en-GB" altLang="en-US" sz="2400" dirty="0">
                <a:solidFill>
                  <a:srgbClr val="000099"/>
                </a:solidFill>
                <a:latin typeface="Arial Black" panose="020B0A04020102020204" pitchFamily="34" charset="0"/>
              </a:rPr>
              <a:t>Section 24A arrest </a:t>
            </a:r>
            <a:endParaRPr lang="en-GB" altLang="en-US" sz="2400" dirty="0" smtClean="0">
              <a:solidFill>
                <a:srgbClr val="000099"/>
              </a:solidFill>
              <a:latin typeface="Arial Black" panose="020B0A04020102020204" pitchFamily="34" charset="0"/>
            </a:endParaRPr>
          </a:p>
          <a:p>
            <a:r>
              <a:rPr lang="en-GB" altLang="en-US" sz="2400" dirty="0" smtClean="0">
                <a:solidFill>
                  <a:srgbClr val="000099"/>
                </a:solidFill>
                <a:latin typeface="Arial Black" panose="020B0A04020102020204" pitchFamily="34" charset="0"/>
              </a:rPr>
              <a:t>without </a:t>
            </a:r>
            <a:r>
              <a:rPr lang="en-GB" altLang="en-US" sz="2400" dirty="0">
                <a:solidFill>
                  <a:srgbClr val="000099"/>
                </a:solidFill>
                <a:latin typeface="Arial Black" panose="020B0A04020102020204" pitchFamily="34" charset="0"/>
              </a:rPr>
              <a:t>warrant </a:t>
            </a:r>
            <a:endParaRPr lang="en-GB" altLang="en-US" sz="2400" dirty="0" smtClean="0">
              <a:solidFill>
                <a:srgbClr val="000099"/>
              </a:solidFill>
              <a:latin typeface="Arial Black" panose="020B0A04020102020204" pitchFamily="34" charset="0"/>
            </a:endParaRPr>
          </a:p>
          <a:p>
            <a:r>
              <a:rPr lang="en-GB" altLang="en-US" sz="2400" dirty="0">
                <a:solidFill>
                  <a:srgbClr val="000099"/>
                </a:solidFill>
                <a:latin typeface="Arial Black" panose="020B0A04020102020204" pitchFamily="34" charset="0"/>
              </a:rPr>
              <a:t>(</a:t>
            </a:r>
            <a:r>
              <a:rPr lang="en-GB" altLang="en-US" sz="2400" dirty="0" smtClean="0">
                <a:solidFill>
                  <a:srgbClr val="000099"/>
                </a:solidFill>
                <a:latin typeface="Arial Black" panose="020B0A04020102020204" pitchFamily="34" charset="0"/>
              </a:rPr>
              <a:t>other persons)</a:t>
            </a:r>
            <a:endParaRPr lang="en-GB" altLang="en-US" sz="2400" dirty="0">
              <a:solidFill>
                <a:srgbClr val="000099"/>
              </a:solidFill>
              <a:latin typeface="Arial Black" panose="020B0A04020102020204" pitchFamily="34" charset="0"/>
            </a:endParaRPr>
          </a:p>
          <a:p>
            <a:endParaRPr lang="en-GB" dirty="0"/>
          </a:p>
        </p:txBody>
      </p:sp>
      <p:sp>
        <p:nvSpPr>
          <p:cNvPr id="12" name="TextBox 11"/>
          <p:cNvSpPr txBox="1"/>
          <p:nvPr>
            <p:custDataLst>
              <p:tags r:id="rId7"/>
            </p:custDataLst>
          </p:nvPr>
        </p:nvSpPr>
        <p:spPr>
          <a:xfrm>
            <a:off x="323528" y="5057308"/>
            <a:ext cx="3203826" cy="1107996"/>
          </a:xfrm>
          <a:prstGeom prst="rect">
            <a:avLst/>
          </a:prstGeom>
          <a:noFill/>
        </p:spPr>
        <p:txBody>
          <a:bodyPr wrap="none" rtlCol="0">
            <a:spAutoFit/>
          </a:bodyPr>
          <a:lstStyle/>
          <a:p>
            <a:r>
              <a:rPr lang="en-GB" altLang="en-US" sz="2400" dirty="0">
                <a:solidFill>
                  <a:srgbClr val="000099"/>
                </a:solidFill>
                <a:latin typeface="Arial Black" panose="020B0A04020102020204" pitchFamily="34" charset="0"/>
              </a:rPr>
              <a:t>Schedule 2 </a:t>
            </a:r>
            <a:endParaRPr lang="en-GB" altLang="en-US" sz="2400" dirty="0" smtClean="0">
              <a:solidFill>
                <a:srgbClr val="000099"/>
              </a:solidFill>
              <a:latin typeface="Arial Black" panose="020B0A04020102020204" pitchFamily="34" charset="0"/>
            </a:endParaRPr>
          </a:p>
          <a:p>
            <a:r>
              <a:rPr lang="en-GB" altLang="en-US" sz="2400" dirty="0" smtClean="0">
                <a:solidFill>
                  <a:srgbClr val="000099"/>
                </a:solidFill>
                <a:latin typeface="Arial Black" panose="020B0A04020102020204" pitchFamily="34" charset="0"/>
              </a:rPr>
              <a:t>preserved </a:t>
            </a:r>
            <a:r>
              <a:rPr lang="en-GB" altLang="en-US" sz="2400" dirty="0">
                <a:solidFill>
                  <a:srgbClr val="000099"/>
                </a:solidFill>
                <a:latin typeface="Arial Black" panose="020B0A04020102020204" pitchFamily="34" charset="0"/>
              </a:rPr>
              <a:t>powers</a:t>
            </a:r>
          </a:p>
          <a:p>
            <a:endParaRPr lang="en-GB" dirty="0"/>
          </a:p>
        </p:txBody>
      </p:sp>
    </p:spTree>
    <p:extLst>
      <p:ext uri="{BB962C8B-B14F-4D97-AF65-F5344CB8AC3E}">
        <p14:creationId xmlns:p14="http://schemas.microsoft.com/office/powerpoint/2010/main" val="39636944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fade">
                                      <p:cBhvr>
                                        <p:cTn id="17" dur="5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P spid="12"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5" name="Rectangle 6"/>
          <p:cNvSpPr>
            <a:spLocks noGrp="1" noChangeArrowheads="1"/>
          </p:cNvSpPr>
          <p:nvPr>
            <p:ph type="body" idx="4294967295"/>
            <p:custDataLst>
              <p:tags r:id="rId1"/>
            </p:custDataLst>
          </p:nvPr>
        </p:nvSpPr>
        <p:spPr>
          <a:xfrm>
            <a:off x="0" y="4076700"/>
            <a:ext cx="8941668" cy="2160588"/>
          </a:xfrm>
        </p:spPr>
        <p:txBody>
          <a:bodyPr>
            <a:normAutofit/>
          </a:bodyPr>
          <a:lstStyle/>
          <a:p>
            <a:pPr marL="0" indent="0" algn="ctr" eaLnBrk="1" hangingPunct="1">
              <a:lnSpc>
                <a:spcPct val="80000"/>
              </a:lnSpc>
              <a:buClr>
                <a:srgbClr val="FFFF00"/>
              </a:buClr>
            </a:pPr>
            <a:endParaRPr lang="en-US" altLang="en-US" sz="600" b="1" dirty="0" smtClean="0">
              <a:solidFill>
                <a:srgbClr val="000066"/>
              </a:solidFill>
            </a:endParaRPr>
          </a:p>
          <a:p>
            <a:pPr marL="0" indent="0" algn="ctr" eaLnBrk="1" hangingPunct="1">
              <a:lnSpc>
                <a:spcPct val="80000"/>
              </a:lnSpc>
              <a:buClr>
                <a:srgbClr val="FFFF00"/>
              </a:buClr>
            </a:pPr>
            <a:endParaRPr lang="en-US" altLang="en-US" sz="600" b="1" dirty="0" smtClean="0">
              <a:solidFill>
                <a:srgbClr val="FF3300"/>
              </a:solidFill>
            </a:endParaRPr>
          </a:p>
          <a:p>
            <a:pPr marL="0" indent="0" algn="ctr" eaLnBrk="1" hangingPunct="1">
              <a:spcBef>
                <a:spcPts val="0"/>
              </a:spcBef>
              <a:spcAft>
                <a:spcPts val="1800"/>
              </a:spcAft>
              <a:buClr>
                <a:srgbClr val="FFFF00"/>
              </a:buClr>
              <a:buFontTx/>
              <a:buNone/>
            </a:pPr>
            <a:r>
              <a:rPr lang="en-US" altLang="en-US" sz="2600" b="1" dirty="0" smtClean="0">
                <a:solidFill>
                  <a:srgbClr val="002060"/>
                </a:solidFill>
                <a:latin typeface="Arial Black" panose="020B0A04020102020204" pitchFamily="34" charset="0"/>
                <a:ea typeface="Verdana" pitchFamily="34" charset="0"/>
                <a:cs typeface="Verdana" pitchFamily="34" charset="0"/>
              </a:rPr>
              <a:t>AND</a:t>
            </a:r>
            <a:r>
              <a:rPr lang="en-US" altLang="en-US" sz="2600" b="1" dirty="0" smtClean="0">
                <a:solidFill>
                  <a:srgbClr val="000099"/>
                </a:solidFill>
                <a:latin typeface="Arial Black" panose="020B0A04020102020204" pitchFamily="34" charset="0"/>
                <a:ea typeface="Verdana" pitchFamily="34" charset="0"/>
                <a:cs typeface="Verdana" pitchFamily="34" charset="0"/>
              </a:rPr>
              <a:t> </a:t>
            </a:r>
          </a:p>
          <a:p>
            <a:pPr marL="0" indent="0" eaLnBrk="1" hangingPunct="1">
              <a:spcBef>
                <a:spcPts val="0"/>
              </a:spcBef>
              <a:spcAft>
                <a:spcPts val="1800"/>
              </a:spcAft>
              <a:buClr>
                <a:srgbClr val="FFFF00"/>
              </a:buClr>
              <a:buFontTx/>
              <a:buNone/>
            </a:pPr>
            <a:endParaRPr lang="en-US" altLang="en-US" b="1" dirty="0">
              <a:solidFill>
                <a:srgbClr val="000099"/>
              </a:solidFill>
              <a:ea typeface="Verdana" pitchFamily="34" charset="0"/>
              <a:cs typeface="Verdana" pitchFamily="34" charset="0"/>
            </a:endParaRPr>
          </a:p>
          <a:p>
            <a:pPr marL="0" indent="0" eaLnBrk="1" hangingPunct="1">
              <a:spcBef>
                <a:spcPts val="0"/>
              </a:spcBef>
              <a:spcAft>
                <a:spcPts val="1800"/>
              </a:spcAft>
              <a:buClr>
                <a:srgbClr val="FFFF00"/>
              </a:buClr>
              <a:buFontTx/>
              <a:buNone/>
            </a:pPr>
            <a:r>
              <a:rPr lang="en-US" altLang="en-US" sz="2400" dirty="0" smtClean="0">
                <a:solidFill>
                  <a:srgbClr val="002060"/>
                </a:solidFill>
                <a:latin typeface="Arial Black" panose="020B0A04020102020204" pitchFamily="34" charset="0"/>
              </a:rPr>
              <a:t>Reasonable </a:t>
            </a:r>
            <a:r>
              <a:rPr lang="en-US" altLang="en-US" sz="2400" dirty="0" smtClean="0">
                <a:solidFill>
                  <a:srgbClr val="002060"/>
                </a:solidFill>
                <a:latin typeface="Arial Black" panose="020B0A04020102020204" pitchFamily="34" charset="0"/>
              </a:rPr>
              <a:t>grounds for believing that the person’s  arrest is necessary</a:t>
            </a:r>
          </a:p>
        </p:txBody>
      </p:sp>
      <p:pic>
        <p:nvPicPr>
          <p:cNvPr id="4" name="Picture 3"/>
          <p:cNvPicPr>
            <a:picLocks noChangeAspect="1"/>
          </p:cNvPicPr>
          <p:nvPr>
            <p:custDataLst>
              <p:tags r:id="rId2"/>
            </p:custDataLst>
          </p:nvPr>
        </p:nvPicPr>
        <p:blipFill>
          <a:blip r:embed="rId7" cstate="print">
            <a:extLst>
              <a:ext uri="{28A0092B-C50C-407E-A947-70E740481C1C}">
                <a14:useLocalDpi xmlns:a14="http://schemas.microsoft.com/office/drawing/2010/main" val="0"/>
              </a:ext>
            </a:extLst>
          </a:blip>
          <a:stretch>
            <a:fillRect/>
          </a:stretch>
        </p:blipFill>
        <p:spPr>
          <a:xfrm>
            <a:off x="6935316" y="1111797"/>
            <a:ext cx="2317203" cy="2317203"/>
          </a:xfrm>
          <a:prstGeom prst="rect">
            <a:avLst/>
          </a:prstGeom>
          <a:ln>
            <a:noFill/>
          </a:ln>
          <a:effectLst>
            <a:softEdge rad="112500"/>
          </a:effectLst>
        </p:spPr>
      </p:pic>
      <p:pic>
        <p:nvPicPr>
          <p:cNvPr id="5" name="Picture 4"/>
          <p:cNvPicPr>
            <a:picLocks noChangeAspect="1"/>
          </p:cNvPicPr>
          <p:nvPr>
            <p:custDataLst>
              <p:tags r:id="rId3"/>
            </p:custDataLst>
          </p:nvPr>
        </p:nvPicPr>
        <p:blipFill rotWithShape="1">
          <a:blip r:embed="rId8" cstate="print">
            <a:extLst>
              <a:ext uri="{28A0092B-C50C-407E-A947-70E740481C1C}">
                <a14:useLocalDpi xmlns:a14="http://schemas.microsoft.com/office/drawing/2010/main" val="0"/>
              </a:ext>
            </a:extLst>
          </a:blip>
          <a:srcRect l="23641" r="13732" b="17632"/>
          <a:stretch/>
        </p:blipFill>
        <p:spPr>
          <a:xfrm>
            <a:off x="539552" y="3650119"/>
            <a:ext cx="1993404" cy="1573056"/>
          </a:xfrm>
          <a:prstGeom prst="rect">
            <a:avLst/>
          </a:prstGeom>
          <a:ln>
            <a:noFill/>
          </a:ln>
          <a:effectLst>
            <a:softEdge rad="112500"/>
          </a:effectLst>
        </p:spPr>
      </p:pic>
      <p:sp>
        <p:nvSpPr>
          <p:cNvPr id="7" name="TextBox 6"/>
          <p:cNvSpPr txBox="1">
            <a:spLocks noChangeArrowheads="1"/>
          </p:cNvSpPr>
          <p:nvPr>
            <p:custDataLst>
              <p:tags r:id="rId4"/>
            </p:custDataLst>
          </p:nvPr>
        </p:nvSpPr>
        <p:spPr bwMode="auto">
          <a:xfrm>
            <a:off x="179388" y="509588"/>
            <a:ext cx="6840884" cy="3699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lnSpc>
                <a:spcPct val="80000"/>
              </a:lnSpc>
              <a:buClr>
                <a:srgbClr val="000066"/>
              </a:buClr>
            </a:pPr>
            <a:endParaRPr lang="en-US" altLang="en-US" sz="2400" dirty="0" smtClean="0">
              <a:solidFill>
                <a:srgbClr val="000099"/>
              </a:solidFill>
            </a:endParaRPr>
          </a:p>
          <a:p>
            <a:pPr algn="ctr" eaLnBrk="1" hangingPunct="1">
              <a:lnSpc>
                <a:spcPct val="80000"/>
              </a:lnSpc>
              <a:buClr>
                <a:srgbClr val="000066"/>
              </a:buClr>
            </a:pPr>
            <a:endParaRPr lang="en-US" altLang="en-US" sz="2400" dirty="0">
              <a:solidFill>
                <a:srgbClr val="000099"/>
              </a:solidFill>
            </a:endParaRPr>
          </a:p>
          <a:p>
            <a:pPr algn="ctr" eaLnBrk="1" hangingPunct="1">
              <a:lnSpc>
                <a:spcPct val="80000"/>
              </a:lnSpc>
              <a:buClr>
                <a:srgbClr val="000066"/>
              </a:buClr>
            </a:pPr>
            <a:endParaRPr lang="en-US" altLang="en-US" sz="2400" dirty="0" smtClean="0">
              <a:solidFill>
                <a:srgbClr val="000099"/>
              </a:solidFill>
            </a:endParaRPr>
          </a:p>
          <a:p>
            <a:pPr algn="ctr" eaLnBrk="1" hangingPunct="1">
              <a:lnSpc>
                <a:spcPct val="80000"/>
              </a:lnSpc>
              <a:buClr>
                <a:srgbClr val="000066"/>
              </a:buClr>
            </a:pPr>
            <a:endParaRPr lang="en-US" altLang="en-US" sz="2400" dirty="0">
              <a:solidFill>
                <a:srgbClr val="000099"/>
              </a:solidFill>
            </a:endParaRPr>
          </a:p>
          <a:p>
            <a:pPr eaLnBrk="1" hangingPunct="1">
              <a:spcAft>
                <a:spcPts val="600"/>
              </a:spcAft>
              <a:buClr>
                <a:srgbClr val="000066"/>
              </a:buClr>
            </a:pPr>
            <a:r>
              <a:rPr lang="en-US" altLang="en-US" sz="2400" dirty="0">
                <a:solidFill>
                  <a:srgbClr val="002060"/>
                </a:solidFill>
                <a:latin typeface="Arial Black" panose="020B0A04020102020204" pitchFamily="34" charset="0"/>
                <a:ea typeface="Verdana" pitchFamily="34" charset="0"/>
                <a:cs typeface="Verdana" pitchFamily="34" charset="0"/>
              </a:rPr>
              <a:t>A person’s involvement or suspected involvement or attempted involvement in the commission of a criminal offence</a:t>
            </a:r>
          </a:p>
          <a:p>
            <a:pPr algn="ctr" eaLnBrk="1" hangingPunct="1">
              <a:lnSpc>
                <a:spcPct val="80000"/>
              </a:lnSpc>
              <a:spcAft>
                <a:spcPts val="600"/>
              </a:spcAft>
              <a:buClr>
                <a:srgbClr val="000066"/>
              </a:buClr>
            </a:pPr>
            <a:endParaRPr lang="en-US" altLang="en-US" sz="2400" dirty="0">
              <a:solidFill>
                <a:srgbClr val="000099"/>
              </a:solidFill>
              <a:latin typeface="Verdana" pitchFamily="34" charset="0"/>
              <a:ea typeface="Verdana" pitchFamily="34" charset="0"/>
              <a:cs typeface="Verdana" pitchFamily="34" charset="0"/>
            </a:endParaRPr>
          </a:p>
          <a:p>
            <a:pPr algn="ctr" eaLnBrk="1" hangingPunct="1">
              <a:lnSpc>
                <a:spcPct val="80000"/>
              </a:lnSpc>
              <a:buClr>
                <a:srgbClr val="000066"/>
              </a:buClr>
            </a:pPr>
            <a:endParaRPr lang="en-US" altLang="en-US" sz="2400" dirty="0">
              <a:solidFill>
                <a:srgbClr val="000099"/>
              </a:solidFill>
              <a:latin typeface="Verdana" pitchFamily="34" charset="0"/>
              <a:ea typeface="Verdana" pitchFamily="34" charset="0"/>
              <a:cs typeface="Verdana" pitchFamily="34" charset="0"/>
            </a:endParaRPr>
          </a:p>
          <a:p>
            <a:pPr algn="ctr" eaLnBrk="1" hangingPunct="1">
              <a:lnSpc>
                <a:spcPct val="80000"/>
              </a:lnSpc>
              <a:buClr>
                <a:srgbClr val="000066"/>
              </a:buClr>
            </a:pPr>
            <a:endParaRPr lang="en-US" altLang="en-US" sz="2400" dirty="0">
              <a:solidFill>
                <a:srgbClr val="000099"/>
              </a:solidFill>
            </a:endParaRPr>
          </a:p>
          <a:p>
            <a:pPr eaLnBrk="1" hangingPunct="1"/>
            <a:endParaRPr lang="en-GB" altLang="en-US" dirty="0"/>
          </a:p>
        </p:txBody>
      </p:sp>
      <p:sp>
        <p:nvSpPr>
          <p:cNvPr id="3" name="TextBox 2"/>
          <p:cNvSpPr txBox="1"/>
          <p:nvPr/>
        </p:nvSpPr>
        <p:spPr>
          <a:xfrm>
            <a:off x="1374490" y="332656"/>
            <a:ext cx="6192688" cy="461665"/>
          </a:xfrm>
          <a:prstGeom prst="rect">
            <a:avLst/>
          </a:prstGeom>
          <a:noFill/>
        </p:spPr>
        <p:txBody>
          <a:bodyPr wrap="square" rtlCol="0">
            <a:spAutoFit/>
          </a:bodyPr>
          <a:lstStyle/>
          <a:p>
            <a:r>
              <a:rPr lang="en-GB" sz="2400" dirty="0" smtClean="0">
                <a:solidFill>
                  <a:srgbClr val="002060"/>
                </a:solidFill>
                <a:latin typeface="Arial Black" panose="020B0A04020102020204" pitchFamily="34" charset="0"/>
              </a:rPr>
              <a:t>Two elements of a lawful arrest</a:t>
            </a:r>
            <a:endParaRPr lang="en-GB" sz="2400" dirty="0">
              <a:solidFill>
                <a:srgbClr val="002060"/>
              </a:solidFill>
              <a:latin typeface="Arial Black" panose="020B0A04020102020204" pitchFamily="34" charset="0"/>
            </a:endParaRPr>
          </a:p>
        </p:txBody>
      </p:sp>
    </p:spTree>
    <p:extLst>
      <p:ext uri="{BB962C8B-B14F-4D97-AF65-F5344CB8AC3E}">
        <p14:creationId xmlns:p14="http://schemas.microsoft.com/office/powerpoint/2010/main" val="208573992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13315">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grpId="0" nodeType="clickEffect">
                                  <p:stCondLst>
                                    <p:cond delay="0"/>
                                  </p:stCondLst>
                                  <p:childTnLst>
                                    <p:set>
                                      <p:cBhvr>
                                        <p:cTn id="23" dur="1" fill="hold">
                                          <p:stCondLst>
                                            <p:cond delay="0"/>
                                          </p:stCondLst>
                                        </p:cTn>
                                        <p:tgtEl>
                                          <p:spTgt spid="133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5" grpId="0" build="p"/>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2290" name="Picture 1"/>
          <p:cNvPicPr>
            <a:picLocks noChangeAspect="1"/>
          </p:cNvPicPr>
          <p:nvPr/>
        </p:nvPicPr>
        <p:blipFill>
          <a:blip r:embed="rId5" cstate="print">
            <a:lum bright="70000" contrast="-70000"/>
            <a:extLst>
              <a:ext uri="{28A0092B-C50C-407E-A947-70E740481C1C}">
                <a14:useLocalDpi xmlns:a14="http://schemas.microsoft.com/office/drawing/2010/main" val="0"/>
              </a:ext>
            </a:extLst>
          </a:blip>
          <a:srcRect/>
          <a:stretch>
            <a:fillRect/>
          </a:stretch>
        </p:blipFill>
        <p:spPr bwMode="auto">
          <a:xfrm>
            <a:off x="-541338" y="0"/>
            <a:ext cx="10207626" cy="687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Rectangle 4"/>
          <p:cNvSpPr>
            <a:spLocks noGrp="1" noChangeArrowheads="1"/>
          </p:cNvSpPr>
          <p:nvPr>
            <p:ph type="title" idx="4294967295"/>
            <p:custDataLst>
              <p:tags r:id="rId1"/>
            </p:custDataLst>
          </p:nvPr>
        </p:nvSpPr>
        <p:spPr>
          <a:xfrm>
            <a:off x="0" y="274638"/>
            <a:ext cx="8229600" cy="1143000"/>
          </a:xfrm>
        </p:spPr>
        <p:txBody>
          <a:bodyPr/>
          <a:lstStyle/>
          <a:p>
            <a:r>
              <a:rPr lang="en-US" altLang="en-US" smtClean="0">
                <a:solidFill>
                  <a:schemeClr val="tx1"/>
                </a:solidFill>
              </a:rPr>
              <a:t>Section 24 PACE 1984</a:t>
            </a:r>
            <a:endParaRPr lang="en-GB" altLang="en-US" smtClean="0">
              <a:solidFill>
                <a:schemeClr val="tx1"/>
              </a:solidFill>
            </a:endParaRPr>
          </a:p>
        </p:txBody>
      </p:sp>
      <p:sp>
        <p:nvSpPr>
          <p:cNvPr id="13315" name="Rectangle 6"/>
          <p:cNvSpPr>
            <a:spLocks noGrp="1" noChangeArrowheads="1"/>
          </p:cNvSpPr>
          <p:nvPr>
            <p:ph type="body" idx="4294967295"/>
            <p:custDataLst>
              <p:tags r:id="rId2"/>
            </p:custDataLst>
          </p:nvPr>
        </p:nvSpPr>
        <p:spPr>
          <a:xfrm>
            <a:off x="0" y="1600200"/>
            <a:ext cx="8229600" cy="4525963"/>
          </a:xfrm>
        </p:spPr>
        <p:txBody>
          <a:bodyPr>
            <a:normAutofit fontScale="92500" lnSpcReduction="10000"/>
          </a:bodyPr>
          <a:lstStyle/>
          <a:p>
            <a:pPr marL="533400" indent="-533400" algn="ctr" eaLnBrk="1" hangingPunct="1">
              <a:lnSpc>
                <a:spcPct val="80000"/>
              </a:lnSpc>
              <a:buFontTx/>
              <a:buNone/>
              <a:defRPr/>
            </a:pPr>
            <a:endParaRPr lang="en-US" altLang="en-US" sz="2800" dirty="0" smtClean="0"/>
          </a:p>
          <a:p>
            <a:pPr marL="0" indent="0" eaLnBrk="1" hangingPunct="1">
              <a:lnSpc>
                <a:spcPct val="80000"/>
              </a:lnSpc>
              <a:buClr>
                <a:schemeClr val="accent2"/>
              </a:buClr>
              <a:buFontTx/>
              <a:buNone/>
              <a:defRPr/>
            </a:pPr>
            <a:r>
              <a:rPr lang="en-US" altLang="en-US" sz="2800" dirty="0" smtClean="0"/>
              <a:t>A constable may arrest without a warrant anyone who:</a:t>
            </a:r>
          </a:p>
          <a:p>
            <a:pPr marL="0" indent="0" eaLnBrk="1" hangingPunct="1">
              <a:lnSpc>
                <a:spcPct val="80000"/>
              </a:lnSpc>
              <a:buClr>
                <a:schemeClr val="accent2"/>
              </a:buClr>
              <a:buFontTx/>
              <a:buNone/>
              <a:defRPr/>
            </a:pPr>
            <a:endParaRPr lang="en-US" altLang="en-US" sz="2800" dirty="0" smtClean="0"/>
          </a:p>
          <a:p>
            <a:pPr marL="0" indent="0" eaLnBrk="1" hangingPunct="1">
              <a:spcBef>
                <a:spcPct val="0"/>
              </a:spcBef>
              <a:spcAft>
                <a:spcPts val="2400"/>
              </a:spcAft>
              <a:buFontTx/>
              <a:buNone/>
              <a:defRPr/>
            </a:pPr>
            <a:r>
              <a:rPr lang="en-US" altLang="en-US" sz="2800" dirty="0" smtClean="0">
                <a:solidFill>
                  <a:srgbClr val="FF0000"/>
                </a:solidFill>
              </a:rPr>
              <a:t>Is about</a:t>
            </a:r>
            <a:r>
              <a:rPr lang="en-US" altLang="en-US" sz="2800" dirty="0" smtClean="0"/>
              <a:t> to commit an offence.</a:t>
            </a:r>
          </a:p>
          <a:p>
            <a:pPr marL="0" indent="0" eaLnBrk="1" hangingPunct="1">
              <a:spcBef>
                <a:spcPct val="0"/>
              </a:spcBef>
              <a:spcAft>
                <a:spcPts val="2400"/>
              </a:spcAft>
              <a:buFontTx/>
              <a:buNone/>
              <a:defRPr/>
            </a:pPr>
            <a:r>
              <a:rPr lang="en-US" altLang="en-US" sz="2800" dirty="0" smtClean="0">
                <a:solidFill>
                  <a:srgbClr val="FF0000"/>
                </a:solidFill>
              </a:rPr>
              <a:t>Is in the act </a:t>
            </a:r>
            <a:r>
              <a:rPr lang="en-US" altLang="en-US" sz="2800" dirty="0" smtClean="0"/>
              <a:t>of committing an offence.</a:t>
            </a:r>
          </a:p>
          <a:p>
            <a:pPr marL="0" indent="0" eaLnBrk="1" hangingPunct="1">
              <a:spcBef>
                <a:spcPct val="0"/>
              </a:spcBef>
              <a:spcAft>
                <a:spcPts val="2400"/>
              </a:spcAft>
              <a:buFontTx/>
              <a:buNone/>
              <a:defRPr/>
            </a:pPr>
            <a:r>
              <a:rPr lang="en-US" altLang="en-US" sz="2800" dirty="0" smtClean="0"/>
              <a:t>He has reasonable grounds for </a:t>
            </a:r>
            <a:r>
              <a:rPr lang="en-US" altLang="en-US" sz="2800" dirty="0" smtClean="0">
                <a:solidFill>
                  <a:srgbClr val="FF0000"/>
                </a:solidFill>
              </a:rPr>
              <a:t>suspecting to be about </a:t>
            </a:r>
            <a:r>
              <a:rPr lang="en-US" altLang="en-US" sz="2800" dirty="0" smtClean="0"/>
              <a:t>to commit an offence.</a:t>
            </a:r>
          </a:p>
          <a:p>
            <a:pPr marL="0" indent="0" eaLnBrk="1" hangingPunct="1">
              <a:spcBef>
                <a:spcPct val="0"/>
              </a:spcBef>
              <a:spcAft>
                <a:spcPts val="2400"/>
              </a:spcAft>
              <a:buFontTx/>
              <a:buNone/>
              <a:defRPr/>
            </a:pPr>
            <a:r>
              <a:rPr lang="en-US" altLang="en-US" sz="2800" dirty="0" smtClean="0"/>
              <a:t>He has reasonable grounds for </a:t>
            </a:r>
            <a:r>
              <a:rPr lang="en-US" altLang="en-US" sz="2800" dirty="0" smtClean="0">
                <a:solidFill>
                  <a:srgbClr val="FF0000"/>
                </a:solidFill>
              </a:rPr>
              <a:t>suspecting to be committing </a:t>
            </a:r>
            <a:r>
              <a:rPr lang="en-US" altLang="en-US" sz="2800" dirty="0" smtClean="0"/>
              <a:t>an offence.</a:t>
            </a:r>
          </a:p>
        </p:txBody>
      </p:sp>
    </p:spTree>
    <p:extLst>
      <p:ext uri="{BB962C8B-B14F-4D97-AF65-F5344CB8AC3E}">
        <p14:creationId xmlns:p14="http://schemas.microsoft.com/office/powerpoint/2010/main" val="4247584744"/>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l="11054"/>
          <a:stretch/>
        </p:blipFill>
        <p:spPr>
          <a:xfrm>
            <a:off x="0" y="21095"/>
            <a:ext cx="9144000" cy="6836905"/>
          </a:xfrm>
          <a:prstGeom prst="rect">
            <a:avLst/>
          </a:prstGeom>
          <a:effectLst>
            <a:softEdge rad="635000"/>
          </a:effectLst>
        </p:spPr>
      </p:pic>
      <p:sp>
        <p:nvSpPr>
          <p:cNvPr id="13315" name="Rectangle 4"/>
          <p:cNvSpPr>
            <a:spLocks noGrp="1" noChangeArrowheads="1"/>
          </p:cNvSpPr>
          <p:nvPr>
            <p:ph type="title" idx="4294967295"/>
            <p:custDataLst>
              <p:tags r:id="rId2"/>
            </p:custDataLst>
          </p:nvPr>
        </p:nvSpPr>
        <p:spPr>
          <a:xfrm>
            <a:off x="0" y="274638"/>
            <a:ext cx="8229600" cy="1143000"/>
          </a:xfrm>
        </p:spPr>
        <p:txBody>
          <a:bodyPr/>
          <a:lstStyle/>
          <a:p>
            <a:r>
              <a:rPr lang="en-US" altLang="en-US" smtClean="0">
                <a:solidFill>
                  <a:schemeClr val="tx1"/>
                </a:solidFill>
              </a:rPr>
              <a:t>Section 24 PACE 1984</a:t>
            </a:r>
            <a:endParaRPr lang="en-GB" altLang="en-US" smtClean="0">
              <a:solidFill>
                <a:schemeClr val="tx1"/>
              </a:solidFill>
            </a:endParaRPr>
          </a:p>
        </p:txBody>
      </p:sp>
      <p:sp>
        <p:nvSpPr>
          <p:cNvPr id="3" name="Rectangle 6"/>
          <p:cNvSpPr>
            <a:spLocks noGrp="1" noChangeArrowheads="1"/>
          </p:cNvSpPr>
          <p:nvPr>
            <p:ph type="body" idx="4294967295"/>
            <p:custDataLst>
              <p:tags r:id="rId3"/>
            </p:custDataLst>
          </p:nvPr>
        </p:nvSpPr>
        <p:spPr>
          <a:xfrm>
            <a:off x="0" y="1556792"/>
            <a:ext cx="8229600" cy="4824958"/>
          </a:xfrm>
        </p:spPr>
        <p:txBody>
          <a:bodyPr/>
          <a:lstStyle/>
          <a:p>
            <a:pPr marL="0" indent="0" eaLnBrk="1" hangingPunct="1">
              <a:spcBef>
                <a:spcPts val="0"/>
              </a:spcBef>
              <a:spcAft>
                <a:spcPts val="600"/>
              </a:spcAft>
              <a:buFontTx/>
              <a:buNone/>
              <a:defRPr/>
            </a:pPr>
            <a:r>
              <a:rPr lang="en-US" altLang="en-US" sz="2800" dirty="0" smtClean="0"/>
              <a:t>If a constable has r</a:t>
            </a:r>
            <a:r>
              <a:rPr lang="en-US" altLang="en-US" sz="2800" dirty="0" smtClean="0">
                <a:solidFill>
                  <a:srgbClr val="FF0000"/>
                </a:solidFill>
              </a:rPr>
              <a:t>easonable grounds for suspecting</a:t>
            </a:r>
            <a:r>
              <a:rPr lang="en-US" altLang="en-US" sz="2800" dirty="0" smtClean="0"/>
              <a:t> that an offence </a:t>
            </a:r>
            <a:r>
              <a:rPr lang="en-US" altLang="en-US" sz="2800" dirty="0" smtClean="0">
                <a:solidFill>
                  <a:srgbClr val="FF0000"/>
                </a:solidFill>
              </a:rPr>
              <a:t>has been committed</a:t>
            </a:r>
            <a:r>
              <a:rPr lang="en-US" altLang="en-US" sz="2800" dirty="0" smtClean="0"/>
              <a:t>, </a:t>
            </a:r>
          </a:p>
          <a:p>
            <a:pPr marL="0" indent="0" eaLnBrk="1" hangingPunct="1">
              <a:spcBef>
                <a:spcPts val="0"/>
              </a:spcBef>
              <a:spcAft>
                <a:spcPts val="600"/>
              </a:spcAft>
              <a:buFontTx/>
              <a:buNone/>
              <a:defRPr/>
            </a:pPr>
            <a:r>
              <a:rPr lang="en-US" altLang="en-US" sz="2800" dirty="0" smtClean="0"/>
              <a:t>he may arrest without a warrant anyone whom he has reasonable grounds to </a:t>
            </a:r>
            <a:r>
              <a:rPr lang="en-US" altLang="en-US" sz="2800" dirty="0" smtClean="0">
                <a:solidFill>
                  <a:srgbClr val="FF0000"/>
                </a:solidFill>
              </a:rPr>
              <a:t>suspect of being guilty of it</a:t>
            </a:r>
            <a:r>
              <a:rPr lang="en-US" altLang="en-US" sz="2800" dirty="0" smtClean="0"/>
              <a:t>.</a:t>
            </a:r>
          </a:p>
          <a:p>
            <a:pPr marL="0" indent="0" eaLnBrk="1" hangingPunct="1">
              <a:spcAft>
                <a:spcPts val="600"/>
              </a:spcAft>
              <a:buFontTx/>
              <a:buNone/>
              <a:defRPr/>
            </a:pPr>
            <a:r>
              <a:rPr lang="en-US" altLang="en-US" sz="2800" dirty="0" smtClean="0"/>
              <a:t>If an offence </a:t>
            </a:r>
            <a:r>
              <a:rPr lang="en-US" altLang="en-US" sz="2800" dirty="0" smtClean="0">
                <a:solidFill>
                  <a:srgbClr val="FF0000"/>
                </a:solidFill>
              </a:rPr>
              <a:t>has been committed</a:t>
            </a:r>
            <a:r>
              <a:rPr lang="en-US" altLang="en-US" sz="2800" dirty="0" smtClean="0"/>
              <a:t>, a constable may arrest without a warrant anyone who:</a:t>
            </a:r>
          </a:p>
          <a:p>
            <a:pPr marL="439738" indent="-439738" eaLnBrk="1" hangingPunct="1">
              <a:spcAft>
                <a:spcPts val="600"/>
              </a:spcAft>
              <a:buFontTx/>
              <a:buNone/>
              <a:defRPr/>
            </a:pPr>
            <a:r>
              <a:rPr lang="en-US" altLang="en-US" sz="2800" dirty="0" smtClean="0">
                <a:solidFill>
                  <a:srgbClr val="FF0000"/>
                </a:solidFill>
              </a:rPr>
              <a:t>Is guilty </a:t>
            </a:r>
            <a:r>
              <a:rPr lang="en-US" altLang="en-US" sz="2800" dirty="0" smtClean="0"/>
              <a:t>of the offence;</a:t>
            </a:r>
          </a:p>
          <a:p>
            <a:pPr marL="0" indent="0" eaLnBrk="1" hangingPunct="1">
              <a:spcBef>
                <a:spcPct val="0"/>
              </a:spcBef>
              <a:spcAft>
                <a:spcPts val="600"/>
              </a:spcAft>
              <a:buFontTx/>
              <a:buNone/>
              <a:defRPr/>
            </a:pPr>
            <a:r>
              <a:rPr lang="en-US" altLang="en-US" sz="2800" dirty="0" smtClean="0"/>
              <a:t>He has reasonable grounds for </a:t>
            </a:r>
            <a:r>
              <a:rPr lang="en-US" altLang="en-US" sz="2800" dirty="0" smtClean="0">
                <a:solidFill>
                  <a:srgbClr val="FF0000"/>
                </a:solidFill>
              </a:rPr>
              <a:t>suspecting to be guilty of it.</a:t>
            </a:r>
          </a:p>
        </p:txBody>
      </p:sp>
    </p:spTree>
    <p:extLst>
      <p:ext uri="{BB962C8B-B14F-4D97-AF65-F5344CB8AC3E}">
        <p14:creationId xmlns:p14="http://schemas.microsoft.com/office/powerpoint/2010/main" val="1094149597"/>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2487613" y="2608263"/>
            <a:ext cx="1076325" cy="1684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9" name="Content Placeholder 2"/>
          <p:cNvSpPr>
            <a:spLocks noGrp="1"/>
          </p:cNvSpPr>
          <p:nvPr>
            <p:ph sz="half" idx="1"/>
            <p:custDataLst>
              <p:tags r:id="rId1"/>
            </p:custDataLst>
          </p:nvPr>
        </p:nvSpPr>
        <p:spPr>
          <a:xfrm>
            <a:off x="2700339" y="333375"/>
            <a:ext cx="3563263" cy="5792788"/>
          </a:xfrm>
        </p:spPr>
        <p:txBody>
          <a:bodyPr/>
          <a:lstStyle/>
          <a:p>
            <a:endParaRPr lang="en-GB" altLang="en-US" dirty="0" smtClean="0"/>
          </a:p>
          <a:p>
            <a:r>
              <a:rPr lang="en-GB" altLang="en-US" dirty="0" smtClean="0"/>
              <a:t>	</a:t>
            </a:r>
            <a:r>
              <a:rPr lang="en-GB" altLang="en-US" sz="2800" dirty="0" smtClean="0"/>
              <a:t>Knowing </a:t>
            </a:r>
          </a:p>
          <a:p>
            <a:endParaRPr lang="en-GB" altLang="en-US" sz="2800" dirty="0" smtClean="0"/>
          </a:p>
          <a:p>
            <a:endParaRPr lang="en-GB" altLang="en-US" sz="2800" dirty="0" smtClean="0"/>
          </a:p>
          <a:p>
            <a:pPr marL="0" indent="0">
              <a:buNone/>
            </a:pPr>
            <a:r>
              <a:rPr lang="en-GB" altLang="en-US" sz="2800" dirty="0" smtClean="0"/>
              <a:t>			</a:t>
            </a:r>
          </a:p>
          <a:p>
            <a:r>
              <a:rPr lang="en-GB" altLang="en-US" sz="2800" dirty="0" smtClean="0"/>
              <a:t>	Believing</a:t>
            </a:r>
          </a:p>
          <a:p>
            <a:endParaRPr lang="en-GB" altLang="en-US" sz="2800" dirty="0" smtClean="0"/>
          </a:p>
          <a:p>
            <a:endParaRPr lang="en-GB" altLang="en-US" sz="2800" dirty="0" smtClean="0"/>
          </a:p>
          <a:p>
            <a:endParaRPr lang="en-GB" altLang="en-US" sz="2800" dirty="0" smtClean="0"/>
          </a:p>
          <a:p>
            <a:r>
              <a:rPr lang="en-GB" altLang="en-US" sz="2800" dirty="0" smtClean="0"/>
              <a:t>	Suspecting</a:t>
            </a:r>
          </a:p>
          <a:p>
            <a:endParaRPr lang="en-GB" altLang="en-US" dirty="0" smtClean="0"/>
          </a:p>
          <a:p>
            <a:endParaRPr lang="en-GB" altLang="en-US" dirty="0" smtClean="0"/>
          </a:p>
        </p:txBody>
      </p:sp>
      <p:pic>
        <p:nvPicPr>
          <p:cNvPr id="9" name="Picture 8"/>
          <p:cNvPicPr>
            <a:picLocks noChangeAspect="1"/>
          </p:cNvPicPr>
          <p:nvPr>
            <p:custDataLst>
              <p:tags r:id="rId2"/>
            </p:custDataLst>
          </p:nvPr>
        </p:nvPicPr>
        <p:blipFill>
          <a:blip r:embed="rId9" cstate="print">
            <a:extLst>
              <a:ext uri="{28A0092B-C50C-407E-A947-70E740481C1C}">
                <a14:useLocalDpi xmlns:a14="http://schemas.microsoft.com/office/drawing/2010/main" val="0"/>
              </a:ext>
            </a:extLst>
          </a:blip>
          <a:stretch>
            <a:fillRect/>
          </a:stretch>
        </p:blipFill>
        <p:spPr>
          <a:xfrm>
            <a:off x="124094" y="2348880"/>
            <a:ext cx="2619153" cy="1944217"/>
          </a:xfrm>
          <a:prstGeom prst="rect">
            <a:avLst/>
          </a:prstGeom>
          <a:ln>
            <a:noFill/>
          </a:ln>
          <a:effectLst>
            <a:softEdge rad="112500"/>
          </a:effectLst>
        </p:spPr>
      </p:pic>
      <p:pic>
        <p:nvPicPr>
          <p:cNvPr id="10" name="Picture 9"/>
          <p:cNvPicPr>
            <a:picLocks noChangeAspect="1"/>
          </p:cNvPicPr>
          <p:nvPr>
            <p:custDataLst>
              <p:tags r:id="rId3"/>
            </p:custDataLst>
          </p:nvPr>
        </p:nvPicPr>
        <p:blipFill rotWithShape="1">
          <a:blip r:embed="rId10" cstate="print">
            <a:extLst>
              <a:ext uri="{28A0092B-C50C-407E-A947-70E740481C1C}">
                <a14:useLocalDpi xmlns:a14="http://schemas.microsoft.com/office/drawing/2010/main" val="0"/>
              </a:ext>
            </a:extLst>
          </a:blip>
          <a:srcRect r="17553"/>
          <a:stretch/>
        </p:blipFill>
        <p:spPr>
          <a:xfrm>
            <a:off x="107504" y="260648"/>
            <a:ext cx="2635743" cy="1953654"/>
          </a:xfrm>
          <a:prstGeom prst="rect">
            <a:avLst/>
          </a:prstGeom>
          <a:ln>
            <a:noFill/>
          </a:ln>
          <a:effectLst>
            <a:softEdge rad="112500"/>
          </a:effectLst>
        </p:spPr>
      </p:pic>
      <p:pic>
        <p:nvPicPr>
          <p:cNvPr id="12" name="Picture 11"/>
          <p:cNvPicPr>
            <a:picLocks noChangeAspect="1"/>
          </p:cNvPicPr>
          <p:nvPr>
            <p:custDataLst>
              <p:tags r:id="rId4"/>
            </p:custDataLst>
          </p:nvPr>
        </p:nvPicPr>
        <p:blipFill>
          <a:blip r:embed="rId11" cstate="print">
            <a:extLst>
              <a:ext uri="{28A0092B-C50C-407E-A947-70E740481C1C}">
                <a14:useLocalDpi xmlns:a14="http://schemas.microsoft.com/office/drawing/2010/main" val="0"/>
              </a:ext>
            </a:extLst>
          </a:blip>
          <a:stretch>
            <a:fillRect/>
          </a:stretch>
        </p:blipFill>
        <p:spPr>
          <a:xfrm>
            <a:off x="137220" y="4509120"/>
            <a:ext cx="2606027" cy="1934474"/>
          </a:xfrm>
          <a:prstGeom prst="rect">
            <a:avLst/>
          </a:prstGeom>
          <a:ln>
            <a:noFill/>
          </a:ln>
          <a:effectLst>
            <a:softEdge rad="112500"/>
          </a:effectLst>
        </p:spPr>
      </p:pic>
      <p:pic>
        <p:nvPicPr>
          <p:cNvPr id="13" name="Picture 12"/>
          <p:cNvPicPr>
            <a:picLocks noChangeAspect="1"/>
          </p:cNvPicPr>
          <p:nvPr>
            <p:custDataLst>
              <p:tags r:id="rId5"/>
            </p:custDataLst>
          </p:nvPr>
        </p:nvPicPr>
        <p:blipFill rotWithShape="1">
          <a:blip r:embed="rId12" cstate="print">
            <a:extLst>
              <a:ext uri="{28A0092B-C50C-407E-A947-70E740481C1C}">
                <a14:useLocalDpi xmlns:a14="http://schemas.microsoft.com/office/drawing/2010/main" val="0"/>
              </a:ext>
            </a:extLst>
          </a:blip>
          <a:srcRect l="16640" t="54678" r="16327" b="8657"/>
          <a:stretch/>
        </p:blipFill>
        <p:spPr>
          <a:xfrm>
            <a:off x="6263602" y="4869160"/>
            <a:ext cx="2628878" cy="1177968"/>
          </a:xfrm>
          <a:prstGeom prst="rect">
            <a:avLst/>
          </a:prstGeom>
          <a:ln>
            <a:noFill/>
          </a:ln>
          <a:effectLst>
            <a:softEdge rad="112500"/>
          </a:effectLst>
        </p:spPr>
      </p:pic>
    </p:spTree>
    <p:extLst>
      <p:ext uri="{BB962C8B-B14F-4D97-AF65-F5344CB8AC3E}">
        <p14:creationId xmlns:p14="http://schemas.microsoft.com/office/powerpoint/2010/main" val="38225547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0" presetClass="entr" presetSubtype="0" fill="hold" nodeType="clickEffect">
                                  <p:stCondLst>
                                    <p:cond delay="0"/>
                                  </p:stCondLst>
                                  <p:childTnLst>
                                    <p:set>
                                      <p:cBhvr>
                                        <p:cTn id="20" dur="1" fill="hold">
                                          <p:stCondLst>
                                            <p:cond delay="0"/>
                                          </p:stCondLst>
                                        </p:cTn>
                                        <p:tgtEl>
                                          <p:spTgt spid="12"/>
                                        </p:tgtEl>
                                        <p:attrNameLst>
                                          <p:attrName>style.visibility</p:attrName>
                                        </p:attrNameLst>
                                      </p:cBhvr>
                                      <p:to>
                                        <p:strVal val="visible"/>
                                      </p:to>
                                    </p:set>
                                    <p:animEffect transition="in" filter="fade">
                                      <p:cBhvr>
                                        <p:cTn id="21" dur="500"/>
                                        <p:tgtEl>
                                          <p:spTgt spid="12"/>
                                        </p:tgtEl>
                                      </p:cBhvr>
                                    </p:animEffect>
                                  </p:childTnLst>
                                </p:cTn>
                              </p:par>
                            </p:childTnLst>
                          </p:cTn>
                        </p:par>
                      </p:childTnLst>
                    </p:cTn>
                  </p:par>
                  <p:par>
                    <p:cTn id="22" fill="hold" nodeType="clickPar">
                      <p:stCondLst>
                        <p:cond delay="indefinite"/>
                      </p:stCondLst>
                      <p:childTnLst>
                        <p:par>
                          <p:cTn id="23" fill="hold" nodeType="withGroup">
                            <p:stCondLst>
                              <p:cond delay="0"/>
                            </p:stCondLst>
                            <p:childTnLst>
                              <p:par>
                                <p:cTn id="24" presetID="1" presetClass="entr" presetSubtype="0" fill="hold" nodeType="clickEffect">
                                  <p:stCondLst>
                                    <p:cond delay="0"/>
                                  </p:stCondLst>
                                  <p:childTnLst>
                                    <p:set>
                                      <p:cBhvr>
                                        <p:cTn id="25" dur="1" fill="hold">
                                          <p:stCondLst>
                                            <p:cond delay="0"/>
                                          </p:stCondLst>
                                        </p:cTn>
                                        <p:tgtEl>
                                          <p:spTgt spid="13"/>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14339">
                                            <p:txEl>
                                              <p:pRg st="1" end="1"/>
                                            </p:txEl>
                                          </p:spTgt>
                                        </p:tgtEl>
                                        <p:attrNameLst>
                                          <p:attrName>style.visibility</p:attrName>
                                        </p:attrNameLst>
                                      </p:cBhvr>
                                      <p:to>
                                        <p:strVal val="visible"/>
                                      </p:to>
                                    </p:set>
                                    <p:anim calcmode="lin" valueType="num">
                                      <p:cBhvr additive="base">
                                        <p:cTn id="30" dur="500" fill="hold"/>
                                        <p:tgtEl>
                                          <p:spTgt spid="14339">
                                            <p:txEl>
                                              <p:pRg st="1" end="1"/>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1433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4339">
                                            <p:txEl>
                                              <p:pRg st="4" end="4"/>
                                            </p:txEl>
                                          </p:spTgt>
                                        </p:tgtEl>
                                        <p:attrNameLst>
                                          <p:attrName>style.visibility</p:attrName>
                                        </p:attrNameLst>
                                      </p:cBhvr>
                                      <p:to>
                                        <p:strVal val="visible"/>
                                      </p:to>
                                    </p:set>
                                    <p:anim calcmode="lin" valueType="num">
                                      <p:cBhvr additive="base">
                                        <p:cTn id="36" dur="500" fill="hold"/>
                                        <p:tgtEl>
                                          <p:spTgt spid="14339">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1433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4339">
                                            <p:txEl>
                                              <p:pRg st="5" end="5"/>
                                            </p:txEl>
                                          </p:spTgt>
                                        </p:tgtEl>
                                        <p:attrNameLst>
                                          <p:attrName>style.visibility</p:attrName>
                                        </p:attrNameLst>
                                      </p:cBhvr>
                                      <p:to>
                                        <p:strVal val="visible"/>
                                      </p:to>
                                    </p:set>
                                    <p:anim calcmode="lin" valueType="num">
                                      <p:cBhvr additive="base">
                                        <p:cTn id="42" dur="500" fill="hold"/>
                                        <p:tgtEl>
                                          <p:spTgt spid="14339">
                                            <p:txEl>
                                              <p:pRg st="5" end="5"/>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14339">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14339">
                                            <p:txEl>
                                              <p:pRg st="9" end="9"/>
                                            </p:txEl>
                                          </p:spTgt>
                                        </p:tgtEl>
                                        <p:attrNameLst>
                                          <p:attrName>style.visibility</p:attrName>
                                        </p:attrNameLst>
                                      </p:cBhvr>
                                      <p:to>
                                        <p:strVal val="visible"/>
                                      </p:to>
                                    </p:set>
                                    <p:anim calcmode="lin" valueType="num">
                                      <p:cBhvr additive="base">
                                        <p:cTn id="48" dur="500" fill="hold"/>
                                        <p:tgtEl>
                                          <p:spTgt spid="14339">
                                            <p:txEl>
                                              <p:pRg st="9" end="9"/>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14339">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2"/>
          <p:cNvPicPr>
            <a:picLocks noChangeAspect="1"/>
          </p:cNvPicPr>
          <p:nvPr/>
        </p:nvPicPr>
        <p:blipFill rotWithShape="1">
          <a:blip r:embed="rId6" cstate="print">
            <a:lum bright="70000" contrast="-70000"/>
            <a:extLst>
              <a:ext uri="{28A0092B-C50C-407E-A947-70E740481C1C}">
                <a14:useLocalDpi xmlns:a14="http://schemas.microsoft.com/office/drawing/2010/main" val="0"/>
              </a:ext>
            </a:extLst>
          </a:blip>
          <a:srcRect t="7415" b="2219"/>
          <a:stretch/>
        </p:blipFill>
        <p:spPr bwMode="auto">
          <a:xfrm>
            <a:off x="611188" y="95534"/>
            <a:ext cx="7848600" cy="67624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2"/>
          <p:cNvSpPr>
            <a:spLocks noGrp="1" noChangeArrowheads="1"/>
          </p:cNvSpPr>
          <p:nvPr>
            <p:ph type="title"/>
            <p:custDataLst>
              <p:tags r:id="rId1"/>
            </p:custDataLst>
          </p:nvPr>
        </p:nvSpPr>
        <p:spPr/>
        <p:txBody>
          <a:bodyPr/>
          <a:lstStyle/>
          <a:p>
            <a:pPr eaLnBrk="1" hangingPunct="1"/>
            <a:r>
              <a:rPr lang="en-GB" altLang="en-US" smtClean="0">
                <a:solidFill>
                  <a:schemeClr val="tx1"/>
                </a:solidFill>
              </a:rPr>
              <a:t>Reasonable Grounds</a:t>
            </a:r>
          </a:p>
        </p:txBody>
      </p:sp>
      <p:sp>
        <p:nvSpPr>
          <p:cNvPr id="15364" name="Rectangle 3"/>
          <p:cNvSpPr>
            <a:spLocks noGrp="1" noChangeArrowheads="1"/>
          </p:cNvSpPr>
          <p:nvPr>
            <p:ph idx="1"/>
            <p:custDataLst>
              <p:tags r:id="rId2"/>
            </p:custDataLst>
          </p:nvPr>
        </p:nvSpPr>
        <p:spPr/>
        <p:txBody>
          <a:bodyPr>
            <a:normAutofit fontScale="77500" lnSpcReduction="20000"/>
          </a:bodyPr>
          <a:lstStyle/>
          <a:p>
            <a:pPr eaLnBrk="1" hangingPunct="1">
              <a:spcBef>
                <a:spcPct val="50000"/>
              </a:spcBef>
              <a:spcAft>
                <a:spcPts val="3000"/>
              </a:spcAft>
            </a:pPr>
            <a:r>
              <a:rPr lang="en-GB" altLang="en-US" sz="3200" dirty="0" smtClean="0"/>
              <a:t>BEHAVIOUR</a:t>
            </a:r>
          </a:p>
          <a:p>
            <a:pPr eaLnBrk="1" hangingPunct="1">
              <a:spcBef>
                <a:spcPct val="50000"/>
              </a:spcBef>
              <a:spcAft>
                <a:spcPts val="3000"/>
              </a:spcAft>
            </a:pPr>
            <a:r>
              <a:rPr lang="en-GB" altLang="en-US" sz="3200" dirty="0" smtClean="0"/>
              <a:t>ACTIONS </a:t>
            </a:r>
          </a:p>
          <a:p>
            <a:pPr eaLnBrk="1" hangingPunct="1">
              <a:spcBef>
                <a:spcPct val="50000"/>
              </a:spcBef>
              <a:spcAft>
                <a:spcPts val="3600"/>
              </a:spcAft>
            </a:pPr>
            <a:r>
              <a:rPr lang="en-GB" altLang="en-US" sz="3200" dirty="0" smtClean="0"/>
              <a:t>INTELLIGENCE</a:t>
            </a:r>
          </a:p>
          <a:p>
            <a:pPr eaLnBrk="1" hangingPunct="1">
              <a:spcBef>
                <a:spcPct val="0"/>
              </a:spcBef>
              <a:spcAft>
                <a:spcPts val="3600"/>
              </a:spcAft>
            </a:pPr>
            <a:r>
              <a:rPr lang="en-GB" altLang="en-US" sz="3200" dirty="0" smtClean="0"/>
              <a:t>the TIME </a:t>
            </a:r>
          </a:p>
          <a:p>
            <a:pPr eaLnBrk="1" hangingPunct="1">
              <a:spcBef>
                <a:spcPct val="0"/>
              </a:spcBef>
              <a:spcAft>
                <a:spcPts val="3600"/>
              </a:spcAft>
            </a:pPr>
            <a:r>
              <a:rPr lang="en-GB" altLang="en-US" sz="3200" dirty="0" smtClean="0"/>
              <a:t>or PLACE</a:t>
            </a:r>
          </a:p>
          <a:p>
            <a:pPr eaLnBrk="1" hangingPunct="1">
              <a:spcBef>
                <a:spcPct val="0"/>
              </a:spcBef>
              <a:spcAft>
                <a:spcPts val="2400"/>
              </a:spcAft>
            </a:pPr>
            <a:endParaRPr lang="en-GB" altLang="en-US" dirty="0" smtClean="0"/>
          </a:p>
        </p:txBody>
      </p:sp>
      <p:sp>
        <p:nvSpPr>
          <p:cNvPr id="15365" name="Text Box 5"/>
          <p:cNvSpPr txBox="1">
            <a:spLocks noChangeArrowheads="1"/>
          </p:cNvSpPr>
          <p:nvPr>
            <p:custDataLst>
              <p:tags r:id="rId3"/>
            </p:custDataLst>
          </p:nvPr>
        </p:nvSpPr>
        <p:spPr bwMode="auto">
          <a:xfrm>
            <a:off x="7848600" y="4876800"/>
            <a:ext cx="4889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a:spAutoFit/>
          </a:bodyPr>
          <a:lstStyle>
            <a:lvl1pPr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eaLnBrk="1" hangingPunct="1">
              <a:spcBef>
                <a:spcPct val="50000"/>
              </a:spcBef>
              <a:buFontTx/>
              <a:buNone/>
            </a:pPr>
            <a:r>
              <a:rPr lang="en-GB" altLang="en-US">
                <a:solidFill>
                  <a:schemeClr val="tx1"/>
                </a:solidFill>
                <a:latin typeface="Times New Roman" pitchFamily="18" charset="0"/>
              </a:rPr>
              <a:t>    </a:t>
            </a:r>
          </a:p>
        </p:txBody>
      </p:sp>
    </p:spTree>
    <p:extLst>
      <p:ext uri="{BB962C8B-B14F-4D97-AF65-F5344CB8AC3E}">
        <p14:creationId xmlns:p14="http://schemas.microsoft.com/office/powerpoint/2010/main" val="358417404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 of trial</a:t>
            </a:r>
            <a:endParaRPr lang="en-GB" dirty="0"/>
          </a:p>
        </p:txBody>
      </p:sp>
    </p:spTree>
    <p:extLst>
      <p:ext uri="{BB962C8B-B14F-4D97-AF65-F5344CB8AC3E}">
        <p14:creationId xmlns:p14="http://schemas.microsoft.com/office/powerpoint/2010/main" val="211016339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386" name="Rectangle 2"/>
          <p:cNvSpPr>
            <a:spLocks noGrp="1" noChangeArrowheads="1"/>
          </p:cNvSpPr>
          <p:nvPr>
            <p:ph type="title"/>
            <p:custDataLst>
              <p:tags r:id="rId1"/>
            </p:custDataLst>
          </p:nvPr>
        </p:nvSpPr>
        <p:spPr/>
        <p:txBody>
          <a:bodyPr/>
          <a:lstStyle/>
          <a:p>
            <a:r>
              <a:rPr lang="en-GB" altLang="en-US" sz="3200" smtClean="0">
                <a:solidFill>
                  <a:schemeClr val="bg1"/>
                </a:solidFill>
                <a:latin typeface="Verdana" pitchFamily="34" charset="0"/>
              </a:rPr>
              <a:t>Types of offences</a:t>
            </a:r>
          </a:p>
        </p:txBody>
      </p:sp>
      <p:pic>
        <p:nvPicPr>
          <p:cNvPr id="3" name="Picture 2"/>
          <p:cNvPicPr>
            <a:picLocks noChangeAspect="1"/>
          </p:cNvPicPr>
          <p:nvPr>
            <p:custDataLst>
              <p:tags r:id="rId2"/>
            </p:custDataLst>
          </p:nvPr>
        </p:nvPicPr>
        <p:blipFill>
          <a:blip r:embed="rId9" cstate="print">
            <a:extLst>
              <a:ext uri="{28A0092B-C50C-407E-A947-70E740481C1C}">
                <a14:useLocalDpi xmlns:a14="http://schemas.microsoft.com/office/drawing/2010/main" val="0"/>
              </a:ext>
            </a:extLst>
          </a:blip>
          <a:stretch>
            <a:fillRect/>
          </a:stretch>
        </p:blipFill>
        <p:spPr>
          <a:xfrm>
            <a:off x="4644008" y="649491"/>
            <a:ext cx="3792423" cy="2275454"/>
          </a:xfrm>
          <a:prstGeom prst="rect">
            <a:avLst/>
          </a:prstGeom>
          <a:ln>
            <a:noFill/>
          </a:ln>
          <a:effectLst>
            <a:softEdge rad="112500"/>
          </a:effectLst>
        </p:spPr>
      </p:pic>
      <p:pic>
        <p:nvPicPr>
          <p:cNvPr id="4" name="Picture 3"/>
          <p:cNvPicPr>
            <a:picLocks noChangeAspect="1"/>
          </p:cNvPicPr>
          <p:nvPr>
            <p:custDataLst>
              <p:tags r:id="rId3"/>
            </p:custDataLst>
          </p:nvPr>
        </p:nvPicPr>
        <p:blipFill>
          <a:blip r:embed="rId10" cstate="print">
            <a:extLst>
              <a:ext uri="{28A0092B-C50C-407E-A947-70E740481C1C}">
                <a14:useLocalDpi xmlns:a14="http://schemas.microsoft.com/office/drawing/2010/main" val="0"/>
              </a:ext>
            </a:extLst>
          </a:blip>
          <a:stretch>
            <a:fillRect/>
          </a:stretch>
        </p:blipFill>
        <p:spPr>
          <a:xfrm>
            <a:off x="4596002" y="3861048"/>
            <a:ext cx="3840429" cy="2304258"/>
          </a:xfrm>
          <a:prstGeom prst="rect">
            <a:avLst/>
          </a:prstGeom>
          <a:ln>
            <a:noFill/>
          </a:ln>
          <a:effectLst>
            <a:softEdge rad="112500"/>
          </a:effectLst>
        </p:spPr>
      </p:pic>
      <p:sp>
        <p:nvSpPr>
          <p:cNvPr id="5" name="TextBox 4"/>
          <p:cNvSpPr txBox="1">
            <a:spLocks noChangeArrowheads="1"/>
          </p:cNvSpPr>
          <p:nvPr>
            <p:custDataLst>
              <p:tags r:id="rId4"/>
            </p:custDataLst>
          </p:nvPr>
        </p:nvSpPr>
        <p:spPr bwMode="auto">
          <a:xfrm>
            <a:off x="1619250" y="1528763"/>
            <a:ext cx="193835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r>
              <a:rPr lang="en-GB" altLang="en-US" sz="3200" dirty="0">
                <a:solidFill>
                  <a:srgbClr val="000099"/>
                </a:solidFill>
              </a:rPr>
              <a:t>Summary</a:t>
            </a:r>
          </a:p>
        </p:txBody>
      </p:sp>
      <p:sp>
        <p:nvSpPr>
          <p:cNvPr id="8" name="TextBox 7"/>
          <p:cNvSpPr txBox="1">
            <a:spLocks noChangeArrowheads="1"/>
          </p:cNvSpPr>
          <p:nvPr>
            <p:custDataLst>
              <p:tags r:id="rId5"/>
            </p:custDataLst>
          </p:nvPr>
        </p:nvSpPr>
        <p:spPr bwMode="auto">
          <a:xfrm>
            <a:off x="1619250" y="4770438"/>
            <a:ext cx="1938351"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20000"/>
              </a:spcBef>
            </a:pPr>
            <a:r>
              <a:rPr lang="en-GB" altLang="en-US" sz="3200" dirty="0">
                <a:solidFill>
                  <a:srgbClr val="000099"/>
                </a:solidFill>
              </a:rPr>
              <a:t>Indictable</a:t>
            </a:r>
          </a:p>
        </p:txBody>
      </p:sp>
      <p:sp>
        <p:nvSpPr>
          <p:cNvPr id="6" name="Rectangle 5"/>
          <p:cNvSpPr>
            <a:spLocks noChangeArrowheads="1"/>
          </p:cNvSpPr>
          <p:nvPr>
            <p:custDataLst>
              <p:tags r:id="rId6"/>
            </p:custDataLst>
          </p:nvPr>
        </p:nvSpPr>
        <p:spPr bwMode="auto">
          <a:xfrm>
            <a:off x="1517650" y="3244850"/>
            <a:ext cx="2174763"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eaLnBrk="1" hangingPunct="1">
              <a:spcBef>
                <a:spcPct val="20000"/>
              </a:spcBef>
            </a:pPr>
            <a:r>
              <a:rPr lang="en-GB" altLang="en-US" sz="3200" dirty="0">
                <a:solidFill>
                  <a:srgbClr val="000099"/>
                </a:solidFill>
              </a:rPr>
              <a:t>Either Way</a:t>
            </a:r>
          </a:p>
        </p:txBody>
      </p:sp>
    </p:spTree>
    <p:extLst>
      <p:ext uri="{BB962C8B-B14F-4D97-AF65-F5344CB8AC3E}">
        <p14:creationId xmlns:p14="http://schemas.microsoft.com/office/powerpoint/2010/main" val="187267780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0" presetClass="entr" presetSubtype="0" fill="hold" nodeType="withEffect">
                                  <p:stCondLst>
                                    <p:cond delay="0"/>
                                  </p:stCondLst>
                                  <p:childTnLst>
                                    <p:set>
                                      <p:cBhvr>
                                        <p:cTn id="8" dur="1" fill="hold">
                                          <p:stCondLst>
                                            <p:cond delay="0"/>
                                          </p:stCondLst>
                                        </p:cTn>
                                        <p:tgtEl>
                                          <p:spTgt spid="3"/>
                                        </p:tgtEl>
                                        <p:attrNameLst>
                                          <p:attrName>style.visibility</p:attrName>
                                        </p:attrNameLst>
                                      </p:cBhvr>
                                      <p:to>
                                        <p:strVal val="visible"/>
                                      </p:to>
                                    </p:set>
                                    <p:animEffect transition="in" filter="fade">
                                      <p:cBhvr>
                                        <p:cTn id="9" dur="500"/>
                                        <p:tgtEl>
                                          <p:spTgt spid="3"/>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childTnLst>
                                </p:cTn>
                              </p:par>
                              <p:par>
                                <p:cTn id="14" presetID="10" presetClass="entr" presetSubtype="0" fill="hold" nodeType="withEffect">
                                  <p:stCondLst>
                                    <p:cond delay="0"/>
                                  </p:stCondLst>
                                  <p:childTnLst>
                                    <p:set>
                                      <p:cBhvr>
                                        <p:cTn id="15" dur="1" fill="hold">
                                          <p:stCondLst>
                                            <p:cond delay="0"/>
                                          </p:stCondLst>
                                        </p:cTn>
                                        <p:tgtEl>
                                          <p:spTgt spid="4"/>
                                        </p:tgtEl>
                                        <p:attrNameLst>
                                          <p:attrName>style.visibility</p:attrName>
                                        </p:attrNameLst>
                                      </p:cBhvr>
                                      <p:to>
                                        <p:strVal val="visible"/>
                                      </p:to>
                                    </p:set>
                                    <p:animEffect transition="in" filter="fade">
                                      <p:cBhvr>
                                        <p:cTn id="16" dur="500"/>
                                        <p:tgtEl>
                                          <p:spTgt spid="4"/>
                                        </p:tgtEl>
                                      </p:cBhvr>
                                    </p:animEffec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P spid="6" grpId="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t="7256" b="3490"/>
          <a:stretch/>
        </p:blipFill>
        <p:spPr>
          <a:xfrm>
            <a:off x="0" y="247720"/>
            <a:ext cx="9144000" cy="6590943"/>
          </a:xfrm>
          <a:prstGeom prst="rect">
            <a:avLst/>
          </a:prstGeom>
          <a:effectLst>
            <a:softEdge rad="635000"/>
          </a:effectLst>
        </p:spPr>
      </p:pic>
      <p:sp>
        <p:nvSpPr>
          <p:cNvPr id="17411" name="Title 1"/>
          <p:cNvSpPr>
            <a:spLocks noGrp="1"/>
          </p:cNvSpPr>
          <p:nvPr>
            <p:ph type="title" idx="4294967295"/>
            <p:custDataLst>
              <p:tags r:id="rId2"/>
            </p:custDataLst>
          </p:nvPr>
        </p:nvSpPr>
        <p:spPr>
          <a:xfrm>
            <a:off x="0" y="44450"/>
            <a:ext cx="9144000" cy="647700"/>
          </a:xfrm>
        </p:spPr>
        <p:txBody>
          <a:bodyPr/>
          <a:lstStyle/>
          <a:p>
            <a:pPr>
              <a:spcBef>
                <a:spcPct val="50000"/>
              </a:spcBef>
            </a:pPr>
            <a:r>
              <a:rPr lang="en-GB" altLang="en-US" sz="3200" smtClean="0">
                <a:solidFill>
                  <a:schemeClr val="bg1"/>
                </a:solidFill>
                <a:latin typeface="Verdana" pitchFamily="34" charset="0"/>
              </a:rPr>
              <a:t>Power of arrest - other persons</a:t>
            </a:r>
          </a:p>
        </p:txBody>
      </p:sp>
      <p:sp>
        <p:nvSpPr>
          <p:cNvPr id="17412" name="Content Placeholder 2"/>
          <p:cNvSpPr>
            <a:spLocks noGrp="1"/>
          </p:cNvSpPr>
          <p:nvPr>
            <p:ph idx="4294967295"/>
            <p:custDataLst>
              <p:tags r:id="rId3"/>
            </p:custDataLst>
          </p:nvPr>
        </p:nvSpPr>
        <p:spPr>
          <a:xfrm>
            <a:off x="0" y="115888"/>
            <a:ext cx="8928100" cy="6626225"/>
          </a:xfrm>
        </p:spPr>
        <p:txBody>
          <a:bodyPr>
            <a:normAutofit/>
          </a:bodyPr>
          <a:lstStyle/>
          <a:p>
            <a:pPr marL="0" indent="0">
              <a:spcBef>
                <a:spcPct val="50000"/>
              </a:spcBef>
              <a:spcAft>
                <a:spcPts val="1200"/>
              </a:spcAft>
              <a:buFontTx/>
              <a:buNone/>
            </a:pPr>
            <a:endParaRPr lang="en-GB" altLang="en-US" dirty="0" smtClean="0"/>
          </a:p>
          <a:p>
            <a:pPr marL="0" indent="0">
              <a:spcBef>
                <a:spcPct val="50000"/>
              </a:spcBef>
              <a:spcAft>
                <a:spcPts val="1200"/>
              </a:spcAft>
              <a:buFontTx/>
              <a:buNone/>
            </a:pPr>
            <a:r>
              <a:rPr lang="en-GB" altLang="en-US" sz="2400" dirty="0" smtClean="0"/>
              <a:t>A person </a:t>
            </a:r>
            <a:r>
              <a:rPr lang="en-GB" altLang="en-US" sz="2400" dirty="0" smtClean="0">
                <a:solidFill>
                  <a:srgbClr val="FF0000"/>
                </a:solidFill>
              </a:rPr>
              <a:t>other than a constable </a:t>
            </a:r>
            <a:r>
              <a:rPr lang="en-GB" altLang="en-US" sz="2400" dirty="0" smtClean="0"/>
              <a:t>may arrest without warrant</a:t>
            </a:r>
          </a:p>
          <a:p>
            <a:pPr marL="0" indent="0">
              <a:spcBef>
                <a:spcPct val="50000"/>
              </a:spcBef>
              <a:spcAft>
                <a:spcPts val="1200"/>
              </a:spcAft>
              <a:buFontTx/>
              <a:buNone/>
            </a:pPr>
            <a:endParaRPr lang="en-GB" altLang="en-US" sz="2400" dirty="0" smtClean="0"/>
          </a:p>
          <a:p>
            <a:pPr marL="0" indent="0">
              <a:spcBef>
                <a:spcPct val="50000"/>
              </a:spcBef>
              <a:spcAft>
                <a:spcPts val="1200"/>
              </a:spcAft>
              <a:buFontTx/>
              <a:buNone/>
            </a:pPr>
            <a:endParaRPr lang="en-GB" altLang="en-US" sz="2400" dirty="0" smtClean="0"/>
          </a:p>
          <a:p>
            <a:pPr marL="0" indent="0">
              <a:spcBef>
                <a:spcPct val="50000"/>
              </a:spcBef>
              <a:spcAft>
                <a:spcPts val="1200"/>
              </a:spcAft>
              <a:buFontTx/>
              <a:buNone/>
            </a:pPr>
            <a:r>
              <a:rPr lang="en-GB" altLang="en-US" sz="2400" dirty="0" smtClean="0"/>
              <a:t>Anyone who is in the act of committing an indictable offence</a:t>
            </a:r>
          </a:p>
          <a:p>
            <a:pPr marL="0" indent="0">
              <a:spcBef>
                <a:spcPct val="50000"/>
              </a:spcBef>
              <a:spcAft>
                <a:spcPts val="1200"/>
              </a:spcAft>
              <a:buFontTx/>
              <a:buNone/>
            </a:pPr>
            <a:endParaRPr lang="en-GB" altLang="en-US" sz="2400" dirty="0" smtClean="0"/>
          </a:p>
          <a:p>
            <a:pPr marL="0" indent="0">
              <a:spcBef>
                <a:spcPct val="50000"/>
              </a:spcBef>
              <a:spcAft>
                <a:spcPts val="1200"/>
              </a:spcAft>
              <a:buFontTx/>
              <a:buNone/>
            </a:pPr>
            <a:endParaRPr lang="en-GB" altLang="en-US" sz="2400" dirty="0" smtClean="0"/>
          </a:p>
          <a:p>
            <a:pPr marL="0" indent="0">
              <a:spcBef>
                <a:spcPct val="50000"/>
              </a:spcBef>
              <a:spcAft>
                <a:spcPts val="1200"/>
              </a:spcAft>
              <a:buFontTx/>
              <a:buNone/>
            </a:pPr>
            <a:r>
              <a:rPr lang="en-GB" altLang="en-US" sz="2400" dirty="0" smtClean="0"/>
              <a:t>Anyone whom he has reasonable grounds for suspecting to be committing an indictable offence</a:t>
            </a:r>
          </a:p>
        </p:txBody>
      </p:sp>
    </p:spTree>
    <p:extLst>
      <p:ext uri="{BB962C8B-B14F-4D97-AF65-F5344CB8AC3E}">
        <p14:creationId xmlns:p14="http://schemas.microsoft.com/office/powerpoint/2010/main" val="225871873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t="7256" b="3490"/>
          <a:stretch/>
        </p:blipFill>
        <p:spPr>
          <a:xfrm>
            <a:off x="0" y="247720"/>
            <a:ext cx="9144000" cy="6590943"/>
          </a:xfrm>
          <a:prstGeom prst="rect">
            <a:avLst/>
          </a:prstGeom>
          <a:effectLst>
            <a:softEdge rad="635000"/>
          </a:effectLst>
        </p:spPr>
      </p:pic>
      <p:sp>
        <p:nvSpPr>
          <p:cNvPr id="18435" name="Title 1"/>
          <p:cNvSpPr>
            <a:spLocks noGrp="1"/>
          </p:cNvSpPr>
          <p:nvPr>
            <p:ph type="title" idx="4294967295"/>
            <p:custDataLst>
              <p:tags r:id="rId2"/>
            </p:custDataLst>
          </p:nvPr>
        </p:nvSpPr>
        <p:spPr>
          <a:xfrm>
            <a:off x="0" y="44450"/>
            <a:ext cx="9144000" cy="647700"/>
          </a:xfrm>
        </p:spPr>
        <p:txBody>
          <a:bodyPr/>
          <a:lstStyle/>
          <a:p>
            <a:pPr>
              <a:spcBef>
                <a:spcPct val="50000"/>
              </a:spcBef>
            </a:pPr>
            <a:r>
              <a:rPr lang="en-GB" altLang="en-US" sz="3200" smtClean="0">
                <a:solidFill>
                  <a:schemeClr val="bg1"/>
                </a:solidFill>
                <a:latin typeface="Verdana" pitchFamily="34" charset="0"/>
              </a:rPr>
              <a:t>Power of arrest - other persons</a:t>
            </a:r>
          </a:p>
        </p:txBody>
      </p:sp>
      <p:sp>
        <p:nvSpPr>
          <p:cNvPr id="18436" name="Content Placeholder 2"/>
          <p:cNvSpPr>
            <a:spLocks noGrp="1"/>
          </p:cNvSpPr>
          <p:nvPr>
            <p:ph idx="4294967295"/>
            <p:custDataLst>
              <p:tags r:id="rId3"/>
            </p:custDataLst>
          </p:nvPr>
        </p:nvSpPr>
        <p:spPr>
          <a:xfrm>
            <a:off x="0" y="115888"/>
            <a:ext cx="8928100" cy="6626225"/>
          </a:xfrm>
        </p:spPr>
        <p:txBody>
          <a:bodyPr>
            <a:normAutofit/>
          </a:bodyPr>
          <a:lstStyle/>
          <a:p>
            <a:pPr marL="0" indent="0" eaLnBrk="1" hangingPunct="1">
              <a:spcBef>
                <a:spcPct val="0"/>
              </a:spcBef>
              <a:spcAft>
                <a:spcPts val="1200"/>
              </a:spcAft>
              <a:buFontTx/>
              <a:buNone/>
            </a:pPr>
            <a:endParaRPr lang="en-GB" altLang="en-US" dirty="0" smtClean="0"/>
          </a:p>
          <a:p>
            <a:pPr marL="0" indent="0" eaLnBrk="1" hangingPunct="1">
              <a:spcBef>
                <a:spcPct val="0"/>
              </a:spcBef>
              <a:spcAft>
                <a:spcPts val="1200"/>
              </a:spcAft>
              <a:buFontTx/>
              <a:buNone/>
            </a:pPr>
            <a:r>
              <a:rPr lang="en-GB" altLang="en-US" sz="2400" dirty="0" smtClean="0"/>
              <a:t>Where an </a:t>
            </a:r>
            <a:r>
              <a:rPr lang="en-GB" altLang="en-US" sz="2400" dirty="0" smtClean="0">
                <a:solidFill>
                  <a:srgbClr val="FF0000"/>
                </a:solidFill>
              </a:rPr>
              <a:t>indictable offence has been committed</a:t>
            </a:r>
            <a:r>
              <a:rPr lang="en-GB" altLang="en-US" sz="2400" dirty="0" smtClean="0"/>
              <a:t>, </a:t>
            </a:r>
            <a:r>
              <a:rPr lang="en-GB" altLang="en-US" sz="2400" dirty="0" smtClean="0">
                <a:solidFill>
                  <a:srgbClr val="FF0000"/>
                </a:solidFill>
              </a:rPr>
              <a:t>a person other than a constable </a:t>
            </a:r>
            <a:r>
              <a:rPr lang="en-GB" altLang="en-US" sz="2400" dirty="0" smtClean="0"/>
              <a:t>may arrest without warrant</a:t>
            </a:r>
          </a:p>
          <a:p>
            <a:pPr marL="0" indent="0">
              <a:spcBef>
                <a:spcPct val="50000"/>
              </a:spcBef>
              <a:spcAft>
                <a:spcPts val="1200"/>
              </a:spcAft>
              <a:buFontTx/>
              <a:buNone/>
            </a:pPr>
            <a:endParaRPr lang="en-GB" altLang="en-US" sz="2400" dirty="0" smtClean="0"/>
          </a:p>
          <a:p>
            <a:pPr marL="0" indent="0">
              <a:spcBef>
                <a:spcPct val="50000"/>
              </a:spcBef>
              <a:spcAft>
                <a:spcPts val="1200"/>
              </a:spcAft>
              <a:buFontTx/>
              <a:buNone/>
            </a:pPr>
            <a:endParaRPr lang="en-GB" altLang="en-US" sz="2400" dirty="0" smtClean="0"/>
          </a:p>
          <a:p>
            <a:pPr marL="0" indent="0">
              <a:spcBef>
                <a:spcPct val="50000"/>
              </a:spcBef>
              <a:spcAft>
                <a:spcPts val="1200"/>
              </a:spcAft>
              <a:buFontTx/>
              <a:buNone/>
            </a:pPr>
            <a:r>
              <a:rPr lang="en-GB" altLang="en-US" sz="2400" dirty="0" smtClean="0"/>
              <a:t>Anyone who is guilty of the offence</a:t>
            </a:r>
          </a:p>
          <a:p>
            <a:pPr marL="0" indent="0">
              <a:spcBef>
                <a:spcPct val="50000"/>
              </a:spcBef>
              <a:spcAft>
                <a:spcPts val="1200"/>
              </a:spcAft>
              <a:buFontTx/>
              <a:buNone/>
            </a:pPr>
            <a:endParaRPr lang="en-GB" altLang="en-US" sz="2400" dirty="0" smtClean="0"/>
          </a:p>
          <a:p>
            <a:pPr marL="0" indent="0">
              <a:spcBef>
                <a:spcPct val="50000"/>
              </a:spcBef>
              <a:spcAft>
                <a:spcPts val="1200"/>
              </a:spcAft>
              <a:buFontTx/>
              <a:buNone/>
            </a:pPr>
            <a:endParaRPr lang="en-GB" altLang="en-US" sz="2400" dirty="0" smtClean="0"/>
          </a:p>
          <a:p>
            <a:pPr marL="0" indent="0">
              <a:spcBef>
                <a:spcPct val="50000"/>
              </a:spcBef>
              <a:spcAft>
                <a:spcPts val="1200"/>
              </a:spcAft>
              <a:buFontTx/>
              <a:buNone/>
            </a:pPr>
            <a:r>
              <a:rPr lang="en-GB" altLang="en-US" sz="2400" dirty="0" smtClean="0"/>
              <a:t>Anyone whom he has reasonable grounds for suspecting to be guilty of it.</a:t>
            </a:r>
          </a:p>
        </p:txBody>
      </p:sp>
    </p:spTree>
    <p:extLst>
      <p:ext uri="{BB962C8B-B14F-4D97-AF65-F5344CB8AC3E}">
        <p14:creationId xmlns:p14="http://schemas.microsoft.com/office/powerpoint/2010/main" val="20334706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9458" name="Title 1"/>
          <p:cNvSpPr>
            <a:spLocks noGrp="1"/>
          </p:cNvSpPr>
          <p:nvPr>
            <p:ph type="title" idx="4294967295"/>
            <p:custDataLst>
              <p:tags r:id="rId1"/>
            </p:custDataLst>
          </p:nvPr>
        </p:nvSpPr>
        <p:spPr>
          <a:xfrm>
            <a:off x="0" y="44450"/>
            <a:ext cx="8229600" cy="647700"/>
          </a:xfrm>
        </p:spPr>
        <p:txBody>
          <a:bodyPr>
            <a:normAutofit fontScale="90000"/>
          </a:bodyPr>
          <a:lstStyle/>
          <a:p>
            <a:pPr eaLnBrk="1" hangingPunct="1"/>
            <a:r>
              <a:rPr lang="en-GB" altLang="en-US" dirty="0" smtClean="0">
                <a:solidFill>
                  <a:srgbClr val="FF0000"/>
                </a:solidFill>
                <a:latin typeface="Verdana" pitchFamily="34" charset="0"/>
              </a:rPr>
              <a:t>Any Person Arrest </a:t>
            </a:r>
            <a:r>
              <a:rPr lang="en-GB" altLang="en-US" dirty="0" smtClean="0">
                <a:solidFill>
                  <a:schemeClr val="bg1"/>
                </a:solidFill>
                <a:latin typeface="Verdana" pitchFamily="34" charset="0"/>
              </a:rPr>
              <a:t>reasons</a:t>
            </a:r>
          </a:p>
        </p:txBody>
      </p:sp>
      <p:sp>
        <p:nvSpPr>
          <p:cNvPr id="23555" name="Content Placeholder 2"/>
          <p:cNvSpPr>
            <a:spLocks noGrp="1"/>
          </p:cNvSpPr>
          <p:nvPr>
            <p:ph idx="4294967295"/>
            <p:custDataLst>
              <p:tags r:id="rId2"/>
            </p:custDataLst>
          </p:nvPr>
        </p:nvSpPr>
        <p:spPr>
          <a:xfrm>
            <a:off x="0" y="1052736"/>
            <a:ext cx="5004048" cy="5471889"/>
          </a:xfrm>
        </p:spPr>
        <p:txBody>
          <a:bodyPr>
            <a:normAutofit/>
          </a:bodyPr>
          <a:lstStyle/>
          <a:p>
            <a:pPr marL="0" indent="0" eaLnBrk="1" hangingPunct="1">
              <a:lnSpc>
                <a:spcPct val="90000"/>
              </a:lnSpc>
              <a:spcBef>
                <a:spcPct val="0"/>
              </a:spcBef>
              <a:spcAft>
                <a:spcPts val="1200"/>
              </a:spcAft>
              <a:buFontTx/>
              <a:buNone/>
              <a:defRPr/>
            </a:pPr>
            <a:r>
              <a:rPr lang="en-GB" altLang="en-US" sz="2400" dirty="0" smtClean="0"/>
              <a:t>Causing physical injury to himself or any other person</a:t>
            </a:r>
          </a:p>
          <a:p>
            <a:pPr marL="0" indent="0" eaLnBrk="1" hangingPunct="1">
              <a:lnSpc>
                <a:spcPct val="90000"/>
              </a:lnSpc>
              <a:spcBef>
                <a:spcPct val="0"/>
              </a:spcBef>
              <a:spcAft>
                <a:spcPts val="1200"/>
              </a:spcAft>
              <a:buFontTx/>
              <a:buNone/>
              <a:defRPr/>
            </a:pPr>
            <a:endParaRPr lang="en-GB" altLang="en-US" sz="2400" dirty="0" smtClean="0"/>
          </a:p>
          <a:p>
            <a:pPr marL="0" indent="0" eaLnBrk="1" hangingPunct="1">
              <a:lnSpc>
                <a:spcPct val="90000"/>
              </a:lnSpc>
              <a:spcBef>
                <a:spcPct val="0"/>
              </a:spcBef>
              <a:spcAft>
                <a:spcPts val="1200"/>
              </a:spcAft>
              <a:buFontTx/>
              <a:buNone/>
              <a:defRPr/>
            </a:pPr>
            <a:r>
              <a:rPr lang="en-GB" altLang="en-US" sz="2400" dirty="0" smtClean="0"/>
              <a:t>Suffering </a:t>
            </a:r>
            <a:r>
              <a:rPr lang="en-GB" altLang="en-US" sz="2400" dirty="0" smtClean="0"/>
              <a:t>physical injury</a:t>
            </a:r>
          </a:p>
          <a:p>
            <a:pPr marL="0" indent="0" eaLnBrk="1" hangingPunct="1">
              <a:lnSpc>
                <a:spcPct val="90000"/>
              </a:lnSpc>
              <a:spcBef>
                <a:spcPct val="0"/>
              </a:spcBef>
              <a:spcAft>
                <a:spcPts val="1200"/>
              </a:spcAft>
              <a:buFontTx/>
              <a:buNone/>
              <a:defRPr/>
            </a:pPr>
            <a:endParaRPr lang="en-GB" altLang="en-US" sz="2400" dirty="0" smtClean="0"/>
          </a:p>
          <a:p>
            <a:pPr marL="0" indent="0" eaLnBrk="1" hangingPunct="1">
              <a:lnSpc>
                <a:spcPct val="90000"/>
              </a:lnSpc>
              <a:spcBef>
                <a:spcPct val="0"/>
              </a:spcBef>
              <a:spcAft>
                <a:spcPts val="1200"/>
              </a:spcAft>
              <a:buFontTx/>
              <a:buNone/>
              <a:defRPr/>
            </a:pPr>
            <a:r>
              <a:rPr lang="en-GB" altLang="en-US" sz="2400" dirty="0" smtClean="0"/>
              <a:t>Causing </a:t>
            </a:r>
            <a:r>
              <a:rPr lang="en-GB" altLang="en-US" sz="2400" dirty="0" smtClean="0"/>
              <a:t>loss of or damage to property</a:t>
            </a:r>
          </a:p>
          <a:p>
            <a:pPr marL="0" indent="0" eaLnBrk="1" hangingPunct="1">
              <a:lnSpc>
                <a:spcPct val="90000"/>
              </a:lnSpc>
              <a:spcBef>
                <a:spcPct val="0"/>
              </a:spcBef>
              <a:spcAft>
                <a:spcPts val="1200"/>
              </a:spcAft>
              <a:buFontTx/>
              <a:buNone/>
              <a:defRPr/>
            </a:pPr>
            <a:endParaRPr lang="en-GB" altLang="en-US" sz="2400" dirty="0"/>
          </a:p>
          <a:p>
            <a:pPr marL="0" indent="0" eaLnBrk="1" hangingPunct="1">
              <a:lnSpc>
                <a:spcPct val="90000"/>
              </a:lnSpc>
              <a:spcBef>
                <a:spcPct val="0"/>
              </a:spcBef>
              <a:spcAft>
                <a:spcPts val="1200"/>
              </a:spcAft>
              <a:buFontTx/>
              <a:buNone/>
              <a:defRPr/>
            </a:pPr>
            <a:r>
              <a:rPr lang="en-GB" altLang="en-US" sz="2400" dirty="0" smtClean="0"/>
              <a:t>Making </a:t>
            </a:r>
            <a:r>
              <a:rPr lang="en-GB" altLang="en-US" sz="2400" dirty="0" smtClean="0"/>
              <a:t>off before a constable can assume responsibility for him</a:t>
            </a:r>
            <a:endParaRPr lang="en-GB" altLang="en-US" sz="2400" dirty="0" smtClean="0">
              <a:solidFill>
                <a:srgbClr val="002060"/>
              </a:solidFill>
            </a:endParaRPr>
          </a:p>
          <a:p>
            <a:pPr eaLnBrk="1" hangingPunct="1">
              <a:lnSpc>
                <a:spcPct val="90000"/>
              </a:lnSpc>
              <a:spcBef>
                <a:spcPct val="0"/>
              </a:spcBef>
              <a:spcAft>
                <a:spcPts val="1200"/>
              </a:spcAft>
              <a:defRPr/>
            </a:pPr>
            <a:endParaRPr lang="en-GB" altLang="en-US" sz="1800" dirty="0" smtClean="0">
              <a:solidFill>
                <a:srgbClr val="002060"/>
              </a:solidFill>
            </a:endParaRPr>
          </a:p>
          <a:p>
            <a:pPr eaLnBrk="1" hangingPunct="1">
              <a:spcBef>
                <a:spcPct val="0"/>
              </a:spcBef>
              <a:spcAft>
                <a:spcPts val="1200"/>
              </a:spcAft>
              <a:defRPr/>
            </a:pPr>
            <a:endParaRPr lang="en-GB" altLang="en-US" sz="1800" dirty="0" smtClean="0">
              <a:solidFill>
                <a:srgbClr val="002060"/>
              </a:solidFill>
            </a:endParaRPr>
          </a:p>
        </p:txBody>
      </p:sp>
      <p:pic>
        <p:nvPicPr>
          <p:cNvPr id="3" name="Picture 2"/>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l="43537" r="14756" b="3006"/>
          <a:stretch/>
        </p:blipFill>
        <p:spPr>
          <a:xfrm>
            <a:off x="4788025" y="116632"/>
            <a:ext cx="4275302" cy="6664982"/>
          </a:xfrm>
          <a:prstGeom prst="rect">
            <a:avLst/>
          </a:prstGeom>
          <a:effectLst>
            <a:softEdge rad="635000"/>
          </a:effectLst>
        </p:spPr>
      </p:pic>
    </p:spTree>
    <p:extLst>
      <p:ext uri="{BB962C8B-B14F-4D97-AF65-F5344CB8AC3E}">
        <p14:creationId xmlns:p14="http://schemas.microsoft.com/office/powerpoint/2010/main" val="20811456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3555">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3555">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355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1"/>
          <p:cNvPicPr>
            <a:picLocks noChangeAspect="1"/>
          </p:cNvPicPr>
          <p:nvPr/>
        </p:nvPicPr>
        <p:blipFill>
          <a:blip r:embed="rId4" cstate="print">
            <a:lum bright="70000" contrast="-70000"/>
            <a:extLst>
              <a:ext uri="{28A0092B-C50C-407E-A947-70E740481C1C}">
                <a14:useLocalDpi xmlns:a14="http://schemas.microsoft.com/office/drawing/2010/main" val="0"/>
              </a:ext>
            </a:extLst>
          </a:blip>
          <a:srcRect/>
          <a:stretch>
            <a:fillRect/>
          </a:stretch>
        </p:blipFill>
        <p:spPr bwMode="auto">
          <a:xfrm>
            <a:off x="1143000" y="0"/>
            <a:ext cx="6858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3" name="Rectangle 4"/>
          <p:cNvSpPr>
            <a:spLocks noGrp="1" noChangeArrowheads="1"/>
          </p:cNvSpPr>
          <p:nvPr>
            <p:ph type="ctrTitle"/>
            <p:custDataLst>
              <p:tags r:id="rId1"/>
            </p:custDataLst>
          </p:nvPr>
        </p:nvSpPr>
        <p:spPr>
          <a:xfrm>
            <a:off x="685800" y="908050"/>
            <a:ext cx="7773988" cy="5400675"/>
          </a:xfrm>
        </p:spPr>
        <p:txBody>
          <a:bodyPr/>
          <a:lstStyle/>
          <a:p>
            <a:pPr eaLnBrk="1" hangingPunct="1"/>
            <a:r>
              <a:rPr lang="en-GB" altLang="en-US" sz="3200" b="1" dirty="0" smtClean="0">
                <a:solidFill>
                  <a:srgbClr val="000099"/>
                </a:solidFill>
              </a:rPr>
              <a:t>Section 24 PACE 1984 &amp; PACE Code G</a:t>
            </a:r>
            <a:br>
              <a:rPr lang="en-GB" altLang="en-US" sz="3200" b="1" dirty="0" smtClean="0">
                <a:solidFill>
                  <a:srgbClr val="000099"/>
                </a:solidFill>
              </a:rPr>
            </a:br>
            <a:r>
              <a:rPr lang="en-GB" altLang="en-US" sz="3200" b="1" dirty="0" smtClean="0">
                <a:solidFill>
                  <a:srgbClr val="000099"/>
                </a:solidFill>
              </a:rPr>
              <a:t/>
            </a:r>
            <a:br>
              <a:rPr lang="en-GB" altLang="en-US" sz="3200" b="1" dirty="0" smtClean="0">
                <a:solidFill>
                  <a:srgbClr val="000099"/>
                </a:solidFill>
              </a:rPr>
            </a:br>
            <a:r>
              <a:rPr lang="en-GB" altLang="en-US" sz="3200" b="1" dirty="0" smtClean="0">
                <a:solidFill>
                  <a:srgbClr val="000099"/>
                </a:solidFill>
              </a:rPr>
              <a:t/>
            </a:r>
            <a:br>
              <a:rPr lang="en-GB" altLang="en-US" sz="3200" b="1" dirty="0" smtClean="0">
                <a:solidFill>
                  <a:srgbClr val="000099"/>
                </a:solidFill>
              </a:rPr>
            </a:br>
            <a:r>
              <a:rPr lang="en-GB" altLang="en-US" sz="3200" dirty="0" smtClean="0">
                <a:solidFill>
                  <a:srgbClr val="FF0000"/>
                </a:solidFill>
              </a:rPr>
              <a:t>Necessity to arrest</a:t>
            </a:r>
            <a:br>
              <a:rPr lang="en-GB" altLang="en-US" sz="3200" dirty="0" smtClean="0">
                <a:solidFill>
                  <a:srgbClr val="FF0000"/>
                </a:solidFill>
              </a:rPr>
            </a:br>
            <a:endParaRPr lang="en-GB" altLang="en-US" sz="3200" b="1" dirty="0" smtClean="0">
              <a:solidFill>
                <a:srgbClr val="000099"/>
              </a:solidFill>
            </a:endParaRPr>
          </a:p>
        </p:txBody>
      </p:sp>
    </p:spTree>
    <p:extLst>
      <p:ext uri="{BB962C8B-B14F-4D97-AF65-F5344CB8AC3E}">
        <p14:creationId xmlns:p14="http://schemas.microsoft.com/office/powerpoint/2010/main" val="3521478934"/>
      </p:ext>
    </p:extLst>
  </p:cSld>
  <p:clrMapOvr>
    <a:masterClrMapping/>
  </p:clrMapOv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4" name="Picture 3"/>
          <p:cNvPicPr>
            <a:picLocks noChangeAspect="1"/>
          </p:cNvPicPr>
          <p:nvPr>
            <p:custDataLst>
              <p:tags r:id="rId1"/>
            </p:custDataLst>
          </p:nvPr>
        </p:nvPicPr>
        <p:blipFill>
          <a:blip r:embed="rId8" cstate="print">
            <a:extLst>
              <a:ext uri="{28A0092B-C50C-407E-A947-70E740481C1C}">
                <a14:useLocalDpi xmlns:a14="http://schemas.microsoft.com/office/drawing/2010/main" val="0"/>
              </a:ext>
            </a:extLst>
          </a:blip>
          <a:stretch>
            <a:fillRect/>
          </a:stretch>
        </p:blipFill>
        <p:spPr>
          <a:xfrm>
            <a:off x="1436110" y="1412776"/>
            <a:ext cx="6448258" cy="4104456"/>
          </a:xfrm>
          <a:prstGeom prst="rect">
            <a:avLst/>
          </a:prstGeom>
          <a:ln>
            <a:noFill/>
          </a:ln>
          <a:effectLst>
            <a:softEdge rad="112500"/>
          </a:effectLst>
        </p:spPr>
      </p:pic>
      <p:sp>
        <p:nvSpPr>
          <p:cNvPr id="21507" name="Rectangle 8"/>
          <p:cNvSpPr>
            <a:spLocks noGrp="1" noChangeArrowheads="1"/>
          </p:cNvSpPr>
          <p:nvPr>
            <p:ph type="title" idx="4294967295"/>
            <p:custDataLst>
              <p:tags r:id="rId2"/>
            </p:custDataLst>
          </p:nvPr>
        </p:nvSpPr>
        <p:spPr>
          <a:xfrm>
            <a:off x="0" y="274638"/>
            <a:ext cx="8229600" cy="1143000"/>
          </a:xfrm>
        </p:spPr>
        <p:txBody>
          <a:bodyPr>
            <a:normAutofit fontScale="90000"/>
          </a:bodyPr>
          <a:lstStyle/>
          <a:p>
            <a:r>
              <a:rPr lang="en-US" altLang="en-US" smtClean="0">
                <a:solidFill>
                  <a:schemeClr val="bg1"/>
                </a:solidFill>
                <a:latin typeface="Verdana" pitchFamily="34" charset="0"/>
              </a:rPr>
              <a:t>Balancing Competing Rights &amp; Needs</a:t>
            </a:r>
            <a:endParaRPr lang="en-GB" altLang="en-US" smtClean="0">
              <a:solidFill>
                <a:schemeClr val="bg1"/>
              </a:solidFill>
              <a:latin typeface="Verdana" pitchFamily="34" charset="0"/>
            </a:endParaRPr>
          </a:p>
        </p:txBody>
      </p:sp>
      <p:sp>
        <p:nvSpPr>
          <p:cNvPr id="21508" name="Rectangle 6"/>
          <p:cNvSpPr>
            <a:spLocks noGrp="1" noChangeArrowheads="1"/>
          </p:cNvSpPr>
          <p:nvPr>
            <p:ph type="body" idx="4294967295"/>
            <p:custDataLst>
              <p:tags r:id="rId3"/>
            </p:custDataLst>
          </p:nvPr>
        </p:nvSpPr>
        <p:spPr>
          <a:xfrm>
            <a:off x="0" y="4476750"/>
            <a:ext cx="8229600" cy="5145088"/>
          </a:xfrm>
        </p:spPr>
        <p:txBody>
          <a:bodyPr/>
          <a:lstStyle/>
          <a:p>
            <a:pPr marL="533400" indent="-533400" algn="ctr" eaLnBrk="1" hangingPunct="1">
              <a:lnSpc>
                <a:spcPct val="80000"/>
              </a:lnSpc>
              <a:buClr>
                <a:srgbClr val="FFFF00"/>
              </a:buClr>
              <a:buFontTx/>
              <a:buNone/>
            </a:pPr>
            <a:endParaRPr lang="en-US" altLang="en-US" sz="600" b="1" smtClean="0">
              <a:solidFill>
                <a:srgbClr val="000066"/>
              </a:solidFill>
            </a:endParaRPr>
          </a:p>
          <a:p>
            <a:pPr marL="533400" indent="-533400" algn="ctr" eaLnBrk="1" hangingPunct="1">
              <a:lnSpc>
                <a:spcPct val="80000"/>
              </a:lnSpc>
              <a:buClr>
                <a:srgbClr val="FFFF00"/>
              </a:buClr>
              <a:buFontTx/>
              <a:buNone/>
            </a:pPr>
            <a:endParaRPr lang="en-US" altLang="en-US" sz="600" b="1" smtClean="0">
              <a:solidFill>
                <a:srgbClr val="000066"/>
              </a:solidFill>
            </a:endParaRPr>
          </a:p>
          <a:p>
            <a:pPr marL="533400" indent="-533400" algn="ctr" eaLnBrk="1" hangingPunct="1">
              <a:lnSpc>
                <a:spcPct val="80000"/>
              </a:lnSpc>
              <a:buClr>
                <a:srgbClr val="FFFF00"/>
              </a:buClr>
              <a:buFontTx/>
              <a:buNone/>
            </a:pPr>
            <a:endParaRPr lang="en-US" altLang="en-US" sz="600" b="1" smtClean="0">
              <a:solidFill>
                <a:srgbClr val="0000FF"/>
              </a:solidFill>
            </a:endParaRPr>
          </a:p>
          <a:p>
            <a:pPr marL="533400" indent="-533400" algn="ctr" eaLnBrk="1" hangingPunct="1">
              <a:lnSpc>
                <a:spcPct val="80000"/>
              </a:lnSpc>
              <a:buClr>
                <a:srgbClr val="FFFF00"/>
              </a:buClr>
              <a:buFontTx/>
              <a:buNone/>
            </a:pPr>
            <a:endParaRPr lang="en-US" altLang="en-US" sz="600" b="1" smtClean="0">
              <a:solidFill>
                <a:srgbClr val="000066"/>
              </a:solidFill>
            </a:endParaRPr>
          </a:p>
          <a:p>
            <a:pPr marL="533400" indent="-533400" eaLnBrk="1" hangingPunct="1">
              <a:lnSpc>
                <a:spcPct val="80000"/>
              </a:lnSpc>
              <a:buClr>
                <a:srgbClr val="FFFF00"/>
              </a:buClr>
              <a:buFontTx/>
              <a:buNone/>
            </a:pPr>
            <a:endParaRPr lang="en-US" altLang="en-US" sz="2800" smtClean="0">
              <a:solidFill>
                <a:srgbClr val="000066"/>
              </a:solidFill>
            </a:endParaRPr>
          </a:p>
        </p:txBody>
      </p:sp>
      <p:sp>
        <p:nvSpPr>
          <p:cNvPr id="370694" name="Text Box 6"/>
          <p:cNvSpPr txBox="1">
            <a:spLocks noChangeArrowheads="1"/>
          </p:cNvSpPr>
          <p:nvPr>
            <p:custDataLst>
              <p:tags r:id="rId4"/>
            </p:custDataLst>
          </p:nvPr>
        </p:nvSpPr>
        <p:spPr bwMode="auto">
          <a:xfrm>
            <a:off x="1979712" y="2276475"/>
            <a:ext cx="1728788"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en-GB" altLang="en-US" dirty="0">
                <a:solidFill>
                  <a:srgbClr val="FF3300"/>
                </a:solidFill>
                <a:latin typeface="Arial" charset="0"/>
              </a:rPr>
              <a:t>Right to </a:t>
            </a:r>
          </a:p>
          <a:p>
            <a:pPr algn="ctr" eaLnBrk="1" hangingPunct="1">
              <a:spcBef>
                <a:spcPct val="0"/>
              </a:spcBef>
              <a:buFontTx/>
              <a:buNone/>
            </a:pPr>
            <a:r>
              <a:rPr lang="en-GB" altLang="en-US" dirty="0">
                <a:solidFill>
                  <a:srgbClr val="FF3300"/>
                </a:solidFill>
                <a:latin typeface="Arial" charset="0"/>
              </a:rPr>
              <a:t>Liberty</a:t>
            </a:r>
          </a:p>
        </p:txBody>
      </p:sp>
      <p:sp>
        <p:nvSpPr>
          <p:cNvPr id="370696" name="Text Box 8"/>
          <p:cNvSpPr txBox="1">
            <a:spLocks noChangeArrowheads="1"/>
          </p:cNvSpPr>
          <p:nvPr>
            <p:custDataLst>
              <p:tags r:id="rId5"/>
            </p:custDataLst>
          </p:nvPr>
        </p:nvSpPr>
        <p:spPr bwMode="auto">
          <a:xfrm>
            <a:off x="5174972" y="2276475"/>
            <a:ext cx="2709396"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r>
              <a:rPr lang="en-GB" altLang="en-US" sz="3200" b="1" dirty="0">
                <a:latin typeface="Arial" charset="0"/>
              </a:rPr>
              <a:t>Investigation</a:t>
            </a:r>
          </a:p>
          <a:p>
            <a:pPr algn="ctr" eaLnBrk="1" hangingPunct="1">
              <a:spcBef>
                <a:spcPct val="0"/>
              </a:spcBef>
              <a:buFontTx/>
              <a:buNone/>
            </a:pPr>
            <a:r>
              <a:rPr lang="en-GB" altLang="en-US" sz="3200" b="1" dirty="0">
                <a:latin typeface="Arial" charset="0"/>
              </a:rPr>
              <a:t> Objectives</a:t>
            </a:r>
          </a:p>
        </p:txBody>
      </p:sp>
    </p:spTree>
    <p:extLst>
      <p:ext uri="{BB962C8B-B14F-4D97-AF65-F5344CB8AC3E}">
        <p14:creationId xmlns:p14="http://schemas.microsoft.com/office/powerpoint/2010/main" val="111300126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0694"/>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7069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0694" grpId="0"/>
      <p:bldP spid="370696"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108519" y="620688"/>
            <a:ext cx="9391898" cy="5259463"/>
          </a:xfrm>
          <a:prstGeom prst="rect">
            <a:avLst/>
          </a:prstGeom>
          <a:effectLst>
            <a:softEdge rad="317500"/>
          </a:effectLst>
        </p:spPr>
      </p:pic>
      <p:sp>
        <p:nvSpPr>
          <p:cNvPr id="22531" name="Rectangle 2"/>
          <p:cNvSpPr>
            <a:spLocks noGrp="1" noChangeArrowheads="1"/>
          </p:cNvSpPr>
          <p:nvPr>
            <p:ph type="title"/>
            <p:custDataLst>
              <p:tags r:id="rId2"/>
            </p:custDataLst>
          </p:nvPr>
        </p:nvSpPr>
        <p:spPr/>
        <p:txBody>
          <a:bodyPr/>
          <a:lstStyle/>
          <a:p>
            <a:pPr eaLnBrk="1" hangingPunct="1"/>
            <a:r>
              <a:rPr lang="en-GB" altLang="en-US" dirty="0" smtClean="0">
                <a:solidFill>
                  <a:schemeClr val="tx1"/>
                </a:solidFill>
              </a:rPr>
              <a:t>Investigation Objectives</a:t>
            </a:r>
          </a:p>
        </p:txBody>
      </p:sp>
      <p:sp>
        <p:nvSpPr>
          <p:cNvPr id="22532" name="Rectangle 3"/>
          <p:cNvSpPr>
            <a:spLocks noGrp="1" noChangeArrowheads="1"/>
          </p:cNvSpPr>
          <p:nvPr>
            <p:ph idx="1"/>
            <p:custDataLst>
              <p:tags r:id="rId3"/>
            </p:custDataLst>
          </p:nvPr>
        </p:nvSpPr>
        <p:spPr/>
        <p:txBody>
          <a:bodyPr/>
          <a:lstStyle/>
          <a:p>
            <a:pPr eaLnBrk="1" hangingPunct="1">
              <a:spcBef>
                <a:spcPct val="0"/>
              </a:spcBef>
            </a:pPr>
            <a:r>
              <a:rPr lang="en-GB" altLang="en-US" sz="3200" dirty="0" smtClean="0"/>
              <a:t>The </a:t>
            </a:r>
            <a:r>
              <a:rPr lang="en-GB" altLang="en-US" sz="3200" dirty="0" smtClean="0"/>
              <a:t>situation of the </a:t>
            </a:r>
            <a:r>
              <a:rPr lang="en-GB" altLang="en-US" sz="3200" dirty="0" smtClean="0"/>
              <a:t>victim</a:t>
            </a:r>
          </a:p>
          <a:p>
            <a:pPr eaLnBrk="1" hangingPunct="1">
              <a:spcBef>
                <a:spcPct val="0"/>
              </a:spcBef>
            </a:pPr>
            <a:endParaRPr lang="en-GB" altLang="en-US" sz="3200" dirty="0"/>
          </a:p>
          <a:p>
            <a:pPr eaLnBrk="1" hangingPunct="1">
              <a:spcBef>
                <a:spcPct val="0"/>
              </a:spcBef>
            </a:pPr>
            <a:r>
              <a:rPr lang="en-GB" altLang="en-US" sz="3200" dirty="0" smtClean="0"/>
              <a:t>The </a:t>
            </a:r>
            <a:r>
              <a:rPr lang="en-GB" altLang="en-US" sz="3200" dirty="0" smtClean="0"/>
              <a:t>circumstances of the </a:t>
            </a:r>
            <a:r>
              <a:rPr lang="en-GB" altLang="en-US" sz="3200" dirty="0" smtClean="0"/>
              <a:t>suspect</a:t>
            </a:r>
          </a:p>
          <a:p>
            <a:pPr eaLnBrk="1" hangingPunct="1">
              <a:spcBef>
                <a:spcPct val="0"/>
              </a:spcBef>
            </a:pPr>
            <a:endParaRPr lang="en-GB" altLang="en-US" sz="3200" dirty="0" smtClean="0"/>
          </a:p>
          <a:p>
            <a:pPr eaLnBrk="1" hangingPunct="1">
              <a:spcBef>
                <a:spcPct val="0"/>
              </a:spcBef>
            </a:pPr>
            <a:r>
              <a:rPr lang="en-GB" altLang="en-US" sz="3200" dirty="0" smtClean="0"/>
              <a:t>The nature of the </a:t>
            </a:r>
            <a:r>
              <a:rPr lang="en-GB" altLang="en-US" sz="3200" dirty="0" smtClean="0"/>
              <a:t>offence</a:t>
            </a:r>
          </a:p>
          <a:p>
            <a:pPr eaLnBrk="1" hangingPunct="1">
              <a:spcBef>
                <a:spcPct val="0"/>
              </a:spcBef>
            </a:pPr>
            <a:endParaRPr lang="en-GB" altLang="en-US" sz="3200" dirty="0" smtClean="0"/>
          </a:p>
          <a:p>
            <a:pPr eaLnBrk="1" hangingPunct="1">
              <a:spcBef>
                <a:spcPct val="0"/>
              </a:spcBef>
            </a:pPr>
            <a:r>
              <a:rPr lang="en-GB" altLang="en-US" sz="3200" dirty="0" smtClean="0"/>
              <a:t>The needs of the investigation process</a:t>
            </a:r>
          </a:p>
          <a:p>
            <a:pPr eaLnBrk="1" hangingPunct="1">
              <a:spcBef>
                <a:spcPct val="0"/>
              </a:spcBef>
            </a:pPr>
            <a:endParaRPr lang="en-GB" altLang="en-US" sz="3200" dirty="0" smtClean="0"/>
          </a:p>
        </p:txBody>
      </p:sp>
    </p:spTree>
    <p:extLst>
      <p:ext uri="{BB962C8B-B14F-4D97-AF65-F5344CB8AC3E}">
        <p14:creationId xmlns:p14="http://schemas.microsoft.com/office/powerpoint/2010/main" val="373808454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animEffect transition="in" filter="fade">
                                      <p:cBhvr>
                                        <p:cTn id="7" dur="500"/>
                                        <p:tgtEl>
                                          <p:spTgt spid="2253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2532">
                                            <p:txEl>
                                              <p:pRg st="2" end="2"/>
                                            </p:txEl>
                                          </p:spTgt>
                                        </p:tgtEl>
                                        <p:attrNameLst>
                                          <p:attrName>style.visibility</p:attrName>
                                        </p:attrNameLst>
                                      </p:cBhvr>
                                      <p:to>
                                        <p:strVal val="visible"/>
                                      </p:to>
                                    </p:set>
                                    <p:animEffect transition="in" filter="fade">
                                      <p:cBhvr>
                                        <p:cTn id="12" dur="500"/>
                                        <p:tgtEl>
                                          <p:spTgt spid="2253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2532">
                                            <p:txEl>
                                              <p:pRg st="4" end="4"/>
                                            </p:txEl>
                                          </p:spTgt>
                                        </p:tgtEl>
                                        <p:attrNameLst>
                                          <p:attrName>style.visibility</p:attrName>
                                        </p:attrNameLst>
                                      </p:cBhvr>
                                      <p:to>
                                        <p:strVal val="visible"/>
                                      </p:to>
                                    </p:set>
                                    <p:animEffect transition="in" filter="fade">
                                      <p:cBhvr>
                                        <p:cTn id="17" dur="500"/>
                                        <p:tgtEl>
                                          <p:spTgt spid="22532">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2532">
                                            <p:txEl>
                                              <p:pRg st="6" end="6"/>
                                            </p:txEl>
                                          </p:spTgt>
                                        </p:tgtEl>
                                        <p:attrNameLst>
                                          <p:attrName>style.visibility</p:attrName>
                                        </p:attrNameLst>
                                      </p:cBhvr>
                                      <p:to>
                                        <p:strVal val="visible"/>
                                      </p:to>
                                    </p:set>
                                    <p:animEffect transition="in" filter="fade">
                                      <p:cBhvr>
                                        <p:cTn id="22" dur="500"/>
                                        <p:tgtEl>
                                          <p:spTgt spid="2253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2"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108520" y="332656"/>
            <a:ext cx="9273799" cy="6242558"/>
          </a:xfrm>
          <a:prstGeom prst="rect">
            <a:avLst/>
          </a:prstGeom>
          <a:ln>
            <a:noFill/>
          </a:ln>
          <a:effectLst>
            <a:softEdge rad="317500"/>
          </a:effectLst>
        </p:spPr>
      </p:pic>
      <p:sp>
        <p:nvSpPr>
          <p:cNvPr id="129027" name="Rectangle 3"/>
          <p:cNvSpPr>
            <a:spLocks noGrp="1" noChangeArrowheads="1"/>
          </p:cNvSpPr>
          <p:nvPr>
            <p:ph type="body" idx="4294967295"/>
            <p:custDataLst>
              <p:tags r:id="rId2"/>
            </p:custDataLst>
          </p:nvPr>
        </p:nvSpPr>
        <p:spPr>
          <a:xfrm>
            <a:off x="0" y="549275"/>
            <a:ext cx="8229600" cy="5576888"/>
          </a:xfrm>
        </p:spPr>
        <p:txBody>
          <a:bodyPr>
            <a:normAutofit lnSpcReduction="10000"/>
          </a:bodyPr>
          <a:lstStyle/>
          <a:p>
            <a:pPr marL="984250" indent="-984250" eaLnBrk="1" hangingPunct="1">
              <a:buClr>
                <a:schemeClr val="tx1"/>
              </a:buClr>
              <a:buFontTx/>
              <a:buNone/>
              <a:defRPr/>
            </a:pPr>
            <a:endParaRPr lang="en-US" altLang="en-US" sz="900" dirty="0" smtClean="0">
              <a:solidFill>
                <a:srgbClr val="FF0000"/>
              </a:solidFill>
            </a:endParaRPr>
          </a:p>
          <a:p>
            <a:pPr marL="984250" indent="-984250" eaLnBrk="1" hangingPunct="1">
              <a:buClr>
                <a:schemeClr val="accent2"/>
              </a:buClr>
              <a:buFontTx/>
              <a:buNone/>
              <a:defRPr/>
            </a:pPr>
            <a:r>
              <a:rPr lang="en-US" altLang="en-US" sz="2400" dirty="0" smtClean="0"/>
              <a:t>To enable name &amp;/or address to be ascertained.</a:t>
            </a:r>
          </a:p>
          <a:p>
            <a:pPr marL="0" indent="0" eaLnBrk="1" hangingPunct="1">
              <a:buClr>
                <a:schemeClr val="accent2"/>
              </a:buClr>
              <a:buFontTx/>
              <a:buNone/>
              <a:defRPr/>
            </a:pPr>
            <a:endParaRPr lang="en-US" altLang="en-US" sz="2400" dirty="0" smtClean="0"/>
          </a:p>
          <a:p>
            <a:pPr marL="0" indent="0" eaLnBrk="1" hangingPunct="1">
              <a:buClr>
                <a:schemeClr val="accent2"/>
              </a:buClr>
              <a:buFontTx/>
              <a:buNone/>
              <a:defRPr/>
            </a:pPr>
            <a:r>
              <a:rPr lang="en-US" altLang="en-US" sz="2400" dirty="0" smtClean="0"/>
              <a:t>To prevent the person:</a:t>
            </a:r>
          </a:p>
          <a:p>
            <a:pPr marL="0" indent="0" eaLnBrk="1" hangingPunct="1">
              <a:buClr>
                <a:schemeClr val="accent2"/>
              </a:buClr>
              <a:buFontTx/>
              <a:buNone/>
              <a:defRPr/>
            </a:pPr>
            <a:endParaRPr lang="en-US" altLang="en-US" sz="2400" dirty="0" smtClean="0"/>
          </a:p>
          <a:p>
            <a:pPr marL="1384300" lvl="1" indent="-984250" eaLnBrk="1" hangingPunct="1">
              <a:spcBef>
                <a:spcPts val="0"/>
              </a:spcBef>
              <a:spcAft>
                <a:spcPts val="3600"/>
              </a:spcAft>
              <a:buClr>
                <a:schemeClr val="accent2"/>
              </a:buClr>
              <a:buFontTx/>
              <a:buNone/>
              <a:defRPr/>
            </a:pPr>
            <a:r>
              <a:rPr lang="en-US" altLang="en-US" sz="2400" dirty="0" smtClean="0"/>
              <a:t>Causing physical injury to himself or another.</a:t>
            </a:r>
          </a:p>
          <a:p>
            <a:pPr marL="1384300" lvl="1" indent="-984250" eaLnBrk="1" hangingPunct="1">
              <a:spcBef>
                <a:spcPts val="0"/>
              </a:spcBef>
              <a:spcAft>
                <a:spcPts val="3600"/>
              </a:spcAft>
              <a:buClr>
                <a:schemeClr val="accent2"/>
              </a:buClr>
              <a:buFontTx/>
              <a:buNone/>
              <a:defRPr/>
            </a:pPr>
            <a:r>
              <a:rPr lang="en-US" altLang="en-US" sz="2400" dirty="0" smtClean="0"/>
              <a:t>Suffering physical injury.</a:t>
            </a:r>
          </a:p>
          <a:p>
            <a:pPr marL="1384300" lvl="1" indent="-984250" eaLnBrk="1" hangingPunct="1">
              <a:spcBef>
                <a:spcPts val="0"/>
              </a:spcBef>
              <a:spcAft>
                <a:spcPts val="3600"/>
              </a:spcAft>
              <a:buClr>
                <a:schemeClr val="accent2"/>
              </a:buClr>
              <a:buFontTx/>
              <a:buNone/>
              <a:defRPr/>
            </a:pPr>
            <a:r>
              <a:rPr lang="en-US" altLang="en-US" sz="2400" dirty="0" smtClean="0"/>
              <a:t>Causing loss or damage to property.</a:t>
            </a:r>
          </a:p>
          <a:p>
            <a:pPr marL="1384300" lvl="1" indent="-984250" eaLnBrk="1" hangingPunct="1">
              <a:spcBef>
                <a:spcPts val="0"/>
              </a:spcBef>
              <a:spcAft>
                <a:spcPts val="3600"/>
              </a:spcAft>
              <a:buClr>
                <a:schemeClr val="accent2"/>
              </a:buClr>
              <a:buFontTx/>
              <a:buNone/>
              <a:defRPr/>
            </a:pPr>
            <a:r>
              <a:rPr lang="en-US" altLang="en-US" sz="2400" dirty="0" smtClean="0"/>
              <a:t>Committing an offence against public decency.</a:t>
            </a:r>
          </a:p>
          <a:p>
            <a:pPr marL="1384300" lvl="1" indent="-984250" eaLnBrk="1" hangingPunct="1">
              <a:spcBef>
                <a:spcPts val="0"/>
              </a:spcBef>
              <a:spcAft>
                <a:spcPts val="3600"/>
              </a:spcAft>
              <a:buClr>
                <a:schemeClr val="accent2"/>
              </a:buClr>
              <a:buFontTx/>
              <a:buNone/>
              <a:defRPr/>
            </a:pPr>
            <a:r>
              <a:rPr lang="en-US" altLang="en-US" sz="2400" dirty="0" smtClean="0"/>
              <a:t>Causing an unlawful obstruction of the highway. </a:t>
            </a:r>
          </a:p>
        </p:txBody>
      </p:sp>
    </p:spTree>
    <p:extLst>
      <p:ext uri="{BB962C8B-B14F-4D97-AF65-F5344CB8AC3E}">
        <p14:creationId xmlns:p14="http://schemas.microsoft.com/office/powerpoint/2010/main" val="2513902796"/>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108520" y="332656"/>
            <a:ext cx="9273799" cy="6242558"/>
          </a:xfrm>
          <a:prstGeom prst="rect">
            <a:avLst/>
          </a:prstGeom>
          <a:ln>
            <a:noFill/>
          </a:ln>
          <a:effectLst>
            <a:softEdge rad="317500"/>
          </a:effectLst>
        </p:spPr>
      </p:pic>
      <p:sp>
        <p:nvSpPr>
          <p:cNvPr id="129027" name="Rectangle 3"/>
          <p:cNvSpPr>
            <a:spLocks noGrp="1" noChangeArrowheads="1"/>
          </p:cNvSpPr>
          <p:nvPr>
            <p:ph type="body" idx="4294967295"/>
            <p:custDataLst>
              <p:tags r:id="rId2"/>
            </p:custDataLst>
          </p:nvPr>
        </p:nvSpPr>
        <p:spPr>
          <a:xfrm>
            <a:off x="0" y="549275"/>
            <a:ext cx="8892480" cy="5576888"/>
          </a:xfrm>
        </p:spPr>
        <p:txBody>
          <a:bodyPr>
            <a:normAutofit/>
          </a:bodyPr>
          <a:lstStyle/>
          <a:p>
            <a:pPr marL="984250" indent="-984250" eaLnBrk="1" hangingPunct="1">
              <a:spcAft>
                <a:spcPts val="4800"/>
              </a:spcAft>
              <a:buClr>
                <a:schemeClr val="tx1"/>
              </a:buClr>
              <a:buFontTx/>
              <a:buNone/>
              <a:defRPr/>
            </a:pPr>
            <a:endParaRPr lang="en-US" altLang="en-US" sz="900" dirty="0" smtClean="0">
              <a:solidFill>
                <a:srgbClr val="FF0000"/>
              </a:solidFill>
            </a:endParaRPr>
          </a:p>
          <a:p>
            <a:pPr marL="0" indent="0" eaLnBrk="1" hangingPunct="1">
              <a:spcBef>
                <a:spcPts val="0"/>
              </a:spcBef>
              <a:spcAft>
                <a:spcPts val="4800"/>
              </a:spcAft>
              <a:buClr>
                <a:schemeClr val="tx1"/>
              </a:buClr>
              <a:buFontTx/>
              <a:buNone/>
              <a:defRPr/>
            </a:pPr>
            <a:r>
              <a:rPr lang="en-US" altLang="en-US" sz="2400" dirty="0" smtClean="0"/>
              <a:t>To protect a child or other vulnerable person.</a:t>
            </a:r>
          </a:p>
          <a:p>
            <a:pPr marL="0" indent="0" eaLnBrk="1" hangingPunct="1">
              <a:spcBef>
                <a:spcPts val="1200"/>
              </a:spcBef>
              <a:spcAft>
                <a:spcPts val="2400"/>
              </a:spcAft>
              <a:buClr>
                <a:srgbClr val="FFFF00"/>
              </a:buClr>
              <a:buFontTx/>
              <a:buNone/>
              <a:defRPr/>
            </a:pPr>
            <a:r>
              <a:rPr lang="en-US" altLang="en-US" sz="2400" dirty="0" smtClean="0"/>
              <a:t>To allow the prompt and effective investigation of:</a:t>
            </a:r>
          </a:p>
          <a:p>
            <a:pPr marL="801688" lvl="1" indent="0" eaLnBrk="1" hangingPunct="1">
              <a:spcBef>
                <a:spcPts val="0"/>
              </a:spcBef>
              <a:spcAft>
                <a:spcPts val="2400"/>
              </a:spcAft>
              <a:buFontTx/>
              <a:buNone/>
              <a:defRPr/>
            </a:pPr>
            <a:r>
              <a:rPr lang="en-US" altLang="en-US" sz="2400" dirty="0"/>
              <a:t>The offence, or</a:t>
            </a:r>
          </a:p>
          <a:p>
            <a:pPr marL="801688" lvl="1" indent="0" eaLnBrk="1" hangingPunct="1">
              <a:spcBef>
                <a:spcPts val="0"/>
              </a:spcBef>
              <a:spcAft>
                <a:spcPts val="2400"/>
              </a:spcAft>
              <a:buFontTx/>
              <a:buNone/>
              <a:defRPr/>
            </a:pPr>
            <a:r>
              <a:rPr lang="en-US" altLang="en-US" sz="2400" dirty="0"/>
              <a:t>The conduct of the person.</a:t>
            </a:r>
          </a:p>
          <a:p>
            <a:pPr marL="0" indent="0" eaLnBrk="1" hangingPunct="1">
              <a:spcBef>
                <a:spcPts val="1200"/>
              </a:spcBef>
              <a:spcAft>
                <a:spcPts val="4800"/>
              </a:spcAft>
              <a:buClr>
                <a:srgbClr val="FFFF00"/>
              </a:buClr>
              <a:buFontTx/>
              <a:buNone/>
              <a:defRPr/>
            </a:pPr>
            <a:r>
              <a:rPr lang="en-US" altLang="en-US" sz="2400" dirty="0" smtClean="0"/>
              <a:t>To prevent any prosecution for the offence from being hindered by the disappearance of the person. </a:t>
            </a:r>
          </a:p>
        </p:txBody>
      </p:sp>
    </p:spTree>
    <p:extLst>
      <p:ext uri="{BB962C8B-B14F-4D97-AF65-F5344CB8AC3E}">
        <p14:creationId xmlns:p14="http://schemas.microsoft.com/office/powerpoint/2010/main" val="3483875654"/>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395536" y="595916"/>
            <a:ext cx="8174763" cy="5929428"/>
          </a:xfrm>
          <a:prstGeom prst="rect">
            <a:avLst/>
          </a:prstGeom>
          <a:effectLst>
            <a:softEdge rad="635000"/>
          </a:effectLst>
        </p:spPr>
      </p:pic>
      <p:sp>
        <p:nvSpPr>
          <p:cNvPr id="25603" name="Rectangle 2"/>
          <p:cNvSpPr>
            <a:spLocks noGrp="1" noChangeArrowheads="1"/>
          </p:cNvSpPr>
          <p:nvPr>
            <p:ph type="title"/>
            <p:custDataLst>
              <p:tags r:id="rId2"/>
            </p:custDataLst>
          </p:nvPr>
        </p:nvSpPr>
        <p:spPr/>
        <p:txBody>
          <a:bodyPr/>
          <a:lstStyle/>
          <a:p>
            <a:pPr eaLnBrk="1" hangingPunct="1"/>
            <a:r>
              <a:rPr lang="en-GB" altLang="en-US" smtClean="0">
                <a:solidFill>
                  <a:schemeClr val="tx1"/>
                </a:solidFill>
              </a:rPr>
              <a:t>COP PLANNED</a:t>
            </a:r>
          </a:p>
        </p:txBody>
      </p:sp>
      <p:sp>
        <p:nvSpPr>
          <p:cNvPr id="25604" name="Rectangle 3"/>
          <p:cNvSpPr>
            <a:spLocks noGrp="1" noChangeArrowheads="1"/>
          </p:cNvSpPr>
          <p:nvPr>
            <p:ph idx="1"/>
            <p:custDataLst>
              <p:tags r:id="rId3"/>
            </p:custDataLst>
          </p:nvPr>
        </p:nvSpPr>
        <p:spPr>
          <a:xfrm>
            <a:off x="685800" y="1668288"/>
            <a:ext cx="7342584" cy="5145088"/>
          </a:xfrm>
        </p:spPr>
        <p:txBody>
          <a:bodyPr>
            <a:normAutofit/>
          </a:bodyPr>
          <a:lstStyle/>
          <a:p>
            <a:pPr lvl="4">
              <a:spcBef>
                <a:spcPct val="0"/>
              </a:spcBef>
              <a:spcAft>
                <a:spcPts val="300"/>
              </a:spcAft>
            </a:pPr>
            <a:r>
              <a:rPr lang="en-GB" altLang="en-US" sz="2400" b="1" dirty="0" smtClean="0">
                <a:solidFill>
                  <a:srgbClr val="002060"/>
                </a:solidFill>
              </a:rPr>
              <a:t>I</a:t>
            </a:r>
            <a:r>
              <a:rPr lang="en-GB" altLang="en-US" sz="2400" dirty="0" smtClean="0">
                <a:solidFill>
                  <a:srgbClr val="002060"/>
                </a:solidFill>
              </a:rPr>
              <a:t>nvestigation</a:t>
            </a:r>
          </a:p>
          <a:p>
            <a:pPr lvl="4">
              <a:spcBef>
                <a:spcPct val="0"/>
              </a:spcBef>
              <a:spcAft>
                <a:spcPts val="300"/>
              </a:spcAft>
            </a:pPr>
            <a:r>
              <a:rPr lang="en-GB" altLang="en-US" sz="2400" b="1" dirty="0" smtClean="0">
                <a:solidFill>
                  <a:srgbClr val="002060"/>
                </a:solidFill>
              </a:rPr>
              <a:t>D</a:t>
            </a:r>
            <a:r>
              <a:rPr lang="en-GB" altLang="en-US" sz="2400" dirty="0" smtClean="0">
                <a:solidFill>
                  <a:srgbClr val="002060"/>
                </a:solidFill>
              </a:rPr>
              <a:t>isappearance</a:t>
            </a:r>
          </a:p>
          <a:p>
            <a:pPr lvl="4" eaLnBrk="1" hangingPunct="1">
              <a:spcBef>
                <a:spcPct val="0"/>
              </a:spcBef>
              <a:spcAft>
                <a:spcPts val="300"/>
              </a:spcAft>
            </a:pPr>
            <a:r>
              <a:rPr lang="en-GB" altLang="en-US" sz="2400" b="1" dirty="0" smtClean="0">
                <a:solidFill>
                  <a:srgbClr val="002060"/>
                </a:solidFill>
              </a:rPr>
              <a:t>C</a:t>
            </a:r>
            <a:r>
              <a:rPr lang="en-GB" altLang="en-US" sz="2400" dirty="0" smtClean="0">
                <a:solidFill>
                  <a:srgbClr val="002060"/>
                </a:solidFill>
              </a:rPr>
              <a:t>hild to protect a child </a:t>
            </a:r>
          </a:p>
          <a:p>
            <a:pPr lvl="4" eaLnBrk="1" hangingPunct="1">
              <a:spcBef>
                <a:spcPct val="0"/>
              </a:spcBef>
              <a:spcAft>
                <a:spcPts val="300"/>
              </a:spcAft>
            </a:pPr>
            <a:r>
              <a:rPr lang="en-GB" altLang="en-US" sz="2400" b="1" dirty="0" smtClean="0">
                <a:solidFill>
                  <a:srgbClr val="002060"/>
                </a:solidFill>
              </a:rPr>
              <a:t>O</a:t>
            </a:r>
            <a:r>
              <a:rPr lang="en-GB" altLang="en-US" sz="2400" dirty="0" smtClean="0">
                <a:solidFill>
                  <a:srgbClr val="002060"/>
                </a:solidFill>
              </a:rPr>
              <a:t>bstruction of the highway</a:t>
            </a:r>
          </a:p>
          <a:p>
            <a:pPr lvl="4" eaLnBrk="1" hangingPunct="1">
              <a:spcBef>
                <a:spcPct val="0"/>
              </a:spcBef>
              <a:spcAft>
                <a:spcPts val="300"/>
              </a:spcAft>
            </a:pPr>
            <a:r>
              <a:rPr lang="en-GB" altLang="en-US" sz="2400" b="1" dirty="0" smtClean="0">
                <a:solidFill>
                  <a:srgbClr val="002060"/>
                </a:solidFill>
              </a:rPr>
              <a:t>P</a:t>
            </a:r>
            <a:r>
              <a:rPr lang="en-GB" altLang="en-US" sz="2400" dirty="0" smtClean="0">
                <a:solidFill>
                  <a:srgbClr val="002060"/>
                </a:solidFill>
              </a:rPr>
              <a:t>hysical Injury</a:t>
            </a:r>
          </a:p>
          <a:p>
            <a:pPr lvl="4" eaLnBrk="1" hangingPunct="1">
              <a:spcBef>
                <a:spcPct val="0"/>
              </a:spcBef>
              <a:spcAft>
                <a:spcPts val="300"/>
              </a:spcAft>
            </a:pPr>
            <a:r>
              <a:rPr lang="en-GB" altLang="en-US" sz="2400" b="1" dirty="0" smtClean="0">
                <a:solidFill>
                  <a:srgbClr val="002060"/>
                </a:solidFill>
              </a:rPr>
              <a:t>P</a:t>
            </a:r>
            <a:r>
              <a:rPr lang="en-GB" altLang="en-US" sz="2400" dirty="0" smtClean="0">
                <a:solidFill>
                  <a:srgbClr val="002060"/>
                </a:solidFill>
              </a:rPr>
              <a:t>ublic decency</a:t>
            </a:r>
          </a:p>
          <a:p>
            <a:pPr lvl="4" eaLnBrk="1" hangingPunct="1">
              <a:spcBef>
                <a:spcPct val="0"/>
              </a:spcBef>
              <a:spcAft>
                <a:spcPts val="300"/>
              </a:spcAft>
            </a:pPr>
            <a:r>
              <a:rPr lang="en-GB" altLang="en-US" sz="2400" b="1" dirty="0" smtClean="0">
                <a:solidFill>
                  <a:srgbClr val="002060"/>
                </a:solidFill>
              </a:rPr>
              <a:t>L</a:t>
            </a:r>
            <a:r>
              <a:rPr lang="en-GB" altLang="en-US" sz="2400" dirty="0" smtClean="0">
                <a:solidFill>
                  <a:srgbClr val="002060"/>
                </a:solidFill>
              </a:rPr>
              <a:t>oss or damage</a:t>
            </a:r>
          </a:p>
          <a:p>
            <a:pPr lvl="4" eaLnBrk="1" hangingPunct="1">
              <a:spcBef>
                <a:spcPct val="0"/>
              </a:spcBef>
              <a:spcAft>
                <a:spcPts val="300"/>
              </a:spcAft>
            </a:pPr>
            <a:r>
              <a:rPr lang="en-GB" altLang="en-US" sz="2400" b="1" dirty="0" smtClean="0">
                <a:solidFill>
                  <a:srgbClr val="002060"/>
                </a:solidFill>
              </a:rPr>
              <a:t>A</a:t>
            </a:r>
            <a:r>
              <a:rPr lang="en-GB" altLang="en-US" sz="2400" dirty="0" smtClean="0">
                <a:solidFill>
                  <a:srgbClr val="002060"/>
                </a:solidFill>
              </a:rPr>
              <a:t>ddress </a:t>
            </a:r>
          </a:p>
          <a:p>
            <a:pPr lvl="4" eaLnBrk="1" hangingPunct="1">
              <a:spcBef>
                <a:spcPct val="0"/>
              </a:spcBef>
              <a:spcAft>
                <a:spcPts val="300"/>
              </a:spcAft>
            </a:pPr>
            <a:r>
              <a:rPr lang="en-GB" altLang="en-US" sz="2400" b="1" dirty="0" smtClean="0">
                <a:solidFill>
                  <a:srgbClr val="002060"/>
                </a:solidFill>
              </a:rPr>
              <a:t>N</a:t>
            </a:r>
            <a:r>
              <a:rPr lang="en-GB" altLang="en-US" sz="2400" dirty="0" smtClean="0">
                <a:solidFill>
                  <a:srgbClr val="002060"/>
                </a:solidFill>
              </a:rPr>
              <a:t>ame</a:t>
            </a:r>
          </a:p>
          <a:p>
            <a:pPr lvl="4" eaLnBrk="1" hangingPunct="1">
              <a:spcBef>
                <a:spcPct val="0"/>
              </a:spcBef>
              <a:spcAft>
                <a:spcPts val="300"/>
              </a:spcAft>
            </a:pPr>
            <a:r>
              <a:rPr lang="en-GB" altLang="en-US" sz="2400" b="1" dirty="0" smtClean="0">
                <a:solidFill>
                  <a:srgbClr val="002060"/>
                </a:solidFill>
              </a:rPr>
              <a:t>E</a:t>
            </a:r>
            <a:r>
              <a:rPr lang="en-GB" altLang="en-US" sz="2400" dirty="0" smtClean="0">
                <a:solidFill>
                  <a:srgbClr val="002060"/>
                </a:solidFill>
              </a:rPr>
              <a:t>ffective Investigation</a:t>
            </a:r>
          </a:p>
          <a:p>
            <a:pPr lvl="4" eaLnBrk="1" hangingPunct="1">
              <a:spcBef>
                <a:spcPct val="0"/>
              </a:spcBef>
              <a:spcAft>
                <a:spcPts val="300"/>
              </a:spcAft>
            </a:pPr>
            <a:r>
              <a:rPr lang="en-GB" altLang="en-US" sz="2400" b="1" dirty="0" smtClean="0">
                <a:solidFill>
                  <a:srgbClr val="002060"/>
                </a:solidFill>
              </a:rPr>
              <a:t>D</a:t>
            </a:r>
            <a:r>
              <a:rPr lang="en-GB" altLang="en-US" sz="2400" dirty="0" smtClean="0">
                <a:solidFill>
                  <a:srgbClr val="002060"/>
                </a:solidFill>
              </a:rPr>
              <a:t>isappearance of the person</a:t>
            </a:r>
          </a:p>
        </p:txBody>
      </p:sp>
    </p:spTree>
    <p:extLst>
      <p:ext uri="{BB962C8B-B14F-4D97-AF65-F5344CB8AC3E}">
        <p14:creationId xmlns:p14="http://schemas.microsoft.com/office/powerpoint/2010/main" val="3817174889"/>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395536" y="1772816"/>
            <a:ext cx="8382931" cy="3245005"/>
          </a:xfrm>
          <a:prstGeom prst="rect">
            <a:avLst/>
          </a:prstGeom>
          <a:ln>
            <a:noFill/>
          </a:ln>
          <a:effectLst>
            <a:softEdge rad="112500"/>
          </a:effectLst>
        </p:spPr>
      </p:pic>
      <p:sp>
        <p:nvSpPr>
          <p:cNvPr id="25602" name="Rectangle 3"/>
          <p:cNvSpPr>
            <a:spLocks noGrp="1" noChangeArrowheads="1"/>
          </p:cNvSpPr>
          <p:nvPr>
            <p:ph type="body" idx="4294967295"/>
            <p:custDataLst>
              <p:tags r:id="rId2"/>
            </p:custDataLst>
          </p:nvPr>
        </p:nvSpPr>
        <p:spPr>
          <a:xfrm>
            <a:off x="0" y="2063750"/>
            <a:ext cx="8785225" cy="2736850"/>
          </a:xfrm>
        </p:spPr>
        <p:txBody>
          <a:bodyPr/>
          <a:lstStyle/>
          <a:p>
            <a:pPr algn="ctr" eaLnBrk="1" hangingPunct="1">
              <a:buClr>
                <a:srgbClr val="FFFF00"/>
              </a:buClr>
              <a:buFontTx/>
              <a:buNone/>
            </a:pPr>
            <a:endParaRPr lang="en-US" altLang="en-US" sz="600" dirty="0" smtClean="0">
              <a:solidFill>
                <a:srgbClr val="000066"/>
              </a:solidFill>
            </a:endParaRPr>
          </a:p>
          <a:p>
            <a:pPr algn="ctr" eaLnBrk="1" hangingPunct="1">
              <a:buClr>
                <a:srgbClr val="FFFF00"/>
              </a:buClr>
              <a:buFontTx/>
              <a:buNone/>
            </a:pPr>
            <a:r>
              <a:rPr lang="en-US" altLang="en-US" sz="3200" dirty="0" smtClean="0"/>
              <a:t>Code G </a:t>
            </a:r>
          </a:p>
          <a:p>
            <a:pPr algn="ctr" eaLnBrk="1" hangingPunct="1">
              <a:buClr>
                <a:srgbClr val="FFFF00"/>
              </a:buClr>
              <a:buFontTx/>
              <a:buNone/>
            </a:pPr>
            <a:endParaRPr lang="en-US" altLang="en-US" sz="3200" dirty="0" smtClean="0">
              <a:solidFill>
                <a:srgbClr val="0000FF"/>
              </a:solidFill>
            </a:endParaRPr>
          </a:p>
          <a:p>
            <a:pPr algn="ctr" eaLnBrk="1" hangingPunct="1">
              <a:buClr>
                <a:srgbClr val="FFFF00"/>
              </a:buClr>
              <a:buFontTx/>
              <a:buNone/>
            </a:pPr>
            <a:r>
              <a:rPr lang="en-US" altLang="en-US" sz="3200" dirty="0" smtClean="0">
                <a:solidFill>
                  <a:srgbClr val="FF0000"/>
                </a:solidFill>
              </a:rPr>
              <a:t>Necessity Criteria Examples</a:t>
            </a:r>
          </a:p>
        </p:txBody>
      </p:sp>
    </p:spTree>
    <p:extLst>
      <p:ext uri="{BB962C8B-B14F-4D97-AF65-F5344CB8AC3E}">
        <p14:creationId xmlns:p14="http://schemas.microsoft.com/office/powerpoint/2010/main" val="2143562825"/>
      </p:ext>
    </p:extLst>
  </p:cSld>
  <p:clrMapOvr>
    <a:masterClrMapping/>
  </p:clrMapOv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4"/>
          <p:cNvSpPr>
            <a:spLocks noGrp="1" noChangeArrowheads="1"/>
          </p:cNvSpPr>
          <p:nvPr>
            <p:ph type="ctrTitle" idx="4294967295"/>
            <p:custDataLst>
              <p:tags r:id="rId1"/>
            </p:custDataLst>
          </p:nvPr>
        </p:nvSpPr>
        <p:spPr>
          <a:xfrm>
            <a:off x="0" y="333375"/>
            <a:ext cx="7772400" cy="1470025"/>
          </a:xfrm>
        </p:spPr>
        <p:txBody>
          <a:bodyPr>
            <a:normAutofit fontScale="90000"/>
          </a:bodyPr>
          <a:lstStyle/>
          <a:p>
            <a:r>
              <a:rPr lang="en-GB" altLang="en-US" smtClean="0">
                <a:solidFill>
                  <a:schemeClr val="accent2"/>
                </a:solidFill>
                <a:latin typeface="Verdana" pitchFamily="34" charset="0"/>
              </a:rPr>
              <a:t>To enable the name and/or address of the person in question to be ascertained.</a:t>
            </a:r>
            <a:r>
              <a:rPr lang="en-GB" altLang="en-US" b="1" smtClean="0">
                <a:solidFill>
                  <a:schemeClr val="accent2"/>
                </a:solidFill>
              </a:rPr>
              <a:t> </a:t>
            </a:r>
            <a:endParaRPr lang="en-GB" altLang="en-US" smtClean="0">
              <a:solidFill>
                <a:schemeClr val="accent2"/>
              </a:solidFill>
            </a:endParaRPr>
          </a:p>
        </p:txBody>
      </p:sp>
      <p:sp>
        <p:nvSpPr>
          <p:cNvPr id="27651" name="Rectangle 3"/>
          <p:cNvSpPr>
            <a:spLocks noGrp="1" noChangeArrowheads="1"/>
          </p:cNvSpPr>
          <p:nvPr>
            <p:ph type="subTitle" idx="4294967295"/>
            <p:custDataLst>
              <p:tags r:id="rId2"/>
            </p:custDataLst>
          </p:nvPr>
        </p:nvSpPr>
        <p:spPr>
          <a:xfrm>
            <a:off x="0" y="3886200"/>
            <a:ext cx="6400800" cy="1752600"/>
          </a:xfrm>
        </p:spPr>
        <p:txBody>
          <a:bodyPr/>
          <a:lstStyle/>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a:p>
            <a:pPr marL="0" indent="0" algn="ctr" eaLnBrk="1" hangingPunct="1">
              <a:buClr>
                <a:srgbClr val="FFFF00"/>
              </a:buClr>
              <a:buFontTx/>
              <a:buNone/>
            </a:pPr>
            <a:endParaRPr lang="en-GB" altLang="en-US" sz="600" b="1" smtClean="0">
              <a:solidFill>
                <a:srgbClr val="FF3300"/>
              </a:solidFill>
            </a:endParaRPr>
          </a:p>
        </p:txBody>
      </p:sp>
      <p:pic>
        <p:nvPicPr>
          <p:cNvPr id="27652" name="Picture 1"/>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428875" y="2109788"/>
            <a:ext cx="4286250" cy="304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74754160"/>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custDataLst>
              <p:tags r:id="rId1"/>
            </p:custDataLst>
          </p:nvPr>
        </p:nvSpPr>
        <p:spPr/>
        <p:txBody>
          <a:bodyPr>
            <a:normAutofit fontScale="90000"/>
          </a:bodyPr>
          <a:lstStyle/>
          <a:p>
            <a:r>
              <a:rPr lang="en-GB" altLang="en-US" dirty="0" smtClean="0">
                <a:solidFill>
                  <a:schemeClr val="tx1"/>
                </a:solidFill>
                <a:latin typeface="Verdana" pitchFamily="34" charset="0"/>
              </a:rPr>
              <a:t>To prevent the person in question causing physical injury to:</a:t>
            </a:r>
            <a:endParaRPr lang="en-GB" altLang="en-US" dirty="0" smtClean="0">
              <a:solidFill>
                <a:schemeClr val="tx1"/>
              </a:solidFill>
            </a:endParaRPr>
          </a:p>
        </p:txBody>
      </p:sp>
      <p:pic>
        <p:nvPicPr>
          <p:cNvPr id="6" name="Picture 5"/>
          <p:cNvPicPr>
            <a:picLocks noChangeAspect="1"/>
          </p:cNvPicPr>
          <p:nvPr>
            <p:custDataLst>
              <p:tags r:id="rId2"/>
            </p:custDataLst>
          </p:nvPr>
        </p:nvPicPr>
        <p:blipFill rotWithShape="1">
          <a:blip r:embed="rId8" cstate="print">
            <a:extLst>
              <a:ext uri="{28A0092B-C50C-407E-A947-70E740481C1C}">
                <a14:useLocalDpi xmlns:a14="http://schemas.microsoft.com/office/drawing/2010/main" val="0"/>
              </a:ext>
            </a:extLst>
          </a:blip>
          <a:srcRect t="3592" b="16321"/>
          <a:stretch/>
        </p:blipFill>
        <p:spPr>
          <a:xfrm>
            <a:off x="1373138" y="2276872"/>
            <a:ext cx="2190750" cy="3211551"/>
          </a:xfrm>
          <a:prstGeom prst="rect">
            <a:avLst/>
          </a:prstGeom>
          <a:ln>
            <a:noFill/>
          </a:ln>
          <a:effectLst>
            <a:softEdge rad="112500"/>
          </a:effectLst>
        </p:spPr>
      </p:pic>
      <p:pic>
        <p:nvPicPr>
          <p:cNvPr id="7" name="Picture 6"/>
          <p:cNvPicPr>
            <a:picLocks noChangeAspect="1"/>
          </p:cNvPicPr>
          <p:nvPr>
            <p:custDataLst>
              <p:tags r:id="rId3"/>
            </p:custDataLst>
          </p:nvPr>
        </p:nvPicPr>
        <p:blipFill rotWithShape="1">
          <a:blip r:embed="rId9" cstate="print">
            <a:extLst>
              <a:ext uri="{28A0092B-C50C-407E-A947-70E740481C1C}">
                <a14:useLocalDpi xmlns:a14="http://schemas.microsoft.com/office/drawing/2010/main" val="0"/>
              </a:ext>
            </a:extLst>
          </a:blip>
          <a:srcRect l="9450" t="3072" r="22989" b="3269"/>
          <a:stretch/>
        </p:blipFill>
        <p:spPr>
          <a:xfrm>
            <a:off x="4939495" y="2276872"/>
            <a:ext cx="3088889" cy="3211551"/>
          </a:xfrm>
          <a:prstGeom prst="rect">
            <a:avLst/>
          </a:prstGeom>
          <a:ln>
            <a:noFill/>
          </a:ln>
          <a:effectLst>
            <a:softEdge rad="112500"/>
          </a:effectLst>
        </p:spPr>
      </p:pic>
      <p:sp>
        <p:nvSpPr>
          <p:cNvPr id="2" name="TextBox 1"/>
          <p:cNvSpPr txBox="1"/>
          <p:nvPr>
            <p:custDataLst>
              <p:tags r:id="rId4"/>
            </p:custDataLst>
          </p:nvPr>
        </p:nvSpPr>
        <p:spPr>
          <a:xfrm>
            <a:off x="5674262" y="1556792"/>
            <a:ext cx="1619354" cy="584775"/>
          </a:xfrm>
          <a:prstGeom prst="rect">
            <a:avLst/>
          </a:prstGeom>
          <a:noFill/>
        </p:spPr>
        <p:txBody>
          <a:bodyPr wrap="none" rtlCol="0">
            <a:spAutoFit/>
          </a:bodyPr>
          <a:lstStyle/>
          <a:p>
            <a:r>
              <a:rPr lang="en-GB" altLang="en-US" sz="3200" dirty="0" smtClean="0">
                <a:solidFill>
                  <a:srgbClr val="000099"/>
                </a:solidFill>
              </a:rPr>
              <a:t>Another</a:t>
            </a:r>
            <a:endParaRPr lang="en-GB" sz="3200" dirty="0">
              <a:solidFill>
                <a:srgbClr val="000099"/>
              </a:solidFill>
            </a:endParaRPr>
          </a:p>
        </p:txBody>
      </p:sp>
      <p:sp>
        <p:nvSpPr>
          <p:cNvPr id="3" name="TextBox 2"/>
          <p:cNvSpPr txBox="1"/>
          <p:nvPr>
            <p:custDataLst>
              <p:tags r:id="rId5"/>
            </p:custDataLst>
          </p:nvPr>
        </p:nvSpPr>
        <p:spPr>
          <a:xfrm>
            <a:off x="1692499" y="1556791"/>
            <a:ext cx="1552028" cy="584775"/>
          </a:xfrm>
          <a:prstGeom prst="rect">
            <a:avLst/>
          </a:prstGeom>
          <a:noFill/>
        </p:spPr>
        <p:txBody>
          <a:bodyPr wrap="none" rtlCol="0">
            <a:spAutoFit/>
          </a:bodyPr>
          <a:lstStyle/>
          <a:p>
            <a:r>
              <a:rPr lang="en-GB" altLang="en-US" sz="3200" dirty="0" smtClean="0">
                <a:solidFill>
                  <a:srgbClr val="000099"/>
                </a:solidFill>
              </a:rPr>
              <a:t>Himself</a:t>
            </a:r>
            <a:endParaRPr lang="en-GB" altLang="en-US" sz="3200" dirty="0">
              <a:solidFill>
                <a:srgbClr val="000099"/>
              </a:solidFill>
            </a:endParaRPr>
          </a:p>
        </p:txBody>
      </p:sp>
    </p:spTree>
    <p:extLst>
      <p:ext uri="{BB962C8B-B14F-4D97-AF65-F5344CB8AC3E}">
        <p14:creationId xmlns:p14="http://schemas.microsoft.com/office/powerpoint/2010/main" val="62211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Effect transition="in" filter="fade">
                                      <p:cBhvr>
                                        <p:cTn id="15" dur="500"/>
                                        <p:tgtEl>
                                          <p:spTgt spid="2"/>
                                        </p:tgtEl>
                                      </p:cBhvr>
                                    </p:animEffect>
                                  </p:childTnLst>
                                </p:cTn>
                              </p:par>
                              <p:par>
                                <p:cTn id="16" presetID="10" presetClass="entr" presetSubtype="0" fill="hold"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4"/>
          <p:cNvSpPr>
            <a:spLocks noGrp="1" noChangeArrowheads="1"/>
          </p:cNvSpPr>
          <p:nvPr>
            <p:ph type="ctrTitle" idx="4294967295"/>
            <p:custDataLst>
              <p:tags r:id="rId1"/>
            </p:custDataLst>
          </p:nvPr>
        </p:nvSpPr>
        <p:spPr>
          <a:xfrm>
            <a:off x="0" y="260350"/>
            <a:ext cx="7772400" cy="1470025"/>
          </a:xfrm>
        </p:spPr>
        <p:txBody>
          <a:bodyPr>
            <a:normAutofit fontScale="90000"/>
          </a:bodyPr>
          <a:lstStyle/>
          <a:p>
            <a:r>
              <a:rPr lang="en-GB" altLang="en-US" smtClean="0">
                <a:solidFill>
                  <a:schemeClr val="tx1"/>
                </a:solidFill>
                <a:latin typeface="Verdana" pitchFamily="34" charset="0"/>
              </a:rPr>
              <a:t>To prevent the person in question suffering physical injury</a:t>
            </a:r>
          </a:p>
        </p:txBody>
      </p:sp>
      <p:sp>
        <p:nvSpPr>
          <p:cNvPr id="30723" name="Rectangle 3"/>
          <p:cNvSpPr>
            <a:spLocks noGrp="1" noChangeArrowheads="1"/>
          </p:cNvSpPr>
          <p:nvPr>
            <p:ph type="subTitle" idx="4294967295"/>
            <p:custDataLst>
              <p:tags r:id="rId2"/>
            </p:custDataLst>
          </p:nvPr>
        </p:nvSpPr>
        <p:spPr>
          <a:xfrm>
            <a:off x="0" y="3886200"/>
            <a:ext cx="6400800" cy="1752600"/>
          </a:xfrm>
        </p:spPr>
        <p:txBody>
          <a:bodyPr/>
          <a:lstStyle/>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600" smtClean="0">
              <a:solidFill>
                <a:srgbClr val="000066"/>
              </a:solidFill>
            </a:endParaRPr>
          </a:p>
          <a:p>
            <a:pPr marL="0" indent="0" algn="ctr" eaLnBrk="1" hangingPunct="1">
              <a:buClr>
                <a:srgbClr val="FFFF00"/>
              </a:buClr>
              <a:buFontTx/>
              <a:buNone/>
            </a:pPr>
            <a:endParaRPr lang="en-US" altLang="en-US" sz="2000" smtClean="0"/>
          </a:p>
        </p:txBody>
      </p:sp>
      <p:pic>
        <p:nvPicPr>
          <p:cNvPr id="2" name="Picture 1"/>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r="14821"/>
          <a:stretch/>
        </p:blipFill>
        <p:spPr>
          <a:xfrm>
            <a:off x="2483768" y="1944429"/>
            <a:ext cx="4176464" cy="4148867"/>
          </a:xfrm>
          <a:prstGeom prst="rect">
            <a:avLst/>
          </a:prstGeom>
          <a:ln>
            <a:noFill/>
          </a:ln>
          <a:effectLst>
            <a:softEdge rad="317500"/>
          </a:effectLst>
        </p:spPr>
      </p:pic>
    </p:spTree>
    <p:extLst>
      <p:ext uri="{BB962C8B-B14F-4D97-AF65-F5344CB8AC3E}">
        <p14:creationId xmlns:p14="http://schemas.microsoft.com/office/powerpoint/2010/main" val="3607004008"/>
      </p:ext>
    </p:extLst>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4"/>
          <p:cNvSpPr>
            <a:spLocks noGrp="1" noChangeArrowheads="1"/>
          </p:cNvSpPr>
          <p:nvPr>
            <p:ph type="ctrTitle" idx="4294967295"/>
            <p:custDataLst>
              <p:tags r:id="rId1"/>
            </p:custDataLst>
          </p:nvPr>
        </p:nvSpPr>
        <p:spPr>
          <a:xfrm>
            <a:off x="0" y="260350"/>
            <a:ext cx="7772400" cy="1470025"/>
          </a:xfrm>
        </p:spPr>
        <p:txBody>
          <a:bodyPr>
            <a:normAutofit fontScale="90000"/>
          </a:bodyPr>
          <a:lstStyle/>
          <a:p>
            <a:r>
              <a:rPr lang="en-GB" altLang="en-US" smtClean="0">
                <a:solidFill>
                  <a:schemeClr val="tx1"/>
                </a:solidFill>
                <a:latin typeface="Verdana" pitchFamily="34" charset="0"/>
              </a:rPr>
              <a:t>To prevent the person causing loss or damage to property</a:t>
            </a:r>
            <a:endParaRPr lang="en-GB" altLang="en-US" smtClean="0">
              <a:solidFill>
                <a:schemeClr val="tx1"/>
              </a:solidFill>
            </a:endParaRPr>
          </a:p>
        </p:txBody>
      </p:sp>
      <p:pic>
        <p:nvPicPr>
          <p:cNvPr id="3" name="Picture 2"/>
          <p:cNvPicPr>
            <a:picLocks noChangeAspect="1"/>
          </p:cNvPicPr>
          <p:nvPr>
            <p:custDataLst>
              <p:tags r:id="rId2"/>
            </p:custDataLst>
          </p:nvPr>
        </p:nvPicPr>
        <p:blipFill rotWithShape="1">
          <a:blip r:embed="rId5" cstate="print">
            <a:extLst>
              <a:ext uri="{28A0092B-C50C-407E-A947-70E740481C1C}">
                <a14:useLocalDpi xmlns:a14="http://schemas.microsoft.com/office/drawing/2010/main" val="0"/>
              </a:ext>
            </a:extLst>
          </a:blip>
          <a:srcRect r="15067" b="11486"/>
          <a:stretch/>
        </p:blipFill>
        <p:spPr>
          <a:xfrm>
            <a:off x="1619249" y="1585912"/>
            <a:ext cx="6133133" cy="3989698"/>
          </a:xfrm>
          <a:prstGeom prst="rect">
            <a:avLst/>
          </a:prstGeom>
          <a:effectLst>
            <a:softEdge rad="635000"/>
          </a:effectLst>
        </p:spPr>
      </p:pic>
    </p:spTree>
    <p:extLst>
      <p:ext uri="{BB962C8B-B14F-4D97-AF65-F5344CB8AC3E}">
        <p14:creationId xmlns:p14="http://schemas.microsoft.com/office/powerpoint/2010/main" val="848518619"/>
      </p:ext>
    </p:extLst>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2770" name="Rectangle 4"/>
          <p:cNvSpPr>
            <a:spLocks noGrp="1" noChangeArrowheads="1"/>
          </p:cNvSpPr>
          <p:nvPr>
            <p:ph type="ctrTitle" idx="4294967295"/>
            <p:custDataLst>
              <p:tags r:id="rId1"/>
            </p:custDataLst>
          </p:nvPr>
        </p:nvSpPr>
        <p:spPr>
          <a:xfrm>
            <a:off x="0" y="230188"/>
            <a:ext cx="7772400" cy="750887"/>
          </a:xfrm>
        </p:spPr>
        <p:txBody>
          <a:bodyPr>
            <a:normAutofit fontScale="90000"/>
          </a:bodyPr>
          <a:lstStyle/>
          <a:p>
            <a:r>
              <a:rPr lang="en-GB" altLang="en-US" sz="3200" dirty="0" smtClean="0">
                <a:solidFill>
                  <a:schemeClr val="tx1"/>
                </a:solidFill>
                <a:latin typeface="Verdana" pitchFamily="34" charset="0"/>
              </a:rPr>
              <a:t>To prevent the person in question:</a:t>
            </a:r>
          </a:p>
        </p:txBody>
      </p:sp>
      <p:pic>
        <p:nvPicPr>
          <p:cNvPr id="2" name="Picture 1"/>
          <p:cNvPicPr>
            <a:picLocks noChangeAspect="1"/>
          </p:cNvPicPr>
          <p:nvPr>
            <p:custDataLst>
              <p:tags r:id="rId2"/>
            </p:custDataLst>
          </p:nvPr>
        </p:nvPicPr>
        <p:blipFill rotWithShape="1">
          <a:blip r:embed="rId8" cstate="print">
            <a:extLst>
              <a:ext uri="{28A0092B-C50C-407E-A947-70E740481C1C}">
                <a14:useLocalDpi xmlns:a14="http://schemas.microsoft.com/office/drawing/2010/main" val="0"/>
              </a:ext>
            </a:extLst>
          </a:blip>
          <a:srcRect l="18195" t="11626" r="5707" b="21252"/>
          <a:stretch/>
        </p:blipFill>
        <p:spPr>
          <a:xfrm>
            <a:off x="5220072" y="1052736"/>
            <a:ext cx="3761866" cy="2488618"/>
          </a:xfrm>
          <a:prstGeom prst="rect">
            <a:avLst/>
          </a:prstGeom>
          <a:effectLst>
            <a:softEdge rad="317500"/>
          </a:effectLst>
        </p:spPr>
      </p:pic>
      <p:sp>
        <p:nvSpPr>
          <p:cNvPr id="3" name="TextBox 2"/>
          <p:cNvSpPr txBox="1"/>
          <p:nvPr>
            <p:custDataLst>
              <p:tags r:id="rId3"/>
            </p:custDataLst>
          </p:nvPr>
        </p:nvSpPr>
        <p:spPr>
          <a:xfrm>
            <a:off x="1763688" y="1412776"/>
            <a:ext cx="3470822" cy="1569660"/>
          </a:xfrm>
          <a:prstGeom prst="rect">
            <a:avLst/>
          </a:prstGeom>
          <a:noFill/>
        </p:spPr>
        <p:txBody>
          <a:bodyPr wrap="none" rtlCol="0">
            <a:spAutoFit/>
          </a:bodyPr>
          <a:lstStyle/>
          <a:p>
            <a:r>
              <a:rPr lang="en-GB" altLang="en-US" sz="3200" dirty="0" smtClean="0">
                <a:solidFill>
                  <a:schemeClr val="accent2"/>
                </a:solidFill>
                <a:latin typeface="Verdana" pitchFamily="34" charset="0"/>
              </a:rPr>
              <a:t>Committing an </a:t>
            </a:r>
          </a:p>
          <a:p>
            <a:r>
              <a:rPr lang="en-GB" altLang="en-US" sz="3200" dirty="0" smtClean="0">
                <a:solidFill>
                  <a:schemeClr val="accent2"/>
                </a:solidFill>
                <a:latin typeface="Verdana" pitchFamily="34" charset="0"/>
              </a:rPr>
              <a:t>offence against </a:t>
            </a:r>
          </a:p>
          <a:p>
            <a:r>
              <a:rPr lang="en-GB" altLang="en-US" sz="3200" dirty="0" smtClean="0">
                <a:solidFill>
                  <a:schemeClr val="accent2"/>
                </a:solidFill>
                <a:latin typeface="Verdana" pitchFamily="34" charset="0"/>
              </a:rPr>
              <a:t>public decency.</a:t>
            </a:r>
            <a:endParaRPr lang="en-GB" sz="3200" dirty="0"/>
          </a:p>
        </p:txBody>
      </p:sp>
      <p:sp>
        <p:nvSpPr>
          <p:cNvPr id="4" name="Rectangle 3"/>
          <p:cNvSpPr/>
          <p:nvPr>
            <p:custDataLst>
              <p:tags r:id="rId4"/>
            </p:custDataLst>
          </p:nvPr>
        </p:nvSpPr>
        <p:spPr>
          <a:xfrm>
            <a:off x="3707904" y="4235604"/>
            <a:ext cx="4536504" cy="1569660"/>
          </a:xfrm>
          <a:prstGeom prst="rect">
            <a:avLst/>
          </a:prstGeom>
        </p:spPr>
        <p:txBody>
          <a:bodyPr wrap="square">
            <a:spAutoFit/>
          </a:bodyPr>
          <a:lstStyle/>
          <a:p>
            <a:r>
              <a:rPr lang="en-GB" altLang="en-US" sz="3200" dirty="0" smtClean="0">
                <a:solidFill>
                  <a:schemeClr val="accent2"/>
                </a:solidFill>
                <a:latin typeface="Verdana" pitchFamily="34" charset="0"/>
              </a:rPr>
              <a:t>Causing an unlawful </a:t>
            </a:r>
          </a:p>
          <a:p>
            <a:r>
              <a:rPr lang="en-GB" altLang="en-US" sz="3200" dirty="0" smtClean="0">
                <a:solidFill>
                  <a:schemeClr val="accent2"/>
                </a:solidFill>
                <a:latin typeface="Verdana" pitchFamily="34" charset="0"/>
              </a:rPr>
              <a:t>obstruction of the highway</a:t>
            </a:r>
            <a:endParaRPr lang="en-GB" sz="3200" dirty="0"/>
          </a:p>
        </p:txBody>
      </p:sp>
      <p:pic>
        <p:nvPicPr>
          <p:cNvPr id="6" name="Picture 5"/>
          <p:cNvPicPr>
            <a:picLocks noChangeAspect="1"/>
          </p:cNvPicPr>
          <p:nvPr>
            <p:custDataLst>
              <p:tags r:id="rId5"/>
            </p:custDataLst>
          </p:nvPr>
        </p:nvPicPr>
        <p:blipFill rotWithShape="1">
          <a:blip r:embed="rId9" cstate="print">
            <a:extLst>
              <a:ext uri="{28A0092B-C50C-407E-A947-70E740481C1C}">
                <a14:useLocalDpi xmlns:a14="http://schemas.microsoft.com/office/drawing/2010/main" val="0"/>
              </a:ext>
            </a:extLst>
          </a:blip>
          <a:srcRect l="27683" t="3415" r="21162" b="24716"/>
          <a:stretch/>
        </p:blipFill>
        <p:spPr>
          <a:xfrm>
            <a:off x="662289" y="3573983"/>
            <a:ext cx="2664296" cy="2807345"/>
          </a:xfrm>
          <a:prstGeom prst="rect">
            <a:avLst/>
          </a:prstGeom>
          <a:effectLst>
            <a:softEdge rad="127000"/>
          </a:effectLst>
        </p:spPr>
      </p:pic>
    </p:spTree>
    <p:extLst>
      <p:ext uri="{BB962C8B-B14F-4D97-AF65-F5344CB8AC3E}">
        <p14:creationId xmlns:p14="http://schemas.microsoft.com/office/powerpoint/2010/main" val="291933204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6"/>
                                        </p:tgtEl>
                                        <p:attrNameLst>
                                          <p:attrName>style.visibility</p:attrName>
                                        </p:attrNameLst>
                                      </p:cBhvr>
                                      <p:to>
                                        <p:strVal val="visible"/>
                                      </p:to>
                                    </p:set>
                                    <p:animEffect transition="in" filter="fade">
                                      <p:cBhvr>
                                        <p:cTn id="18"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3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 name="Rectangle 4"/>
          <p:cNvSpPr txBox="1">
            <a:spLocks noChangeArrowheads="1"/>
          </p:cNvSpPr>
          <p:nvPr>
            <p:custDataLst>
              <p:tags r:id="rId1"/>
            </p:custDataLst>
          </p:nvPr>
        </p:nvSpPr>
        <p:spPr bwMode="auto">
          <a:xfrm>
            <a:off x="395536" y="548680"/>
            <a:ext cx="3886200" cy="2306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r>
              <a:rPr lang="en-GB" altLang="en-US" sz="3200" kern="0" dirty="0" smtClean="0">
                <a:solidFill>
                  <a:schemeClr val="accent2"/>
                </a:solidFill>
                <a:latin typeface="Verdana" pitchFamily="34" charset="0"/>
              </a:rPr>
              <a:t>To protect a child or other vulnerable person from the person in question.</a:t>
            </a:r>
          </a:p>
        </p:txBody>
      </p:sp>
      <p:pic>
        <p:nvPicPr>
          <p:cNvPr id="3" name="Picture 2"/>
          <p:cNvPicPr>
            <a:picLocks noChangeAspect="1"/>
          </p:cNvPicPr>
          <p:nvPr>
            <p:custDataLst>
              <p:tags r:id="rId2"/>
            </p:custDataLst>
          </p:nvPr>
        </p:nvPicPr>
        <p:blipFill>
          <a:blip r:embed="rId7" cstate="print">
            <a:extLst>
              <a:ext uri="{28A0092B-C50C-407E-A947-70E740481C1C}">
                <a14:useLocalDpi xmlns:a14="http://schemas.microsoft.com/office/drawing/2010/main" val="0"/>
              </a:ext>
            </a:extLst>
          </a:blip>
          <a:stretch>
            <a:fillRect/>
          </a:stretch>
        </p:blipFill>
        <p:spPr>
          <a:xfrm>
            <a:off x="4499991" y="112737"/>
            <a:ext cx="4542347" cy="3028231"/>
          </a:xfrm>
          <a:prstGeom prst="rect">
            <a:avLst/>
          </a:prstGeom>
          <a:ln>
            <a:noFill/>
          </a:ln>
          <a:effectLst>
            <a:softEdge rad="112500"/>
          </a:effectLst>
        </p:spPr>
      </p:pic>
      <p:pic>
        <p:nvPicPr>
          <p:cNvPr id="6" name="Picture 5"/>
          <p:cNvPicPr>
            <a:picLocks noChangeAspect="1"/>
          </p:cNvPicPr>
          <p:nvPr>
            <p:custDataLst>
              <p:tags r:id="rId3"/>
            </p:custDataLst>
          </p:nvPr>
        </p:nvPicPr>
        <p:blipFill rotWithShape="1">
          <a:blip r:embed="rId8" cstate="print">
            <a:extLst>
              <a:ext uri="{28A0092B-C50C-407E-A947-70E740481C1C}">
                <a14:useLocalDpi xmlns:a14="http://schemas.microsoft.com/office/drawing/2010/main" val="0"/>
              </a:ext>
            </a:extLst>
          </a:blip>
          <a:srcRect l="5204" r="16736" b="18269"/>
          <a:stretch/>
        </p:blipFill>
        <p:spPr>
          <a:xfrm>
            <a:off x="4499992" y="3356992"/>
            <a:ext cx="4572600" cy="3184025"/>
          </a:xfrm>
          <a:prstGeom prst="rect">
            <a:avLst/>
          </a:prstGeom>
          <a:ln>
            <a:noFill/>
          </a:ln>
          <a:effectLst>
            <a:softEdge rad="112500"/>
          </a:effectLst>
        </p:spPr>
      </p:pic>
      <p:pic>
        <p:nvPicPr>
          <p:cNvPr id="9" name="Picture 8"/>
          <p:cNvPicPr>
            <a:picLocks noChangeAspect="1"/>
          </p:cNvPicPr>
          <p:nvPr>
            <p:custDataLst>
              <p:tags r:id="rId4"/>
            </p:custDataLst>
          </p:nvPr>
        </p:nvPicPr>
        <p:blipFill rotWithShape="1">
          <a:blip r:embed="rId9" cstate="print">
            <a:extLst>
              <a:ext uri="{28A0092B-C50C-407E-A947-70E740481C1C}">
                <a14:useLocalDpi xmlns:a14="http://schemas.microsoft.com/office/drawing/2010/main" val="0"/>
              </a:ext>
            </a:extLst>
          </a:blip>
          <a:srcRect r="12725"/>
          <a:stretch/>
        </p:blipFill>
        <p:spPr>
          <a:xfrm>
            <a:off x="232792" y="3356992"/>
            <a:ext cx="4048944" cy="3096344"/>
          </a:xfrm>
          <a:prstGeom prst="rect">
            <a:avLst/>
          </a:prstGeom>
          <a:ln>
            <a:noFill/>
          </a:ln>
          <a:effectLst>
            <a:softEdge rad="112500"/>
          </a:effectLst>
        </p:spPr>
      </p:pic>
    </p:spTree>
    <p:extLst>
      <p:ext uri="{BB962C8B-B14F-4D97-AF65-F5344CB8AC3E}">
        <p14:creationId xmlns:p14="http://schemas.microsoft.com/office/powerpoint/2010/main" val="17035423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lum bright="70000" contrast="-70000"/>
            <a:extLst>
              <a:ext uri="{28A0092B-C50C-407E-A947-70E740481C1C}">
                <a14:useLocalDpi xmlns:a14="http://schemas.microsoft.com/office/drawing/2010/main" val="0"/>
              </a:ext>
            </a:extLst>
          </a:blip>
          <a:stretch>
            <a:fillRect/>
          </a:stretch>
        </p:blipFill>
        <p:spPr>
          <a:xfrm>
            <a:off x="0" y="-64294"/>
            <a:ext cx="9144000" cy="6986587"/>
          </a:xfrm>
          <a:prstGeom prst="rect">
            <a:avLst/>
          </a:prstGeom>
        </p:spPr>
      </p:pic>
      <p:sp>
        <p:nvSpPr>
          <p:cNvPr id="35842" name="Rectangle 4"/>
          <p:cNvSpPr>
            <a:spLocks noGrp="1" noChangeArrowheads="1"/>
          </p:cNvSpPr>
          <p:nvPr>
            <p:ph type="ctrTitle" idx="4294967295"/>
            <p:custDataLst>
              <p:tags r:id="rId1"/>
            </p:custDataLst>
          </p:nvPr>
        </p:nvSpPr>
        <p:spPr>
          <a:xfrm>
            <a:off x="0" y="2606675"/>
            <a:ext cx="7772400" cy="1470025"/>
          </a:xfrm>
        </p:spPr>
        <p:txBody>
          <a:bodyPr>
            <a:normAutofit fontScale="90000"/>
          </a:bodyPr>
          <a:lstStyle/>
          <a:p>
            <a:r>
              <a:rPr lang="en-GB" altLang="en-US" sz="3200" dirty="0" smtClean="0">
                <a:solidFill>
                  <a:schemeClr val="accent2"/>
                </a:solidFill>
                <a:latin typeface="Verdana" pitchFamily="34" charset="0"/>
              </a:rPr>
              <a:t>To prevent any prosecution for the   offence from being hindered by the disappearance of the person in question.</a:t>
            </a:r>
          </a:p>
        </p:txBody>
      </p:sp>
    </p:spTree>
    <p:extLst>
      <p:ext uri="{BB962C8B-B14F-4D97-AF65-F5344CB8AC3E}">
        <p14:creationId xmlns:p14="http://schemas.microsoft.com/office/powerpoint/2010/main" val="142990593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5842"/>
                                        </p:tgtEl>
                                        <p:attrNameLst>
                                          <p:attrName>style.visibility</p:attrName>
                                        </p:attrNameLst>
                                      </p:cBhvr>
                                      <p:to>
                                        <p:strVal val="visible"/>
                                      </p:to>
                                    </p:set>
                                    <p:animEffect transition="in" filter="fade">
                                      <p:cBhvr>
                                        <p:cTn id="7" dur="500"/>
                                        <p:tgtEl>
                                          <p:spTgt spid="358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2" grpId="0"/>
    </p:bldLst>
  </p:timing>
</p:sld>
</file>

<file path=ppt/slides/slide3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7" cstate="print">
            <a:lum bright="70000" contrast="-70000"/>
            <a:extLst>
              <a:ext uri="{28A0092B-C50C-407E-A947-70E740481C1C}">
                <a14:useLocalDpi xmlns:a14="http://schemas.microsoft.com/office/drawing/2010/main" val="0"/>
              </a:ext>
            </a:extLst>
          </a:blip>
          <a:stretch>
            <a:fillRect/>
          </a:stretch>
        </p:blipFill>
        <p:spPr>
          <a:xfrm>
            <a:off x="647700" y="787400"/>
            <a:ext cx="7848600" cy="5283200"/>
          </a:xfrm>
          <a:prstGeom prst="rect">
            <a:avLst/>
          </a:prstGeom>
          <a:ln>
            <a:noFill/>
          </a:ln>
          <a:effectLst>
            <a:softEdge rad="112500"/>
          </a:effectLst>
        </p:spPr>
      </p:pic>
      <p:sp>
        <p:nvSpPr>
          <p:cNvPr id="36866" name="Rectangle 3"/>
          <p:cNvSpPr>
            <a:spLocks noChangeArrowheads="1"/>
          </p:cNvSpPr>
          <p:nvPr>
            <p:custDataLst>
              <p:tags r:id="rId2"/>
            </p:custDataLst>
          </p:nvPr>
        </p:nvSpPr>
        <p:spPr bwMode="auto">
          <a:xfrm>
            <a:off x="179388" y="692150"/>
            <a:ext cx="8785225" cy="547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660400" indent="-660400"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lnSpc>
                <a:spcPct val="90000"/>
              </a:lnSpc>
              <a:buClr>
                <a:srgbClr val="FFFF00"/>
              </a:buClr>
              <a:buFontTx/>
              <a:buNone/>
            </a:pPr>
            <a:endParaRPr lang="en-GB" altLang="en-US" sz="700" b="1">
              <a:solidFill>
                <a:srgbClr val="FF3300"/>
              </a:solidFill>
              <a:latin typeface="Arial" charset="0"/>
            </a:endParaRPr>
          </a:p>
          <a:p>
            <a:pPr eaLnBrk="1" hangingPunct="1">
              <a:lnSpc>
                <a:spcPct val="90000"/>
              </a:lnSpc>
              <a:buClr>
                <a:srgbClr val="FFFF00"/>
              </a:buClr>
              <a:buFontTx/>
              <a:buNone/>
            </a:pPr>
            <a:endParaRPr lang="en-GB" altLang="en-US" sz="2800" b="1">
              <a:solidFill>
                <a:srgbClr val="FF0000"/>
              </a:solidFill>
              <a:latin typeface="Arial" charset="0"/>
            </a:endParaRPr>
          </a:p>
          <a:p>
            <a:pPr eaLnBrk="1" hangingPunct="1">
              <a:lnSpc>
                <a:spcPct val="90000"/>
              </a:lnSpc>
              <a:buClr>
                <a:srgbClr val="FFFF00"/>
              </a:buClr>
              <a:buFontTx/>
              <a:buNone/>
            </a:pPr>
            <a:endParaRPr lang="en-GB" altLang="en-US" sz="2800" b="1">
              <a:solidFill>
                <a:srgbClr val="FF0000"/>
              </a:solidFill>
              <a:latin typeface="Arial" charset="0"/>
            </a:endParaRPr>
          </a:p>
          <a:p>
            <a:pPr eaLnBrk="1" hangingPunct="1">
              <a:lnSpc>
                <a:spcPct val="90000"/>
              </a:lnSpc>
              <a:buClr>
                <a:srgbClr val="FFFF00"/>
              </a:buClr>
              <a:buFontTx/>
              <a:buNone/>
            </a:pPr>
            <a:endParaRPr lang="en-GB" altLang="en-US" sz="2800" b="1">
              <a:solidFill>
                <a:srgbClr val="FF0000"/>
              </a:solidFill>
              <a:latin typeface="Arial" charset="0"/>
            </a:endParaRPr>
          </a:p>
          <a:p>
            <a:pPr eaLnBrk="1" hangingPunct="1">
              <a:lnSpc>
                <a:spcPct val="90000"/>
              </a:lnSpc>
              <a:buClr>
                <a:srgbClr val="FFFF00"/>
              </a:buClr>
              <a:buFontTx/>
              <a:buNone/>
            </a:pPr>
            <a:endParaRPr lang="en-GB" altLang="en-US" sz="2800" b="1">
              <a:solidFill>
                <a:srgbClr val="FF0000"/>
              </a:solidFill>
              <a:latin typeface="Arial" charset="0"/>
            </a:endParaRPr>
          </a:p>
          <a:p>
            <a:pPr eaLnBrk="1" hangingPunct="1">
              <a:lnSpc>
                <a:spcPct val="90000"/>
              </a:lnSpc>
              <a:buClr>
                <a:srgbClr val="FF3300"/>
              </a:buClr>
              <a:buFontTx/>
              <a:buNone/>
            </a:pPr>
            <a:endParaRPr lang="en-US" altLang="en-US" sz="3600" b="1">
              <a:solidFill>
                <a:srgbClr val="FF3300"/>
              </a:solidFill>
              <a:latin typeface="Arial" charset="0"/>
            </a:endParaRPr>
          </a:p>
        </p:txBody>
      </p:sp>
      <p:sp>
        <p:nvSpPr>
          <p:cNvPr id="36867" name="Rectangle 4"/>
          <p:cNvSpPr>
            <a:spLocks noGrp="1" noChangeArrowheads="1"/>
          </p:cNvSpPr>
          <p:nvPr>
            <p:ph type="ctrTitle" idx="4294967295"/>
            <p:custDataLst>
              <p:tags r:id="rId3"/>
            </p:custDataLst>
          </p:nvPr>
        </p:nvSpPr>
        <p:spPr>
          <a:xfrm>
            <a:off x="0" y="2133600"/>
            <a:ext cx="7772400" cy="1470025"/>
          </a:xfrm>
        </p:spPr>
        <p:txBody>
          <a:bodyPr>
            <a:normAutofit fontScale="90000"/>
          </a:bodyPr>
          <a:lstStyle/>
          <a:p>
            <a:r>
              <a:rPr lang="en-GB" altLang="en-US" sz="3200" dirty="0" smtClean="0">
                <a:solidFill>
                  <a:schemeClr val="accent2"/>
                </a:solidFill>
                <a:latin typeface="Verdana" pitchFamily="34" charset="0"/>
              </a:rPr>
              <a:t>To allow the prompt and effective investigation of the offence or of the conduct of the person in question.</a:t>
            </a:r>
          </a:p>
        </p:txBody>
      </p:sp>
      <p:sp>
        <p:nvSpPr>
          <p:cNvPr id="37893" name="Rectangle 5"/>
          <p:cNvSpPr>
            <a:spLocks noGrp="1" noChangeArrowheads="1"/>
          </p:cNvSpPr>
          <p:nvPr>
            <p:ph type="subTitle" idx="4294967295"/>
            <p:custDataLst>
              <p:tags r:id="rId4"/>
            </p:custDataLst>
          </p:nvPr>
        </p:nvSpPr>
        <p:spPr>
          <a:xfrm>
            <a:off x="0" y="3886200"/>
            <a:ext cx="6400800" cy="1752600"/>
          </a:xfrm>
        </p:spPr>
        <p:txBody>
          <a:bodyPr/>
          <a:lstStyle/>
          <a:p>
            <a:pPr marL="0" indent="0" algn="ctr">
              <a:buFontTx/>
              <a:buNone/>
            </a:pPr>
            <a:r>
              <a:rPr lang="en-US" altLang="en-US" sz="3200" dirty="0" smtClean="0"/>
              <a:t>5 Investigatory Purposes</a:t>
            </a:r>
          </a:p>
        </p:txBody>
      </p:sp>
    </p:spTree>
    <p:extLst>
      <p:ext uri="{BB962C8B-B14F-4D97-AF65-F5344CB8AC3E}">
        <p14:creationId xmlns:p14="http://schemas.microsoft.com/office/powerpoint/2010/main" val="202732598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789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6867"/>
                                        </p:tgtEl>
                                        <p:attrNameLst>
                                          <p:attrName>style.visibility</p:attrName>
                                        </p:attrNameLst>
                                      </p:cBhvr>
                                      <p:to>
                                        <p:strVal val="visible"/>
                                      </p:to>
                                    </p:set>
                                    <p:animEffect transition="in" filter="fade">
                                      <p:cBhvr>
                                        <p:cTn id="11" dur="500"/>
                                        <p:tgtEl>
                                          <p:spTgt spid="3686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p:bldP spid="37893" grpId="0" build="p"/>
    </p:bldLst>
  </p:timing>
</p:sld>
</file>

<file path=ppt/slides/slide3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7" cstate="print">
            <a:extLst>
              <a:ext uri="{BEBA8EAE-BF5A-486C-A8C5-ECC9F3942E4B}">
                <a14:imgProps xmlns:a14="http://schemas.microsoft.com/office/drawing/2010/main">
                  <a14:imgLayer r:embed="rId8">
                    <a14:imgEffect>
                      <a14:saturation sat="33000"/>
                    </a14:imgEffect>
                  </a14:imgLayer>
                </a14:imgProps>
              </a:ext>
              <a:ext uri="{28A0092B-C50C-407E-A947-70E740481C1C}">
                <a14:useLocalDpi xmlns:a14="http://schemas.microsoft.com/office/drawing/2010/main" val="0"/>
              </a:ext>
            </a:extLst>
          </a:blip>
          <a:srcRect r="14895"/>
          <a:stretch/>
        </p:blipFill>
        <p:spPr>
          <a:xfrm>
            <a:off x="1447830" y="1619385"/>
            <a:ext cx="6248340" cy="4898457"/>
          </a:xfrm>
          <a:prstGeom prst="rect">
            <a:avLst/>
          </a:prstGeom>
          <a:ln>
            <a:noFill/>
          </a:ln>
          <a:effectLst>
            <a:softEdge rad="317500"/>
          </a:effectLst>
        </p:spPr>
      </p:pic>
      <p:sp>
        <p:nvSpPr>
          <p:cNvPr id="38914" name="Rectangle 5"/>
          <p:cNvSpPr>
            <a:spLocks noChangeArrowheads="1"/>
          </p:cNvSpPr>
          <p:nvPr>
            <p:custDataLst>
              <p:tags r:id="rId2"/>
            </p:custDataLst>
          </p:nvPr>
        </p:nvSpPr>
        <p:spPr bwMode="auto">
          <a:xfrm>
            <a:off x="0" y="0"/>
            <a:ext cx="9144000"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lnSpc>
                <a:spcPct val="90000"/>
              </a:lnSpc>
              <a:buClr>
                <a:srgbClr val="FFFF00"/>
              </a:buClr>
              <a:buFontTx/>
              <a:buNone/>
            </a:pPr>
            <a:endParaRPr lang="en-US" altLang="en-US" sz="2800">
              <a:solidFill>
                <a:schemeClr val="bg1"/>
              </a:solidFill>
            </a:endParaRPr>
          </a:p>
        </p:txBody>
      </p:sp>
      <p:sp>
        <p:nvSpPr>
          <p:cNvPr id="38915" name="Rectangle 7"/>
          <p:cNvSpPr>
            <a:spLocks noGrp="1" noChangeArrowheads="1"/>
          </p:cNvSpPr>
          <p:nvPr>
            <p:ph type="ctrTitle" idx="4294967295"/>
            <p:custDataLst>
              <p:tags r:id="rId3"/>
            </p:custDataLst>
          </p:nvPr>
        </p:nvSpPr>
        <p:spPr>
          <a:xfrm>
            <a:off x="0" y="260350"/>
            <a:ext cx="7772400" cy="722313"/>
          </a:xfrm>
        </p:spPr>
        <p:txBody>
          <a:bodyPr/>
          <a:lstStyle/>
          <a:p>
            <a:r>
              <a:rPr lang="en-GB" altLang="en-US" sz="3200" dirty="0" smtClean="0">
                <a:solidFill>
                  <a:schemeClr val="tx1"/>
                </a:solidFill>
                <a:latin typeface="Verdana" pitchFamily="34" charset="0"/>
              </a:rPr>
              <a:t>Investigatory Purposes:</a:t>
            </a:r>
          </a:p>
        </p:txBody>
      </p:sp>
      <p:sp>
        <p:nvSpPr>
          <p:cNvPr id="39942" name="Rectangle 6"/>
          <p:cNvSpPr>
            <a:spLocks noGrp="1" noChangeArrowheads="1"/>
          </p:cNvSpPr>
          <p:nvPr>
            <p:ph type="subTitle" idx="4294967295"/>
            <p:custDataLst>
              <p:tags r:id="rId4"/>
            </p:custDataLst>
          </p:nvPr>
        </p:nvSpPr>
        <p:spPr>
          <a:xfrm>
            <a:off x="0" y="1268413"/>
            <a:ext cx="6400800" cy="1752600"/>
          </a:xfrm>
        </p:spPr>
        <p:txBody>
          <a:bodyPr/>
          <a:lstStyle/>
          <a:p>
            <a:pPr marL="0" indent="0" algn="ctr" eaLnBrk="1" hangingPunct="1">
              <a:lnSpc>
                <a:spcPct val="90000"/>
              </a:lnSpc>
              <a:buClr>
                <a:srgbClr val="FFFF00"/>
              </a:buClr>
              <a:buFontTx/>
              <a:buNone/>
            </a:pPr>
            <a:r>
              <a:rPr lang="en-GB" altLang="en-US" sz="3200" dirty="0" smtClean="0">
                <a:solidFill>
                  <a:srgbClr val="000099"/>
                </a:solidFill>
              </a:rPr>
              <a:t>Interviewing the suspect.</a:t>
            </a:r>
          </a:p>
          <a:p>
            <a:pPr marL="0" indent="0" algn="ctr">
              <a:buFontTx/>
              <a:buNone/>
            </a:pPr>
            <a:endParaRPr lang="en-GB" altLang="en-US" sz="3200" dirty="0" smtClean="0"/>
          </a:p>
        </p:txBody>
      </p:sp>
    </p:spTree>
    <p:extLst>
      <p:ext uri="{BB962C8B-B14F-4D97-AF65-F5344CB8AC3E}">
        <p14:creationId xmlns:p14="http://schemas.microsoft.com/office/powerpoint/2010/main" val="871256841"/>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9942">
                                            <p:txEl>
                                              <p:pRg st="0" end="0"/>
                                            </p:txEl>
                                          </p:spTgt>
                                        </p:tgtEl>
                                        <p:attrNameLst>
                                          <p:attrName>style.visibility</p:attrName>
                                        </p:attrNameLst>
                                      </p:cBhvr>
                                      <p:to>
                                        <p:strVal val="visible"/>
                                      </p:to>
                                    </p:set>
                                    <p:animEffect transition="in" filter="fade">
                                      <p:cBhvr>
                                        <p:cTn id="7" dur="500"/>
                                        <p:tgtEl>
                                          <p:spTgt spid="3994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7" cstate="print">
            <a:extLst>
              <a:ext uri="{BEBA8EAE-BF5A-486C-A8C5-ECC9F3942E4B}">
                <a14:imgProps xmlns:a14="http://schemas.microsoft.com/office/drawing/2010/main">
                  <a14:imgLayer r:embed="rId8">
                    <a14:imgEffect>
                      <a14:saturation sat="33000"/>
                    </a14:imgEffect>
                  </a14:imgLayer>
                </a14:imgProps>
              </a:ext>
              <a:ext uri="{28A0092B-C50C-407E-A947-70E740481C1C}">
                <a14:useLocalDpi xmlns:a14="http://schemas.microsoft.com/office/drawing/2010/main" val="0"/>
              </a:ext>
            </a:extLst>
          </a:blip>
          <a:srcRect r="14895"/>
          <a:stretch/>
        </p:blipFill>
        <p:spPr>
          <a:xfrm>
            <a:off x="1403648" y="1554879"/>
            <a:ext cx="6248340" cy="4898457"/>
          </a:xfrm>
          <a:prstGeom prst="rect">
            <a:avLst/>
          </a:prstGeom>
          <a:ln>
            <a:noFill/>
          </a:ln>
          <a:effectLst>
            <a:softEdge rad="317500"/>
          </a:effectLst>
        </p:spPr>
      </p:pic>
      <p:sp>
        <p:nvSpPr>
          <p:cNvPr id="38914" name="Rectangle 5"/>
          <p:cNvSpPr>
            <a:spLocks noChangeArrowheads="1"/>
          </p:cNvSpPr>
          <p:nvPr>
            <p:custDataLst>
              <p:tags r:id="rId2"/>
            </p:custDataLst>
          </p:nvPr>
        </p:nvSpPr>
        <p:spPr bwMode="auto">
          <a:xfrm>
            <a:off x="0" y="0"/>
            <a:ext cx="9144000"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lnSpc>
                <a:spcPct val="90000"/>
              </a:lnSpc>
              <a:buClr>
                <a:srgbClr val="FFFF00"/>
              </a:buClr>
              <a:buFontTx/>
              <a:buNone/>
            </a:pPr>
            <a:endParaRPr lang="en-US" altLang="en-US" sz="2800">
              <a:solidFill>
                <a:schemeClr val="bg1"/>
              </a:solidFill>
            </a:endParaRPr>
          </a:p>
        </p:txBody>
      </p:sp>
      <p:sp>
        <p:nvSpPr>
          <p:cNvPr id="38915" name="Rectangle 7"/>
          <p:cNvSpPr>
            <a:spLocks noGrp="1" noChangeArrowheads="1"/>
          </p:cNvSpPr>
          <p:nvPr>
            <p:ph type="ctrTitle" idx="4294967295"/>
            <p:custDataLst>
              <p:tags r:id="rId3"/>
            </p:custDataLst>
          </p:nvPr>
        </p:nvSpPr>
        <p:spPr>
          <a:xfrm>
            <a:off x="0" y="260350"/>
            <a:ext cx="7772400" cy="722313"/>
          </a:xfrm>
        </p:spPr>
        <p:txBody>
          <a:bodyPr/>
          <a:lstStyle/>
          <a:p>
            <a:r>
              <a:rPr lang="en-GB" altLang="en-US" sz="3200" dirty="0" smtClean="0">
                <a:solidFill>
                  <a:schemeClr val="tx1"/>
                </a:solidFill>
                <a:latin typeface="Verdana" pitchFamily="34" charset="0"/>
              </a:rPr>
              <a:t>Investigatory Purposes</a:t>
            </a:r>
          </a:p>
        </p:txBody>
      </p:sp>
      <p:sp>
        <p:nvSpPr>
          <p:cNvPr id="6" name="Rectangle 5"/>
          <p:cNvSpPr txBox="1">
            <a:spLocks noChangeArrowheads="1"/>
          </p:cNvSpPr>
          <p:nvPr>
            <p:custDataLst>
              <p:tags r:id="rId4"/>
            </p:custDataLst>
          </p:nvPr>
        </p:nvSpPr>
        <p:spPr bwMode="auto">
          <a:xfrm>
            <a:off x="1371600" y="1244352"/>
            <a:ext cx="6400800" cy="1752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2400">
                <a:solidFill>
                  <a:schemeClr val="accent2"/>
                </a:solidFill>
                <a:latin typeface="Verdana" pitchFamily="34" charset="0"/>
                <a:ea typeface="+mn-ea"/>
                <a:cs typeface="+mn-cs"/>
              </a:defRPr>
            </a:lvl1pPr>
            <a:lvl2pPr marL="742950" indent="-285750" algn="l" rtl="0" eaLnBrk="0" fontAlgn="base" hangingPunct="0">
              <a:spcBef>
                <a:spcPct val="20000"/>
              </a:spcBef>
              <a:spcAft>
                <a:spcPct val="0"/>
              </a:spcAft>
              <a:buChar char="–"/>
              <a:defRPr sz="2400">
                <a:solidFill>
                  <a:schemeClr val="accent2"/>
                </a:solidFill>
                <a:latin typeface="Verdana" pitchFamily="34" charset="0"/>
              </a:defRPr>
            </a:lvl2pPr>
            <a:lvl3pPr marL="1143000" indent="-228600" algn="l" rtl="0" eaLnBrk="0" fontAlgn="base" hangingPunct="0">
              <a:spcBef>
                <a:spcPct val="20000"/>
              </a:spcBef>
              <a:spcAft>
                <a:spcPct val="0"/>
              </a:spcAft>
              <a:buChar char="•"/>
              <a:defRPr sz="2400">
                <a:solidFill>
                  <a:schemeClr val="accent2"/>
                </a:solidFill>
                <a:latin typeface="Verdana" pitchFamily="34" charset="0"/>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Clr>
                <a:srgbClr val="FFFF00"/>
              </a:buClr>
              <a:buFontTx/>
              <a:buNone/>
            </a:pPr>
            <a:r>
              <a:rPr lang="en-GB" altLang="en-US" sz="3200" dirty="0" smtClean="0">
                <a:solidFill>
                  <a:srgbClr val="000099"/>
                </a:solidFill>
              </a:rPr>
              <a:t>Interviewing the suspect</a:t>
            </a:r>
          </a:p>
          <a:p>
            <a:pPr marL="495300" indent="-495300" algn="ctr">
              <a:buFontTx/>
              <a:buNone/>
            </a:pPr>
            <a:endParaRPr lang="en-GB" altLang="en-US" sz="3200" kern="0" dirty="0" smtClean="0">
              <a:solidFill>
                <a:srgbClr val="FF0000"/>
              </a:solidFill>
            </a:endParaRPr>
          </a:p>
        </p:txBody>
      </p:sp>
    </p:spTree>
    <p:extLst>
      <p:ext uri="{BB962C8B-B14F-4D97-AF65-F5344CB8AC3E}">
        <p14:creationId xmlns:p14="http://schemas.microsoft.com/office/powerpoint/2010/main" val="182298979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0962" name="Rectangle 4"/>
          <p:cNvSpPr>
            <a:spLocks noGrp="1" noChangeArrowheads="1"/>
          </p:cNvSpPr>
          <p:nvPr>
            <p:ph type="ctrTitle" idx="4294967295"/>
            <p:custDataLst>
              <p:tags r:id="rId1"/>
            </p:custDataLst>
          </p:nvPr>
        </p:nvSpPr>
        <p:spPr>
          <a:xfrm>
            <a:off x="0" y="260350"/>
            <a:ext cx="7772400" cy="722313"/>
          </a:xfrm>
        </p:spPr>
        <p:txBody>
          <a:bodyPr/>
          <a:lstStyle/>
          <a:p>
            <a:r>
              <a:rPr lang="en-GB" altLang="en-US" sz="3200" dirty="0" smtClean="0">
                <a:solidFill>
                  <a:schemeClr val="tx1"/>
                </a:solidFill>
                <a:latin typeface="Verdana" pitchFamily="34" charset="0"/>
              </a:rPr>
              <a:t>Investigatory Purposes</a:t>
            </a:r>
          </a:p>
        </p:txBody>
      </p:sp>
      <p:sp>
        <p:nvSpPr>
          <p:cNvPr id="41989" name="Rectangle 5"/>
          <p:cNvSpPr>
            <a:spLocks noGrp="1" noChangeArrowheads="1"/>
          </p:cNvSpPr>
          <p:nvPr>
            <p:ph type="subTitle" idx="4294967295"/>
            <p:custDataLst>
              <p:tags r:id="rId2"/>
            </p:custDataLst>
          </p:nvPr>
        </p:nvSpPr>
        <p:spPr>
          <a:xfrm>
            <a:off x="0" y="1389063"/>
            <a:ext cx="6400800" cy="1752600"/>
          </a:xfrm>
        </p:spPr>
        <p:txBody>
          <a:bodyPr/>
          <a:lstStyle/>
          <a:p>
            <a:pPr marL="495300" indent="-495300" algn="ctr" eaLnBrk="1" hangingPunct="1">
              <a:lnSpc>
                <a:spcPct val="90000"/>
              </a:lnSpc>
              <a:buClr>
                <a:srgbClr val="FF3300"/>
              </a:buClr>
              <a:buFontTx/>
              <a:buNone/>
            </a:pPr>
            <a:r>
              <a:rPr lang="en-GB" altLang="en-US" sz="3200" dirty="0" smtClean="0">
                <a:solidFill>
                  <a:srgbClr val="000099"/>
                </a:solidFill>
              </a:rPr>
              <a:t>Specific investigation needs</a:t>
            </a:r>
          </a:p>
          <a:p>
            <a:pPr marL="495300" indent="-495300" algn="ctr">
              <a:buFontTx/>
              <a:buNone/>
            </a:pPr>
            <a:endParaRPr lang="en-GB" altLang="en-US" sz="3200" dirty="0" smtClean="0">
              <a:solidFill>
                <a:srgbClr val="FF0000"/>
              </a:solidFill>
            </a:endParaRPr>
          </a:p>
        </p:txBody>
      </p:sp>
      <p:pic>
        <p:nvPicPr>
          <p:cNvPr id="2" name="Picture 1"/>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l="19512" t="9756" b="13009"/>
          <a:stretch/>
        </p:blipFill>
        <p:spPr>
          <a:xfrm>
            <a:off x="1403648" y="1944653"/>
            <a:ext cx="6264696" cy="4508683"/>
          </a:xfrm>
          <a:prstGeom prst="rect">
            <a:avLst/>
          </a:prstGeom>
          <a:effectLst>
            <a:softEdge rad="317500"/>
          </a:effectLst>
        </p:spPr>
      </p:pic>
    </p:spTree>
    <p:extLst>
      <p:ext uri="{BB962C8B-B14F-4D97-AF65-F5344CB8AC3E}">
        <p14:creationId xmlns:p14="http://schemas.microsoft.com/office/powerpoint/2010/main" val="139966039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1989">
                                            <p:txEl>
                                              <p:pRg st="0" end="0"/>
                                            </p:txEl>
                                          </p:spTgt>
                                        </p:tgtEl>
                                        <p:attrNameLst>
                                          <p:attrName>style.visibility</p:attrName>
                                        </p:attrNameLst>
                                      </p:cBhvr>
                                      <p:to>
                                        <p:strVal val="visible"/>
                                      </p:to>
                                    </p:set>
                                    <p:animEffect transition="in" filter="fade">
                                      <p:cBhvr>
                                        <p:cTn id="7" dur="500"/>
                                        <p:tgtEl>
                                          <p:spTgt spid="41989">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9"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ctrTitle"/>
            <p:custDataLst>
              <p:tags r:id="rId1"/>
            </p:custDataLst>
          </p:nvPr>
        </p:nvSpPr>
        <p:spPr>
          <a:xfrm>
            <a:off x="685800" y="258217"/>
            <a:ext cx="7772400" cy="722511"/>
          </a:xfrm>
        </p:spPr>
        <p:txBody>
          <a:bodyPr/>
          <a:lstStyle/>
          <a:p>
            <a:r>
              <a:rPr lang="en-GB" altLang="en-US" sz="3200" dirty="0" smtClean="0">
                <a:solidFill>
                  <a:schemeClr val="tx1"/>
                </a:solidFill>
                <a:latin typeface="Verdana" pitchFamily="34" charset="0"/>
              </a:rPr>
              <a:t>Investigatory Purposes</a:t>
            </a:r>
          </a:p>
        </p:txBody>
      </p:sp>
      <p:sp>
        <p:nvSpPr>
          <p:cNvPr id="41987" name="Rectangle 3"/>
          <p:cNvSpPr>
            <a:spLocks noGrp="1" noChangeArrowheads="1"/>
          </p:cNvSpPr>
          <p:nvPr>
            <p:ph type="subTitle" idx="1"/>
            <p:custDataLst>
              <p:tags r:id="rId2"/>
            </p:custDataLst>
          </p:nvPr>
        </p:nvSpPr>
        <p:spPr>
          <a:xfrm>
            <a:off x="1371600" y="1388368"/>
            <a:ext cx="6400800" cy="1752600"/>
          </a:xfrm>
        </p:spPr>
        <p:txBody>
          <a:bodyPr/>
          <a:lstStyle/>
          <a:p>
            <a:pPr eaLnBrk="1" hangingPunct="1">
              <a:lnSpc>
                <a:spcPct val="90000"/>
              </a:lnSpc>
              <a:buClr>
                <a:srgbClr val="FF3300"/>
              </a:buClr>
            </a:pPr>
            <a:r>
              <a:rPr lang="en-GB" altLang="en-US" sz="3200" dirty="0" smtClean="0">
                <a:solidFill>
                  <a:srgbClr val="000099"/>
                </a:solidFill>
              </a:rPr>
              <a:t>Taking samples &amp; impressions</a:t>
            </a:r>
          </a:p>
        </p:txBody>
      </p:sp>
      <p:pic>
        <p:nvPicPr>
          <p:cNvPr id="3" name="Picture 2"/>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l="10346" r="12424"/>
          <a:stretch/>
        </p:blipFill>
        <p:spPr>
          <a:xfrm>
            <a:off x="1493709" y="1988840"/>
            <a:ext cx="6321249" cy="3168352"/>
          </a:xfrm>
          <a:prstGeom prst="rect">
            <a:avLst/>
          </a:prstGeom>
          <a:effectLst>
            <a:softEdge rad="317500"/>
          </a:effectLst>
        </p:spPr>
      </p:pic>
    </p:spTree>
    <p:extLst>
      <p:ext uri="{BB962C8B-B14F-4D97-AF65-F5344CB8AC3E}">
        <p14:creationId xmlns:p14="http://schemas.microsoft.com/office/powerpoint/2010/main" val="1684831869"/>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ctrTitle"/>
            <p:custDataLst>
              <p:tags r:id="rId1"/>
            </p:custDataLst>
          </p:nvPr>
        </p:nvSpPr>
        <p:spPr>
          <a:xfrm>
            <a:off x="685800" y="258217"/>
            <a:ext cx="7772400" cy="722511"/>
          </a:xfrm>
        </p:spPr>
        <p:txBody>
          <a:bodyPr/>
          <a:lstStyle/>
          <a:p>
            <a:r>
              <a:rPr lang="en-GB" altLang="en-US" sz="3200" dirty="0" smtClean="0">
                <a:solidFill>
                  <a:schemeClr val="tx1"/>
                </a:solidFill>
                <a:latin typeface="Verdana" pitchFamily="34" charset="0"/>
              </a:rPr>
              <a:t>Investigatory Purposes</a:t>
            </a:r>
          </a:p>
        </p:txBody>
      </p:sp>
      <p:sp>
        <p:nvSpPr>
          <p:cNvPr id="43011" name="Rectangle 3"/>
          <p:cNvSpPr>
            <a:spLocks noGrp="1" noChangeArrowheads="1"/>
          </p:cNvSpPr>
          <p:nvPr>
            <p:ph type="subTitle" idx="1"/>
            <p:custDataLst>
              <p:tags r:id="rId2"/>
            </p:custDataLst>
          </p:nvPr>
        </p:nvSpPr>
        <p:spPr>
          <a:xfrm>
            <a:off x="899592" y="1460376"/>
            <a:ext cx="7304856" cy="1752600"/>
          </a:xfrm>
        </p:spPr>
        <p:txBody>
          <a:bodyPr/>
          <a:lstStyle/>
          <a:p>
            <a:pPr eaLnBrk="1" hangingPunct="1">
              <a:lnSpc>
                <a:spcPct val="90000"/>
              </a:lnSpc>
              <a:buClr>
                <a:srgbClr val="FF3300"/>
              </a:buClr>
            </a:pPr>
            <a:r>
              <a:rPr lang="en-GB" altLang="en-US" sz="3200" dirty="0" smtClean="0">
                <a:solidFill>
                  <a:srgbClr val="000099"/>
                </a:solidFill>
              </a:rPr>
              <a:t>Search, examine or photograph</a:t>
            </a:r>
          </a:p>
        </p:txBody>
      </p:sp>
      <p:pic>
        <p:nvPicPr>
          <p:cNvPr id="2" name="Picture 1"/>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l="1563" t="3792" r="4112" b="3563"/>
          <a:stretch/>
        </p:blipFill>
        <p:spPr>
          <a:xfrm>
            <a:off x="1817648" y="1826529"/>
            <a:ext cx="5363737" cy="4482791"/>
          </a:xfrm>
          <a:prstGeom prst="rect">
            <a:avLst/>
          </a:prstGeom>
          <a:effectLst>
            <a:softEdge rad="317500"/>
          </a:effectLst>
        </p:spPr>
      </p:pic>
    </p:spTree>
    <p:extLst>
      <p:ext uri="{BB962C8B-B14F-4D97-AF65-F5344CB8AC3E}">
        <p14:creationId xmlns:p14="http://schemas.microsoft.com/office/powerpoint/2010/main" val="156842083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ctrTitle"/>
            <p:custDataLst>
              <p:tags r:id="rId1"/>
            </p:custDataLst>
          </p:nvPr>
        </p:nvSpPr>
        <p:spPr>
          <a:xfrm>
            <a:off x="683568" y="260648"/>
            <a:ext cx="7772400" cy="720080"/>
          </a:xfrm>
        </p:spPr>
        <p:txBody>
          <a:bodyPr/>
          <a:lstStyle/>
          <a:p>
            <a:r>
              <a:rPr lang="en-GB" altLang="en-US" sz="3200" dirty="0" smtClean="0">
                <a:solidFill>
                  <a:schemeClr val="tx1"/>
                </a:solidFill>
                <a:latin typeface="Verdana" pitchFamily="34" charset="0"/>
              </a:rPr>
              <a:t>Investigatory Purposes</a:t>
            </a:r>
          </a:p>
        </p:txBody>
      </p:sp>
      <p:sp>
        <p:nvSpPr>
          <p:cNvPr id="44035" name="Rectangle 3"/>
          <p:cNvSpPr>
            <a:spLocks noGrp="1" noChangeArrowheads="1"/>
          </p:cNvSpPr>
          <p:nvPr>
            <p:ph type="subTitle" idx="1"/>
            <p:custDataLst>
              <p:tags r:id="rId2"/>
            </p:custDataLst>
          </p:nvPr>
        </p:nvSpPr>
        <p:spPr>
          <a:xfrm>
            <a:off x="1371600" y="1460376"/>
            <a:ext cx="6400800" cy="1752600"/>
          </a:xfrm>
        </p:spPr>
        <p:txBody>
          <a:bodyPr/>
          <a:lstStyle/>
          <a:p>
            <a:pPr marL="495300" indent="-495300" eaLnBrk="1" hangingPunct="1">
              <a:lnSpc>
                <a:spcPct val="90000"/>
              </a:lnSpc>
              <a:buClr>
                <a:srgbClr val="FF3300"/>
              </a:buClr>
            </a:pPr>
            <a:r>
              <a:rPr lang="en-GB" altLang="en-US" sz="3200" dirty="0" smtClean="0">
                <a:solidFill>
                  <a:srgbClr val="000099"/>
                </a:solidFill>
              </a:rPr>
              <a:t>Class A drug testing</a:t>
            </a:r>
            <a:endParaRPr lang="en-US" altLang="en-US" sz="3200" dirty="0" smtClean="0">
              <a:solidFill>
                <a:srgbClr val="000099"/>
              </a:solidFill>
            </a:endParaRPr>
          </a:p>
        </p:txBody>
      </p:sp>
      <p:pic>
        <p:nvPicPr>
          <p:cNvPr id="2" name="Picture 1"/>
          <p:cNvPicPr>
            <a:picLocks noChangeAspect="1"/>
          </p:cNvPicPr>
          <p:nvPr>
            <p:custDataLst>
              <p:tags r:id="rId3"/>
            </p:custDataLst>
          </p:nvPr>
        </p:nvPicPr>
        <p:blipFill>
          <a:blip r:embed="rId6" cstate="print">
            <a:extLst>
              <a:ext uri="{28A0092B-C50C-407E-A947-70E740481C1C}">
                <a14:useLocalDpi xmlns:a14="http://schemas.microsoft.com/office/drawing/2010/main" val="0"/>
              </a:ext>
            </a:extLst>
          </a:blip>
          <a:stretch>
            <a:fillRect/>
          </a:stretch>
        </p:blipFill>
        <p:spPr>
          <a:xfrm>
            <a:off x="2483768" y="1938075"/>
            <a:ext cx="4176464" cy="3435141"/>
          </a:xfrm>
          <a:prstGeom prst="rect">
            <a:avLst/>
          </a:prstGeom>
          <a:ln>
            <a:noFill/>
          </a:ln>
          <a:effectLst>
            <a:softEdge rad="112500"/>
          </a:effectLst>
        </p:spPr>
      </p:pic>
    </p:spTree>
    <p:extLst>
      <p:ext uri="{BB962C8B-B14F-4D97-AF65-F5344CB8AC3E}">
        <p14:creationId xmlns:p14="http://schemas.microsoft.com/office/powerpoint/2010/main" val="170456573"/>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l="10610" r="12927"/>
          <a:stretch/>
        </p:blipFill>
        <p:spPr>
          <a:xfrm>
            <a:off x="539552" y="331642"/>
            <a:ext cx="8136904" cy="5985880"/>
          </a:xfrm>
          <a:prstGeom prst="rect">
            <a:avLst/>
          </a:prstGeom>
          <a:ln>
            <a:noFill/>
          </a:ln>
          <a:effectLst>
            <a:softEdge rad="635000"/>
          </a:effectLst>
        </p:spPr>
      </p:pic>
      <p:sp>
        <p:nvSpPr>
          <p:cNvPr id="47106" name="Rectangle 2"/>
          <p:cNvSpPr>
            <a:spLocks noGrp="1" noChangeArrowheads="1"/>
          </p:cNvSpPr>
          <p:nvPr>
            <p:ph type="title"/>
            <p:custDataLst>
              <p:tags r:id="rId2"/>
            </p:custDataLst>
          </p:nvPr>
        </p:nvSpPr>
        <p:spPr/>
        <p:txBody>
          <a:bodyPr/>
          <a:lstStyle/>
          <a:p>
            <a:pPr eaLnBrk="1" hangingPunct="1"/>
            <a:r>
              <a:rPr lang="en-US" altLang="en-US" dirty="0" smtClean="0">
                <a:solidFill>
                  <a:schemeClr val="tx1"/>
                </a:solidFill>
                <a:latin typeface="Verdana" pitchFamily="34" charset="0"/>
              </a:rPr>
              <a:t>De-Arresting</a:t>
            </a:r>
            <a:endParaRPr lang="en-GB" altLang="en-US" dirty="0" smtClean="0">
              <a:solidFill>
                <a:schemeClr val="tx1"/>
              </a:solidFill>
              <a:latin typeface="Verdana" pitchFamily="34" charset="0"/>
            </a:endParaRPr>
          </a:p>
        </p:txBody>
      </p:sp>
      <p:sp>
        <p:nvSpPr>
          <p:cNvPr id="47107" name="Rectangle 3"/>
          <p:cNvSpPr>
            <a:spLocks noGrp="1" noChangeArrowheads="1"/>
          </p:cNvSpPr>
          <p:nvPr>
            <p:ph idx="1"/>
            <p:custDataLst>
              <p:tags r:id="rId3"/>
            </p:custDataLst>
          </p:nvPr>
        </p:nvSpPr>
        <p:spPr/>
        <p:txBody>
          <a:bodyPr>
            <a:normAutofit lnSpcReduction="10000"/>
          </a:bodyPr>
          <a:lstStyle/>
          <a:p>
            <a:pPr algn="ctr" eaLnBrk="1" hangingPunct="1">
              <a:spcBef>
                <a:spcPct val="0"/>
              </a:spcBef>
            </a:pPr>
            <a:r>
              <a:rPr lang="en-GB" altLang="en-US" sz="3200" dirty="0" smtClean="0"/>
              <a:t>‘A person arrested by a constable at a place other than a police station shall be released without bail if a constable is satisfied at the time before the person reaches a police station that there are no grounds for keeping him or her under arrest releasing him/her on bail.  The constable must  record the fact that this has happened’</a:t>
            </a:r>
          </a:p>
          <a:p>
            <a:pPr eaLnBrk="1" hangingPunct="1">
              <a:spcBef>
                <a:spcPct val="0"/>
              </a:spcBef>
            </a:pPr>
            <a:r>
              <a:rPr lang="en-US" altLang="en-US" sz="1800" dirty="0" smtClean="0"/>
              <a:t>Sec 30 (7) PACE</a:t>
            </a:r>
            <a:endParaRPr lang="en-GB" altLang="en-US" sz="1800" dirty="0" smtClean="0"/>
          </a:p>
        </p:txBody>
      </p:sp>
    </p:spTree>
    <p:extLst>
      <p:ext uri="{BB962C8B-B14F-4D97-AF65-F5344CB8AC3E}">
        <p14:creationId xmlns:p14="http://schemas.microsoft.com/office/powerpoint/2010/main" val="2926552213"/>
      </p:ext>
    </p:extLst>
  </p:cSld>
  <p:clrMapOvr>
    <a:masterClrMapping/>
  </p:clrMapOv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1812696" y="1124745"/>
            <a:ext cx="7130790" cy="4464495"/>
          </a:xfrm>
          <a:prstGeom prst="rect">
            <a:avLst/>
          </a:prstGeom>
          <a:ln>
            <a:noFill/>
          </a:ln>
          <a:effectLst>
            <a:softEdge rad="112500"/>
          </a:effectLst>
        </p:spPr>
      </p:pic>
      <p:sp>
        <p:nvSpPr>
          <p:cNvPr id="48130" name="Rectangle 4"/>
          <p:cNvSpPr>
            <a:spLocks noGrp="1" noChangeArrowheads="1"/>
          </p:cNvSpPr>
          <p:nvPr>
            <p:ph type="title"/>
            <p:custDataLst>
              <p:tags r:id="rId2"/>
            </p:custDataLst>
          </p:nvPr>
        </p:nvSpPr>
        <p:spPr>
          <a:xfrm>
            <a:off x="0" y="0"/>
            <a:ext cx="9143999" cy="1340768"/>
          </a:xfrm>
        </p:spPr>
        <p:txBody>
          <a:bodyPr>
            <a:normAutofit/>
          </a:bodyPr>
          <a:lstStyle/>
          <a:p>
            <a:pPr eaLnBrk="1" hangingPunct="1"/>
            <a:r>
              <a:rPr lang="en-GB" altLang="en-US" dirty="0" smtClean="0">
                <a:solidFill>
                  <a:schemeClr val="tx1"/>
                </a:solidFill>
                <a:latin typeface="Verdana" pitchFamily="34" charset="0"/>
              </a:rPr>
              <a:t>Transporting Prisoners to a Police Station</a:t>
            </a:r>
          </a:p>
        </p:txBody>
      </p:sp>
      <p:sp>
        <p:nvSpPr>
          <p:cNvPr id="59397" name="Rectangle 5"/>
          <p:cNvSpPr>
            <a:spLocks noGrp="1" noChangeArrowheads="1"/>
          </p:cNvSpPr>
          <p:nvPr>
            <p:ph sz="half" idx="1"/>
            <p:custDataLst>
              <p:tags r:id="rId3"/>
            </p:custDataLst>
          </p:nvPr>
        </p:nvSpPr>
        <p:spPr>
          <a:xfrm>
            <a:off x="457200" y="1988840"/>
            <a:ext cx="8075240" cy="4064968"/>
          </a:xfrm>
        </p:spPr>
        <p:txBody>
          <a:bodyPr>
            <a:normAutofit/>
          </a:bodyPr>
          <a:lstStyle/>
          <a:p>
            <a:pPr>
              <a:spcBef>
                <a:spcPts val="0"/>
              </a:spcBef>
              <a:spcAft>
                <a:spcPts val="3600"/>
              </a:spcAft>
            </a:pPr>
            <a:r>
              <a:rPr lang="en-GB" altLang="en-US" sz="2400" dirty="0" smtClean="0"/>
              <a:t>Search vehicle</a:t>
            </a:r>
          </a:p>
          <a:p>
            <a:pPr>
              <a:spcBef>
                <a:spcPts val="0"/>
              </a:spcBef>
              <a:spcAft>
                <a:spcPts val="3600"/>
              </a:spcAft>
            </a:pPr>
            <a:r>
              <a:rPr lang="en-GB" altLang="en-US" sz="2400" dirty="0" smtClean="0"/>
              <a:t>Remove equipment </a:t>
            </a:r>
          </a:p>
          <a:p>
            <a:pPr>
              <a:spcBef>
                <a:spcPts val="0"/>
              </a:spcBef>
              <a:spcAft>
                <a:spcPts val="3600"/>
              </a:spcAft>
            </a:pPr>
            <a:r>
              <a:rPr lang="en-GB" altLang="en-US" sz="2400" dirty="0" smtClean="0"/>
              <a:t>Activate child locks </a:t>
            </a:r>
          </a:p>
          <a:p>
            <a:pPr>
              <a:spcBef>
                <a:spcPts val="0"/>
              </a:spcBef>
              <a:spcAft>
                <a:spcPts val="3600"/>
              </a:spcAft>
            </a:pPr>
            <a:r>
              <a:rPr lang="en-GB" altLang="en-US" sz="2400" dirty="0" smtClean="0"/>
              <a:t>Search vehicle again</a:t>
            </a:r>
          </a:p>
          <a:p>
            <a:pPr>
              <a:spcBef>
                <a:spcPts val="0"/>
              </a:spcBef>
              <a:spcAft>
                <a:spcPts val="3600"/>
              </a:spcAft>
            </a:pPr>
            <a:r>
              <a:rPr lang="en-GB" altLang="en-US" sz="2400" b="1" dirty="0" smtClean="0"/>
              <a:t>Never</a:t>
            </a:r>
            <a:r>
              <a:rPr lang="en-GB" altLang="en-US" sz="2400" dirty="0" smtClean="0"/>
              <a:t> handcuff to a vehicle or fixed object.</a:t>
            </a:r>
            <a:endParaRPr lang="en-GB" altLang="en-US" sz="2400" b="1" dirty="0" smtClean="0"/>
          </a:p>
        </p:txBody>
      </p:sp>
    </p:spTree>
    <p:extLst>
      <p:ext uri="{BB962C8B-B14F-4D97-AF65-F5344CB8AC3E}">
        <p14:creationId xmlns:p14="http://schemas.microsoft.com/office/powerpoint/2010/main" val="534543283"/>
      </p:ext>
    </p:extLst>
  </p:cSld>
  <p:clrMapOvr>
    <a:masterClrMapping/>
  </p:clrMapOv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custDataLst>
              <p:tags r:id="rId1"/>
            </p:custDataLst>
          </p:nvPr>
        </p:nvSpPr>
        <p:spPr>
          <a:xfrm>
            <a:off x="468313" y="115888"/>
            <a:ext cx="8229600" cy="864840"/>
          </a:xfrm>
        </p:spPr>
        <p:txBody>
          <a:bodyPr>
            <a:normAutofit fontScale="90000"/>
          </a:bodyPr>
          <a:lstStyle/>
          <a:p>
            <a:r>
              <a:rPr lang="en-GB" altLang="en-US" dirty="0" smtClean="0">
                <a:solidFill>
                  <a:schemeClr val="tx1"/>
                </a:solidFill>
                <a:latin typeface="Verdana" pitchFamily="34" charset="0"/>
              </a:rPr>
              <a:t>Prisoners of the Opposite Sex</a:t>
            </a:r>
          </a:p>
        </p:txBody>
      </p:sp>
      <p:sp>
        <p:nvSpPr>
          <p:cNvPr id="50179" name="Content Placeholder 2"/>
          <p:cNvSpPr>
            <a:spLocks noGrp="1"/>
          </p:cNvSpPr>
          <p:nvPr>
            <p:ph idx="1"/>
            <p:custDataLst>
              <p:tags r:id="rId2"/>
            </p:custDataLst>
          </p:nvPr>
        </p:nvSpPr>
        <p:spPr>
          <a:xfrm>
            <a:off x="149778" y="1196751"/>
            <a:ext cx="5286317" cy="5256585"/>
          </a:xfrm>
        </p:spPr>
        <p:txBody>
          <a:bodyPr/>
          <a:lstStyle/>
          <a:p>
            <a:pPr>
              <a:spcBef>
                <a:spcPct val="0"/>
              </a:spcBef>
            </a:pPr>
            <a:r>
              <a:rPr lang="en-GB" altLang="en-US" sz="3200" dirty="0" smtClean="0"/>
              <a:t>Female prisoners accompanied  by female  police officer</a:t>
            </a:r>
          </a:p>
          <a:p>
            <a:pPr>
              <a:spcBef>
                <a:spcPct val="0"/>
              </a:spcBef>
            </a:pPr>
            <a:r>
              <a:rPr lang="en-GB" altLang="en-US" sz="3200" dirty="0" smtClean="0"/>
              <a:t>If not at least two male officers must act as escort. </a:t>
            </a:r>
          </a:p>
          <a:p>
            <a:pPr>
              <a:spcBef>
                <a:spcPct val="0"/>
              </a:spcBef>
            </a:pPr>
            <a:r>
              <a:rPr lang="en-GB" altLang="en-US" sz="3200" dirty="0" smtClean="0"/>
              <a:t>Same course of action applies to male prisoners and female officers</a:t>
            </a:r>
          </a:p>
          <a:p>
            <a:pPr marL="352425" indent="-352425">
              <a:spcBef>
                <a:spcPct val="0"/>
              </a:spcBef>
            </a:pPr>
            <a:endParaRPr lang="en-GB" altLang="en-US" dirty="0" smtClean="0"/>
          </a:p>
        </p:txBody>
      </p:sp>
      <p:pic>
        <p:nvPicPr>
          <p:cNvPr id="2" name="Picture 1"/>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l="20805" t="8127" r="13063"/>
          <a:stretch/>
        </p:blipFill>
        <p:spPr>
          <a:xfrm>
            <a:off x="5220072" y="1628800"/>
            <a:ext cx="3781946" cy="4392488"/>
          </a:xfrm>
          <a:prstGeom prst="rect">
            <a:avLst/>
          </a:prstGeom>
          <a:ln>
            <a:noFill/>
          </a:ln>
          <a:effectLst>
            <a:softEdge rad="635000"/>
          </a:effectLst>
        </p:spPr>
      </p:pic>
    </p:spTree>
    <p:extLst>
      <p:ext uri="{BB962C8B-B14F-4D97-AF65-F5344CB8AC3E}">
        <p14:creationId xmlns:p14="http://schemas.microsoft.com/office/powerpoint/2010/main" val="375165819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p:cNvSpPr>
          <p:nvPr>
            <p:ph type="title"/>
            <p:custDataLst>
              <p:tags r:id="rId1"/>
            </p:custDataLst>
          </p:nvPr>
        </p:nvSpPr>
        <p:spPr>
          <a:xfrm>
            <a:off x="468313" y="115888"/>
            <a:ext cx="8229600" cy="425450"/>
          </a:xfrm>
        </p:spPr>
        <p:txBody>
          <a:bodyPr>
            <a:normAutofit fontScale="90000"/>
          </a:bodyPr>
          <a:lstStyle/>
          <a:p>
            <a:r>
              <a:rPr lang="en-GB" altLang="en-US" dirty="0" smtClean="0">
                <a:solidFill>
                  <a:schemeClr val="tx1"/>
                </a:solidFill>
                <a:latin typeface="Verdana" pitchFamily="34" charset="0"/>
              </a:rPr>
              <a:t>Drunken </a:t>
            </a:r>
            <a:r>
              <a:rPr lang="en-GB" altLang="en-US" dirty="0">
                <a:solidFill>
                  <a:schemeClr val="tx1"/>
                </a:solidFill>
                <a:latin typeface="Verdana" pitchFamily="34" charset="0"/>
              </a:rPr>
              <a:t>Prisoners</a:t>
            </a:r>
            <a:endParaRPr lang="en-GB" altLang="en-US" dirty="0" smtClean="0">
              <a:solidFill>
                <a:schemeClr val="tx1"/>
              </a:solidFill>
              <a:latin typeface="Verdana" pitchFamily="34" charset="0"/>
            </a:endParaRPr>
          </a:p>
        </p:txBody>
      </p:sp>
      <p:sp>
        <p:nvSpPr>
          <p:cNvPr id="50179" name="Content Placeholder 2"/>
          <p:cNvSpPr>
            <a:spLocks noGrp="1"/>
          </p:cNvSpPr>
          <p:nvPr>
            <p:ph idx="1"/>
            <p:custDataLst>
              <p:tags r:id="rId2"/>
            </p:custDataLst>
          </p:nvPr>
        </p:nvSpPr>
        <p:spPr>
          <a:xfrm>
            <a:off x="971600" y="1196751"/>
            <a:ext cx="3816424" cy="4104457"/>
          </a:xfrm>
        </p:spPr>
        <p:txBody>
          <a:bodyPr/>
          <a:lstStyle/>
          <a:p>
            <a:pPr marL="352425" indent="-352425">
              <a:spcBef>
                <a:spcPct val="0"/>
              </a:spcBef>
            </a:pPr>
            <a:r>
              <a:rPr lang="en-GB" altLang="en-US" sz="3200" dirty="0" smtClean="0"/>
              <a:t>Assess response</a:t>
            </a:r>
          </a:p>
          <a:p>
            <a:pPr marL="352425" indent="-352425">
              <a:spcBef>
                <a:spcPct val="0"/>
              </a:spcBef>
            </a:pPr>
            <a:endParaRPr lang="en-GB" altLang="en-US" sz="3200" dirty="0"/>
          </a:p>
          <a:p>
            <a:pPr marL="352425" indent="-352425">
              <a:spcBef>
                <a:spcPct val="0"/>
              </a:spcBef>
            </a:pPr>
            <a:r>
              <a:rPr lang="en-GB" altLang="en-US" sz="3200" dirty="0" smtClean="0"/>
              <a:t>Consider illness</a:t>
            </a:r>
          </a:p>
          <a:p>
            <a:pPr marL="352425" indent="-352425">
              <a:spcBef>
                <a:spcPct val="0"/>
              </a:spcBef>
            </a:pPr>
            <a:endParaRPr lang="en-GB" altLang="en-US" sz="3200" dirty="0"/>
          </a:p>
          <a:p>
            <a:pPr marL="352425" indent="-352425">
              <a:spcBef>
                <a:spcPct val="0"/>
              </a:spcBef>
            </a:pPr>
            <a:r>
              <a:rPr lang="en-GB" altLang="en-US" sz="3200" dirty="0" smtClean="0"/>
              <a:t>Call ambulance</a:t>
            </a:r>
          </a:p>
          <a:p>
            <a:pPr marL="352425" indent="-352425">
              <a:spcBef>
                <a:spcPct val="0"/>
              </a:spcBef>
            </a:pPr>
            <a:endParaRPr lang="en-GB" altLang="en-US" sz="3200" dirty="0" smtClean="0"/>
          </a:p>
          <a:p>
            <a:pPr marL="352425" indent="-352425">
              <a:spcBef>
                <a:spcPct val="0"/>
              </a:spcBef>
            </a:pPr>
            <a:r>
              <a:rPr lang="en-GB" altLang="en-US" sz="3200" dirty="0" smtClean="0"/>
              <a:t>Duty of care</a:t>
            </a:r>
          </a:p>
        </p:txBody>
      </p:sp>
      <p:pic>
        <p:nvPicPr>
          <p:cNvPr id="3" name="Picture 2"/>
          <p:cNvPicPr>
            <a:picLocks noChangeAspect="1"/>
          </p:cNvPicPr>
          <p:nvPr>
            <p:custDataLst>
              <p:tags r:id="rId3"/>
            </p:custDataLst>
          </p:nvPr>
        </p:nvPicPr>
        <p:blipFill rotWithShape="1">
          <a:blip r:embed="rId6" cstate="print">
            <a:extLst>
              <a:ext uri="{28A0092B-C50C-407E-A947-70E740481C1C}">
                <a14:useLocalDpi xmlns:a14="http://schemas.microsoft.com/office/drawing/2010/main" val="0"/>
              </a:ext>
            </a:extLst>
          </a:blip>
          <a:srcRect l="25699" t="27891" r="31507"/>
          <a:stretch/>
        </p:blipFill>
        <p:spPr>
          <a:xfrm>
            <a:off x="4716015" y="1359172"/>
            <a:ext cx="4211593" cy="4734124"/>
          </a:xfrm>
          <a:prstGeom prst="rect">
            <a:avLst/>
          </a:prstGeom>
          <a:ln>
            <a:noFill/>
          </a:ln>
          <a:effectLst>
            <a:softEdge rad="112500"/>
          </a:effectLst>
        </p:spPr>
      </p:pic>
    </p:spTree>
    <p:extLst>
      <p:ext uri="{BB962C8B-B14F-4D97-AF65-F5344CB8AC3E}">
        <p14:creationId xmlns:p14="http://schemas.microsoft.com/office/powerpoint/2010/main" val="1424408282"/>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5" cstate="print">
            <a:lum bright="70000" contrast="-70000"/>
            <a:extLst>
              <a:ext uri="{BEBA8EAE-BF5A-486C-A8C5-ECC9F3942E4B}">
                <a14:imgProps xmlns:a14="http://schemas.microsoft.com/office/drawing/2010/main">
                  <a14:imgLayer r:embed="rId6">
                    <a14:imgEffect>
                      <a14:colorTemperature colorTemp="8800"/>
                    </a14:imgEffect>
                  </a14:imgLayer>
                </a14:imgProps>
              </a:ext>
              <a:ext uri="{28A0092B-C50C-407E-A947-70E740481C1C}">
                <a14:useLocalDpi xmlns:a14="http://schemas.microsoft.com/office/drawing/2010/main" val="0"/>
              </a:ext>
            </a:extLst>
          </a:blip>
          <a:stretch>
            <a:fillRect/>
          </a:stretch>
        </p:blipFill>
        <p:spPr>
          <a:xfrm>
            <a:off x="1" y="692696"/>
            <a:ext cx="9072500" cy="5516080"/>
          </a:xfrm>
          <a:prstGeom prst="rect">
            <a:avLst/>
          </a:prstGeom>
          <a:ln>
            <a:noFill/>
          </a:ln>
          <a:effectLst>
            <a:softEdge rad="112500"/>
          </a:effectLst>
        </p:spPr>
      </p:pic>
      <p:sp>
        <p:nvSpPr>
          <p:cNvPr id="53250" name="Title 1"/>
          <p:cNvSpPr>
            <a:spLocks noGrp="1"/>
          </p:cNvSpPr>
          <p:nvPr>
            <p:ph type="title"/>
            <p:custDataLst>
              <p:tags r:id="rId2"/>
            </p:custDataLst>
          </p:nvPr>
        </p:nvSpPr>
        <p:spPr>
          <a:xfrm>
            <a:off x="685800" y="2130425"/>
            <a:ext cx="7772400" cy="1470025"/>
          </a:xfrm>
        </p:spPr>
        <p:txBody>
          <a:bodyPr/>
          <a:lstStyle/>
          <a:p>
            <a:r>
              <a:rPr lang="en-GB" altLang="en-US" sz="3200" smtClean="0">
                <a:solidFill>
                  <a:schemeClr val="tx1"/>
                </a:solidFill>
                <a:latin typeface="Verdana" pitchFamily="34" charset="0"/>
              </a:rPr>
              <a:t>Arrival at the Police Station</a:t>
            </a:r>
          </a:p>
        </p:txBody>
      </p:sp>
    </p:spTree>
    <p:extLst>
      <p:ext uri="{BB962C8B-B14F-4D97-AF65-F5344CB8AC3E}">
        <p14:creationId xmlns:p14="http://schemas.microsoft.com/office/powerpoint/2010/main" val="1269637019"/>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4" name="Rectangle 4"/>
          <p:cNvSpPr>
            <a:spLocks noGrp="1" noChangeArrowheads="1"/>
          </p:cNvSpPr>
          <p:nvPr>
            <p:ph type="ctrTitle" idx="4294967295"/>
            <p:custDataLst>
              <p:tags r:id="rId1"/>
            </p:custDataLst>
          </p:nvPr>
        </p:nvSpPr>
        <p:spPr>
          <a:xfrm>
            <a:off x="0" y="333375"/>
            <a:ext cx="7772400" cy="719138"/>
          </a:xfrm>
        </p:spPr>
        <p:txBody>
          <a:bodyPr>
            <a:normAutofit/>
          </a:bodyPr>
          <a:lstStyle/>
          <a:p>
            <a:r>
              <a:rPr lang="en-GB" altLang="en-US" dirty="0" smtClean="0">
                <a:latin typeface="Verdana" pitchFamily="34" charset="0"/>
              </a:rPr>
              <a:t>The Custody Officer</a:t>
            </a:r>
          </a:p>
        </p:txBody>
      </p:sp>
      <p:pic>
        <p:nvPicPr>
          <p:cNvPr id="3" name="Picture 2"/>
          <p:cNvPicPr>
            <a:picLocks noChangeAspect="1"/>
          </p:cNvPicPr>
          <p:nvPr>
            <p:custDataLst>
              <p:tags r:id="rId2"/>
            </p:custDataLst>
          </p:nvPr>
        </p:nvPicPr>
        <p:blipFill>
          <a:blip r:embed="rId6" cstate="print">
            <a:extLst>
              <a:ext uri="{28A0092B-C50C-407E-A947-70E740481C1C}">
                <a14:useLocalDpi xmlns:a14="http://schemas.microsoft.com/office/drawing/2010/main" val="0"/>
              </a:ext>
            </a:extLst>
          </a:blip>
          <a:stretch>
            <a:fillRect/>
          </a:stretch>
        </p:blipFill>
        <p:spPr>
          <a:xfrm>
            <a:off x="2483768" y="1700808"/>
            <a:ext cx="6096000" cy="3429000"/>
          </a:xfrm>
          <a:prstGeom prst="rect">
            <a:avLst/>
          </a:prstGeom>
          <a:effectLst>
            <a:softEdge rad="317500"/>
          </a:effectLst>
        </p:spPr>
      </p:pic>
      <p:sp>
        <p:nvSpPr>
          <p:cNvPr id="4" name="Rectangle 3"/>
          <p:cNvSpPr/>
          <p:nvPr>
            <p:custDataLst>
              <p:tags r:id="rId3"/>
            </p:custDataLst>
          </p:nvPr>
        </p:nvSpPr>
        <p:spPr>
          <a:xfrm>
            <a:off x="353039" y="1344785"/>
            <a:ext cx="2286000" cy="3785652"/>
          </a:xfrm>
          <a:prstGeom prst="rect">
            <a:avLst/>
          </a:prstGeom>
        </p:spPr>
        <p:txBody>
          <a:bodyPr wrap="square">
            <a:spAutoFit/>
          </a:bodyPr>
          <a:lstStyle/>
          <a:p>
            <a:pPr eaLnBrk="1" hangingPunct="1">
              <a:spcBef>
                <a:spcPts val="0"/>
              </a:spcBef>
              <a:spcAft>
                <a:spcPts val="2400"/>
              </a:spcAft>
            </a:pPr>
            <a:r>
              <a:rPr lang="en-US" altLang="en-US" sz="3200" b="1" dirty="0" smtClean="0">
                <a:solidFill>
                  <a:srgbClr val="000099"/>
                </a:solidFill>
              </a:rPr>
              <a:t>N</a:t>
            </a:r>
            <a:r>
              <a:rPr lang="en-US" altLang="en-US" sz="3200" dirty="0" smtClean="0">
                <a:solidFill>
                  <a:srgbClr val="000099"/>
                </a:solidFill>
              </a:rPr>
              <a:t>ecessity</a:t>
            </a:r>
          </a:p>
          <a:p>
            <a:pPr eaLnBrk="1" hangingPunct="1">
              <a:spcBef>
                <a:spcPts val="0"/>
              </a:spcBef>
              <a:spcAft>
                <a:spcPts val="2400"/>
              </a:spcAft>
            </a:pPr>
            <a:r>
              <a:rPr lang="en-US" altLang="en-US" sz="3200" b="1" dirty="0" smtClean="0">
                <a:solidFill>
                  <a:srgbClr val="000099"/>
                </a:solidFill>
              </a:rPr>
              <a:t>O</a:t>
            </a:r>
            <a:r>
              <a:rPr lang="en-US" altLang="en-US" sz="3200" dirty="0" smtClean="0">
                <a:solidFill>
                  <a:srgbClr val="000099"/>
                </a:solidFill>
              </a:rPr>
              <a:t>ffence</a:t>
            </a:r>
          </a:p>
          <a:p>
            <a:pPr eaLnBrk="1" hangingPunct="1">
              <a:spcBef>
                <a:spcPts val="0"/>
              </a:spcBef>
              <a:spcAft>
                <a:spcPts val="2400"/>
              </a:spcAft>
            </a:pPr>
            <a:r>
              <a:rPr lang="en-US" altLang="en-US" sz="3200" b="1" dirty="0" smtClean="0">
                <a:solidFill>
                  <a:srgbClr val="000099"/>
                </a:solidFill>
              </a:rPr>
              <a:t>A</a:t>
            </a:r>
            <a:r>
              <a:rPr lang="en-US" altLang="en-US" sz="3200" dirty="0" smtClean="0">
                <a:solidFill>
                  <a:srgbClr val="000099"/>
                </a:solidFill>
              </a:rPr>
              <a:t>llegation</a:t>
            </a:r>
          </a:p>
          <a:p>
            <a:pPr eaLnBrk="1" hangingPunct="1">
              <a:spcBef>
                <a:spcPts val="0"/>
              </a:spcBef>
              <a:spcAft>
                <a:spcPts val="2400"/>
              </a:spcAft>
            </a:pPr>
            <a:r>
              <a:rPr lang="en-US" altLang="en-US" sz="3200" b="1" dirty="0" smtClean="0">
                <a:solidFill>
                  <a:srgbClr val="000099"/>
                </a:solidFill>
              </a:rPr>
              <a:t>T</a:t>
            </a:r>
            <a:r>
              <a:rPr lang="en-US" altLang="en-US" sz="3200" dirty="0" smtClean="0">
                <a:solidFill>
                  <a:srgbClr val="000099"/>
                </a:solidFill>
              </a:rPr>
              <a:t>ime</a:t>
            </a:r>
          </a:p>
          <a:p>
            <a:pPr eaLnBrk="1" hangingPunct="1">
              <a:spcBef>
                <a:spcPts val="0"/>
              </a:spcBef>
              <a:spcAft>
                <a:spcPts val="2400"/>
              </a:spcAft>
            </a:pPr>
            <a:r>
              <a:rPr lang="en-US" altLang="en-US" sz="3200" b="1" dirty="0" smtClean="0">
                <a:solidFill>
                  <a:srgbClr val="000099"/>
                </a:solidFill>
              </a:rPr>
              <a:t>S</a:t>
            </a:r>
            <a:r>
              <a:rPr lang="en-US" altLang="en-US" sz="3200" dirty="0" smtClean="0">
                <a:solidFill>
                  <a:srgbClr val="000099"/>
                </a:solidFill>
              </a:rPr>
              <a:t>ummary</a:t>
            </a:r>
            <a:endParaRPr lang="en-GB" altLang="en-US" sz="3200" dirty="0" smtClean="0">
              <a:solidFill>
                <a:srgbClr val="000099"/>
              </a:solidFill>
            </a:endParaRPr>
          </a:p>
        </p:txBody>
      </p:sp>
    </p:spTree>
    <p:extLst>
      <p:ext uri="{BB962C8B-B14F-4D97-AF65-F5344CB8AC3E}">
        <p14:creationId xmlns:p14="http://schemas.microsoft.com/office/powerpoint/2010/main" val="78197108"/>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0.xml><?xml version="1.0" encoding="utf-8"?>
<p:sld xmlns:a="http://schemas.openxmlformats.org/drawingml/2006/main" xmlns:r="http://schemas.openxmlformats.org/officeDocument/2006/relationships" xmlns:p="http://schemas.openxmlformats.org/presentationml/2006/main" showMasterPhAnim="0" show="0">
  <p:cSld>
    <p:spTree>
      <p:nvGrpSpPr>
        <p:cNvPr id="1" name=""/>
        <p:cNvGrpSpPr/>
        <p:nvPr/>
      </p:nvGrpSpPr>
      <p:grpSpPr>
        <a:xfrm>
          <a:off x="0" y="0"/>
          <a:ext cx="0" cy="0"/>
          <a:chOff x="0" y="0"/>
          <a:chExt cx="0" cy="0"/>
        </a:xfrm>
      </p:grpSpPr>
      <p:sp>
        <p:nvSpPr>
          <p:cNvPr id="54274" name="Rectangle 4"/>
          <p:cNvSpPr>
            <a:spLocks noGrp="1" noChangeArrowheads="1"/>
          </p:cNvSpPr>
          <p:nvPr>
            <p:ph type="ctrTitle" idx="4294967295"/>
            <p:custDataLst>
              <p:tags r:id="rId1"/>
            </p:custDataLst>
          </p:nvPr>
        </p:nvSpPr>
        <p:spPr>
          <a:xfrm>
            <a:off x="0" y="333375"/>
            <a:ext cx="7772400" cy="719138"/>
          </a:xfrm>
        </p:spPr>
        <p:txBody>
          <a:bodyPr>
            <a:normAutofit/>
          </a:bodyPr>
          <a:lstStyle/>
          <a:p>
            <a:r>
              <a:rPr lang="en-GB" altLang="en-US" dirty="0" smtClean="0">
                <a:latin typeface="Verdana" pitchFamily="34" charset="0"/>
              </a:rPr>
              <a:t>The Custody Officer</a:t>
            </a:r>
          </a:p>
        </p:txBody>
      </p:sp>
      <p:pic>
        <p:nvPicPr>
          <p:cNvPr id="3" name="Picture 2"/>
          <p:cNvPicPr>
            <a:picLocks noChangeAspect="1"/>
          </p:cNvPicPr>
          <p:nvPr>
            <p:custDataLst>
              <p:tags r:id="rId2"/>
            </p:custDataLst>
          </p:nvPr>
        </p:nvPicPr>
        <p:blipFill>
          <a:blip r:embed="rId6" cstate="print">
            <a:extLst>
              <a:ext uri="{28A0092B-C50C-407E-A947-70E740481C1C}">
                <a14:useLocalDpi xmlns:a14="http://schemas.microsoft.com/office/drawing/2010/main" val="0"/>
              </a:ext>
            </a:extLst>
          </a:blip>
          <a:stretch>
            <a:fillRect/>
          </a:stretch>
        </p:blipFill>
        <p:spPr>
          <a:xfrm>
            <a:off x="2076400" y="1700808"/>
            <a:ext cx="6096000" cy="3429000"/>
          </a:xfrm>
          <a:prstGeom prst="rect">
            <a:avLst/>
          </a:prstGeom>
          <a:effectLst>
            <a:softEdge rad="317500"/>
          </a:effectLst>
        </p:spPr>
      </p:pic>
      <p:sp>
        <p:nvSpPr>
          <p:cNvPr id="4" name="Rectangle 3"/>
          <p:cNvSpPr/>
          <p:nvPr>
            <p:custDataLst>
              <p:tags r:id="rId3"/>
            </p:custDataLst>
          </p:nvPr>
        </p:nvSpPr>
        <p:spPr>
          <a:xfrm>
            <a:off x="323528" y="1843077"/>
            <a:ext cx="2286000" cy="3170099"/>
          </a:xfrm>
          <a:prstGeom prst="rect">
            <a:avLst/>
          </a:prstGeom>
        </p:spPr>
        <p:txBody>
          <a:bodyPr wrap="square">
            <a:spAutoFit/>
          </a:bodyPr>
          <a:lstStyle/>
          <a:p>
            <a:pPr eaLnBrk="1" hangingPunct="1">
              <a:spcBef>
                <a:spcPts val="0"/>
              </a:spcBef>
              <a:spcAft>
                <a:spcPts val="2400"/>
              </a:spcAft>
            </a:pPr>
            <a:r>
              <a:rPr lang="en-US" altLang="en-US" sz="2400" b="1" dirty="0" smtClean="0">
                <a:solidFill>
                  <a:srgbClr val="000099"/>
                </a:solidFill>
              </a:rPr>
              <a:t>N</a:t>
            </a:r>
            <a:r>
              <a:rPr lang="en-US" altLang="en-US" sz="2400" dirty="0" smtClean="0">
                <a:solidFill>
                  <a:srgbClr val="000099"/>
                </a:solidFill>
              </a:rPr>
              <a:t>ecessity</a:t>
            </a:r>
          </a:p>
          <a:p>
            <a:pPr eaLnBrk="1" hangingPunct="1">
              <a:spcBef>
                <a:spcPts val="0"/>
              </a:spcBef>
              <a:spcAft>
                <a:spcPts val="2400"/>
              </a:spcAft>
            </a:pPr>
            <a:r>
              <a:rPr lang="en-US" altLang="en-US" sz="2400" b="1" dirty="0" smtClean="0">
                <a:solidFill>
                  <a:srgbClr val="000099"/>
                </a:solidFill>
              </a:rPr>
              <a:t>O</a:t>
            </a:r>
            <a:r>
              <a:rPr lang="en-US" altLang="en-US" sz="2400" dirty="0" smtClean="0">
                <a:solidFill>
                  <a:srgbClr val="000099"/>
                </a:solidFill>
              </a:rPr>
              <a:t>ffence</a:t>
            </a:r>
          </a:p>
          <a:p>
            <a:pPr eaLnBrk="1" hangingPunct="1">
              <a:spcBef>
                <a:spcPts val="0"/>
              </a:spcBef>
              <a:spcAft>
                <a:spcPts val="2400"/>
              </a:spcAft>
            </a:pPr>
            <a:r>
              <a:rPr lang="en-US" altLang="en-US" sz="2400" b="1" dirty="0" smtClean="0">
                <a:solidFill>
                  <a:srgbClr val="000099"/>
                </a:solidFill>
              </a:rPr>
              <a:t>A</a:t>
            </a:r>
            <a:r>
              <a:rPr lang="en-US" altLang="en-US" sz="2400" dirty="0" smtClean="0">
                <a:solidFill>
                  <a:srgbClr val="000099"/>
                </a:solidFill>
              </a:rPr>
              <a:t>llegation</a:t>
            </a:r>
          </a:p>
          <a:p>
            <a:pPr eaLnBrk="1" hangingPunct="1">
              <a:spcBef>
                <a:spcPts val="0"/>
              </a:spcBef>
              <a:spcAft>
                <a:spcPts val="2400"/>
              </a:spcAft>
            </a:pPr>
            <a:r>
              <a:rPr lang="en-US" altLang="en-US" sz="2400" b="1" dirty="0" smtClean="0">
                <a:solidFill>
                  <a:srgbClr val="000099"/>
                </a:solidFill>
              </a:rPr>
              <a:t>T</a:t>
            </a:r>
            <a:r>
              <a:rPr lang="en-US" altLang="en-US" sz="2400" dirty="0" smtClean="0">
                <a:solidFill>
                  <a:srgbClr val="000099"/>
                </a:solidFill>
              </a:rPr>
              <a:t>ime</a:t>
            </a:r>
          </a:p>
          <a:p>
            <a:pPr eaLnBrk="1" hangingPunct="1">
              <a:spcBef>
                <a:spcPts val="0"/>
              </a:spcBef>
              <a:spcAft>
                <a:spcPts val="2400"/>
              </a:spcAft>
            </a:pPr>
            <a:r>
              <a:rPr lang="en-US" altLang="en-US" sz="2400" b="1" dirty="0" smtClean="0">
                <a:solidFill>
                  <a:srgbClr val="000099"/>
                </a:solidFill>
              </a:rPr>
              <a:t>S</a:t>
            </a:r>
            <a:r>
              <a:rPr lang="en-US" altLang="en-US" sz="2400" dirty="0" smtClean="0">
                <a:solidFill>
                  <a:srgbClr val="000099"/>
                </a:solidFill>
              </a:rPr>
              <a:t>ummary</a:t>
            </a:r>
            <a:endParaRPr lang="en-GB" altLang="en-US" sz="2400" dirty="0" smtClean="0">
              <a:solidFill>
                <a:srgbClr val="000099"/>
              </a:solidFill>
            </a:endParaRPr>
          </a:p>
        </p:txBody>
      </p:sp>
    </p:spTree>
    <p:extLst>
      <p:ext uri="{BB962C8B-B14F-4D97-AF65-F5344CB8AC3E}">
        <p14:creationId xmlns:p14="http://schemas.microsoft.com/office/powerpoint/2010/main" val="118313494"/>
      </p:ext>
    </p:extLst>
  </p:cSld>
  <p:clrMapOvr>
    <a:masterClrMapping/>
  </p:clrMapOvr>
  <p:transition/>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3"/>
          <p:cNvSpPr>
            <a:spLocks noGrp="1" noChangeArrowheads="1"/>
          </p:cNvSpPr>
          <p:nvPr>
            <p:ph type="title"/>
            <p:custDataLst>
              <p:tags r:id="rId1"/>
            </p:custDataLst>
          </p:nvPr>
        </p:nvSpPr>
        <p:spPr>
          <a:xfrm>
            <a:off x="685800" y="-459432"/>
            <a:ext cx="7772400" cy="2553408"/>
          </a:xfrm>
        </p:spPr>
        <p:txBody>
          <a:bodyPr/>
          <a:lstStyle/>
          <a:p>
            <a:pPr eaLnBrk="1" hangingPunct="1"/>
            <a:r>
              <a:rPr lang="en-US" altLang="en-US" dirty="0" smtClean="0">
                <a:solidFill>
                  <a:schemeClr val="tx1"/>
                </a:solidFill>
                <a:latin typeface="Verdana" pitchFamily="34" charset="0"/>
              </a:rPr>
              <a:t>Prisoners Rights</a:t>
            </a:r>
            <a:endParaRPr lang="en-GB" altLang="en-US" dirty="0" smtClean="0">
              <a:solidFill>
                <a:schemeClr val="tx1"/>
              </a:solidFill>
              <a:latin typeface="Verdana" pitchFamily="34" charset="0"/>
            </a:endParaRPr>
          </a:p>
        </p:txBody>
      </p:sp>
      <p:sp>
        <p:nvSpPr>
          <p:cNvPr id="55299" name="Rectangle 4"/>
          <p:cNvSpPr>
            <a:spLocks noGrp="1" noChangeArrowheads="1"/>
          </p:cNvSpPr>
          <p:nvPr>
            <p:ph idx="1"/>
            <p:custDataLst>
              <p:tags r:id="rId2"/>
            </p:custDataLst>
          </p:nvPr>
        </p:nvSpPr>
        <p:spPr>
          <a:xfrm>
            <a:off x="467544" y="1628800"/>
            <a:ext cx="3034680" cy="4464496"/>
          </a:xfrm>
        </p:spPr>
        <p:txBody>
          <a:bodyPr/>
          <a:lstStyle/>
          <a:p>
            <a:pPr eaLnBrk="1" hangingPunct="1">
              <a:spcBef>
                <a:spcPct val="50000"/>
              </a:spcBef>
            </a:pPr>
            <a:r>
              <a:rPr lang="en-US" altLang="en-US" sz="3200" dirty="0"/>
              <a:t>S</a:t>
            </a:r>
            <a:r>
              <a:rPr lang="en-US" altLang="en-US" sz="3200" dirty="0" smtClean="0"/>
              <a:t>omeone informed </a:t>
            </a:r>
          </a:p>
          <a:p>
            <a:pPr eaLnBrk="1" hangingPunct="1">
              <a:spcBef>
                <a:spcPct val="50000"/>
              </a:spcBef>
            </a:pPr>
            <a:r>
              <a:rPr lang="en-US" altLang="en-US" sz="3200" dirty="0" smtClean="0"/>
              <a:t>Free independent legal advice </a:t>
            </a:r>
          </a:p>
          <a:p>
            <a:pPr eaLnBrk="1" hangingPunct="1">
              <a:spcBef>
                <a:spcPct val="50000"/>
              </a:spcBef>
            </a:pPr>
            <a:r>
              <a:rPr lang="en-US" altLang="en-US" sz="3200" dirty="0" smtClean="0"/>
              <a:t>Consult the codes of practice</a:t>
            </a:r>
            <a:endParaRPr lang="en-GB" altLang="en-US" sz="3200" dirty="0" smtClean="0"/>
          </a:p>
        </p:txBody>
      </p:sp>
      <p:pic>
        <p:nvPicPr>
          <p:cNvPr id="2" name="Picture 1"/>
          <p:cNvPicPr>
            <a:picLocks noChangeAspect="1"/>
          </p:cNvPicPr>
          <p:nvPr>
            <p:custDataLst>
              <p:tags r:id="rId3"/>
            </p:custDataLst>
          </p:nvPr>
        </p:nvPicPr>
        <p:blipFill>
          <a:blip r:embed="rId6" cstate="print">
            <a:extLst>
              <a:ext uri="{28A0092B-C50C-407E-A947-70E740481C1C}">
                <a14:useLocalDpi xmlns:a14="http://schemas.microsoft.com/office/drawing/2010/main" val="0"/>
              </a:ext>
            </a:extLst>
          </a:blip>
          <a:stretch>
            <a:fillRect/>
          </a:stretch>
        </p:blipFill>
        <p:spPr>
          <a:xfrm>
            <a:off x="3155843" y="1628800"/>
            <a:ext cx="5880653" cy="3528392"/>
          </a:xfrm>
          <a:prstGeom prst="rect">
            <a:avLst/>
          </a:prstGeom>
          <a:ln>
            <a:noFill/>
          </a:ln>
          <a:effectLst>
            <a:softEdge rad="112500"/>
          </a:effectLst>
        </p:spPr>
      </p:pic>
    </p:spTree>
    <p:extLst>
      <p:ext uri="{BB962C8B-B14F-4D97-AF65-F5344CB8AC3E}">
        <p14:creationId xmlns:p14="http://schemas.microsoft.com/office/powerpoint/2010/main" val="1493691979"/>
      </p:ext>
    </p:extLst>
  </p:cSld>
  <p:clrMapOvr>
    <a:masterClrMapping/>
  </p:clrMapOvr>
  <p:transition/>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3"/>
          <p:cNvSpPr>
            <a:spLocks noGrp="1" noChangeArrowheads="1"/>
          </p:cNvSpPr>
          <p:nvPr>
            <p:ph type="title"/>
            <p:custDataLst>
              <p:tags r:id="rId1"/>
            </p:custDataLst>
          </p:nvPr>
        </p:nvSpPr>
        <p:spPr/>
        <p:txBody>
          <a:bodyPr/>
          <a:lstStyle/>
          <a:p>
            <a:pPr eaLnBrk="1" hangingPunct="1"/>
            <a:r>
              <a:rPr lang="en-US" altLang="en-US" dirty="0" smtClean="0">
                <a:solidFill>
                  <a:schemeClr val="tx1"/>
                </a:solidFill>
                <a:latin typeface="Verdana" pitchFamily="34" charset="0"/>
              </a:rPr>
              <a:t>The Custody Record</a:t>
            </a:r>
            <a:endParaRPr lang="en-GB" altLang="en-US" dirty="0" smtClean="0">
              <a:solidFill>
                <a:schemeClr val="tx1"/>
              </a:solidFill>
              <a:latin typeface="Verdana" pitchFamily="34" charset="0"/>
            </a:endParaRPr>
          </a:p>
        </p:txBody>
      </p:sp>
      <p:sp>
        <p:nvSpPr>
          <p:cNvPr id="56323" name="Rectangle 4"/>
          <p:cNvSpPr>
            <a:spLocks noGrp="1" noChangeArrowheads="1"/>
          </p:cNvSpPr>
          <p:nvPr>
            <p:ph idx="1"/>
            <p:custDataLst>
              <p:tags r:id="rId2"/>
            </p:custDataLst>
          </p:nvPr>
        </p:nvSpPr>
        <p:spPr>
          <a:xfrm>
            <a:off x="457200" y="1772816"/>
            <a:ext cx="5122912" cy="4608512"/>
          </a:xfrm>
        </p:spPr>
        <p:txBody>
          <a:bodyPr/>
          <a:lstStyle/>
          <a:p>
            <a:pPr eaLnBrk="1" hangingPunct="1">
              <a:spcBef>
                <a:spcPct val="0"/>
              </a:spcBef>
              <a:spcAft>
                <a:spcPts val="4800"/>
              </a:spcAft>
            </a:pPr>
            <a:r>
              <a:rPr lang="en-US" altLang="en-US" sz="3200" dirty="0" smtClean="0"/>
              <a:t>Personal information</a:t>
            </a:r>
          </a:p>
          <a:p>
            <a:pPr eaLnBrk="1" hangingPunct="1">
              <a:spcBef>
                <a:spcPct val="0"/>
              </a:spcBef>
              <a:spcAft>
                <a:spcPts val="4800"/>
              </a:spcAft>
            </a:pPr>
            <a:r>
              <a:rPr lang="en-US" altLang="en-US" sz="3200" dirty="0" smtClean="0"/>
              <a:t>Every action or decision</a:t>
            </a:r>
          </a:p>
          <a:p>
            <a:pPr eaLnBrk="1" hangingPunct="1">
              <a:spcBef>
                <a:spcPct val="0"/>
              </a:spcBef>
              <a:spcAft>
                <a:spcPts val="4800"/>
              </a:spcAft>
            </a:pPr>
            <a:r>
              <a:rPr lang="en-US" altLang="en-US" sz="3200" dirty="0" smtClean="0"/>
              <a:t>Every entry signed and timed</a:t>
            </a:r>
            <a:endParaRPr lang="en-GB" altLang="en-US" sz="3200" dirty="0" smtClean="0"/>
          </a:p>
        </p:txBody>
      </p:sp>
      <p:pic>
        <p:nvPicPr>
          <p:cNvPr id="6" name="Picture 5"/>
          <p:cNvPicPr>
            <a:picLocks noChangeAspect="1"/>
          </p:cNvPicPr>
          <p:nvPr>
            <p:custDataLst>
              <p:tags r:id="rId3"/>
            </p:custDataLst>
          </p:nvPr>
        </p:nvPicPr>
        <p:blipFill rotWithShape="1">
          <a:blip r:embed="rId7" cstate="print">
            <a:extLst>
              <a:ext uri="{28A0092B-C50C-407E-A947-70E740481C1C}">
                <a14:useLocalDpi xmlns:a14="http://schemas.microsoft.com/office/drawing/2010/main" val="0"/>
              </a:ext>
            </a:extLst>
          </a:blip>
          <a:srcRect b="30005"/>
          <a:stretch/>
        </p:blipFill>
        <p:spPr>
          <a:xfrm>
            <a:off x="5458916" y="3284984"/>
            <a:ext cx="2857500" cy="1566746"/>
          </a:xfrm>
          <a:prstGeom prst="rect">
            <a:avLst/>
          </a:prstGeom>
          <a:ln>
            <a:noFill/>
          </a:ln>
          <a:effectLst>
            <a:softEdge rad="112500"/>
          </a:effectLst>
        </p:spPr>
      </p:pic>
      <p:pic>
        <p:nvPicPr>
          <p:cNvPr id="9" name="Picture 8"/>
          <p:cNvPicPr>
            <a:picLocks noChangeAspect="1"/>
          </p:cNvPicPr>
          <p:nvPr>
            <p:custDataLst>
              <p:tags r:id="rId4"/>
            </p:custDataLst>
          </p:nvPr>
        </p:nvPicPr>
        <p:blipFill>
          <a:blip r:embed="rId8" cstate="print">
            <a:extLst>
              <a:ext uri="{28A0092B-C50C-407E-A947-70E740481C1C}">
                <a14:useLocalDpi xmlns:a14="http://schemas.microsoft.com/office/drawing/2010/main" val="0"/>
              </a:ext>
            </a:extLst>
          </a:blip>
          <a:stretch>
            <a:fillRect/>
          </a:stretch>
        </p:blipFill>
        <p:spPr>
          <a:xfrm>
            <a:off x="6095578" y="1655456"/>
            <a:ext cx="1572766" cy="1773545"/>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167902787"/>
      </p:ext>
    </p:extLst>
  </p:cSld>
  <p:clrMapOvr>
    <a:masterClrMapping/>
  </p:clrMapOvr>
  <p:transition/>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8370" name="Rectangle 4"/>
          <p:cNvSpPr>
            <a:spLocks noGrp="1" noChangeArrowheads="1"/>
          </p:cNvSpPr>
          <p:nvPr>
            <p:ph type="title" idx="4294967295"/>
            <p:custDataLst>
              <p:tags r:id="rId1"/>
            </p:custDataLst>
          </p:nvPr>
        </p:nvSpPr>
        <p:spPr>
          <a:xfrm>
            <a:off x="0" y="274638"/>
            <a:ext cx="8229600" cy="1143000"/>
          </a:xfrm>
        </p:spPr>
        <p:txBody>
          <a:bodyPr/>
          <a:lstStyle/>
          <a:p>
            <a:r>
              <a:rPr lang="en-GB" altLang="en-US" dirty="0" smtClean="0">
                <a:solidFill>
                  <a:schemeClr val="tx1"/>
                </a:solidFill>
                <a:latin typeface="Verdana" pitchFamily="34" charset="0"/>
              </a:rPr>
              <a:t>Record of Arrest</a:t>
            </a:r>
          </a:p>
        </p:txBody>
      </p:sp>
      <p:sp>
        <p:nvSpPr>
          <p:cNvPr id="48130" name="Rectangle 3"/>
          <p:cNvSpPr>
            <a:spLocks noGrp="1" noChangeArrowheads="1"/>
          </p:cNvSpPr>
          <p:nvPr>
            <p:ph type="body" idx="4294967295"/>
            <p:custDataLst>
              <p:tags r:id="rId2"/>
            </p:custDataLst>
          </p:nvPr>
        </p:nvSpPr>
        <p:spPr>
          <a:xfrm>
            <a:off x="0" y="1417638"/>
            <a:ext cx="5076056" cy="4748212"/>
          </a:xfrm>
        </p:spPr>
        <p:txBody>
          <a:bodyPr/>
          <a:lstStyle/>
          <a:p>
            <a:pPr marL="0" indent="0" eaLnBrk="1" hangingPunct="1">
              <a:spcBef>
                <a:spcPts val="0"/>
              </a:spcBef>
              <a:spcAft>
                <a:spcPts val="1800"/>
              </a:spcAft>
              <a:buNone/>
            </a:pPr>
            <a:r>
              <a:rPr lang="en-GB" altLang="en-US" sz="3200" dirty="0" smtClean="0"/>
              <a:t>The nature &amp; circumstances of the arrest</a:t>
            </a:r>
          </a:p>
          <a:p>
            <a:pPr marL="0" indent="0" eaLnBrk="1" hangingPunct="1">
              <a:spcBef>
                <a:spcPts val="0"/>
              </a:spcBef>
              <a:spcAft>
                <a:spcPts val="1800"/>
              </a:spcAft>
              <a:buNone/>
            </a:pPr>
            <a:r>
              <a:rPr lang="en-GB" altLang="en-US" sz="3200" dirty="0" smtClean="0"/>
              <a:t> Reason/s why the arrest was necessary</a:t>
            </a:r>
          </a:p>
          <a:p>
            <a:pPr marL="0" indent="0" eaLnBrk="1" hangingPunct="1">
              <a:spcBef>
                <a:spcPts val="0"/>
              </a:spcBef>
              <a:spcAft>
                <a:spcPts val="1800"/>
              </a:spcAft>
              <a:buNone/>
            </a:pPr>
            <a:r>
              <a:rPr lang="en-GB" altLang="en-US" sz="3200" dirty="0" smtClean="0"/>
              <a:t>Giving of caution</a:t>
            </a:r>
          </a:p>
          <a:p>
            <a:pPr marL="0" indent="0" eaLnBrk="1" hangingPunct="1">
              <a:spcBef>
                <a:spcPts val="0"/>
              </a:spcBef>
              <a:spcAft>
                <a:spcPts val="1800"/>
              </a:spcAft>
              <a:buNone/>
            </a:pPr>
            <a:r>
              <a:rPr lang="en-GB" altLang="en-US" sz="3200" dirty="0" smtClean="0"/>
              <a:t>Anything said by person at the time of arrest</a:t>
            </a:r>
            <a:endParaRPr lang="en-US" altLang="en-US" sz="3200" dirty="0" smtClean="0"/>
          </a:p>
        </p:txBody>
      </p:sp>
      <p:pic>
        <p:nvPicPr>
          <p:cNvPr id="2" name="Picture 1"/>
          <p:cNvPicPr>
            <a:picLocks noChangeAspect="1"/>
          </p:cNvPicPr>
          <p:nvPr>
            <p:custDataLst>
              <p:tags r:id="rId3"/>
            </p:custDataLst>
          </p:nvPr>
        </p:nvPicPr>
        <p:blipFill>
          <a:blip r:embed="rId6" cstate="print">
            <a:extLst>
              <a:ext uri="{28A0092B-C50C-407E-A947-70E740481C1C}">
                <a14:useLocalDpi xmlns:a14="http://schemas.microsoft.com/office/drawing/2010/main" val="0"/>
              </a:ext>
            </a:extLst>
          </a:blip>
          <a:stretch>
            <a:fillRect/>
          </a:stretch>
        </p:blipFill>
        <p:spPr>
          <a:xfrm>
            <a:off x="5076056" y="1484784"/>
            <a:ext cx="4269782" cy="4392488"/>
          </a:xfrm>
          <a:prstGeom prst="rect">
            <a:avLst/>
          </a:prstGeom>
          <a:effectLst>
            <a:softEdge rad="635000"/>
          </a:effectLst>
        </p:spPr>
      </p:pic>
    </p:spTree>
    <p:extLst>
      <p:ext uri="{BB962C8B-B14F-4D97-AF65-F5344CB8AC3E}">
        <p14:creationId xmlns:p14="http://schemas.microsoft.com/office/powerpoint/2010/main" val="4004969480"/>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8130">
                                            <p:txEl>
                                              <p:pRg st="0" end="0"/>
                                            </p:txEl>
                                          </p:spTgt>
                                        </p:tgtEl>
                                        <p:attrNameLst>
                                          <p:attrName>style.visibility</p:attrName>
                                        </p:attrNameLst>
                                      </p:cBhvr>
                                      <p:to>
                                        <p:strVal val="visible"/>
                                      </p:to>
                                    </p:set>
                                    <p:animEffect transition="in" filter="fade">
                                      <p:cBhvr>
                                        <p:cTn id="7" dur="500"/>
                                        <p:tgtEl>
                                          <p:spTgt spid="4813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8130">
                                            <p:txEl>
                                              <p:pRg st="1" end="1"/>
                                            </p:txEl>
                                          </p:spTgt>
                                        </p:tgtEl>
                                        <p:attrNameLst>
                                          <p:attrName>style.visibility</p:attrName>
                                        </p:attrNameLst>
                                      </p:cBhvr>
                                      <p:to>
                                        <p:strVal val="visible"/>
                                      </p:to>
                                    </p:set>
                                    <p:animEffect transition="in" filter="fade">
                                      <p:cBhvr>
                                        <p:cTn id="12" dur="500"/>
                                        <p:tgtEl>
                                          <p:spTgt spid="4813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8130">
                                            <p:txEl>
                                              <p:pRg st="2" end="2"/>
                                            </p:txEl>
                                          </p:spTgt>
                                        </p:tgtEl>
                                        <p:attrNameLst>
                                          <p:attrName>style.visibility</p:attrName>
                                        </p:attrNameLst>
                                      </p:cBhvr>
                                      <p:to>
                                        <p:strVal val="visible"/>
                                      </p:to>
                                    </p:set>
                                    <p:animEffect transition="in" filter="fade">
                                      <p:cBhvr>
                                        <p:cTn id="17" dur="500"/>
                                        <p:tgtEl>
                                          <p:spTgt spid="48130">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8130">
                                            <p:txEl>
                                              <p:pRg st="3" end="3"/>
                                            </p:txEl>
                                          </p:spTgt>
                                        </p:tgtEl>
                                        <p:attrNameLst>
                                          <p:attrName>style.visibility</p:attrName>
                                        </p:attrNameLst>
                                      </p:cBhvr>
                                      <p:to>
                                        <p:strVal val="visible"/>
                                      </p:to>
                                    </p:set>
                                    <p:animEffect transition="in" filter="fade">
                                      <p:cBhvr>
                                        <p:cTn id="22" dur="500"/>
                                        <p:tgtEl>
                                          <p:spTgt spid="4813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a:blip r:embed="rId5" cstate="print">
            <a:lum bright="70000" contrast="-70000"/>
            <a:extLst>
              <a:ext uri="{28A0092B-C50C-407E-A947-70E740481C1C}">
                <a14:useLocalDpi xmlns:a14="http://schemas.microsoft.com/office/drawing/2010/main" val="0"/>
              </a:ext>
            </a:extLst>
          </a:blip>
          <a:stretch>
            <a:fillRect/>
          </a:stretch>
        </p:blipFill>
        <p:spPr>
          <a:xfrm>
            <a:off x="0" y="404664"/>
            <a:ext cx="9119594" cy="6064901"/>
          </a:xfrm>
          <a:prstGeom prst="rect">
            <a:avLst/>
          </a:prstGeom>
          <a:ln>
            <a:noFill/>
          </a:ln>
          <a:effectLst>
            <a:softEdge rad="112500"/>
          </a:effectLst>
        </p:spPr>
      </p:pic>
      <p:sp>
        <p:nvSpPr>
          <p:cNvPr id="125955" name="Rectangle 3"/>
          <p:cNvSpPr>
            <a:spLocks noGrp="1" noChangeArrowheads="1"/>
          </p:cNvSpPr>
          <p:nvPr>
            <p:ph type="body" idx="4294967295"/>
            <p:custDataLst>
              <p:tags r:id="rId2"/>
            </p:custDataLst>
          </p:nvPr>
        </p:nvSpPr>
        <p:spPr>
          <a:xfrm>
            <a:off x="0" y="765175"/>
            <a:ext cx="8207375" cy="5472113"/>
          </a:xfrm>
        </p:spPr>
        <p:txBody>
          <a:bodyPr/>
          <a:lstStyle/>
          <a:p>
            <a:pPr marL="0" indent="0" algn="ctr" eaLnBrk="1" hangingPunct="1">
              <a:buClr>
                <a:srgbClr val="FFFF00"/>
              </a:buClr>
              <a:buFontTx/>
              <a:buNone/>
            </a:pPr>
            <a:r>
              <a:rPr lang="en-US" altLang="en-US" sz="3200" b="1" dirty="0" smtClean="0">
                <a:solidFill>
                  <a:srgbClr val="FF0000"/>
                </a:solidFill>
              </a:rPr>
              <a:t>Case Studies</a:t>
            </a:r>
          </a:p>
          <a:p>
            <a:pPr marL="0" indent="0" algn="ctr" eaLnBrk="1" hangingPunct="1">
              <a:buClr>
                <a:srgbClr val="FFFF00"/>
              </a:buClr>
              <a:buFontTx/>
              <a:buNone/>
            </a:pPr>
            <a:endParaRPr lang="en-US" altLang="en-US" sz="800" b="1" dirty="0" smtClean="0"/>
          </a:p>
          <a:p>
            <a:pPr marL="0" indent="0" algn="ctr" eaLnBrk="1" hangingPunct="1">
              <a:buClr>
                <a:srgbClr val="FFFF00"/>
              </a:buClr>
              <a:buFontTx/>
              <a:buNone/>
            </a:pPr>
            <a:r>
              <a:rPr lang="en-US" altLang="en-US" sz="3200" dirty="0" smtClean="0"/>
              <a:t>Decide whether it is necessary to arrest in these circumstances and be prepared to justify your decision.</a:t>
            </a:r>
          </a:p>
          <a:p>
            <a:pPr marL="0" indent="0" eaLnBrk="1" hangingPunct="1">
              <a:buFontTx/>
              <a:buNone/>
            </a:pPr>
            <a:endParaRPr lang="en-GB" altLang="en-US" sz="1800" dirty="0" smtClean="0"/>
          </a:p>
          <a:p>
            <a:pPr marL="0" indent="0" algn="ctr" eaLnBrk="1" hangingPunct="1">
              <a:buClr>
                <a:srgbClr val="FFFF00"/>
              </a:buClr>
              <a:buFontTx/>
              <a:buNone/>
            </a:pPr>
            <a:r>
              <a:rPr lang="en-US" altLang="en-US" sz="3200" b="1" dirty="0" smtClean="0">
                <a:solidFill>
                  <a:srgbClr val="FF0000"/>
                </a:solidFill>
              </a:rPr>
              <a:t>    Remember…</a:t>
            </a:r>
          </a:p>
          <a:p>
            <a:pPr marL="0" indent="0" algn="ctr" eaLnBrk="1" hangingPunct="1">
              <a:buClr>
                <a:srgbClr val="FFFF00"/>
              </a:buClr>
              <a:buFontTx/>
              <a:buNone/>
            </a:pPr>
            <a:endParaRPr lang="en-US" altLang="en-US" sz="1800" b="1" dirty="0" smtClean="0"/>
          </a:p>
          <a:p>
            <a:pPr marL="0" indent="0" algn="ctr" eaLnBrk="1" hangingPunct="1">
              <a:buClr>
                <a:srgbClr val="FFFF00"/>
              </a:buClr>
              <a:buFontTx/>
              <a:buNone/>
            </a:pPr>
            <a:r>
              <a:rPr lang="en-GB" altLang="en-US" sz="3200" dirty="0" smtClean="0"/>
              <a:t>The circumstances that may satisfy the criteria remain a matter for the operational discretion of individual officers. </a:t>
            </a:r>
            <a:endParaRPr lang="en-US" altLang="en-US" sz="3200" dirty="0" smtClean="0"/>
          </a:p>
          <a:p>
            <a:pPr marL="0" indent="0" algn="ctr" eaLnBrk="1" hangingPunct="1">
              <a:buClr>
                <a:srgbClr val="FFFF00"/>
              </a:buClr>
              <a:buFontTx/>
              <a:buNone/>
            </a:pPr>
            <a:endParaRPr lang="en-US" altLang="en-US" b="1" dirty="0" smtClean="0"/>
          </a:p>
        </p:txBody>
      </p:sp>
    </p:spTree>
    <p:extLst>
      <p:ext uri="{BB962C8B-B14F-4D97-AF65-F5344CB8AC3E}">
        <p14:creationId xmlns:p14="http://schemas.microsoft.com/office/powerpoint/2010/main" val="2885667335"/>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5955">
                                            <p:txEl>
                                              <p:pRg st="0" end="0"/>
                                            </p:txEl>
                                          </p:spTgt>
                                        </p:tgtEl>
                                        <p:attrNameLst>
                                          <p:attrName>style.visibility</p:attrName>
                                        </p:attrNameLst>
                                      </p:cBhvr>
                                      <p:to>
                                        <p:strVal val="visible"/>
                                      </p:to>
                                    </p:set>
                                    <p:animEffect transition="in" filter="fade">
                                      <p:cBhvr>
                                        <p:cTn id="7" dur="500"/>
                                        <p:tgtEl>
                                          <p:spTgt spid="1259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25955">
                                            <p:txEl>
                                              <p:pRg st="2" end="2"/>
                                            </p:txEl>
                                          </p:spTgt>
                                        </p:tgtEl>
                                        <p:attrNameLst>
                                          <p:attrName>style.visibility</p:attrName>
                                        </p:attrNameLst>
                                      </p:cBhvr>
                                      <p:to>
                                        <p:strVal val="visible"/>
                                      </p:to>
                                    </p:set>
                                    <p:animEffect transition="in" filter="fade">
                                      <p:cBhvr>
                                        <p:cTn id="12" dur="500"/>
                                        <p:tgtEl>
                                          <p:spTgt spid="12595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25955">
                                            <p:txEl>
                                              <p:pRg st="4" end="4"/>
                                            </p:txEl>
                                          </p:spTgt>
                                        </p:tgtEl>
                                        <p:attrNameLst>
                                          <p:attrName>style.visibility</p:attrName>
                                        </p:attrNameLst>
                                      </p:cBhvr>
                                      <p:to>
                                        <p:strVal val="visible"/>
                                      </p:to>
                                    </p:set>
                                    <p:animEffect transition="in" filter="fade">
                                      <p:cBhvr>
                                        <p:cTn id="17" dur="500"/>
                                        <p:tgtEl>
                                          <p:spTgt spid="12595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25955">
                                            <p:txEl>
                                              <p:pRg st="6" end="6"/>
                                            </p:txEl>
                                          </p:spTgt>
                                        </p:tgtEl>
                                        <p:attrNameLst>
                                          <p:attrName>style.visibility</p:attrName>
                                        </p:attrNameLst>
                                      </p:cBhvr>
                                      <p:to>
                                        <p:strVal val="visible"/>
                                      </p:to>
                                    </p:set>
                                    <p:animEffect transition="in" filter="fade">
                                      <p:cBhvr>
                                        <p:cTn id="22" dur="500"/>
                                        <p:tgtEl>
                                          <p:spTgt spid="12595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2" name="Picture 1"/>
          <p:cNvPicPr>
            <a:picLocks noChangeAspect="1"/>
          </p:cNvPicPr>
          <p:nvPr>
            <p:custDataLst>
              <p:tags r:id="rId1"/>
            </p:custDataLst>
          </p:nvPr>
        </p:nvPicPr>
        <p:blipFill>
          <a:blip r:embed="rId6" cstate="print">
            <a:lum bright="70000" contrast="-70000"/>
            <a:extLst>
              <a:ext uri="{28A0092B-C50C-407E-A947-70E740481C1C}">
                <a14:useLocalDpi xmlns:a14="http://schemas.microsoft.com/office/drawing/2010/main" val="0"/>
              </a:ext>
            </a:extLst>
          </a:blip>
          <a:stretch>
            <a:fillRect/>
          </a:stretch>
        </p:blipFill>
        <p:spPr>
          <a:xfrm>
            <a:off x="899592" y="1182349"/>
            <a:ext cx="7416824" cy="4450095"/>
          </a:xfrm>
          <a:prstGeom prst="rect">
            <a:avLst/>
          </a:prstGeom>
          <a:ln>
            <a:noFill/>
          </a:ln>
          <a:effectLst>
            <a:softEdge rad="112500"/>
          </a:effectLst>
        </p:spPr>
      </p:pic>
      <p:sp>
        <p:nvSpPr>
          <p:cNvPr id="53250" name="Rectangle 3"/>
          <p:cNvSpPr>
            <a:spLocks noGrp="1" noChangeArrowheads="1"/>
          </p:cNvSpPr>
          <p:nvPr>
            <p:ph type="body" idx="4294967295"/>
            <p:custDataLst>
              <p:tags r:id="rId2"/>
            </p:custDataLst>
          </p:nvPr>
        </p:nvSpPr>
        <p:spPr>
          <a:xfrm>
            <a:off x="0" y="1600200"/>
            <a:ext cx="8229600" cy="4525963"/>
          </a:xfrm>
        </p:spPr>
        <p:txBody>
          <a:bodyPr/>
          <a:lstStyle/>
          <a:p>
            <a:pPr marL="0" indent="0" algn="ctr" eaLnBrk="1" hangingPunct="1">
              <a:buClr>
                <a:srgbClr val="FFFF00"/>
              </a:buClr>
              <a:buFontTx/>
              <a:buNone/>
            </a:pPr>
            <a:endParaRPr lang="en-GB" altLang="en-US" dirty="0" smtClean="0"/>
          </a:p>
          <a:p>
            <a:pPr marL="0" indent="0" algn="ctr" eaLnBrk="1" hangingPunct="1">
              <a:buClr>
                <a:srgbClr val="FFFF00"/>
              </a:buClr>
              <a:buFontTx/>
              <a:buNone/>
            </a:pPr>
            <a:r>
              <a:rPr lang="en-GB" altLang="en-US" sz="3200" dirty="0" smtClean="0"/>
              <a:t>You attend a report of a Domestic-related S.47 assault. </a:t>
            </a:r>
          </a:p>
          <a:p>
            <a:pPr marL="0" indent="0" algn="ctr" eaLnBrk="1" hangingPunct="1">
              <a:buClr>
                <a:srgbClr val="FFFF00"/>
              </a:buClr>
              <a:buFontTx/>
              <a:buNone/>
            </a:pPr>
            <a:endParaRPr lang="en-GB" altLang="en-US" sz="3200" dirty="0" smtClean="0"/>
          </a:p>
          <a:p>
            <a:pPr marL="0" indent="0" algn="ctr" eaLnBrk="1" hangingPunct="1">
              <a:buClr>
                <a:srgbClr val="FFFF00"/>
              </a:buClr>
              <a:buFontTx/>
              <a:buNone/>
            </a:pPr>
            <a:r>
              <a:rPr lang="en-GB" altLang="en-US" sz="3200" dirty="0" smtClean="0"/>
              <a:t>Both the suspect and victim are present and are unknown to Police. </a:t>
            </a:r>
          </a:p>
          <a:p>
            <a:pPr marL="0" indent="0" algn="ctr" eaLnBrk="1" hangingPunct="1">
              <a:buClr>
                <a:srgbClr val="FFFF00"/>
              </a:buClr>
              <a:buFontTx/>
              <a:buNone/>
            </a:pPr>
            <a:endParaRPr lang="en-GB" altLang="en-US" sz="3200" dirty="0" smtClean="0"/>
          </a:p>
          <a:p>
            <a:pPr marL="0" indent="0" algn="ctr" eaLnBrk="1" hangingPunct="1">
              <a:buClr>
                <a:srgbClr val="FFFF00"/>
              </a:buClr>
              <a:buFontTx/>
              <a:buNone/>
            </a:pPr>
            <a:r>
              <a:rPr lang="en-GB" altLang="en-US" sz="3200" dirty="0" smtClean="0"/>
              <a:t>The victim refuses to further the complaint.</a:t>
            </a:r>
            <a:endParaRPr lang="en-US" altLang="en-US" sz="3200" b="1" dirty="0" smtClean="0"/>
          </a:p>
          <a:p>
            <a:pPr marL="0" indent="0" algn="ctr" eaLnBrk="1" hangingPunct="1">
              <a:buClr>
                <a:srgbClr val="FFFF00"/>
              </a:buClr>
              <a:buFontTx/>
              <a:buNone/>
            </a:pPr>
            <a:endParaRPr lang="en-US" altLang="en-US" sz="3200" b="1" dirty="0" smtClean="0"/>
          </a:p>
          <a:p>
            <a:pPr marL="0" indent="0" algn="ctr" eaLnBrk="1" hangingPunct="1">
              <a:buClr>
                <a:srgbClr val="FFFF00"/>
              </a:buClr>
              <a:buFontTx/>
              <a:buNone/>
            </a:pPr>
            <a:endParaRPr lang="en-US" altLang="en-US" b="1" dirty="0" smtClean="0"/>
          </a:p>
        </p:txBody>
      </p:sp>
      <p:sp>
        <p:nvSpPr>
          <p:cNvPr id="60420" name="Rectangle 5"/>
          <p:cNvSpPr>
            <a:spLocks noChangeArrowheads="1"/>
          </p:cNvSpPr>
          <p:nvPr>
            <p:custDataLst>
              <p:tags r:id="rId3"/>
            </p:custDataLst>
          </p:nvPr>
        </p:nvSpPr>
        <p:spPr bwMode="auto">
          <a:xfrm>
            <a:off x="0" y="0"/>
            <a:ext cx="9144000"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en-US" altLang="en-US" sz="3600" b="1">
              <a:solidFill>
                <a:schemeClr val="bg1"/>
              </a:solidFill>
              <a:latin typeface="Arial" charset="0"/>
            </a:endParaRPr>
          </a:p>
        </p:txBody>
      </p:sp>
    </p:spTree>
    <p:extLst>
      <p:ext uri="{BB962C8B-B14F-4D97-AF65-F5344CB8AC3E}">
        <p14:creationId xmlns:p14="http://schemas.microsoft.com/office/powerpoint/2010/main" val="2457613909"/>
      </p:ext>
    </p:extLst>
  </p:cSld>
  <p:clrMapOvr>
    <a:masterClrMapping/>
  </p:clrMapOvr>
  <p:transition/>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3" name="Picture 2"/>
          <p:cNvPicPr>
            <a:picLocks noChangeAspect="1"/>
          </p:cNvPicPr>
          <p:nvPr>
            <p:custDataLst>
              <p:tags r:id="rId1"/>
            </p:custDataLst>
          </p:nvPr>
        </p:nvPicPr>
        <p:blipFill rotWithShape="1">
          <a:blip r:embed="rId6" cstate="print">
            <a:lum bright="70000" contrast="-70000"/>
            <a:extLst>
              <a:ext uri="{28A0092B-C50C-407E-A947-70E740481C1C}">
                <a14:useLocalDpi xmlns:a14="http://schemas.microsoft.com/office/drawing/2010/main" val="0"/>
              </a:ext>
            </a:extLst>
          </a:blip>
          <a:srcRect b="4833"/>
          <a:stretch/>
        </p:blipFill>
        <p:spPr>
          <a:xfrm>
            <a:off x="683568" y="1052736"/>
            <a:ext cx="7776863" cy="4522874"/>
          </a:xfrm>
          <a:prstGeom prst="rect">
            <a:avLst/>
          </a:prstGeom>
          <a:effectLst>
            <a:softEdge rad="317500"/>
          </a:effectLst>
        </p:spPr>
      </p:pic>
      <p:sp>
        <p:nvSpPr>
          <p:cNvPr id="54274" name="Rectangle 3"/>
          <p:cNvSpPr>
            <a:spLocks noGrp="1" noChangeArrowheads="1"/>
          </p:cNvSpPr>
          <p:nvPr>
            <p:ph type="body" idx="4294967295"/>
            <p:custDataLst>
              <p:tags r:id="rId2"/>
            </p:custDataLst>
          </p:nvPr>
        </p:nvSpPr>
        <p:spPr>
          <a:xfrm>
            <a:off x="0" y="1600200"/>
            <a:ext cx="8229600" cy="4525963"/>
          </a:xfrm>
        </p:spPr>
        <p:txBody>
          <a:bodyPr>
            <a:normAutofit fontScale="92500"/>
          </a:bodyPr>
          <a:lstStyle/>
          <a:p>
            <a:pPr marL="0" indent="0" algn="ctr" eaLnBrk="1" hangingPunct="1">
              <a:buClr>
                <a:srgbClr val="FFFF00"/>
              </a:buClr>
              <a:buFontTx/>
              <a:buNone/>
            </a:pPr>
            <a:endParaRPr lang="en-GB" altLang="en-US" sz="800" b="1" dirty="0" smtClean="0">
              <a:solidFill>
                <a:srgbClr val="0000FF"/>
              </a:solidFill>
            </a:endParaRPr>
          </a:p>
          <a:p>
            <a:pPr marL="0" indent="0" algn="ctr" eaLnBrk="1" hangingPunct="1">
              <a:buClr>
                <a:srgbClr val="FFFF00"/>
              </a:buClr>
              <a:buFontTx/>
              <a:buNone/>
            </a:pPr>
            <a:r>
              <a:rPr lang="en-GB" altLang="en-US" sz="3200" dirty="0" smtClean="0"/>
              <a:t>You attend a disturbance in the town centre. </a:t>
            </a:r>
          </a:p>
          <a:p>
            <a:pPr marL="0" indent="0" algn="ctr" eaLnBrk="1" hangingPunct="1">
              <a:buClr>
                <a:srgbClr val="FFFF00"/>
              </a:buClr>
              <a:buFontTx/>
              <a:buNone/>
            </a:pPr>
            <a:endParaRPr lang="en-GB" altLang="en-US" sz="3200" dirty="0" smtClean="0"/>
          </a:p>
          <a:p>
            <a:pPr marL="0" indent="0" algn="ctr" eaLnBrk="1" hangingPunct="1">
              <a:buClr>
                <a:srgbClr val="FFFF00"/>
              </a:buClr>
              <a:buFontTx/>
              <a:buNone/>
            </a:pPr>
            <a:r>
              <a:rPr lang="en-GB" altLang="en-US" sz="3200" dirty="0" smtClean="0"/>
              <a:t>A number of witnesses allege a S.4 POA offence against a suspect. </a:t>
            </a:r>
          </a:p>
          <a:p>
            <a:pPr marL="0" indent="0" algn="ctr" eaLnBrk="1" hangingPunct="1">
              <a:buClr>
                <a:srgbClr val="FFFF00"/>
              </a:buClr>
              <a:buFontTx/>
              <a:buNone/>
            </a:pPr>
            <a:endParaRPr lang="en-GB" altLang="en-US" sz="3200" dirty="0" smtClean="0"/>
          </a:p>
          <a:p>
            <a:pPr marL="0" indent="0" algn="ctr" eaLnBrk="1" hangingPunct="1">
              <a:buClr>
                <a:srgbClr val="FFFF00"/>
              </a:buClr>
              <a:buFontTx/>
              <a:buNone/>
            </a:pPr>
            <a:r>
              <a:rPr lang="en-GB" altLang="en-US" sz="3200" dirty="0" smtClean="0"/>
              <a:t>The suspect, who you do not know, is present but is extremely agitated, very intoxicated and refuses to co-operate with you.</a:t>
            </a:r>
            <a:endParaRPr lang="en-US" altLang="en-US" sz="3200" dirty="0" smtClean="0"/>
          </a:p>
          <a:p>
            <a:pPr marL="0" indent="0" algn="ctr" eaLnBrk="1" hangingPunct="1">
              <a:buClr>
                <a:srgbClr val="FFFF00"/>
              </a:buClr>
              <a:buFontTx/>
              <a:buNone/>
            </a:pPr>
            <a:endParaRPr lang="en-US" altLang="en-US" sz="3200" b="1" dirty="0" smtClean="0">
              <a:solidFill>
                <a:srgbClr val="000066"/>
              </a:solidFill>
            </a:endParaRPr>
          </a:p>
        </p:txBody>
      </p:sp>
      <p:sp>
        <p:nvSpPr>
          <p:cNvPr id="61444" name="Rectangle 5"/>
          <p:cNvSpPr>
            <a:spLocks noChangeArrowheads="1"/>
          </p:cNvSpPr>
          <p:nvPr>
            <p:custDataLst>
              <p:tags r:id="rId3"/>
            </p:custDataLst>
          </p:nvPr>
        </p:nvSpPr>
        <p:spPr bwMode="auto">
          <a:xfrm>
            <a:off x="0" y="0"/>
            <a:ext cx="9144000" cy="69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spcBef>
                <a:spcPct val="20000"/>
              </a:spcBef>
              <a:buChar char="•"/>
              <a:defRPr sz="2400">
                <a:solidFill>
                  <a:schemeClr val="accent2"/>
                </a:solidFill>
                <a:latin typeface="Verdana" pitchFamily="34" charset="0"/>
              </a:defRPr>
            </a:lvl1pPr>
            <a:lvl2pPr marL="742950" indent="-285750" eaLnBrk="0" hangingPunct="0">
              <a:spcBef>
                <a:spcPct val="20000"/>
              </a:spcBef>
              <a:buChar char="–"/>
              <a:defRPr sz="2400">
                <a:solidFill>
                  <a:schemeClr val="accent2"/>
                </a:solidFill>
                <a:latin typeface="Verdana" pitchFamily="34" charset="0"/>
              </a:defRPr>
            </a:lvl2pPr>
            <a:lvl3pPr marL="1143000" indent="-228600" eaLnBrk="0" hangingPunct="0">
              <a:spcBef>
                <a:spcPct val="20000"/>
              </a:spcBef>
              <a:buChar char="•"/>
              <a:defRPr sz="2400">
                <a:solidFill>
                  <a:schemeClr val="accent2"/>
                </a:solidFill>
                <a:latin typeface="Verdana" pitchFamily="34" charset="0"/>
              </a:defRPr>
            </a:lvl3pPr>
            <a:lvl4pPr marL="1600200" indent="-228600" eaLnBrk="0" hangingPunct="0">
              <a:spcBef>
                <a:spcPct val="20000"/>
              </a:spcBef>
              <a:buChar char="–"/>
              <a:defRPr sz="2000">
                <a:solidFill>
                  <a:schemeClr val="tx1"/>
                </a:solidFill>
                <a:latin typeface="Arial" charset="0"/>
              </a:defRPr>
            </a:lvl4pPr>
            <a:lvl5pPr marL="2057400" indent="-228600" eaLnBrk="0" hangingPunct="0">
              <a:spcBef>
                <a:spcPct val="20000"/>
              </a:spcBef>
              <a:buChar char="»"/>
              <a:defRPr sz="2000">
                <a:solidFill>
                  <a:schemeClr val="tx1"/>
                </a:solidFill>
                <a:latin typeface="Arial" charset="0"/>
              </a:defRPr>
            </a:lvl5pPr>
            <a:lvl6pPr marL="2514600" indent="-228600" eaLnBrk="0" fontAlgn="base" hangingPunct="0">
              <a:spcBef>
                <a:spcPct val="20000"/>
              </a:spcBef>
              <a:spcAft>
                <a:spcPct val="0"/>
              </a:spcAft>
              <a:buChar char="»"/>
              <a:defRPr sz="2000">
                <a:solidFill>
                  <a:schemeClr val="tx1"/>
                </a:solidFill>
                <a:latin typeface="Arial" charset="0"/>
              </a:defRPr>
            </a:lvl6pPr>
            <a:lvl7pPr marL="2971800" indent="-228600" eaLnBrk="0" fontAlgn="base" hangingPunct="0">
              <a:spcBef>
                <a:spcPct val="20000"/>
              </a:spcBef>
              <a:spcAft>
                <a:spcPct val="0"/>
              </a:spcAft>
              <a:buChar char="»"/>
              <a:defRPr sz="2000">
                <a:solidFill>
                  <a:schemeClr val="tx1"/>
                </a:solidFill>
                <a:latin typeface="Arial" charset="0"/>
              </a:defRPr>
            </a:lvl7pPr>
            <a:lvl8pPr marL="3429000" indent="-228600" eaLnBrk="0" fontAlgn="base" hangingPunct="0">
              <a:spcBef>
                <a:spcPct val="20000"/>
              </a:spcBef>
              <a:spcAft>
                <a:spcPct val="0"/>
              </a:spcAft>
              <a:buChar char="»"/>
              <a:defRPr sz="2000">
                <a:solidFill>
                  <a:schemeClr val="tx1"/>
                </a:solidFill>
                <a:latin typeface="Arial" charset="0"/>
              </a:defRPr>
            </a:lvl8pPr>
            <a:lvl9pPr marL="3886200" indent="-228600" eaLnBrk="0" fontAlgn="base" hangingPunct="0">
              <a:spcBef>
                <a:spcPct val="20000"/>
              </a:spcBef>
              <a:spcAft>
                <a:spcPct val="0"/>
              </a:spcAft>
              <a:buChar char="»"/>
              <a:defRPr sz="2000">
                <a:solidFill>
                  <a:schemeClr val="tx1"/>
                </a:solidFill>
                <a:latin typeface="Arial" charset="0"/>
              </a:defRPr>
            </a:lvl9pPr>
          </a:lstStyle>
          <a:p>
            <a:pPr algn="ctr" eaLnBrk="1" hangingPunct="1">
              <a:spcBef>
                <a:spcPct val="0"/>
              </a:spcBef>
              <a:buFontTx/>
              <a:buNone/>
            </a:pPr>
            <a:endParaRPr lang="en-US" altLang="en-US" sz="3600" b="1">
              <a:solidFill>
                <a:schemeClr val="bg1"/>
              </a:solidFill>
              <a:latin typeface="Arial" charset="0"/>
            </a:endParaRPr>
          </a:p>
        </p:txBody>
      </p:sp>
    </p:spTree>
    <p:extLst>
      <p:ext uri="{BB962C8B-B14F-4D97-AF65-F5344CB8AC3E}">
        <p14:creationId xmlns:p14="http://schemas.microsoft.com/office/powerpoint/2010/main" val="3394263619"/>
      </p:ext>
    </p:extLst>
  </p:cSld>
  <p:clrMapOvr>
    <a:masterClrMapping/>
  </p:clrMapOvr>
  <p:transition/>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88670" y="1844823"/>
            <a:ext cx="7593330" cy="2623207"/>
          </a:xfrm>
        </p:spPr>
        <p:txBody>
          <a:bodyPr/>
          <a:lstStyle/>
          <a:p>
            <a:r>
              <a:rPr lang="en-GB" dirty="0"/>
              <a:t>Cautions, Significant Statements  &amp; Unsolicited Comments</a:t>
            </a:r>
            <a:br>
              <a:rPr lang="en-GB" dirty="0"/>
            </a:br>
            <a:endParaRPr lang="en-GB" dirty="0"/>
          </a:p>
        </p:txBody>
      </p:sp>
    </p:spTree>
    <p:extLst>
      <p:ext uri="{BB962C8B-B14F-4D97-AF65-F5344CB8AC3E}">
        <p14:creationId xmlns:p14="http://schemas.microsoft.com/office/powerpoint/2010/main" val="315784538"/>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custDataLst>
              <p:tags r:id="rId1"/>
            </p:custDataLst>
          </p:nvPr>
        </p:nvSpPr>
        <p:spPr>
          <a:xfrm>
            <a:off x="457200" y="274638"/>
            <a:ext cx="4186808" cy="561975"/>
          </a:xfrm>
        </p:spPr>
        <p:txBody>
          <a:bodyPr>
            <a:normAutofit fontScale="90000"/>
          </a:bodyPr>
          <a:lstStyle/>
          <a:p>
            <a:r>
              <a:rPr lang="en-GB" altLang="en-US" b="1" dirty="0" smtClean="0"/>
              <a:t>The Caution (1)</a:t>
            </a:r>
          </a:p>
        </p:txBody>
      </p:sp>
      <p:sp>
        <p:nvSpPr>
          <p:cNvPr id="6147" name="Content Placeholder 2"/>
          <p:cNvSpPr>
            <a:spLocks noGrp="1"/>
          </p:cNvSpPr>
          <p:nvPr>
            <p:ph sz="half" idx="1"/>
            <p:custDataLst>
              <p:tags r:id="rId2"/>
            </p:custDataLst>
          </p:nvPr>
        </p:nvSpPr>
        <p:spPr>
          <a:xfrm>
            <a:off x="457200" y="1125538"/>
            <a:ext cx="4258816" cy="5000625"/>
          </a:xfrm>
        </p:spPr>
        <p:txBody>
          <a:bodyPr/>
          <a:lstStyle/>
          <a:p>
            <a:pPr>
              <a:spcBef>
                <a:spcPts val="0"/>
              </a:spcBef>
              <a:spcAft>
                <a:spcPts val="1200"/>
              </a:spcAft>
              <a:buClr>
                <a:schemeClr val="folHlink"/>
              </a:buClr>
            </a:pPr>
            <a:r>
              <a:rPr lang="en-GB" altLang="en-US" sz="2800" dirty="0" smtClean="0">
                <a:solidFill>
                  <a:srgbClr val="002060"/>
                </a:solidFill>
              </a:rPr>
              <a:t>You do not have to say anything but it may harm your defence if you do not mention, when questioned, something which you later rely on in court. </a:t>
            </a:r>
          </a:p>
          <a:p>
            <a:pPr>
              <a:spcBef>
                <a:spcPts val="0"/>
              </a:spcBef>
              <a:spcAft>
                <a:spcPts val="1200"/>
              </a:spcAft>
              <a:buClr>
                <a:schemeClr val="folHlink"/>
              </a:buClr>
            </a:pPr>
            <a:r>
              <a:rPr lang="en-GB" altLang="en-US" sz="2800" dirty="0" smtClean="0">
                <a:solidFill>
                  <a:srgbClr val="002060"/>
                </a:solidFill>
              </a:rPr>
              <a:t>Anything you do say may be given in evidence.</a:t>
            </a:r>
          </a:p>
          <a:p>
            <a:endParaRPr lang="en-GB" altLang="en-US" dirty="0" smtClean="0"/>
          </a:p>
        </p:txBody>
      </p:sp>
      <p:sp>
        <p:nvSpPr>
          <p:cNvPr id="3" name="AutoShape 2" descr="data:image/jpeg;base64,/9j/4AAQSkZJRgABAQAAAQABAAD/2wCEAAkGBxQSEhQUExQWFBUWGRgYFRgUFxcYFxccGBgYGhcVFBUYHSggGBwmHBUYIjEhJSksLy4uHR80ODMsNygtLisBCgoKDg0OGxAQGywkHyQyLCwsLCwsLCwsLCwsLCwsLCwsLCwsLCwsLCwsLCwsLCwsLCwsLCwsLCwsLCwsLCwsLP/AABEIAMcA/QMBEQACEQEDEQH/xAAcAAEAAgMBAQEAAAAAAAAAAAAABgcEBQgBAwL/xABLEAABAwICBAcMCAQEBgMAAAABAAIDBBESIQUGMVEHEyJBYXGBFBYXMlJTVJGSk6GxIyRCYnJzssFjgsLTCBUzNKKjs9Lh8DVDg//EABsBAQACAwEBAAAAAAAAAAAAAAADBAECBQYH/8QANhEAAgEDAgMGBgEDAwUAAAAAAAECAwQREiEFEzEVIkFRYXEGFCMyUpGBMzSxFiTRQlOhweH/2gAMAwEAAhEDEQA/ALxQBAEAQBAEAQBAEAQBAEAQBAeEoCrtNcN1DBM6OOOSoa3/AOyMtwOP3cRuetASHUfhEpNJ3bHijlF/opMOIgZ4m4Sbi1kBMAUB6gCAIAgCAIAgCAIAgCAIAgCAIAgCAIAgCAIAgCAIAgCAIAgKr4dtbhTU3ckZHHVA5ViQ5kd83WHlFpbt3oDnIrOwMzRGkn088c0Zs+NzXjMjYQbG3MdhG4rAOvdVNYI6+ljqItjxm29yxw8ZjukFAbhAEAQBAEAQBAEAQBAEAQBAEAQBAEAQBAEAQBAEAQBAEAQGJpXSEdPDJNK7DHG0ucdwHQgOQNa9PyV1VLUSHN55I8lo8Rg6gsrZ5B9tTNXXaQqWwNOG4c5zrXwho/c2Ge9Vby7ha0uZLzwbRWTT1UDo3uY9pa9pLXNORBG0FWIyU4qSeUalocBGuPc1QaSZ+GGf/TuBlMS0AX5g4ZZ84bsuVkHRd0B6gCAIAgCAIAgCAIAgCAIAgCAIAgCAIAgCAIAgCAIAgCAon/EBrfctoIjk3DJOWuFidrYnAc4IDs/uoClVlA6N4J9VjRUgc8ETT2dID9kZ4GjdySCb85K+ecf4j8xX0R3jHYt0oYRC+HDVPA4V0Q5LyGz8o+ObBjw08xAsbbhku18OcR5kORN7rp7EVaGHkqdry0gg2INwRzEbCvUshOruC/WtukaKN5I46PkTNvcgjY88/KAv6xzLAJigCAIAgCAIAgCAIAgCAIAgCAIAgCAIAgCAIAgCAIAgI9r1rI3R9HLUOIxAYYgRfE93ii1xcXzPQCgORa2rfLI+SQ4nyOc95sBdziS42GQuSdizgE14I9Ve7KrjHtBggIc/ELhzjfAy2w7Lns3ri8cvvlrd6XiUtkSU46mdFhfNW9y4YulKBk8UkMgBbI0tNwDtFrgHnG1WLS4lQqKpHwNZLKOVtZdDPo6mSB4N2OIaSCMbb8l4uNhC+qWtxG4pRqR8Sk1h4ZIeCnW3/Lq5rnm0M1o5twBIwyH8Jz6rqcwdVRSBwuCCDYgjYQcwUB+0AQBAEAQBAEAQBAEAQBAEAQBAEAQBAEAQBAEAQHhQHM3DTrl3bVmGJ57ng5NgeS+QE45MtvMBfZY7ygK9pad0j2sY0uc4hrQNpJyAHakpKMcyeEtx1OotRtXhQUccG1/jSHLN7s3dg2DqXy/i187y5c/DwLtOOlEgXL8TcLIKx4atVOPhFXE0ulhFpBfbEA4lwG9pt2X3L1nw3xDly5E3s+nuQVoZ3KGXuGVjpDgP1yNXSup5XOdNTAcpxBL4ySG25yW2sb/dzzWAWgCgPUAQBAEAQBAEAQBAEAQBAEAQBAEAQBAEAQBAEBA+F/W8UFEWsLe6J7siB5hskfboabDpIQHLLigLX4D9V+NkdWyDkxEsi3F9uU633Q4W6T0LzHxJxHlQVvB7y3fsTUYZ3Lv2Lw2G3gtEJ01wqaPp3Boe6c8/EAOA/mJAPYSu7bfDl1VWqXd9+pE6sTN1f4Q6GsLWslwSONhHKMDidzTsceoqG74Fd261Nal6GY1YvYlEkYcC1wBBFiDmCDtBHOFyIylCSa6okaycxcImrB0fVvjGcT+XCbHxT9m+9py9R519P4Veq7t1U8ej9ylOOlmBqhp6ShqoqiM+I4Ym52e05Oa4c+R9djzLomh13omsjniZNC7FHI0OaRmDdAZyAIAgCAIAgCAIAgCAIAgCAIAgCAIAgCAIAgPnPKGNc5xsGgkncAgOSeEbWh2ka2SbETECWQA25MYJtkAM3G7s887XNkQNTq9oh9XURwM2yOAvYnCOdxA5gobq4jb0ZVJeBlLJ1NoTRbKWCOCMWbG0NGW02zceknNfLby6lc1pVZeLLsY6UVBwx67OdKaKBxayIjjnNdYvda+DLmb17epex4BwuNOlz6iy5dPRFerPLwip7r1DZCeseRsWPAF+cEGuzqxhppyXTxNLg8jx4wQLuPlAuA6QR0rwnxDwqNBqvTWIvZr1LNGedmbnhP1X7uo3BgvNFd8VtriBmzaNoVPgV/8ALXCUn3ZbP/k2qRyjmoiy+kFQuz/D9re650fKbtsX0+Xi5udIy/OCTiHTfflgF6IAgCAIAgCAIAgCAIAgCAIAgCAIAgCAIAgCAp7h+1uEcHcMRBfNnNZ3Kja1zS1pA8vr2A5ZoDn8IC9OBDVYwwuq5WkSTDDFe2UWRxD8Th6mheK+JOIKclbwey3fv5FmjDxZaa8mnuT+ByLp43qZz/Fk/WedfW7b+jD2X+Cg+pgKYwEBYvATGTpIkG2GCQkeUMTG4fW4HsXC+I5JWTz5olo/cdCL5109y2c88Meq3ctVx8bbQzm4tsbJ9tvRfxu07l9G4Df/ADNDQ33o/wCCpVhhkH0bXPgljljOF8bmvYdxaQR2ZLuER11qVrC3SFJFUtsC9vLaPsPGT29V726LIDfIAgCAIAgCAIAgCAIAgCAIAgCAIAgCAIDWax6Zjo6eWolNmRtxHeTezWjpJIA60ByFrBpmSsqZaiU3dK4k9A+y0dAAA7EBtOD7Vk19YyLZG3lykgkYWkXZlzu2DMc+5UOJX0bSg6j69F7m0I6ng6dp4Wsa1jGhrWgBrWiwAGwAbl8uq1Jzk5T6vcupYR9StEzJyxwh0nFaSq2C3+oTkLDlWda38y+q8NnrtKcvQoz+5kdV41CAtDgBp3GtnkHitgLSel72Fot1Ru9S858TzStFHxb/AMJk1H7i+V8/fgy0aTXHQLa6klgdYEi8biAcLx4rh25dRK6PDLx2leNRdPH2NZxyjlmupHxSPjkaWvYS1zTtBGRC+oQqRqRU49GUWsFicB+uAo6swSutDU2GwnDLezDlsvisTbydy2B0sCgPUAQBAEAQBAEAQBAEB+XPA51hvAwz8ce3esak/E20s/XGDes5MYPyZ271htIzoZ6JRvTUmYaaBmA51jUgotnjZgedbdehnSz10g3pkxhlA8PethmmbRRO+ji5UuF2T3nY1wHk55HnPQmUZUWVHxZvsWcrBhpnR3BXqx3DSBzwRNNZ8ocAC3bhZvyB9e5fO+P38rm40R+2OyLVKGETLjRvXC0yLGlnvGjemlpmNLOdOGlgGlJMIAuyImw2kt2necl9I4A27GOfUo1V3iDBq7Jotz3iysZRnSy5v8P9HZlVMQRcsYPJyBdl05ryPxTU2hBerJqEdy3eNG9eN0ywWtLGMLGmRjDKZ4b9VhiFdEMnWbOBbIgAMk7fFPUF7j4b4hrh8vPquhWq0nnKKkjuCCLgjMEZEEbCCNi9VsQYaOpOCbXFtfRND3Hj4A2ObEQXOsBaXbezt5tmHblrlDSybiQb1kNYPDKN6N+Y0s9bIDsKwmmGmj1xssmD5OqmjnWNRIqcn0Dalp51nJh05I+wKyaHqAIDxGCKa3aaNMwvAxW2gbbdCpXFaVPGDrWFsq0tJBvCMPNv9bVUVer6HffBH0yiWwawl0IfsuL+sXHwUiuZcvJx5WS5mkiTuEYH7EnraoefV8GddcF9UbzVvXDugus0tDbA4jnne1rdSmp3VRPDKF5w3lPcxNPa88TKWFrnZXBaQMjfbfqWs7io3sTWvCuZDUmj86D1446QMDXDK5LiDllu61rC4mnuzN1wnlRy2jK1m1xNOWixOO9sJFwRa975faW0rieppENpwxVs42wVXLQUTnFx7pJcSScUOZJuT4m9Y+Zq+hfXBMeKNlqvoSifUsIbMSzl2kczCcJsL4W3NiQdvMq15d1o0ZYKtzwlU1qeC2dI1+CMu3An1C68bbW8atTSylRopywQg6+t8iT1tXdXB6eOp21wiXmjxuvbfJkHTyT8LrL4RDHUdkvzRGdb6VmkpWyxSNEgYGBkgwl9i45P2E8q1juXW4d/tafL9cnNuuFSWXgiWgtCiSpZDJiaCSHWsHCwJtnsOS6lStiGpHMo2mZ6WbwaLod1T7UP/YqXzNX0O/HgmV1RYWoUbKane2MkskcJGY7F2bQCDhFrhwIXn+L/AF60XL2Oe7LlzaPlV68Na9zSx92kjItsbHpWYcJg11OnT4U5Rymje6N07xsTXgEY9gO0ZkZnsVCrYRjV05KNS10SafgRbSmt8U8b4pInuY4FrhdvrF9hG0HmXWtuHKjNTg9y92Q5LOUQXTGg4GshfDxlpHOY4SFhIw4MxhA8pd6jczeVLBzLrhypS0kl0JNBoyd5i48uF2PBdHhdY32BoO1Q/M1X0wXKPB9cFLKLH1a1sFQwusRY2sbX3/IqSjcTbxIpXvDlRkos1WndeeJlMZY42sciAM9m1Ryr1G9i1a8JVSGpNG31Q1p7pDnWLQ04eUc72B5utS0LiecMp39hydjO1k1nZA0lzrevbuA5yt61y1siC0sHVl0K+quECQu5LMr87rE9gGSqcyb8T0VPg8Mbn1oeEJwdy2ED7rsXrBATmzXiaVeCxf2ssnVvT7J2BzXXBGSv0K+rqeZvLOVOWCRtKtnNPUB4gIRr/BigkH3XfpJ/Zc68Wy9zt8MlpmmUVjVfG57LmeJYENVaixfwL9XJLR8VDnbT6nGcU6v8kAxqbB2XMk+pE1jN1MPqLh/Uo5bNFC+ak0jXa1TXqX9Aa31NF/itorJLay00jY6htvLIdzAPW7/wtZLDRFxCeYo+WudaJHxYdmFxHTd5F+0NC2x3mxYNJSNDHG4tc4C7WWxHdiNgs4LrrRWxs9VJ7VUf3sTfW02+ICguYaqTK91JSgWXpR94XH7rv0Fecs44uEcSmsSKdxr1WD0vM3N7S6EEkAkDyHkPdaww8gkWvtvySoXUSnpKkrqSng0eNT4yy06mYm8YMVfTyc8kbXu6zG4En2UTejDOBNRjU/k0LX5BMHfU+jJjqhXXiLb5sePZfn8wfWude0lmMjm3cU55RG9Lv+nl/Md81eprYv0p4gv4J1q1/toOr+ty49yvro5Vf7pMryZ/Kd1n5rspbZOtGpiC9jcChMtEx7bkxyvJA3HBc9llE6qhVUX4nLvt6rfsYWnX/WZvxu+amSOhbzxSibXUuuwyPZ5TcQ62XJt02J9SxJaWV75KcdRj64SXqL72Rn4LEN4m9nLTTwSPg5ktFIf4h/Q1bweJFLiXekjR68VpdU2Jya0W3crMnr2DsWqzIt2CUIZMDQFI2aR2MXa1pcQDa+YAF+bbfsWJPCJri4lGOUfPTdMIZnMb4tgRfMgEA2v0bFmCybUK8pRyyTcGmkS2V0d9vLHrDT82raOVLY5vFIKUdReFG+7QuvF5R46osSPutiM8RAjWtsILCDsOXrVK6XdZ07CWJnORyyO0ZHsVZLY9aqmUS5s5/wAuv/DLf+cWqso/VK2VzP5IhjVnSWlU6Eh1Nk+klG+P5Oaoa62K9xLLRrNOzXqZj993wNv2UkVsiSk1pMrR1UYqWoc3IyOZGDzgYXl1uzLtR/eivcyy8Hx1gOGRjPIiib24AT+pYgm1lklvLEEZuimA0NWee7LfyEE/qWlR/VijFSWaqZqtFVGCaJ257fnYqSccpomqTzFlsVrvoXDc1/6XLzVtHFyl6nMSxLJToevT4Oqpkz0VWxso2Fz2izJQRcYrkvDWhu07VSnRlKupFWe7ZDMeSvYLXMRJabKspWHxmwsDug4Hm3qIUWO636nLnNOZGWvyCkaOoqmxu9UqrDUNaTYSDB23BafaaPWoq8NUCK4eYmDph/1ib8x/zK3gu6jelPuosDVf/a0/4f63Li3n9dFKo8uTK2lfyj1n5rtxXdL8J7E61LsaU3z5b/k1cniW1SJSqvMyJawu+tT/AJjvmupSXcRapTxFHx0ZW8VLG/yXAnq2H4EraUcxYqPNNo2euVhUADMCOOx3jDl8FHRXdRHbzxHBIeD0/V5Pzf6GrZ9SvcvMiMa2v+tzDcQOwNasU19NFmhPFNGbqIbzyD+Ef1sSrF7Y8zFzLJtdP6syTTGRj2NaQ0AOJvk0DmCxGUkuhFRudCwZOqGrE0NQ2RzmObYg4S6+ZBG0Dnatlqk1sR3VypQwXPo4WauvBNRWTylV5kZa2IggNJrIzkH1hV68cxaLtk8TOatNMwVEzTzPd8yVUp7xyelhPY3LpR/lQzz47B2XL1Dp+r/Bpr72TXaFohKypcR/pQl7eggj9sSlqPS0vM2lUxgzdRXXq2t5nNeP3/ZaXK7mRUnsjSVs15JDve4/8RUsVskbQqbG1gZemgZ5yd59QYwfEqGS7zfoRTll5MTWCoxVM5/iOHY04R8ApILur1JISxHBIdBw3oHDzgnI7GgD9Cq1pYroZzuQ3jVdaNtexb5nxQl3M6Iu9qMn9151Q03f8kHhkqASL0WncnU/E2bNDymHjwGlliciMVgcJdh22uFpzIqWk119T66C0pDEfpYQ/PKTa5mQsQx3JdayxOnJ9GYqPJlaOhe3STeMdjcS52Pyw5jiHDcCCMkk1ymU1nOSOtfkpMF7X3TMq4H08gDuS8Br2kHeA5pBWqepDmZRjzVJe5znG7nEknpO1bYwhGWEWdqofqtP+H+t68/eL/cIjzlMrCZ/Kd1n5rvKOxLGpsWDqIfqh/Mf8mrjcT/qxItWXkh2srrVdR+Y75rrUV3EbwlsYs9M5kccjhyZMWDpwkA/MKSOHlGVUyfiprHPILzchoaCdzRYBFHBiMsE94OXXp5fzf6GqKa7yIqkssi2uDvrs/4h+lqzSWaaJKcu7gzeD516h4/h/OSNR3O0U/UVZZPJNd6gEjDFkSM2Hf8AiW8aCx1ZpGKwbzUvWuaeqbG8MDbOJwNIPJFxndNGjDy+vmRVYJou/RrrtXUpvY87XWJGYtyAIDW6bbdhUVToyzavEzmfXRmCtmHNcH1tH7qlRX00d5TwYp0iO5BDniE3GdFsGHbvutuX3s+g1Ej1EhxQz/xDxfWOLf8Au8KrdPDibReo0GrFa2Gpjc92FoxBx3XaR81Zqx1RNOZnY1YepMbo2UyX6Mjz0e3bk6Q9XGOcfgxU5PeRsnlZIpUT4nudvcT6zf8AdW4rY11m3oNaJIYhG1kRDQ4AuDi7lXvseBznmUUraLnqZhVNjRhymxuFU2LQ0HUYqOM/wXjtaxzT+lcStDF2iVP6bKvD128bkXM2LG1dzoI/y6j4GRciun82kTJ/SbK6D118eBE6hMtH/wC5oidpp2fpksVUl0kvUeGSF48uxW8GNeUTPXyDkwS7mtiPsNc35u9SqWsszlH1Nm9KRDcat43May2dTz9Tp/wn/qPXnL3+5JIvutlUzv5Tus/NehS2Ioz2LG4P/wDaH8x/yauJxX+rEkpPOSFa0O+uVP5r/muxQX017Ean1N3URY9FRb47yDq4wtd2Wc0qBPFw0ZT8SIY1cx0Mcwsngyzppfzf6GqtV+9GVLJEdc3fXJjvLT62tUlBfTQ14M7g8ce6Jc7fRHP+dllpXjlJPzNoSzLB+Nf7CpbawvEwmwAubvzNudLXMovPmauWJYP1wbu+vN/A/wCS2rLZe5pKWTo7RPiq/T+04Vx9xnqQrhAYmkm3YVpPoTUH3zmzhQiw1t7WxMafUXN+QCpUekvc68p4REMan0mFULR4OqU9xh1tsj3ZdBAt/wAKo145m16FmhJJN+ZXmm4eKqJmeS9w+OStw3gitKWNjBxqTGGHUJyw4CDzw0QPU4wm3xlCoNJyx5stZxTIMHq9gqczyJ7q5qrBNTxvkbJieCS5r7ADEQLNt0LmXF66dVQLUKOYaiCy5OI3Ej1FdLqitrwWBqVPioyPIM7eoGLEPiSuVdwxcRZZpzzSkV41662Cs6nQszVn/wCOZ+VUfORce4/vEXIS+gysw9djGClzNixdHaOkL6KYC7O52hxH2bMft68QXNlVgpyg+uS3F5gVyH5LpYKjqdC19Y6DjaN+8Rse3rY0H5YguFb1VG6aZdn3qRVONd3HiUeZ4Fv6mZ0dN+E/9R68zf8A90Xqcs0ypJ38p34j8yvSxXdKXMwWXwdn6mfzH/Jq8/xbarEuW8sxZBdanfXKn81/zXcoL6S9iq57snmqtKJKCJp2ObKw9TnEf+VyLqpy7otUXmm0VlO0sc5p2tJaesGxXbW6TKWvGxOdQdLNp4W47YJKni3HnbeIYSO2w6ioZxzMljPYwOEvR7oqrERZr2ix6W5EddgD2rND7cMxOW+UazVPTDKaZzpMWBzC0lgBINwWkAnPNqVqTmkl4GadZReT56y6VFTMZGAhoa1gxbbDnNshc3WaVPRHHiYlWzLJtODN169n4H/JYrLZe5rGeWdJ6K8VW6fQ5Vx9xnqQgCA+c7Liy1kbQlh5K31u4PI6yUSSOkBAsMDmty6btKpOnVg3pxv5nShVjJd40I4IKfyp/bZ/bWcV/NGzdNeJM9W9UW0sIiZctF7YrF2ZLsyABtJGQ3JGlLrLqayuUsJFM66OoW11Q0tme4OAc6ORjWYg0XDQWE5bCb7boqdWMcLBlVac92aUSUBy4uq99H/bW2Kvi1+mHOkW7DqnxtO8SY2Goa0yNu3GwBrA2MOsRyQz1kryVXjGivss6cr0ZZVVSjg0/grpvKn94z+2rP8AqN/iaKnT8yWaL1bEMLYmklrBZuLN1ukgAbb8y5NzxPmVteCSNVRWERao4Lqcuc7FPckk2ewbTfL6PpXUj8QtLGk00QfibPQ+pbKZj2RmQtkJxY3NJzaW8khotkee6hq8bVSSk49CSLjGLivE1I4Kqbyp/bZ/bU/+opfiRcun5kh0fqo2KnEDS7AA9t3EYrPJLswAPtG2So1OMKdVVGtyZVIqGjwI94Kqa9sU/ts/tq+viFtbRRDop+Zuap9LQQsimnazCwNaHHFIRsvhaLnbttzKvB3F1ccynB+foZdxCK0kR0NqboyqOGnqZJHW8USNDrC2eB0YNsxmurX4jdUFmpSwiNcp+JZLdDDiwzcAM9trWzPUvMzv3zuYTqssYRDHcFNNfxp/bZ/2Lsr4ib6RRGoU/MlWitXBBCyJly1gs0uzdm4uzIA5zuXJrcS5tXmNEsasYx0oi0vBZTkk4p8zfx2c/wD+a6sfiJ4xpI+XTa6ki0Bqoyli4uMuLbl3LIJuctoAFslzrviqrzUnHobwmqawjSaS4NYJpXyudNie4udhewC5OdgWE27Vep/EDjBR0mmKb3JFoPVptPC2FmItbe2Kxdmb7QANp3Ll3fEudV5huqkaeyINr3qhBTh9U9kzg595OLkY0NLjk6zmE2JPrXoeGcTlcYpJrKIZuH3EE0lpaDucQQMkaOM4wmR7XG+DDYYWjoK70KU9WZFepXiliJZ2pjo9NaPMUwvLBhY+5zcLfRyg8x2i+8c91ipRedUTFG4ytMjWz8ERxcmV+HpDSfXl8lop1U+hP3PMklDwdRspn09jhk/1HEjGSLFpDsNhYjIW37VE6dVzUjbXTSwfbVvg0ipJ2zRulxAEWe5rhZ23IMB+K3dOrLaWCN1Kcd0WbRxYWq7FYRzqktTyZC2IwgCA/JasbmcnmAbkwMsh3ClraNG0bnNIE8t2QAtxDFlicRuAPyyKyYOVHPJJJNyTc9qAsDge1V7rqePkbeGAg7bXk2sFtpA8bm2DqXD49xBW1Dlxfel09vElprLOhAF85lNt5La2PMI3LXLM5PbLOWYPMITUzORgG5NT8xljCNyan5jLPbJlgr7hd1wfQRMigIbNNis7nY1truA2XOzPp3L03w/wyNzJ1KvSPh5kNWo1sjnpe+9ioeg70XqMl8cD2ur6trqWcl0sTcTHkZujBDSHnygXDPnXh/iDhcaH+4pbJ7NepZpTzsWZhC8puWMntlrqfmDzCNyzqa8RlnoasZALehNTAssZBjaSoI54nxSNxMkaWuG8Hd0qza15UaiqQe6NWsrByzrVoR9FVS07s8DuSR9ppza7rtbtX1OyuoXNCNReP+fEoyjpZm6gayu0fWxTg8i+GYZ2MbsnXAzJHjC3OFZMHWVHJHMxskZD2PAc1wNwQRcEdi1wbamZAjG5bGMs9DVjCGT0LJg9QBAEAQH4mkDWlziA0AlxJAAAzJJOwWQHJ/CfrX/mFdI9pPEs5EIJuLN2vA2coi/qQEYoKN80rIo2lz3uDWgc5JstKlSNOLnJ7Lcyt2dT6paCbQ0scDbEtHLcBbG45ucd+a+XcTvXd13U8PAuwjpRuVzmbhYAQBAEAQHhW6MHPfDnE4aTu7Y6GMszvYXe09XKa7/0r6N8ONOyWPN5KlX7iu13SIICc8DUsg0pCI9jmyCT8GG558+UGrkcdUHZT1+mPckpZ1HSC+YlwLBkIAgCAIAVsjBW/DTqv3RTd1MBMtOMwPtRk8q458PjdWJep+HOI8qryZvuy6ej/wDpDWhlZOfwV7sql+cAGuPGRuoJXOdIy74MVrCMBoMYO24JJAzyJ3IC5kAQBAEAQBAEBU/Dzrh3PTCjjd9LUD6Te2LYfaII6g5Ac7IC4eA3VW5NdIMs2U9+faJJP6R/MvJ/EvEdEfl4dXu/+P8A2T0YeLLmsvD6mWgsALACAIAgCALOTBX3C/qg6sp2ywtxTw3s0XLnsPjMaBtIOY7d69L8O8Sjb1HSqPEZf+GQ1YZ3Rz09liQRYjIg5EdBC+grdZXQqngCYyC9+BrUx9K11XO0sklbhjYdrWEhxLxbIktFhuXiPiLikKq+XpvKXX3LNKGN2WgvIvcsBagIAgCAIAgPHNByOYO1bxm4vKMNZOY+EnVjuCsexoIik+khub8knNt94NxbdZfUeFXyu7dT8Vs/cpTjpZpNBaUfSTx1EVscTsTb3texydYg2PPmukaHXurOnI62miqIiC2RoJAN8LvtMPSDkgNqgCAIAgCAwdNaTZTQSzyXwRMc91rXIaL2FyBc7AgOQ9bNYJK+qlqJCbvdyW3JDGDxWDoA+NzzoD8ar6EfW1MVPHte7lHyWjxnnoA/ZQXVwrajKrLw/wAmYrLwdUaL0eyniZDG0NZG0NaB8T1k3PWV8qua8q9SU5dWXorCMtVsGQmAEwAmAEwAmAEwAmAFlA0el9UaKqc501NG9zhYuthfl99tiD0rqW/FrqhhQm8eRo6cWfHROo9BTEGKljDgbhzsUjh1OkJI2LNxxi7rrEpvHpsYVOKJCFzMkh6tcbALGAEwAmAEwAmAEwAmDJGdftV26QpXx2Albd0LthDxsBNvFdsK7PCOIO0rp/8AS9miKpHKOY6ynfG9zJGlj2Etc12RBGRBC+lxmppSi8plPBanADrXxFQaKQni6g4o9lhKBnc3uMTWgc+YCyDoe6A9QBAEAQFV/wCIidzdGxhpIDqlgfY2BHFSnC4XzBIBts5I6EBzggMzRuk5adxdDI6NxBBcw2NjtF+xaVKUKi0zWUM4Nl341/pc3tlV+z7X/tr9G2uQ78a/0ub2ynZ9r+Ef0Y1yHfjX+lze2U7Ptfwj+hrkO/Gv9Lm9sp2fa/hH9DXId+Nf6XN7ZTs+1/CP6GuQ78a/0ub2ynZ9r+Ef0Nch341/pc3tlOz7X8I/oa5Dvxr/AEub2ynZ9r+Ef0Nch341/pc3tlOz7X8I/oa5Dvxr/S5vbKdn2v4R/Q1yHfjX+lze2U7Ptfwj+hrkO/Gv9Lm9sp2fa/hH9DXId+Nf6XN7ZTs+1/CP6GuQ78a/0ub2ynZ9r+Ef0Nch341/pc3tlOz7X8I/oa5Dvxr/AEub2ynZ9r+Ef0Nch341/pc3tlOz7X8I/oa5Dvxr/S5vbKdn2v4R/Q1yHfjX+lze2U7Ptfwj+hrkO/Gv9Lm9sp2fa/hH9DXId+Nf6XN7ZTs+1/CP6GuQ78a/0uf2ynZ9r+C/RnWzUVtW+V5kkcXvd4znZk5WzPYrMYqK0roanzZIQQRcEZgg2II2EHmK2B2hoGZz6aBzgQ50TCQ62K5aL3sSL9qA2CAIAgCA1Os2gIa6nfTztux+w/aY6xwvZucLoCg9K8B9exx4kxSsxHCcWF1uYuaRYdhQGD4GNKebj961Ae+BnSnm4/etQDwM6U83H71qAeBjSnm4/etQDwMaU83H71qAeBjSnm4/etQDwMaU83H71qAeBjSnm4/etQDwMaU83H71qAeBjSnm4/etQDwMaU83H71qAeBjSnm4/etQDwMaU83H71qAeBjSnm4/etQDwMaU83H71qAeBjSnm4/etQDwMaU83H71qAeBjSnm4/etQDwM6U83H71qAeBjSnm4/etQDwMaU83H71qAeBjSnm4/etQDwMaU83H71qAeBnSnmo/etQEr1I4EpGTNl0gY3Rts4RMJdjdfxZDYckbht6toF5MaAAALAZABAfpAEAQBAEAQBAEAQBAEAQBAEAQBAEAQH5c26A9AQHqAIAgCAIAgCAIAgCAIAgCAID//2Q=="/>
          <p:cNvSpPr>
            <a:spLocks noChangeAspect="1" noChangeArrowheads="1"/>
          </p:cNvSpPr>
          <p:nvPr>
            <p:custDataLst>
              <p:tags r:id="rId3"/>
            </p:custDataLst>
          </p:nvPr>
        </p:nvSpPr>
        <p:spPr bwMode="auto">
          <a:xfrm>
            <a:off x="12065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7" name="Picture 3"/>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427984" y="836712"/>
            <a:ext cx="4427984" cy="525658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099673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mph" presetSubtype="0" repeatCount="indefinite" fill="hold" nodeType="clickEffect">
                                  <p:stCondLst>
                                    <p:cond delay="0"/>
                                  </p:stCondLst>
                                  <p:endCondLst>
                                    <p:cond evt="onNext" delay="0">
                                      <p:tgtEl>
                                        <p:sldTgt/>
                                      </p:tgtEl>
                                    </p:cond>
                                  </p:endCondLst>
                                  <p:childTnLst>
                                    <p:animEffect transition="out" filter="fade">
                                      <p:cBhvr>
                                        <p:cTn id="6" dur="500" tmFilter="0, 0; .2, .5; .8, .5; 1, 0"/>
                                        <p:tgtEl>
                                          <p:spTgt spid="1027"/>
                                        </p:tgtEl>
                                      </p:cBhvr>
                                    </p:animEffect>
                                    <p:animScale>
                                      <p:cBhvr>
                                        <p:cTn id="7" dur="250" autoRev="1" fill="hold"/>
                                        <p:tgtEl>
                                          <p:spTgt spid="1027"/>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147">
                                            <p:txEl>
                                              <p:pRg st="0" end="0"/>
                                            </p:txEl>
                                          </p:spTgt>
                                        </p:tgtEl>
                                        <p:attrNameLst>
                                          <p:attrName>style.visibility</p:attrName>
                                        </p:attrNameLst>
                                      </p:cBhvr>
                                      <p:to>
                                        <p:strVal val="visible"/>
                                      </p:to>
                                    </p:set>
                                    <p:animEffect transition="in" filter="fade">
                                      <p:cBhvr>
                                        <p:cTn id="12" dur="500"/>
                                        <p:tgtEl>
                                          <p:spTgt spid="6147">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147">
                                            <p:txEl>
                                              <p:pRg st="1" end="1"/>
                                            </p:txEl>
                                          </p:spTgt>
                                        </p:tgtEl>
                                        <p:attrNameLst>
                                          <p:attrName>style.visibility</p:attrName>
                                        </p:attrNameLst>
                                      </p:cBhvr>
                                      <p:to>
                                        <p:strVal val="visible"/>
                                      </p:to>
                                    </p:set>
                                    <p:animEffect transition="in" filter="fade">
                                      <p:cBhvr>
                                        <p:cTn id="17" dur="500"/>
                                        <p:tgtEl>
                                          <p:spTgt spid="614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custDataLst>
              <p:tags r:id="rId1"/>
            </p:custDataLst>
          </p:nvPr>
        </p:nvSpPr>
        <p:spPr>
          <a:xfrm>
            <a:off x="457200" y="274638"/>
            <a:ext cx="4186808" cy="561975"/>
          </a:xfrm>
        </p:spPr>
        <p:txBody>
          <a:bodyPr>
            <a:normAutofit fontScale="90000"/>
          </a:bodyPr>
          <a:lstStyle/>
          <a:p>
            <a:r>
              <a:rPr lang="en-GB" altLang="en-US" b="1" dirty="0" smtClean="0"/>
              <a:t>The Caution (2)</a:t>
            </a:r>
          </a:p>
        </p:txBody>
      </p:sp>
      <p:sp>
        <p:nvSpPr>
          <p:cNvPr id="6147" name="Content Placeholder 2"/>
          <p:cNvSpPr>
            <a:spLocks noGrp="1"/>
          </p:cNvSpPr>
          <p:nvPr>
            <p:ph sz="half" idx="1"/>
            <p:custDataLst>
              <p:tags r:id="rId2"/>
            </p:custDataLst>
          </p:nvPr>
        </p:nvSpPr>
        <p:spPr>
          <a:xfrm>
            <a:off x="457200" y="1125538"/>
            <a:ext cx="4258816" cy="5000625"/>
          </a:xfrm>
        </p:spPr>
        <p:txBody>
          <a:bodyPr/>
          <a:lstStyle/>
          <a:p>
            <a:pPr>
              <a:spcBef>
                <a:spcPts val="0"/>
              </a:spcBef>
              <a:spcAft>
                <a:spcPts val="1200"/>
              </a:spcAft>
              <a:buClr>
                <a:schemeClr val="folHlink"/>
              </a:buClr>
            </a:pPr>
            <a:r>
              <a:rPr lang="en-GB" altLang="en-US" sz="2800" dirty="0" smtClean="0">
                <a:solidFill>
                  <a:srgbClr val="002060"/>
                </a:solidFill>
              </a:rPr>
              <a:t>You do not have to say anything but it may harm your defence if you do not mention, now, something which you later rely on in court. </a:t>
            </a:r>
          </a:p>
          <a:p>
            <a:pPr>
              <a:spcBef>
                <a:spcPts val="0"/>
              </a:spcBef>
              <a:spcAft>
                <a:spcPts val="1200"/>
              </a:spcAft>
              <a:buClr>
                <a:schemeClr val="folHlink"/>
              </a:buClr>
            </a:pPr>
            <a:r>
              <a:rPr lang="en-GB" altLang="en-US" sz="2800" dirty="0" smtClean="0">
                <a:solidFill>
                  <a:srgbClr val="002060"/>
                </a:solidFill>
              </a:rPr>
              <a:t>Anything you do say may be given in evidence.</a:t>
            </a:r>
          </a:p>
          <a:p>
            <a:endParaRPr lang="en-GB" altLang="en-US" dirty="0" smtClean="0"/>
          </a:p>
        </p:txBody>
      </p:sp>
      <p:pic>
        <p:nvPicPr>
          <p:cNvPr id="2050"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72000" y="908720"/>
            <a:ext cx="4432300" cy="5260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134383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6" presetClass="emph" presetSubtype="0" repeatCount="indefinite" fill="hold" nodeType="clickEffect">
                                  <p:stCondLst>
                                    <p:cond delay="0"/>
                                  </p:stCondLst>
                                  <p:endCondLst>
                                    <p:cond evt="onNext" delay="0">
                                      <p:tgtEl>
                                        <p:sldTgt/>
                                      </p:tgtEl>
                                    </p:cond>
                                  </p:endCondLst>
                                  <p:childTnLst>
                                    <p:animEffect transition="out" filter="fade">
                                      <p:cBhvr>
                                        <p:cTn id="6" dur="500" tmFilter="0, 0; .2, .5; .8, .5; 1, 0"/>
                                        <p:tgtEl>
                                          <p:spTgt spid="2050"/>
                                        </p:tgtEl>
                                      </p:cBhvr>
                                    </p:animEffect>
                                    <p:animScale>
                                      <p:cBhvr>
                                        <p:cTn id="7" dur="250" autoRev="1" fill="hold"/>
                                        <p:tgtEl>
                                          <p:spTgt spid="2050"/>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147">
                                            <p:txEl>
                                              <p:pRg st="0" end="0"/>
                                            </p:txEl>
                                          </p:spTgt>
                                        </p:tgtEl>
                                        <p:attrNameLst>
                                          <p:attrName>style.visibility</p:attrName>
                                        </p:attrNameLst>
                                      </p:cBhvr>
                                      <p:to>
                                        <p:strVal val="visible"/>
                                      </p:to>
                                    </p:set>
                                    <p:animEffect transition="in" filter="fade">
                                      <p:cBhvr>
                                        <p:cTn id="12" dur="500"/>
                                        <p:tgtEl>
                                          <p:spTgt spid="6147">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147">
                                            <p:txEl>
                                              <p:pRg st="1" end="1"/>
                                            </p:txEl>
                                          </p:spTgt>
                                        </p:tgtEl>
                                        <p:attrNameLst>
                                          <p:attrName>style.visibility</p:attrName>
                                        </p:attrNameLst>
                                      </p:cBhvr>
                                      <p:to>
                                        <p:strVal val="visible"/>
                                      </p:to>
                                    </p:set>
                                    <p:animEffect transition="in" filter="fade">
                                      <p:cBhvr>
                                        <p:cTn id="17" dur="500"/>
                                        <p:tgtEl>
                                          <p:spTgt spid="6147">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custDataLst>
              <p:tags r:id="rId1"/>
            </p:custDataLst>
          </p:nvPr>
        </p:nvSpPr>
        <p:spPr>
          <a:xfrm>
            <a:off x="457200" y="274638"/>
            <a:ext cx="4186808" cy="561975"/>
          </a:xfrm>
        </p:spPr>
        <p:txBody>
          <a:bodyPr>
            <a:normAutofit fontScale="90000"/>
          </a:bodyPr>
          <a:lstStyle/>
          <a:p>
            <a:pPr algn="l"/>
            <a:r>
              <a:rPr lang="en-GB" altLang="en-US" b="1" dirty="0" smtClean="0"/>
              <a:t>The Caution (3)</a:t>
            </a:r>
          </a:p>
        </p:txBody>
      </p:sp>
      <p:sp>
        <p:nvSpPr>
          <p:cNvPr id="6147" name="Content Placeholder 2"/>
          <p:cNvSpPr>
            <a:spLocks noGrp="1"/>
          </p:cNvSpPr>
          <p:nvPr>
            <p:ph sz="half" idx="1"/>
            <p:custDataLst>
              <p:tags r:id="rId2"/>
            </p:custDataLst>
          </p:nvPr>
        </p:nvSpPr>
        <p:spPr>
          <a:xfrm>
            <a:off x="457200" y="1125538"/>
            <a:ext cx="4258816" cy="5000625"/>
          </a:xfrm>
        </p:spPr>
        <p:txBody>
          <a:bodyPr/>
          <a:lstStyle/>
          <a:p>
            <a:pPr>
              <a:spcBef>
                <a:spcPts val="0"/>
              </a:spcBef>
              <a:spcAft>
                <a:spcPts val="1200"/>
              </a:spcAft>
              <a:buClr>
                <a:schemeClr val="folHlink"/>
              </a:buClr>
            </a:pPr>
            <a:endParaRPr lang="en-GB" altLang="en-US" sz="2800" dirty="0" smtClean="0">
              <a:solidFill>
                <a:srgbClr val="002060"/>
              </a:solidFill>
            </a:endParaRPr>
          </a:p>
          <a:p>
            <a:pPr>
              <a:spcBef>
                <a:spcPts val="0"/>
              </a:spcBef>
              <a:spcAft>
                <a:spcPts val="1200"/>
              </a:spcAft>
              <a:buClr>
                <a:schemeClr val="folHlink"/>
              </a:buClr>
            </a:pPr>
            <a:endParaRPr lang="en-GB" altLang="en-US" sz="2800" dirty="0">
              <a:solidFill>
                <a:srgbClr val="002060"/>
              </a:solidFill>
            </a:endParaRPr>
          </a:p>
          <a:p>
            <a:pPr>
              <a:spcBef>
                <a:spcPts val="0"/>
              </a:spcBef>
              <a:spcAft>
                <a:spcPts val="1200"/>
              </a:spcAft>
              <a:buClr>
                <a:schemeClr val="folHlink"/>
              </a:buClr>
            </a:pPr>
            <a:r>
              <a:rPr lang="en-GB" altLang="en-US" sz="2400" dirty="0" smtClean="0">
                <a:solidFill>
                  <a:srgbClr val="002060"/>
                </a:solidFill>
              </a:rPr>
              <a:t>You do not have to say anything but anything you do say may be given in evidence.</a:t>
            </a:r>
          </a:p>
          <a:p>
            <a:endParaRPr lang="en-GB" altLang="en-US" dirty="0" smtClean="0"/>
          </a:p>
        </p:txBody>
      </p:sp>
      <p:pic>
        <p:nvPicPr>
          <p:cNvPr id="3074" name="Picture 2"/>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544938" y="1124744"/>
            <a:ext cx="4432300" cy="52609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46633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repeatCount="indefinite" fill="hold" nodeType="clickEffect">
                                  <p:stCondLst>
                                    <p:cond delay="0"/>
                                  </p:stCondLst>
                                  <p:endCondLst>
                                    <p:cond evt="onNext" delay="0">
                                      <p:tgtEl>
                                        <p:sldTgt/>
                                      </p:tgtEl>
                                    </p:cond>
                                  </p:endCondLst>
                                  <p:childTnLst>
                                    <p:animEffect transition="out" filter="fade">
                                      <p:cBhvr>
                                        <p:cTn id="6" dur="500" tmFilter="0, 0; .2, .5; .8, .5; 1, 0"/>
                                        <p:tgtEl>
                                          <p:spTgt spid="3074"/>
                                        </p:tgtEl>
                                      </p:cBhvr>
                                    </p:animEffect>
                                    <p:animScale>
                                      <p:cBhvr>
                                        <p:cTn id="7" dur="250" autoRev="1" fill="hold"/>
                                        <p:tgtEl>
                                          <p:spTgt spid="3074"/>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147">
                                            <p:txEl>
                                              <p:pRg st="2" end="2"/>
                                            </p:txEl>
                                          </p:spTgt>
                                        </p:tgtEl>
                                        <p:attrNameLst>
                                          <p:attrName>style.visibility</p:attrName>
                                        </p:attrNameLst>
                                      </p:cBhvr>
                                      <p:to>
                                        <p:strVal val="visible"/>
                                      </p:to>
                                    </p:set>
                                    <p:animEffect transition="in" filter="fade">
                                      <p:cBhvr>
                                        <p:cTn id="12" dur="500"/>
                                        <p:tgtEl>
                                          <p:spTgt spid="61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lient\G$\CKP Images\NIM\Question 1.png"/>
          <p:cNvPicPr>
            <a:picLocks noChangeAspect="1" noChangeArrowheads="1"/>
          </p:cNvPicPr>
          <p:nvPr/>
        </p:nvPicPr>
        <p:blipFill>
          <a:blip r:embed="rId5"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0" y="-1"/>
            <a:ext cx="9144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custDataLst>
              <p:tags r:id="rId1"/>
            </p:custDataLst>
          </p:nvPr>
        </p:nvSpPr>
        <p:spPr>
          <a:xfrm>
            <a:off x="1259632" y="188640"/>
            <a:ext cx="6624736" cy="523220"/>
          </a:xfrm>
          <a:prstGeom prst="rect">
            <a:avLst/>
          </a:prstGeom>
          <a:noFill/>
        </p:spPr>
        <p:txBody>
          <a:bodyPr wrap="square" rtlCol="0">
            <a:spAutoFit/>
          </a:bodyPr>
          <a:lstStyle/>
          <a:p>
            <a:r>
              <a:rPr lang="en-GB" sz="2800" b="1" dirty="0" smtClean="0">
                <a:solidFill>
                  <a:srgbClr val="FF0000"/>
                </a:solidFill>
              </a:rPr>
              <a:t>When is a caution required?</a:t>
            </a:r>
            <a:endParaRPr lang="en-GB" sz="2800" b="1" dirty="0">
              <a:solidFill>
                <a:srgbClr val="FF0000"/>
              </a:solidFill>
            </a:endParaRPr>
          </a:p>
        </p:txBody>
      </p:sp>
      <p:sp>
        <p:nvSpPr>
          <p:cNvPr id="7" name="TextBox 6"/>
          <p:cNvSpPr txBox="1"/>
          <p:nvPr>
            <p:custDataLst>
              <p:tags r:id="rId2"/>
            </p:custDataLst>
          </p:nvPr>
        </p:nvSpPr>
        <p:spPr>
          <a:xfrm>
            <a:off x="359532" y="823560"/>
            <a:ext cx="8424936" cy="4832092"/>
          </a:xfrm>
          <a:prstGeom prst="rect">
            <a:avLst/>
          </a:prstGeom>
          <a:noFill/>
        </p:spPr>
        <p:txBody>
          <a:bodyPr wrap="square" rtlCol="0">
            <a:spAutoFit/>
          </a:bodyPr>
          <a:lstStyle/>
          <a:p>
            <a:r>
              <a:rPr lang="en-GB" sz="2800" b="0" dirty="0" smtClean="0">
                <a:solidFill>
                  <a:schemeClr val="tx1"/>
                </a:solidFill>
              </a:rPr>
              <a:t>Prescribed words given to a suspected person, either:</a:t>
            </a:r>
          </a:p>
          <a:p>
            <a:endParaRPr lang="en-GB" sz="2800" b="0" dirty="0" smtClean="0">
              <a:solidFill>
                <a:schemeClr val="tx1"/>
              </a:solidFill>
            </a:endParaRPr>
          </a:p>
          <a:p>
            <a:endParaRPr lang="en-GB" sz="2800" b="0" dirty="0">
              <a:solidFill>
                <a:schemeClr val="tx1"/>
              </a:solidFill>
            </a:endParaRPr>
          </a:p>
          <a:p>
            <a:r>
              <a:rPr lang="en-GB" sz="2800" dirty="0" smtClean="0">
                <a:solidFill>
                  <a:srgbClr val="0033CC"/>
                </a:solidFill>
              </a:rPr>
              <a:t>When not under arrest, but suspected of an offence, and whom you wish to ask questions relating to that offence</a:t>
            </a:r>
          </a:p>
          <a:p>
            <a:endParaRPr lang="en-GB" sz="2800" b="0" dirty="0">
              <a:solidFill>
                <a:schemeClr val="tx1"/>
              </a:solidFill>
            </a:endParaRPr>
          </a:p>
          <a:p>
            <a:pPr algn="ctr"/>
            <a:r>
              <a:rPr lang="en-GB" sz="2800" b="0" dirty="0" smtClean="0">
                <a:solidFill>
                  <a:srgbClr val="FF3300"/>
                </a:solidFill>
              </a:rPr>
              <a:t>OR</a:t>
            </a:r>
          </a:p>
          <a:p>
            <a:pPr algn="ctr"/>
            <a:endParaRPr lang="en-GB" sz="2800" b="0" dirty="0">
              <a:solidFill>
                <a:schemeClr val="tx1"/>
              </a:solidFill>
            </a:endParaRPr>
          </a:p>
          <a:p>
            <a:r>
              <a:rPr lang="en-GB" sz="2800" dirty="0" smtClean="0">
                <a:solidFill>
                  <a:srgbClr val="0033CC"/>
                </a:solidFill>
              </a:rPr>
              <a:t>When arrested</a:t>
            </a:r>
            <a:endParaRPr lang="en-GB" sz="2800" dirty="0">
              <a:solidFill>
                <a:srgbClr val="0033CC"/>
              </a:solidFill>
            </a:endParaRPr>
          </a:p>
        </p:txBody>
      </p:sp>
    </p:spTree>
    <p:extLst>
      <p:ext uri="{BB962C8B-B14F-4D97-AF65-F5344CB8AC3E}">
        <p14:creationId xmlns:p14="http://schemas.microsoft.com/office/powerpoint/2010/main" val="3219440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lient\G$\CKP Images\NIM\Question 1.png"/>
          <p:cNvPicPr>
            <a:picLocks noChangeAspect="1" noChangeArrowheads="1"/>
          </p:cNvPicPr>
          <p:nvPr/>
        </p:nvPicPr>
        <p:blipFill>
          <a:blip r:embed="rId5"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0" y="-1"/>
            <a:ext cx="9144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custDataLst>
              <p:tags r:id="rId1"/>
            </p:custDataLst>
          </p:nvPr>
        </p:nvSpPr>
        <p:spPr>
          <a:xfrm>
            <a:off x="827584" y="188640"/>
            <a:ext cx="7848872" cy="523220"/>
          </a:xfrm>
          <a:prstGeom prst="rect">
            <a:avLst/>
          </a:prstGeom>
          <a:noFill/>
        </p:spPr>
        <p:txBody>
          <a:bodyPr wrap="square" rtlCol="0">
            <a:spAutoFit/>
          </a:bodyPr>
          <a:lstStyle/>
          <a:p>
            <a:r>
              <a:rPr lang="en-GB" sz="2800" b="1" dirty="0" smtClean="0">
                <a:solidFill>
                  <a:srgbClr val="FF0000"/>
                </a:solidFill>
              </a:rPr>
              <a:t>When is a caution </a:t>
            </a:r>
            <a:r>
              <a:rPr lang="en-GB" sz="2800" b="1" u="sng" dirty="0" smtClean="0">
                <a:solidFill>
                  <a:srgbClr val="FF0000"/>
                </a:solidFill>
              </a:rPr>
              <a:t>not</a:t>
            </a:r>
            <a:r>
              <a:rPr lang="en-GB" sz="2800" b="1" dirty="0" smtClean="0">
                <a:solidFill>
                  <a:srgbClr val="FF0000"/>
                </a:solidFill>
              </a:rPr>
              <a:t> required?</a:t>
            </a:r>
            <a:endParaRPr lang="en-GB" sz="2800" b="1" dirty="0">
              <a:solidFill>
                <a:srgbClr val="FF0000"/>
              </a:solidFill>
            </a:endParaRPr>
          </a:p>
        </p:txBody>
      </p:sp>
      <p:sp>
        <p:nvSpPr>
          <p:cNvPr id="7" name="TextBox 6"/>
          <p:cNvSpPr txBox="1"/>
          <p:nvPr>
            <p:custDataLst>
              <p:tags r:id="rId2"/>
            </p:custDataLst>
          </p:nvPr>
        </p:nvSpPr>
        <p:spPr>
          <a:xfrm>
            <a:off x="359532" y="823560"/>
            <a:ext cx="8424936" cy="5693866"/>
          </a:xfrm>
          <a:prstGeom prst="rect">
            <a:avLst/>
          </a:prstGeom>
          <a:noFill/>
        </p:spPr>
        <p:txBody>
          <a:bodyPr wrap="square" rtlCol="0">
            <a:spAutoFit/>
          </a:bodyPr>
          <a:lstStyle/>
          <a:p>
            <a:r>
              <a:rPr lang="en-GB" sz="2800" b="0" dirty="0" smtClean="0">
                <a:solidFill>
                  <a:schemeClr val="tx1"/>
                </a:solidFill>
              </a:rPr>
              <a:t>If you are asking questions which are not about the offence, e.g.</a:t>
            </a:r>
          </a:p>
          <a:p>
            <a:endParaRPr lang="en-GB" sz="2800" b="0" dirty="0">
              <a:solidFill>
                <a:schemeClr val="tx1"/>
              </a:solidFill>
            </a:endParaRPr>
          </a:p>
          <a:p>
            <a:r>
              <a:rPr lang="en-GB" sz="2800" dirty="0" smtClean="0">
                <a:solidFill>
                  <a:srgbClr val="0033CC"/>
                </a:solidFill>
              </a:rPr>
              <a:t>To establish identity</a:t>
            </a:r>
          </a:p>
          <a:p>
            <a:endParaRPr lang="en-GB" sz="2800" dirty="0">
              <a:solidFill>
                <a:srgbClr val="0033CC"/>
              </a:solidFill>
            </a:endParaRPr>
          </a:p>
          <a:p>
            <a:r>
              <a:rPr lang="en-GB" sz="2800" dirty="0" smtClean="0">
                <a:solidFill>
                  <a:srgbClr val="0033CC"/>
                </a:solidFill>
              </a:rPr>
              <a:t>To establish ownership of a vehicle</a:t>
            </a:r>
          </a:p>
          <a:p>
            <a:endParaRPr lang="en-GB" sz="2800" dirty="0">
              <a:solidFill>
                <a:srgbClr val="0033CC"/>
              </a:solidFill>
            </a:endParaRPr>
          </a:p>
          <a:p>
            <a:r>
              <a:rPr lang="en-GB" sz="2800" dirty="0" smtClean="0">
                <a:solidFill>
                  <a:srgbClr val="0033CC"/>
                </a:solidFill>
              </a:rPr>
              <a:t>To obtain information a person is required to give by law</a:t>
            </a:r>
          </a:p>
          <a:p>
            <a:endParaRPr lang="en-GB" sz="2800" dirty="0">
              <a:solidFill>
                <a:srgbClr val="0033CC"/>
              </a:solidFill>
            </a:endParaRPr>
          </a:p>
          <a:p>
            <a:r>
              <a:rPr lang="en-GB" sz="2800" dirty="0" smtClean="0">
                <a:solidFill>
                  <a:srgbClr val="0033CC"/>
                </a:solidFill>
              </a:rPr>
              <a:t>To further a proper and effective search</a:t>
            </a:r>
          </a:p>
          <a:p>
            <a:endParaRPr lang="en-GB" sz="2800" dirty="0">
              <a:solidFill>
                <a:srgbClr val="0033CC"/>
              </a:solidFill>
            </a:endParaRPr>
          </a:p>
          <a:p>
            <a:r>
              <a:rPr lang="en-GB" sz="2800" dirty="0" smtClean="0">
                <a:solidFill>
                  <a:srgbClr val="0033CC"/>
                </a:solidFill>
              </a:rPr>
              <a:t>To seek verification of a written record</a:t>
            </a:r>
            <a:endParaRPr lang="en-GB" sz="2800" dirty="0">
              <a:solidFill>
                <a:srgbClr val="0033CC"/>
              </a:solidFill>
            </a:endParaRPr>
          </a:p>
        </p:txBody>
      </p:sp>
    </p:spTree>
    <p:extLst>
      <p:ext uri="{BB962C8B-B14F-4D97-AF65-F5344CB8AC3E}">
        <p14:creationId xmlns:p14="http://schemas.microsoft.com/office/powerpoint/2010/main" val="2532597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1026" name="Picture 2" descr="\\Client\G$\CKP Images\NIM\Question 1.png"/>
          <p:cNvPicPr>
            <a:picLocks noChangeAspect="1" noChangeArrowheads="1"/>
          </p:cNvPicPr>
          <p:nvPr/>
        </p:nvPicPr>
        <p:blipFill>
          <a:blip r:embed="rId5" cstate="print">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0" y="-1"/>
            <a:ext cx="9144000" cy="6857999"/>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custDataLst>
              <p:tags r:id="rId1"/>
            </p:custDataLst>
          </p:nvPr>
        </p:nvSpPr>
        <p:spPr>
          <a:xfrm>
            <a:off x="827584" y="188640"/>
            <a:ext cx="7848872" cy="523220"/>
          </a:xfrm>
          <a:prstGeom prst="rect">
            <a:avLst/>
          </a:prstGeom>
          <a:noFill/>
        </p:spPr>
        <p:txBody>
          <a:bodyPr wrap="square" rtlCol="0">
            <a:spAutoFit/>
          </a:bodyPr>
          <a:lstStyle/>
          <a:p>
            <a:r>
              <a:rPr lang="en-GB" sz="2800" b="1" dirty="0" smtClean="0">
                <a:solidFill>
                  <a:srgbClr val="FF0000"/>
                </a:solidFill>
              </a:rPr>
              <a:t>When is a caution not required?</a:t>
            </a:r>
            <a:endParaRPr lang="en-GB" sz="2800" b="1" dirty="0">
              <a:solidFill>
                <a:srgbClr val="FF0000"/>
              </a:solidFill>
            </a:endParaRPr>
          </a:p>
        </p:txBody>
      </p:sp>
      <p:sp>
        <p:nvSpPr>
          <p:cNvPr id="7" name="TextBox 6"/>
          <p:cNvSpPr txBox="1"/>
          <p:nvPr>
            <p:custDataLst>
              <p:tags r:id="rId2"/>
            </p:custDataLst>
          </p:nvPr>
        </p:nvSpPr>
        <p:spPr>
          <a:xfrm>
            <a:off x="359532" y="823560"/>
            <a:ext cx="8424936" cy="5693866"/>
          </a:xfrm>
          <a:prstGeom prst="rect">
            <a:avLst/>
          </a:prstGeom>
          <a:noFill/>
        </p:spPr>
        <p:txBody>
          <a:bodyPr wrap="square" rtlCol="0">
            <a:spAutoFit/>
          </a:bodyPr>
          <a:lstStyle/>
          <a:p>
            <a:r>
              <a:rPr lang="en-GB" sz="2800" b="0" dirty="0" smtClean="0">
                <a:solidFill>
                  <a:schemeClr val="tx1"/>
                </a:solidFill>
              </a:rPr>
              <a:t>If you are asking questions which are not about the offence, e.g.</a:t>
            </a:r>
          </a:p>
          <a:p>
            <a:endParaRPr lang="en-GB" sz="2800" b="0" dirty="0">
              <a:solidFill>
                <a:schemeClr val="tx1"/>
              </a:solidFill>
            </a:endParaRPr>
          </a:p>
          <a:p>
            <a:r>
              <a:rPr lang="en-GB" sz="2800" dirty="0" smtClean="0">
                <a:solidFill>
                  <a:srgbClr val="0033CC"/>
                </a:solidFill>
              </a:rPr>
              <a:t>To establish identity</a:t>
            </a:r>
          </a:p>
          <a:p>
            <a:endParaRPr lang="en-GB" sz="2800" dirty="0">
              <a:solidFill>
                <a:srgbClr val="0033CC"/>
              </a:solidFill>
            </a:endParaRPr>
          </a:p>
          <a:p>
            <a:r>
              <a:rPr lang="en-GB" sz="2800" dirty="0" smtClean="0">
                <a:solidFill>
                  <a:srgbClr val="0033CC"/>
                </a:solidFill>
              </a:rPr>
              <a:t>To establish ownership of a vehicle</a:t>
            </a:r>
          </a:p>
          <a:p>
            <a:endParaRPr lang="en-GB" sz="2800" dirty="0">
              <a:solidFill>
                <a:srgbClr val="0033CC"/>
              </a:solidFill>
            </a:endParaRPr>
          </a:p>
          <a:p>
            <a:r>
              <a:rPr lang="en-GB" sz="2800" dirty="0" smtClean="0">
                <a:solidFill>
                  <a:srgbClr val="0033CC"/>
                </a:solidFill>
              </a:rPr>
              <a:t>To obtain information a person is required to give by law</a:t>
            </a:r>
          </a:p>
          <a:p>
            <a:endParaRPr lang="en-GB" sz="2800" dirty="0">
              <a:solidFill>
                <a:srgbClr val="0033CC"/>
              </a:solidFill>
            </a:endParaRPr>
          </a:p>
          <a:p>
            <a:r>
              <a:rPr lang="en-GB" sz="2800" dirty="0" smtClean="0">
                <a:solidFill>
                  <a:srgbClr val="0033CC"/>
                </a:solidFill>
              </a:rPr>
              <a:t>To further a proper and effective search</a:t>
            </a:r>
          </a:p>
          <a:p>
            <a:endParaRPr lang="en-GB" sz="2800" dirty="0">
              <a:solidFill>
                <a:srgbClr val="0033CC"/>
              </a:solidFill>
            </a:endParaRPr>
          </a:p>
          <a:p>
            <a:r>
              <a:rPr lang="en-GB" sz="2800" dirty="0" smtClean="0">
                <a:solidFill>
                  <a:srgbClr val="0033CC"/>
                </a:solidFill>
              </a:rPr>
              <a:t>To seek verification of a written record</a:t>
            </a:r>
            <a:endParaRPr lang="en-GB" sz="2800" dirty="0">
              <a:solidFill>
                <a:srgbClr val="0033CC"/>
              </a:solidFill>
            </a:endParaRPr>
          </a:p>
        </p:txBody>
      </p:sp>
    </p:spTree>
    <p:extLst>
      <p:ext uri="{BB962C8B-B14F-4D97-AF65-F5344CB8AC3E}">
        <p14:creationId xmlns:p14="http://schemas.microsoft.com/office/powerpoint/2010/main" val="346344531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custDataLst>
              <p:tags r:id="rId1"/>
            </p:custDataLst>
          </p:nvPr>
        </p:nvSpPr>
        <p:spPr>
          <a:xfrm>
            <a:off x="317375" y="1252326"/>
            <a:ext cx="4038600" cy="5001419"/>
          </a:xfrm>
        </p:spPr>
        <p:txBody>
          <a:bodyPr>
            <a:normAutofit/>
          </a:bodyPr>
          <a:lstStyle/>
          <a:p>
            <a:pPr>
              <a:spcBef>
                <a:spcPts val="0"/>
              </a:spcBef>
              <a:spcAft>
                <a:spcPts val="2400"/>
              </a:spcAft>
            </a:pPr>
            <a:r>
              <a:rPr lang="en-GB" sz="2400" dirty="0" smtClean="0"/>
              <a:t>Not under arrest</a:t>
            </a:r>
          </a:p>
          <a:p>
            <a:pPr>
              <a:spcBef>
                <a:spcPts val="0"/>
              </a:spcBef>
              <a:spcAft>
                <a:spcPts val="2400"/>
              </a:spcAft>
            </a:pPr>
            <a:endParaRPr lang="en-GB" sz="2400" dirty="0" smtClean="0"/>
          </a:p>
          <a:p>
            <a:pPr>
              <a:spcBef>
                <a:spcPts val="0"/>
              </a:spcBef>
              <a:spcAft>
                <a:spcPts val="2400"/>
              </a:spcAft>
            </a:pPr>
            <a:r>
              <a:rPr lang="en-GB" sz="2400" dirty="0" smtClean="0"/>
              <a:t>Do not have to remain</a:t>
            </a:r>
          </a:p>
          <a:p>
            <a:pPr>
              <a:spcBef>
                <a:spcPts val="0"/>
              </a:spcBef>
              <a:spcAft>
                <a:spcPts val="2400"/>
              </a:spcAft>
            </a:pPr>
            <a:endParaRPr lang="en-GB" sz="2400" dirty="0" smtClean="0"/>
          </a:p>
          <a:p>
            <a:pPr>
              <a:spcBef>
                <a:spcPts val="0"/>
              </a:spcBef>
              <a:spcAft>
                <a:spcPts val="2400"/>
              </a:spcAft>
            </a:pPr>
            <a:r>
              <a:rPr lang="en-GB" sz="2400" dirty="0" smtClean="0"/>
              <a:t>Free legal advice</a:t>
            </a:r>
            <a:endParaRPr lang="en-GB" sz="2400" dirty="0"/>
          </a:p>
        </p:txBody>
      </p:sp>
      <p:pic>
        <p:nvPicPr>
          <p:cNvPr id="3075" name="Picture 3" descr="H:\caution2.JPG"/>
          <p:cNvPicPr>
            <a:picLocks noChangeAspect="1" noChangeArrowheads="1"/>
          </p:cNvPicPr>
          <p:nvPr>
            <p:custDataLst>
              <p:tags r:id="rId2"/>
            </p:custDataLst>
          </p:nvPr>
        </p:nvPicPr>
        <p:blipFill rotWithShape="1">
          <a:blip r:embed="rId6" cstate="print">
            <a:extLst>
              <a:ext uri="{28A0092B-C50C-407E-A947-70E740481C1C}">
                <a14:useLocalDpi xmlns:a14="http://schemas.microsoft.com/office/drawing/2010/main" val="0"/>
              </a:ext>
            </a:extLst>
          </a:blip>
          <a:srcRect l="10145" r="23732"/>
          <a:stretch/>
        </p:blipFill>
        <p:spPr bwMode="auto">
          <a:xfrm>
            <a:off x="4355975" y="1268760"/>
            <a:ext cx="4641369" cy="4968552"/>
          </a:xfrm>
          <a:prstGeom prst="rect">
            <a:avLst/>
          </a:prstGeom>
          <a:noFill/>
          <a:effectLst>
            <a:softEdge rad="317500"/>
          </a:effectLst>
          <a:extLst>
            <a:ext uri="{909E8E84-426E-40DD-AFC4-6F175D3DCCD1}">
              <a14:hiddenFill xmlns:a14="http://schemas.microsoft.com/office/drawing/2010/main">
                <a:solidFill>
                  <a:srgbClr val="FFFFFF"/>
                </a:solidFill>
              </a14:hiddenFill>
            </a:ext>
          </a:extLst>
        </p:spPr>
      </p:pic>
      <p:sp>
        <p:nvSpPr>
          <p:cNvPr id="2" name="TextBox 1"/>
          <p:cNvSpPr txBox="1"/>
          <p:nvPr>
            <p:custDataLst>
              <p:tags r:id="rId3"/>
            </p:custDataLst>
          </p:nvPr>
        </p:nvSpPr>
        <p:spPr>
          <a:xfrm>
            <a:off x="1331640" y="188640"/>
            <a:ext cx="6624736" cy="523220"/>
          </a:xfrm>
          <a:prstGeom prst="rect">
            <a:avLst/>
          </a:prstGeom>
          <a:noFill/>
        </p:spPr>
        <p:txBody>
          <a:bodyPr wrap="square" rtlCol="0">
            <a:spAutoFit/>
          </a:bodyPr>
          <a:lstStyle/>
          <a:p>
            <a:pPr algn="ctr"/>
            <a:r>
              <a:rPr lang="en-GB" sz="2800" dirty="0" smtClean="0">
                <a:solidFill>
                  <a:schemeClr val="tx1"/>
                </a:solidFill>
              </a:rPr>
              <a:t>Information to be given</a:t>
            </a:r>
            <a:endParaRPr lang="en-GB" sz="2800" dirty="0">
              <a:solidFill>
                <a:schemeClr val="tx1"/>
              </a:solidFill>
            </a:endParaRPr>
          </a:p>
        </p:txBody>
      </p:sp>
    </p:spTree>
    <p:extLst>
      <p:ext uri="{BB962C8B-B14F-4D97-AF65-F5344CB8AC3E}">
        <p14:creationId xmlns:p14="http://schemas.microsoft.com/office/powerpoint/2010/main" val="42696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lient\G$\Roger Images\Images\Photos\DSCF3104.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23528" y="620688"/>
            <a:ext cx="4248472" cy="570387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custDataLst>
              <p:tags r:id="rId1"/>
            </p:custDataLst>
          </p:nvPr>
        </p:nvSpPr>
        <p:spPr>
          <a:xfrm>
            <a:off x="2195736" y="0"/>
            <a:ext cx="5184576" cy="523220"/>
          </a:xfrm>
          <a:prstGeom prst="rect">
            <a:avLst/>
          </a:prstGeom>
          <a:noFill/>
        </p:spPr>
        <p:txBody>
          <a:bodyPr wrap="square" rtlCol="0">
            <a:spAutoFit/>
          </a:bodyPr>
          <a:lstStyle/>
          <a:p>
            <a:r>
              <a:rPr lang="en-GB" sz="2800" dirty="0" smtClean="0">
                <a:solidFill>
                  <a:schemeClr val="tx1"/>
                </a:solidFill>
              </a:rPr>
              <a:t>Caution before arrest</a:t>
            </a:r>
            <a:endParaRPr lang="en-GB" sz="2800" dirty="0">
              <a:solidFill>
                <a:schemeClr val="tx1"/>
              </a:solidFill>
            </a:endParaRPr>
          </a:p>
        </p:txBody>
      </p:sp>
      <p:sp>
        <p:nvSpPr>
          <p:cNvPr id="6" name="TextBox 5"/>
          <p:cNvSpPr txBox="1"/>
          <p:nvPr>
            <p:custDataLst>
              <p:tags r:id="rId2"/>
            </p:custDataLst>
          </p:nvPr>
        </p:nvSpPr>
        <p:spPr>
          <a:xfrm>
            <a:off x="4788024" y="1700808"/>
            <a:ext cx="4176464" cy="2800767"/>
          </a:xfrm>
          <a:prstGeom prst="rect">
            <a:avLst/>
          </a:prstGeom>
          <a:noFill/>
        </p:spPr>
        <p:txBody>
          <a:bodyPr wrap="square" rtlCol="0">
            <a:spAutoFit/>
          </a:bodyPr>
          <a:lstStyle/>
          <a:p>
            <a:r>
              <a:rPr lang="en-GB" sz="2400" b="0" dirty="0" smtClean="0">
                <a:solidFill>
                  <a:srgbClr val="0033CC"/>
                </a:solidFill>
              </a:rPr>
              <a:t>Grounds to suspect of an offence</a:t>
            </a:r>
          </a:p>
          <a:p>
            <a:endParaRPr lang="en-GB" sz="2400" b="0" dirty="0">
              <a:solidFill>
                <a:srgbClr val="0033CC"/>
              </a:solidFill>
            </a:endParaRPr>
          </a:p>
          <a:p>
            <a:r>
              <a:rPr lang="en-GB" sz="2400" b="0" dirty="0" smtClean="0">
                <a:solidFill>
                  <a:srgbClr val="0033CC"/>
                </a:solidFill>
              </a:rPr>
              <a:t>Before any questions are asked about the offence</a:t>
            </a:r>
          </a:p>
          <a:p>
            <a:endParaRPr lang="en-GB" sz="2800" b="0" dirty="0">
              <a:solidFill>
                <a:srgbClr val="0033CC"/>
              </a:solidFill>
            </a:endParaRPr>
          </a:p>
          <a:p>
            <a:endParaRPr lang="en-GB" sz="2800" b="0" dirty="0">
              <a:solidFill>
                <a:srgbClr val="0033CC"/>
              </a:solidFill>
            </a:endParaRPr>
          </a:p>
        </p:txBody>
      </p:sp>
    </p:spTree>
    <p:extLst>
      <p:ext uri="{BB962C8B-B14F-4D97-AF65-F5344CB8AC3E}">
        <p14:creationId xmlns:p14="http://schemas.microsoft.com/office/powerpoint/2010/main" val="16400613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lient\G$\Roger Images\Images\Photos\DSCF3104.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23528" y="620688"/>
            <a:ext cx="4248472" cy="570387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custDataLst>
              <p:tags r:id="rId1"/>
            </p:custDataLst>
          </p:nvPr>
        </p:nvSpPr>
        <p:spPr>
          <a:xfrm>
            <a:off x="301452" y="0"/>
            <a:ext cx="5184576" cy="523220"/>
          </a:xfrm>
          <a:prstGeom prst="rect">
            <a:avLst/>
          </a:prstGeom>
          <a:noFill/>
        </p:spPr>
        <p:txBody>
          <a:bodyPr wrap="square" rtlCol="0">
            <a:spAutoFit/>
          </a:bodyPr>
          <a:lstStyle/>
          <a:p>
            <a:r>
              <a:rPr lang="en-GB" sz="2800" dirty="0" smtClean="0">
                <a:solidFill>
                  <a:schemeClr val="tx1"/>
                </a:solidFill>
              </a:rPr>
              <a:t>Caution on arrest</a:t>
            </a:r>
            <a:endParaRPr lang="en-GB" sz="2800" dirty="0">
              <a:solidFill>
                <a:schemeClr val="tx1"/>
              </a:solidFill>
            </a:endParaRPr>
          </a:p>
        </p:txBody>
      </p:sp>
      <p:sp>
        <p:nvSpPr>
          <p:cNvPr id="6" name="TextBox 5"/>
          <p:cNvSpPr txBox="1"/>
          <p:nvPr>
            <p:custDataLst>
              <p:tags r:id="rId2"/>
            </p:custDataLst>
          </p:nvPr>
        </p:nvSpPr>
        <p:spPr>
          <a:xfrm>
            <a:off x="4754438" y="324211"/>
            <a:ext cx="4176464" cy="7171194"/>
          </a:xfrm>
          <a:prstGeom prst="rect">
            <a:avLst/>
          </a:prstGeom>
          <a:noFill/>
        </p:spPr>
        <p:txBody>
          <a:bodyPr wrap="square" rtlCol="0">
            <a:spAutoFit/>
          </a:bodyPr>
          <a:lstStyle/>
          <a:p>
            <a:r>
              <a:rPr lang="en-GB" sz="2800" b="0" dirty="0" smtClean="0">
                <a:solidFill>
                  <a:srgbClr val="0033CC"/>
                </a:solidFill>
              </a:rPr>
              <a:t>A person </a:t>
            </a:r>
            <a:r>
              <a:rPr lang="en-GB" sz="2800" dirty="0" smtClean="0">
                <a:solidFill>
                  <a:srgbClr val="0033CC"/>
                </a:solidFill>
              </a:rPr>
              <a:t>MUST</a:t>
            </a:r>
            <a:r>
              <a:rPr lang="en-GB" sz="2800" b="0" dirty="0" smtClean="0">
                <a:solidFill>
                  <a:srgbClr val="0033CC"/>
                </a:solidFill>
              </a:rPr>
              <a:t> be cautioned before arrest </a:t>
            </a:r>
            <a:r>
              <a:rPr lang="en-GB" sz="2800" dirty="0" smtClean="0">
                <a:solidFill>
                  <a:srgbClr val="0033CC"/>
                </a:solidFill>
              </a:rPr>
              <a:t>UNLESS</a:t>
            </a:r>
          </a:p>
          <a:p>
            <a:endParaRPr lang="en-GB" sz="2800" b="0" dirty="0">
              <a:solidFill>
                <a:srgbClr val="0033CC"/>
              </a:solidFill>
            </a:endParaRPr>
          </a:p>
          <a:p>
            <a:r>
              <a:rPr lang="en-GB" sz="2800" b="0" dirty="0" smtClean="0">
                <a:solidFill>
                  <a:srgbClr val="0033CC"/>
                </a:solidFill>
              </a:rPr>
              <a:t>It is impracticable to do so by reason of the suspect’s condition or behaviour at the time</a:t>
            </a:r>
          </a:p>
          <a:p>
            <a:endParaRPr lang="en-GB" sz="2800" b="0" dirty="0">
              <a:solidFill>
                <a:srgbClr val="0033CC"/>
              </a:solidFill>
            </a:endParaRPr>
          </a:p>
          <a:p>
            <a:r>
              <a:rPr lang="en-GB" sz="2800" b="0" dirty="0" smtClean="0">
                <a:solidFill>
                  <a:srgbClr val="0033CC"/>
                </a:solidFill>
              </a:rPr>
              <a:t>The suspect has already been cautioned immediately prior to arrest</a:t>
            </a:r>
            <a:endParaRPr lang="en-GB" sz="2800" b="0" dirty="0">
              <a:solidFill>
                <a:srgbClr val="0033CC"/>
              </a:solidFill>
            </a:endParaRPr>
          </a:p>
          <a:p>
            <a:endParaRPr lang="en-GB" sz="2800" b="0" dirty="0">
              <a:solidFill>
                <a:srgbClr val="0033CC"/>
              </a:solidFill>
            </a:endParaRPr>
          </a:p>
        </p:txBody>
      </p:sp>
    </p:spTree>
    <p:extLst>
      <p:ext uri="{BB962C8B-B14F-4D97-AF65-F5344CB8AC3E}">
        <p14:creationId xmlns:p14="http://schemas.microsoft.com/office/powerpoint/2010/main" val="1712802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4"/>
          <p:cNvPicPr>
            <a:picLocks noChangeAspect="1"/>
          </p:cNvPicPr>
          <p:nvPr>
            <p:custDataLst>
              <p:tags r:id="rId1"/>
            </p:custDataLst>
          </p:nvPr>
        </p:nvPicPr>
        <p:blipFill>
          <a:blip r:embed="rId7" cstate="print">
            <a:extLst>
              <a:ext uri="{28A0092B-C50C-407E-A947-70E740481C1C}">
                <a14:useLocalDpi xmlns:a14="http://schemas.microsoft.com/office/drawing/2010/main" val="0"/>
              </a:ext>
            </a:extLst>
          </a:blip>
          <a:stretch>
            <a:fillRect/>
          </a:stretch>
        </p:blipFill>
        <p:spPr bwMode="auto">
          <a:xfrm>
            <a:off x="4583906" y="3080866"/>
            <a:ext cx="3804518" cy="3804518"/>
          </a:xfrm>
          <a:prstGeom prst="rect">
            <a:avLst/>
          </a:prstGeom>
          <a:noFill/>
          <a:ln>
            <a:noFill/>
          </a:ln>
          <a:effectLst>
            <a:outerShdw dist="35921" dir="2700000" algn="ctr" rotWithShape="0">
              <a:schemeClr val="bg2"/>
            </a:outerShdw>
            <a:softEdge rad="635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 name="Content Placeholder 4"/>
          <p:cNvPicPr>
            <a:picLocks noChangeAspect="1"/>
          </p:cNvPicPr>
          <p:nvPr>
            <p:custDataLst>
              <p:tags r:id="rId2"/>
            </p:custDataLst>
          </p:nvPr>
        </p:nvPicPr>
        <p:blipFill>
          <a:blip r:embed="rId7" cstate="print">
            <a:lum bright="70000" contrast="-70000"/>
            <a:extLst>
              <a:ext uri="{28A0092B-C50C-407E-A947-70E740481C1C}">
                <a14:useLocalDpi xmlns:a14="http://schemas.microsoft.com/office/drawing/2010/main" val="0"/>
              </a:ext>
            </a:extLst>
          </a:blip>
          <a:stretch>
            <a:fillRect/>
          </a:stretch>
        </p:blipFill>
        <p:spPr bwMode="auto">
          <a:xfrm>
            <a:off x="27112" y="27384"/>
            <a:ext cx="9116888" cy="6858000"/>
          </a:xfrm>
          <a:prstGeom prst="rect">
            <a:avLst/>
          </a:prstGeom>
          <a:noFill/>
          <a:ln>
            <a:noFill/>
          </a:ln>
          <a:effectLst>
            <a:outerShdw dist="35921" dir="2700000" algn="ctr" rotWithShape="0">
              <a:schemeClr val="bg2"/>
            </a:outerShdw>
            <a:softEdge rad="635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8"/>
          <p:cNvSpPr txBox="1"/>
          <p:nvPr>
            <p:custDataLst>
              <p:tags r:id="rId3"/>
            </p:custDataLst>
          </p:nvPr>
        </p:nvSpPr>
        <p:spPr>
          <a:xfrm>
            <a:off x="1763688" y="260648"/>
            <a:ext cx="5544616" cy="523220"/>
          </a:xfrm>
          <a:prstGeom prst="rect">
            <a:avLst/>
          </a:prstGeom>
          <a:noFill/>
        </p:spPr>
        <p:txBody>
          <a:bodyPr wrap="square" rtlCol="0">
            <a:spAutoFit/>
          </a:bodyPr>
          <a:lstStyle/>
          <a:p>
            <a:pPr algn="ctr"/>
            <a:r>
              <a:rPr lang="en-GB" sz="2800" dirty="0" smtClean="0">
                <a:solidFill>
                  <a:schemeClr val="tx1"/>
                </a:solidFill>
              </a:rPr>
              <a:t>The Right to Silence</a:t>
            </a:r>
            <a:endParaRPr lang="en-GB" sz="2800" dirty="0">
              <a:solidFill>
                <a:schemeClr val="tx1"/>
              </a:solidFill>
            </a:endParaRPr>
          </a:p>
        </p:txBody>
      </p:sp>
      <p:sp>
        <p:nvSpPr>
          <p:cNvPr id="10" name="TextBox 9"/>
          <p:cNvSpPr txBox="1"/>
          <p:nvPr>
            <p:custDataLst>
              <p:tags r:id="rId4"/>
            </p:custDataLst>
          </p:nvPr>
        </p:nvSpPr>
        <p:spPr>
          <a:xfrm>
            <a:off x="971600" y="2498522"/>
            <a:ext cx="7704856" cy="2677656"/>
          </a:xfrm>
          <a:prstGeom prst="rect">
            <a:avLst/>
          </a:prstGeom>
          <a:noFill/>
        </p:spPr>
        <p:txBody>
          <a:bodyPr wrap="square" rtlCol="0">
            <a:spAutoFit/>
          </a:bodyPr>
          <a:lstStyle/>
          <a:p>
            <a:r>
              <a:rPr lang="en-GB" sz="2400" dirty="0" smtClean="0">
                <a:solidFill>
                  <a:srgbClr val="0033CC"/>
                </a:solidFill>
              </a:rPr>
              <a:t>Person has a right to silence</a:t>
            </a:r>
          </a:p>
          <a:p>
            <a:endParaRPr lang="en-GB" sz="2400" dirty="0">
              <a:solidFill>
                <a:srgbClr val="0033CC"/>
              </a:solidFill>
            </a:endParaRPr>
          </a:p>
          <a:p>
            <a:r>
              <a:rPr lang="en-GB" sz="2400" dirty="0" smtClean="0">
                <a:solidFill>
                  <a:srgbClr val="0033CC"/>
                </a:solidFill>
              </a:rPr>
              <a:t>The caution does not say that the person must say or not say something</a:t>
            </a:r>
          </a:p>
          <a:p>
            <a:endParaRPr lang="en-GB" sz="2400" dirty="0">
              <a:solidFill>
                <a:srgbClr val="0033CC"/>
              </a:solidFill>
            </a:endParaRPr>
          </a:p>
          <a:p>
            <a:r>
              <a:rPr lang="en-GB" sz="2400" dirty="0" smtClean="0">
                <a:solidFill>
                  <a:srgbClr val="0033CC"/>
                </a:solidFill>
              </a:rPr>
              <a:t>Ask all questions relevant to the offence even if they make no reply</a:t>
            </a:r>
            <a:endParaRPr lang="en-GB" sz="2400" dirty="0">
              <a:solidFill>
                <a:srgbClr val="0033CC"/>
              </a:solidFill>
            </a:endParaRPr>
          </a:p>
        </p:txBody>
      </p:sp>
    </p:spTree>
    <p:extLst>
      <p:ext uri="{BB962C8B-B14F-4D97-AF65-F5344CB8AC3E}">
        <p14:creationId xmlns:p14="http://schemas.microsoft.com/office/powerpoint/2010/main" val="1939027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RIGHT TO SILENCE</a:t>
            </a:r>
            <a:endParaRPr lang="en-GB" dirty="0"/>
          </a:p>
        </p:txBody>
      </p:sp>
      <p:sp>
        <p:nvSpPr>
          <p:cNvPr id="3" name="Content Placeholder 2"/>
          <p:cNvSpPr>
            <a:spLocks noGrp="1"/>
          </p:cNvSpPr>
          <p:nvPr>
            <p:ph idx="1"/>
          </p:nvPr>
        </p:nvSpPr>
        <p:spPr/>
        <p:txBody>
          <a:bodyPr>
            <a:normAutofit/>
          </a:bodyPr>
          <a:lstStyle/>
          <a:p>
            <a:endParaRPr lang="en-GB" altLang="en-US" sz="2400" dirty="0" smtClean="0">
              <a:latin typeface="Arial" charset="0"/>
            </a:endParaRPr>
          </a:p>
          <a:p>
            <a:r>
              <a:rPr lang="en-GB" altLang="en-US" sz="2400" dirty="0" smtClean="0">
                <a:latin typeface="Arial" charset="0"/>
              </a:rPr>
              <a:t>In </a:t>
            </a:r>
            <a:r>
              <a:rPr lang="en-GB" altLang="en-US" sz="2400" dirty="0">
                <a:latin typeface="Arial" charset="0"/>
              </a:rPr>
              <a:t>previous years, some offenders chose not to say anything when questioned</a:t>
            </a:r>
            <a:r>
              <a:rPr lang="en-GB" altLang="en-US" sz="2400" dirty="0" smtClean="0">
                <a:latin typeface="Arial" charset="0"/>
              </a:rPr>
              <a:t>.</a:t>
            </a:r>
          </a:p>
          <a:p>
            <a:endParaRPr lang="en-GB" altLang="en-US" sz="2400" dirty="0">
              <a:latin typeface="Arial" charset="0"/>
            </a:endParaRPr>
          </a:p>
          <a:p>
            <a:r>
              <a:rPr lang="en-GB" altLang="en-US" sz="2400" dirty="0">
                <a:latin typeface="Arial" charset="0"/>
              </a:rPr>
              <a:t>They had decided to give an explanation when they later appeared in court.  This practice was referred to as the ‘ambush defence’, because it was too late for the police to inquire properly into anything at that stage.</a:t>
            </a:r>
          </a:p>
          <a:p>
            <a:endParaRPr lang="en-GB" dirty="0"/>
          </a:p>
        </p:txBody>
      </p:sp>
    </p:spTree>
    <p:extLst>
      <p:ext uri="{BB962C8B-B14F-4D97-AF65-F5344CB8AC3E}">
        <p14:creationId xmlns:p14="http://schemas.microsoft.com/office/powerpoint/2010/main" val="130310540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ltLang="en-US" sz="4400" dirty="0">
                <a:latin typeface="Arial" charset="0"/>
              </a:rPr>
              <a:t>Sec 34 Criminal Justice &amp; Public Order Act 1994 </a:t>
            </a:r>
            <a:endParaRPr lang="en-GB" dirty="0"/>
          </a:p>
        </p:txBody>
      </p:sp>
      <p:sp>
        <p:nvSpPr>
          <p:cNvPr id="3" name="Content Placeholder 2"/>
          <p:cNvSpPr>
            <a:spLocks noGrp="1"/>
          </p:cNvSpPr>
          <p:nvPr>
            <p:ph idx="1"/>
          </p:nvPr>
        </p:nvSpPr>
        <p:spPr/>
        <p:txBody>
          <a:bodyPr>
            <a:normAutofit/>
          </a:bodyPr>
          <a:lstStyle/>
          <a:p>
            <a:endParaRPr lang="en-GB" altLang="en-US" sz="2400" dirty="0" smtClean="0">
              <a:latin typeface="Arial" charset="0"/>
            </a:endParaRPr>
          </a:p>
          <a:p>
            <a:r>
              <a:rPr lang="en-GB" altLang="en-US" sz="2400" dirty="0" smtClean="0">
                <a:latin typeface="Arial" charset="0"/>
              </a:rPr>
              <a:t>It </a:t>
            </a:r>
            <a:r>
              <a:rPr lang="en-GB" altLang="en-US" sz="2400" dirty="0">
                <a:latin typeface="Arial" charset="0"/>
              </a:rPr>
              <a:t>is important to understand that a suspect has a right to silence and that this has not been abolished</a:t>
            </a:r>
            <a:r>
              <a:rPr lang="en-GB" altLang="en-US" sz="2400" dirty="0" smtClean="0">
                <a:latin typeface="Arial" charset="0"/>
              </a:rPr>
              <a:t>.</a:t>
            </a:r>
          </a:p>
          <a:p>
            <a:endParaRPr lang="en-GB" altLang="en-US" sz="2400" dirty="0" smtClean="0">
              <a:latin typeface="Arial" charset="0"/>
            </a:endParaRPr>
          </a:p>
          <a:p>
            <a:r>
              <a:rPr lang="en-GB" altLang="en-US" sz="2400" dirty="0" smtClean="0">
                <a:latin typeface="Arial" charset="0"/>
              </a:rPr>
              <a:t>However, provisions </a:t>
            </a:r>
            <a:r>
              <a:rPr lang="en-GB" altLang="en-US" sz="2400" dirty="0">
                <a:latin typeface="Arial" charset="0"/>
              </a:rPr>
              <a:t>whereby adverse inferences may be drawn at a trial if a person fails to mention a fact during the investigation of an offence that is later used in their defence.</a:t>
            </a:r>
          </a:p>
          <a:p>
            <a:endParaRPr lang="en-GB" altLang="en-US" sz="2400" dirty="0">
              <a:latin typeface="Arial" charset="0"/>
            </a:endParaRPr>
          </a:p>
          <a:p>
            <a:endParaRPr lang="en-GB" altLang="en-US" sz="2400" dirty="0" smtClean="0">
              <a:latin typeface="Arial" charset="0"/>
            </a:endParaRPr>
          </a:p>
          <a:p>
            <a:endParaRPr lang="en-GB" dirty="0"/>
          </a:p>
        </p:txBody>
      </p:sp>
    </p:spTree>
    <p:extLst>
      <p:ext uri="{BB962C8B-B14F-4D97-AF65-F5344CB8AC3E}">
        <p14:creationId xmlns:p14="http://schemas.microsoft.com/office/powerpoint/2010/main" val="1154947600"/>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ltLang="en-US" sz="4400" dirty="0">
                <a:latin typeface="Arial" charset="0"/>
              </a:rPr>
              <a:t>Sec 34 Criminal Justice &amp; Public Order Act 1994 </a:t>
            </a:r>
            <a:endParaRPr lang="en-GB" dirty="0"/>
          </a:p>
        </p:txBody>
      </p:sp>
      <p:sp>
        <p:nvSpPr>
          <p:cNvPr id="3" name="Content Placeholder 2"/>
          <p:cNvSpPr>
            <a:spLocks noGrp="1"/>
          </p:cNvSpPr>
          <p:nvPr>
            <p:ph idx="1"/>
          </p:nvPr>
        </p:nvSpPr>
        <p:spPr/>
        <p:txBody>
          <a:bodyPr>
            <a:normAutofit/>
          </a:bodyPr>
          <a:lstStyle/>
          <a:p>
            <a:r>
              <a:rPr lang="en-GB" altLang="en-US" sz="2400" dirty="0" smtClean="0">
                <a:latin typeface="Arial" charset="0"/>
              </a:rPr>
              <a:t>The </a:t>
            </a:r>
            <a:r>
              <a:rPr lang="en-GB" altLang="en-US" sz="2400" dirty="0">
                <a:latin typeface="Arial" charset="0"/>
              </a:rPr>
              <a:t>caution does not say that the person must say or not say something.  </a:t>
            </a:r>
            <a:endParaRPr lang="en-GB" altLang="en-US" sz="2400" dirty="0" smtClean="0">
              <a:latin typeface="Arial" charset="0"/>
            </a:endParaRPr>
          </a:p>
          <a:p>
            <a:r>
              <a:rPr lang="en-GB" altLang="en-US" sz="2400" dirty="0" smtClean="0">
                <a:latin typeface="Arial" charset="0"/>
              </a:rPr>
              <a:t>It </a:t>
            </a:r>
            <a:r>
              <a:rPr lang="en-GB" altLang="en-US" sz="2400" dirty="0">
                <a:latin typeface="Arial" charset="0"/>
              </a:rPr>
              <a:t>merely tells the person that a court may decide to not accept, or not place as much weight on any explanation given by the suspect in court, if they have had an opportunity to give an explanation at the time they were questioned.  </a:t>
            </a:r>
            <a:endParaRPr lang="en-GB" altLang="en-US" sz="2400" dirty="0" smtClean="0">
              <a:latin typeface="Arial" charset="0"/>
            </a:endParaRPr>
          </a:p>
          <a:p>
            <a:r>
              <a:rPr lang="en-GB" altLang="en-US" sz="2400" dirty="0" smtClean="0">
                <a:latin typeface="Arial" charset="0"/>
              </a:rPr>
              <a:t>This </a:t>
            </a:r>
            <a:r>
              <a:rPr lang="en-GB" altLang="en-US" sz="2400" dirty="0">
                <a:latin typeface="Arial" charset="0"/>
              </a:rPr>
              <a:t>is known as drawing an ‘inference’</a:t>
            </a:r>
          </a:p>
          <a:p>
            <a:endParaRPr lang="en-GB" altLang="en-US" sz="2400" dirty="0">
              <a:latin typeface="Arial" charset="0"/>
            </a:endParaRPr>
          </a:p>
          <a:p>
            <a:endParaRPr lang="en-GB" altLang="en-US" sz="2400" dirty="0" smtClean="0">
              <a:latin typeface="Arial" charset="0"/>
            </a:endParaRPr>
          </a:p>
          <a:p>
            <a:endParaRPr lang="en-GB" dirty="0"/>
          </a:p>
        </p:txBody>
      </p:sp>
    </p:spTree>
    <p:extLst>
      <p:ext uri="{BB962C8B-B14F-4D97-AF65-F5344CB8AC3E}">
        <p14:creationId xmlns:p14="http://schemas.microsoft.com/office/powerpoint/2010/main" val="3709058746"/>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altLang="en-US" sz="2400" dirty="0" smtClean="0">
                <a:latin typeface="Arial" charset="0"/>
              </a:rPr>
              <a:t>The </a:t>
            </a:r>
            <a:r>
              <a:rPr lang="en-GB" altLang="en-US" sz="2400" dirty="0">
                <a:latin typeface="Arial" charset="0"/>
              </a:rPr>
              <a:t>person failed to mention any fact relied on in their defence at the trial.</a:t>
            </a:r>
          </a:p>
          <a:p>
            <a:r>
              <a:rPr lang="en-GB" altLang="en-US" sz="2400" dirty="0">
                <a:latin typeface="Arial" charset="0"/>
              </a:rPr>
              <a:t>This must be a fact that, in the circumstances at the time, the accused could reasonably be expected to mention. If this evidence is given, the court may draw such inferences from the failure to mention the fact as appear proper</a:t>
            </a:r>
            <a:r>
              <a:rPr lang="en-GB" altLang="en-US" sz="2400" dirty="0" smtClean="0">
                <a:latin typeface="Arial" charset="0"/>
              </a:rPr>
              <a:t>.</a:t>
            </a:r>
            <a:endParaRPr lang="en-GB" altLang="en-US" sz="2400" dirty="0">
              <a:latin typeface="Arial" charset="0"/>
            </a:endParaRPr>
          </a:p>
        </p:txBody>
      </p:sp>
    </p:spTree>
    <p:extLst>
      <p:ext uri="{BB962C8B-B14F-4D97-AF65-F5344CB8AC3E}">
        <p14:creationId xmlns:p14="http://schemas.microsoft.com/office/powerpoint/2010/main" val="202288974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custDataLst>
              <p:tags r:id="rId1"/>
            </p:custDataLst>
          </p:nvPr>
        </p:nvSpPr>
        <p:spPr>
          <a:xfrm>
            <a:off x="457200" y="274638"/>
            <a:ext cx="8229600" cy="561975"/>
          </a:xfrm>
        </p:spPr>
        <p:txBody>
          <a:bodyPr>
            <a:normAutofit fontScale="90000"/>
          </a:bodyPr>
          <a:lstStyle/>
          <a:p>
            <a:pPr algn="l"/>
            <a:r>
              <a:rPr lang="en-GB" altLang="en-US" b="1" dirty="0" smtClean="0"/>
              <a:t>Significant Statement </a:t>
            </a:r>
          </a:p>
        </p:txBody>
      </p:sp>
      <p:sp>
        <p:nvSpPr>
          <p:cNvPr id="7171" name="Content Placeholder 2"/>
          <p:cNvSpPr>
            <a:spLocks noGrp="1"/>
          </p:cNvSpPr>
          <p:nvPr>
            <p:ph sz="half" idx="1"/>
            <p:custDataLst>
              <p:tags r:id="rId2"/>
            </p:custDataLst>
          </p:nvPr>
        </p:nvSpPr>
        <p:spPr>
          <a:xfrm>
            <a:off x="457200" y="1125538"/>
            <a:ext cx="4038600" cy="5000625"/>
          </a:xfrm>
        </p:spPr>
        <p:txBody>
          <a:bodyPr/>
          <a:lstStyle/>
          <a:p>
            <a:endParaRPr lang="en-US" altLang="en-US" dirty="0" smtClean="0">
              <a:solidFill>
                <a:schemeClr val="tx1"/>
              </a:solidFill>
            </a:endParaRPr>
          </a:p>
          <a:p>
            <a:endParaRPr lang="en-US" altLang="en-US" dirty="0" smtClean="0">
              <a:solidFill>
                <a:srgbClr val="002060"/>
              </a:solidFill>
            </a:endParaRPr>
          </a:p>
          <a:p>
            <a:r>
              <a:rPr lang="en-US" altLang="en-US" sz="2400" dirty="0" smtClean="0">
                <a:solidFill>
                  <a:srgbClr val="002060"/>
                </a:solidFill>
              </a:rPr>
              <a:t>A direct admission of guilt</a:t>
            </a:r>
          </a:p>
          <a:p>
            <a:endParaRPr lang="en-US" altLang="en-US" sz="2400" dirty="0" smtClean="0">
              <a:solidFill>
                <a:srgbClr val="002060"/>
              </a:solidFill>
            </a:endParaRPr>
          </a:p>
          <a:p>
            <a:r>
              <a:rPr lang="en-US" altLang="en-US" sz="2400" dirty="0" smtClean="0">
                <a:solidFill>
                  <a:srgbClr val="002060"/>
                </a:solidFill>
              </a:rPr>
              <a:t>Significant Statement can be </a:t>
            </a:r>
            <a:r>
              <a:rPr lang="en-US" altLang="en-US" sz="2400" b="1" dirty="0" smtClean="0">
                <a:solidFill>
                  <a:srgbClr val="002060"/>
                </a:solidFill>
              </a:rPr>
              <a:t>before or after</a:t>
            </a:r>
            <a:r>
              <a:rPr lang="en-US" altLang="en-US" sz="2400" dirty="0" smtClean="0">
                <a:solidFill>
                  <a:srgbClr val="002060"/>
                </a:solidFill>
              </a:rPr>
              <a:t> caution</a:t>
            </a:r>
          </a:p>
          <a:p>
            <a:endParaRPr lang="en-GB" altLang="en-US" sz="2400" dirty="0" smtClean="0"/>
          </a:p>
        </p:txBody>
      </p:sp>
      <p:pic>
        <p:nvPicPr>
          <p:cNvPr id="7" name="Content Placeholder 6"/>
          <p:cNvPicPr>
            <a:picLocks noGrp="1" noChangeAspect="1"/>
          </p:cNvPicPr>
          <p:nvPr>
            <p:ph sz="half" idx="2"/>
            <p:custDataLst>
              <p:tags r:id="rId3"/>
            </p:custDataLst>
          </p:nvPr>
        </p:nvPicPr>
        <p:blipFill>
          <a:blip r:embed="rId7" cstate="print">
            <a:extLst>
              <a:ext uri="{28A0092B-C50C-407E-A947-70E740481C1C}">
                <a14:useLocalDpi xmlns:a14="http://schemas.microsoft.com/office/drawing/2010/main" val="0"/>
              </a:ext>
            </a:extLst>
          </a:blip>
          <a:stretch>
            <a:fillRect/>
          </a:stretch>
        </p:blipFill>
        <p:spPr>
          <a:xfrm>
            <a:off x="5129968" y="2193925"/>
            <a:ext cx="2982989" cy="3978275"/>
          </a:xfrm>
          <a:effectLst>
            <a:softEdge rad="317500"/>
          </a:effectLst>
        </p:spPr>
      </p:pic>
      <p:sp>
        <p:nvSpPr>
          <p:cNvPr id="8" name="Oval Callout 7"/>
          <p:cNvSpPr/>
          <p:nvPr>
            <p:custDataLst>
              <p:tags r:id="rId4"/>
            </p:custDataLst>
          </p:nvPr>
        </p:nvSpPr>
        <p:spPr>
          <a:xfrm>
            <a:off x="6516688" y="765175"/>
            <a:ext cx="2376487" cy="1584325"/>
          </a:xfrm>
          <a:prstGeom prst="wedgeEllipseCallout">
            <a:avLst>
              <a:gd name="adj1" fmla="val -10180"/>
              <a:gd name="adj2" fmla="val 17968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0" dirty="0">
                <a:solidFill>
                  <a:schemeClr val="tx1"/>
                </a:solidFill>
              </a:rPr>
              <a:t>Okay Cop, I did it!</a:t>
            </a:r>
          </a:p>
        </p:txBody>
      </p:sp>
    </p:spTree>
    <p:extLst>
      <p:ext uri="{BB962C8B-B14F-4D97-AF65-F5344CB8AC3E}">
        <p14:creationId xmlns:p14="http://schemas.microsoft.com/office/powerpoint/2010/main" val="38393145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171">
                                            <p:txEl>
                                              <p:pRg st="2" end="2"/>
                                            </p:txEl>
                                          </p:spTgt>
                                        </p:tgtEl>
                                        <p:attrNameLst>
                                          <p:attrName>style.visibility</p:attrName>
                                        </p:attrNameLst>
                                      </p:cBhvr>
                                      <p:to>
                                        <p:strVal val="visible"/>
                                      </p:to>
                                    </p:set>
                                    <p:animEffect transition="in" filter="fade">
                                      <p:cBhvr>
                                        <p:cTn id="7" dur="500"/>
                                        <p:tgtEl>
                                          <p:spTgt spid="7171">
                                            <p:txEl>
                                              <p:pRg st="2" end="2"/>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171">
                                            <p:txEl>
                                              <p:pRg st="4" end="4"/>
                                            </p:txEl>
                                          </p:spTgt>
                                        </p:tgtEl>
                                        <p:attrNameLst>
                                          <p:attrName>style.visibility</p:attrName>
                                        </p:attrNameLst>
                                      </p:cBhvr>
                                      <p:to>
                                        <p:strVal val="visible"/>
                                      </p:to>
                                    </p:set>
                                    <p:animEffect transition="in" filter="fade">
                                      <p:cBhvr>
                                        <p:cTn id="12" dur="500"/>
                                        <p:tgtEl>
                                          <p:spTgt spid="7171">
                                            <p:txEl>
                                              <p:pRg st="4" end="4"/>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P spid="8" grpId="0" animBg="1"/>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custDataLst>
              <p:tags r:id="rId1"/>
            </p:custDataLst>
          </p:nvPr>
        </p:nvSpPr>
        <p:spPr>
          <a:xfrm>
            <a:off x="457200" y="274638"/>
            <a:ext cx="8229600" cy="561975"/>
          </a:xfrm>
        </p:spPr>
        <p:txBody>
          <a:bodyPr>
            <a:normAutofit fontScale="90000"/>
          </a:bodyPr>
          <a:lstStyle/>
          <a:p>
            <a:r>
              <a:rPr lang="en-GB" altLang="en-US" b="1" dirty="0" smtClean="0"/>
              <a:t>Unsolicited Comment </a:t>
            </a:r>
          </a:p>
        </p:txBody>
      </p:sp>
      <p:sp>
        <p:nvSpPr>
          <p:cNvPr id="7171" name="Content Placeholder 2"/>
          <p:cNvSpPr>
            <a:spLocks noGrp="1"/>
          </p:cNvSpPr>
          <p:nvPr>
            <p:ph sz="half" idx="1"/>
            <p:custDataLst>
              <p:tags r:id="rId2"/>
            </p:custDataLst>
          </p:nvPr>
        </p:nvSpPr>
        <p:spPr>
          <a:xfrm>
            <a:off x="457200" y="1125538"/>
            <a:ext cx="4038600" cy="5000625"/>
          </a:xfrm>
        </p:spPr>
        <p:txBody>
          <a:bodyPr/>
          <a:lstStyle/>
          <a:p>
            <a:endParaRPr lang="en-US" altLang="en-US" dirty="0" smtClean="0">
              <a:solidFill>
                <a:schemeClr val="tx1"/>
              </a:solidFill>
            </a:endParaRPr>
          </a:p>
          <a:p>
            <a:r>
              <a:rPr lang="en-US" altLang="en-US" dirty="0" smtClean="0">
                <a:solidFill>
                  <a:srgbClr val="002060"/>
                </a:solidFill>
              </a:rPr>
              <a:t>A denial</a:t>
            </a:r>
          </a:p>
          <a:p>
            <a:endParaRPr lang="en-US" altLang="en-US" dirty="0" smtClean="0">
              <a:solidFill>
                <a:srgbClr val="002060"/>
              </a:solidFill>
            </a:endParaRPr>
          </a:p>
          <a:p>
            <a:r>
              <a:rPr lang="en-US" altLang="en-US" dirty="0" smtClean="0">
                <a:solidFill>
                  <a:srgbClr val="002060"/>
                </a:solidFill>
              </a:rPr>
              <a:t>An alibi</a:t>
            </a:r>
          </a:p>
          <a:p>
            <a:endParaRPr lang="en-US" altLang="en-US" dirty="0">
              <a:solidFill>
                <a:srgbClr val="002060"/>
              </a:solidFill>
            </a:endParaRPr>
          </a:p>
          <a:p>
            <a:r>
              <a:rPr lang="en-US" altLang="en-US" dirty="0" smtClean="0">
                <a:solidFill>
                  <a:srgbClr val="002060"/>
                </a:solidFill>
              </a:rPr>
              <a:t>Should be recorded in the same way as significant statements</a:t>
            </a:r>
          </a:p>
          <a:p>
            <a:endParaRPr lang="en-GB" altLang="en-US" dirty="0" smtClean="0"/>
          </a:p>
        </p:txBody>
      </p:sp>
      <p:pic>
        <p:nvPicPr>
          <p:cNvPr id="7" name="Content Placeholder 6"/>
          <p:cNvPicPr>
            <a:picLocks noGrp="1" noChangeAspect="1"/>
          </p:cNvPicPr>
          <p:nvPr>
            <p:ph sz="half" idx="2"/>
            <p:custDataLst>
              <p:tags r:id="rId3"/>
            </p:custDataLst>
          </p:nvPr>
        </p:nvPicPr>
        <p:blipFill>
          <a:blip r:embed="rId7" cstate="print">
            <a:extLst>
              <a:ext uri="{28A0092B-C50C-407E-A947-70E740481C1C}">
                <a14:useLocalDpi xmlns:a14="http://schemas.microsoft.com/office/drawing/2010/main" val="0"/>
              </a:ext>
            </a:extLst>
          </a:blip>
          <a:stretch>
            <a:fillRect/>
          </a:stretch>
        </p:blipFill>
        <p:spPr>
          <a:xfrm>
            <a:off x="5129968" y="2193925"/>
            <a:ext cx="2982989" cy="3978275"/>
          </a:xfrm>
          <a:effectLst>
            <a:softEdge rad="317500"/>
          </a:effectLst>
        </p:spPr>
      </p:pic>
      <p:sp>
        <p:nvSpPr>
          <p:cNvPr id="8" name="Oval Callout 7"/>
          <p:cNvSpPr/>
          <p:nvPr>
            <p:custDataLst>
              <p:tags r:id="rId4"/>
            </p:custDataLst>
          </p:nvPr>
        </p:nvSpPr>
        <p:spPr>
          <a:xfrm>
            <a:off x="6516688" y="765175"/>
            <a:ext cx="2376487" cy="1584325"/>
          </a:xfrm>
          <a:prstGeom prst="wedgeEllipseCallout">
            <a:avLst>
              <a:gd name="adj1" fmla="val -10180"/>
              <a:gd name="adj2" fmla="val 179680"/>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0" dirty="0" smtClean="0">
                <a:solidFill>
                  <a:schemeClr val="tx1"/>
                </a:solidFill>
              </a:rPr>
              <a:t>I had </a:t>
            </a:r>
            <a:r>
              <a:rPr lang="en-GB" sz="2400" b="0" dirty="0" err="1" smtClean="0">
                <a:solidFill>
                  <a:schemeClr val="tx1"/>
                </a:solidFill>
              </a:rPr>
              <a:t>nuffin</a:t>
            </a:r>
            <a:r>
              <a:rPr lang="en-GB" sz="2400" b="0" dirty="0" smtClean="0">
                <a:solidFill>
                  <a:schemeClr val="tx1"/>
                </a:solidFill>
              </a:rPr>
              <a:t> to do with </a:t>
            </a:r>
            <a:r>
              <a:rPr lang="en-GB" sz="2400" b="0" dirty="0">
                <a:solidFill>
                  <a:schemeClr val="tx1"/>
                </a:solidFill>
              </a:rPr>
              <a:t>it!</a:t>
            </a:r>
          </a:p>
        </p:txBody>
      </p:sp>
    </p:spTree>
    <p:extLst>
      <p:ext uri="{BB962C8B-B14F-4D97-AF65-F5344CB8AC3E}">
        <p14:creationId xmlns:p14="http://schemas.microsoft.com/office/powerpoint/2010/main" val="830641106"/>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171">
                                            <p:txEl>
                                              <p:pRg st="1" end="1"/>
                                            </p:txEl>
                                          </p:spTgt>
                                        </p:tgtEl>
                                        <p:attrNameLst>
                                          <p:attrName>style.visibility</p:attrName>
                                        </p:attrNameLst>
                                      </p:cBhvr>
                                      <p:to>
                                        <p:strVal val="visible"/>
                                      </p:to>
                                    </p:set>
                                    <p:animEffect transition="in" filter="fade">
                                      <p:cBhvr>
                                        <p:cTn id="7" dur="500"/>
                                        <p:tgtEl>
                                          <p:spTgt spid="7171">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171">
                                            <p:txEl>
                                              <p:pRg st="3" end="3"/>
                                            </p:txEl>
                                          </p:spTgt>
                                        </p:tgtEl>
                                        <p:attrNameLst>
                                          <p:attrName>style.visibility</p:attrName>
                                        </p:attrNameLst>
                                      </p:cBhvr>
                                      <p:to>
                                        <p:strVal val="visible"/>
                                      </p:to>
                                    </p:set>
                                    <p:animEffect transition="in" filter="fade">
                                      <p:cBhvr>
                                        <p:cTn id="12" dur="500"/>
                                        <p:tgtEl>
                                          <p:spTgt spid="7171">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171">
                                            <p:txEl>
                                              <p:pRg st="5" end="5"/>
                                            </p:txEl>
                                          </p:spTgt>
                                        </p:tgtEl>
                                        <p:attrNameLst>
                                          <p:attrName>style.visibility</p:attrName>
                                        </p:attrNameLst>
                                      </p:cBhvr>
                                      <p:to>
                                        <p:strVal val="visible"/>
                                      </p:to>
                                    </p:set>
                                    <p:animEffect transition="in" filter="fade">
                                      <p:cBhvr>
                                        <p:cTn id="17" dur="500"/>
                                        <p:tgtEl>
                                          <p:spTgt spid="7171">
                                            <p:txEl>
                                              <p:pRg st="5" end="5"/>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p:bldP spid="8" grpId="0" animBg="1"/>
    </p:bldLst>
  </p:timing>
</p:sld>
</file>

<file path=ppt/slides/slide7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7" name="Content Placeholder 4"/>
          <p:cNvPicPr>
            <a:picLocks noChangeAspect="1"/>
          </p:cNvPicPr>
          <p:nvPr>
            <p:custDataLst>
              <p:tags r:id="rId1"/>
            </p:custDataLst>
          </p:nvPr>
        </p:nvPicPr>
        <p:blipFill>
          <a:blip r:embed="rId8" cstate="print">
            <a:extLst>
              <a:ext uri="{28A0092B-C50C-407E-A947-70E740481C1C}">
                <a14:useLocalDpi xmlns:a14="http://schemas.microsoft.com/office/drawing/2010/main" val="0"/>
              </a:ext>
            </a:extLst>
          </a:blip>
          <a:stretch>
            <a:fillRect/>
          </a:stretch>
        </p:blipFill>
        <p:spPr bwMode="auto">
          <a:xfrm>
            <a:off x="4583906" y="3080866"/>
            <a:ext cx="3804518" cy="3804518"/>
          </a:xfrm>
          <a:prstGeom prst="rect">
            <a:avLst/>
          </a:prstGeom>
          <a:noFill/>
          <a:ln>
            <a:noFill/>
          </a:ln>
          <a:effectLst>
            <a:outerShdw dist="35921" dir="2700000" algn="ctr" rotWithShape="0">
              <a:schemeClr val="bg2"/>
            </a:outerShdw>
            <a:softEdge rad="635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195" name="Title 1"/>
          <p:cNvSpPr>
            <a:spLocks noGrp="1"/>
          </p:cNvSpPr>
          <p:nvPr>
            <p:ph type="title"/>
            <p:custDataLst>
              <p:tags r:id="rId2"/>
            </p:custDataLst>
          </p:nvPr>
        </p:nvSpPr>
        <p:spPr>
          <a:xfrm>
            <a:off x="457200" y="274638"/>
            <a:ext cx="8229600" cy="561975"/>
          </a:xfrm>
        </p:spPr>
        <p:txBody>
          <a:bodyPr>
            <a:normAutofit fontScale="90000"/>
          </a:bodyPr>
          <a:lstStyle/>
          <a:p>
            <a:r>
              <a:rPr lang="en-GB" altLang="en-US" b="1" dirty="0" smtClean="0"/>
              <a:t>Significant Silence </a:t>
            </a:r>
          </a:p>
        </p:txBody>
      </p:sp>
      <p:sp>
        <p:nvSpPr>
          <p:cNvPr id="3" name="Content Placeholder 2"/>
          <p:cNvSpPr>
            <a:spLocks noGrp="1"/>
          </p:cNvSpPr>
          <p:nvPr>
            <p:ph sz="half" idx="1"/>
            <p:custDataLst>
              <p:tags r:id="rId3"/>
            </p:custDataLst>
          </p:nvPr>
        </p:nvSpPr>
        <p:spPr>
          <a:xfrm>
            <a:off x="179388" y="1844675"/>
            <a:ext cx="4752975" cy="4281488"/>
          </a:xfrm>
        </p:spPr>
        <p:txBody>
          <a:bodyPr/>
          <a:lstStyle/>
          <a:p>
            <a:r>
              <a:rPr lang="en-GB" altLang="en-US" sz="2400" dirty="0" smtClean="0">
                <a:solidFill>
                  <a:srgbClr val="002060"/>
                </a:solidFill>
              </a:rPr>
              <a:t>A refusal or failure to answer a question satisfactorily.</a:t>
            </a:r>
          </a:p>
          <a:p>
            <a:endParaRPr lang="en-GB" altLang="en-US" sz="2400" dirty="0" smtClean="0">
              <a:solidFill>
                <a:srgbClr val="002060"/>
              </a:solidFill>
            </a:endParaRPr>
          </a:p>
          <a:p>
            <a:endParaRPr lang="en-US" altLang="en-US" sz="2400" dirty="0" smtClean="0">
              <a:solidFill>
                <a:srgbClr val="002060"/>
              </a:solidFill>
            </a:endParaRPr>
          </a:p>
          <a:p>
            <a:r>
              <a:rPr lang="en-US" altLang="en-US" sz="2400" dirty="0" smtClean="0">
                <a:solidFill>
                  <a:srgbClr val="002060"/>
                </a:solidFill>
              </a:rPr>
              <a:t>A Significant Silence can only arise </a:t>
            </a:r>
            <a:r>
              <a:rPr lang="en-US" altLang="en-US" sz="2400" b="1" dirty="0" smtClean="0">
                <a:solidFill>
                  <a:srgbClr val="002060"/>
                </a:solidFill>
              </a:rPr>
              <a:t>after</a:t>
            </a:r>
            <a:r>
              <a:rPr lang="en-US" altLang="en-US" sz="2400" dirty="0" smtClean="0">
                <a:solidFill>
                  <a:srgbClr val="002060"/>
                </a:solidFill>
              </a:rPr>
              <a:t> caution</a:t>
            </a:r>
          </a:p>
          <a:p>
            <a:endParaRPr lang="en-GB" altLang="en-US" dirty="0" smtClean="0"/>
          </a:p>
        </p:txBody>
      </p:sp>
      <p:pic>
        <p:nvPicPr>
          <p:cNvPr id="5" name="Content Placeholder 4"/>
          <p:cNvPicPr>
            <a:picLocks noGrp="1" noChangeAspect="1"/>
          </p:cNvPicPr>
          <p:nvPr>
            <p:ph sz="half" idx="2"/>
            <p:custDataLst>
              <p:tags r:id="rId4"/>
            </p:custDataLst>
          </p:nvPr>
        </p:nvPicPr>
        <p:blipFill>
          <a:blip r:embed="rId8" cstate="print">
            <a:extLst>
              <a:ext uri="{28A0092B-C50C-407E-A947-70E740481C1C}">
                <a14:useLocalDpi xmlns:a14="http://schemas.microsoft.com/office/drawing/2010/main" val="0"/>
              </a:ext>
            </a:extLst>
          </a:blip>
          <a:stretch>
            <a:fillRect/>
          </a:stretch>
        </p:blipFill>
        <p:spPr>
          <a:xfrm>
            <a:off x="4511898" y="908720"/>
            <a:ext cx="3804518" cy="3804518"/>
          </a:xfrm>
          <a:effectLst>
            <a:softEdge rad="635000"/>
          </a:effectLst>
        </p:spPr>
      </p:pic>
      <p:pic>
        <p:nvPicPr>
          <p:cNvPr id="6" name="Content Placeholder 4"/>
          <p:cNvPicPr>
            <a:picLocks noChangeAspect="1"/>
          </p:cNvPicPr>
          <p:nvPr>
            <p:custDataLst>
              <p:tags r:id="rId5"/>
            </p:custDataLst>
          </p:nvPr>
        </p:nvPicPr>
        <p:blipFill>
          <a:blip r:embed="rId8" cstate="print">
            <a:extLst>
              <a:ext uri="{28A0092B-C50C-407E-A947-70E740481C1C}">
                <a14:useLocalDpi xmlns:a14="http://schemas.microsoft.com/office/drawing/2010/main" val="0"/>
              </a:ext>
            </a:extLst>
          </a:blip>
          <a:stretch>
            <a:fillRect/>
          </a:stretch>
        </p:blipFill>
        <p:spPr bwMode="auto">
          <a:xfrm>
            <a:off x="5312370" y="1865114"/>
            <a:ext cx="3804518" cy="3804518"/>
          </a:xfrm>
          <a:prstGeom prst="rect">
            <a:avLst/>
          </a:prstGeom>
          <a:noFill/>
          <a:ln>
            <a:noFill/>
          </a:ln>
          <a:effectLst>
            <a:outerShdw dist="35921" dir="2700000" algn="ctr" rotWithShape="0">
              <a:schemeClr val="bg2"/>
            </a:outerShdw>
            <a:softEdge rad="63500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282222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custDataLst>
              <p:tags r:id="rId1"/>
            </p:custDataLst>
          </p:nvPr>
        </p:nvSpPr>
        <p:spPr>
          <a:xfrm>
            <a:off x="457200" y="274638"/>
            <a:ext cx="8229600" cy="561975"/>
          </a:xfrm>
        </p:spPr>
        <p:txBody>
          <a:bodyPr>
            <a:normAutofit fontScale="90000"/>
          </a:bodyPr>
          <a:lstStyle/>
          <a:p>
            <a:r>
              <a:rPr lang="en-GB" altLang="en-US" b="1" dirty="0" smtClean="0"/>
              <a:t>Unsolicited Comments</a:t>
            </a:r>
          </a:p>
        </p:txBody>
      </p:sp>
      <p:sp>
        <p:nvSpPr>
          <p:cNvPr id="4" name="Content Placeholder 3"/>
          <p:cNvSpPr>
            <a:spLocks noGrp="1"/>
          </p:cNvSpPr>
          <p:nvPr>
            <p:ph sz="half" idx="1"/>
            <p:custDataLst>
              <p:tags r:id="rId2"/>
            </p:custDataLst>
          </p:nvPr>
        </p:nvSpPr>
        <p:spPr>
          <a:xfrm>
            <a:off x="4854372" y="1125538"/>
            <a:ext cx="4038108" cy="5000625"/>
          </a:xfrm>
        </p:spPr>
        <p:txBody>
          <a:bodyPr>
            <a:normAutofit lnSpcReduction="10000"/>
          </a:bodyPr>
          <a:lstStyle/>
          <a:p>
            <a:endParaRPr lang="en-US" altLang="en-US" dirty="0" smtClean="0">
              <a:solidFill>
                <a:schemeClr val="tx1"/>
              </a:solidFill>
            </a:endParaRPr>
          </a:p>
          <a:p>
            <a:r>
              <a:rPr lang="en-US" altLang="en-US" sz="3200" dirty="0" smtClean="0">
                <a:solidFill>
                  <a:srgbClr val="002060"/>
                </a:solidFill>
              </a:rPr>
              <a:t>A denial of the offence</a:t>
            </a:r>
          </a:p>
          <a:p>
            <a:endParaRPr lang="en-US" altLang="en-US" sz="3200" dirty="0" smtClean="0">
              <a:solidFill>
                <a:srgbClr val="002060"/>
              </a:solidFill>
            </a:endParaRPr>
          </a:p>
          <a:p>
            <a:r>
              <a:rPr lang="en-US" altLang="en-US" sz="3200" dirty="0" smtClean="0">
                <a:solidFill>
                  <a:srgbClr val="002060"/>
                </a:solidFill>
              </a:rPr>
              <a:t>Details of an alibi</a:t>
            </a:r>
            <a:endParaRPr lang="en-GB" altLang="en-US" sz="3200" dirty="0" smtClean="0">
              <a:solidFill>
                <a:srgbClr val="002060"/>
              </a:solidFill>
            </a:endParaRPr>
          </a:p>
          <a:p>
            <a:endParaRPr lang="en-GB" altLang="en-US" sz="3200" dirty="0" smtClean="0"/>
          </a:p>
          <a:p>
            <a:r>
              <a:rPr lang="en-GB" altLang="en-US" sz="3200" dirty="0" smtClean="0">
                <a:solidFill>
                  <a:schemeClr val="accent6">
                    <a:lumMod val="50000"/>
                  </a:schemeClr>
                </a:solidFill>
              </a:rPr>
              <a:t>Should be treated in the same way as significant statements</a:t>
            </a:r>
          </a:p>
        </p:txBody>
      </p:sp>
      <p:pic>
        <p:nvPicPr>
          <p:cNvPr id="1026" name="Picture 2" descr="H:\untitled.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7503" y="836712"/>
            <a:ext cx="4746869" cy="5688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30703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3" end="3"/>
                                            </p:txEl>
                                          </p:spTgt>
                                        </p:tgtEl>
                                        <p:attrNameLst>
                                          <p:attrName>style.visibility</p:attrName>
                                        </p:attrNameLst>
                                      </p:cBhvr>
                                      <p:to>
                                        <p:strVal val="visible"/>
                                      </p:to>
                                    </p:set>
                                    <p:animEffect transition="in" filter="fade">
                                      <p:cBhvr>
                                        <p:cTn id="12" dur="500"/>
                                        <p:tgtEl>
                                          <p:spTgt spid="4">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5" end="5"/>
                                            </p:txEl>
                                          </p:spTgt>
                                        </p:tgtEl>
                                        <p:attrNameLst>
                                          <p:attrName>style.visibility</p:attrName>
                                        </p:attrNameLst>
                                      </p:cBhvr>
                                      <p:to>
                                        <p:strVal val="visible"/>
                                      </p:to>
                                    </p:set>
                                    <p:animEffect transition="in" filter="fade">
                                      <p:cBhvr>
                                        <p:cTn id="17" dur="500"/>
                                        <p:tgtEl>
                                          <p:spTgt spid="4">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026"/>
                                        </p:tgtEl>
                                        <p:attrNameLst>
                                          <p:attrName>style.visibility</p:attrName>
                                        </p:attrNameLst>
                                      </p:cBhvr>
                                      <p:to>
                                        <p:strVal val="visible"/>
                                      </p:to>
                                    </p:set>
                                    <p:animEffect transition="in" filter="fade">
                                      <p:cBhvr>
                                        <p:cTn id="2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Title 1"/>
          <p:cNvSpPr>
            <a:spLocks noGrp="1"/>
          </p:cNvSpPr>
          <p:nvPr>
            <p:ph type="title"/>
            <p:custDataLst>
              <p:tags r:id="rId1"/>
            </p:custDataLst>
          </p:nvPr>
        </p:nvSpPr>
        <p:spPr>
          <a:xfrm>
            <a:off x="457200" y="274638"/>
            <a:ext cx="8229600" cy="561975"/>
          </a:xfrm>
        </p:spPr>
        <p:txBody>
          <a:bodyPr>
            <a:normAutofit fontScale="90000"/>
          </a:bodyPr>
          <a:lstStyle/>
          <a:p>
            <a:r>
              <a:rPr lang="en-GB" altLang="en-US" b="1" dirty="0" smtClean="0"/>
              <a:t>Making a record</a:t>
            </a:r>
          </a:p>
        </p:txBody>
      </p:sp>
      <p:sp>
        <p:nvSpPr>
          <p:cNvPr id="3" name="Content Placeholder 2"/>
          <p:cNvSpPr>
            <a:spLocks noGrp="1"/>
          </p:cNvSpPr>
          <p:nvPr>
            <p:ph sz="half" idx="1"/>
            <p:custDataLst>
              <p:tags r:id="rId2"/>
            </p:custDataLst>
          </p:nvPr>
        </p:nvSpPr>
        <p:spPr>
          <a:xfrm>
            <a:off x="457200" y="1125538"/>
            <a:ext cx="7354888" cy="5000625"/>
          </a:xfrm>
        </p:spPr>
        <p:txBody>
          <a:bodyPr/>
          <a:lstStyle/>
          <a:p>
            <a:r>
              <a:rPr lang="en-GB" altLang="en-US" sz="2400" dirty="0" smtClean="0">
                <a:solidFill>
                  <a:srgbClr val="002060"/>
                </a:solidFill>
              </a:rPr>
              <a:t>Enter the comment in your PNB as soon as possible.</a:t>
            </a:r>
          </a:p>
          <a:p>
            <a:endParaRPr lang="en-GB" altLang="en-US" sz="2400" dirty="0" smtClean="0">
              <a:solidFill>
                <a:srgbClr val="002060"/>
              </a:solidFill>
            </a:endParaRPr>
          </a:p>
          <a:p>
            <a:r>
              <a:rPr lang="en-GB" altLang="en-US" sz="2400" dirty="0" smtClean="0">
                <a:solidFill>
                  <a:srgbClr val="002060"/>
                </a:solidFill>
              </a:rPr>
              <a:t>Include the time, date and persons present.</a:t>
            </a:r>
          </a:p>
          <a:p>
            <a:endParaRPr lang="en-GB" altLang="en-US" sz="2400" dirty="0" smtClean="0">
              <a:solidFill>
                <a:srgbClr val="002060"/>
              </a:solidFill>
            </a:endParaRPr>
          </a:p>
          <a:p>
            <a:r>
              <a:rPr lang="en-GB" altLang="en-US" sz="2400" dirty="0" smtClean="0">
                <a:solidFill>
                  <a:srgbClr val="002060"/>
                </a:solidFill>
              </a:rPr>
              <a:t>Give the suspect the opportunity to read, sign and indicate </a:t>
            </a:r>
            <a:r>
              <a:rPr lang="en-GB" altLang="en-US" sz="2400" dirty="0" smtClean="0">
                <a:solidFill>
                  <a:srgbClr val="002060"/>
                </a:solidFill>
              </a:rPr>
              <a:t>inaccuracies</a:t>
            </a:r>
          </a:p>
          <a:p>
            <a:endParaRPr lang="en-GB" altLang="en-US" sz="2400" dirty="0" smtClean="0">
              <a:solidFill>
                <a:srgbClr val="002060"/>
              </a:solidFill>
            </a:endParaRPr>
          </a:p>
          <a:p>
            <a:r>
              <a:rPr lang="en-GB" altLang="en-US" sz="2400" dirty="0" smtClean="0">
                <a:solidFill>
                  <a:srgbClr val="002060"/>
                </a:solidFill>
              </a:rPr>
              <a:t>Keep Confidential</a:t>
            </a:r>
            <a:endParaRPr lang="en-GB" altLang="en-US" sz="2400" dirty="0" smtClean="0">
              <a:solidFill>
                <a:srgbClr val="002060"/>
              </a:solidFill>
            </a:endParaRPr>
          </a:p>
          <a:p>
            <a:endParaRPr lang="en-GB" altLang="en-US" dirty="0" smtClean="0">
              <a:solidFill>
                <a:srgbClr val="002060"/>
              </a:solidFill>
            </a:endParaRPr>
          </a:p>
        </p:txBody>
      </p:sp>
      <p:pic>
        <p:nvPicPr>
          <p:cNvPr id="5" name="Content Placeholder 4"/>
          <p:cNvPicPr>
            <a:picLocks noGrp="1" noChangeAspect="1"/>
          </p:cNvPicPr>
          <p:nvPr>
            <p:ph sz="half" idx="2"/>
            <p:custDataLst>
              <p:tags r:id="rId3"/>
            </p:custDataLst>
          </p:nvPr>
        </p:nvPicPr>
        <p:blipFill rotWithShape="1">
          <a:blip r:embed="rId6" cstate="print">
            <a:lum bright="70000" contrast="-70000"/>
            <a:extLst>
              <a:ext uri="{28A0092B-C50C-407E-A947-70E740481C1C}">
                <a14:useLocalDpi xmlns:a14="http://schemas.microsoft.com/office/drawing/2010/main" val="0"/>
              </a:ext>
            </a:extLst>
          </a:blip>
          <a:srcRect b="4977"/>
          <a:stretch/>
        </p:blipFill>
        <p:spPr>
          <a:xfrm>
            <a:off x="4716017" y="4221088"/>
            <a:ext cx="1954658" cy="2636912"/>
          </a:xfrm>
          <a:effectLst>
            <a:softEdge rad="112500"/>
          </a:effectLst>
        </p:spPr>
      </p:pic>
    </p:spTree>
    <p:extLst>
      <p:ext uri="{BB962C8B-B14F-4D97-AF65-F5344CB8AC3E}">
        <p14:creationId xmlns:p14="http://schemas.microsoft.com/office/powerpoint/2010/main" val="423702729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1520" y="509588"/>
            <a:ext cx="8340030" cy="5838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Title 1"/>
          <p:cNvSpPr>
            <a:spLocks noGrp="1"/>
          </p:cNvSpPr>
          <p:nvPr>
            <p:ph type="title"/>
            <p:custDataLst>
              <p:tags r:id="rId1"/>
            </p:custDataLst>
          </p:nvPr>
        </p:nvSpPr>
        <p:spPr>
          <a:xfrm>
            <a:off x="457200" y="3659188"/>
            <a:ext cx="8229600" cy="561975"/>
          </a:xfrm>
        </p:spPr>
        <p:txBody>
          <a:bodyPr>
            <a:normAutofit fontScale="90000"/>
          </a:bodyPr>
          <a:lstStyle/>
          <a:p>
            <a:r>
              <a:rPr lang="en-GB" altLang="en-US" sz="3600" dirty="0" smtClean="0"/>
              <a:t>Cautions &amp; Significant Statements</a:t>
            </a:r>
            <a:br>
              <a:rPr lang="en-GB" altLang="en-US" sz="3600" dirty="0" smtClean="0"/>
            </a:br>
            <a:r>
              <a:rPr lang="en-GB" altLang="en-US" sz="3600" dirty="0" smtClean="0"/>
              <a:t/>
            </a:r>
            <a:br>
              <a:rPr lang="en-GB" altLang="en-US" sz="3600" dirty="0" smtClean="0"/>
            </a:br>
            <a:r>
              <a:rPr lang="en-GB" altLang="en-US" sz="3600" b="1" dirty="0" smtClean="0">
                <a:solidFill>
                  <a:srgbClr val="002060"/>
                </a:solidFill>
              </a:rPr>
              <a:t>Any questions?</a:t>
            </a:r>
          </a:p>
        </p:txBody>
      </p:sp>
    </p:spTree>
    <p:extLst>
      <p:ext uri="{BB962C8B-B14F-4D97-AF65-F5344CB8AC3E}">
        <p14:creationId xmlns:p14="http://schemas.microsoft.com/office/powerpoint/2010/main" val="4130685588"/>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p:txBody>
          <a:bodyPr/>
          <a:lstStyle/>
          <a:p>
            <a:r>
              <a:rPr lang="en-GB" b="1" dirty="0" smtClean="0"/>
              <a:t>Report for Summons</a:t>
            </a:r>
            <a:endParaRPr lang="en-GB" b="1" dirty="0"/>
          </a:p>
        </p:txBody>
      </p:sp>
      <p:sp>
        <p:nvSpPr>
          <p:cNvPr id="3" name="Content Placeholder 2"/>
          <p:cNvSpPr>
            <a:spLocks noGrp="1"/>
          </p:cNvSpPr>
          <p:nvPr>
            <p:ph sz="half" idx="1"/>
            <p:custDataLst>
              <p:tags r:id="rId2"/>
            </p:custDataLst>
          </p:nvPr>
        </p:nvSpPr>
        <p:spPr>
          <a:xfrm>
            <a:off x="1547664" y="2420888"/>
            <a:ext cx="6048672" cy="2736304"/>
          </a:xfrm>
        </p:spPr>
        <p:txBody>
          <a:bodyPr/>
          <a:lstStyle/>
          <a:p>
            <a:pPr algn="ctr"/>
            <a:r>
              <a:rPr lang="en-GB" sz="4400" dirty="0" smtClean="0">
                <a:solidFill>
                  <a:srgbClr val="0033CC"/>
                </a:solidFill>
              </a:rPr>
              <a:t>Section 29 Criminal Justice Act 2003 </a:t>
            </a:r>
          </a:p>
          <a:p>
            <a:endParaRPr lang="en-GB" dirty="0">
              <a:solidFill>
                <a:schemeClr val="tx1"/>
              </a:solidFill>
            </a:endParaRPr>
          </a:p>
          <a:p>
            <a:endParaRPr lang="en-GB" dirty="0"/>
          </a:p>
        </p:txBody>
      </p:sp>
      <p:sp>
        <p:nvSpPr>
          <p:cNvPr id="4" name="Content Placeholder 3"/>
          <p:cNvSpPr>
            <a:spLocks noGrp="1"/>
          </p:cNvSpPr>
          <p:nvPr>
            <p:ph sz="half" idx="2"/>
          </p:nvPr>
        </p:nvSpPr>
        <p:spPr/>
        <p:txBody>
          <a:bodyPr/>
          <a:lstStyle/>
          <a:p>
            <a:endParaRPr lang="en-GB" dirty="0"/>
          </a:p>
        </p:txBody>
      </p:sp>
    </p:spTree>
    <p:extLst>
      <p:ext uri="{BB962C8B-B14F-4D97-AF65-F5344CB8AC3E}">
        <p14:creationId xmlns:p14="http://schemas.microsoft.com/office/powerpoint/2010/main" val="2700973398"/>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p:txBody>
          <a:bodyPr/>
          <a:lstStyle/>
          <a:p>
            <a:r>
              <a:rPr lang="en-GB" b="1" dirty="0" smtClean="0"/>
              <a:t>Report for Summons</a:t>
            </a:r>
            <a:endParaRPr lang="en-GB" b="1" dirty="0"/>
          </a:p>
        </p:txBody>
      </p:sp>
      <p:sp>
        <p:nvSpPr>
          <p:cNvPr id="3" name="Content Placeholder 2"/>
          <p:cNvSpPr>
            <a:spLocks noGrp="1"/>
          </p:cNvSpPr>
          <p:nvPr>
            <p:ph sz="half" idx="1"/>
            <p:custDataLst>
              <p:tags r:id="rId2"/>
            </p:custDataLst>
          </p:nvPr>
        </p:nvSpPr>
        <p:spPr>
          <a:xfrm>
            <a:off x="107504" y="2093976"/>
            <a:ext cx="5904656" cy="4032187"/>
          </a:xfrm>
        </p:spPr>
        <p:txBody>
          <a:bodyPr/>
          <a:lstStyle/>
          <a:p>
            <a:pPr>
              <a:spcBef>
                <a:spcPts val="0"/>
              </a:spcBef>
              <a:spcAft>
                <a:spcPts val="2400"/>
              </a:spcAft>
            </a:pPr>
            <a:endParaRPr lang="en-GB" dirty="0" smtClean="0"/>
          </a:p>
          <a:p>
            <a:pPr>
              <a:spcBef>
                <a:spcPts val="0"/>
              </a:spcBef>
              <a:spcAft>
                <a:spcPts val="2400"/>
              </a:spcAft>
            </a:pPr>
            <a:r>
              <a:rPr lang="en-GB" sz="2400" dirty="0" smtClean="0"/>
              <a:t>Identify offence</a:t>
            </a:r>
          </a:p>
          <a:p>
            <a:pPr>
              <a:spcBef>
                <a:spcPts val="0"/>
              </a:spcBef>
              <a:spcAft>
                <a:spcPts val="2400"/>
              </a:spcAft>
            </a:pPr>
            <a:r>
              <a:rPr lang="en-GB" sz="2400" dirty="0" smtClean="0"/>
              <a:t>Point out offence</a:t>
            </a:r>
          </a:p>
          <a:p>
            <a:pPr>
              <a:spcBef>
                <a:spcPts val="0"/>
              </a:spcBef>
              <a:spcAft>
                <a:spcPts val="2400"/>
              </a:spcAft>
            </a:pPr>
            <a:r>
              <a:rPr lang="en-GB" sz="2400" dirty="0" smtClean="0"/>
              <a:t>Caution (When Questioned) </a:t>
            </a:r>
          </a:p>
          <a:p>
            <a:pPr>
              <a:spcBef>
                <a:spcPts val="0"/>
              </a:spcBef>
              <a:spcAft>
                <a:spcPts val="0"/>
              </a:spcAft>
            </a:pPr>
            <a:r>
              <a:rPr lang="en-GB" sz="2400" dirty="0" smtClean="0"/>
              <a:t>Questions</a:t>
            </a:r>
          </a:p>
          <a:p>
            <a:pPr>
              <a:spcBef>
                <a:spcPts val="0"/>
              </a:spcBef>
              <a:spcAft>
                <a:spcPts val="0"/>
              </a:spcAft>
            </a:pPr>
            <a:r>
              <a:rPr lang="en-GB" sz="2400" dirty="0" smtClean="0"/>
              <a:t>(answers verbatim)</a:t>
            </a:r>
          </a:p>
        </p:txBody>
      </p:sp>
      <p:pic>
        <p:nvPicPr>
          <p:cNvPr id="9" name="Content Placeholder 8"/>
          <p:cNvPicPr>
            <a:picLocks noGrp="1" noChangeAspect="1"/>
          </p:cNvPicPr>
          <p:nvPr>
            <p:ph sz="half" idx="2"/>
            <p:custDataLst>
              <p:tags r:id="rId3"/>
            </p:custDataLst>
          </p:nvPr>
        </p:nvPicPr>
        <p:blipFill rotWithShape="1">
          <a:blip r:embed="rId6" cstate="print">
            <a:extLst>
              <a:ext uri="{28A0092B-C50C-407E-A947-70E740481C1C}">
                <a14:useLocalDpi xmlns:a14="http://schemas.microsoft.com/office/drawing/2010/main" val="0"/>
              </a:ext>
            </a:extLst>
          </a:blip>
          <a:srcRect r="51887"/>
          <a:stretch/>
        </p:blipFill>
        <p:spPr>
          <a:xfrm>
            <a:off x="5724128" y="1340768"/>
            <a:ext cx="3239244" cy="4479879"/>
          </a:xfrm>
          <a:effectLst>
            <a:softEdge rad="635000"/>
          </a:effectLst>
        </p:spPr>
      </p:pic>
    </p:spTree>
    <p:extLst>
      <p:ext uri="{BB962C8B-B14F-4D97-AF65-F5344CB8AC3E}">
        <p14:creationId xmlns:p14="http://schemas.microsoft.com/office/powerpoint/2010/main" val="21524904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custDataLst>
              <p:tags r:id="rId1"/>
            </p:custDataLst>
          </p:nvPr>
        </p:nvSpPr>
        <p:spPr/>
        <p:txBody>
          <a:bodyPr/>
          <a:lstStyle/>
          <a:p>
            <a:r>
              <a:rPr lang="en-GB" b="1" dirty="0" smtClean="0"/>
              <a:t>Report for Summons</a:t>
            </a:r>
            <a:endParaRPr lang="en-GB" b="1" dirty="0"/>
          </a:p>
        </p:txBody>
      </p:sp>
      <p:sp>
        <p:nvSpPr>
          <p:cNvPr id="3" name="Content Placeholder 2"/>
          <p:cNvSpPr>
            <a:spLocks noGrp="1"/>
          </p:cNvSpPr>
          <p:nvPr>
            <p:ph sz="half" idx="1"/>
            <p:custDataLst>
              <p:tags r:id="rId2"/>
            </p:custDataLst>
          </p:nvPr>
        </p:nvSpPr>
        <p:spPr>
          <a:xfrm>
            <a:off x="457200" y="1124744"/>
            <a:ext cx="6923112" cy="5001419"/>
          </a:xfrm>
        </p:spPr>
        <p:txBody>
          <a:bodyPr/>
          <a:lstStyle/>
          <a:p>
            <a:pPr>
              <a:spcBef>
                <a:spcPts val="0"/>
              </a:spcBef>
              <a:spcAft>
                <a:spcPts val="2400"/>
              </a:spcAft>
            </a:pPr>
            <a:endParaRPr lang="en-GB" dirty="0" smtClean="0"/>
          </a:p>
          <a:p>
            <a:pPr>
              <a:spcBef>
                <a:spcPts val="0"/>
              </a:spcBef>
              <a:spcAft>
                <a:spcPts val="2400"/>
              </a:spcAft>
            </a:pPr>
            <a:r>
              <a:rPr lang="en-GB" sz="2400" dirty="0" smtClean="0"/>
              <a:t>I am reporting you for the offence(s) of ………..</a:t>
            </a:r>
          </a:p>
          <a:p>
            <a:pPr>
              <a:spcBef>
                <a:spcPts val="0"/>
              </a:spcBef>
              <a:spcAft>
                <a:spcPts val="2400"/>
              </a:spcAft>
            </a:pPr>
            <a:r>
              <a:rPr lang="en-GB" sz="2400" dirty="0" smtClean="0"/>
              <a:t>Caution (Now)</a:t>
            </a:r>
          </a:p>
          <a:p>
            <a:pPr>
              <a:spcBef>
                <a:spcPts val="0"/>
              </a:spcBef>
              <a:spcAft>
                <a:spcPts val="2400"/>
              </a:spcAft>
            </a:pPr>
            <a:r>
              <a:rPr lang="en-GB" sz="2400" dirty="0" smtClean="0"/>
              <a:t>Suspect to sign (request)</a:t>
            </a:r>
          </a:p>
          <a:p>
            <a:pPr>
              <a:spcBef>
                <a:spcPts val="0"/>
              </a:spcBef>
              <a:spcAft>
                <a:spcPts val="2400"/>
              </a:spcAft>
            </a:pPr>
            <a:r>
              <a:rPr lang="en-GB" sz="2400" dirty="0" smtClean="0"/>
              <a:t>Summons report</a:t>
            </a:r>
            <a:endParaRPr lang="en-GB" sz="2400" dirty="0"/>
          </a:p>
        </p:txBody>
      </p:sp>
      <p:pic>
        <p:nvPicPr>
          <p:cNvPr id="9" name="Content Placeholder 8"/>
          <p:cNvPicPr>
            <a:picLocks noGrp="1" noChangeAspect="1"/>
          </p:cNvPicPr>
          <p:nvPr>
            <p:ph sz="half" idx="2"/>
            <p:custDataLst>
              <p:tags r:id="rId3"/>
            </p:custDataLst>
          </p:nvPr>
        </p:nvPicPr>
        <p:blipFill rotWithShape="1">
          <a:blip r:embed="rId6" cstate="print">
            <a:extLst>
              <a:ext uri="{28A0092B-C50C-407E-A947-70E740481C1C}">
                <a14:useLocalDpi xmlns:a14="http://schemas.microsoft.com/office/drawing/2010/main" val="0"/>
              </a:ext>
            </a:extLst>
          </a:blip>
          <a:srcRect r="51887"/>
          <a:stretch/>
        </p:blipFill>
        <p:spPr>
          <a:xfrm>
            <a:off x="6013276" y="1541409"/>
            <a:ext cx="3239244" cy="4479879"/>
          </a:xfrm>
          <a:effectLst>
            <a:softEdge rad="635000"/>
          </a:effectLst>
        </p:spPr>
      </p:pic>
    </p:spTree>
    <p:extLst>
      <p:ext uri="{BB962C8B-B14F-4D97-AF65-F5344CB8AC3E}">
        <p14:creationId xmlns:p14="http://schemas.microsoft.com/office/powerpoint/2010/main" val="1737010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custDataLst>
              <p:tags r:id="rId1"/>
            </p:custDataLst>
          </p:nvPr>
        </p:nvPicPr>
        <p:blipFill>
          <a:blip r:embed="rId6" cstate="print">
            <a:lum bright="70000" contrast="-70000"/>
            <a:extLst>
              <a:ext uri="{BEBA8EAE-BF5A-486C-A8C5-ECC9F3942E4B}">
                <a14:imgProps xmlns:a14="http://schemas.microsoft.com/office/drawing/2010/main">
                  <a14:imgLayer r:embed="rId7">
                    <a14:imgEffect>
                      <a14:saturation sat="33000"/>
                    </a14:imgEffect>
                  </a14:imgLayer>
                </a14:imgProps>
              </a:ext>
              <a:ext uri="{28A0092B-C50C-407E-A947-70E740481C1C}">
                <a14:useLocalDpi xmlns:a14="http://schemas.microsoft.com/office/drawing/2010/main" val="0"/>
              </a:ext>
            </a:extLst>
          </a:blip>
          <a:stretch>
            <a:fillRect/>
          </a:stretch>
        </p:blipFill>
        <p:spPr>
          <a:xfrm>
            <a:off x="446665" y="1124744"/>
            <a:ext cx="8380197" cy="4752528"/>
          </a:xfrm>
          <a:prstGeom prst="rect">
            <a:avLst/>
          </a:prstGeom>
          <a:effectLst>
            <a:softEdge rad="635000"/>
          </a:effectLst>
        </p:spPr>
      </p:pic>
      <p:sp>
        <p:nvSpPr>
          <p:cNvPr id="2" name="Title 1"/>
          <p:cNvSpPr>
            <a:spLocks noGrp="1"/>
          </p:cNvSpPr>
          <p:nvPr>
            <p:ph type="title"/>
            <p:custDataLst>
              <p:tags r:id="rId2"/>
            </p:custDataLst>
          </p:nvPr>
        </p:nvSpPr>
        <p:spPr>
          <a:xfrm>
            <a:off x="468313" y="332656"/>
            <a:ext cx="8229600" cy="549275"/>
          </a:xfrm>
        </p:spPr>
        <p:txBody>
          <a:bodyPr>
            <a:normAutofit/>
          </a:bodyPr>
          <a:lstStyle/>
          <a:p>
            <a:r>
              <a:rPr lang="en-GB" sz="3200" b="1" dirty="0" smtClean="0"/>
              <a:t>Read only </a:t>
            </a:r>
            <a:endParaRPr lang="en-GB" sz="3200" b="1" dirty="0"/>
          </a:p>
        </p:txBody>
      </p:sp>
      <p:sp>
        <p:nvSpPr>
          <p:cNvPr id="3" name="Content Placeholder 2"/>
          <p:cNvSpPr>
            <a:spLocks noGrp="1"/>
          </p:cNvSpPr>
          <p:nvPr>
            <p:ph idx="1"/>
            <p:custDataLst>
              <p:tags r:id="rId3"/>
            </p:custDataLst>
          </p:nvPr>
        </p:nvSpPr>
        <p:spPr>
          <a:xfrm>
            <a:off x="891069" y="1844825"/>
            <a:ext cx="7491388" cy="3240360"/>
          </a:xfrm>
        </p:spPr>
        <p:txBody>
          <a:bodyPr/>
          <a:lstStyle/>
          <a:p>
            <a:endParaRPr lang="en-GB" b="1" dirty="0" smtClean="0"/>
          </a:p>
          <a:p>
            <a:endParaRPr lang="en-GB" b="1" dirty="0"/>
          </a:p>
          <a:p>
            <a:pPr algn="ctr">
              <a:spcBef>
                <a:spcPts val="0"/>
              </a:spcBef>
              <a:spcAft>
                <a:spcPts val="3600"/>
              </a:spcAft>
            </a:pPr>
            <a:r>
              <a:rPr lang="en-GB" sz="3200" dirty="0" smtClean="0">
                <a:solidFill>
                  <a:srgbClr val="0000CC"/>
                </a:solidFill>
              </a:rPr>
              <a:t>Arrest and Commitment Warrants</a:t>
            </a:r>
          </a:p>
          <a:p>
            <a:pPr algn="ctr">
              <a:spcBef>
                <a:spcPts val="0"/>
              </a:spcBef>
              <a:spcAft>
                <a:spcPts val="3600"/>
              </a:spcAft>
            </a:pPr>
            <a:r>
              <a:rPr lang="en-GB" sz="3200" dirty="0" smtClean="0">
                <a:solidFill>
                  <a:srgbClr val="0000CC"/>
                </a:solidFill>
              </a:rPr>
              <a:t>10.7 &amp; 9.5.1.1 </a:t>
            </a:r>
            <a:endParaRPr lang="en-GB" sz="3200" dirty="0">
              <a:solidFill>
                <a:srgbClr val="0000CC"/>
              </a:solidFill>
            </a:endParaRPr>
          </a:p>
          <a:p>
            <a:endParaRPr lang="en-GB" dirty="0"/>
          </a:p>
        </p:txBody>
      </p:sp>
    </p:spTree>
    <p:extLst>
      <p:ext uri="{BB962C8B-B14F-4D97-AF65-F5344CB8AC3E}">
        <p14:creationId xmlns:p14="http://schemas.microsoft.com/office/powerpoint/2010/main" val="2962216914"/>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lient\G$\CKP Images\Induction\Questions 3.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15616" y="980728"/>
            <a:ext cx="6912768" cy="4824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8796607"/>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2&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1&quot;/&gt;&lt;lineCharCount val=&quot;12&quot;/&gt;&lt;lineCharCount val=&quot;13&quot;/&gt;&lt;lineCharCount val=&quot;12&quot;/&gt;&lt;lineCharCount val=&quot;13&quot;/&gt;&lt;lineCharCount val=&quot;11&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1&quot;/&gt;&lt;lineCharCount val=&quot;12&quot;/&gt;&lt;lineCharCount val=&quot;13&quot;/&gt;&lt;lineCharCount val=&quot;12&quot;/&gt;&lt;lineCharCount val=&quot;13&quot;/&gt;&lt;lineCharCount val=&quot;11&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quot;/&gt;&lt;/TableIndex&gt;&lt;/ShapeTextInfo&gt;"/>
</p:tagLst>
</file>

<file path=ppt/tags/tag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20&quot;/&gt;&lt;lineCharCount val=&quot;8&quot;/&gt;&lt;lineCharCount val=&quot;21&quot;/&gt;&lt;lineCharCount val=&quot;8&quot;/&gt;&lt;lineCharCount val=&quot;14&quot;/&gt;&lt;lineCharCount val=&quot;11&quot;/&gt;&lt;/TableIndex&gt;&lt;/ShapeTextInfo&gt;"/>
</p:tagLst>
</file>

<file path=ppt/tags/tag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1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quot;/&gt;&lt;lineCharCount val=&quot;47&quot;/&gt;&lt;lineCharCount val=&quot;41&quot;/&gt;&lt;lineCharCount val=&quot;38&quot;/&gt;&lt;lineCharCount val=&quot;12&quot;/&gt;&lt;lineCharCount val=&quot;42&quot;/&gt;&lt;lineCharCount val=&quot;46&quot;/&gt;&lt;lineCharCount val=&quot;41&quot;/&gt;&lt;lineCharCount val=&quot;32&quot;/&gt;&lt;/TableIndex&gt;&lt;/ShapeTextInfo&gt;"/>
</p:tagLst>
</file>

<file path=ppt/tags/tag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quot;/&gt;&lt;/TableIndex&gt;&lt;/ShapeTextInfo&gt;"/>
</p:tagLst>
</file>

<file path=ppt/tags/tag1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48&quot;/&gt;&lt;/TableIndex&gt;&lt;/ShapeTextInfo&gt;"/>
</p:tagLst>
</file>

<file path=ppt/tags/tag1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quot;/&gt;&lt;/TableIndex&gt;&lt;/ShapeTextInfo&gt;"/>
</p:tagLst>
</file>

<file path=ppt/tags/tag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48&quot;/&gt;&lt;/TableIndex&gt;&lt;/ShapeTextInfo&gt;"/>
</p:tagLst>
</file>

<file path=ppt/tags/tag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8&quot;/&gt;&lt;lineCharCount val=&quot;11&quot;/&gt;&lt;lineCharCount val=&quot;1&quot;/&gt;&lt;lineCharCount val=&quot;6&quot;/&gt;&lt;lineCharCount val=&quot;66&quot;/&gt;&lt;lineCharCount val=&quot;27&quot;/&gt;&lt;lineCharCount val=&quot;1&quot;/&gt;&lt;lineCharCount val=&quot;9&quot;/&gt;&lt;lineCharCount val=&quot;68&quot;/&gt;&lt;lineCharCount val=&quot;80&quot;/&gt;&lt;lineCharCount val=&quot;84&quot;/&gt;&lt;/TableIndex&gt;&lt;/ShapeTextInfo&gt;"/>
</p:tagLst>
</file>

<file path=ppt/tags/tag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8&quot;/&gt;&lt;/TableIndex&gt;&lt;/ShapeTextInfo&gt;"/>
</p:tagLst>
</file>

<file path=ppt/tags/tag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quot;/&gt;&lt;/TableIndex&gt;&lt;/ShapeTextInfo&gt;"/>
</p:tagLst>
</file>

<file path=ppt/tags/tag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48&quot;/&gt;&lt;/TableIndex&gt;&lt;/ShapeTextInfo&gt;"/>
</p:tagLst>
</file>

<file path=ppt/tags/tag2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2&quot;/&gt;&lt;lineCharCount val=&quot;6&quot;/&gt;&lt;lineCharCount val=&quot;6&quot;/&gt;&lt;lineCharCount val=&quot;1&quot;/&gt;&lt;lineCharCount val=&quot;5&quot;/&gt;&lt;lineCharCount val=&quot;69&quot;/&gt;&lt;lineCharCount val=&quot;22&quot;/&gt;&lt;lineCharCount val=&quot;49&quot;/&gt;&lt;lineCharCount val=&quot;1&quot;/&gt;&lt;lineCharCount val=&quot;9&quot;/&gt;&lt;lineCharCount val=&quot;82&quot;/&gt;&lt;lineCharCount val=&quot;73&quot;/&gt;&lt;lineCharCount val=&quot;20&quot;/&gt;&lt;/TableIndex&gt;&lt;/ShapeTextInfo&gt;"/>
</p:tagLst>
</file>

<file path=ppt/tags/tag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7&quot;/&gt;&lt;/TableIndex&gt;&lt;/ShapeTextInfo&gt;"/>
</p:tagLst>
</file>

<file path=ppt/tags/tag2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3&quot;/&gt;&lt;/TableIndex&gt;&lt;/ShapeTextInfo&gt;"/>
</p:tagLst>
</file>

<file path=ppt/tags/tag2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26.xml><?xml version="1.0" encoding="utf-8"?>
<p:tagLst xmlns:a="http://schemas.openxmlformats.org/drawingml/2006/main" xmlns:r="http://schemas.openxmlformats.org/officeDocument/2006/relationships" xmlns:p="http://schemas.openxmlformats.org/presentationml/2006/main">
  <p:tag name="PRESENTER_SHAPEINFO" val="&lt;ThreeDShapeInfo&gt;&lt;uuid val=&quot;{F0ED8FA3-B504-4B2E-8DDD-E706906E0EEC}&quot;/&gt;&lt;isInvalidForFieldText val=&quot;0&quot;/&gt;&lt;Image&gt;&lt;filename val=&quot;C:\DOCUME~1\swp54152\LOCALS~1\Temp\PR\data\asimages\{F0ED8FA3-B504-4B2E-8DDD-E706906E0EEC}_8.png&quot;/&gt;&lt;left val=&quot;349&quot;/&gt;&lt;top val=&quot;156&quot;/&gt;&lt;width val=&quot;363&quot;/&gt;&lt;height val=&quot;228&quot;/&gt;&lt;hasText val=&quot;1&quot;/&gt;&lt;/Image&gt;&lt;/ThreeDShapeInfo&gt;"/>
</p:tagLst>
</file>

<file path=ppt/tags/tag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6&quot;/&gt;&lt;/TableIndex&gt;&lt;/ShapeTextInfo&gt;"/>
</p:tagLst>
</file>

<file path=ppt/tags/tag2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ags/tag29.xml><?xml version="1.0" encoding="utf-8"?>
<p:tagLst xmlns:a="http://schemas.openxmlformats.org/drawingml/2006/main" xmlns:r="http://schemas.openxmlformats.org/officeDocument/2006/relationships" xmlns:p="http://schemas.openxmlformats.org/presentationml/2006/main">
  <p:tag name="PRESENTER_SHAPEINFO" val="&lt;ThreeDShapeInfo&gt;&lt;uuid val=&quot;{8FEC04EF-80E7-48CB-A16F-87297976F4A5}&quot;/&gt;&lt;isInvalidForFieldText val=&quot;0&quot;/&gt;&lt;Image&gt;&lt;filename val=&quot;C:\DOCUME~1\swp54152\LOCALS~1\Temp\PR\data\asimages\{8FEC04EF-80E7-48CB-A16F-87297976F4A5}_9.png&quot;/&gt;&lt;left val=&quot;362&quot;/&gt;&lt;top val=&quot;3&quot;/&gt;&lt;width val=&quot;352&quot;/&gt;&lt;height val=&quot;528&quot;/&gt;&lt;hasText val=&quot;1&quot;/&gt;&lt;/Image&gt;&lt;/ThreeDShapeInfo&gt;"/>
</p:tagLst>
</file>

<file path=ppt/tags/tag3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1&quot;/&gt;&lt;lineCharCount val=&quot;14&quot;/&gt;&lt;lineCharCount val=&quot;4&quot;/&gt;&lt;lineCharCount val=&quot;1&quot;/&gt;&lt;lineCharCount val=&quot;1&quot;/&gt;&lt;lineCharCount val=&quot;16&quot;/&gt;&lt;lineCharCount val=&quot;10&quot;/&gt;&lt;lineCharCount val=&quot;1&quot;/&gt;&lt;lineCharCount val=&quot;11&quot;/&gt;&lt;lineCharCount val=&quot;10&quot;/&gt;&lt;/TableIndex&gt;&lt;/ShapeTextInfo&gt;"/>
</p:tagLst>
</file>

<file path=ppt/tags/tag31.xml><?xml version="1.0" encoding="utf-8"?>
<p:tagLst xmlns:a="http://schemas.openxmlformats.org/drawingml/2006/main" xmlns:r="http://schemas.openxmlformats.org/officeDocument/2006/relationships" xmlns:p="http://schemas.openxmlformats.org/presentationml/2006/main">
  <p:tag name="PRESENTER_SHAPEINFO" val="&lt;ThreeDShapeInfo&gt;&lt;uuid val=&quot;{236C239B-1758-4C20-8D28-A4B2F181742B}&quot;/&gt;&lt;isInvalidForFieldText val=&quot;0&quot;/&gt;&lt;Image&gt;&lt;filename val=&quot;C:\DOCUME~1\swp54152\LOCALS~1\Temp\PR\data\asimages\{236C239B-1758-4C20-8D28-A4B2F181742B}_10.png&quot;/&gt;&lt;left val=&quot;314&quot;/&gt;&lt;top val=&quot;102&quot;/&gt;&lt;width val=&quot;371&quot;/&gt;&lt;height val=&quot;321&quot;/&gt;&lt;hasText val=&quot;1&quot;/&gt;&lt;/Image&gt;&lt;/ThreeDShapeInfo&gt;"/>
</p:tagLst>
</file>

<file path=ppt/tags/tag32.xml><?xml version="1.0" encoding="utf-8"?>
<p:tagLst xmlns:a="http://schemas.openxmlformats.org/drawingml/2006/main" xmlns:r="http://schemas.openxmlformats.org/officeDocument/2006/relationships" xmlns:p="http://schemas.openxmlformats.org/presentationml/2006/main">
  <p:tag name="PRESENTER_SHAPEINFO" val="&lt;ThreeDShapeInfo&gt;&lt;uuid val=&quot;{D1366413-A5B8-4CEC-BECD-58F40B3245AE}&quot;/&gt;&lt;isInvalidForFieldText val=&quot;0&quot;/&gt;&lt;Image&gt;&lt;filename val=&quot;C:\DOCUME~1\swp54152\LOCALS~1\Temp\PR\data\asimages\{D1366413-A5B8-4CEC-BECD-58F40B3245AE}_11.png&quot;/&gt;&lt;left val=&quot;112&quot;/&gt;&lt;top val=&quot;110&quot;/&gt;&lt;width val=&quot;509&quot;/&gt;&lt;height val=&quot;324&quot;/&gt;&lt;hasText val=&quot;1&quot;/&gt;&lt;/Image&gt;&lt;/ThreeDShapeInfo&gt;"/>
</p:tagLst>
</file>

<file path=ppt/tags/tag3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4&quot;/&gt;&lt;/TableIndex&gt;&lt;/ShapeTextInfo&gt;"/>
</p:tagLst>
</file>

<file path=ppt/tags/tag3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1&quot;/&gt;&lt;lineCharCount val=&quot;1&quot;/&gt;&lt;lineCharCount val=&quot;1&quot;/&gt;&lt;lineCharCount val=&quot;1&quot;/&gt;&lt;/TableIndex&gt;&lt;/ShapeTextInfo&gt;"/>
</p:tagLst>
</file>

<file path=ppt/tags/tag3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0&quot;/&gt;&lt;lineCharCount val=&quot;7&quot;/&gt;&lt;/TableIndex&gt;&lt;/ShapeTextInfo&gt;"/>
</p:tagLst>
</file>

<file path=ppt/tags/tag3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4&quot;/&gt;&lt;lineCharCount val=&quot;10&quot;/&gt;&lt;/TableIndex&gt;&lt;/ShapeTextInfo&gt;"/>
</p:tagLst>
</file>

<file path=ppt/tags/tag3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quot;/&gt;&lt;lineCharCount val=&quot;1&quot;/&gt;&lt;/TableIndex&gt;&lt;/ShapeTextInfo&gt;"/>
</p:tagLst>
</file>

<file path=ppt/tags/tag38.xml><?xml version="1.0" encoding="utf-8"?>
<p:tagLst xmlns:a="http://schemas.openxmlformats.org/drawingml/2006/main" xmlns:r="http://schemas.openxmlformats.org/officeDocument/2006/relationships" xmlns:p="http://schemas.openxmlformats.org/presentationml/2006/main">
  <p:tag name="PRESENTER_SHAPEINFO" val="&lt;ThreeDShapeInfo&gt;&lt;uuid val=&quot;{F6D31443-F031-4FCA-BBFF-2E456F25F4E5}&quot;/&gt;&lt;isInvalidForFieldText val=&quot;0&quot;/&gt;&lt;Image&gt;&lt;filename val=&quot;C:\DOCUME~1\swp54152\LOCALS~1\Temp\PR\data\asimages\{F6D31443-F031-4FCA-BBFF-2E456F25F4E5}_12.png&quot;/&gt;&lt;left val=&quot;366&quot;/&gt;&lt;top val=&quot;44&quot;/&gt;&lt;width val=&quot;267&quot;/&gt;&lt;height val=&quot;174&quot;/&gt;&lt;hasText val=&quot;1&quot;/&gt;&lt;/Image&gt;&lt;/ThreeDShapeInfo&gt;"/>
</p:tagLst>
</file>

<file path=ppt/tags/tag39.xml><?xml version="1.0" encoding="utf-8"?>
<p:tagLst xmlns:a="http://schemas.openxmlformats.org/drawingml/2006/main" xmlns:r="http://schemas.openxmlformats.org/officeDocument/2006/relationships" xmlns:p="http://schemas.openxmlformats.org/presentationml/2006/main">
  <p:tag name="PRESENTER_SHAPEINFO" val="&lt;ThreeDShapeInfo&gt;&lt;uuid val=&quot;{B6FC139A-5FB0-4519-AAB0-5411964FCC8B}&quot;/&gt;&lt;isInvalidForFieldText val=&quot;0&quot;/&gt;&lt;Image&gt;&lt;filename val=&quot;C:\DOCUME~1\swp54152\LOCALS~1\Temp\PR\data\asimages\{B6FC139A-5FB0-4519-AAB0-5411964FCC8B}_12.png&quot;/&gt;&lt;left val=&quot;366&quot;/&gt;&lt;top val=&quot;216&quot;/&gt;&lt;width val=&quot;267&quot;/&gt;&lt;height val=&quot;159&quot;/&gt;&lt;hasText val=&quot;1&quot;/&gt;&lt;/Image&gt;&lt;/ThreeDShapeInfo&gt;"/>
</p:tagLst>
</file>

<file path=ppt/tags/tag40.xml><?xml version="1.0" encoding="utf-8"?>
<p:tagLst xmlns:a="http://schemas.openxmlformats.org/drawingml/2006/main" xmlns:r="http://schemas.openxmlformats.org/officeDocument/2006/relationships" xmlns:p="http://schemas.openxmlformats.org/presentationml/2006/main">
  <p:tag name="PRESENTER_SHAPEINFO" val="&lt;ThreeDShapeInfo&gt;&lt;uuid val=&quot;{019D5605-8CE1-489A-8C48-4576864C8438}&quot;/&gt;&lt;isInvalidForFieldText val=&quot;0&quot;/&gt;&lt;Image&gt;&lt;filename val=&quot;C:\DOCUME~1\swp54152\LOCALS~1\Temp\PR\data\asimages\{019D5605-8CE1-489A-8C48-4576864C8438}_12.png&quot;/&gt;&lt;left val=&quot;366&quot;/&gt;&lt;top val=&quot;375&quot;/&gt;&lt;width val=&quot;267&quot;/&gt;&lt;height val=&quot;143&quot;/&gt;&lt;hasText val=&quot;1&quot;/&gt;&lt;/Image&gt;&lt;/ThreeDShapeInfo&gt;"/>
</p:tagLst>
</file>

<file path=ppt/tags/tag4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21&quot;/&gt;&lt;lineCharCount val=&quot;27&quot;/&gt;&lt;/TableIndex&gt;&lt;/ShapeTextInfo&gt;"/>
</p:tagLst>
</file>

<file path=ppt/tags/tag4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20&quot;/&gt;&lt;lineCharCount val=&quot;30&quot;/&gt;&lt;/TableIndex&gt;&lt;/ShapeTextInfo&gt;"/>
</p:tagLst>
</file>

<file path=ppt/tags/tag4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2&quot;/&gt;&lt;lineCharCount val=&quot;17&quot;/&gt;&lt;/TableIndex&gt;&lt;/ShapeTextInfo&gt;"/>
</p:tagLst>
</file>

<file path=ppt/tags/tag4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1&quot;/&gt;&lt;lineCharCount val=&quot;1&quot;/&gt;&lt;lineCharCount val=&quot;27&quot;/&gt;&lt;lineCharCount val=&quot;29&quot;/&gt;&lt;lineCharCount val=&quot;19&quot;/&gt;&lt;/TableIndex&gt;&lt;/ShapeTextInfo&gt;"/>
</p:tagLst>
</file>

<file path=ppt/tags/tag45.xml><?xml version="1.0" encoding="utf-8"?>
<p:tagLst xmlns:a="http://schemas.openxmlformats.org/drawingml/2006/main" xmlns:r="http://schemas.openxmlformats.org/officeDocument/2006/relationships" xmlns:p="http://schemas.openxmlformats.org/presentationml/2006/main">
  <p:tag name="PRESENTER_SHAPEINFO" val="&lt;ThreeDShapeInfo&gt;&lt;uuid val=&quot;{14459B68-D02C-434F-BF69-580FF97F9EA3}&quot;/&gt;&lt;isInvalidForFieldText val=&quot;0&quot;/&gt;&lt;Image&gt;&lt;filename val=&quot;C:\DOCUME~1\swp54152\LOCALS~1\Temp\PR\data\asimages\{14459B68-D02C-434F-BF69-580FF97F9EA3}_13.png&quot;/&gt;&lt;left val=&quot;432&quot;/&gt;&lt;top val=&quot;25&quot;/&gt;&lt;width val=&quot;272&quot;/&gt;&lt;height val=&quot;271&quot;/&gt;&lt;hasText val=&quot;1&quot;/&gt;&lt;/Image&gt;&lt;/ThreeDShapeInfo&gt;"/>
</p:tagLst>
</file>

<file path=ppt/tags/tag46.xml><?xml version="1.0" encoding="utf-8"?>
<p:tagLst xmlns:a="http://schemas.openxmlformats.org/drawingml/2006/main" xmlns:r="http://schemas.openxmlformats.org/officeDocument/2006/relationships" xmlns:p="http://schemas.openxmlformats.org/presentationml/2006/main">
  <p:tag name="PRESENTER_SHAPEINFO" val="&lt;ThreeDShapeInfo&gt;&lt;uuid val=&quot;{45FA33FD-4433-4336-9051-ACAE6DFA20BD}&quot;/&gt;&lt;isInvalidForFieldText val=&quot;0&quot;/&gt;&lt;Image&gt;&lt;filename val=&quot;C:\DOCUME~1\swp54152\LOCALS~1\Temp\PR\data\asimages\{45FA33FD-4433-4336-9051-ACAE6DFA20BD}_13.png&quot;/&gt;&lt;left val=&quot;432&quot;/&gt;&lt;top val=&quot;295&quot;/&gt;&lt;width val=&quot;272&quot;/&gt;&lt;height val=&quot;215&quot;/&gt;&lt;hasText val=&quot;1&quot;/&gt;&lt;/Image&gt;&lt;/ThreeDShapeInfo&gt;"/>
</p:tagLst>
</file>

<file path=ppt/tags/tag4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quot;/&gt;&lt;lineCharCount val=&quot;1&quot;/&gt;&lt;lineCharCount val=&quot;26&quot;/&gt;&lt;lineCharCount val=&quot;25&quot;/&gt;&lt;lineCharCount val=&quot;29&quot;/&gt;&lt;lineCharCount val=&quot;33&quot;/&gt;&lt;lineCharCount val=&quot;1&quot;/&gt;&lt;lineCharCount val=&quot;1&quot;/&gt;&lt;lineCharCount val=&quot;1&quot;/&gt;&lt;/TableIndex&gt;&lt;/ShapeTextInfo&gt;"/>
</p:tagLst>
</file>

<file path=ppt/tags/tag4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4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quot;/&gt;&lt;lineCharCount val=&quot;41&quot;/&gt;&lt;lineCharCount val=&quot;12&quot;/&gt;&lt;lineCharCount val=&quot;1&quot;/&gt;&lt;lineCharCount val=&quot;31&quot;/&gt;&lt;lineCharCount val=&quot;40&quot;/&gt;&lt;lineCharCount val=&quot;44&quot;/&gt;&lt;lineCharCount val=&quot;31&quot;/&gt;&lt;lineCharCount val=&quot;44&quot;/&gt;&lt;lineCharCount val=&quot;25&quot;/&gt;&lt;/TableIndex&gt;&lt;/ShapeTextInfo&gt;"/>
</p:tagLst>
</file>

<file path=ppt/tags/tag50.xml><?xml version="1.0" encoding="utf-8"?>
<p:tagLst xmlns:a="http://schemas.openxmlformats.org/drawingml/2006/main" xmlns:r="http://schemas.openxmlformats.org/officeDocument/2006/relationships" xmlns:p="http://schemas.openxmlformats.org/presentationml/2006/main">
  <p:tag name="PRESENTER_SHAPEINFO" val="&lt;ThreeDShapeInfo&gt;&lt;uuid val=&quot;{02523FFC-A776-485F-8C53-62C5523F8FD7}&quot;/&gt;&lt;isInvalidForFieldText val=&quot;0&quot;/&gt;&lt;Image&gt;&lt;filename val=&quot;C:\DOCUME~1\swp54152\LOCALS~1\Temp\PR\data\asimages\{02523FFC-A776-485F-8C53-62C5523F8FD7}_15.png&quot;/&gt;&lt;left val=&quot;0&quot;/&gt;&lt;top val=&quot;0&quot;/&gt;&lt;width val=&quot;721&quot;/&gt;&lt;height val=&quot;540&quot;/&gt;&lt;hasText val=&quot;1&quot;/&gt;&lt;/Image&gt;&lt;/ThreeDShapeInfo&gt;"/>
</p:tagLst>
</file>

<file path=ppt/tags/tag5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5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2&quot;/&gt;&lt;lineCharCount val=&quot;42&quot;/&gt;&lt;lineCharCount val=&quot;36&quot;/&gt;&lt;lineCharCount val=&quot;12&quot;/&gt;&lt;lineCharCount val=&quot;39&quot;/&gt;&lt;lineCharCount val=&quot;42&quot;/&gt;&lt;lineCharCount val=&quot;23&quot;/&gt;&lt;lineCharCount val=&quot;36&quot;/&gt;&lt;lineCharCount val=&quot;39&quot;/&gt;&lt;lineCharCount val=&quot;12&quot;/&gt;&lt;lineCharCount val=&quot;26&quot;/&gt;&lt;lineCharCount val=&quot;44&quot;/&gt;&lt;lineCharCount val=&quot;16&quot;/&gt;&lt;/TableIndex&gt;&lt;/ShapeTextInfo&gt;"/>
</p:tagLst>
</file>

<file path=ppt/tags/tag5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quot;/&gt;&lt;lineCharCount val=&quot;10&quot;/&gt;&lt;lineCharCount val=&quot;1&quot;/&gt;&lt;lineCharCount val=&quot;4&quot;/&gt;&lt;lineCharCount val=&quot;11&quot;/&gt;&lt;lineCharCount val=&quot;1&quot;/&gt;&lt;lineCharCount val=&quot;1&quot;/&gt;&lt;lineCharCount val=&quot;1&quot;/&gt;&lt;lineCharCount val=&quot;12&quot;/&gt;&lt;lineCharCount val=&quot;1&quot;/&gt;&lt;/TableIndex&gt;&lt;/ShapeTextInfo&gt;"/>
</p:tagLst>
</file>

<file path=ppt/tags/tag54.xml><?xml version="1.0" encoding="utf-8"?>
<p:tagLst xmlns:a="http://schemas.openxmlformats.org/drawingml/2006/main" xmlns:r="http://schemas.openxmlformats.org/officeDocument/2006/relationships" xmlns:p="http://schemas.openxmlformats.org/presentationml/2006/main">
  <p:tag name="PRESENTER_SHAPEINFO" val="&lt;ThreeDShapeInfo&gt;&lt;uuid val=&quot;{69F59036-5362-42BB-9336-444299B0ABA9}&quot;/&gt;&lt;isInvalidForFieldText val=&quot;0&quot;/&gt;&lt;Image&gt;&lt;filename val=&quot;C:\DOCUME~1\swp54152\LOCALS~1\Temp\PR\data\asimages\{69F59036-5362-42BB-9336-444299B0ABA9}_16.png&quot;/&gt;&lt;left val=&quot;9&quot;/&gt;&lt;top val=&quot;184&quot;/&gt;&lt;width val=&quot;207&quot;/&gt;&lt;height val=&quot;154&quot;/&gt;&lt;hasText val=&quot;1&quot;/&gt;&lt;/Image&gt;&lt;/ThreeDShapeInfo&gt;"/>
</p:tagLst>
</file>

<file path=ppt/tags/tag55.xml><?xml version="1.0" encoding="utf-8"?>
<p:tagLst xmlns:a="http://schemas.openxmlformats.org/drawingml/2006/main" xmlns:r="http://schemas.openxmlformats.org/officeDocument/2006/relationships" xmlns:p="http://schemas.openxmlformats.org/presentationml/2006/main">
  <p:tag name="PRESENTER_SHAPEINFO" val="&lt;ThreeDShapeInfo&gt;&lt;uuid val=&quot;{D3458C30-52C0-4984-9C4B-30F2AC8CE5BE}&quot;/&gt;&lt;isInvalidForFieldText val=&quot;0&quot;/&gt;&lt;Image&gt;&lt;filename val=&quot;C:\DOCUME~1\swp54152\LOCALS~1\Temp\PR\data\asimages\{D3458C30-52C0-4984-9C4B-30F2AC8CE5BE}_16.png&quot;/&gt;&lt;left val=&quot;7&quot;/&gt;&lt;top val=&quot;19&quot;/&gt;&lt;width val=&quot;209&quot;/&gt;&lt;height val=&quot;155&quot;/&gt;&lt;hasText val=&quot;1&quot;/&gt;&lt;/Image&gt;&lt;/ThreeDShapeInfo&gt;"/>
</p:tagLst>
</file>

<file path=ppt/tags/tag56.xml><?xml version="1.0" encoding="utf-8"?>
<p:tagLst xmlns:a="http://schemas.openxmlformats.org/drawingml/2006/main" xmlns:r="http://schemas.openxmlformats.org/officeDocument/2006/relationships" xmlns:p="http://schemas.openxmlformats.org/presentationml/2006/main">
  <p:tag name="PRESENTER_SHAPEINFO" val="&lt;ThreeDShapeInfo&gt;&lt;uuid val=&quot;{E236EEA1-C907-4CE1-B50E-B309491A4B9E}&quot;/&gt;&lt;isInvalidForFieldText val=&quot;0&quot;/&gt;&lt;Image&gt;&lt;filename val=&quot;C:\DOCUME~1\swp54152\LOCALS~1\Temp\PR\data\asimages\{E236EEA1-C907-4CE1-B50E-B309491A4B9E}_16.png&quot;/&gt;&lt;left val=&quot;9&quot;/&gt;&lt;top val=&quot;354&quot;/&gt;&lt;width val=&quot;207&quot;/&gt;&lt;height val=&quot;153&quot;/&gt;&lt;hasText val=&quot;1&quot;/&gt;&lt;/Image&gt;&lt;/ThreeDShapeInfo&gt;"/>
</p:tagLst>
</file>

<file path=ppt/tags/tag57.xml><?xml version="1.0" encoding="utf-8"?>
<p:tagLst xmlns:a="http://schemas.openxmlformats.org/drawingml/2006/main" xmlns:r="http://schemas.openxmlformats.org/officeDocument/2006/relationships" xmlns:p="http://schemas.openxmlformats.org/presentationml/2006/main">
  <p:tag name="PRESENTER_SHAPEINFO" val="&lt;ThreeDShapeInfo&gt;&lt;uuid val=&quot;{FBA5F2C8-79CC-47C3-8617-BD4DA6CE500C}&quot;/&gt;&lt;isInvalidForFieldText val=&quot;0&quot;/&gt;&lt;Image&gt;&lt;filename val=&quot;C:\DOCUME~1\swp54152\LOCALS~1\Temp\PR\data\asimages\{FBA5F2C8-79CC-47C3-8617-BD4DA6CE500C}_16.png&quot;/&gt;&lt;left val=&quot;492&quot;/&gt;&lt;top val=&quot;382&quot;/&gt;&lt;width val=&quot;208&quot;/&gt;&lt;height val=&quot;94&quot;/&gt;&lt;hasText val=&quot;1&quot;/&gt;&lt;/Image&gt;&lt;/ThreeDShapeInfo&gt;"/>
</p:tagLst>
</file>

<file path=ppt/tags/tag5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5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13&quot;/&gt;&lt;lineCharCount val=&quot;15&quot;/&gt;&lt;lineCharCount val=&quot;14&quot;/&gt;&lt;lineCharCount val=&quot;14&quot;/&gt;&lt;/TableIndex&gt;&lt;/ShapeTextInfo&gt;"/>
</p:tagLst>
</file>

<file path=ppt/tags/tag6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4&quot;/&gt;&lt;/TableIndex&gt;&lt;/ShapeTextInfo&gt;"/>
</p:tagLst>
</file>

<file path=ppt/tags/tag6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7&quot;/&gt;&lt;/TableIndex&gt;&lt;/ShapeTextInfo&gt;"/>
</p:tagLst>
</file>

<file path=ppt/tags/tag62.xml><?xml version="1.0" encoding="utf-8"?>
<p:tagLst xmlns:a="http://schemas.openxmlformats.org/drawingml/2006/main" xmlns:r="http://schemas.openxmlformats.org/officeDocument/2006/relationships" xmlns:p="http://schemas.openxmlformats.org/presentationml/2006/main">
  <p:tag name="PRESENTER_SHAPEINFO" val="&lt;ThreeDShapeInfo&gt;&lt;uuid val=&quot;{9A94038D-C1DC-4912-AFE1-4D374539FEC2}&quot;/&gt;&lt;isInvalidForFieldText val=&quot;0&quot;/&gt;&lt;Image&gt;&lt;filename val=&quot;C:\DOCUME~1\swp54152\LOCALS~1\Temp\PR\data\asimages\{9A94038D-C1DC-4912-AFE1-4D374539FEC2}_18.png&quot;/&gt;&lt;left val=&quot;365&quot;/&gt;&lt;top val=&quot;50&quot;/&gt;&lt;width val=&quot;300&quot;/&gt;&lt;height val=&quot;180&quot;/&gt;&lt;hasText val=&quot;1&quot;/&gt;&lt;/Image&gt;&lt;/ThreeDShapeInfo&gt;"/>
</p:tagLst>
</file>

<file path=ppt/tags/tag63.xml><?xml version="1.0" encoding="utf-8"?>
<p:tagLst xmlns:a="http://schemas.openxmlformats.org/drawingml/2006/main" xmlns:r="http://schemas.openxmlformats.org/officeDocument/2006/relationships" xmlns:p="http://schemas.openxmlformats.org/presentationml/2006/main">
  <p:tag name="PRESENTER_SHAPEINFO" val="&lt;ThreeDShapeInfo&gt;&lt;uuid val=&quot;{D7773964-68DD-4A20-BEA5-7F73C2EBC103}&quot;/&gt;&lt;isInvalidForFieldText val=&quot;0&quot;/&gt;&lt;Image&gt;&lt;filename val=&quot;C:\DOCUME~1\swp54152\LOCALS~1\Temp\PR\data\asimages\{D7773964-68DD-4A20-BEA5-7F73C2EBC103}_18.png&quot;/&gt;&lt;left val=&quot;361&quot;/&gt;&lt;top val=&quot;303&quot;/&gt;&lt;width val=&quot;303&quot;/&gt;&lt;height val=&quot;183&quot;/&gt;&lt;hasText val=&quot;1&quot;/&gt;&lt;/Image&gt;&lt;/ThreeDShapeInfo&gt;"/>
</p:tagLst>
</file>

<file path=ppt/tags/tag6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6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6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67.xml><?xml version="1.0" encoding="utf-8"?>
<p:tagLst xmlns:a="http://schemas.openxmlformats.org/drawingml/2006/main" xmlns:r="http://schemas.openxmlformats.org/officeDocument/2006/relationships" xmlns:p="http://schemas.openxmlformats.org/presentationml/2006/main">
  <p:tag name="PRESENTER_SHAPEINFO" val="&lt;ThreeDShapeInfo&gt;&lt;uuid val=&quot;{6741BCC9-4E60-46A7-BFE9-8BC22AAFF660}&quot;/&gt;&lt;isInvalidForFieldText val=&quot;0&quot;/&gt;&lt;Image&gt;&lt;filename val=&quot;C:\DOCUME~1\swp54152\LOCALS~1\Temp\PR\data\asimages\{6741BCC9-4E60-46A7-BFE9-8BC22AAFF660}_19.png&quot;/&gt;&lt;left val=&quot;0&quot;/&gt;&lt;top val=&quot;18&quot;/&gt;&lt;width val=&quot;721&quot;/&gt;&lt;height val=&quot;520&quot;/&gt;&lt;hasText val=&quot;1&quot;/&gt;&lt;/Image&gt;&lt;/ThreeDShapeInfo&gt;"/>
</p:tagLst>
</file>

<file path=ppt/tags/tag6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1&quot;/&gt;&lt;/TableIndex&gt;&lt;/ShapeTextInfo&gt;"/>
</p:tagLst>
</file>

<file path=ppt/tags/tag6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51&quot;/&gt;&lt;lineCharCount val=&quot;8&quot;/&gt;&lt;lineCharCount val=&quot;1&quot;/&gt;&lt;lineCharCount val=&quot;1&quot;/&gt;&lt;lineCharCount val=&quot;53&quot;/&gt;&lt;lineCharCount val=&quot;8&quot;/&gt;&lt;lineCharCount val=&quot;1&quot;/&gt;&lt;lineCharCount val=&quot;1&quot;/&gt;&lt;lineCharCount val=&quot;53&quot;/&gt;&lt;lineCharCount val=&quot;38&quot;/&gt;&lt;/TableIndex&gt;&lt;/ShapeTextInfo&gt;"/>
</p:tagLst>
</file>

<file path=ppt/tags/tag70.xml><?xml version="1.0" encoding="utf-8"?>
<p:tagLst xmlns:a="http://schemas.openxmlformats.org/drawingml/2006/main" xmlns:r="http://schemas.openxmlformats.org/officeDocument/2006/relationships" xmlns:p="http://schemas.openxmlformats.org/presentationml/2006/main">
  <p:tag name="PRESENTER_SHAPEINFO" val="&lt;ThreeDShapeInfo&gt;&lt;uuid val=&quot;{20899B08-3654-4345-95B5-3C960492736D}&quot;/&gt;&lt;isInvalidForFieldText val=&quot;0&quot;/&gt;&lt;Image&gt;&lt;filename val=&quot;C:\DOCUME~1\swp54152\LOCALS~1\Temp\PR\data\asimages\{20899B08-3654-4345-95B5-3C960492736D}_20.png&quot;/&gt;&lt;left val=&quot;0&quot;/&gt;&lt;top val=&quot;18&quot;/&gt;&lt;width val=&quot;721&quot;/&gt;&lt;height val=&quot;520&quot;/&gt;&lt;hasText val=&quot;1&quot;/&gt;&lt;/Image&gt;&lt;/ThreeDShapeInfo&gt;"/>
</p:tagLst>
</file>

<file path=ppt/tags/tag7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1&quot;/&gt;&lt;/TableIndex&gt;&lt;/ShapeTextInfo&gt;"/>
</p:tagLst>
</file>

<file path=ppt/tags/tag7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50&quot;/&gt;&lt;lineCharCount val=&quot;49&quot;/&gt;&lt;lineCharCount val=&quot;8&quot;/&gt;&lt;lineCharCount val=&quot;1&quot;/&gt;&lt;lineCharCount val=&quot;1&quot;/&gt;&lt;lineCharCount val=&quot;36&quot;/&gt;&lt;lineCharCount val=&quot;1&quot;/&gt;&lt;lineCharCount val=&quot;1&quot;/&gt;&lt;lineCharCount val=&quot;53&quot;/&gt;&lt;lineCharCount val=&quot;19&quot;/&gt;&lt;/TableIndex&gt;&lt;/ShapeTextInfo&gt;"/>
</p:tagLst>
</file>

<file path=ppt/tags/tag7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4&quot;/&gt;&lt;/TableIndex&gt;&lt;/ShapeTextInfo&gt;"/>
</p:tagLst>
</file>

<file path=ppt/tags/tag7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5&quot;/&gt;&lt;lineCharCount val=&quot;27&quot;/&gt;&lt;lineCharCount val=&quot;28&quot;/&gt;&lt;lineCharCount val=&quot;1&quot;/&gt;&lt;lineCharCount val=&quot;1&quot;/&gt;&lt;lineCharCount val=&quot;26&quot;/&gt;&lt;lineCharCount val=&quot;1&quot;/&gt;&lt;lineCharCount val=&quot;1&quot;/&gt;&lt;lineCharCount val=&quot;26&quot;/&gt;&lt;lineCharCount val=&quot;12&quot;/&gt;&lt;lineCharCount val=&quot;1&quot;/&gt;&lt;lineCharCount val=&quot;1&quot;/&gt;&lt;lineCharCount val=&quot;20&quot;/&gt;&lt;lineCharCount val=&quot;21&quot;/&gt;&lt;lineCharCount val=&quot;23&quot;/&gt;&lt;lineCharCount val=&quot;1&quot;/&gt;&lt;/TableIndex&gt;&lt;/ShapeTextInfo&gt;"/>
</p:tagLst>
</file>

<file path=ppt/tags/tag75.xml><?xml version="1.0" encoding="utf-8"?>
<p:tagLst xmlns:a="http://schemas.openxmlformats.org/drawingml/2006/main" xmlns:r="http://schemas.openxmlformats.org/officeDocument/2006/relationships" xmlns:p="http://schemas.openxmlformats.org/presentationml/2006/main">
  <p:tag name="PRESENTER_SHAPEINFO" val="&lt;ThreeDShapeInfo&gt;&lt;uuid val=&quot;{361B7333-9DB9-4A5A-BB2B-C11B666797FB}&quot;/&gt;&lt;isInvalidForFieldText val=&quot;0&quot;/&gt;&lt;Image&gt;&lt;filename val=&quot;C:\DOCUME~1\swp54152\LOCALS~1\Temp\PR\data\asimages\{361B7333-9DB9-4A5A-BB2B-C11B666797FB}_21.png&quot;/&gt;&lt;left val=&quot;376&quot;/&gt;&lt;top val=&quot;8&quot;/&gt;&lt;width val=&quot;338&quot;/&gt;&lt;height val=&quot;526&quot;/&gt;&lt;hasText val=&quot;1&quot;/&gt;&lt;/Image&gt;&lt;/ThreeDShapeInfo&gt;"/>
</p:tagLst>
</file>

<file path=ppt/tags/tag7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5&quot;/&gt;&lt;lineCharCount val=&quot;1&quot;/&gt;&lt;lineCharCount val=&quot;1&quot;/&gt;&lt;lineCharCount val=&quot;20&quot;/&gt;&lt;/TableIndex&gt;&lt;/ShapeTextInfo&gt;"/>
</p:tagLst>
</file>

<file path=ppt/tags/tag77.xml><?xml version="1.0" encoding="utf-8"?>
<p:tagLst xmlns:a="http://schemas.openxmlformats.org/drawingml/2006/main" xmlns:r="http://schemas.openxmlformats.org/officeDocument/2006/relationships" xmlns:p="http://schemas.openxmlformats.org/presentationml/2006/main">
  <p:tag name="PRESENTER_SHAPEINFO" val="&lt;ThreeDShapeInfo&gt;&lt;uuid val=&quot;{74E7C5E6-7F39-4B88-B942-76E24684BC0C}&quot;/&gt;&lt;isInvalidForFieldText val=&quot;0&quot;/&gt;&lt;Image&gt;&lt;filename val=&quot;C:\DOCUME~1\swp54152\LOCALS~1\Temp\PR\data\asimages\{74E7C5E6-7F39-4B88-B942-76E24684BC0C}_23.png&quot;/&gt;&lt;left val=&quot;112&quot;/&gt;&lt;top val=&quot;110&quot;/&gt;&lt;width val=&quot;509&quot;/&gt;&lt;height val=&quot;324&quot;/&gt;&lt;hasText val=&quot;1&quot;/&gt;&lt;/Image&gt;&lt;/ThreeDShapeInfo&gt;"/>
</p:tagLst>
</file>

<file path=ppt/tags/tag7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4&quot;/&gt;&lt;/TableIndex&gt;&lt;/ShapeTextInfo&gt;"/>
</p:tagLst>
</file>

<file path=ppt/tags/tag7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1&quot;/&gt;&lt;lineCharCount val=&quot;1&quot;/&gt;&lt;lineCharCount val=&quot;1&quot;/&gt;&lt;lineCharCount val=&quot;1&quot;/&gt;&lt;/TableIndex&gt;&lt;/ShapeTextInfo&gt;"/>
</p:tagLst>
</file>

<file path=ppt/tags/tag8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0&quot;/&gt;&lt;lineCharCount val=&quot;7&quot;/&gt;&lt;/TableIndex&gt;&lt;/ShapeTextInfo&gt;"/>
</p:tagLst>
</file>

<file path=ppt/tags/tag8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14&quot;/&gt;&lt;lineCharCount val=&quot;11&quot;/&gt;&lt;/TableIndex&gt;&lt;/ShapeTextInfo&gt;"/>
</p:tagLst>
</file>

<file path=ppt/tags/tag82.xml><?xml version="1.0" encoding="utf-8"?>
<p:tagLst xmlns:a="http://schemas.openxmlformats.org/drawingml/2006/main" xmlns:r="http://schemas.openxmlformats.org/officeDocument/2006/relationships" xmlns:p="http://schemas.openxmlformats.org/presentationml/2006/main">
  <p:tag name="PRESENTER_SHAPEINFO" val="&lt;ThreeDShapeInfo&gt;&lt;uuid val=&quot;{C8E9838F-4B69-48EB-A9BB-1ABE58BE9435}&quot;/&gt;&lt;isInvalidForFieldText val=&quot;0&quot;/&gt;&lt;Image&gt;&lt;filename val=&quot;C:\DOCUME~1\swp54152\LOCALS~1\Temp\PR\data\asimages\{C8E9838F-4B69-48EB-A9BB-1ABE58BE9435}_24.png&quot;/&gt;&lt;left val=&quot;-9&quot;/&gt;&lt;top val=&quot;48&quot;/&gt;&lt;width val=&quot;741&quot;/&gt;&lt;height val=&quot;415&quot;/&gt;&lt;hasText val=&quot;1&quot;/&gt;&lt;/Image&gt;&lt;/ThreeDShapeInfo&gt;"/>
</p:tagLst>
</file>

<file path=ppt/tags/tag8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4&quot;/&gt;&lt;/TableIndex&gt;&lt;/ShapeTextInfo&gt;"/>
</p:tagLst>
</file>

<file path=ppt/tags/tag8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28&quot;/&gt;&lt;lineCharCount val=&quot;33&quot;/&gt;&lt;lineCharCount val=&quot;26&quot;/&gt;&lt;lineCharCount val=&quot;31&quot;/&gt;&lt;lineCharCount val=&quot;8&quot;/&gt;&lt;/TableIndex&gt;&lt;/ShapeTextInfo&gt;"/>
</p:tagLst>
</file>

<file path=ppt/tags/tag85.xml><?xml version="1.0" encoding="utf-8"?>
<p:tagLst xmlns:a="http://schemas.openxmlformats.org/drawingml/2006/main" xmlns:r="http://schemas.openxmlformats.org/officeDocument/2006/relationships" xmlns:p="http://schemas.openxmlformats.org/presentationml/2006/main">
  <p:tag name="PRESENTER_SHAPEINFO" val="&lt;ThreeDShapeInfo&gt;&lt;uuid val=&quot;{DC93CD63-A8E0-483A-B861-A1173C3D7497}&quot;/&gt;&lt;isInvalidForFieldText val=&quot;0&quot;/&gt;&lt;Image&gt;&lt;filename val=&quot;C:\DOCUME~1\swp54152\LOCALS~1\Temp\PR\data\asimages\{DC93CD63-A8E0-483A-B861-A1173C3D7497}_25.png&quot;/&gt;&lt;left val=&quot;-9&quot;/&gt;&lt;top val=&quot;25&quot;/&gt;&lt;width val=&quot;731&quot;/&gt;&lt;height val=&quot;492&quot;/&gt;&lt;hasText val=&quot;1&quot;/&gt;&lt;/Image&gt;&lt;/ThreeDShapeInfo&gt;"/>
</p:tagLst>
</file>

<file path=ppt/tags/tag8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quot;/&gt;&lt;lineCharCount val=&quot;47&quot;/&gt;&lt;lineCharCount val=&quot;1&quot;/&gt;&lt;lineCharCount val=&quot;23&quot;/&gt;&lt;lineCharCount val=&quot;1&quot;/&gt;&lt;lineCharCount val=&quot;47&quot;/&gt;&lt;lineCharCount val=&quot;27&quot;/&gt;&lt;lineCharCount val=&quot;36&quot;/&gt;&lt;lineCharCount val=&quot;46&quot;/&gt;&lt;lineCharCount val=&quot;48&quot;/&gt;&lt;/TableIndex&gt;&lt;/ShapeTextInfo&gt;"/>
</p:tagLst>
</file>

<file path=ppt/tags/tag87.xml><?xml version="1.0" encoding="utf-8"?>
<p:tagLst xmlns:a="http://schemas.openxmlformats.org/drawingml/2006/main" xmlns:r="http://schemas.openxmlformats.org/officeDocument/2006/relationships" xmlns:p="http://schemas.openxmlformats.org/presentationml/2006/main">
  <p:tag name="PRESENTER_SHAPEINFO" val="&lt;ThreeDShapeInfo&gt;&lt;uuid val=&quot;{E1FA08FC-891C-4BC4-8130-57B817C0F2E4}&quot;/&gt;&lt;isInvalidForFieldText val=&quot;0&quot;/&gt;&lt;Image&gt;&lt;filename val=&quot;C:\DOCUME~1\swp54152\LOCALS~1\Temp\PR\data\asimages\{E1FA08FC-891C-4BC4-8130-57B817C0F2E4}_26.png&quot;/&gt;&lt;left val=&quot;-9&quot;/&gt;&lt;top val=&quot;25&quot;/&gt;&lt;width val=&quot;731&quot;/&gt;&lt;height val=&quot;492&quot;/&gt;&lt;hasText val=&quot;1&quot;/&gt;&lt;/Image&gt;&lt;/ThreeDShapeInfo&gt;"/>
</p:tagLst>
</file>

<file path=ppt/tags/tag8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quot;/&gt;&lt;lineCharCount val=&quot;47&quot;/&gt;&lt;lineCharCount val=&quot;52&quot;/&gt;&lt;lineCharCount val=&quot;16&quot;/&gt;&lt;lineCharCount val=&quot;27&quot;/&gt;&lt;lineCharCount val=&quot;48&quot;/&gt;&lt;lineCharCount val=&quot;51&quot;/&gt;&lt;/TableIndex&gt;&lt;/ShapeTextInfo&gt;"/>
</p:tagLst>
</file>

<file path=ppt/tags/tag89.xml><?xml version="1.0" encoding="utf-8"?>
<p:tagLst xmlns:a="http://schemas.openxmlformats.org/drawingml/2006/main" xmlns:r="http://schemas.openxmlformats.org/officeDocument/2006/relationships" xmlns:p="http://schemas.openxmlformats.org/presentationml/2006/main">
  <p:tag name="PRESENTER_SHAPEINFO" val="&lt;ThreeDShapeInfo&gt;&lt;uuid val=&quot;{D4345380-D4C7-4F63-9A6B-6369F8B0ABB4}&quot;/&gt;&lt;isInvalidForFieldText val=&quot;0&quot;/&gt;&lt;Image&gt;&lt;filename val=&quot;C:\DOCUME~1\swp54152\LOCALS~1\Temp\PR\data\asimages\{D4345380-D4C7-4F63-9A6B-6369F8B0ABB4}_27.png&quot;/&gt;&lt;left val=&quot;30&quot;/&gt;&lt;top val=&quot;46&quot;/&gt;&lt;width val=&quot;645&quot;/&gt;&lt;height val=&quot;468&quot;/&gt;&lt;hasText val=&quot;1&quot;/&gt;&lt;/Image&gt;&lt;/ThreeDShapeInfo&gt;"/>
</p:tagLst>
</file>

<file path=ppt/tags/tag9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1&quot;/&gt;&lt;/TableIndex&gt;&lt;/ShapeTextInfo&gt;"/>
</p:tagLst>
</file>

<file path=ppt/tags/tag9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26&quot;/&gt;&lt;lineCharCount val=&quot;27&quot;/&gt;&lt;lineCharCount val=&quot;16&quot;/&gt;&lt;lineCharCount val=&quot;1&quot;/&gt;&lt;lineCharCount val=&quot;15&quot;/&gt;&lt;lineCharCount val=&quot;15&quot;/&gt;&lt;lineCharCount val=&quot;9&quot;/&gt;&lt;lineCharCount val=&quot;5&quot;/&gt;&lt;lineCharCount val=&quot;24&quot;/&gt;&lt;lineCharCount val=&quot;27&quot;/&gt;&lt;/TableIndex&gt;&lt;/ShapeTextInfo&gt;"/>
</p:tagLst>
</file>

<file path=ppt/tags/tag92.xml><?xml version="1.0" encoding="utf-8"?>
<p:tagLst xmlns:a="http://schemas.openxmlformats.org/drawingml/2006/main" xmlns:r="http://schemas.openxmlformats.org/officeDocument/2006/relationships" xmlns:p="http://schemas.openxmlformats.org/presentationml/2006/main">
  <p:tag name="PRESENTER_SHAPEINFO" val="&lt;ThreeDShapeInfo&gt;&lt;uuid val=&quot;{24B85811-CBFA-4DBC-AF51-D18B719041B8}&quot;/&gt;&lt;isInvalidForFieldText val=&quot;0&quot;/&gt;&lt;Image&gt;&lt;filename val=&quot;C:\DOCUME~1\swp54152\LOCALS~1\Temp\PR\data\asimages\{24B85811-CBFA-4DBC-AF51-D18B719041B8}_28.png&quot;/&gt;&lt;left val=&quot;30&quot;/&gt;&lt;top val=&quot;138&quot;/&gt;&lt;width val=&quot;661&quot;/&gt;&lt;height val=&quot;257&quot;/&gt;&lt;hasText val=&quot;1&quot;/&gt;&lt;/Image&gt;&lt;/ThreeDShapeInfo&gt;"/>
</p:tagLst>
</file>

<file path=ppt/tags/tag9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1&quot;/&gt;&lt;lineCharCount val=&quot;8&quot;/&gt;&lt;lineCharCount val=&quot;1&quot;/&gt;&lt;lineCharCount val=&quot;27&quot;/&gt;&lt;/TableIndex&gt;&lt;/ShapeTextInfo&gt;"/>
</p:tagLst>
</file>

<file path=ppt/tags/tag9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41&quot;/&gt;&lt;lineCharCount val=&quot;38&quot;/&gt;&lt;/TableIndex&gt;&lt;/ShapeTextInfo&gt;"/>
</p:tagLst>
</file>

<file path=ppt/tags/tag9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1&quot;/&gt;&lt;lineCharCount val=&quot;1&quot;/&gt;&lt;lineCharCount val=&quot;1&quot;/&gt;&lt;lineCharCount val=&quot;1&quot;/&gt;&lt;lineCharCount val=&quot;1&quot;/&gt;&lt;lineCharCount val=&quot;1&quot;/&gt;&lt;lineCharCount val=&quot;1&quot;/&gt;&lt;lineCharCount val=&quot;1&quot;/&gt;&lt;lineCharCount val=&quot;1&quot;/&gt;&lt;lineCharCount val=&quot;1&quot;/&gt;&lt;/TableIndex&gt;&lt;/ShapeTextInfo&gt;"/>
</p:tagLst>
</file>

<file path=ppt/tags/tag9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42&quot;/&gt;&lt;lineCharCount val=&quot;19&quot;/&gt;&lt;/TableIndex&gt;&lt;/ShapeTextInfo&gt;"/>
</p:tagLst>
</file>

<file path=ppt/tags/tag97.xml><?xml version="1.0" encoding="utf-8"?>
<p:tagLst xmlns:a="http://schemas.openxmlformats.org/drawingml/2006/main" xmlns:r="http://schemas.openxmlformats.org/officeDocument/2006/relationships" xmlns:p="http://schemas.openxmlformats.org/presentationml/2006/main">
  <p:tag name="PRESENTER_SHAPEINFO" val="&lt;ThreeDShapeInfo&gt;&lt;uuid val=&quot;{75FED3E5-D52E-4E36-A598-2DEAB3514D37}&quot;/&gt;&lt;isInvalidForFieldText val=&quot;0&quot;/&gt;&lt;Image&gt;&lt;filename val=&quot;C:\DOCUME~1\swp54152\LOCALS~1\Temp\PR\data\asimages\{75FED3E5-D52E-4E36-A598-2DEAB3514D37}_30.png&quot;/&gt;&lt;left val=&quot;107&quot;/&gt;&lt;top val=&quot;178&quot;/&gt;&lt;width val=&quot;174&quot;/&gt;&lt;height val=&quot;254&quot;/&gt;&lt;hasText val=&quot;1&quot;/&gt;&lt;/Image&gt;&lt;/ThreeDShapeInfo&gt;"/>
</p:tagLst>
</file>

<file path=ppt/tags/tag98.xml><?xml version="1.0" encoding="utf-8"?>
<p:tagLst xmlns:a="http://schemas.openxmlformats.org/drawingml/2006/main" xmlns:r="http://schemas.openxmlformats.org/officeDocument/2006/relationships" xmlns:p="http://schemas.openxmlformats.org/presentationml/2006/main">
  <p:tag name="PRESENTER_SHAPEINFO" val="&lt;ThreeDShapeInfo&gt;&lt;uuid val=&quot;{D6C67612-5FBC-49D8-82F0-EB108E08498E}&quot;/&gt;&lt;isInvalidForFieldText val=&quot;0&quot;/&gt;&lt;Image&gt;&lt;filename val=&quot;C:\DOCUME~1\swp54152\LOCALS~1\Temp\PR\data\asimages\{D6C67612-5FBC-49D8-82F0-EB108E08498E}_30.png&quot;/&gt;&lt;left val=&quot;388&quot;/&gt;&lt;top val=&quot;178&quot;/&gt;&lt;width val=&quot;244&quot;/&gt;&lt;height val=&quot;254&quot;/&gt;&lt;hasText val=&quot;1&quot;/&gt;&lt;/Image&gt;&lt;/ThreeDShapeInfo&gt;"/>
</p:tagLst>
</file>

<file path=ppt/tags/tag9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0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7&quot;/&gt;&lt;/TableIndex&gt;&lt;/ShapeTextInfo&gt;"/>
</p:tagLst>
</file>

<file path=ppt/tags/tag10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34&quot;/&gt;&lt;lineCharCount val=&quot;25&quot;/&gt;&lt;/TableIndex&gt;&lt;/ShapeTextInfo&gt;"/>
</p:tagLst>
</file>

<file path=ppt/tags/tag10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2&quot;/&gt;&lt;lineCharCount val=&quot;1&quot;/&gt;&lt;lineCharCount val=&quot;1&quot;/&gt;&lt;lineCharCount val=&quot;1&quot;/&gt;&lt;lineCharCount val=&quot;1&quot;/&gt;&lt;lineCharCount val=&quot;1&quot;/&gt;&lt;lineCharCount val=&quot;1&quot;/&gt;&lt;lineCharCount val=&quot;1&quot;/&gt;&lt;lineCharCount val=&quot;1&quot;/&gt;&lt;lineCharCount val=&quot;1&quot;/&gt;&lt;lineCharCount val=&quot;1&quot;/&gt;&lt;lineCharCount val=&quot;1&quot;/&gt;&lt;lineCharCount val=&quot;1&quot;/&gt;&lt;/TableIndex&gt;&lt;/ShapeTextInfo&gt;"/>
</p:tagLst>
</file>

<file path=ppt/tags/tag103.xml><?xml version="1.0" encoding="utf-8"?>
<p:tagLst xmlns:a="http://schemas.openxmlformats.org/drawingml/2006/main" xmlns:r="http://schemas.openxmlformats.org/officeDocument/2006/relationships" xmlns:p="http://schemas.openxmlformats.org/presentationml/2006/main">
  <p:tag name="PRESENTER_SHAPEINFO" val="&lt;ThreeDShapeInfo&gt;&lt;uuid val=&quot;{1ECC9733-4042-4D09-9552-9209C8B4AC86}&quot;/&gt;&lt;isInvalidForFieldText val=&quot;0&quot;/&gt;&lt;Image&gt;&lt;filename val=&quot;C:\DOCUME~1\swp54152\LOCALS~1\Temp\PR\data\asimages\{1ECC9733-4042-4D09-9552-9209C8B4AC86}_31.png&quot;/&gt;&lt;left val=&quot;195&quot;/&gt;&lt;top val=&quot;152&quot;/&gt;&lt;width val=&quot;330&quot;/&gt;&lt;height val=&quot;328&quot;/&gt;&lt;hasText val=&quot;1&quot;/&gt;&lt;/Image&gt;&lt;/ThreeDShapeInfo&gt;"/>
</p:tagLst>
</file>

<file path=ppt/tags/tag10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2&quot;/&gt;&lt;lineCharCount val=&quot;38&quot;/&gt;&lt;lineCharCount val=&quot;18&quot;/&gt;&lt;/TableIndex&gt;&lt;/ShapeTextInfo&gt;"/>
</p:tagLst>
</file>

<file path=ppt/tags/tag105.xml><?xml version="1.0" encoding="utf-8"?>
<p:tagLst xmlns:a="http://schemas.openxmlformats.org/drawingml/2006/main" xmlns:r="http://schemas.openxmlformats.org/officeDocument/2006/relationships" xmlns:p="http://schemas.openxmlformats.org/presentationml/2006/main">
  <p:tag name="PRESENTER_SHAPEINFO" val="&lt;ThreeDShapeInfo&gt;&lt;uuid val=&quot;{712F70EB-9F0B-4A7F-873A-83CB1601CAB3}&quot;/&gt;&lt;isInvalidForFieldText val=&quot;0&quot;/&gt;&lt;Image&gt;&lt;filename val=&quot;C:\DOCUME~1\swp54152\LOCALS~1\Temp\PR\data\asimages\{712F70EB-9F0B-4A7F-873A-83CB1601CAB3}_32.png&quot;/&gt;&lt;left val=&quot;126&quot;/&gt;&lt;top val=&quot;123&quot;/&gt;&lt;width val=&quot;484&quot;/&gt;&lt;height val=&quot;315&quot;/&gt;&lt;hasText val=&quot;1&quot;/&gt;&lt;/Image&gt;&lt;/ThreeDShapeInfo&gt;"/>
</p:tagLst>
</file>

<file path=ppt/tags/tag10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4&quot;/&gt;&lt;/TableIndex&gt;&lt;/ShapeTextInfo&gt;"/>
</p:tagLst>
</file>

<file path=ppt/tags/tag107.xml><?xml version="1.0" encoding="utf-8"?>
<p:tagLst xmlns:a="http://schemas.openxmlformats.org/drawingml/2006/main" xmlns:r="http://schemas.openxmlformats.org/officeDocument/2006/relationships" xmlns:p="http://schemas.openxmlformats.org/presentationml/2006/main">
  <p:tag name="PRESENTER_SHAPEINFO" val="&lt;ThreeDShapeInfo&gt;&lt;uuid val=&quot;{553525CB-0FF8-4C70-A9B4-67153058C8AD}&quot;/&gt;&lt;isInvalidForFieldText val=&quot;0&quot;/&gt;&lt;Image&gt;&lt;filename val=&quot;C:\DOCUME~1\swp54152\LOCALS~1\Temp\PR\data\asimages\{553525CB-0FF8-4C70-A9B4-67153058C8AD}_33.png&quot;/&gt;&lt;left val=&quot;410&quot;/&gt;&lt;top val=&quot;82&quot;/&gt;&lt;width val=&quot;297&quot;/&gt;&lt;height val=&quot;197&quot;/&gt;&lt;hasText val=&quot;1&quot;/&gt;&lt;/Image&gt;&lt;/ThreeDShapeInfo&gt;"/>
</p:tagLst>
</file>

<file path=ppt/tags/tag10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15&quot;/&gt;&lt;lineCharCount val=&quot;17&quot;/&gt;&lt;lineCharCount val=&quot;15&quot;/&gt;&lt;/TableIndex&gt;&lt;/ShapeTextInfo&gt;"/>
</p:tagLst>
</file>

<file path=ppt/tags/tag10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21&quot;/&gt;&lt;lineCharCount val=&quot;19&quot;/&gt;&lt;lineCharCount val=&quot;7&quot;/&gt;&lt;/TableIndex&gt;&lt;/ShapeTextInfo&gt;"/>
</p:tagLst>
</file>

<file path=ppt/tags/tag110.xml><?xml version="1.0" encoding="utf-8"?>
<p:tagLst xmlns:a="http://schemas.openxmlformats.org/drawingml/2006/main" xmlns:r="http://schemas.openxmlformats.org/officeDocument/2006/relationships" xmlns:p="http://schemas.openxmlformats.org/presentationml/2006/main">
  <p:tag name="PRESENTER_SHAPEINFO" val="&lt;ThreeDShapeInfo&gt;&lt;uuid val=&quot;{34A9CBDB-0D6B-41E9-89A8-22CE79B2ECBE}&quot;/&gt;&lt;isInvalidForFieldText val=&quot;0&quot;/&gt;&lt;Image&gt;&lt;filename val=&quot;C:\DOCUME~1\swp54152\LOCALS~1\Temp\PR\data\asimages\{34A9CBDB-0D6B-41E9-89A8-22CE79B2ECBE}_33.png&quot;/&gt;&lt;left val=&quot;51&quot;/&gt;&lt;top val=&quot;280&quot;/&gt;&lt;width val=&quot;210&quot;/&gt;&lt;height val=&quot;222&quot;/&gt;&lt;hasText val=&quot;1&quot;/&gt;&lt;/Image&gt;&lt;/ThreeDShapeInfo&gt;"/>
</p:tagLst>
</file>

<file path=ppt/tags/tag1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9&quot;/&gt;&lt;lineCharCount val=&quot;9&quot;/&gt;&lt;lineCharCount val=&quot;18&quot;/&gt;&lt;lineCharCount val=&quot;16&quot;/&gt;&lt;lineCharCount val=&quot;12&quot;/&gt;&lt;/TableIndex&gt;&lt;/ShapeTextInfo&gt;"/>
</p:tagLst>
</file>

<file path=ppt/tags/tag112.xml><?xml version="1.0" encoding="utf-8"?>
<p:tagLst xmlns:a="http://schemas.openxmlformats.org/drawingml/2006/main" xmlns:r="http://schemas.openxmlformats.org/officeDocument/2006/relationships" xmlns:p="http://schemas.openxmlformats.org/presentationml/2006/main">
  <p:tag name="PRESENTER_SHAPEINFO" val="&lt;ThreeDShapeInfo&gt;&lt;uuid val=&quot;{7D2176D5-6341-4806-8FA6-66FB017ADA88}&quot;/&gt;&lt;isInvalidForFieldText val=&quot;0&quot;/&gt;&lt;Image&gt;&lt;filename val=&quot;C:\DOCUME~1\swp54152\LOCALS~1\Temp\PR\data\asimages\{7D2176D5-6341-4806-8FA6-66FB017ADA88}_34.png&quot;/&gt;&lt;left val=&quot;353&quot;/&gt;&lt;top val=&quot;8&quot;/&gt;&lt;width val=&quot;359&quot;/&gt;&lt;height val=&quot;240&quot;/&gt;&lt;hasText val=&quot;1&quot;/&gt;&lt;/Image&gt;&lt;/ThreeDShapeInfo&gt;"/>
</p:tagLst>
</file>

<file path=ppt/tags/tag113.xml><?xml version="1.0" encoding="utf-8"?>
<p:tagLst xmlns:a="http://schemas.openxmlformats.org/drawingml/2006/main" xmlns:r="http://schemas.openxmlformats.org/officeDocument/2006/relationships" xmlns:p="http://schemas.openxmlformats.org/presentationml/2006/main">
  <p:tag name="PRESENTER_SHAPEINFO" val="&lt;ThreeDShapeInfo&gt;&lt;uuid val=&quot;{90EC3FB2-EAB9-4618-9FEA-614484CCB7D4}&quot;/&gt;&lt;isInvalidForFieldText val=&quot;0&quot;/&gt;&lt;Image&gt;&lt;filename val=&quot;C:\DOCUME~1\swp54152\LOCALS~1\Temp\PR\data\asimages\{90EC3FB2-EAB9-4618-9FEA-614484CCB7D4}_34.png&quot;/&gt;&lt;left val=&quot;353&quot;/&gt;&lt;top val=&quot;263&quot;/&gt;&lt;width val=&quot;362&quot;/&gt;&lt;height val=&quot;252&quot;/&gt;&lt;hasText val=&quot;1&quot;/&gt;&lt;/Image&gt;&lt;/ThreeDShapeInfo&gt;"/>
</p:tagLst>
</file>

<file path=ppt/tags/tag114.xml><?xml version="1.0" encoding="utf-8"?>
<p:tagLst xmlns:a="http://schemas.openxmlformats.org/drawingml/2006/main" xmlns:r="http://schemas.openxmlformats.org/officeDocument/2006/relationships" xmlns:p="http://schemas.openxmlformats.org/presentationml/2006/main">
  <p:tag name="PRESENTER_SHAPEINFO" val="&lt;ThreeDShapeInfo&gt;&lt;uuid val=&quot;{4223E537-2653-40C7-AB7A-F4E2E1AEB0E5}&quot;/&gt;&lt;isInvalidForFieldText val=&quot;0&quot;/&gt;&lt;Image&gt;&lt;filename val=&quot;C:\DOCUME~1\swp54152\LOCALS~1\Temp\PR\data\asimages\{4223E537-2653-40C7-AB7A-F4E2E1AEB0E5}_34.png&quot;/&gt;&lt;left val=&quot;17&quot;/&gt;&lt;top val=&quot;263&quot;/&gt;&lt;width val=&quot;321&quot;/&gt;&lt;height val=&quot;246&quot;/&gt;&lt;hasText val=&quot;1&quot;/&gt;&lt;/Image&gt;&lt;/ThreeDShapeInfo&gt;"/>
</p:tagLst>
</file>

<file path=ppt/tags/tag1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7&quot;/&gt;&lt;lineCharCount val=&quot;35&quot;/&gt;&lt;lineCharCount val=&quot;31&quot;/&gt;&lt;lineCharCount val=&quot;9&quot;/&gt;&lt;/TableIndex&gt;&lt;/ShapeTextInfo&gt;"/>
</p:tagLst>
</file>

<file path=ppt/tags/tag116.xml><?xml version="1.0" encoding="utf-8"?>
<p:tagLst xmlns:a="http://schemas.openxmlformats.org/drawingml/2006/main" xmlns:r="http://schemas.openxmlformats.org/officeDocument/2006/relationships" xmlns:p="http://schemas.openxmlformats.org/presentationml/2006/main">
  <p:tag name="PRESENTER_SHAPEINFO" val="&lt;ThreeDShapeInfo&gt;&lt;uuid val=&quot;{E750E075-0ACF-4E00-A165-91FB80EA025B}&quot;/&gt;&lt;isInvalidForFieldText val=&quot;0&quot;/&gt;&lt;Image&gt;&lt;filename val=&quot;C:\DOCUME~1\swp54152\LOCALS~1\Temp\PR\data\asimages\{E750E075-0ACF-4E00-A165-91FB80EA025B}_36.png&quot;/&gt;&lt;left val=&quot;50&quot;/&gt;&lt;top val=&quot;61&quot;/&gt;&lt;width val=&quot;619&quot;/&gt;&lt;height val=&quot;417&quot;/&gt;&lt;hasText val=&quot;1&quot;/&gt;&lt;/Image&gt;&lt;/ThreeDShapeInfo&gt;"/>
</p:tagLst>
</file>

<file path=ppt/tags/tag1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quot;/&gt;&lt;lineCharCount val=&quot;1&quot;/&gt;&lt;lineCharCount val=&quot;1&quot;/&gt;&lt;lineCharCount val=&quot;1&quot;/&gt;&lt;lineCharCount val=&quot;1&quot;/&gt;&lt;/TableIndex&gt;&lt;/ShapeTextInfo&gt;"/>
</p:tagLst>
</file>

<file path=ppt/tags/tag1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4&quot;/&gt;&lt;lineCharCount val=&quot;39&quot;/&gt;&lt;lineCharCount val=&quot;34&quot;/&gt;&lt;/TableIndex&gt;&lt;/ShapeTextInfo&gt;"/>
</p:tagLst>
</file>

<file path=ppt/tags/tag11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4&quot;/&gt;&lt;/TableIndex&gt;&lt;/ShapeTextInfo&gt;"/>
</p:tagLst>
</file>

<file path=ppt/tags/tag120.xml><?xml version="1.0" encoding="utf-8"?>
<p:tagLst xmlns:a="http://schemas.openxmlformats.org/drawingml/2006/main" xmlns:r="http://schemas.openxmlformats.org/officeDocument/2006/relationships" xmlns:p="http://schemas.openxmlformats.org/presentationml/2006/main">
  <p:tag name="PRESENTER_SHAPEINFO" val="&lt;ThreeDShapeInfo&gt;&lt;uuid val=&quot;{FB971957-94F5-4A73-943A-1B9E4B13E955}&quot;/&gt;&lt;isInvalidForFieldText val=&quot;0&quot;/&gt;&lt;Image&gt;&lt;filename val=&quot;C:\DOCUME~1\swp54152\LOCALS~1\Temp\PR\data\asimages\{FB971957-94F5-4A73-943A-1B9E4B13E955}_37.png&quot;/&gt;&lt;left val=&quot;113&quot;/&gt;&lt;top val=&quot;126&quot;/&gt;&lt;width val=&quot;493&quot;/&gt;&lt;height val=&quot;387&quot;/&gt;&lt;hasText val=&quot;1&quot;/&gt;&lt;/Image&gt;&lt;/ThreeDShapeInfo&gt;"/>
</p:tagLst>
</file>

<file path=ppt/tags/tag12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3&quot;/&gt;&lt;/TableIndex&gt;&lt;/ShapeTextInfo&gt;"/>
</p:tagLst>
</file>

<file path=ppt/tags/tag1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6&quot;/&gt;&lt;/TableIndex&gt;&lt;/ShapeTextInfo&gt;"/>
</p:tagLst>
</file>

<file path=ppt/tags/tag124.xml><?xml version="1.0" encoding="utf-8"?>
<p:tagLst xmlns:a="http://schemas.openxmlformats.org/drawingml/2006/main" xmlns:r="http://schemas.openxmlformats.org/officeDocument/2006/relationships" xmlns:p="http://schemas.openxmlformats.org/presentationml/2006/main">
  <p:tag name="PRESENTER_SHAPEINFO" val="&lt;ThreeDShapeInfo&gt;&lt;uuid val=&quot;{4D9C82BB-0C95-4FE3-A316-9B66F2249A92}&quot;/&gt;&lt;isInvalidForFieldText val=&quot;0&quot;/&gt;&lt;Image&gt;&lt;filename val=&quot;C:\DOCUME~1\swp54152\LOCALS~1\Temp\PR\data\asimages\{4D9C82BB-0C95-4FE3-A316-9B66F2249A92}_38.png&quot;/&gt;&lt;left val=&quot;109&quot;/&gt;&lt;top val=&quot;121&quot;/&gt;&lt;width val=&quot;493&quot;/&gt;&lt;height val=&quot;387&quot;/&gt;&lt;hasText val=&quot;1&quot;/&gt;&lt;/Image&gt;&lt;/ThreeDShapeInfo&gt;"/>
</p:tagLst>
</file>

<file path=ppt/tags/tag12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2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Lst>
</file>

<file path=ppt/tags/tag1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5&quot;/&gt;&lt;/TableIndex&gt;&lt;/ShapeTextInfo&gt;"/>
</p:tagLst>
</file>

<file path=ppt/tags/tag12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Lst>
</file>

<file path=ppt/tags/tag12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130.xml><?xml version="1.0" encoding="utf-8"?>
<p:tagLst xmlns:a="http://schemas.openxmlformats.org/drawingml/2006/main" xmlns:r="http://schemas.openxmlformats.org/officeDocument/2006/relationships" xmlns:p="http://schemas.openxmlformats.org/presentationml/2006/main">
  <p:tag name="PRESENTER_SHAPEINFO" val="&lt;ThreeDShapeInfo&gt;&lt;uuid val=&quot;{006E104F-C595-499F-9A9C-EF1A365EEE32}&quot;/&gt;&lt;isInvalidForFieldText val=&quot;0&quot;/&gt;&lt;Image&gt;&lt;filename val=&quot;C:\DOCUME~1\swp54152\LOCALS~1\Temp\PR\data\asimages\{006E104F-C595-499F-9A9C-EF1A365EEE32}_39.png&quot;/&gt;&lt;left val=&quot;109&quot;/&gt;&lt;top val=&quot;152&quot;/&gt;&lt;width val=&quot;495&quot;/&gt;&lt;height val=&quot;357&quot;/&gt;&lt;hasText val=&quot;1&quot;/&gt;&lt;/Image&gt;&lt;/ThreeDShapeInfo&gt;"/>
</p:tagLst>
</file>

<file path=ppt/tags/tag13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Lst>
</file>

<file path=ppt/tags/tag13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8&quot;/&gt;&lt;/TableIndex&gt;&lt;/ShapeTextInfo&gt;"/>
</p:tagLst>
</file>

<file path=ppt/tags/tag133.xml><?xml version="1.0" encoding="utf-8"?>
<p:tagLst xmlns:a="http://schemas.openxmlformats.org/drawingml/2006/main" xmlns:r="http://schemas.openxmlformats.org/officeDocument/2006/relationships" xmlns:p="http://schemas.openxmlformats.org/presentationml/2006/main">
  <p:tag name="PRESENTER_SHAPEINFO" val="&lt;ThreeDShapeInfo&gt;&lt;uuid val=&quot;{37DD0D5B-C070-42AB-876C-70EDC6E55984}&quot;/&gt;&lt;isInvalidForFieldText val=&quot;0&quot;/&gt;&lt;Image&gt;&lt;filename val=&quot;C:\DOCUME~1\swp54152\LOCALS~1\Temp\PR\data\asimages\{37DD0D5B-C070-42AB-876C-70EDC6E55984}_40.png&quot;/&gt;&lt;left val=&quot;117&quot;/&gt;&lt;top val=&quot;156&quot;/&gt;&lt;width val=&quot;498&quot;/&gt;&lt;height val=&quot;250&quot;/&gt;&lt;hasText val=&quot;1&quot;/&gt;&lt;/Image&gt;&lt;/ThreeDShapeInfo&gt;"/>
</p:tagLst>
</file>

<file path=ppt/tags/tag13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Lst>
</file>

<file path=ppt/tags/tag13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136.xml><?xml version="1.0" encoding="utf-8"?>
<p:tagLst xmlns:a="http://schemas.openxmlformats.org/drawingml/2006/main" xmlns:r="http://schemas.openxmlformats.org/officeDocument/2006/relationships" xmlns:p="http://schemas.openxmlformats.org/presentationml/2006/main">
  <p:tag name="PRESENTER_SHAPEINFO" val="&lt;ThreeDShapeInfo&gt;&lt;uuid val=&quot;{43A14841-6C80-4944-A39B-9B3B18CE07B3}&quot;/&gt;&lt;isInvalidForFieldText val=&quot;0&quot;/&gt;&lt;Image&gt;&lt;filename val=&quot;C:\DOCUME~1\swp54152\LOCALS~1\Temp\PR\data\asimages\{43A14841-6C80-4944-A39B-9B3B18CE07B3}_41.png&quot;/&gt;&lt;left val=&quot;142&quot;/&gt;&lt;top val=&quot;143&quot;/&gt;&lt;width val=&quot;423&quot;/&gt;&lt;height val=&quot;354&quot;/&gt;&lt;hasText val=&quot;1&quot;/&gt;&lt;/Image&gt;&lt;/ThreeDShapeInfo&gt;"/>
</p:tagLst>
</file>

<file path=ppt/tags/tag13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Lst>
</file>

<file path=ppt/tags/tag13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139.xml><?xml version="1.0" encoding="utf-8"?>
<p:tagLst xmlns:a="http://schemas.openxmlformats.org/drawingml/2006/main" xmlns:r="http://schemas.openxmlformats.org/officeDocument/2006/relationships" xmlns:p="http://schemas.openxmlformats.org/presentationml/2006/main">
  <p:tag name="PRESENTER_SHAPEINFO" val="&lt;ThreeDShapeInfo&gt;&lt;uuid val=&quot;{97C41C8D-322D-48B5-9A75-C76ED5A2E82D}&quot;/&gt;&lt;isInvalidForFieldText val=&quot;0&quot;/&gt;&lt;Image&gt;&lt;filename val=&quot;C:\DOCUME~1\swp54152\LOCALS~1\Temp\PR\data\asimages\{97C41C8D-322D-48B5-9A75-C76ED5A2E82D}_42.png&quot;/&gt;&lt;left val=&quot;195&quot;/&gt;&lt;top val=&quot;151&quot;/&gt;&lt;width val=&quot;330&quot;/&gt;&lt;height val=&quot;272&quot;/&gt;&lt;hasText val=&quot;1&quot;/&gt;&lt;/Image&gt;&lt;/ThreeDShapeInfo&gt;"/>
</p:tagLst>
</file>

<file path=ppt/tags/tag140.xml><?xml version="1.0" encoding="utf-8"?>
<p:tagLst xmlns:a="http://schemas.openxmlformats.org/drawingml/2006/main" xmlns:r="http://schemas.openxmlformats.org/officeDocument/2006/relationships" xmlns:p="http://schemas.openxmlformats.org/presentationml/2006/main">
  <p:tag name="PRESENTER_SHAPEINFO" val="&lt;ThreeDShapeInfo&gt;&lt;uuid val=&quot;{F673A89A-6FF2-4F4F-B1A2-FBA2E7F34E86}&quot;/&gt;&lt;isInvalidForFieldText val=&quot;0&quot;/&gt;&lt;Image&gt;&lt;filename val=&quot;C:\DOCUME~1\swp54152\LOCALS~1\Temp\PR\data\asimages\{F673A89A-6FF2-4F4F-B1A2-FBA2E7F34E86}_43.png&quot;/&gt;&lt;left val=&quot;42&quot;/&gt;&lt;top val=&quot;25&quot;/&gt;&lt;width val=&quot;642&quot;/&gt;&lt;height val=&quot;472&quot;/&gt;&lt;hasText val=&quot;1&quot;/&gt;&lt;/Image&gt;&lt;/ThreeDShapeInfo&gt;"/>
</p:tagLst>
</file>

<file path=ppt/tags/tag14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2&quot;/&gt;&lt;/TableIndex&gt;&lt;/ShapeTextInfo&gt;"/>
</p:tagLst>
</file>

<file path=ppt/tags/tag14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143.xml><?xml version="1.0" encoding="utf-8"?>
<p:tagLst xmlns:a="http://schemas.openxmlformats.org/drawingml/2006/main" xmlns:r="http://schemas.openxmlformats.org/officeDocument/2006/relationships" xmlns:p="http://schemas.openxmlformats.org/presentationml/2006/main">
  <p:tag name="PRESENTER_SHAPEINFO" val="&lt;ThreeDShapeInfo&gt;&lt;uuid val=&quot;{076C7D07-10E1-4119-94EE-6A6E18A7124B}&quot;/&gt;&lt;isInvalidForFieldText val=&quot;0&quot;/&gt;&lt;Image&gt;&lt;filename val=&quot;C:\DOCUME~1\swp54152\LOCALS~1\Temp\PR\data\asimages\{076C7D07-10E1-4119-94EE-6A6E18A7124B}_44.png&quot;/&gt;&lt;left val=&quot;141&quot;/&gt;&lt;top val=&quot;87&quot;/&gt;&lt;width val=&quot;563&quot;/&gt;&lt;height val=&quot;353&quot;/&gt;&lt;hasText val=&quot;1&quot;/&gt;&lt;/Image&gt;&lt;/ThreeDShapeInfo&gt;"/>
</p:tagLst>
</file>

<file path=ppt/tags/tag14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42&quot;/&gt;&lt;/TableIndex&gt;&lt;/ShapeTextInfo&gt;"/>
</p:tagLst>
</file>

<file path=ppt/tags/tag14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5&quot;/&gt;&lt;lineCharCount val=&quot;18&quot;/&gt;&lt;lineCharCount val=&quot;22&quot;/&gt;&lt;lineCharCount val=&quot;21&quot;/&gt;&lt;lineCharCount val=&quot;37&quot;/&gt;&lt;lineCharCount val=&quot;7&quot;/&gt;&lt;/TableIndex&gt;&lt;/ShapeTextInfo&gt;"/>
</p:tagLst>
</file>

<file path=ppt/tags/tag14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14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7&quot;/&gt;&lt;lineCharCount val=&quot;16&quot;/&gt;&lt;lineCharCount val=&quot;23&quot;/&gt;&lt;lineCharCount val=&quot;20&quot;/&gt;&lt;lineCharCount val=&quot;23&quot;/&gt;&lt;lineCharCount val=&quot;12&quot;/&gt;&lt;lineCharCount val=&quot;22&quot;/&gt;&lt;lineCharCount val=&quot;16&quot;/&gt;&lt;lineCharCount val=&quot;21&quot;/&gt;&lt;lineCharCount val=&quot;9&quot;/&gt;&lt;/TableIndex&gt;&lt;/ShapeTextInfo&gt;"/>
</p:tagLst>
</file>

<file path=ppt/tags/tag148.xml><?xml version="1.0" encoding="utf-8"?>
<p:tagLst xmlns:a="http://schemas.openxmlformats.org/drawingml/2006/main" xmlns:r="http://schemas.openxmlformats.org/officeDocument/2006/relationships" xmlns:p="http://schemas.openxmlformats.org/presentationml/2006/main">
  <p:tag name="PRESENTER_SHAPEINFO" val="&lt;ThreeDShapeInfo&gt;&lt;uuid val=&quot;{B86E2E3B-CFA0-4B0E-ABAC-1DEB8A7024B5}&quot;/&gt;&lt;isInvalidForFieldText val=&quot;0&quot;/&gt;&lt;Image&gt;&lt;filename val=&quot;C:\DOCUME~1\swp54152\LOCALS~1\Temp\PR\data\asimages\{B86E2E3B-CFA0-4B0E-ABAC-1DEB8A7024B5}_45.png&quot;/&gt;&lt;left val=&quot;381&quot;/&gt;&lt;top val=&quot;127&quot;/&gt;&lt;width val=&quot;327&quot;/&gt;&lt;height val=&quot;347&quot;/&gt;&lt;hasText val=&quot;1&quot;/&gt;&lt;/Image&gt;&lt;/ThreeDShapeInfo&gt;"/>
</p:tagLst>
</file>

<file path=ppt/tags/tag14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7&quot;/&gt;&lt;/TableIndex&gt;&lt;/ShapeTextInfo&gt;"/>
</p:tagLst>
</file>

<file path=ppt/tags/tag15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6&quot;/&gt;&lt;lineCharCount val=&quot;1&quot;/&gt;&lt;lineCharCount val=&quot;17&quot;/&gt;&lt;lineCharCount val=&quot;1&quot;/&gt;&lt;lineCharCount val=&quot;15&quot;/&gt;&lt;lineCharCount val=&quot;1&quot;/&gt;&lt;lineCharCount val=&quot;12&quot;/&gt;&lt;/TableIndex&gt;&lt;/ShapeTextInfo&gt;"/>
</p:tagLst>
</file>

<file path=ppt/tags/tag151.xml><?xml version="1.0" encoding="utf-8"?>
<p:tagLst xmlns:a="http://schemas.openxmlformats.org/drawingml/2006/main" xmlns:r="http://schemas.openxmlformats.org/officeDocument/2006/relationships" xmlns:p="http://schemas.openxmlformats.org/presentationml/2006/main">
  <p:tag name="PRESENTER_SHAPEINFO" val="&lt;ThreeDShapeInfo&gt;&lt;uuid val=&quot;{3128450E-5C4E-4107-B829-6FEA3263DC68}&quot;/&gt;&lt;isInvalidForFieldText val=&quot;0&quot;/&gt;&lt;Image&gt;&lt;filename val=&quot;C:\DOCUME~1\swp54152\LOCALS~1\Temp\PR\data\asimages\{3128450E-5C4E-4107-B829-6FEA3263DC68}_46.png&quot;/&gt;&lt;left val=&quot;370&quot;/&gt;&lt;top val=&quot;106&quot;/&gt;&lt;width val=&quot;333&quot;/&gt;&lt;height val=&quot;374&quot;/&gt;&lt;hasText val=&quot;1&quot;/&gt;&lt;/Image&gt;&lt;/ThreeDShapeInfo&gt;"/>
</p:tagLst>
</file>

<file path=ppt/tags/tag152.xml><?xml version="1.0" encoding="utf-8"?>
<p:tagLst xmlns:a="http://schemas.openxmlformats.org/drawingml/2006/main" xmlns:r="http://schemas.openxmlformats.org/officeDocument/2006/relationships" xmlns:p="http://schemas.openxmlformats.org/presentationml/2006/main">
  <p:tag name="PRESENTER_SHAPEINFO" val="&lt;ThreeDShapeInfo&gt;&lt;uuid val=&quot;{5C3B869E-A089-43E3-88E9-15E634CF6DDC}&quot;/&gt;&lt;isInvalidForFieldText val=&quot;0&quot;/&gt;&lt;Image&gt;&lt;filename val=&quot;C:\DOCUME~1\swp54152\LOCALS~1\Temp\PR\data\asimages\{5C3B869E-A089-43E3-88E9-15E634CF6DDC}_47.png&quot;/&gt;&lt;left val=&quot;0&quot;/&gt;&lt;top val=&quot;54&quot;/&gt;&lt;width val=&quot;715&quot;/&gt;&lt;height val=&quot;435&quot;/&gt;&lt;hasText val=&quot;1&quot;/&gt;&lt;/Image&gt;&lt;/ThreeDShapeInfo&gt;"/>
</p:tagLst>
</file>

<file path=ppt/tags/tag15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9&quot;/&gt;&lt;/TableIndex&gt;&lt;/ShapeTextInfo&gt;"/>
</p:tagLst>
</file>

<file path=ppt/tags/tag15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9&quot;/&gt;&lt;/TableIndex&gt;&lt;/ShapeTextInfo&gt;"/>
</p:tagLst>
</file>

<file path=ppt/tags/tag155.xml><?xml version="1.0" encoding="utf-8"?>
<p:tagLst xmlns:a="http://schemas.openxmlformats.org/drawingml/2006/main" xmlns:r="http://schemas.openxmlformats.org/officeDocument/2006/relationships" xmlns:p="http://schemas.openxmlformats.org/presentationml/2006/main">
  <p:tag name="PRESENTER_SHAPEINFO" val="&lt;ThreeDShapeInfo&gt;&lt;uuid val=&quot;{CF73D21A-DE4D-498C-99D7-5C6C024F2BDD}&quot;/&gt;&lt;isInvalidForFieldText val=&quot;0&quot;/&gt;&lt;Image&gt;&lt;filename val=&quot;C:\DOCUME~1\swp54152\LOCALS~1\Temp\PR\data\asimages\{CF73D21A-DE4D-498C-99D7-5C6C024F2BDD}_48.png&quot;/&gt;&lt;left val=&quot;195&quot;/&gt;&lt;top val=&quot;133&quot;/&gt;&lt;width val=&quot;481&quot;/&gt;&lt;height val=&quot;271&quot;/&gt;&lt;hasText val=&quot;1&quot;/&gt;&lt;/Image&gt;&lt;/ThreeDShapeInfo&gt;"/>
</p:tagLst>
</file>

<file path=ppt/tags/tag15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8&quot;/&gt;&lt;lineCharCount val=&quot;11&quot;/&gt;&lt;lineCharCount val=&quot;5&quot;/&gt;&lt;lineCharCount val=&quot;7&quot;/&gt;&lt;/TableIndex&gt;&lt;/ShapeTextInfo&gt;"/>
</p:tagLst>
</file>

<file path=ppt/tags/tag15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9&quot;/&gt;&lt;/TableIndex&gt;&lt;/ShapeTextInfo&gt;"/>
</p:tagLst>
</file>

<file path=ppt/tags/tag158.xml><?xml version="1.0" encoding="utf-8"?>
<p:tagLst xmlns:a="http://schemas.openxmlformats.org/drawingml/2006/main" xmlns:r="http://schemas.openxmlformats.org/officeDocument/2006/relationships" xmlns:p="http://schemas.openxmlformats.org/presentationml/2006/main">
  <p:tag name="PRESENTER_SHAPEINFO" val="&lt;ThreeDShapeInfo&gt;&lt;uuid val=&quot;{499006EF-23D8-445E-AA5B-061DC6C51DB3}&quot;/&gt;&lt;isInvalidForFieldText val=&quot;0&quot;/&gt;&lt;Image&gt;&lt;filename val=&quot;C:\DOCUME~1\swp54152\LOCALS~1\Temp\PR\data\asimages\{499006EF-23D8-445E-AA5B-061DC6C51DB3}_49.png&quot;/&gt;&lt;left val=&quot;162&quot;/&gt;&lt;top val=&quot;133&quot;/&gt;&lt;width val=&quot;481&quot;/&gt;&lt;height val=&quot;271&quot;/&gt;&lt;hasText val=&quot;1&quot;/&gt;&lt;/Image&gt;&lt;/ThreeDShapeInfo&gt;"/>
</p:tagLst>
</file>

<file path=ppt/tags/tag15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0&quot;/&gt;&lt;lineCharCount val=&quot;8&quot;/&gt;&lt;lineCharCount val=&quot;11&quot;/&gt;&lt;lineCharCount val=&quot;5&quot;/&gt;&lt;lineCharCount val=&quot;7&quot;/&gt;&lt;/TableIndex&gt;&lt;/ShapeTextInfo&gt;"/>
</p:tagLst>
</file>

<file path=ppt/tags/tag16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6&quot;/&gt;&lt;/TableIndex&gt;&lt;/ShapeTextInfo&gt;"/>
</p:tagLst>
</file>

<file path=ppt/tags/tag16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8&quot;/&gt;&lt;lineCharCount val=&quot;10&quot;/&gt;&lt;lineCharCount val=&quot;5&quot;/&gt;&lt;lineCharCount val=&quot;12&quot;/&gt;&lt;lineCharCount val=&quot;14&quot;/&gt;&lt;lineCharCount val=&quot;12&quot;/&gt;&lt;lineCharCount val=&quot;9&quot;/&gt;&lt;lineCharCount val=&quot;8&quot;/&gt;&lt;/TableIndex&gt;&lt;/ShapeTextInfo&gt;"/>
</p:tagLst>
</file>

<file path=ppt/tags/tag162.xml><?xml version="1.0" encoding="utf-8"?>
<p:tagLst xmlns:a="http://schemas.openxmlformats.org/drawingml/2006/main" xmlns:r="http://schemas.openxmlformats.org/officeDocument/2006/relationships" xmlns:p="http://schemas.openxmlformats.org/presentationml/2006/main">
  <p:tag name="PRESENTER_SHAPEINFO" val="&lt;ThreeDShapeInfo&gt;&lt;uuid val=&quot;{7E42AA6A-9B9A-4E79-94C6-4ECE4D2A9FB3}&quot;/&gt;&lt;isInvalidForFieldText val=&quot;0&quot;/&gt;&lt;Image&gt;&lt;filename val=&quot;C:\DOCUME~1\swp54152\LOCALS~1\Temp\PR\data\asimages\{7E42AA6A-9B9A-4E79-94C6-4ECE4D2A9FB3}_50.png&quot;/&gt;&lt;left val=&quot;247&quot;/&gt;&lt;top val=&quot;127&quot;/&gt;&lt;width val=&quot;465&quot;/&gt;&lt;height val=&quot;279&quot;/&gt;&lt;hasText val=&quot;1&quot;/&gt;&lt;/Image&gt;&lt;/ThreeDShapeInfo&gt;"/>
</p:tagLst>
</file>

<file path=ppt/tags/tag16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16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21&quot;/&gt;&lt;lineCharCount val=&quot;25&quot;/&gt;&lt;lineCharCount val=&quot;23&quot;/&gt;&lt;lineCharCount val=&quot;5&quot;/&gt;&lt;/TableIndex&gt;&lt;/ShapeTextInfo&gt;"/>
</p:tagLst>
</file>

<file path=ppt/tags/tag165.xml><?xml version="1.0" encoding="utf-8"?>
<p:tagLst xmlns:a="http://schemas.openxmlformats.org/drawingml/2006/main" xmlns:r="http://schemas.openxmlformats.org/officeDocument/2006/relationships" xmlns:p="http://schemas.openxmlformats.org/presentationml/2006/main">
  <p:tag name="PRESENTER_SHAPEINFO" val="&lt;ThreeDShapeInfo&gt;&lt;uuid val=&quot;{30613E1E-5BCB-4B7C-A499-F77673C89492}&quot;/&gt;&lt;isInvalidForFieldText val=&quot;0&quot;/&gt;&lt;Image&gt;&lt;filename val=&quot;C:\DOCUME~1\swp54152\LOCALS~1\Temp\PR\data\asimages\{30613E1E-5BCB-4B7C-A499-F77673C89492}_51.png&quot;/&gt;&lt;left val=&quot;429&quot;/&gt;&lt;top val=&quot;258&quot;/&gt;&lt;width val=&quot;226&quot;/&gt;&lt;height val=&quot;124&quot;/&gt;&lt;hasText val=&quot;1&quot;/&gt;&lt;/Image&gt;&lt;/ThreeDShapeInfo&gt;"/>
</p:tagLst>
</file>

<file path=ppt/tags/tag166.xml><?xml version="1.0" encoding="utf-8"?>
<p:tagLst xmlns:a="http://schemas.openxmlformats.org/drawingml/2006/main" xmlns:r="http://schemas.openxmlformats.org/officeDocument/2006/relationships" xmlns:p="http://schemas.openxmlformats.org/presentationml/2006/main">
  <p:tag name="PRESENTER_SHAPEINFO" val="&lt;ThreeDShapeInfo&gt;&lt;uuid val=&quot;{7BC25EBC-F00E-4083-B963-A856525B002B}&quot;/&gt;&lt;isInvalidForFieldText val=&quot;0&quot;/&gt;&lt;Image&gt;&lt;filename val=&quot;C:\DOCUME~1\swp54152\LOCALS~1\Temp\PR\data\asimages\{7BC25EBC-F00E-4083-B963-A856525B002B}_51.png&quot;/&gt;&lt;left val=&quot;477&quot;/&gt;&lt;top val=&quot;129&quot;/&gt;&lt;width val=&quot;128&quot;/&gt;&lt;height val=&quot;282&quot;/&gt;&lt;hasText val=&quot;1&quot;/&gt;&lt;/Image&gt;&lt;/ThreeDShapeInfo&gt;"/>
</p:tagLst>
</file>

<file path=ppt/tags/tag16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6&quot;/&gt;&lt;/TableIndex&gt;&lt;/ShapeTextInfo&gt;"/>
</p:tagLst>
</file>

<file path=ppt/tags/tag16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3&quot;/&gt;&lt;lineCharCount val=&quot;21&quot;/&gt;&lt;lineCharCount val=&quot;7&quot;/&gt;&lt;lineCharCount val=&quot;18&quot;/&gt;&lt;lineCharCount val=&quot;21&quot;/&gt;&lt;lineCharCount val=&quot;18&quot;/&gt;&lt;lineCharCount val=&quot;17&quot;/&gt;&lt;lineCharCount val=&quot;22&quot;/&gt;&lt;lineCharCount val=&quot;6&quot;/&gt;&lt;/TableIndex&gt;&lt;/ShapeTextInfo&gt;"/>
</p:tagLst>
</file>

<file path=ppt/tags/tag169.xml><?xml version="1.0" encoding="utf-8"?>
<p:tagLst xmlns:a="http://schemas.openxmlformats.org/drawingml/2006/main" xmlns:r="http://schemas.openxmlformats.org/officeDocument/2006/relationships" xmlns:p="http://schemas.openxmlformats.org/presentationml/2006/main">
  <p:tag name="PRESENTER_SHAPEINFO" val="&lt;ThreeDShapeInfo&gt;&lt;uuid val=&quot;{DA0B96A3-C8A6-4728-8F02-9FB597185D11}&quot;/&gt;&lt;isInvalidForFieldText val=&quot;0&quot;/&gt;&lt;Image&gt;&lt;filename val=&quot;C:\DOCUME~1\swp54152\LOCALS~1\Temp\PR\data\asimages\{DA0B96A3-C8A6-4728-8F02-9FB597185D11}_52.png&quot;/&gt;&lt;left val=&quot;369&quot;/&gt;&lt;top val=&quot;116&quot;/&gt;&lt;width val=&quot;367&quot;/&gt;&lt;height val=&quot;347&quot;/&gt;&lt;hasText val=&quot;1&quot;/&gt;&lt;/Image&gt;&lt;/ThreeDShapeInfo&gt;"/>
</p:tagLst>
</file>

<file path=ppt/tags/tag170.xml><?xml version="1.0" encoding="utf-8"?>
<p:tagLst xmlns:a="http://schemas.openxmlformats.org/drawingml/2006/main" xmlns:r="http://schemas.openxmlformats.org/officeDocument/2006/relationships" xmlns:p="http://schemas.openxmlformats.org/presentationml/2006/main">
  <p:tag name="PRESENTER_SHAPEINFO" val="&lt;ThreeDShapeInfo&gt;&lt;uuid val=&quot;{18CB76AC-5CAC-4DFF-B37A-906BF4EA5AE9}&quot;/&gt;&lt;isInvalidForFieldText val=&quot;0&quot;/&gt;&lt;Image&gt;&lt;filename val=&quot;C:\DOCUME~1\swp54152\LOCALS~1\Temp\PR\data\asimages\{18CB76AC-5CAC-4DFF-B37A-906BF4EA5AE9}_53.png&quot;/&gt;&lt;left val=&quot;0&quot;/&gt;&lt;top val=&quot;30&quot;/&gt;&lt;width val=&quot;719&quot;/&gt;&lt;height val=&quot;479&quot;/&gt;&lt;hasText val=&quot;1&quot;/&gt;&lt;/Image&gt;&lt;/ThreeDShapeInfo&gt;"/>
</p:tagLst>
</file>

<file path=ppt/tags/tag17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2&quot;/&gt;&lt;lineCharCount val=&quot;13&quot;/&gt;&lt;lineCharCount val=&quot;1&quot;/&gt;&lt;lineCharCount val=&quot;34&quot;/&gt;&lt;lineCharCount val=&quot;37&quot;/&gt;&lt;lineCharCount val=&quot;35&quot;/&gt;&lt;lineCharCount val=&quot;1&quot;/&gt;&lt;lineCharCount val=&quot;14&quot;/&gt;&lt;lineCharCount val=&quot;1&quot;/&gt;&lt;lineCharCount val=&quot;35&quot;/&gt;&lt;lineCharCount val=&quot;37&quot;/&gt;&lt;lineCharCount val=&quot;37&quot;/&gt;&lt;lineCharCount val=&quot;11&quot;/&gt;&lt;/TableIndex&gt;&lt;/ShapeTextInfo&gt;"/>
</p:tagLst>
</file>

<file path=ppt/tags/tag172.xml><?xml version="1.0" encoding="utf-8"?>
<p:tagLst xmlns:a="http://schemas.openxmlformats.org/drawingml/2006/main" xmlns:r="http://schemas.openxmlformats.org/officeDocument/2006/relationships" xmlns:p="http://schemas.openxmlformats.org/presentationml/2006/main">
  <p:tag name="PRESENTER_SHAPEINFO" val="&lt;ThreeDShapeInfo&gt;&lt;uuid val=&quot;{38588961-7F37-4476-909B-72CDBFAF2A1D}&quot;/&gt;&lt;isInvalidForFieldText val=&quot;0&quot;/&gt;&lt;Image&gt;&lt;filename val=&quot;C:\DOCUME~1\swp54152\LOCALS~1\Temp\PR\data\asimages\{38588961-7F37-4476-909B-72CDBFAF2A1D}_54.png&quot;/&gt;&lt;left val=&quot;69&quot;/&gt;&lt;top val=&quot;92&quot;/&gt;&lt;width val=&quot;585&quot;/&gt;&lt;height val=&quot;351&quot;/&gt;&lt;hasText val=&quot;1&quot;/&gt;&lt;/Image&gt;&lt;/ThreeDShapeInfo&gt;"/>
</p:tagLst>
</file>

<file path=ppt/tags/tag17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quot;/&gt;&lt;lineCharCount val=&quot;34&quot;/&gt;&lt;lineCharCount val=&quot;23&quot;/&gt;&lt;lineCharCount val=&quot;1&quot;/&gt;&lt;lineCharCount val=&quot;32&quot;/&gt;&lt;lineCharCount val=&quot;36&quot;/&gt;&lt;lineCharCount val=&quot;1&quot;/&gt;&lt;lineCharCount val=&quot;34&quot;/&gt;&lt;lineCharCount val=&quot;11&quot;/&gt;&lt;lineCharCount val=&quot;1&quot;/&gt;&lt;/TableIndex&gt;&lt;/ShapeTextInfo&gt;"/>
</p:tagLst>
</file>

<file path=ppt/tags/tag17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75.xml><?xml version="1.0" encoding="utf-8"?>
<p:tagLst xmlns:a="http://schemas.openxmlformats.org/drawingml/2006/main" xmlns:r="http://schemas.openxmlformats.org/officeDocument/2006/relationships" xmlns:p="http://schemas.openxmlformats.org/presentationml/2006/main">
  <p:tag name="PRESENTER_SHAPEINFO" val="&lt;ThreeDShapeInfo&gt;&lt;uuid val=&quot;{CFF59DAE-9252-4210-99F8-86385F2AD50E}&quot;/&gt;&lt;isInvalidForFieldText val=&quot;0&quot;/&gt;&lt;Image&gt;&lt;filename val=&quot;C:\DOCUME~1\swp54152\LOCALS~1\Temp\PR\data\asimages\{CFF59DAE-9252-4210-99F8-86385F2AD50E}_55.png&quot;/&gt;&lt;left val=&quot;53&quot;/&gt;&lt;top val=&quot;82&quot;/&gt;&lt;width val=&quot;613&quot;/&gt;&lt;height val=&quot;357&quot;/&gt;&lt;hasText val=&quot;1&quot;/&gt;&lt;/Image&gt;&lt;/ThreeDShapeInfo&gt;"/>
</p:tagLst>
</file>

<file path=ppt/tags/tag17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quot;/&gt;&lt;lineCharCount val=&quot;37&quot;/&gt;&lt;lineCharCount val=&quot;9&quot;/&gt;&lt;lineCharCount val=&quot;1&quot;/&gt;&lt;lineCharCount val=&quot;35&quot;/&gt;&lt;lineCharCount val=&quot;32&quot;/&gt;&lt;lineCharCount val=&quot;1&quot;/&gt;&lt;lineCharCount val=&quot;37&quot;/&gt;&lt;lineCharCount val=&quot;40&quot;/&gt;&lt;lineCharCount val=&quot;38&quot;/&gt;&lt;lineCharCount val=&quot;10&quot;/&gt;&lt;/TableIndex&gt;&lt;/ShapeTextInfo&gt;"/>
</p:tagLst>
</file>

<file path=ppt/tags/tag17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7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17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19&quot;/&gt;&lt;lineCharCount val=&quot;20&quot;/&gt;&lt;lineCharCount val=&quot;14&quot;/&gt;&lt;lineCharCount val=&quot;22&quot;/&gt;&lt;lineCharCount val=&quot;14&quot;/&gt;&lt;lineCharCount val=&quot;12&quot;/&gt;&lt;lineCharCount val=&quot;20&quot;/&gt;&lt;lineCharCount val=&quot;25&quot;/&gt;&lt;lineCharCount val=&quot;20&quot;/&gt;&lt;lineCharCount val=&quot;16&quot;/&gt;&lt;lineCharCount val=&quot;10&quot;/&gt;&lt;/TableIndex&gt;&lt;/ShapeTextInfo&gt;"/>
</p:tagLst>
</file>

<file path=ppt/tags/tag18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0&quot;/&gt;&lt;/TableIndex&gt;&lt;/ShapeTextInfo&gt;"/>
</p:tagLst>
</file>

<file path=ppt/tags/tag18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18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9&quot;/&gt;&lt;lineCharCount val=&quot;20&quot;/&gt;&lt;lineCharCount val=&quot;14&quot;/&gt;&lt;lineCharCount val=&quot;22&quot;/&gt;&lt;lineCharCount val=&quot;14&quot;/&gt;&lt;lineCharCount val=&quot;20&quot;/&gt;&lt;lineCharCount val=&quot;25&quot;/&gt;&lt;lineCharCount val=&quot;20&quot;/&gt;&lt;lineCharCount val=&quot;16&quot;/&gt;&lt;lineCharCount val=&quot;10&quot;/&gt;&lt;/TableIndex&gt;&lt;/ShapeTextInfo&gt;"/>
</p:tagLst>
</file>

<file path=ppt/tags/tag18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18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quot;/&gt;&lt;lineCharCount val=&quot;1&quot;/&gt;&lt;lineCharCount val=&quot;19&quot;/&gt;&lt;lineCharCount val=&quot;17&quot;/&gt;&lt;lineCharCount val=&quot;16&quot;/&gt;&lt;lineCharCount val=&quot;17&quot;/&gt;&lt;lineCharCount val=&quot;13&quot;/&gt;&lt;/TableIndex&gt;&lt;/ShapeTextInfo&gt;"/>
</p:tagLst>
</file>

<file path=ppt/tags/tag18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7&quot;/&gt;&lt;/TableIndex&gt;&lt;/ShapeTextInfo&gt;"/>
</p:tagLst>
</file>

<file path=ppt/tags/tag18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1&quot;/&gt;&lt;lineCharCount val=&quot;38&quot;/&gt;&lt;lineCharCount val=&quot;16&quot;/&gt;&lt;lineCharCount val=&quot;1&quot;/&gt;&lt;lineCharCount val=&quot;1&quot;/&gt;&lt;lineCharCount val=&quot;40&quot;/&gt;&lt;lineCharCount val=&quot;37&quot;/&gt;&lt;lineCharCount val=&quot;35&quot;/&gt;&lt;lineCharCount val=&quot;1&quot;/&gt;&lt;lineCharCount val=&quot;3&quot;/&gt;&lt;lineCharCount val=&quot;1&quot;/&gt;&lt;lineCharCount val=&quot;13&quot;/&gt;&lt;/TableIndex&gt;&lt;/ShapeTextInfo&gt;"/>
</p:tagLst>
</file>

<file path=ppt/tags/tag18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1&quot;/&gt;&lt;/TableIndex&gt;&lt;/ShapeTextInfo&gt;"/>
</p:tagLst>
</file>

<file path=ppt/tags/tag18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3&quot;/&gt;&lt;lineCharCount val=&quot;42&quot;/&gt;&lt;lineCharCount val=&quot;24&quot;/&gt;&lt;lineCharCount val=&quot;1&quot;/&gt;&lt;lineCharCount val=&quot;22&quot;/&gt;&lt;lineCharCount val=&quot;1&quot;/&gt;&lt;lineCharCount val=&quot;36&quot;/&gt;&lt;lineCharCount val=&quot;1&quot;/&gt;&lt;lineCharCount val=&quot;34&quot;/&gt;&lt;lineCharCount val=&quot;24&quot;/&gt;&lt;lineCharCount val=&quot;1&quot;/&gt;&lt;lineCharCount val=&quot;41&quot;/&gt;&lt;lineCharCount val=&quot;1&quot;/&gt;&lt;lineCharCount val=&quot;40&quot;/&gt;&lt;/TableIndex&gt;&lt;/ShapeTextInfo&gt;"/>
</p:tagLst>
</file>

<file path=ppt/tags/tag18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31&quot;/&gt;&lt;/TableIndex&gt;&lt;/ShapeTextInfo&gt;"/>
</p:tagLst>
</file>

<file path=ppt/tags/tag19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3&quot;/&gt;&lt;lineCharCount val=&quot;42&quot;/&gt;&lt;lineCharCount val=&quot;24&quot;/&gt;&lt;lineCharCount val=&quot;1&quot;/&gt;&lt;lineCharCount val=&quot;22&quot;/&gt;&lt;lineCharCount val=&quot;1&quot;/&gt;&lt;lineCharCount val=&quot;36&quot;/&gt;&lt;lineCharCount val=&quot;1&quot;/&gt;&lt;lineCharCount val=&quot;34&quot;/&gt;&lt;lineCharCount val=&quot;24&quot;/&gt;&lt;lineCharCount val=&quot;1&quot;/&gt;&lt;lineCharCount val=&quot;41&quot;/&gt;&lt;lineCharCount val=&quot;1&quot;/&gt;&lt;lineCharCount val=&quot;40&quot;/&gt;&lt;/TableIndex&gt;&lt;/ShapeTextInfo&gt;"/>
</p:tagLst>
</file>

<file path=ppt/tags/tag19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7&quot;/&gt;&lt;lineCharCount val=&quot;1&quot;/&gt;&lt;lineCharCount val=&quot;15&quot;/&gt;&lt;lineCharCount val=&quot;7&quot;/&gt;&lt;lineCharCount val=&quot;1&quot;/&gt;&lt;lineCharCount val=&quot;17&quot;/&gt;&lt;/TableIndex&gt;&lt;/ShapeTextInfo&gt;"/>
</p:tagLst>
</file>

<file path=ppt/tags/tag192.xml><?xml version="1.0" encoding="utf-8"?>
<p:tagLst xmlns:a="http://schemas.openxmlformats.org/drawingml/2006/main" xmlns:r="http://schemas.openxmlformats.org/officeDocument/2006/relationships" xmlns:p="http://schemas.openxmlformats.org/presentationml/2006/main">
  <p:tag name="PRESENTER_SHAPEINFO" val="&lt;ThreeDShapeInfo&gt;&lt;uuid val=&quot;{3E06BAF4-D56C-4D5B-BB41-3439F1127048}&quot;/&gt;&lt;isInvalidForFieldText val=&quot;0&quot;/&gt;&lt;Image&gt;&lt;filename val=&quot;C:\DOCUME~1\swp54152\LOCALS~1\Temp\PR\data\asimages\{3E06BAF4-D56C-4D5B-BB41-3439F1127048}_8.png&quot;/&gt;&lt;left val=&quot;342&quot;/&gt;&lt;top val=&quot;99&quot;/&gt;&lt;width val=&quot;367&quot;/&gt;&lt;height val=&quot;393&quot;/&gt;&lt;hasText val=&quot;1&quot;/&gt;&lt;/Image&gt;&lt;/ThreeDShapeInfo&gt;"/>
</p:tagLst>
</file>

<file path=ppt/tags/tag19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3&quot;/&gt;&lt;/TableIndex&gt;&lt;/ShapeTextInfo&gt;"/>
</p:tagLst>
</file>

<file path=ppt/tags/tag19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1&quot;/&gt;&lt;/TableIndex&gt;&lt;/ShapeTextInfo&gt;"/>
</p:tagLst>
</file>

<file path=ppt/tags/tag19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19&quot;/&gt;&lt;lineCharCount val=&quot;14&quot;/&gt;&lt;lineCharCount val=&quot;1&quot;/&gt;&lt;lineCharCount val=&quot;11&quot;/&gt;&lt;lineCharCount val=&quot;14&quot;/&gt;&lt;lineCharCount val=&quot;16&quot;/&gt;&lt;lineCharCount val=&quot;8&quot;/&gt;&lt;lineCharCount val=&quot;1&quot;/&gt;&lt;/TableIndex&gt;&lt;/ShapeTextInfo&gt;"/>
</p:tagLst>
</file>

<file path=ppt/tags/tag19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7&quot;/&gt;&lt;/TableIndex&gt;&lt;/ShapeTextInfo&gt;"/>
</p:tagLst>
</file>

<file path=ppt/tags/tag19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5&quot;/&gt;&lt;lineCharCount val=&quot;17&quot;/&gt;&lt;lineCharCount val=&quot;17&quot;/&gt;&lt;lineCharCount val=&quot;14&quot;/&gt;&lt;lineCharCount val=&quot;1&quot;/&gt;&lt;lineCharCount val=&quot;23&quot;/&gt;&lt;lineCharCount val=&quot;19&quot;/&gt;&lt;lineCharCount val=&quot;14&quot;/&gt;&lt;lineCharCount val=&quot;13&quot;/&gt;&lt;lineCharCount val=&quot;22&quot;/&gt;&lt;lineCharCount val=&quot;1&quot;/&gt;&lt;lineCharCount val=&quot;16&quot;/&gt;&lt;lineCharCount val=&quot;13&quot;/&gt;&lt;lineCharCount val=&quot;10&quot;/&gt;&lt;lineCharCount val=&quot;21&quot;/&gt;&lt;lineCharCount val=&quot;7&quot;/&gt;&lt;/TableIndex&gt;&lt;/ShapeTextInfo&gt;"/>
</p:tagLst>
</file>

<file path=ppt/tags/tag198.xml><?xml version="1.0" encoding="utf-8"?>
<p:tagLst xmlns:a="http://schemas.openxmlformats.org/drawingml/2006/main" xmlns:r="http://schemas.openxmlformats.org/officeDocument/2006/relationships" xmlns:p="http://schemas.openxmlformats.org/presentationml/2006/main">
  <p:tag name="PRESENTER_SHAPEINFO" val="&lt;ThreeDShapeInfo&gt;&lt;uuid val=&quot;{9A07846A-6C91-4C38-8754-924318DEA031}&quot;/&gt;&lt;isInvalidForFieldText val=&quot;0&quot;/&gt;&lt;Image&gt;&lt;filename val=&quot;C:\DOCUME~1\swp54152\LOCALS~1\Temp\PR\data\asimages\{9A07846A-6C91-4C38-8754-924318DEA031}_11.png&quot;/&gt;&lt;left val=&quot;360&quot;/&gt;&lt;top val=&quot;241&quot;/&gt;&lt;width val=&quot;303&quot;/&gt;&lt;height val=&quot;303&quot;/&gt;&lt;hasText val=&quot;1&quot;/&gt;&lt;/Image&gt;&lt;/ThreeDShapeInfo&gt;"/>
</p:tagLst>
</file>

<file path=ppt/tags/tag199.xml><?xml version="1.0" encoding="utf-8"?>
<p:tagLst xmlns:a="http://schemas.openxmlformats.org/drawingml/2006/main" xmlns:r="http://schemas.openxmlformats.org/officeDocument/2006/relationships" xmlns:p="http://schemas.openxmlformats.org/presentationml/2006/main">
  <p:tag name="PRESENTER_SHAPEINFO" val="&lt;ThreeDShapeInfo&gt;&lt;uuid val=&quot;{4C727BB1-DD14-414F-9C3D-FAFBA2B2DBAA}&quot;/&gt;&lt;isInvalidForFieldText val=&quot;0&quot;/&gt;&lt;Image&gt;&lt;filename val=&quot;C:\DOCUME~1\swp54152\LOCALS~1\Temp\PR\data\asimages\{4C727BB1-DD14-414F-9C3D-FAFBA2B2DBAA}_11.png&quot;/&gt;&lt;left val=&quot;1&quot;/&gt;&lt;top val=&quot;1&quot;/&gt;&lt;width val=&quot;721&quot;/&gt;&lt;height val=&quot;543&quot;/&gt;&lt;hasText val=&quot;1&quot;/&gt;&lt;/Image&gt;&lt;/ThreeDShapeInfo&gt;"/>
</p:tagLst>
</file>

<file path=ppt/tags/tag20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20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30&quot;/&gt;&lt;lineCharCount val=&quot;1&quot;/&gt;&lt;lineCharCount val=&quot;30&quot;/&gt;&lt;lineCharCount val=&quot;31&quot;/&gt;&lt;lineCharCount val=&quot;10&quot;/&gt;&lt;lineCharCount val=&quot;1&quot;/&gt;&lt;lineCharCount val=&quot;34&quot;/&gt;&lt;lineCharCount val=&quot;29&quot;/&gt;&lt;lineCharCount val=&quot;5&quot;/&gt;&lt;/TableIndex&gt;&lt;/ShapeTextInfo&gt;"/>
</p:tagLst>
</file>

<file path=ppt/tags/tag20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2&quot;/&gt;&lt;/TableIndex&gt;&lt;/ShapeTextInfo&gt;"/>
</p:tagLst>
</file>

<file path=ppt/tags/tag20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1&quot;/&gt;&lt;lineCharCount val=&quot;1&quot;/&gt;&lt;lineCharCount val=&quot;19&quot;/&gt;&lt;lineCharCount val=&quot;9&quot;/&gt;&lt;lineCharCount val=&quot;1&quot;/&gt;&lt;lineCharCount val=&quot;12&quot;/&gt;&lt;lineCharCount val=&quot;17&quot;/&gt;&lt;lineCharCount val=&quot;16&quot;/&gt;&lt;lineCharCount val=&quot;8&quot;/&gt;&lt;/TableIndex&gt;&lt;/ShapeTextInfo&gt;"/>
</p:tagLst>
</file>

<file path=ppt/tags/tag204.xml><?xml version="1.0" encoding="utf-8"?>
<p:tagLst xmlns:a="http://schemas.openxmlformats.org/drawingml/2006/main" xmlns:r="http://schemas.openxmlformats.org/officeDocument/2006/relationships" xmlns:p="http://schemas.openxmlformats.org/presentationml/2006/main">
  <p:tag name="PRESENTER_SHAPEINFO" val="&lt;ThreeDShapeInfo&gt;&lt;uuid val=&quot;{2E043D68-34C2-4FEF-8871-938FE7BA23C2}&quot;/&gt;&lt;isInvalidForFieldText val=&quot;0&quot;/&gt;&lt;Image&gt;&lt;filename val=&quot;C:\DOCUME~1\swp54152\LOCALS~1\Temp\PR\data\asimages\{2E043D68-34C2-4FEF-8871-938FE7BA23C2}_12.png&quot;/&gt;&lt;left val=&quot;359&quot;/&gt;&lt;top val=&quot;87&quot;/&gt;&lt;width val=&quot;342&quot;/&gt;&lt;height val=&quot;455&quot;/&gt;&lt;hasText val=&quot;1&quot;/&gt;&lt;/Image&gt;&lt;/ThreeDShapeInfo&gt;"/>
</p:tagLst>
</file>

<file path=ppt/tags/tag20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5&quot;/&gt;&lt;lineCharCount val=&quot;7&quot;/&gt;&lt;lineCharCount val=&quot;7&quot;/&gt;&lt;/TableIndex&gt;&lt;/ShapeTextInfo&gt;"/>
</p:tagLst>
</file>

<file path=ppt/tags/tag20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20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quot;/&gt;&lt;lineCharCount val=&quot;9&quot;/&gt;&lt;lineCharCount val=&quot;1&quot;/&gt;&lt;lineCharCount val=&quot;9&quot;/&gt;&lt;lineCharCount val=&quot;1&quot;/&gt;&lt;lineCharCount val=&quot;10&quot;/&gt;&lt;lineCharCount val=&quot;16&quot;/&gt;&lt;lineCharCount val=&quot;12&quot;/&gt;&lt;lineCharCount val=&quot;12&quot;/&gt;&lt;lineCharCount val=&quot;11&quot;/&gt;&lt;/TableIndex&gt;&lt;/ShapeTextInfo&gt;"/>
</p:tagLst>
</file>

<file path=ppt/tags/tag208.xml><?xml version="1.0" encoding="utf-8"?>
<p:tagLst xmlns:a="http://schemas.openxmlformats.org/drawingml/2006/main" xmlns:r="http://schemas.openxmlformats.org/officeDocument/2006/relationships" xmlns:p="http://schemas.openxmlformats.org/presentationml/2006/main">
  <p:tag name="PRESENTER_SHAPEINFO" val="&lt;ThreeDShapeInfo&gt;&lt;uuid val=&quot;{51D7C43F-7BE0-4A20-91D0-C13A7777632C}&quot;/&gt;&lt;isInvalidForFieldText val=&quot;0&quot;/&gt;&lt;Image&gt;&lt;filename val=&quot;C:\DOCUME~1\swp54152\LOCALS~1\Temp\PR\data\asimages\{51D7C43F-7BE0-4A20-91D0-C13A7777632C}_13.png&quot;/&gt;&lt;left val=&quot;359&quot;/&gt;&lt;top val=&quot;87&quot;/&gt;&lt;width val=&quot;342&quot;/&gt;&lt;height val=&quot;455&quot;/&gt;&lt;hasText val=&quot;1&quot;/&gt;&lt;/Image&gt;&lt;/ThreeDShapeInfo&gt;"/>
</p:tagLst>
</file>

<file path=ppt/tags/tag209.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6&quot;/&gt;&lt;lineCharCount val=&quot;10&quot;/&gt;&lt;lineCharCount val=&quot;8&quot;/&gt;&lt;lineCharCount val=&quot;3&quot;/&gt;&lt;/TableIndex&gt;&lt;/ShapeTextInfo&gt;"/>
</p:tagLst>
</file>

<file path=ppt/tags/tag210.xml><?xml version="1.0" encoding="utf-8"?>
<p:tagLst xmlns:a="http://schemas.openxmlformats.org/drawingml/2006/main" xmlns:r="http://schemas.openxmlformats.org/officeDocument/2006/relationships" xmlns:p="http://schemas.openxmlformats.org/presentationml/2006/main">
  <p:tag name="PRESENTER_SHAPEINFO" val="&lt;ThreeDShapeInfo&gt;&lt;uuid val=&quot;{234F993B-EC49-499A-AE29-0EF885E0391E}&quot;/&gt;&lt;isInvalidForFieldText val=&quot;0&quot;/&gt;&lt;Image&gt;&lt;filename val=&quot;C:\DOCUME~1\swp54152\LOCALS~1\Temp\PR\data\asimages\{234F993B-EC49-499A-AE29-0EF885E0391E}_14.png&quot;/&gt;&lt;left val=&quot;360&quot;/&gt;&lt;top val=&quot;241&quot;/&gt;&lt;width val=&quot;303&quot;/&gt;&lt;height val=&quot;303&quot;/&gt;&lt;hasText val=&quot;1&quot;/&gt;&lt;/Image&gt;&lt;/ThreeDShapeInfo&gt;"/>
</p:tagLst>
</file>

<file path=ppt/tags/tag21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21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8&quot;/&gt;&lt;lineCharCount val=&quot;24&quot;/&gt;&lt;lineCharCount val=&quot;18&quot;/&gt;&lt;lineCharCount val=&quot;16&quot;/&gt;&lt;lineCharCount val=&quot;1&quot;/&gt;&lt;lineCharCount val=&quot;1&quot;/&gt;&lt;lineCharCount val=&quot;22&quot;/&gt;&lt;lineCharCount val=&quot;21&quot;/&gt;&lt;lineCharCount val=&quot;8&quot;/&gt;&lt;/TableIndex&gt;&lt;/ShapeTextInfo&gt;"/>
</p:tagLst>
</file>

<file path=ppt/tags/tag213.xml><?xml version="1.0" encoding="utf-8"?>
<p:tagLst xmlns:a="http://schemas.openxmlformats.org/drawingml/2006/main" xmlns:r="http://schemas.openxmlformats.org/officeDocument/2006/relationships" xmlns:p="http://schemas.openxmlformats.org/presentationml/2006/main">
  <p:tag name="PRESENTER_SHAPEINFO" val="&lt;ThreeDShapeInfo&gt;&lt;uuid val=&quot;{7EE58CDA-C050-4D52-9CF3-48842BFA6617}&quot;/&gt;&lt;isInvalidForFieldText val=&quot;0&quot;/&gt;&lt;Image&gt;&lt;filename val=&quot;C:\DOCUME~1\swp54152\LOCALS~1\Temp\PR\data\asimages\{7EE58CDA-C050-4D52-9CF3-48842BFA6617}_14.png&quot;/&gt;&lt;left val=&quot;354&quot;/&gt;&lt;top val=&quot;70&quot;/&gt;&lt;width val=&quot;300&quot;/&gt;&lt;height val=&quot;301&quot;/&gt;&lt;hasText val=&quot;1&quot;/&gt;&lt;/Image&gt;&lt;/ThreeDShapeInfo&gt;"/>
</p:tagLst>
</file>

<file path=ppt/tags/tag214.xml><?xml version="1.0" encoding="utf-8"?>
<p:tagLst xmlns:a="http://schemas.openxmlformats.org/drawingml/2006/main" xmlns:r="http://schemas.openxmlformats.org/officeDocument/2006/relationships" xmlns:p="http://schemas.openxmlformats.org/presentationml/2006/main">
  <p:tag name="PRESENTER_SHAPEINFO" val="&lt;ThreeDShapeInfo&gt;&lt;uuid val=&quot;{FB1BC4D4-7420-4F94-835E-12F6DA1BDF98}&quot;/&gt;&lt;isInvalidForFieldText val=&quot;0&quot;/&gt;&lt;Image&gt;&lt;filename val=&quot;C:\DOCUME~1\swp54152\LOCALS~1\Temp\PR\data\asimages\{FB1BC4D4-7420-4F94-835E-12F6DA1BDF98}_14.png&quot;/&gt;&lt;left val=&quot;417&quot;/&gt;&lt;top val=&quot;146&quot;/&gt;&lt;width val=&quot;303&quot;/&gt;&lt;height val=&quot;303&quot;/&gt;&lt;hasText val=&quot;1&quot;/&gt;&lt;/Image&gt;&lt;/ThreeDShapeInfo&gt;"/>
</p:tagLst>
</file>

<file path=ppt/tags/tag21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20&quot;/&gt;&lt;/TableIndex&gt;&lt;/ShapeTextInfo&gt;"/>
</p:tagLst>
</file>

<file path=ppt/tags/tag21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1&quot;/&gt;&lt;lineCharCount val=&quot;16&quot;/&gt;&lt;lineCharCount val=&quot;8&quot;/&gt;&lt;lineCharCount val=&quot;1&quot;/&gt;&lt;lineCharCount val=&quot;20&quot;/&gt;&lt;lineCharCount val=&quot;1&quot;/&gt;&lt;lineCharCount val=&quot;18&quot;/&gt;&lt;lineCharCount val=&quot;16&quot;/&gt;&lt;lineCharCount val=&quot;15&quot;/&gt;&lt;lineCharCount val=&quot;10&quot;/&gt;&lt;/TableIndex&gt;&lt;/ShapeTextInfo&gt;"/>
</p:tagLst>
</file>

<file path=ppt/tags/tag21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5&quot;/&gt;&lt;/TableIndex&gt;&lt;/ShapeTextInfo&gt;"/>
</p:tagLst>
</file>

<file path=ppt/tags/tag218.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9&quot;/&gt;&lt;lineCharCount val=&quot;33&quot;/&gt;&lt;lineCharCount val=&quot;18&quot;/&gt;&lt;lineCharCount val=&quot;1&quot;/&gt;&lt;lineCharCount val=&quot;27&quot;/&gt;&lt;lineCharCount val=&quot;17&quot;/&gt;&lt;lineCharCount val=&quot;1&quot;/&gt;&lt;lineCharCount val=&quot;33&quot;/&gt;&lt;lineCharCount val=&quot;27&quot;/&gt;&lt;lineCharCount val=&quot;13&quot;/&gt;&lt;/TableIndex&gt;&lt;/ShapeTextInfo&gt;"/>
</p:tagLst>
</file>

<file path=ppt/tags/tag219.xml><?xml version="1.0" encoding="utf-8"?>
<p:tagLst xmlns:a="http://schemas.openxmlformats.org/drawingml/2006/main" xmlns:r="http://schemas.openxmlformats.org/officeDocument/2006/relationships" xmlns:p="http://schemas.openxmlformats.org/presentationml/2006/main">
  <p:tag name="PRESENTER_SHAPEINFO" val="&lt;ThreeDShapeInfo&gt;&lt;uuid val=&quot;{796D8F37-149A-4DD9-BEC5-2D85BF49E82F}&quot;/&gt;&lt;isInvalidForFieldText val=&quot;0&quot;/&gt;&lt;Image&gt;&lt;filename val=&quot;C:\DOCUME~1\swp54152\LOCALS~1\Temp\PR\data\asimages\{796D8F37-149A-4DD9-BEC5-2D85BF49E82F}_16.png&quot;/&gt;&lt;left val=&quot;194&quot;/&gt;&lt;top val=&quot;65&quot;/&gt;&lt;width val=&quot;529&quot;/&gt;&lt;height val=&quot;475&quot;/&gt;&lt;hasText val=&quot;1&quot;/&gt;&lt;/Image&gt;&lt;/ThreeDShapeInfo&gt;"/>
</p:tagLst>
</file>

<file path=ppt/tags/tag22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3&quot;/&gt;&lt;lineCharCount val=&quot;34&quot;/&gt;&lt;lineCharCount val=&quot;1&quot;/&gt;&lt;lineCharCount val=&quot;14&quot;/&gt;&lt;/TableIndex&gt;&lt;/ShapeTextInfo&gt;"/>
</p:tagLst>
</file>

<file path=ppt/tags/tag22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22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11&quot;/&gt;&lt;lineCharCount val=&quot;17&quot;/&gt;&lt;lineCharCount val=&quot;10&quot;/&gt;&lt;lineCharCount val=&quot;1&quot;/&gt;&lt;/TableIndex&gt;&lt;/ShapeTextInfo&gt;"/>
  <p:tag name="PRESENTER_SHAPEINFO" val="&lt;ThreeDShapeInfo&gt;&lt;uuid val=&quot;{58F3BEF6-57FA-457A-AEEC-A84E4A26912C}&quot;/&gt;&lt;isInvalidForFieldText val=&quot;0&quot;/&gt;&lt;Image&gt;&lt;filename val=&quot;C:\DOCUME~1\swp54152\LOCALS~1\Temp\PR\data\asimages\{58F3BEF6-57FA-457A-AEEC-A84E4A26912C}_18.png&quot;/&gt;&lt;left val=&quot;120&quot;/&gt;&lt;top val=&quot;124&quot;/&gt;&lt;width val=&quot;481&quot;/&gt;&lt;height val=&quot;283&quot;/&gt;&lt;hasText val=&quot;1&quot;/&gt;&lt;/Image&gt;&lt;/ThreeDShapeInfo&gt;"/>
</p:tagLst>
</file>

<file path=ppt/tags/tag22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22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17&quot;/&gt;&lt;lineCharCount val=&quot;18&quot;/&gt;&lt;lineCharCount val=&quot;27&quot;/&gt;&lt;lineCharCount val=&quot;10&quot;/&gt;&lt;lineCharCount val=&quot;18&quot;/&gt;&lt;/TableIndex&gt;&lt;/ShapeTextInfo&gt;"/>
</p:tagLst>
</file>

<file path=ppt/tags/tag225.xml><?xml version="1.0" encoding="utf-8"?>
<p:tagLst xmlns:a="http://schemas.openxmlformats.org/drawingml/2006/main" xmlns:r="http://schemas.openxmlformats.org/officeDocument/2006/relationships" xmlns:p="http://schemas.openxmlformats.org/presentationml/2006/main">
  <p:tag name="PRESENTER_SHAPEINFO" val="&lt;ThreeDShapeInfo&gt;&lt;uuid val=&quot;{3308C75F-939F-415F-B6E2-AC31FB761DF6}&quot;/&gt;&lt;isInvalidForFieldText val=&quot;0&quot;/&gt;&lt;Image&gt;&lt;filename val=&quot;C:\DOCUME~1\swp54152\LOCALS~1\Temp\PR\data\asimages\{3308C75F-939F-415F-B6E2-AC31FB761DF6}_19.png&quot;/&gt;&lt;left val=&quot;450&quot;/&gt;&lt;top val=&quot;105&quot;/&gt;&lt;width val=&quot;256&quot;/&gt;&lt;height val=&quot;354&quot;/&gt;&lt;hasText val=&quot;1&quot;/&gt;&lt;/Image&gt;&lt;/ThreeDShapeInfo&gt;"/>
</p:tagLst>
</file>

<file path=ppt/tags/tag226.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8&quot;/&gt;&lt;/TableIndex&gt;&lt;/ShapeTextInfo&gt;"/>
</p:tagLst>
</file>

<file path=ppt/tags/tag227.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6&quot;/&gt;&lt;lineCharCount val=&quot;1&quot;/&gt;&lt;lineCharCount val=&quot;27&quot;/&gt;&lt;lineCharCount val=&quot;20&quot;/&gt;&lt;lineCharCount val=&quot;14&quot;/&gt;&lt;lineCharCount val=&quot;26&quot;/&gt;&lt;lineCharCount val=&quot;14&quot;/&gt;&lt;/TableIndex&gt;&lt;/ShapeTextInfo&gt;"/>
</p:tagLst>
</file>

<file path=ppt/tags/tag228.xml><?xml version="1.0" encoding="utf-8"?>
<p:tagLst xmlns:a="http://schemas.openxmlformats.org/drawingml/2006/main" xmlns:r="http://schemas.openxmlformats.org/officeDocument/2006/relationships" xmlns:p="http://schemas.openxmlformats.org/presentationml/2006/main">
  <p:tag name="PRESENTER_SHAPEINFO" val="&lt;ThreeDShapeInfo&gt;&lt;uuid val=&quot;{285A5C86-46DF-411E-857D-164186D9970F}&quot;/&gt;&lt;isInvalidForFieldText val=&quot;0&quot;/&gt;&lt;Image&gt;&lt;filename val=&quot;C:\DOCUME~1\swp54152\LOCALS~1\Temp\PR\data\asimages\{285A5C86-46DF-411E-857D-164186D9970F}_20.png&quot;/&gt;&lt;left val=&quot;472&quot;/&gt;&lt;top val=&quot;120&quot;/&gt;&lt;width val=&quot;256&quot;/&gt;&lt;height val=&quot;354&quot;/&gt;&lt;hasText val=&quot;1&quot;/&gt;&lt;/Image&gt;&lt;/ThreeDShapeInfo&gt;"/>
</p:tagLst>
</file>

<file path=ppt/tags/tag229.xml><?xml version="1.0" encoding="utf-8"?>
<p:tagLst xmlns:a="http://schemas.openxmlformats.org/drawingml/2006/main" xmlns:r="http://schemas.openxmlformats.org/officeDocument/2006/relationships" xmlns:p="http://schemas.openxmlformats.org/presentationml/2006/main">
  <p:tag name="PRESENTER_SHAPEINFO" val="&lt;ThreeDShapeInfo&gt;&lt;uuid val=&quot;{BFEB3AF9-E6A1-45F5-97D6-5D4F95743675}&quot;/&gt;&lt;isInvalidForFieldText val=&quot;0&quot;/&gt;&lt;Image&gt;&lt;filename val=&quot;C:\DOCUME~1\swp54152\LOCALS~1\Temp\PR\data\asimages\{BFEB3AF9-E6A1-45F5-97D6-5D4F95743675}_21.png&quot;/&gt;&lt;left val=&quot;34&quot;/&gt;&lt;top val=&quot;87&quot;/&gt;&lt;width val=&quot;661&quot;/&gt;&lt;height val=&quot;375&quot;/&gt;&lt;hasText val=&quot;1&quot;/&gt;&lt;/Image&gt;&lt;/ThreeDShapeInfo&gt;"/>
</p:tagLst>
</file>

<file path=ppt/tags/tag230.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quot;/&gt;&lt;lineCharCount val=&quot;10&quot;/&gt;&lt;/TableIndex&gt;&lt;/ShapeTextInfo&gt;"/>
</p:tagLst>
</file>

<file path=ppt/tags/tag23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5&quot;/&gt;&lt;lineCharCount val=&quot;1&quot;/&gt;&lt;lineCharCount val=&quot;1&quot;/&gt;&lt;lineCharCount val=&quot;10&quot;/&gt;&lt;lineCharCount val=&quot;14&quot;/&gt;&lt;lineCharCount val=&quot;10&quot;/&gt;&lt;/TableIndex&gt;&lt;/ShapeTextInfo&gt;"/>
  <p:tag name="PRESENTER_SHAPEINFO" val="&lt;ThreeDShapeInfo&gt;&lt;uuid val=&quot;{729223B3-BE44-438C-A515-0F54150DAFC4}&quot;/&gt;&lt;isInvalidForFieldText val=&quot;0&quot;/&gt;&lt;Image&gt;&lt;filename val=&quot;C:\DOCUME~1\swp54152\LOCALS~1\Temp\PR\data\asimages\{729223B3-BE44-438C-A515-0F54150DAFC4}_21.png&quot;/&gt;&lt;left val=&quot;69&quot;/&gt;&lt;top val=&quot;89&quot;/&gt;&lt;width val=&quot;592&quot;/&gt;&lt;height val=&quot;413&quot;/&gt;&lt;hasText val=&quot;1&quot;/&gt;&lt;/Image&gt;&lt;/ThreeDShapeInfo&gt;"/>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Wood Type</Template>
  <TotalTime>258</TotalTime>
  <Words>12231</Words>
  <Application>Microsoft Office PowerPoint</Application>
  <PresentationFormat>On-screen Show (4:3)</PresentationFormat>
  <Paragraphs>1159</Paragraphs>
  <Slides>82</Slides>
  <Notes>75</Notes>
  <HiddenSlides>7</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82</vt:i4>
      </vt:variant>
    </vt:vector>
  </HeadingPairs>
  <TitlesOfParts>
    <vt:vector size="95" baseType="lpstr">
      <vt:lpstr>ＭＳ Ｐゴシック</vt:lpstr>
      <vt:lpstr>Arial</vt:lpstr>
      <vt:lpstr>Arial Black</vt:lpstr>
      <vt:lpstr>Arial Narrow</vt:lpstr>
      <vt:lpstr>Calibri</vt:lpstr>
      <vt:lpstr>Rockwell</vt:lpstr>
      <vt:lpstr>Rockwell Condensed</vt:lpstr>
      <vt:lpstr>Symbol</vt:lpstr>
      <vt:lpstr>Times</vt:lpstr>
      <vt:lpstr>Times New Roman</vt:lpstr>
      <vt:lpstr>Verdana</vt:lpstr>
      <vt:lpstr>Wingdings</vt:lpstr>
      <vt:lpstr>Wood Type</vt:lpstr>
      <vt:lpstr>Arrest  &amp; Detention Procedures</vt:lpstr>
      <vt:lpstr>Considerations</vt:lpstr>
      <vt:lpstr>What is an arrest?</vt:lpstr>
      <vt:lpstr> </vt:lpstr>
      <vt:lpstr> </vt:lpstr>
      <vt:lpstr> </vt:lpstr>
      <vt:lpstr>Making the arrest</vt:lpstr>
      <vt:lpstr>Information to be given on arrest</vt:lpstr>
      <vt:lpstr>Reasonable Force</vt:lpstr>
      <vt:lpstr>PowerPoint Presentation</vt:lpstr>
      <vt:lpstr>Balancing Competing Rights &amp; Needs</vt:lpstr>
      <vt:lpstr>PowerPoint Presentation</vt:lpstr>
      <vt:lpstr>PowerPoint Presentation</vt:lpstr>
      <vt:lpstr>Section 24 PACE 1984</vt:lpstr>
      <vt:lpstr>Section 24 PACE 1984</vt:lpstr>
      <vt:lpstr>PowerPoint Presentation</vt:lpstr>
      <vt:lpstr>Reasonable Grounds</vt:lpstr>
      <vt:lpstr>Mode of trial</vt:lpstr>
      <vt:lpstr>Types of offences</vt:lpstr>
      <vt:lpstr>Power of arrest - other persons</vt:lpstr>
      <vt:lpstr>Power of arrest - other persons</vt:lpstr>
      <vt:lpstr>Any Person Arrest reasons</vt:lpstr>
      <vt:lpstr>Section 24 PACE 1984 &amp; PACE Code G   Necessity to arrest </vt:lpstr>
      <vt:lpstr>Balancing Competing Rights &amp; Needs</vt:lpstr>
      <vt:lpstr>Investigation Objectives</vt:lpstr>
      <vt:lpstr>PowerPoint Presentation</vt:lpstr>
      <vt:lpstr>PowerPoint Presentation</vt:lpstr>
      <vt:lpstr>COP PLANNED</vt:lpstr>
      <vt:lpstr>PowerPoint Presentation</vt:lpstr>
      <vt:lpstr>To enable the name and/or address of the person in question to be ascertained. </vt:lpstr>
      <vt:lpstr>To prevent the person in question causing physical injury to:</vt:lpstr>
      <vt:lpstr>To prevent the person in question suffering physical injury</vt:lpstr>
      <vt:lpstr>To prevent the person causing loss or damage to property</vt:lpstr>
      <vt:lpstr>To prevent the person in question:</vt:lpstr>
      <vt:lpstr>PowerPoint Presentation</vt:lpstr>
      <vt:lpstr>To prevent any prosecution for the   offence from being hindered by the disappearance of the person in question.</vt:lpstr>
      <vt:lpstr>To allow the prompt and effective investigation of the offence or of the conduct of the person in question.</vt:lpstr>
      <vt:lpstr>Investigatory Purposes:</vt:lpstr>
      <vt:lpstr>Investigatory Purposes</vt:lpstr>
      <vt:lpstr>Investigatory Purposes</vt:lpstr>
      <vt:lpstr>Investigatory Purposes</vt:lpstr>
      <vt:lpstr>Investigatory Purposes</vt:lpstr>
      <vt:lpstr>Investigatory Purposes</vt:lpstr>
      <vt:lpstr>De-Arresting</vt:lpstr>
      <vt:lpstr>Transporting Prisoners to a Police Station</vt:lpstr>
      <vt:lpstr>Prisoners of the Opposite Sex</vt:lpstr>
      <vt:lpstr>Drunken Prisoners</vt:lpstr>
      <vt:lpstr>Arrival at the Police Station</vt:lpstr>
      <vt:lpstr>The Custody Officer</vt:lpstr>
      <vt:lpstr>The Custody Officer</vt:lpstr>
      <vt:lpstr>Prisoners Rights</vt:lpstr>
      <vt:lpstr>The Custody Record</vt:lpstr>
      <vt:lpstr>Record of Arrest</vt:lpstr>
      <vt:lpstr>PowerPoint Presentation</vt:lpstr>
      <vt:lpstr>PowerPoint Presentation</vt:lpstr>
      <vt:lpstr>PowerPoint Presentation</vt:lpstr>
      <vt:lpstr>Cautions, Significant Statements  &amp; Unsolicited Comments </vt:lpstr>
      <vt:lpstr>The Caution (1)</vt:lpstr>
      <vt:lpstr>The Caution (2)</vt:lpstr>
      <vt:lpstr>The Caution (3)</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RIGHT TO SILENCE</vt:lpstr>
      <vt:lpstr>Sec 34 Criminal Justice &amp; Public Order Act 1994 </vt:lpstr>
      <vt:lpstr>Sec 34 Criminal Justice &amp; Public Order Act 1994 </vt:lpstr>
      <vt:lpstr>PowerPoint Presentation</vt:lpstr>
      <vt:lpstr>Significant Statement </vt:lpstr>
      <vt:lpstr>Unsolicited Comment </vt:lpstr>
      <vt:lpstr>Significant Silence </vt:lpstr>
      <vt:lpstr>Unsolicited Comments</vt:lpstr>
      <vt:lpstr>Making a record</vt:lpstr>
      <vt:lpstr>Cautions &amp; Significant Statements  Any questions?</vt:lpstr>
      <vt:lpstr>Report for Summons</vt:lpstr>
      <vt:lpstr>Report for Summons</vt:lpstr>
      <vt:lpstr>Report for Summons</vt:lpstr>
      <vt:lpstr>Read only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Wynne Jones (Business &amp; Management)</cp:lastModifiedBy>
  <cp:revision>9</cp:revision>
  <dcterms:created xsi:type="dcterms:W3CDTF">2015-08-20T08:39:09Z</dcterms:created>
  <dcterms:modified xsi:type="dcterms:W3CDTF">2017-11-17T08:42:29Z</dcterms:modified>
</cp:coreProperties>
</file>