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69" r:id="rId2"/>
    <p:sldId id="259" r:id="rId3"/>
    <p:sldId id="260" r:id="rId4"/>
    <p:sldId id="262" r:id="rId5"/>
    <p:sldId id="263" r:id="rId6"/>
    <p:sldId id="264" r:id="rId7"/>
    <p:sldId id="265" r:id="rId8"/>
    <p:sldId id="266" r:id="rId9"/>
    <p:sldId id="27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EFB0CC-776D-43DB-B3AE-5D8543AC2B54}" v="327" dt="2022-06-23T13:08:43.708"/>
    <p1510:client id="{CF52D8ED-4416-4F89-84C6-CDFB6407AD54}" v="46" dt="2022-06-24T12:01:58.819"/>
    <p1510:client id="{E35C5364-20E6-4654-9CB1-D9D3B58D4AB9}" v="432" dt="2022-06-23T16:19:41.5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26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849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437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4732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546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6280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7086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44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149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6151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923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16848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54014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37880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1562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22780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25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6/24/2022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3561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mmpro.biz/communication-in-top-eight-digital-skills-needed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E2C3934B-9894-C89F-5F80-D63C82031E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6584271"/>
              </p:ext>
            </p:extLst>
          </p:nvPr>
        </p:nvGraphicFramePr>
        <p:xfrm>
          <a:off x="692187" y="302004"/>
          <a:ext cx="5236480" cy="513406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042624">
                  <a:extLst>
                    <a:ext uri="{9D8B030D-6E8A-4147-A177-3AD203B41FA5}">
                      <a16:colId xmlns:a16="http://schemas.microsoft.com/office/drawing/2014/main" val="3328566444"/>
                    </a:ext>
                  </a:extLst>
                </a:gridCol>
                <a:gridCol w="3193856">
                  <a:extLst>
                    <a:ext uri="{9D8B030D-6E8A-4147-A177-3AD203B41FA5}">
                      <a16:colId xmlns:a16="http://schemas.microsoft.com/office/drawing/2014/main" val="3888510510"/>
                    </a:ext>
                  </a:extLst>
                </a:gridCol>
              </a:tblGrid>
              <a:tr h="960571">
                <a:tc>
                  <a:txBody>
                    <a:bodyPr/>
                    <a:lstStyle/>
                    <a:p>
                      <a:r>
                        <a:rPr lang="en-GB" dirty="0"/>
                        <a:t>MODULE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Digital skills and research methods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2951741"/>
                  </a:ext>
                </a:extLst>
              </a:tr>
              <a:tr h="1198794">
                <a:tc>
                  <a:txBody>
                    <a:bodyPr/>
                    <a:lstStyle/>
                    <a:p>
                      <a:r>
                        <a:rPr lang="en-GB" dirty="0"/>
                        <a:t>Task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Are students confident using technology to collaborate?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1928712"/>
                  </a:ext>
                </a:extLst>
              </a:tr>
              <a:tr h="855781">
                <a:tc>
                  <a:txBody>
                    <a:bodyPr/>
                    <a:lstStyle/>
                    <a:p>
                      <a:r>
                        <a:rPr lang="en-GB" dirty="0"/>
                        <a:t>Module code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LCHS4002_BIRM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511379"/>
                  </a:ext>
                </a:extLst>
              </a:tr>
              <a:tr h="934374">
                <a:tc>
                  <a:txBody>
                    <a:bodyPr/>
                    <a:lstStyle/>
                    <a:p>
                      <a:r>
                        <a:rPr lang="en-GB" dirty="0"/>
                        <a:t>Student name/id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Mariyum Munsha 212-7038</a:t>
                      </a:r>
                    </a:p>
                    <a:p>
                      <a:r>
                        <a:rPr lang="en-GB" dirty="0"/>
                        <a:t>Hannah Bibi 212-6018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9694452"/>
                  </a:ext>
                </a:extLst>
              </a:tr>
              <a:tr h="1184542">
                <a:tc>
                  <a:txBody>
                    <a:bodyPr/>
                    <a:lstStyle/>
                    <a:p>
                      <a:r>
                        <a:rPr lang="en-GB" dirty="0"/>
                        <a:t>Lecturer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Munodzinesa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Zuwirai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2458000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C8819FC1-BA72-2F00-8EB2-C9F12E9930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086" y="302004"/>
            <a:ext cx="4572661" cy="5134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4030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80A8756-44D2-87A1-66CC-3AFF1EF2DA51}"/>
              </a:ext>
            </a:extLst>
          </p:cNvPr>
          <p:cNvSpPr txBox="1"/>
          <p:nvPr/>
        </p:nvSpPr>
        <p:spPr>
          <a:xfrm>
            <a:off x="5209563" y="2160589"/>
            <a:ext cx="4064439" cy="388077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Introduction 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0" indent="-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The researcher Aims to understand if UWTSD students are confident in using technology to collaborate. </a:t>
            </a:r>
          </a:p>
          <a:p>
            <a:pPr marL="457200" indent="-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They will use quantitive research method.</a:t>
            </a:r>
          </a:p>
          <a:p>
            <a:pPr marL="457200" indent="-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Based on existing Literature students seem to be confident using Technology.</a:t>
            </a:r>
          </a:p>
        </p:txBody>
      </p:sp>
      <p:pic>
        <p:nvPicPr>
          <p:cNvPr id="3" name="Picture 2" descr="A close-up of a circuit board&#10;&#10;Description automatically generated with medium confidence">
            <a:extLst>
              <a:ext uri="{FF2B5EF4-FFF2-40B4-BE49-F238E27FC236}">
                <a16:creationId xmlns:a16="http://schemas.microsoft.com/office/drawing/2014/main" id="{3C64FC69-7D78-A9D1-1EEA-A4AD19DE72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43" r="30507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3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995754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FB2E48-BBBB-16BC-D761-A2E924836969}"/>
              </a:ext>
            </a:extLst>
          </p:cNvPr>
          <p:cNvSpPr txBox="1"/>
          <p:nvPr/>
        </p:nvSpPr>
        <p:spPr>
          <a:xfrm>
            <a:off x="5394960" y="1202646"/>
            <a:ext cx="4064439" cy="388077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0" indent="-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Digital tools and platforms are becoming ever more integral to our personal and working lives. Digital learning increases access to education and knowledge while empowering students with a mindset and capabilities that sets them up for success in their present and future.</a:t>
            </a:r>
            <a:r>
              <a:rPr lang="en-GB" dirty="0"/>
              <a:t> (Bel </a:t>
            </a:r>
            <a:r>
              <a:rPr lang="en-GB" dirty="0" err="1"/>
              <a:t>Bonnor</a:t>
            </a:r>
            <a:r>
              <a:rPr lang="en-GB" dirty="0"/>
              <a:t>, 2022) 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0" indent="-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Most schools are using MS Teams ,Outlook and Moodle...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" name="Picture 2" descr="A close-up of a circuit board&#10;&#10;Description automatically generated with medium confidence">
            <a:extLst>
              <a:ext uri="{FF2B5EF4-FFF2-40B4-BE49-F238E27FC236}">
                <a16:creationId xmlns:a16="http://schemas.microsoft.com/office/drawing/2014/main" id="{34DEBC98-20EC-9C57-B47B-EA3EDC256D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43" r="30507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1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762391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light, projector&#10;&#10;Description automatically generated">
            <a:extLst>
              <a:ext uri="{FF2B5EF4-FFF2-40B4-BE49-F238E27FC236}">
                <a16:creationId xmlns:a16="http://schemas.microsoft.com/office/drawing/2014/main" id="{F7A484F7-A977-03A8-CCD9-702903DA11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924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A14647-2C2D-9F52-4DBB-9E5F31BA5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Rationale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BB60F0-C597-2563-042E-008855C39760}"/>
              </a:ext>
            </a:extLst>
          </p:cNvPr>
          <p:cNvSpPr txBox="1"/>
          <p:nvPr/>
        </p:nvSpPr>
        <p:spPr>
          <a:xfrm>
            <a:off x="475390" y="1741026"/>
            <a:ext cx="4645250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 defTabSz="5738813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Learner interface interaction, often know  as student contact with the various media used in a learning activity, was included by (Hillman et al.,1994). </a:t>
            </a:r>
          </a:p>
          <a:p>
            <a:pPr algn="just" defTabSz="5738813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Due to its tremendous ability to clarify learning processes based on knowledge-construction, computer supported collaborative learning (CSCL) has assumed a prominent role in online education ( Hernández-</a:t>
            </a:r>
            <a:r>
              <a:rPr lang="en-US" b="0" i="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Sellés</a:t>
            </a:r>
            <a:r>
              <a:rPr lang="en-US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et al., 2019)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32" name="Straight Connector 1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1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55849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hand on a computer&#10;&#10;Description automatically generated with low confidence">
            <a:extLst>
              <a:ext uri="{FF2B5EF4-FFF2-40B4-BE49-F238E27FC236}">
                <a16:creationId xmlns:a16="http://schemas.microsoft.com/office/drawing/2014/main" id="{09EB766E-1742-E3E3-B97D-E15E89A6F1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16" r="10176" b="-2"/>
          <a:stretch/>
        </p:blipFill>
        <p:spPr>
          <a:xfrm>
            <a:off x="4766733" y="-32721"/>
            <a:ext cx="7443529" cy="685800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500322-D931-282D-00E7-DCFF0172C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085" y="0"/>
            <a:ext cx="3851123" cy="132080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cs typeface="Calibri Light"/>
              </a:rPr>
              <a:t>Proposed methods</a:t>
            </a:r>
            <a:endParaRPr lang="en-US" dirty="0"/>
          </a:p>
        </p:txBody>
      </p:sp>
      <p:sp>
        <p:nvSpPr>
          <p:cNvPr id="58" name="Content Placeholder 8">
            <a:extLst>
              <a:ext uri="{FF2B5EF4-FFF2-40B4-BE49-F238E27FC236}">
                <a16:creationId xmlns:a16="http://schemas.microsoft.com/office/drawing/2014/main" id="{2DAD22A8-B054-0BE5-1065-8CCF7E4C3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179" y="1490147"/>
            <a:ext cx="4374292" cy="4382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We propose to use a </a:t>
            </a:r>
            <a:r>
              <a:rPr lang="en-US" dirty="0" err="1"/>
              <a:t>quantitive</a:t>
            </a:r>
            <a:r>
              <a:rPr lang="en-US" dirty="0"/>
              <a:t> method to collect data because we can not measure the results of qualitative method.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The method is primary as we collect the data from the students at UWTSD.	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  <p:cxnSp>
        <p:nvCxnSpPr>
          <p:cNvPr id="59" name="Straight Connector 1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1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1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2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3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4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5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22296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1A806-CAFB-E18D-42CC-85D6D8CB2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156238"/>
            <a:ext cx="3737268" cy="132080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cs typeface="Calibri Light"/>
              </a:rPr>
              <a:t>Ethical considerations</a:t>
            </a:r>
            <a:endParaRPr lang="en-US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FB92E44B-26AA-F803-F5FC-254DE40A3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1899332"/>
            <a:ext cx="4064439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When we collect the data, we will solely be using it for just this research.</a:t>
            </a:r>
          </a:p>
          <a:p>
            <a:pPr marL="0" indent="0">
              <a:buNone/>
            </a:pPr>
            <a:r>
              <a:rPr lang="en-GB" dirty="0"/>
              <a:t>We will ask open end questions.</a:t>
            </a:r>
          </a:p>
          <a:p>
            <a:pPr marL="0" indent="0">
              <a:buNone/>
            </a:pPr>
            <a:r>
              <a:rPr lang="en-GB" dirty="0"/>
              <a:t>We will take informed consent.</a:t>
            </a:r>
          </a:p>
          <a:p>
            <a:pPr marL="0" indent="0">
              <a:buNone/>
            </a:pPr>
            <a:r>
              <a:rPr lang="en-GB" dirty="0"/>
              <a:t>We will make a form and carry out a survey on students from our university. </a:t>
            </a:r>
          </a:p>
          <a:p>
            <a:endParaRPr lang="en-US" dirty="0"/>
          </a:p>
        </p:txBody>
      </p:sp>
      <p:pic>
        <p:nvPicPr>
          <p:cNvPr id="5" name="Content Placeholder 4" descr="A picture containing text, electronics&#10;&#10;Description automatically generated">
            <a:extLst>
              <a:ext uri="{FF2B5EF4-FFF2-40B4-BE49-F238E27FC236}">
                <a16:creationId xmlns:a16="http://schemas.microsoft.com/office/drawing/2014/main" id="{F294DC0C-446C-AB1A-E786-098A348652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4" r="50076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610537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B0BCEEFA-3BB1-7DEA-C00B-6BC8101C5C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13" t="7011" r="15112" b="-3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1D383C-3C47-01AF-E29E-A52C159F2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9" y="296563"/>
            <a:ext cx="3448114" cy="16475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dirty="0"/>
              <a:t>Research timeline 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0A450857-9474-9518-3621-9F8FDFECD5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2201562"/>
              </p:ext>
            </p:extLst>
          </p:nvPr>
        </p:nvGraphicFramePr>
        <p:xfrm>
          <a:off x="433152" y="2431119"/>
          <a:ext cx="6593016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8254">
                  <a:extLst>
                    <a:ext uri="{9D8B030D-6E8A-4147-A177-3AD203B41FA5}">
                      <a16:colId xmlns:a16="http://schemas.microsoft.com/office/drawing/2014/main" val="3445128870"/>
                    </a:ext>
                  </a:extLst>
                </a:gridCol>
                <a:gridCol w="1648254">
                  <a:extLst>
                    <a:ext uri="{9D8B030D-6E8A-4147-A177-3AD203B41FA5}">
                      <a16:colId xmlns:a16="http://schemas.microsoft.com/office/drawing/2014/main" val="799993131"/>
                    </a:ext>
                  </a:extLst>
                </a:gridCol>
                <a:gridCol w="1648254">
                  <a:extLst>
                    <a:ext uri="{9D8B030D-6E8A-4147-A177-3AD203B41FA5}">
                      <a16:colId xmlns:a16="http://schemas.microsoft.com/office/drawing/2014/main" val="3419428285"/>
                    </a:ext>
                  </a:extLst>
                </a:gridCol>
                <a:gridCol w="1648254">
                  <a:extLst>
                    <a:ext uri="{9D8B030D-6E8A-4147-A177-3AD203B41FA5}">
                      <a16:colId xmlns:a16="http://schemas.microsoft.com/office/drawing/2014/main" val="4033182944"/>
                    </a:ext>
                  </a:extLst>
                </a:gridCol>
              </a:tblGrid>
              <a:tr h="438155">
                <a:tc>
                  <a:txBody>
                    <a:bodyPr/>
                    <a:lstStyle/>
                    <a:p>
                      <a:r>
                        <a:rPr lang="en-GB" dirty="0"/>
                        <a:t>Week1 – 4/07/22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Week2 – 11/07/22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Week3 – 18/07/22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Week4 – 25/07/22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594559"/>
                  </a:ext>
                </a:extLst>
              </a:tr>
              <a:tr h="300715">
                <a:tc>
                  <a:txBody>
                    <a:bodyPr/>
                    <a:lstStyle/>
                    <a:p>
                      <a:r>
                        <a:rPr lang="en-GB" dirty="0"/>
                        <a:t>Prepare questionnaire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Send questionnaire to students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Collect data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Prepare a analytical report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29764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589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39F3AB84-5A4D-4137-0F93-50434945A8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1" r="21397" b="-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05A473-FF68-394D-FF37-7940CCA45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cs typeface="Calibri Light"/>
              </a:rPr>
              <a:t>Hypothesis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6233F-D6C0-DCE5-67C8-6E19A342D2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838" y="2072639"/>
            <a:ext cx="4763557" cy="36053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expected results of this research is that students at UWTSD are confident to use technology to collaborate on doing their assignments and study workshops available.</a:t>
            </a:r>
          </a:p>
          <a:p>
            <a:pPr marL="0" indent="0">
              <a:buNone/>
            </a:pPr>
            <a:r>
              <a:rPr lang="en-US" dirty="0"/>
              <a:t>Students are confident as they can get one to one sessions this helps boosting student’s confidence. </a:t>
            </a:r>
          </a:p>
          <a:p>
            <a:pPr marL="0" indent="0">
              <a:buNone/>
            </a:pPr>
            <a:r>
              <a:rPr lang="en-US" dirty="0"/>
              <a:t>They know how to utilize their skills for them to interact with fellow students and lecturer’s.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  <p:cxnSp>
        <p:nvCxnSpPr>
          <p:cNvPr id="7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82575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999F8BA-3A94-A55F-DBC1-A8367D86B27F}"/>
              </a:ext>
            </a:extLst>
          </p:cNvPr>
          <p:cNvSpPr txBox="1"/>
          <p:nvPr/>
        </p:nvSpPr>
        <p:spPr>
          <a:xfrm>
            <a:off x="505096" y="117447"/>
            <a:ext cx="8636807" cy="30777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cs typeface="Calibri Light"/>
              </a:rPr>
              <a:t>Reference List</a:t>
            </a:r>
          </a:p>
          <a:p>
            <a:pPr algn="ctr"/>
            <a:endParaRPr lang="en-GB" dirty="0"/>
          </a:p>
          <a:p>
            <a:r>
              <a:rPr lang="en-GB" dirty="0"/>
              <a:t>Anon, (2015). Communication in Top Eight Digital Skills Needed -[online] Available at: </a:t>
            </a:r>
            <a:r>
              <a:rPr lang="en-GB" dirty="0">
                <a:hlinkClick r:id="rId2"/>
              </a:rPr>
              <a:t>https://www.commpro.biz/communication-in-top-eight-digital-skills-needed/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Bel </a:t>
            </a:r>
            <a:r>
              <a:rPr lang="en-GB" dirty="0" err="1"/>
              <a:t>Bonnor</a:t>
            </a:r>
            <a:r>
              <a:rPr lang="en-GB" dirty="0"/>
              <a:t>, (2022). The meaning and importance of digital learning -[online] Available at: </a:t>
            </a:r>
            <a:r>
              <a:rPr lang="en-GB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https://themindlab.com/2022/01/05/the-meaning-and-importance-of-digital-learning/#:~:text=Why%20is%20digital%20learning%20important,in%20their%20present%20and%20future.</a:t>
            </a:r>
            <a:r>
              <a:rPr lang="en-GB" dirty="0"/>
              <a:t>‌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933CC4-E09D-CC22-E93D-473AEBE6DA16}"/>
              </a:ext>
            </a:extLst>
          </p:cNvPr>
          <p:cNvSpPr txBox="1"/>
          <p:nvPr/>
        </p:nvSpPr>
        <p:spPr>
          <a:xfrm>
            <a:off x="410714" y="3295163"/>
            <a:ext cx="896070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Ben Youssef, A., </a:t>
            </a:r>
            <a:r>
              <a:rPr lang="en-GB" dirty="0" err="1"/>
              <a:t>Dahmani</a:t>
            </a:r>
            <a:r>
              <a:rPr lang="en-GB" dirty="0"/>
              <a:t>, M. and </a:t>
            </a:r>
            <a:r>
              <a:rPr lang="en-GB" dirty="0" err="1"/>
              <a:t>Ragni</a:t>
            </a:r>
            <a:r>
              <a:rPr lang="en-GB" dirty="0"/>
              <a:t>, L. (2022) ‘</a:t>
            </a: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</a:rPr>
              <a:t>ICT Use, Digital Skills and Students’ Academic Performance: Exploring the Digital Divide</a:t>
            </a:r>
            <a:r>
              <a:rPr lang="en-GB" dirty="0"/>
              <a:t>’, Information (Basel), 13(3), p. 129–. doi:10.3390/info13030129. ‌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FCB3F8-4BF9-DB18-242B-FB6D20A44AEB}"/>
              </a:ext>
            </a:extLst>
          </p:cNvPr>
          <p:cNvSpPr txBox="1"/>
          <p:nvPr/>
        </p:nvSpPr>
        <p:spPr>
          <a:xfrm>
            <a:off x="410714" y="5403081"/>
            <a:ext cx="9144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dirty="0"/>
              <a:t>Hernández-</a:t>
            </a:r>
            <a:r>
              <a:rPr lang="en-GB" dirty="0" err="1"/>
              <a:t>Sellés</a:t>
            </a:r>
            <a:r>
              <a:rPr lang="en-GB" dirty="0"/>
              <a:t>, N., Pablo-César Muñoz-</a:t>
            </a:r>
            <a:r>
              <a:rPr lang="en-GB" dirty="0" err="1"/>
              <a:t>Carril</a:t>
            </a:r>
            <a:r>
              <a:rPr lang="en-GB" dirty="0"/>
              <a:t> and González-</a:t>
            </a:r>
            <a:r>
              <a:rPr lang="en-GB" dirty="0" err="1"/>
              <a:t>Sanmamed</a:t>
            </a:r>
            <a:r>
              <a:rPr lang="en-GB" dirty="0"/>
              <a:t>, M. (2019). </a:t>
            </a: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</a:rPr>
              <a:t>Computer-supported collaborative learning: An analysis of the relationship between interaction, emotional support and online collaborative tools. </a:t>
            </a:r>
            <a:r>
              <a:rPr lang="en-GB" b="0" i="1" dirty="0">
                <a:solidFill>
                  <a:srgbClr val="201F1E"/>
                </a:solidFill>
                <a:effectLst/>
                <a:latin typeface="Roboto" panose="02000000000000000000" pitchFamily="2" charset="0"/>
              </a:rPr>
              <a:t>Computers &amp; Education</a:t>
            </a:r>
            <a:r>
              <a:rPr lang="en-GB" b="0" i="0" dirty="0">
                <a:solidFill>
                  <a:srgbClr val="201F1E"/>
                </a:solidFill>
                <a:effectLst/>
                <a:latin typeface="Roboto" panose="02000000000000000000" pitchFamily="2" charset="0"/>
              </a:rPr>
              <a:t>, 138, pp.1–12. doi:10.1016/j.compedu.2019.04.012.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BA8C52-2D55-2C16-0A36-7681F7C9309B}"/>
              </a:ext>
            </a:extLst>
          </p:cNvPr>
          <p:cNvSpPr txBox="1"/>
          <p:nvPr/>
        </p:nvSpPr>
        <p:spPr>
          <a:xfrm>
            <a:off x="410714" y="4349122"/>
            <a:ext cx="809573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dirty="0"/>
              <a:t>Iberdrola. (n.d.). </a:t>
            </a: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Digital skills: are we ready for the digitisation of employment?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[online] Available at: https://www.iberdrola.com/innovation/digital-skills [Accessed 23 Jun. 2022].‌</a:t>
            </a:r>
          </a:p>
        </p:txBody>
      </p:sp>
    </p:spTree>
    <p:extLst>
      <p:ext uri="{BB962C8B-B14F-4D97-AF65-F5344CB8AC3E}">
        <p14:creationId xmlns:p14="http://schemas.microsoft.com/office/powerpoint/2010/main" val="69810122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257</TotalTime>
  <Words>603</Words>
  <Application>Microsoft Office PowerPoint</Application>
  <PresentationFormat>Widescreen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Arial</vt:lpstr>
      <vt:lpstr>Calibri</vt:lpstr>
      <vt:lpstr>Roboto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Rationale</vt:lpstr>
      <vt:lpstr>Proposed methods</vt:lpstr>
      <vt:lpstr>Ethical considerations</vt:lpstr>
      <vt:lpstr>Research timeline </vt:lpstr>
      <vt:lpstr>Hypothesis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Mariyum Munsha</cp:lastModifiedBy>
  <cp:revision>425</cp:revision>
  <dcterms:created xsi:type="dcterms:W3CDTF">2022-06-21T13:21:04Z</dcterms:created>
  <dcterms:modified xsi:type="dcterms:W3CDTF">2022-06-24T13:12:07Z</dcterms:modified>
</cp:coreProperties>
</file>