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7/11/2021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293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7/11/2021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585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7/11/2021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68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7/11/2021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628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7/11/2021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567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7/11/2021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615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7/11/2021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290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7/11/2021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959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7/11/2021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47618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7/11/2021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071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7/11/2021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521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7/11/2021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898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9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2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um.com/@faiqa.shakeel112/happiness-is-an-inside-job-29cec7cdd27e" TargetMode="External"/><Relationship Id="rId3" Type="http://schemas.openxmlformats.org/officeDocument/2006/relationships/hyperlink" Target="https://www.dailypioneer.com/2017/health-and-fitness/teenage-trauma-may-up-depression-risk-during-menopause.html" TargetMode="External"/><Relationship Id="rId7" Type="http://schemas.openxmlformats.org/officeDocument/2006/relationships/hyperlink" Target="https://thepsychologist.bps.org.uk/volume-32/september-2019/turning-tanker-child-mental-health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istockphoto.com/vector/mental-disorder-treatment-gm1154665307-314076993" TargetMode="External"/><Relationship Id="rId5" Type="http://schemas.openxmlformats.org/officeDocument/2006/relationships/hyperlink" Target="https://health.clevelandclinic.org/living-with-ptsd-how-to-manage-anxiety-and-flashbacks/" TargetMode="External"/><Relationship Id="rId10" Type="http://schemas.openxmlformats.org/officeDocument/2006/relationships/hyperlink" Target="https://youngminds.org.uk/find-help/conditions/ptsd/" TargetMode="External"/><Relationship Id="rId4" Type="http://schemas.openxmlformats.org/officeDocument/2006/relationships/hyperlink" Target="https://www.everypixel.com/image-4055142880612306803" TargetMode="External"/><Relationship Id="rId9" Type="http://schemas.openxmlformats.org/officeDocument/2006/relationships/hyperlink" Target="https://society6.com/product/one-step-at-a-time138563_pr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20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Pastel colours in gradient surface design">
            <a:extLst>
              <a:ext uri="{FF2B5EF4-FFF2-40B4-BE49-F238E27FC236}">
                <a16:creationId xmlns:a16="http://schemas.microsoft.com/office/drawing/2014/main" id="{C762209B-CDB0-4ADA-9626-0DE9BFE69C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7130" b="860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4" name="Rectangle 22">
            <a:extLst>
              <a:ext uri="{FF2B5EF4-FFF2-40B4-BE49-F238E27FC236}">
                <a16:creationId xmlns:a16="http://schemas.microsoft.com/office/drawing/2014/main" id="{BCFF10A9-48A8-49DE-BCC0-36CD4D617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69" y="1267730"/>
            <a:ext cx="9576262" cy="430795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9E6EC7A-73F0-4AA6-8CCE-7492D8F65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68" y="1267730"/>
            <a:ext cx="9576262" cy="4307950"/>
          </a:xfrm>
          <a:prstGeom prst="rect">
            <a:avLst/>
          </a:prstGeom>
          <a:solidFill>
            <a:srgbClr val="C696A5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9532" y="2091263"/>
            <a:ext cx="8652938" cy="2461504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TRAUMA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tint val="95000"/>
              </a:schemeClr>
              <a:schemeClr val="bg1">
                <a:shade val="92000"/>
                <a:satMod val="115000"/>
              </a:schemeClr>
            </a:duotone>
          </a:blip>
          <a:tile tx="0" ty="0" sx="60000" sy="6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4003B42-F17E-473C-9366-9369C0471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49DDF01-2EFB-49D0-864E-0CE29F33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accent1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7DBF2-3646-44A1-B737-D2D2DD072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040" y="1754659"/>
            <a:ext cx="9860547" cy="30054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83000"/>
              </a:lnSpc>
            </a:pPr>
            <a:r>
              <a:rPr lang="en-US" sz="3600" b="1" cap="all" spc="-100">
                <a:solidFill>
                  <a:schemeClr val="tx1"/>
                </a:solidFill>
                <a:latin typeface="Arial"/>
                <a:cs typeface="Arial"/>
              </a:rPr>
              <a:t>Young people and society 3:Trauma,</a:t>
            </a:r>
            <a:r>
              <a:rPr lang="en-US" sz="3600" b="1" cap="all" spc="-10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3600" b="1" cap="all" spc="-100">
                <a:solidFill>
                  <a:schemeClr val="tx1"/>
                </a:solidFill>
                <a:latin typeface="Arial"/>
                <a:cs typeface="Arial"/>
              </a:rPr>
              <a:t>Exploitation and Toxic Childhood </a:t>
            </a:r>
            <a:br>
              <a:rPr lang="en-US" sz="3600" b="1" cap="all" spc="-100">
                <a:latin typeface="Arial"/>
              </a:rPr>
            </a:br>
            <a:r>
              <a:rPr lang="en-US" sz="3600" b="1" cap="all" spc="-100">
                <a:solidFill>
                  <a:schemeClr val="tx1"/>
                </a:solidFill>
                <a:latin typeface="Arial"/>
                <a:cs typeface="Arial"/>
              </a:rPr>
              <a:t>(ECYW6004)</a:t>
            </a:r>
            <a:br>
              <a:rPr lang="en-US" sz="3600" b="1" cap="all" spc="-100">
                <a:latin typeface="Arial"/>
              </a:rPr>
            </a:br>
            <a:br>
              <a:rPr lang="en-US" sz="3600" b="1" cap="all" spc="-100">
                <a:latin typeface="Arial"/>
              </a:rPr>
            </a:br>
            <a:r>
              <a:rPr lang="en-US" sz="3600" b="1" cap="all" spc="-100">
                <a:solidFill>
                  <a:schemeClr val="tx1"/>
                </a:solidFill>
                <a:latin typeface="Arial"/>
                <a:cs typeface="Arial"/>
              </a:rPr>
              <a:t>Samantha Plant</a:t>
            </a:r>
            <a:br>
              <a:rPr lang="en-US" sz="3600" b="1" cap="all" spc="-100">
                <a:latin typeface="Arial"/>
              </a:rPr>
            </a:br>
            <a:r>
              <a:rPr lang="en-US" sz="3600" b="1" cap="all" spc="-100">
                <a:solidFill>
                  <a:schemeClr val="tx1"/>
                </a:solidFill>
                <a:latin typeface="Arial"/>
                <a:cs typeface="Arial"/>
              </a:rPr>
              <a:t>1810378</a:t>
            </a:r>
            <a:br>
              <a:rPr lang="en-US" sz="3600" cap="all" spc="-100"/>
            </a:br>
            <a:r>
              <a:rPr lang="en-US" sz="3600" cap="all" spc="-10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EEA5BB7-5B71-4B52-AD7F-3BA82A617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A1BDD5A-B952-463D-8BF6-F89EC6F2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A2C2EF86-4721-4AC5-AC3A-5343FE12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42A6C7C-49DA-4D7E-9647-1696C74DF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100664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115BF83-D9FC-4173-B9C3-95CF68B2E7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747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14"/>
    </mc:Choice>
    <mc:Fallback>
      <p:transition spd="slow" advTm="27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1C3E817E-E139-426E-89E5-9DD346EC7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2ADD2F6-F7FC-464F-8F18-5BDBD27A7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A3A31F1-FA83-497F-98FF-9A5621DC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13CF233-5835-4F55-84FD-D64720F384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192" y="737229"/>
            <a:ext cx="6909386" cy="4029102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343FF9E2-8F7E-4BCC-9A50-C41AD8A56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6D6E9B-514C-403D-940A-2EC2BCE4B921}"/>
              </a:ext>
            </a:extLst>
          </p:cNvPr>
          <p:cNvSpPr txBox="1"/>
          <p:nvPr/>
        </p:nvSpPr>
        <p:spPr>
          <a:xfrm>
            <a:off x="8570184" y="1718971"/>
            <a:ext cx="3238829" cy="48823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77500" lnSpcReduction="20000"/>
          </a:bodyPr>
          <a:lstStyle/>
          <a:p>
            <a:pPr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 Trauma</a:t>
            </a:r>
          </a:p>
          <a:p>
            <a:pPr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Flash backs</a:t>
            </a: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Nightmares</a:t>
            </a: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Negative Thoughts</a:t>
            </a: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Angry behavior</a:t>
            </a: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Sleeping problems</a:t>
            </a: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Anxiety/depression</a:t>
            </a: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Alcohol/drugs misuse</a:t>
            </a: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Self-harming</a:t>
            </a: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b="1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Can't concentrate</a:t>
            </a:r>
          </a:p>
          <a:p>
            <a:pPr marL="342900" indent="-342900"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endParaRPr lang="en-US" sz="2000" cap="all" spc="-1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spc="-1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marL="685800" indent="-685800"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endParaRPr lang="en-US" sz="4800" cap="all" spc="-1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marL="685800" indent="-685800"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endParaRPr lang="en-US" sz="4800" cap="all" spc="-1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7751BC8-250F-493B-BDF9-D45BA5991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19318" y="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BF0F044C-8394-47CB-8E3D-FA56B0693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33618" y="-117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B2DCD75-B707-4C51-8ADC-813834C09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25258" y="-117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4851414-8BB1-42EF-912B-608FCE07B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33618" y="644123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15B3442D-DFCA-473A-8246-C225A1A47AE4}"/>
              </a:ext>
            </a:extLst>
          </p:cNvPr>
          <p:cNvSpPr txBox="1"/>
          <p:nvPr/>
        </p:nvSpPr>
        <p:spPr>
          <a:xfrm>
            <a:off x="862208" y="5006235"/>
            <a:ext cx="649056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“Although adults often say things like, “He was so young when that happened; he won’t even remember it as an adult,” childhood trauma can have a lifelong effect. And while kids are resilient, they’re not made of stone”.</a:t>
            </a:r>
          </a:p>
          <a:p>
            <a:r>
              <a:rPr lang="en-GB" dirty="0">
                <a:ea typeface="+mn-lt"/>
                <a:cs typeface="+mn-lt"/>
              </a:rPr>
              <a:t>                                                                     </a:t>
            </a:r>
            <a:r>
              <a:rPr lang="en-GB" dirty="0" err="1">
                <a:ea typeface="+mn-lt"/>
                <a:cs typeface="+mn-lt"/>
              </a:rPr>
              <a:t>Verywellmind</a:t>
            </a:r>
            <a:r>
              <a:rPr lang="en-GB" dirty="0">
                <a:ea typeface="+mn-lt"/>
                <a:cs typeface="+mn-lt"/>
              </a:rPr>
              <a:t>, (2020). </a:t>
            </a: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F472AFF4-C94F-4D24-B14B-B07AE51B8B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75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3909"/>
    </mc:Choice>
    <mc:Fallback>
      <p:transition spd="slow" advTm="193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6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Rectangle 62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81" name="Rectangle 64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82" name="Rectangle 66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83" name="Group 6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84" name="Rectangle 73">
            <a:extLst>
              <a:ext uri="{FF2B5EF4-FFF2-40B4-BE49-F238E27FC236}">
                <a16:creationId xmlns:a16="http://schemas.microsoft.com/office/drawing/2014/main" id="{609E572D-3AE7-44FA-8D33-CB61DF266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75">
            <a:extLst>
              <a:ext uri="{FF2B5EF4-FFF2-40B4-BE49-F238E27FC236}">
                <a16:creationId xmlns:a16="http://schemas.microsoft.com/office/drawing/2014/main" id="{7C4BA24A-9299-4ADA-8C27-360038A85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928" y="484632"/>
            <a:ext cx="11244036" cy="5880916"/>
          </a:xfrm>
          <a:prstGeom prst="rect">
            <a:avLst/>
          </a:prstGeom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6" name="Straight Connector 77">
            <a:extLst>
              <a:ext uri="{FF2B5EF4-FFF2-40B4-BE49-F238E27FC236}">
                <a16:creationId xmlns:a16="http://schemas.microsoft.com/office/drawing/2014/main" id="{09FB0A77-2362-4C21-90AC-70DBC8590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9935" y="1596290"/>
            <a:ext cx="0" cy="3657600"/>
          </a:xfrm>
          <a:prstGeom prst="line">
            <a:avLst/>
          </a:prstGeom>
          <a:ln w="19050">
            <a:solidFill>
              <a:srgbClr val="FFFFFF">
                <a:alpha val="7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Rectangle 79">
            <a:extLst>
              <a:ext uri="{FF2B5EF4-FFF2-40B4-BE49-F238E27FC236}">
                <a16:creationId xmlns:a16="http://schemas.microsoft.com/office/drawing/2014/main" id="{28F0CA6B-97F1-4A9E-9E13-E35FBA2E4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752" y="685800"/>
            <a:ext cx="10826496" cy="5486400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D628D-4E2E-499E-B165-A008D6D8F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5356" y="810275"/>
            <a:ext cx="7020747" cy="52296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3000"/>
              </a:lnSpc>
            </a:pPr>
            <a:r>
              <a:rPr lang="en-US" sz="6600" cap="all" spc="-100">
                <a:solidFill>
                  <a:schemeClr val="tx1"/>
                </a:solidFill>
              </a:rPr>
              <a:t>Fight</a:t>
            </a:r>
            <a:br>
              <a:rPr lang="en-US" sz="6600" cap="all" spc="-100">
                <a:solidFill>
                  <a:schemeClr val="tx1"/>
                </a:solidFill>
              </a:rPr>
            </a:br>
            <a:r>
              <a:rPr lang="en-US" sz="6600" cap="all" spc="-100">
                <a:solidFill>
                  <a:schemeClr val="tx1"/>
                </a:solidFill>
              </a:rPr>
              <a:t>Flight</a:t>
            </a:r>
            <a:br>
              <a:rPr lang="en-US" sz="6600" cap="all" spc="-100">
                <a:solidFill>
                  <a:schemeClr val="tx1"/>
                </a:solidFill>
              </a:rPr>
            </a:br>
            <a:r>
              <a:rPr lang="en-US" sz="6600" cap="all" spc="-100">
                <a:solidFill>
                  <a:schemeClr val="tx1"/>
                </a:solidFill>
              </a:rPr>
              <a:t>Freeze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2321921-5F17-4A87-9B2E-4995C17456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29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647"/>
    </mc:Choice>
    <mc:Fallback>
      <p:transition spd="slow" advTm="62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C65D485-9421-42E9-A924-183A3CC877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1900" y="978843"/>
            <a:ext cx="3441700" cy="25635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8F52AE-3D66-4D95-B026-4D51601FCDB6}"/>
              </a:ext>
            </a:extLst>
          </p:cNvPr>
          <p:cNvSpPr txBox="1"/>
          <p:nvPr/>
        </p:nvSpPr>
        <p:spPr>
          <a:xfrm>
            <a:off x="8698524" y="359898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     (Dailypioneer, 2017).</a:t>
            </a:r>
            <a:endParaRPr lang="en-US"/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4015049C-D184-4D39-8C32-5E82375268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4831" y="4126523"/>
            <a:ext cx="3563815" cy="17819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FFD103-CDF8-4FCB-9BAA-A9A81AD2162F}"/>
              </a:ext>
            </a:extLst>
          </p:cNvPr>
          <p:cNvSpPr txBox="1"/>
          <p:nvPr/>
        </p:nvSpPr>
        <p:spPr>
          <a:xfrm>
            <a:off x="7971693" y="6060831"/>
            <a:ext cx="33762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(Health.clevelandclinic,2021).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6CE82-4F26-4D18-AC5C-4E5D65297D50}"/>
              </a:ext>
            </a:extLst>
          </p:cNvPr>
          <p:cNvSpPr txBox="1"/>
          <p:nvPr/>
        </p:nvSpPr>
        <p:spPr>
          <a:xfrm>
            <a:off x="761359" y="1798769"/>
            <a:ext cx="323556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 b="1"/>
              <a:t>Ask for help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437766-066C-4AEF-9EC2-6DEED828AE8F}"/>
              </a:ext>
            </a:extLst>
          </p:cNvPr>
          <p:cNvSpPr txBox="1"/>
          <p:nvPr/>
        </p:nvSpPr>
        <p:spPr>
          <a:xfrm>
            <a:off x="763556" y="502919"/>
            <a:ext cx="447821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/>
              <a:t>You are not alone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237488-F49F-4E75-88A3-E1422D57EB54}"/>
              </a:ext>
            </a:extLst>
          </p:cNvPr>
          <p:cNvSpPr txBox="1"/>
          <p:nvPr/>
        </p:nvSpPr>
        <p:spPr>
          <a:xfrm>
            <a:off x="765754" y="112643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 b="1"/>
              <a:t>Engage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501C98-92CA-4622-8377-5B80D0EE3364}"/>
              </a:ext>
            </a:extLst>
          </p:cNvPr>
          <p:cNvSpPr txBox="1"/>
          <p:nvPr/>
        </p:nvSpPr>
        <p:spPr>
          <a:xfrm>
            <a:off x="757515" y="2445796"/>
            <a:ext cx="332935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 b="1"/>
              <a:t>Get involved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587441-A801-4F31-978F-EB40D0269DD8}"/>
              </a:ext>
            </a:extLst>
          </p:cNvPr>
          <p:cNvSpPr txBox="1"/>
          <p:nvPr/>
        </p:nvSpPr>
        <p:spPr>
          <a:xfrm>
            <a:off x="759711" y="3085539"/>
            <a:ext cx="356381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 b="1"/>
              <a:t>Find support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7596E4-300E-4727-9394-8368FEA9DA69}"/>
              </a:ext>
            </a:extLst>
          </p:cNvPr>
          <p:cNvSpPr txBox="1"/>
          <p:nvPr/>
        </p:nvSpPr>
        <p:spPr>
          <a:xfrm>
            <a:off x="580373" y="3962400"/>
            <a:ext cx="651144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dirty="0">
                <a:ea typeface="+mn-lt"/>
                <a:cs typeface="+mn-lt"/>
              </a:rPr>
              <a:t>“Children who are looked after are more likely to experience emotional and mental health issues, including those in the secure estate. In particular, there is a need for specialist support for trauma and attachment issues for children who are looked after by local authorities”. </a:t>
            </a:r>
          </a:p>
          <a:p>
            <a:pPr lvl="1"/>
            <a:r>
              <a:rPr lang="en-GB" dirty="0"/>
              <a:t>                                   National Assembly for Wales, 2018).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368C0CDF-ED10-478A-A9B6-78D093B3D3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715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7580"/>
    </mc:Choice>
    <mc:Fallback>
      <p:transition spd="slow" advTm="2975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tint val="95000"/>
              </a:schemeClr>
              <a:schemeClr val="bg1">
                <a:shade val="92000"/>
                <a:satMod val="115000"/>
              </a:schemeClr>
            </a:duotone>
          </a:blip>
          <a:tile tx="0" ty="0" sx="60000" sy="6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4003B42-F17E-473C-9366-9369C0471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49DDF01-2EFB-49D0-864E-0CE29F33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accent1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39147-88EA-43C1-9A9C-EF8C5DE05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0240" y="2848813"/>
            <a:ext cx="6006278" cy="58729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sz="6800" cap="all" spc="-100" dirty="0">
                <a:solidFill>
                  <a:schemeClr val="tx1"/>
                </a:solidFill>
              </a:rPr>
              <a:t>POST-TRAUMATIC STRESS DISORDER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EEA5BB7-5B71-4B52-AD7F-3BA82A617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A1BDD5A-B952-463D-8BF6-F89EC6F2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2C2EF86-4721-4AC5-AC3A-5343FE12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42A6C7C-49DA-4D7E-9647-1696C74DF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100664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>
            <a:extLst>
              <a:ext uri="{FF2B5EF4-FFF2-40B4-BE49-F238E27FC236}">
                <a16:creationId xmlns:a16="http://schemas.microsoft.com/office/drawing/2014/main" id="{21EA5B70-372A-4555-9FDD-89B0E470C4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1300" y="883260"/>
            <a:ext cx="3302000" cy="22502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8F34B5-8149-45A4-A466-4840F9B9591D}"/>
              </a:ext>
            </a:extLst>
          </p:cNvPr>
          <p:cNvSpPr txBox="1"/>
          <p:nvPr/>
        </p:nvSpPr>
        <p:spPr>
          <a:xfrm>
            <a:off x="2554962" y="313150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Youngminds, 2021).</a:t>
            </a:r>
            <a:endParaRPr lang="en-US"/>
          </a:p>
        </p:txBody>
      </p:sp>
      <p:pic>
        <p:nvPicPr>
          <p:cNvPr id="6" name="Picture 7" descr="Diagram&#10;&#10;Description automatically generated">
            <a:extLst>
              <a:ext uri="{FF2B5EF4-FFF2-40B4-BE49-F238E27FC236}">
                <a16:creationId xmlns:a16="http://schemas.microsoft.com/office/drawing/2014/main" id="{951179A4-9235-4181-9D3A-22D8ACF20C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7500" y="3607322"/>
            <a:ext cx="3225800" cy="2095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36C96B6-688B-4311-B09F-14505775A8D5}"/>
              </a:ext>
            </a:extLst>
          </p:cNvPr>
          <p:cNvSpPr txBox="1"/>
          <p:nvPr/>
        </p:nvSpPr>
        <p:spPr>
          <a:xfrm>
            <a:off x="2987675" y="57689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(Society6, 2020)</a:t>
            </a:r>
            <a:endParaRPr lang="en-US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DC96CF2F-FA0D-49E6-AA8B-3118405BB7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290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817"/>
    </mc:Choice>
    <mc:Fallback>
      <p:transition spd="slow" advTm="1438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7A9C548-0579-4864-92A3-093842E89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36F9A208-0442-48C1-B02F-AB8362BD5C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7" r="828"/>
          <a:stretch/>
        </p:blipFill>
        <p:spPr>
          <a:xfrm>
            <a:off x="1693992" y="1816110"/>
            <a:ext cx="3860551" cy="32892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7525A5F-CDD4-4EB3-9187-2A0E9EA15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8F5B423-DA6A-4E80-B3CA-549A442C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0A9111-B8AD-4D3D-99E8-43912B618526}"/>
              </a:ext>
            </a:extLst>
          </p:cNvPr>
          <p:cNvSpPr txBox="1"/>
          <p:nvPr/>
        </p:nvSpPr>
        <p:spPr>
          <a:xfrm>
            <a:off x="7957225" y="1559768"/>
            <a:ext cx="2978281" cy="31353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spc="-1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YOUTH WORK PRACTICE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38170B5-3ECC-493B-85FA-6905971AD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8DD37B8-B6EA-49DC-90EF-F4E359454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00F7FF8-41E5-4585-AFDC-54EA8B275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BAE2A71D-F8BA-4E4F-88A8-1F5FD5DF1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62C2B8B-5864-4B0A-92B0-5B74FE8EECF9}"/>
              </a:ext>
            </a:extLst>
          </p:cNvPr>
          <p:cNvSpPr txBox="1"/>
          <p:nvPr/>
        </p:nvSpPr>
        <p:spPr>
          <a:xfrm>
            <a:off x="1892300" y="241300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Values</a:t>
            </a:r>
          </a:p>
          <a:p>
            <a:pPr algn="l"/>
            <a:endParaRPr lang="en-GB"/>
          </a:p>
          <a:p>
            <a:r>
              <a:rPr lang="en-GB"/>
              <a:t>Respect</a:t>
            </a:r>
          </a:p>
          <a:p>
            <a:endParaRPr lang="en-GB"/>
          </a:p>
          <a:p>
            <a:r>
              <a:rPr lang="en-GB"/>
              <a:t>participation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332F0A-9473-4DDB-B721-5620FDFDAA34}"/>
              </a:ext>
            </a:extLst>
          </p:cNvPr>
          <p:cNvSpPr txBox="1"/>
          <p:nvPr/>
        </p:nvSpPr>
        <p:spPr>
          <a:xfrm>
            <a:off x="4029075" y="219075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Inclusive</a:t>
            </a:r>
          </a:p>
          <a:p>
            <a:pPr algn="l"/>
            <a:endParaRPr lang="en-GB"/>
          </a:p>
          <a:p>
            <a:r>
              <a:rPr lang="en-GB"/>
              <a:t>Voluntary </a:t>
            </a:r>
          </a:p>
          <a:p>
            <a:endParaRPr lang="en-GB"/>
          </a:p>
          <a:p>
            <a:r>
              <a:rPr lang="en-GB"/>
              <a:t>Engagement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D6297D-2357-4860-9923-E20F430CA838}"/>
              </a:ext>
            </a:extLst>
          </p:cNvPr>
          <p:cNvSpPr txBox="1"/>
          <p:nvPr/>
        </p:nvSpPr>
        <p:spPr>
          <a:xfrm>
            <a:off x="5600265" y="2462843"/>
            <a:ext cx="16891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Fun</a:t>
            </a:r>
          </a:p>
          <a:p>
            <a:endParaRPr lang="en-GB"/>
          </a:p>
          <a:p>
            <a:r>
              <a:rPr lang="en-GB"/>
              <a:t>Positive</a:t>
            </a:r>
          </a:p>
          <a:p>
            <a:endParaRPr lang="en-GB"/>
          </a:p>
          <a:p>
            <a:r>
              <a:rPr lang="en-GB"/>
              <a:t>Young people led</a:t>
            </a:r>
          </a:p>
          <a:p>
            <a:endParaRPr lang="en-GB"/>
          </a:p>
          <a:p>
            <a:r>
              <a:rPr lang="en-GB"/>
              <a:t>Take notice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6D4781-DFB0-426E-9B82-46A7518806DF}"/>
              </a:ext>
            </a:extLst>
          </p:cNvPr>
          <p:cNvSpPr txBox="1"/>
          <p:nvPr/>
        </p:nvSpPr>
        <p:spPr>
          <a:xfrm>
            <a:off x="1597025" y="5203825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Encouraging </a:t>
            </a:r>
          </a:p>
          <a:p>
            <a:pPr algn="l"/>
            <a:endParaRPr lang="en-GB"/>
          </a:p>
          <a:p>
            <a:r>
              <a:rPr lang="en-GB"/>
              <a:t>Support</a:t>
            </a:r>
          </a:p>
          <a:p>
            <a:endParaRPr lang="en-GB"/>
          </a:p>
          <a:p>
            <a:r>
              <a:rPr lang="en-GB"/>
              <a:t>Opportunities </a:t>
            </a:r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4CF54B-A7FC-466F-8459-198351E1F0DB}"/>
              </a:ext>
            </a:extLst>
          </p:cNvPr>
          <p:cNvSpPr txBox="1"/>
          <p:nvPr/>
        </p:nvSpPr>
        <p:spPr>
          <a:xfrm>
            <a:off x="124390" y="2547133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Empowering </a:t>
            </a:r>
          </a:p>
          <a:p>
            <a:pPr algn="l"/>
            <a:endParaRPr lang="en-GB"/>
          </a:p>
          <a:p>
            <a:r>
              <a:rPr lang="en-GB"/>
              <a:t>Educative </a:t>
            </a:r>
          </a:p>
          <a:p>
            <a:endParaRPr lang="en-GB"/>
          </a:p>
          <a:p>
            <a:r>
              <a:rPr lang="en-GB"/>
              <a:t>Skills</a:t>
            </a:r>
          </a:p>
          <a:p>
            <a:endParaRPr lang="en-GB"/>
          </a:p>
          <a:p>
            <a:r>
              <a:rPr lang="en-GB"/>
              <a:t>Learn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C53E71-3A4A-49EF-98BD-4B0DC45EA12A}"/>
              </a:ext>
            </a:extLst>
          </p:cNvPr>
          <p:cNvSpPr txBox="1"/>
          <p:nvPr/>
        </p:nvSpPr>
        <p:spPr>
          <a:xfrm>
            <a:off x="3963313" y="5202520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Connect</a:t>
            </a:r>
          </a:p>
          <a:p>
            <a:endParaRPr lang="en-GB"/>
          </a:p>
          <a:p>
            <a:r>
              <a:rPr lang="en-GB"/>
              <a:t>Be active </a:t>
            </a:r>
          </a:p>
          <a:p>
            <a:endParaRPr lang="en-GB"/>
          </a:p>
          <a:p>
            <a:r>
              <a:rPr lang="en-GB"/>
              <a:t>Give 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70342E4A-46EF-420A-8F3B-989E31A13D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661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512"/>
    </mc:Choice>
    <mc:Fallback>
      <p:transition spd="slow" advTm="74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36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38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52" name="Rectangle 40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53" name="Rectangle 42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696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44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D28CD283-D7A1-4D15-9ADB-30168C0499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783" t="20343" r="14148" b="7472"/>
          <a:stretch/>
        </p:blipFill>
        <p:spPr>
          <a:xfrm>
            <a:off x="557699" y="549063"/>
            <a:ext cx="11038501" cy="58233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CF3720-7EFE-4BE6-A6EC-2A8230A431AE}"/>
              </a:ext>
            </a:extLst>
          </p:cNvPr>
          <p:cNvSpPr txBox="1"/>
          <p:nvPr/>
        </p:nvSpPr>
        <p:spPr>
          <a:xfrm>
            <a:off x="914400" y="939800"/>
            <a:ext cx="3302000" cy="446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 dirty="0">
                <a:latin typeface="Arial"/>
                <a:cs typeface="Arial"/>
              </a:rPr>
              <a:t>ONE STEP AT A TIME</a:t>
            </a:r>
            <a:endParaRPr lang="en-GB" sz="2300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747EC2-2D16-409E-A91A-97C8842131DA}"/>
              </a:ext>
            </a:extLst>
          </p:cNvPr>
          <p:cNvSpPr txBox="1"/>
          <p:nvPr/>
        </p:nvSpPr>
        <p:spPr>
          <a:xfrm>
            <a:off x="4467714" y="3039812"/>
            <a:ext cx="321212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Have patients, have time and always be ready to listen. Grab them reachable moments when they are ready to talk to you.</a:t>
            </a:r>
            <a:endParaRPr lang="en-US" sz="1200">
              <a:latin typeface="Arial"/>
              <a:cs typeface="Arial"/>
            </a:endParaRPr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00DC0C39-8170-4110-8DDA-537E66B2A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3800" y="1600200"/>
            <a:ext cx="2732762" cy="18472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67486A-1AF0-4C21-916A-340E8B38BC0E}"/>
              </a:ext>
            </a:extLst>
          </p:cNvPr>
          <p:cNvSpPr txBox="1"/>
          <p:nvPr/>
        </p:nvSpPr>
        <p:spPr>
          <a:xfrm>
            <a:off x="4541228" y="873028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Arial"/>
                <a:cs typeface="Arial"/>
              </a:rPr>
              <a:t>         </a:t>
            </a:r>
            <a:r>
              <a:rPr lang="en-GB" sz="3200" b="1" dirty="0">
                <a:latin typeface="Arial"/>
                <a:cs typeface="Arial"/>
              </a:rPr>
              <a:t>TOP TIPS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4D99B1-325B-49ED-A609-D9E7502A158B}"/>
              </a:ext>
            </a:extLst>
          </p:cNvPr>
          <p:cNvSpPr txBox="1"/>
          <p:nvPr/>
        </p:nvSpPr>
        <p:spPr>
          <a:xfrm>
            <a:off x="4473086" y="5598501"/>
            <a:ext cx="305972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It is important to know their triggers and how to avoid them.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9115C9-81B1-4C51-9C18-7A191B3ABB72}"/>
              </a:ext>
            </a:extLst>
          </p:cNvPr>
          <p:cNvSpPr txBox="1"/>
          <p:nvPr/>
        </p:nvSpPr>
        <p:spPr>
          <a:xfrm>
            <a:off x="4463562" y="3921892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Focus on their strengths, encouragement and praise go a long way.</a:t>
            </a:r>
          </a:p>
          <a:p>
            <a:endParaRPr lang="en-GB" sz="1200" dirty="0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AE1789F-3009-4F84-AF6F-A63D6E7C2A1E}"/>
              </a:ext>
            </a:extLst>
          </p:cNvPr>
          <p:cNvSpPr txBox="1"/>
          <p:nvPr/>
        </p:nvSpPr>
        <p:spPr>
          <a:xfrm>
            <a:off x="4465759" y="4641604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Keep an eye on them and know when they need professional support if things are getting too much.</a:t>
            </a:r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297617-12C1-4E06-86AF-3C5284FFB63A}"/>
              </a:ext>
            </a:extLst>
          </p:cNvPr>
          <p:cNvSpPr txBox="1"/>
          <p:nvPr/>
        </p:nvSpPr>
        <p:spPr>
          <a:xfrm>
            <a:off x="1103274" y="3460094"/>
            <a:ext cx="327555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latin typeface="Arial"/>
                <a:cs typeface="Arial"/>
              </a:rPr>
              <a:t>Information for parents and guardians</a:t>
            </a:r>
          </a:p>
        </p:txBody>
      </p:sp>
      <p:pic>
        <p:nvPicPr>
          <p:cNvPr id="21" name="Picture 22" descr="A picture containing insect&#10;&#10;Description automatically generated">
            <a:extLst>
              <a:ext uri="{FF2B5EF4-FFF2-40B4-BE49-F238E27FC236}">
                <a16:creationId xmlns:a16="http://schemas.microsoft.com/office/drawing/2014/main" id="{C51C2549-EF5F-4476-A371-871BA54524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455" y="1489658"/>
            <a:ext cx="3056349" cy="146742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585E7D7-666F-44D6-91B9-73CB0EEA1288}"/>
              </a:ext>
            </a:extLst>
          </p:cNvPr>
          <p:cNvSpPr txBox="1"/>
          <p:nvPr/>
        </p:nvSpPr>
        <p:spPr>
          <a:xfrm>
            <a:off x="1027265" y="3741237"/>
            <a:ext cx="3150294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Trauma</a:t>
            </a:r>
          </a:p>
          <a:p>
            <a:pPr marL="171450" indent="-1714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Anxiety</a:t>
            </a:r>
          </a:p>
          <a:p>
            <a:pPr marL="171450" indent="-1714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Depression</a:t>
            </a:r>
          </a:p>
          <a:p>
            <a:pPr marL="171450" indent="-1714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Sleepless Nighs </a:t>
            </a:r>
          </a:p>
          <a:p>
            <a:pPr marL="171450" indent="-1714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Behaviour issues</a:t>
            </a:r>
          </a:p>
          <a:p>
            <a:pPr marL="171450" indent="-1714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Flash backs </a:t>
            </a:r>
          </a:p>
          <a:p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v"/>
            </a:pPr>
            <a:r>
              <a:rPr lang="en-GB" sz="1200" dirty="0">
                <a:latin typeface="Arial"/>
                <a:cs typeface="Arial"/>
              </a:rPr>
              <a:t>Build the relationship to gain the trust, don't rush the healing process, everyone's different and it is not a race. </a:t>
            </a:r>
            <a:endParaRPr lang="en-GB"/>
          </a:p>
          <a:p>
            <a:pPr marL="171450" indent="-171450">
              <a:buFont typeface="Wingdings"/>
              <a:buChar char="v"/>
            </a:pPr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C84E31C-70FA-467C-94E7-9969F147ADD4}"/>
              </a:ext>
            </a:extLst>
          </p:cNvPr>
          <p:cNvSpPr txBox="1"/>
          <p:nvPr/>
        </p:nvSpPr>
        <p:spPr>
          <a:xfrm>
            <a:off x="7944632" y="877866"/>
            <a:ext cx="347388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Arial"/>
                <a:cs typeface="Arial"/>
              </a:rPr>
              <a:t>Ways to help someone with trauma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6F4399-830B-4828-98D5-5E319D86D1C0}"/>
              </a:ext>
            </a:extLst>
          </p:cNvPr>
          <p:cNvSpPr txBox="1"/>
          <p:nvPr/>
        </p:nvSpPr>
        <p:spPr>
          <a:xfrm>
            <a:off x="8106428" y="1603333"/>
            <a:ext cx="3317309" cy="66787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1400" dirty="0">
                <a:latin typeface="Arial"/>
                <a:cs typeface="Arial"/>
              </a:rPr>
              <a:t>Therapeutic mindfulness sessions (being able to talk about things with someone else).</a:t>
            </a: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latin typeface="Arial"/>
                <a:cs typeface="Arial"/>
              </a:rPr>
              <a:t>Walk and talk sessions</a:t>
            </a: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latin typeface="Arial"/>
                <a:cs typeface="Arial"/>
              </a:rPr>
              <a:t>Arts and crafts (May not want to talk about what happened but feels better drawing it).</a:t>
            </a: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latin typeface="Arial"/>
                <a:cs typeface="Arial"/>
              </a:rPr>
              <a:t>Relaxing music (Can help with angry outbursts).</a:t>
            </a:r>
          </a:p>
          <a:p>
            <a:pPr marL="285750" indent="-285750">
              <a:buFont typeface="Wingdings"/>
              <a:buChar char="v"/>
            </a:pPr>
            <a:r>
              <a:rPr lang="en-GB" sz="1400" dirty="0">
                <a:latin typeface="Arial"/>
                <a:cs typeface="Arial"/>
              </a:rPr>
              <a:t>Self-care  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Support in Carmarthenshire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GP – 01267 236241</a:t>
            </a:r>
            <a:endParaRPr lang="en-GB" dirty="0"/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 err="1">
                <a:latin typeface="Arial"/>
                <a:cs typeface="Arial"/>
              </a:rPr>
              <a:t>Cahms</a:t>
            </a:r>
            <a:r>
              <a:rPr lang="en-GB" dirty="0">
                <a:latin typeface="Arial"/>
                <a:cs typeface="Arial"/>
              </a:rPr>
              <a:t>- 01267 674492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Youth support services - </a:t>
            </a:r>
          </a:p>
          <a:p>
            <a:r>
              <a:rPr lang="en-GB" dirty="0">
                <a:latin typeface="Arial"/>
                <a:cs typeface="Arial"/>
              </a:rPr>
              <a:t>01554 744322</a:t>
            </a: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B08BD29-2AD4-4914-BC42-EA5AB2756E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319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065"/>
    </mc:Choice>
    <mc:Fallback>
      <p:transition spd="slow" advTm="183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7AFF1F-AD7E-4FD2-ACAF-1881646BBAB7}"/>
              </a:ext>
            </a:extLst>
          </p:cNvPr>
          <p:cNvSpPr txBox="1"/>
          <p:nvPr/>
        </p:nvSpPr>
        <p:spPr>
          <a:xfrm>
            <a:off x="4766153" y="799578"/>
            <a:ext cx="339037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latin typeface="Arial"/>
                <a:cs typeface="Arial"/>
              </a:rPr>
              <a:t>THANK YOU </a:t>
            </a:r>
            <a:endParaRPr lang="en-GB" sz="3600" b="1" dirty="0">
              <a:latin typeface="Arial"/>
              <a:cs typeface="Arial"/>
            </a:endParaRPr>
          </a:p>
        </p:txBody>
      </p:sp>
      <p:pic>
        <p:nvPicPr>
          <p:cNvPr id="3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EB63B10E-11FF-4EA1-BC8F-8F9CC569C7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9304" y="1480159"/>
            <a:ext cx="9862157" cy="40751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49AA4E-B4A2-478C-A70F-4DF88518F313}"/>
              </a:ext>
            </a:extLst>
          </p:cNvPr>
          <p:cNvSpPr txBox="1"/>
          <p:nvPr/>
        </p:nvSpPr>
        <p:spPr>
          <a:xfrm>
            <a:off x="8750343" y="570234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            (Shakeel, 2019).</a:t>
            </a:r>
            <a:endParaRPr lang="en-US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D6E04278-A822-4FD2-86C3-D43773CA44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578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142"/>
    </mc:Choice>
    <mc:Fallback>
      <p:transition spd="slow" advTm="102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95000"/>
              </a:schemeClr>
              <a:schemeClr val="bg1">
                <a:shade val="92000"/>
                <a:satMod val="115000"/>
              </a:schemeClr>
            </a:duotone>
          </a:blip>
          <a:tile tx="0" ty="0" sx="60000" sy="6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4003B42-F17E-473C-9366-9369C0471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49DDF01-2EFB-49D0-864E-0CE29F33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accent1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4F460-433A-4B48-87E4-822651E65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232" y="1973865"/>
            <a:ext cx="9860547" cy="400754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just">
              <a:lnSpc>
                <a:spcPct val="83000"/>
              </a:lnSpc>
            </a:pPr>
            <a:br>
              <a:rPr lang="en-GB" sz="2000" b="1" cap="all" spc="-100">
                <a:latin typeface="Arial"/>
                <a:ea typeface="+mj-lt"/>
                <a:cs typeface="+mj-lt"/>
              </a:rPr>
            </a:br>
            <a:br>
              <a:rPr lang="en-GB" sz="2000" b="1" cap="all" spc="-100">
                <a:latin typeface="Arial"/>
                <a:ea typeface="+mj-lt"/>
                <a:cs typeface="+mj-lt"/>
              </a:rPr>
            </a:br>
            <a:r>
              <a:rPr lang="en-GB" sz="2000" b="1" cap="all" spc="-100">
                <a:latin typeface="Arial"/>
                <a:ea typeface="+mj-lt"/>
                <a:cs typeface="+mj-lt"/>
              </a:rPr>
              <a:t>Picture reference list. </a:t>
            </a:r>
            <a:br>
              <a:rPr lang="en-US" sz="2000" cap="all" spc="-100" dirty="0">
                <a:latin typeface="Arial"/>
                <a:cs typeface="Arial"/>
              </a:rPr>
            </a:br>
            <a:br>
              <a:rPr lang="en-US" sz="2000" cap="all" spc="-100" dirty="0">
                <a:latin typeface="Arial"/>
                <a:cs typeface="Arial"/>
              </a:rPr>
            </a:br>
            <a:br>
              <a:rPr lang="en-US" sz="1200" cap="all" spc="-100" dirty="0">
                <a:latin typeface="Arial"/>
                <a:ea typeface="+mj-lt"/>
                <a:cs typeface="+mj-lt"/>
              </a:rPr>
            </a:br>
            <a:br>
              <a:rPr lang="en-US" sz="1200" cap="all" spc="-100" dirty="0">
                <a:latin typeface="Arial"/>
                <a:ea typeface="+mj-lt"/>
                <a:cs typeface="+mj-lt"/>
              </a:rPr>
            </a:br>
            <a:r>
              <a:rPr lang="en-US" sz="1200" cap="all" spc="-100">
                <a:latin typeface="Arial"/>
                <a:ea typeface="+mj-lt"/>
                <a:cs typeface="+mj-lt"/>
              </a:rPr>
              <a:t>dailypioneer. (2017) </a:t>
            </a:r>
            <a:r>
              <a:rPr lang="en-US" sz="1200" i="1">
                <a:latin typeface="Arial"/>
                <a:cs typeface="Arial"/>
              </a:rPr>
              <a:t>Teenage trauma may up depression risk during menopause. </a:t>
            </a:r>
            <a:r>
              <a:rPr lang="en-US" sz="1200">
                <a:latin typeface="Arial"/>
                <a:cs typeface="Arial"/>
              </a:rPr>
              <a:t>Available at: </a:t>
            </a:r>
            <a:r>
              <a:rPr lang="en-US" sz="1200">
                <a:latin typeface="Arial"/>
                <a:ea typeface="+mj-lt"/>
                <a:cs typeface="+mj-lt"/>
                <a:hlinkClick r:id="rId3"/>
              </a:rPr>
              <a:t>https://www.dailypioneer.com/2017/health-and-fitness/teenage-trauma-may-up-depression-risk-during-menopause.html</a:t>
            </a:r>
            <a:r>
              <a:rPr lang="en-US" sz="1200">
                <a:latin typeface="Arial"/>
                <a:ea typeface="+mj-lt"/>
                <a:cs typeface="+mj-lt"/>
              </a:rPr>
              <a:t> (Accessed:8 July 2021).</a:t>
            </a:r>
            <a:br>
              <a:rPr lang="en-US" sz="1200" dirty="0">
                <a:latin typeface="Arial"/>
                <a:ea typeface="+mj-lt"/>
                <a:cs typeface="+mj-lt"/>
              </a:rPr>
            </a:br>
            <a:br>
              <a:rPr lang="en-US" sz="1200">
                <a:latin typeface="Arial"/>
                <a:ea typeface="+mj-lt"/>
                <a:cs typeface="+mj-lt"/>
              </a:rPr>
            </a:br>
            <a:r>
              <a:rPr lang="en-GB" sz="1200">
                <a:latin typeface="Arial"/>
                <a:ea typeface="+mj-lt"/>
                <a:cs typeface="Arial"/>
              </a:rPr>
              <a:t>Everypixel. (No date) </a:t>
            </a:r>
            <a:r>
              <a:rPr lang="en-GB" sz="1200" i="1">
                <a:latin typeface="Arial"/>
                <a:ea typeface="+mj-lt"/>
                <a:cs typeface="Arial"/>
              </a:rPr>
              <a:t>A farm for butterflies, pupae and cocoons are suspended. Concept transformation of Butterfly.</a:t>
            </a:r>
            <a:r>
              <a:rPr lang="en-GB" sz="1200">
                <a:latin typeface="Arial"/>
                <a:ea typeface="+mj-lt"/>
                <a:cs typeface="Arial"/>
              </a:rPr>
              <a:t> Available at: </a:t>
            </a:r>
            <a:r>
              <a:rPr lang="en-GB" sz="1200">
                <a:latin typeface="Arial"/>
                <a:ea typeface="+mj-lt"/>
                <a:cs typeface="Arial"/>
                <a:hlinkClick r:id="rId4"/>
              </a:rPr>
              <a:t>https://www.everypixel.com/image-4055142880612306803</a:t>
            </a:r>
            <a:r>
              <a:rPr lang="en-GB" sz="1200">
                <a:latin typeface="Arial"/>
                <a:ea typeface="+mj-lt"/>
                <a:cs typeface="Arial"/>
              </a:rPr>
              <a:t> (Accessed: 8 July 2021). </a:t>
            </a:r>
            <a:br>
              <a:rPr lang="en-GB" sz="1200" dirty="0">
                <a:latin typeface="Arial"/>
                <a:ea typeface="+mj-lt"/>
                <a:cs typeface="Arial"/>
              </a:rPr>
            </a:br>
            <a:br>
              <a:rPr lang="en-US" sz="1200" dirty="0">
                <a:latin typeface="Arial"/>
                <a:ea typeface="+mj-lt"/>
                <a:cs typeface="+mj-lt"/>
              </a:rPr>
            </a:br>
            <a:br>
              <a:rPr lang="en-US" sz="1200">
                <a:latin typeface="Arial"/>
                <a:ea typeface="+mj-lt"/>
                <a:cs typeface="+mj-lt"/>
              </a:rPr>
            </a:br>
            <a:r>
              <a:rPr lang="en-GB" sz="1200">
                <a:latin typeface="Arial"/>
                <a:ea typeface="+mj-lt"/>
                <a:cs typeface="+mj-lt"/>
              </a:rPr>
              <a:t>Health.clevelandclinic (2021) </a:t>
            </a:r>
            <a:r>
              <a:rPr lang="en-GB" sz="1200" i="1">
                <a:latin typeface="Arial"/>
                <a:cs typeface="Arial"/>
              </a:rPr>
              <a:t>Living With PTSD? How to Manage Anxiety and Flashbacks. </a:t>
            </a:r>
            <a:r>
              <a:rPr lang="en-GB" sz="1200">
                <a:latin typeface="Arial"/>
                <a:cs typeface="Arial"/>
              </a:rPr>
              <a:t>Available at: </a:t>
            </a:r>
            <a:r>
              <a:rPr lang="en-GB" sz="1200">
                <a:latin typeface="Arial"/>
                <a:ea typeface="+mj-lt"/>
                <a:cs typeface="+mj-lt"/>
                <a:hlinkClick r:id="rId5"/>
              </a:rPr>
              <a:t>https://health.clevelandclinic.org/living-with-ptsd-how-to-manage-anxiety-and-flashbacks/</a:t>
            </a:r>
            <a:r>
              <a:rPr lang="en-GB" sz="1200">
                <a:latin typeface="Arial"/>
                <a:ea typeface="+mj-lt"/>
                <a:cs typeface="+mj-lt"/>
              </a:rPr>
              <a:t> (Accessed: 8 July 2021). </a:t>
            </a:r>
            <a:br>
              <a:rPr lang="en-GB" sz="1200" dirty="0">
                <a:latin typeface="Arial"/>
                <a:ea typeface="+mj-lt"/>
                <a:cs typeface="+mj-lt"/>
              </a:rPr>
            </a:br>
            <a:br>
              <a:rPr lang="en-GB" sz="1200" dirty="0">
                <a:latin typeface="Arial"/>
                <a:ea typeface="+mj-lt"/>
                <a:cs typeface="+mj-lt"/>
              </a:rPr>
            </a:br>
            <a:br>
              <a:rPr lang="en-GB" sz="1200">
                <a:latin typeface="Arial"/>
                <a:ea typeface="+mj-lt"/>
                <a:cs typeface="+mj-lt"/>
              </a:rPr>
            </a:br>
            <a:r>
              <a:rPr lang="en-GB" sz="1200">
                <a:latin typeface="Arial"/>
                <a:ea typeface="+mj-lt"/>
                <a:cs typeface="Arial"/>
              </a:rPr>
              <a:t>Istockphoto. (2019) </a:t>
            </a:r>
            <a:r>
              <a:rPr lang="en-GB" sz="1200" i="1">
                <a:latin typeface="Arial"/>
                <a:ea typeface="+mj-lt"/>
                <a:cs typeface="Arial"/>
              </a:rPr>
              <a:t>Mental disorder treatment stock illustration. </a:t>
            </a:r>
            <a:r>
              <a:rPr lang="en-GB" sz="1200">
                <a:latin typeface="Arial"/>
                <a:ea typeface="+mj-lt"/>
                <a:cs typeface="Arial"/>
              </a:rPr>
              <a:t>Available at: </a:t>
            </a:r>
            <a:r>
              <a:rPr lang="en-GB" sz="1200">
                <a:latin typeface="Arial"/>
                <a:ea typeface="+mj-lt"/>
                <a:cs typeface="Arial"/>
                <a:hlinkClick r:id="rId6"/>
              </a:rPr>
              <a:t>https://www.istockphoto.com/vector/mental-disorder-treatment-gm1154665307-314076993</a:t>
            </a:r>
            <a:r>
              <a:rPr lang="en-GB" sz="1200">
                <a:latin typeface="Arial"/>
                <a:ea typeface="+mj-lt"/>
                <a:cs typeface="Arial"/>
              </a:rPr>
              <a:t> (Accessed: 8 July 2021).</a:t>
            </a:r>
            <a:br>
              <a:rPr lang="en-GB" sz="1200">
                <a:latin typeface="Arial"/>
                <a:ea typeface="+mj-lt"/>
                <a:cs typeface="Arial"/>
              </a:rPr>
            </a:br>
            <a:br>
              <a:rPr lang="en-GB" sz="1200">
                <a:latin typeface="Arial"/>
                <a:ea typeface="+mj-lt"/>
                <a:cs typeface="Arial"/>
              </a:rPr>
            </a:br>
            <a:br>
              <a:rPr lang="en-GB" sz="1200">
                <a:latin typeface="Arial"/>
                <a:ea typeface="+mj-lt"/>
                <a:cs typeface="+mj-lt"/>
              </a:rPr>
            </a:br>
            <a:r>
              <a:rPr lang="en-US" sz="1200" cap="all">
                <a:solidFill>
                  <a:schemeClr val="tx1"/>
                </a:solidFill>
                <a:latin typeface="Arial"/>
                <a:ea typeface="+mj-lt"/>
                <a:cs typeface="Arial"/>
              </a:rPr>
              <a:t>RHODES. E (2019) </a:t>
            </a:r>
            <a:r>
              <a:rPr lang="en-US" sz="1200" i="1" cap="all">
                <a:solidFill>
                  <a:schemeClr val="tx1"/>
                </a:solidFill>
                <a:latin typeface="Arial"/>
                <a:ea typeface="+mj-lt"/>
                <a:cs typeface="Arial"/>
              </a:rPr>
              <a:t>TURNING THE TANKER OF</a:t>
            </a:r>
            <a:r>
              <a:rPr lang="en-US" sz="1200" cap="all">
                <a:solidFill>
                  <a:schemeClr val="tx1"/>
                </a:solidFill>
                <a:latin typeface="Arial"/>
                <a:ea typeface="+mj-lt"/>
                <a:cs typeface="Arial"/>
              </a:rPr>
              <a:t> </a:t>
            </a:r>
            <a:r>
              <a:rPr lang="en-US" sz="1200" i="1" cap="all">
                <a:solidFill>
                  <a:schemeClr val="tx1"/>
                </a:solidFill>
                <a:latin typeface="Arial"/>
                <a:ea typeface="+mj-lt"/>
                <a:cs typeface="Arial"/>
              </a:rPr>
              <a:t>CHILD MENTAL HEALTH</a:t>
            </a:r>
            <a:r>
              <a:rPr lang="en-US" sz="1200" cap="all">
                <a:solidFill>
                  <a:schemeClr val="tx1"/>
                </a:solidFill>
                <a:latin typeface="Arial"/>
                <a:ea typeface="+mj-lt"/>
                <a:cs typeface="Arial"/>
              </a:rPr>
              <a:t>. AVAILABLE AT: </a:t>
            </a:r>
            <a:r>
              <a:rPr lang="en-US" sz="1200" cap="all">
                <a:solidFill>
                  <a:schemeClr val="tx1"/>
                </a:solidFill>
                <a:latin typeface="Arial"/>
                <a:ea typeface="+mj-lt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HTTPS://THEPS</a:t>
            </a:r>
            <a:br>
              <a:rPr lang="en-US" sz="1200" cap="all">
                <a:solidFill>
                  <a:schemeClr val="tx1"/>
                </a:solidFill>
                <a:latin typeface="Arial"/>
                <a:ea typeface="+mj-lt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US" sz="1200" cap="all">
                <a:solidFill>
                  <a:schemeClr val="tx1"/>
                </a:solidFill>
                <a:latin typeface="Arial"/>
                <a:ea typeface="+mj-lt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YCHOLOGIST.BPS.ORG.UK/VOLUME-32/SEPTEMBER-2019/TURNING-TANKER-CHILD-MENTAL-HEALTH</a:t>
            </a:r>
            <a:r>
              <a:rPr lang="en-US" sz="1200" cap="all">
                <a:solidFill>
                  <a:schemeClr val="tx1"/>
                </a:solidFill>
                <a:latin typeface="Arial"/>
                <a:ea typeface="+mj-lt"/>
                <a:cs typeface="Arial"/>
              </a:rPr>
              <a:t> (ACCESSED: 16 APRIL 2021).  </a:t>
            </a:r>
            <a:br>
              <a:rPr lang="en-US" sz="1200" cap="all">
                <a:solidFill>
                  <a:schemeClr val="tx1"/>
                </a:solidFill>
                <a:latin typeface="Arial"/>
                <a:ea typeface="+mj-lt"/>
                <a:cs typeface="Arial"/>
              </a:rPr>
            </a:br>
            <a:br>
              <a:rPr lang="en-US" sz="1200" cap="all">
                <a:latin typeface="Arial"/>
                <a:ea typeface="+mj-lt"/>
                <a:cs typeface="Arial"/>
              </a:rPr>
            </a:br>
            <a:r>
              <a:rPr lang="en-US" sz="1200" cap="all">
                <a:latin typeface="Arial"/>
                <a:ea typeface="+mj-lt"/>
                <a:cs typeface="+mj-lt"/>
              </a:rPr>
              <a:t> Shakeel. F (2019) </a:t>
            </a:r>
            <a:r>
              <a:rPr lang="en-GB" sz="1200" i="1" cap="all">
                <a:latin typeface="Arial"/>
                <a:ea typeface="+mj-lt"/>
                <a:cs typeface="+mj-lt"/>
              </a:rPr>
              <a:t>Happiness is an inside job. </a:t>
            </a:r>
            <a:r>
              <a:rPr lang="en-GB" sz="1200" cap="all">
                <a:latin typeface="Arial"/>
                <a:ea typeface="+mj-lt"/>
                <a:cs typeface="+mj-lt"/>
              </a:rPr>
              <a:t>Available at: </a:t>
            </a:r>
            <a:r>
              <a:rPr lang="en-GB" sz="1200" cap="all">
                <a:latin typeface="Arial"/>
                <a:ea typeface="+mj-lt"/>
                <a:cs typeface="+mj-lt"/>
                <a:hlinkClick r:id="rId8"/>
              </a:rPr>
              <a:t>https://medium.com/@faiqa.shakeel112/happiness-is-an-inside-job-29cec7cdd27e</a:t>
            </a:r>
            <a:r>
              <a:rPr lang="en-GB" sz="1200" cap="all">
                <a:latin typeface="Arial"/>
                <a:ea typeface="+mj-lt"/>
                <a:cs typeface="+mj-lt"/>
              </a:rPr>
              <a:t> (Accessed: 10 July 2021).</a:t>
            </a:r>
            <a:r>
              <a:rPr lang="en-US" sz="1200" cap="all">
                <a:latin typeface="Arial"/>
                <a:ea typeface="+mj-lt"/>
                <a:cs typeface="+mj-lt"/>
              </a:rPr>
              <a:t>  </a:t>
            </a:r>
            <a:br>
              <a:rPr lang="en-US" sz="1200" cap="all">
                <a:latin typeface="Arial"/>
                <a:ea typeface="+mj-lt"/>
                <a:cs typeface="Arial"/>
              </a:rPr>
            </a:br>
            <a:br>
              <a:rPr lang="en-GB" sz="1200">
                <a:latin typeface="Arial"/>
                <a:ea typeface="+mj-lt"/>
                <a:cs typeface="+mj-lt"/>
              </a:rPr>
            </a:br>
            <a:r>
              <a:rPr lang="en-GB" sz="1200">
                <a:latin typeface="Arial"/>
                <a:ea typeface="+mj-lt"/>
                <a:cs typeface="+mj-lt"/>
              </a:rPr>
              <a:t>Society6. (2020) </a:t>
            </a:r>
            <a:r>
              <a:rPr lang="en-GB" sz="1200" b="1" i="1">
                <a:latin typeface="Arial"/>
                <a:cs typeface="Arial"/>
              </a:rPr>
              <a:t>one step at a time Art Print. </a:t>
            </a:r>
            <a:r>
              <a:rPr lang="en-GB" sz="1200" b="1">
                <a:latin typeface="Arial"/>
                <a:cs typeface="Arial"/>
              </a:rPr>
              <a:t>Available at: </a:t>
            </a:r>
            <a:r>
              <a:rPr lang="en-GB" sz="1200">
                <a:latin typeface="Arial"/>
                <a:ea typeface="+mj-lt"/>
                <a:cs typeface="+mj-lt"/>
                <a:hlinkClick r:id="rId9"/>
              </a:rPr>
              <a:t>https://society6.com/product/one-step-at-a-time138563_print</a:t>
            </a:r>
            <a:r>
              <a:rPr lang="en-GB" sz="1200">
                <a:latin typeface="Arial"/>
                <a:ea typeface="+mj-lt"/>
                <a:cs typeface="+mj-lt"/>
              </a:rPr>
              <a:t> (Accessed: 8 July 2021).</a:t>
            </a:r>
            <a:br>
              <a:rPr lang="en-GB" sz="1200" dirty="0">
                <a:latin typeface="Arial"/>
                <a:ea typeface="+mj-lt"/>
                <a:cs typeface="+mj-lt"/>
              </a:rPr>
            </a:br>
            <a:br>
              <a:rPr lang="en-GB" sz="1200" dirty="0">
                <a:latin typeface="Arial"/>
                <a:ea typeface="+mj-lt"/>
                <a:cs typeface="+mj-lt"/>
              </a:rPr>
            </a:br>
            <a:r>
              <a:rPr lang="en-GB" sz="1200">
                <a:latin typeface="Arial"/>
                <a:ea typeface="+mj-lt"/>
                <a:cs typeface="+mj-lt"/>
              </a:rPr>
              <a:t>Youngminds. (2021)</a:t>
            </a:r>
            <a:r>
              <a:rPr lang="en-GB" sz="1200" i="1">
                <a:latin typeface="Arial"/>
                <a:ea typeface="+mj-lt"/>
                <a:cs typeface="+mj-lt"/>
              </a:rPr>
              <a:t> PTSD. </a:t>
            </a:r>
            <a:r>
              <a:rPr lang="en-GB" sz="1200">
                <a:latin typeface="Arial"/>
                <a:ea typeface="+mj-lt"/>
                <a:cs typeface="+mj-lt"/>
              </a:rPr>
              <a:t>Available at; </a:t>
            </a:r>
            <a:r>
              <a:rPr lang="en-GB" sz="1200">
                <a:latin typeface="Arial"/>
                <a:ea typeface="+mj-lt"/>
                <a:cs typeface="+mj-lt"/>
                <a:hlinkClick r:id="rId10"/>
              </a:rPr>
              <a:t>https://youngminds.org.uk/find-help/conditions/ptsd/</a:t>
            </a:r>
            <a:r>
              <a:rPr lang="en-GB" sz="1200">
                <a:latin typeface="Arial"/>
                <a:ea typeface="+mj-lt"/>
                <a:cs typeface="+mj-lt"/>
              </a:rPr>
              <a:t> (Accessed: 8 July 2021).</a:t>
            </a:r>
            <a:br>
              <a:rPr lang="en-GB" sz="1200" dirty="0">
                <a:latin typeface="Arial"/>
                <a:ea typeface="+mj-lt"/>
                <a:cs typeface="+mj-lt"/>
              </a:rPr>
            </a:br>
            <a:r>
              <a:rPr lang="en-GB" sz="1200">
                <a:latin typeface="Arial"/>
                <a:ea typeface="+mj-lt"/>
                <a:cs typeface="+mj-lt"/>
              </a:rPr>
              <a:t>Shakeel. F (2019) </a:t>
            </a:r>
            <a:r>
              <a:rPr lang="en-GB" sz="1200" i="1">
                <a:latin typeface="Arial"/>
                <a:ea typeface="+mj-lt"/>
                <a:cs typeface="+mj-lt"/>
              </a:rPr>
              <a:t>Happiness is an inside job. </a:t>
            </a:r>
            <a:r>
              <a:rPr lang="en-GB" sz="1200">
                <a:latin typeface="Arial"/>
                <a:ea typeface="+mj-lt"/>
                <a:cs typeface="+mj-lt"/>
              </a:rPr>
              <a:t>Available at: </a:t>
            </a:r>
            <a:r>
              <a:rPr lang="en-GB" sz="1200">
                <a:latin typeface="Arial"/>
                <a:ea typeface="+mj-lt"/>
                <a:cs typeface="+mj-lt"/>
                <a:hlinkClick r:id="rId8"/>
              </a:rPr>
              <a:t>https://medium.com/@faiqa.shakeel112/happiness-is-an-inside-job-29cec7cdd27e</a:t>
            </a:r>
            <a:r>
              <a:rPr lang="en-GB" sz="1200">
                <a:latin typeface="Arial"/>
                <a:ea typeface="+mj-lt"/>
                <a:cs typeface="+mj-lt"/>
              </a:rPr>
              <a:t> (Accessed: 10 July 2021).</a:t>
            </a:r>
            <a:endParaRPr lang="en-GB" sz="1200" i="1">
              <a:latin typeface="Arial"/>
              <a:ea typeface="+mj-lt"/>
              <a:cs typeface="+mj-lt"/>
            </a:endParaRPr>
          </a:p>
          <a:p>
            <a:pPr algn="just">
              <a:lnSpc>
                <a:spcPct val="83000"/>
              </a:lnSpc>
            </a:pPr>
            <a:endParaRPr lang="en-GB" sz="1200" dirty="0">
              <a:latin typeface="Arial"/>
              <a:ea typeface="+mj-lt"/>
              <a:cs typeface="Arial"/>
            </a:endParaRPr>
          </a:p>
          <a:p>
            <a:pPr algn="just">
              <a:lnSpc>
                <a:spcPct val="83000"/>
              </a:lnSpc>
            </a:pPr>
            <a:br>
              <a:rPr lang="en-GB" sz="1200" dirty="0">
                <a:ea typeface="+mj-lt"/>
                <a:cs typeface="+mj-lt"/>
              </a:rPr>
            </a:br>
            <a:endParaRPr lang="en-GB" sz="1200" dirty="0">
              <a:ea typeface="+mj-lt"/>
              <a:cs typeface="+mj-lt"/>
            </a:endParaRPr>
          </a:p>
          <a:p>
            <a:pPr algn="just"/>
            <a:br>
              <a:rPr lang="en-GB" sz="1200" dirty="0">
                <a:ea typeface="+mj-lt"/>
                <a:cs typeface="+mj-lt"/>
              </a:rPr>
            </a:br>
            <a:br>
              <a:rPr lang="en-US" dirty="0"/>
            </a:br>
            <a:br>
              <a:rPr lang="en-GB" sz="1200" dirty="0">
                <a:ea typeface="+mj-lt"/>
                <a:cs typeface="+mj-lt"/>
              </a:rPr>
            </a:br>
            <a:endParaRPr lang="en-GB" sz="1200">
              <a:ea typeface="+mj-lt"/>
              <a:cs typeface="+mj-lt"/>
            </a:endParaRPr>
          </a:p>
          <a:p>
            <a:pPr algn="just">
              <a:lnSpc>
                <a:spcPct val="83000"/>
              </a:lnSpc>
            </a:pPr>
            <a:br>
              <a:rPr lang="en-US" sz="1200" dirty="0">
                <a:ea typeface="+mj-lt"/>
                <a:cs typeface="+mj-lt"/>
              </a:rPr>
            </a:br>
            <a:endParaRPr lang="en-US" sz="1200">
              <a:solidFill>
                <a:srgbClr val="262626"/>
              </a:solidFill>
              <a:latin typeface="Arial"/>
              <a:ea typeface="+mj-lt"/>
              <a:cs typeface="Arial"/>
            </a:endParaRPr>
          </a:p>
          <a:p>
            <a:pPr algn="just">
              <a:lnSpc>
                <a:spcPct val="83000"/>
              </a:lnSpc>
            </a:pPr>
            <a:r>
              <a:rPr lang="en-US" sz="2000" cap="all" spc="-100" dirty="0">
                <a:ea typeface="+mj-lt"/>
                <a:cs typeface="+mj-lt"/>
              </a:rPr>
              <a:t> </a:t>
            </a:r>
            <a:br>
              <a:rPr lang="en-US" sz="2000" cap="all" spc="-100" dirty="0">
                <a:ea typeface="+mj-lt"/>
                <a:cs typeface="+mj-lt"/>
              </a:rPr>
            </a:br>
            <a:endParaRPr lang="en-US" sz="2000" cap="all" spc="-100">
              <a:solidFill>
                <a:schemeClr val="tx1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EEA5BB7-5B71-4B52-AD7F-3BA82A617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A1BDD5A-B952-463D-8BF6-F89EC6F2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2C2EF86-4721-4AC5-AC3A-5343FE12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42A6C7C-49DA-4D7E-9647-1696C74DF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100664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9351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LeftStep">
      <a:dk1>
        <a:srgbClr val="000000"/>
      </a:dk1>
      <a:lt1>
        <a:srgbClr val="FFFFFF"/>
      </a:lt1>
      <a:dk2>
        <a:srgbClr val="252441"/>
      </a:dk2>
      <a:lt2>
        <a:srgbClr val="E2E8E6"/>
      </a:lt2>
      <a:accent1>
        <a:srgbClr val="C696A5"/>
      </a:accent1>
      <a:accent2>
        <a:srgbClr val="BA7FA9"/>
      </a:accent2>
      <a:accent3>
        <a:srgbClr val="C096C6"/>
      </a:accent3>
      <a:accent4>
        <a:srgbClr val="997FBA"/>
      </a:accent4>
      <a:accent5>
        <a:srgbClr val="9896C6"/>
      </a:accent5>
      <a:accent6>
        <a:srgbClr val="7F96BA"/>
      </a:accent6>
      <a:hlink>
        <a:srgbClr val="568F7E"/>
      </a:hlink>
      <a:folHlink>
        <a:srgbClr val="7F7F7F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7" ma:contentTypeDescription="Create a new document." ma:contentTypeScope="" ma:versionID="0324e65c13516d13d413fc78371070eb">
  <xsd:schema xmlns:xsd="http://www.w3.org/2001/XMLSchema" xmlns:xs="http://www.w3.org/2001/XMLSchema" xmlns:p="http://schemas.microsoft.com/office/2006/metadata/properties" xmlns:ns3="6ce03418-4b85-46e6-9705-46dd5ee7fda4" xmlns:ns4="8e4cb740-4a10-46c5-90de-9cf76d8df684" targetNamespace="http://schemas.microsoft.com/office/2006/metadata/properties" ma:root="true" ma:fieldsID="2090c5d360a3c319bed46dd46e28e43d" ns3:_="" ns4:_="">
    <xsd:import namespace="6ce03418-4b85-46e6-9705-46dd5ee7fda4"/>
    <xsd:import namespace="8e4cb740-4a10-46c5-90de-9cf76d8df6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4cb740-4a10-46c5-90de-9cf76d8df68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EA44CD6-96C2-46CE-8FEE-46EDED77DA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8e4cb740-4a10-46c5-90de-9cf76d8df6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C0F33D0-C736-4F44-9B7C-824410EDCFE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D28FA2-A652-41F2-85F5-76F4392959F0}">
  <ds:schemaRefs>
    <ds:schemaRef ds:uri="http://www.w3.org/XML/1998/namespace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8e4cb740-4a10-46c5-90de-9cf76d8df684"/>
    <ds:schemaRef ds:uri="6ce03418-4b85-46e6-9705-46dd5ee7fda4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</TotalTime>
  <Words>897</Words>
  <Application>Microsoft Office PowerPoint</Application>
  <PresentationFormat>Widescreen</PresentationFormat>
  <Paragraphs>116</Paragraphs>
  <Slides>10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Avenir Next LT Pro</vt:lpstr>
      <vt:lpstr>Avenir Next LT Pro Light</vt:lpstr>
      <vt:lpstr>Garamond</vt:lpstr>
      <vt:lpstr>Wingdings</vt:lpstr>
      <vt:lpstr>SavonVTI</vt:lpstr>
      <vt:lpstr>TRAUMA</vt:lpstr>
      <vt:lpstr>Young people and society 3:Trauma, Exploitation and Toxic Childhood  (ECYW6004)  Samantha Plant 1810378  </vt:lpstr>
      <vt:lpstr>PowerPoint Presentation</vt:lpstr>
      <vt:lpstr>Fight Flight Freeze</vt:lpstr>
      <vt:lpstr>PowerPoint Presentation</vt:lpstr>
      <vt:lpstr>POST-TRAUMATIC STRESS DISORDER</vt:lpstr>
      <vt:lpstr>PowerPoint Presentation</vt:lpstr>
      <vt:lpstr>PowerPoint Presentation</vt:lpstr>
      <vt:lpstr>PowerPoint Presentation</vt:lpstr>
      <vt:lpstr>  Picture reference list.     dailypioneer. (2017) Teenage trauma may up depression risk during menopause. Available at: https://www.dailypioneer.com/2017/health-and-fitness/teenage-trauma-may-up-depression-risk-during-menopause.html (Accessed:8 July 2021).  Everypixel. (No date) A farm for butterflies, pupae and cocoons are suspended. Concept transformation of Butterfly. Available at: https://www.everypixel.com/image-4055142880612306803 (Accessed: 8 July 2021).    Health.clevelandclinic (2021) Living With PTSD? How to Manage Anxiety and Flashbacks. Available at: https://health.clevelandclinic.org/living-with-ptsd-how-to-manage-anxiety-and-flashbacks/ (Accessed: 8 July 2021).    Istockphoto. (2019) Mental disorder treatment stock illustration. Available at: https://www.istockphoto.com/vector/mental-disorder-treatment-gm1154665307-314076993 (Accessed: 8 July 2021).   RHODES. E (2019) TURNING THE TANKER OF CHILD MENTAL HEALTH. AVAILABLE AT: HTTPS://THEPS YCHOLOGIST.BPS.ORG.UK/VOLUME-32/SEPTEMBER-2019/TURNING-TANKER-CHILD-MENTAL-HEALTH (ACCESSED: 16 APRIL 2021).     Shakeel. F (2019) Happiness is an inside job. Available at: https://medium.com/@faiqa.shakeel112/happiness-is-an-inside-job-29cec7cdd27e (Accessed: 10 July 2021).    Society6. (2020) one step at a time Art Print. Available at: https://society6.com/product/one-step-at-a-time138563_print (Accessed: 8 July 2021).  Youngminds. (2021) PTSD. Available at; https://youngminds.org.uk/find-help/conditions/ptsd/ (Accessed: 8 July 2021). Shakeel. F (2019) Happiness is an inside job. Available at: https://medium.com/@faiqa.shakeel112/happiness-is-an-inside-job-29cec7cdd27e (Accessed: 10 July 2021).          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Student</dc:creator>
  <cp:lastModifiedBy>Samantha Louise Plant (1810378)</cp:lastModifiedBy>
  <cp:revision>579</cp:revision>
  <dcterms:created xsi:type="dcterms:W3CDTF">2021-04-16T19:34:11Z</dcterms:created>
  <dcterms:modified xsi:type="dcterms:W3CDTF">2021-07-11T22:20:06Z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0x010100BCBCC568AB4B924493790A5C97E2B48C</vt:lpwstr>
  </property>
</Properties>
</file>