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Lst>
  <p:sldSz cy="5143500" cx="9144000"/>
  <p:notesSz cx="6858000" cy="9144000"/>
  <p:embeddedFontLst>
    <p:embeddedFont>
      <p:font typeface="Nunito"/>
      <p:regular r:id="rId29"/>
      <p:bold r:id="rId30"/>
      <p:italic r:id="rId31"/>
      <p:boldItalic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Nunito-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Nunito-italic.fntdata"/><Relationship Id="rId30" Type="http://schemas.openxmlformats.org/officeDocument/2006/relationships/font" Target="fonts/Nunito-bold.fntdata"/><Relationship Id="rId11" Type="http://schemas.openxmlformats.org/officeDocument/2006/relationships/slide" Target="slides/slide6.xml"/><Relationship Id="rId10" Type="http://schemas.openxmlformats.org/officeDocument/2006/relationships/slide" Target="slides/slide5.xml"/><Relationship Id="rId32" Type="http://schemas.openxmlformats.org/officeDocument/2006/relationships/font" Target="fonts/Nunito-bold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6" name="Google Shape;12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g2c0943160f9_0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 name="Google Shape;132;g2c0943160f9_0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2c0943160f9_0_1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2c0943160f9_0_1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2c0943160f9_0_3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2c0943160f9_0_3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2c0943160f9_0_3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2c0943160f9_0_3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2c0943160f9_0_1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2c0943160f9_0_1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2c0943160f9_0_1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2c0943160f9_0_1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2c0943160f9_0_1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2c0943160f9_0_1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2c0943160f9_0_1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2c0943160f9_0_1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2c0943160f9_0_1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2c0943160f9_0_1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2c0943160f9_0_2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2c0943160f9_0_2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2c0943160f9_0_1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2c0943160f9_0_1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2c0943160f9_0_2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2c0943160f9_0_2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2c0943160f9_0_2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2c0943160f9_0_2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2c0943160f9_0_2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 name="Google Shape;210;g2c0943160f9_0_2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2c0943160f9_0_2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2c0943160f9_0_2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2c0943160f9_0_2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2c0943160f9_0_2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g2c0943160f9_0_2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8" name="Google Shape;228;g2c0943160f9_0_2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2c0943160f9_0_2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4" name="Google Shape;234;g2c0943160f9_0_2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2c0943160f9_0_1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0" name="Google Shape;240;g2c0943160f9_0_1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g2c0943160f9_0_2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6" name="Google Shape;246;g2c0943160f9_0_2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g2c0943160f9_0_2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1" name="Google Shape;251;g2c0943160f9_0_2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2c0943160f9_0_2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2c0943160f9_0_2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accent6"/>
        </a:solidFill>
      </p:bgPr>
    </p:bg>
    <p:spTree>
      <p:nvGrpSpPr>
        <p:cNvPr id="9"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509632"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55200" y="592"/>
              <a:ext cx="1741500" cy="10443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1159826"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a:off x="905395" y="592"/>
              <a:ext cx="1741500" cy="1044300"/>
            </a:xfrm>
            <a:prstGeom prst="parallelogram">
              <a:avLst>
                <a:gd fmla="val 153193"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2"/>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 name="Google Shape;25;p2"/>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2"/>
            <p:cNvSpPr/>
            <p:nvPr/>
          </p:nvSpPr>
          <p:spPr>
            <a:xfrm>
              <a:off x="7279439"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2"/>
            <p:cNvSpPr/>
            <p:nvPr/>
          </p:nvSpPr>
          <p:spPr>
            <a:xfrm>
              <a:off x="6917201" y="0"/>
              <a:ext cx="1503300" cy="863400"/>
            </a:xfrm>
            <a:prstGeom prst="parallelogram">
              <a:avLst>
                <a:gd fmla="val 158024"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2"/>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2"/>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2"/>
          <p:cNvSpPr txBox="1"/>
          <p:nvPr>
            <p:ph type="ctrTitle"/>
          </p:nvPr>
        </p:nvSpPr>
        <p:spPr>
          <a:xfrm>
            <a:off x="1858703" y="1822833"/>
            <a:ext cx="5361300" cy="14481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35" name="Google Shape;35;p2"/>
          <p:cNvSpPr txBox="1"/>
          <p:nvPr>
            <p:ph idx="1" type="subTitle"/>
          </p:nvPr>
        </p:nvSpPr>
        <p:spPr>
          <a:xfrm>
            <a:off x="1858700" y="3413158"/>
            <a:ext cx="5361300" cy="52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p:txBody>
      </p:sp>
      <p:sp>
        <p:nvSpPr>
          <p:cNvPr id="36" name="Google Shape;36;p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3"/>
        </a:solidFill>
      </p:bgPr>
    </p:bg>
    <p:spTree>
      <p:nvGrpSpPr>
        <p:cNvPr id="37"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 name="Google Shape;41;p3"/>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3"/>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3"/>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3"/>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 name="Google Shape;47;p3"/>
          <p:cNvSpPr txBox="1"/>
          <p:nvPr>
            <p:ph type="title"/>
          </p:nvPr>
        </p:nvSpPr>
        <p:spPr>
          <a:xfrm>
            <a:off x="1888684" y="1746100"/>
            <a:ext cx="5377500" cy="16461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p:txBody>
      </p:sp>
      <p:sp>
        <p:nvSpPr>
          <p:cNvPr id="48" name="Google Shape;48;p3"/>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bg>
      <p:bgPr>
        <a:solidFill>
          <a:schemeClr val="dk2"/>
        </a:solidFill>
      </p:bgPr>
    </p:bg>
    <p:spTree>
      <p:nvGrpSpPr>
        <p:cNvPr id="49"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 name="Google Shape;53;p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54" name="Google Shape;54;p4"/>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55" name="Google Shape;55;p4"/>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bg>
      <p:bgPr>
        <a:solidFill>
          <a:schemeClr val="dk2"/>
        </a:solidFill>
      </p:bgPr>
    </p:bg>
    <p:spTree>
      <p:nvGrpSpPr>
        <p:cNvPr id="56"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1" name="Google Shape;61;p5"/>
          <p:cNvSpPr txBox="1"/>
          <p:nvPr>
            <p:ph idx="1" type="body"/>
          </p:nvPr>
        </p:nvSpPr>
        <p:spPr>
          <a:xfrm>
            <a:off x="819150"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2" name="Google Shape;62;p5"/>
          <p:cNvSpPr txBox="1"/>
          <p:nvPr>
            <p:ph idx="2" type="body"/>
          </p:nvPr>
        </p:nvSpPr>
        <p:spPr>
          <a:xfrm>
            <a:off x="4638675" y="1990725"/>
            <a:ext cx="3686100" cy="24480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63" name="Google Shape;63;p5"/>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solidFill>
          <a:schemeClr val="dk2"/>
        </a:solidFill>
      </p:bgPr>
    </p:bg>
    <p:spTree>
      <p:nvGrpSpPr>
        <p:cNvPr id="64"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69" name="Google Shape;69;p6"/>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solidFill>
          <a:schemeClr val="accent3"/>
        </a:solidFill>
      </p:bgPr>
    </p:bg>
    <p:spTree>
      <p:nvGrpSpPr>
        <p:cNvPr id="70"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7"/>
          <p:cNvSpPr/>
          <p:nvPr/>
        </p:nvSpPr>
        <p:spPr>
          <a:xfrm>
            <a:off x="31" y="2824500"/>
            <a:ext cx="7370400" cy="23190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7"/>
          <p:cNvSpPr txBox="1"/>
          <p:nvPr>
            <p:ph type="title"/>
          </p:nvPr>
        </p:nvSpPr>
        <p:spPr>
          <a:xfrm>
            <a:off x="819150" y="845600"/>
            <a:ext cx="3709200" cy="1383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75" name="Google Shape;75;p7"/>
          <p:cNvSpPr txBox="1"/>
          <p:nvPr>
            <p:ph idx="1" type="body"/>
          </p:nvPr>
        </p:nvSpPr>
        <p:spPr>
          <a:xfrm>
            <a:off x="830700" y="2319050"/>
            <a:ext cx="3709200" cy="21198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76" name="Google Shape;76;p7"/>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1"/>
        </a:solidFill>
      </p:bgPr>
    </p:bg>
    <p:spTree>
      <p:nvGrpSpPr>
        <p:cNvPr id="77"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8"/>
            <p:cNvSpPr/>
            <p:nvPr/>
          </p:nvSpPr>
          <p:spPr>
            <a:xfrm>
              <a:off x="4093430"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8"/>
            <p:cNvSpPr/>
            <p:nvPr/>
          </p:nvSpPr>
          <p:spPr>
            <a:xfrm>
              <a:off x="3961956" y="4383950"/>
              <a:ext cx="897600" cy="548700"/>
            </a:xfrm>
            <a:prstGeom prst="parallelogram">
              <a:avLst>
                <a:gd fmla="val 153193" name="adj"/>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8"/>
            <p:cNvSpPr/>
            <p:nvPr/>
          </p:nvSpPr>
          <p:spPr>
            <a:xfrm>
              <a:off x="7279439"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8"/>
            <p:cNvSpPr/>
            <p:nvPr/>
          </p:nvSpPr>
          <p:spPr>
            <a:xfrm>
              <a:off x="6917201" y="0"/>
              <a:ext cx="1503300" cy="863400"/>
            </a:xfrm>
            <a:prstGeom prst="parallelogram">
              <a:avLst>
                <a:gd fmla="val 158024" name="adj"/>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8"/>
            <p:cNvSpPr/>
            <p:nvPr/>
          </p:nvSpPr>
          <p:spPr>
            <a:xfrm>
              <a:off x="7279439"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8"/>
            <p:cNvSpPr/>
            <p:nvPr/>
          </p:nvSpPr>
          <p:spPr>
            <a:xfrm>
              <a:off x="6917201" y="0"/>
              <a:ext cx="1503300" cy="863400"/>
            </a:xfrm>
            <a:prstGeom prst="parallelogram">
              <a:avLst>
                <a:gd fmla="val 158024"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 name="Google Shape;93;p8"/>
          <p:cNvSpPr txBox="1"/>
          <p:nvPr>
            <p:ph type="title"/>
          </p:nvPr>
        </p:nvSpPr>
        <p:spPr>
          <a:xfrm>
            <a:off x="1393929" y="1301146"/>
            <a:ext cx="6366900" cy="25392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p:txBody>
      </p:sp>
      <p:sp>
        <p:nvSpPr>
          <p:cNvPr id="94" name="Google Shape;94;p8"/>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bg>
      <p:bgPr>
        <a:solidFill>
          <a:schemeClr val="dk2"/>
        </a:solidFill>
      </p:bgPr>
    </p:bg>
    <p:spTree>
      <p:nvGrpSpPr>
        <p:cNvPr id="95"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9"/>
          <p:cNvSpPr txBox="1"/>
          <p:nvPr>
            <p:ph type="title"/>
          </p:nvPr>
        </p:nvSpPr>
        <p:spPr>
          <a:xfrm>
            <a:off x="819150" y="845600"/>
            <a:ext cx="6424200" cy="7050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p:txBody>
      </p:sp>
      <p:sp>
        <p:nvSpPr>
          <p:cNvPr id="100" name="Google Shape;100;p9"/>
          <p:cNvSpPr txBox="1"/>
          <p:nvPr>
            <p:ph idx="1" type="subTitle"/>
          </p:nvPr>
        </p:nvSpPr>
        <p:spPr>
          <a:xfrm>
            <a:off x="819150" y="1550700"/>
            <a:ext cx="5859900" cy="393600"/>
          </a:xfrm>
          <a:prstGeom prst="rect">
            <a:avLst/>
          </a:prstGeom>
        </p:spPr>
        <p:txBody>
          <a:bodyPr anchorCtr="0" anchor="t" bIns="91425" lIns="91425" spcFirstLastPara="1" rIns="91425" wrap="square" tIns="91425">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p:txBody>
      </p:sp>
      <p:sp>
        <p:nvSpPr>
          <p:cNvPr id="101" name="Google Shape;101;p9"/>
          <p:cNvSpPr txBox="1"/>
          <p:nvPr>
            <p:ph idx="2" type="body"/>
          </p:nvPr>
        </p:nvSpPr>
        <p:spPr>
          <a:xfrm>
            <a:off x="819150" y="2467050"/>
            <a:ext cx="5859900" cy="2095500"/>
          </a:xfrm>
          <a:prstGeom prst="rect">
            <a:avLst/>
          </a:prstGeom>
        </p:spPr>
        <p:txBody>
          <a:bodyPr anchorCtr="0" anchor="t" bIns="91425" lIns="91425" spcFirstLastPara="1" rIns="91425" wrap="square" tIns="91425">
            <a:normAutofit/>
          </a:bodyPr>
          <a:lstStyle>
            <a:lvl1pPr indent="-311150" lvl="0" marL="457200">
              <a:spcBef>
                <a:spcPts val="0"/>
              </a:spcBef>
              <a:spcAft>
                <a:spcPts val="0"/>
              </a:spcAft>
              <a:buSzPts val="1300"/>
              <a:buChar char="●"/>
              <a:defRPr/>
            </a:lvl1pPr>
            <a:lvl2pPr indent="-298450" lvl="1" marL="914400">
              <a:spcBef>
                <a:spcPts val="0"/>
              </a:spcBef>
              <a:spcAft>
                <a:spcPts val="0"/>
              </a:spcAft>
              <a:buSzPts val="1100"/>
              <a:buChar char="○"/>
              <a:defRPr/>
            </a:lvl2pPr>
            <a:lvl3pPr indent="-298450" lvl="2" marL="1371600">
              <a:spcBef>
                <a:spcPts val="0"/>
              </a:spcBef>
              <a:spcAft>
                <a:spcPts val="0"/>
              </a:spcAft>
              <a:buSzPts val="1100"/>
              <a:buChar char="■"/>
              <a:defRPr/>
            </a:lvl3pPr>
            <a:lvl4pPr indent="-298450" lvl="3" marL="1828800">
              <a:spcBef>
                <a:spcPts val="0"/>
              </a:spcBef>
              <a:spcAft>
                <a:spcPts val="0"/>
              </a:spcAft>
              <a:buSzPts val="1100"/>
              <a:buChar char="●"/>
              <a:defRPr/>
            </a:lvl4pPr>
            <a:lvl5pPr indent="-298450" lvl="4" marL="2286000">
              <a:spcBef>
                <a:spcPts val="0"/>
              </a:spcBef>
              <a:spcAft>
                <a:spcPts val="0"/>
              </a:spcAft>
              <a:buSzPts val="1100"/>
              <a:buChar char="○"/>
              <a:defRPr/>
            </a:lvl5pPr>
            <a:lvl6pPr indent="-298450" lvl="5" marL="2743200">
              <a:spcBef>
                <a:spcPts val="0"/>
              </a:spcBef>
              <a:spcAft>
                <a:spcPts val="0"/>
              </a:spcAft>
              <a:buSzPts val="1100"/>
              <a:buChar char="■"/>
              <a:defRPr/>
            </a:lvl6pPr>
            <a:lvl7pPr indent="-298450" lvl="6" marL="3200400">
              <a:spcBef>
                <a:spcPts val="0"/>
              </a:spcBef>
              <a:spcAft>
                <a:spcPts val="0"/>
              </a:spcAft>
              <a:buSzPts val="1100"/>
              <a:buChar char="●"/>
              <a:defRPr/>
            </a:lvl7pPr>
            <a:lvl8pPr indent="-298450" lvl="7" marL="3657600">
              <a:spcBef>
                <a:spcPts val="0"/>
              </a:spcBef>
              <a:spcAft>
                <a:spcPts val="0"/>
              </a:spcAft>
              <a:buSzPts val="1100"/>
              <a:buChar char="○"/>
              <a:defRPr/>
            </a:lvl8pPr>
            <a:lvl9pPr indent="-298450" lvl="8" marL="4114800">
              <a:spcBef>
                <a:spcPts val="0"/>
              </a:spcBef>
              <a:spcAft>
                <a:spcPts val="0"/>
              </a:spcAft>
              <a:buSzPts val="1100"/>
              <a:buChar char="■"/>
              <a:defRPr/>
            </a:lvl9pPr>
          </a:lstStyle>
          <a:p/>
        </p:txBody>
      </p:sp>
      <p:sp>
        <p:nvSpPr>
          <p:cNvPr id="102" name="Google Shape;102;p9"/>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solidFill>
          <a:schemeClr val="accent1"/>
        </a:solidFill>
      </p:bgPr>
    </p:bg>
    <p:spTree>
      <p:nvGrpSpPr>
        <p:cNvPr id="103"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rotWithShape="0" algn="ctr" sy="101000">
              <a:srgbClr val="000000">
                <a:alpha val="4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0"/>
          <p:cNvSpPr txBox="1"/>
          <p:nvPr>
            <p:ph idx="1" type="body"/>
          </p:nvPr>
        </p:nvSpPr>
        <p:spPr>
          <a:xfrm>
            <a:off x="328025" y="4163500"/>
            <a:ext cx="7415100" cy="605100"/>
          </a:xfrm>
          <a:prstGeom prst="rect">
            <a:avLst/>
          </a:prstGeom>
        </p:spPr>
        <p:txBody>
          <a:bodyPr anchorCtr="0" anchor="b" bIns="91425" lIns="91425" spcFirstLastPara="1" rIns="91425" wrap="square" tIns="91425">
            <a:normAutofit/>
          </a:bodyPr>
          <a:lstStyle>
            <a:lvl1pPr indent="-228600" lvl="0" marL="457200">
              <a:lnSpc>
                <a:spcPct val="100000"/>
              </a:lnSpc>
              <a:spcBef>
                <a:spcPts val="0"/>
              </a:spcBef>
              <a:spcAft>
                <a:spcPts val="0"/>
              </a:spcAft>
              <a:buSzPts val="1300"/>
              <a:buNone/>
              <a:defRPr/>
            </a:lvl1pPr>
          </a:lstStyle>
          <a:p/>
        </p:txBody>
      </p:sp>
      <p:sp>
        <p:nvSpPr>
          <p:cNvPr id="108" name="Google Shape;108;p10"/>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109"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1"/>
            <p:cNvSpPr/>
            <p:nvPr/>
          </p:nvSpPr>
          <p:spPr>
            <a:xfrm>
              <a:off x="7279439"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1"/>
            <p:cNvSpPr/>
            <p:nvPr/>
          </p:nvSpPr>
          <p:spPr>
            <a:xfrm>
              <a:off x="6917201" y="0"/>
              <a:ext cx="1503300" cy="863400"/>
            </a:xfrm>
            <a:prstGeom prst="parallelogram">
              <a:avLst>
                <a:gd fmla="val 158024"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1"/>
            <p:cNvSpPr/>
            <p:nvPr/>
          </p:nvSpPr>
          <p:spPr>
            <a:xfrm>
              <a:off x="7279439"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1"/>
            <p:cNvSpPr/>
            <p:nvPr/>
          </p:nvSpPr>
          <p:spPr>
            <a:xfrm>
              <a:off x="6917201" y="0"/>
              <a:ext cx="1503300" cy="863400"/>
            </a:xfrm>
            <a:prstGeom prst="parallelogram">
              <a:avLst>
                <a:gd fmla="val 158024"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9" name="Google Shape;119;p11"/>
          <p:cNvSpPr txBox="1"/>
          <p:nvPr>
            <p:ph hasCustomPrompt="1" type="title"/>
          </p:nvPr>
        </p:nvSpPr>
        <p:spPr>
          <a:xfrm>
            <a:off x="1385850" y="1383850"/>
            <a:ext cx="6372300" cy="13797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p:nvPr>
            <p:ph idx="1" type="body"/>
          </p:nvPr>
        </p:nvSpPr>
        <p:spPr>
          <a:xfrm>
            <a:off x="1385850" y="2863850"/>
            <a:ext cx="6372300" cy="641100"/>
          </a:xfrm>
          <a:prstGeom prst="rect">
            <a:avLst/>
          </a:prstGeom>
        </p:spPr>
        <p:txBody>
          <a:bodyPr anchorCtr="0" anchor="t" bIns="91425" lIns="91425" spcFirstLastPara="1" rIns="91425" wrap="square" tIns="91425">
            <a:normAutofit/>
          </a:bodyPr>
          <a:lstStyle>
            <a:lvl1pPr indent="-311150" lvl="0" marL="457200" algn="ctr">
              <a:spcBef>
                <a:spcPts val="0"/>
              </a:spcBef>
              <a:spcAft>
                <a:spcPts val="0"/>
              </a:spcAft>
              <a:buSzPts val="1300"/>
              <a:buChar char="●"/>
              <a:defRPr/>
            </a:lvl1pPr>
            <a:lvl2pPr indent="-298450" lvl="1" marL="914400" algn="ctr">
              <a:spcBef>
                <a:spcPts val="0"/>
              </a:spcBef>
              <a:spcAft>
                <a:spcPts val="0"/>
              </a:spcAft>
              <a:buSzPts val="1100"/>
              <a:buChar char="○"/>
              <a:defRPr/>
            </a:lvl2pPr>
            <a:lvl3pPr indent="-298450" lvl="2" marL="1371600" algn="ctr">
              <a:spcBef>
                <a:spcPts val="0"/>
              </a:spcBef>
              <a:spcAft>
                <a:spcPts val="0"/>
              </a:spcAft>
              <a:buSzPts val="1100"/>
              <a:buChar char="■"/>
              <a:defRPr/>
            </a:lvl3pPr>
            <a:lvl4pPr indent="-298450" lvl="3" marL="1828800" algn="ctr">
              <a:spcBef>
                <a:spcPts val="0"/>
              </a:spcBef>
              <a:spcAft>
                <a:spcPts val="0"/>
              </a:spcAft>
              <a:buSzPts val="1100"/>
              <a:buChar char="●"/>
              <a:defRPr/>
            </a:lvl4pPr>
            <a:lvl5pPr indent="-298450" lvl="4" marL="2286000" algn="ctr">
              <a:spcBef>
                <a:spcPts val="0"/>
              </a:spcBef>
              <a:spcAft>
                <a:spcPts val="0"/>
              </a:spcAft>
              <a:buSzPts val="1100"/>
              <a:buChar char="○"/>
              <a:defRPr/>
            </a:lvl5pPr>
            <a:lvl6pPr indent="-298450" lvl="5" marL="2743200" algn="ctr">
              <a:spcBef>
                <a:spcPts val="0"/>
              </a:spcBef>
              <a:spcAft>
                <a:spcPts val="0"/>
              </a:spcAft>
              <a:buSzPts val="1100"/>
              <a:buChar char="■"/>
              <a:defRPr/>
            </a:lvl6pPr>
            <a:lvl7pPr indent="-298450" lvl="6" marL="3200400" algn="ctr">
              <a:spcBef>
                <a:spcPts val="0"/>
              </a:spcBef>
              <a:spcAft>
                <a:spcPts val="0"/>
              </a:spcAft>
              <a:buSzPts val="1100"/>
              <a:buChar char="●"/>
              <a:defRPr/>
            </a:lvl7pPr>
            <a:lvl8pPr indent="-298450" lvl="7" marL="3657600" algn="ctr">
              <a:spcBef>
                <a:spcPts val="0"/>
              </a:spcBef>
              <a:spcAft>
                <a:spcPts val="0"/>
              </a:spcAft>
              <a:buSzPts val="1100"/>
              <a:buChar char="○"/>
              <a:defRPr/>
            </a:lvl8pPr>
            <a:lvl9pPr indent="-298450" lvl="8" marL="4114800" algn="ctr">
              <a:spcBef>
                <a:spcPts val="0"/>
              </a:spcBef>
              <a:spcAft>
                <a:spcPts val="0"/>
              </a:spcAft>
              <a:buSzPts val="1100"/>
              <a:buChar char="■"/>
              <a:defRPr/>
            </a:lvl9pPr>
          </a:lstStyle>
          <a:p/>
        </p:txBody>
      </p:sp>
      <p:sp>
        <p:nvSpPr>
          <p:cNvPr id="121" name="Google Shape;121;p11"/>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2" name="Shape 122"/>
        <p:cNvGrpSpPr/>
        <p:nvPr/>
      </p:nvGrpSpPr>
      <p:grpSpPr>
        <a:xfrm>
          <a:off x="0" y="0"/>
          <a:ext cx="0" cy="0"/>
          <a:chOff x="0" y="0"/>
          <a:chExt cx="0" cy="0"/>
        </a:xfrm>
      </p:grpSpPr>
      <p:sp>
        <p:nvSpPr>
          <p:cNvPr id="123" name="Google Shape;123;p12"/>
          <p:cNvSpPr txBox="1"/>
          <p:nvPr>
            <p:ph idx="12" type="sldNum"/>
          </p:nvPr>
        </p:nvSpPr>
        <p:spPr>
          <a:xfrm>
            <a:off x="8390734" y="4543668"/>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hift">
    <p:bg>
      <p:bgPr>
        <a:solidFill>
          <a:schemeClr val="dk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p:txBody>
      </p:sp>
      <p:sp>
        <p:nvSpPr>
          <p:cNvPr id="7" name="Google Shape;7;p1"/>
          <p:cNvSpPr txBox="1"/>
          <p:nvPr>
            <p:ph idx="1" type="body"/>
          </p:nvPr>
        </p:nvSpPr>
        <p:spPr>
          <a:xfrm>
            <a:off x="311700" y="1152475"/>
            <a:ext cx="8520600" cy="3391200"/>
          </a:xfrm>
          <a:prstGeom prst="rect">
            <a:avLst/>
          </a:prstGeom>
          <a:noFill/>
          <a:ln>
            <a:noFill/>
          </a:ln>
        </p:spPr>
        <p:txBody>
          <a:bodyPr anchorCtr="0" anchor="t" bIns="91425" lIns="91425" spcFirstLastPara="1" rIns="91425" wrap="square" tIns="91425">
            <a:normAutofit/>
          </a:bodyPr>
          <a:lstStyle>
            <a:lvl1pPr indent="-311150" lvl="0" marL="45720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indent="-298450" lvl="1" marL="914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indent="-298450" lvl="2" marL="1371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indent="-298450" lvl="3" marL="1828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indent="-298450" lvl="4" marL="22860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indent="-298450" lvl="5" marL="27432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indent="-298450" lvl="6" marL="32004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indent="-298450" lvl="7" marL="36576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indent="-298450" lvl="8" marL="411480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9pPr>
          </a:lstStyle>
          <a:p/>
        </p:txBody>
      </p:sp>
      <p:sp>
        <p:nvSpPr>
          <p:cNvPr id="8" name="Google Shape;8;p1"/>
          <p:cNvSpPr txBox="1"/>
          <p:nvPr>
            <p:ph idx="12" type="sldNum"/>
          </p:nvPr>
        </p:nvSpPr>
        <p:spPr>
          <a:xfrm>
            <a:off x="8390734" y="4543668"/>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3"/>
          <p:cNvSpPr txBox="1"/>
          <p:nvPr>
            <p:ph type="ctrTitle"/>
          </p:nvPr>
        </p:nvSpPr>
        <p:spPr>
          <a:xfrm>
            <a:off x="1858703" y="1822833"/>
            <a:ext cx="5361300" cy="1448100"/>
          </a:xfrm>
          <a:prstGeom prst="rect">
            <a:avLst/>
          </a:prstGeom>
        </p:spPr>
        <p:txBody>
          <a:bodyPr anchorCtr="0" anchor="ctr" bIns="91425" lIns="91425" spcFirstLastPara="1" rIns="91425" wrap="square" tIns="91425">
            <a:normAutofit/>
          </a:bodyPr>
          <a:lstStyle/>
          <a:p>
            <a:pPr indent="0" lvl="0" marL="0" rtl="0" algn="ctr">
              <a:spcBef>
                <a:spcPts val="0"/>
              </a:spcBef>
              <a:spcAft>
                <a:spcPts val="0"/>
              </a:spcAft>
              <a:buNone/>
            </a:pPr>
            <a:r>
              <a:rPr lang="en-GB"/>
              <a:t>Does manual therapy suck?</a:t>
            </a:r>
            <a:endParaRPr/>
          </a:p>
        </p:txBody>
      </p:sp>
      <p:sp>
        <p:nvSpPr>
          <p:cNvPr id="129" name="Google Shape;129;p13"/>
          <p:cNvSpPr txBox="1"/>
          <p:nvPr>
            <p:ph idx="1" type="subTitle"/>
          </p:nvPr>
        </p:nvSpPr>
        <p:spPr>
          <a:xfrm>
            <a:off x="1858700" y="3413158"/>
            <a:ext cx="5361300" cy="52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t>Student</a:t>
            </a:r>
            <a:r>
              <a:rPr lang="en-GB"/>
              <a:t> no. 2223739</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14"/>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What is Maitlands manual therapy?</a:t>
            </a:r>
            <a:endParaRPr/>
          </a:p>
        </p:txBody>
      </p:sp>
      <p:sp>
        <p:nvSpPr>
          <p:cNvPr id="135" name="Google Shape;135;p14"/>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17500" lvl="0" marL="457200" rtl="0" algn="l">
              <a:lnSpc>
                <a:spcPct val="150000"/>
              </a:lnSpc>
              <a:spcBef>
                <a:spcPts val="0"/>
              </a:spcBef>
              <a:spcAft>
                <a:spcPts val="0"/>
              </a:spcAft>
              <a:buSzPts val="1400"/>
              <a:buChar char="-"/>
            </a:pPr>
            <a:r>
              <a:rPr lang="en-GB" sz="1400"/>
              <a:t>Named after </a:t>
            </a:r>
            <a:r>
              <a:rPr lang="en-GB" sz="1400"/>
              <a:t>Australian</a:t>
            </a:r>
            <a:r>
              <a:rPr lang="en-GB" sz="1400"/>
              <a:t> physiotherapist </a:t>
            </a:r>
            <a:r>
              <a:rPr lang="en-GB" sz="1400"/>
              <a:t>Geoffrey</a:t>
            </a:r>
            <a:r>
              <a:rPr lang="en-GB" sz="1400"/>
              <a:t> D. Maitland</a:t>
            </a:r>
            <a:endParaRPr sz="1400"/>
          </a:p>
          <a:p>
            <a:pPr indent="-317500" lvl="0" marL="457200" rtl="0" algn="l">
              <a:lnSpc>
                <a:spcPct val="150000"/>
              </a:lnSpc>
              <a:spcBef>
                <a:spcPts val="0"/>
              </a:spcBef>
              <a:spcAft>
                <a:spcPts val="0"/>
              </a:spcAft>
              <a:buSzPts val="1400"/>
              <a:buChar char="-"/>
            </a:pPr>
            <a:r>
              <a:rPr lang="en-GB" sz="1400"/>
              <a:t>Used to help assess, diagnose and treat </a:t>
            </a:r>
            <a:r>
              <a:rPr lang="en-GB" sz="1400"/>
              <a:t>musculoskeletal</a:t>
            </a:r>
            <a:r>
              <a:rPr lang="en-GB" sz="1400"/>
              <a:t> pain and </a:t>
            </a:r>
            <a:r>
              <a:rPr lang="en-GB" sz="1400"/>
              <a:t>dysfunction</a:t>
            </a:r>
            <a:endParaRPr sz="1400"/>
          </a:p>
          <a:p>
            <a:pPr indent="-317500" lvl="0" marL="457200" rtl="0" algn="l">
              <a:lnSpc>
                <a:spcPct val="150000"/>
              </a:lnSpc>
              <a:spcBef>
                <a:spcPts val="0"/>
              </a:spcBef>
              <a:spcAft>
                <a:spcPts val="0"/>
              </a:spcAft>
              <a:buSzPts val="1400"/>
              <a:buChar char="-"/>
            </a:pPr>
            <a:r>
              <a:rPr lang="en-GB" sz="1400"/>
              <a:t>Vital comprehensive </a:t>
            </a:r>
            <a:r>
              <a:rPr lang="en-GB" sz="1400"/>
              <a:t>assessment</a:t>
            </a:r>
            <a:endParaRPr sz="1400"/>
          </a:p>
          <a:p>
            <a:pPr indent="-317500" lvl="0" marL="457200" rtl="0" algn="l">
              <a:lnSpc>
                <a:spcPct val="150000"/>
              </a:lnSpc>
              <a:spcBef>
                <a:spcPts val="0"/>
              </a:spcBef>
              <a:spcAft>
                <a:spcPts val="0"/>
              </a:spcAft>
              <a:buSzPts val="1400"/>
              <a:buChar char="-"/>
            </a:pPr>
            <a:r>
              <a:rPr lang="en-GB" sz="1400"/>
              <a:t>Graded mobilization and manipulation techniques </a:t>
            </a:r>
            <a:endParaRPr sz="1400"/>
          </a:p>
          <a:p>
            <a:pPr indent="-317500" lvl="0" marL="457200" rtl="0" algn="l">
              <a:lnSpc>
                <a:spcPct val="150000"/>
              </a:lnSpc>
              <a:spcBef>
                <a:spcPts val="0"/>
              </a:spcBef>
              <a:spcAft>
                <a:spcPts val="0"/>
              </a:spcAft>
              <a:buSzPts val="1400"/>
              <a:buChar char="-"/>
            </a:pPr>
            <a:r>
              <a:rPr lang="en-GB" sz="1400"/>
              <a:t>Physiological mobilisations and accessory </a:t>
            </a:r>
            <a:endParaRPr sz="1400"/>
          </a:p>
          <a:p>
            <a:pPr indent="0" lvl="0" marL="0" rtl="0" algn="l">
              <a:spcBef>
                <a:spcPts val="1200"/>
              </a:spcBef>
              <a:spcAft>
                <a:spcPts val="120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15"/>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Assessment &amp; treatment</a:t>
            </a:r>
            <a:endParaRPr/>
          </a:p>
        </p:txBody>
      </p:sp>
      <p:sp>
        <p:nvSpPr>
          <p:cNvPr id="141" name="Google Shape;141;p15"/>
          <p:cNvSpPr txBox="1"/>
          <p:nvPr>
            <p:ph idx="1" type="body"/>
          </p:nvPr>
        </p:nvSpPr>
        <p:spPr>
          <a:xfrm>
            <a:off x="819150" y="1990725"/>
            <a:ext cx="7505700" cy="2448000"/>
          </a:xfrm>
          <a:prstGeom prst="rect">
            <a:avLst/>
          </a:prstGeom>
        </p:spPr>
        <p:txBody>
          <a:bodyPr anchorCtr="0" anchor="t" bIns="91425" lIns="91425" spcFirstLastPara="1" rIns="91425" wrap="square" tIns="91425">
            <a:normAutofit lnSpcReduction="20000"/>
          </a:bodyPr>
          <a:lstStyle/>
          <a:p>
            <a:pPr indent="-311150" lvl="0" marL="457200" rtl="0" algn="l">
              <a:lnSpc>
                <a:spcPct val="150000"/>
              </a:lnSpc>
              <a:spcBef>
                <a:spcPts val="0"/>
              </a:spcBef>
              <a:spcAft>
                <a:spcPts val="0"/>
              </a:spcAft>
              <a:buSzPts val="1300"/>
              <a:buFont typeface="Times New Roman"/>
              <a:buChar char="-"/>
            </a:pPr>
            <a:r>
              <a:rPr lang="en-GB">
                <a:latin typeface="Times New Roman"/>
                <a:ea typeface="Times New Roman"/>
                <a:cs typeface="Times New Roman"/>
                <a:sym typeface="Times New Roman"/>
              </a:rPr>
              <a:t>Systematic examination</a:t>
            </a:r>
            <a:endParaRPr>
              <a:latin typeface="Times New Roman"/>
              <a:ea typeface="Times New Roman"/>
              <a:cs typeface="Times New Roman"/>
              <a:sym typeface="Times New Roman"/>
            </a:endParaRPr>
          </a:p>
          <a:p>
            <a:pPr indent="-311150" lvl="0" marL="457200" rtl="0" algn="l">
              <a:lnSpc>
                <a:spcPct val="150000"/>
              </a:lnSpc>
              <a:spcBef>
                <a:spcPts val="0"/>
              </a:spcBef>
              <a:spcAft>
                <a:spcPts val="0"/>
              </a:spcAft>
              <a:buSzPts val="1300"/>
              <a:buFont typeface="Times New Roman"/>
              <a:buChar char="-"/>
            </a:pPr>
            <a:r>
              <a:rPr lang="en-GB">
                <a:latin typeface="Times New Roman"/>
                <a:ea typeface="Times New Roman"/>
                <a:cs typeface="Times New Roman"/>
                <a:sym typeface="Times New Roman"/>
              </a:rPr>
              <a:t>What they try to achieve during this examination</a:t>
            </a:r>
            <a:endParaRPr>
              <a:latin typeface="Times New Roman"/>
              <a:ea typeface="Times New Roman"/>
              <a:cs typeface="Times New Roman"/>
              <a:sym typeface="Times New Roman"/>
            </a:endParaRPr>
          </a:p>
          <a:p>
            <a:pPr indent="-311150" lvl="0" marL="457200" rtl="0" algn="l">
              <a:lnSpc>
                <a:spcPct val="150000"/>
              </a:lnSpc>
              <a:spcBef>
                <a:spcPts val="0"/>
              </a:spcBef>
              <a:spcAft>
                <a:spcPts val="0"/>
              </a:spcAft>
              <a:buSzPts val="1300"/>
              <a:buFont typeface="Times New Roman"/>
              <a:buChar char="-"/>
            </a:pPr>
            <a:r>
              <a:rPr lang="en-GB">
                <a:latin typeface="Times New Roman"/>
                <a:ea typeface="Times New Roman"/>
                <a:cs typeface="Times New Roman"/>
                <a:sym typeface="Times New Roman"/>
              </a:rPr>
              <a:t>Manual techniques</a:t>
            </a:r>
            <a:endParaRPr>
              <a:latin typeface="Times New Roman"/>
              <a:ea typeface="Times New Roman"/>
              <a:cs typeface="Times New Roman"/>
              <a:sym typeface="Times New Roman"/>
            </a:endParaRPr>
          </a:p>
          <a:p>
            <a:pPr indent="-311150" lvl="0" marL="457200" rtl="0" algn="l">
              <a:lnSpc>
                <a:spcPct val="150000"/>
              </a:lnSpc>
              <a:spcBef>
                <a:spcPts val="0"/>
              </a:spcBef>
              <a:spcAft>
                <a:spcPts val="0"/>
              </a:spcAft>
              <a:buSzPts val="1300"/>
              <a:buFont typeface="Times New Roman"/>
              <a:buChar char="-"/>
            </a:pPr>
            <a:r>
              <a:rPr lang="en-GB">
                <a:latin typeface="Times New Roman"/>
                <a:ea typeface="Times New Roman"/>
                <a:cs typeface="Times New Roman"/>
                <a:sym typeface="Times New Roman"/>
              </a:rPr>
              <a:t>All techniques are done in a graded manner from 1-4 with the therapist carefully applying the forces and direction in accordance to the </a:t>
            </a:r>
            <a:r>
              <a:rPr lang="en-GB">
                <a:latin typeface="Times New Roman"/>
                <a:ea typeface="Times New Roman"/>
                <a:cs typeface="Times New Roman"/>
                <a:sym typeface="Times New Roman"/>
              </a:rPr>
              <a:t>patient's</a:t>
            </a:r>
            <a:r>
              <a:rPr lang="en-GB">
                <a:latin typeface="Times New Roman"/>
                <a:ea typeface="Times New Roman"/>
                <a:cs typeface="Times New Roman"/>
                <a:sym typeface="Times New Roman"/>
              </a:rPr>
              <a:t> response and tolerance</a:t>
            </a:r>
            <a:endParaRPr>
              <a:latin typeface="Times New Roman"/>
              <a:ea typeface="Times New Roman"/>
              <a:cs typeface="Times New Roman"/>
              <a:sym typeface="Times New Roman"/>
            </a:endParaRPr>
          </a:p>
          <a:p>
            <a:pPr indent="-311150" lvl="0" marL="457200" rtl="0" algn="l">
              <a:lnSpc>
                <a:spcPct val="150000"/>
              </a:lnSpc>
              <a:spcBef>
                <a:spcPts val="0"/>
              </a:spcBef>
              <a:spcAft>
                <a:spcPts val="0"/>
              </a:spcAft>
              <a:buSzPts val="1300"/>
              <a:buFont typeface="Times New Roman"/>
              <a:buChar char="-"/>
            </a:pPr>
            <a:r>
              <a:rPr lang="en-GB">
                <a:latin typeface="Times New Roman"/>
                <a:ea typeface="Times New Roman"/>
                <a:cs typeface="Times New Roman"/>
                <a:sym typeface="Times New Roman"/>
              </a:rPr>
              <a:t>Regular re-</a:t>
            </a:r>
            <a:r>
              <a:rPr lang="en-GB">
                <a:latin typeface="Times New Roman"/>
                <a:ea typeface="Times New Roman"/>
                <a:cs typeface="Times New Roman"/>
                <a:sym typeface="Times New Roman"/>
              </a:rPr>
              <a:t>evaluation i</a:t>
            </a:r>
            <a:r>
              <a:rPr lang="en-GB">
                <a:latin typeface="Times New Roman"/>
                <a:ea typeface="Times New Roman"/>
                <a:cs typeface="Times New Roman"/>
                <a:sym typeface="Times New Roman"/>
              </a:rPr>
              <a:t>s done throughout treatments to see if the client is progressing  or what intervention need to be made in order to improve the </a:t>
            </a:r>
            <a:r>
              <a:rPr lang="en-GB">
                <a:latin typeface="Times New Roman"/>
                <a:ea typeface="Times New Roman"/>
                <a:cs typeface="Times New Roman"/>
                <a:sym typeface="Times New Roman"/>
              </a:rPr>
              <a:t>treatment</a:t>
            </a:r>
            <a:endParaRPr>
              <a:latin typeface="Times New Roman"/>
              <a:ea typeface="Times New Roman"/>
              <a:cs typeface="Times New Roman"/>
              <a:sym typeface="Times New Roman"/>
            </a:endParaRPr>
          </a:p>
          <a:p>
            <a:pPr indent="0" lvl="0" marL="457200" rtl="0" algn="l">
              <a:spcBef>
                <a:spcPts val="1200"/>
              </a:spcBef>
              <a:spcAft>
                <a:spcPts val="120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6"/>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Physiological mobilisations</a:t>
            </a:r>
            <a:endParaRPr/>
          </a:p>
        </p:txBody>
      </p:sp>
      <p:sp>
        <p:nvSpPr>
          <p:cNvPr id="147" name="Google Shape;147;p16"/>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Targets areas of dysfunction</a:t>
            </a:r>
            <a:endParaRPr sz="1600">
              <a:latin typeface="Times New Roman"/>
              <a:ea typeface="Times New Roman"/>
              <a:cs typeface="Times New Roman"/>
              <a:sym typeface="Times New Roman"/>
            </a:endParaRPr>
          </a:p>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Used in a graded manner of 1-4 </a:t>
            </a:r>
            <a:endParaRPr sz="1600">
              <a:latin typeface="Times New Roman"/>
              <a:ea typeface="Times New Roman"/>
              <a:cs typeface="Times New Roman"/>
              <a:sym typeface="Times New Roman"/>
            </a:endParaRPr>
          </a:p>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Specific movement to end of range</a:t>
            </a:r>
            <a:endParaRPr sz="1600">
              <a:latin typeface="Times New Roman"/>
              <a:ea typeface="Times New Roman"/>
              <a:cs typeface="Times New Roman"/>
              <a:sym typeface="Times New Roman"/>
            </a:endParaRPr>
          </a:p>
          <a:p>
            <a:pPr indent="0" lvl="0" marL="0" rtl="0" algn="l">
              <a:lnSpc>
                <a:spcPct val="150000"/>
              </a:lnSpc>
              <a:spcBef>
                <a:spcPts val="1200"/>
              </a:spcBef>
              <a:spcAft>
                <a:spcPts val="1200"/>
              </a:spcAft>
              <a:buNone/>
            </a:pPr>
            <a:r>
              <a:rPr lang="en-GB" sz="1600">
                <a:latin typeface="Times New Roman"/>
                <a:ea typeface="Times New Roman"/>
                <a:cs typeface="Times New Roman"/>
                <a:sym typeface="Times New Roman"/>
              </a:rPr>
              <a:t>(Joseph </a:t>
            </a:r>
            <a:r>
              <a:rPr i="1" lang="en-GB" sz="1600">
                <a:latin typeface="Times New Roman"/>
                <a:ea typeface="Times New Roman"/>
                <a:cs typeface="Times New Roman"/>
                <a:sym typeface="Times New Roman"/>
              </a:rPr>
              <a:t>et al </a:t>
            </a:r>
            <a:r>
              <a:rPr lang="en-GB" sz="1600">
                <a:latin typeface="Times New Roman"/>
                <a:ea typeface="Times New Roman"/>
                <a:cs typeface="Times New Roman"/>
                <a:sym typeface="Times New Roman"/>
              </a:rPr>
              <a:t>2020)</a:t>
            </a:r>
            <a:endParaRPr sz="1600">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7"/>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Accessory</a:t>
            </a:r>
            <a:r>
              <a:rPr lang="en-GB"/>
              <a:t> mobilisations</a:t>
            </a:r>
            <a:endParaRPr/>
          </a:p>
        </p:txBody>
      </p:sp>
      <p:sp>
        <p:nvSpPr>
          <p:cNvPr id="153" name="Google Shape;153;p17"/>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Restore joint function and elevate pain</a:t>
            </a:r>
            <a:endParaRPr sz="1600">
              <a:latin typeface="Times New Roman"/>
              <a:ea typeface="Times New Roman"/>
              <a:cs typeface="Times New Roman"/>
              <a:sym typeface="Times New Roman"/>
            </a:endParaRPr>
          </a:p>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Pressure on specific joints </a:t>
            </a:r>
            <a:endParaRPr sz="1600">
              <a:latin typeface="Times New Roman"/>
              <a:ea typeface="Times New Roman"/>
              <a:cs typeface="Times New Roman"/>
              <a:sym typeface="Times New Roman"/>
            </a:endParaRPr>
          </a:p>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Movements such as A/P, P/A, CAUD, CEPH e.t.c.</a:t>
            </a:r>
            <a:endParaRPr sz="1600">
              <a:latin typeface="Times New Roman"/>
              <a:ea typeface="Times New Roman"/>
              <a:cs typeface="Times New Roman"/>
              <a:sym typeface="Times New Roman"/>
            </a:endParaRPr>
          </a:p>
          <a:p>
            <a:pPr indent="0" lvl="0" marL="0" rtl="0" algn="l">
              <a:lnSpc>
                <a:spcPct val="150000"/>
              </a:lnSpc>
              <a:spcBef>
                <a:spcPts val="1200"/>
              </a:spcBef>
              <a:spcAft>
                <a:spcPts val="1200"/>
              </a:spcAft>
              <a:buNone/>
            </a:pPr>
            <a:r>
              <a:rPr lang="en-GB" sz="1600">
                <a:latin typeface="Times New Roman"/>
                <a:ea typeface="Times New Roman"/>
                <a:cs typeface="Times New Roman"/>
                <a:sym typeface="Times New Roman"/>
              </a:rPr>
              <a:t>(Joseph </a:t>
            </a:r>
            <a:r>
              <a:rPr i="1" lang="en-GB" sz="1600">
                <a:latin typeface="Times New Roman"/>
                <a:ea typeface="Times New Roman"/>
                <a:cs typeface="Times New Roman"/>
                <a:sym typeface="Times New Roman"/>
              </a:rPr>
              <a:t>et al</a:t>
            </a:r>
            <a:r>
              <a:rPr lang="en-GB" sz="1600">
                <a:latin typeface="Times New Roman"/>
                <a:ea typeface="Times New Roman"/>
                <a:cs typeface="Times New Roman"/>
                <a:sym typeface="Times New Roman"/>
              </a:rPr>
              <a:t> 2020)</a:t>
            </a:r>
            <a:endParaRPr sz="1600">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8"/>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Gradings</a:t>
            </a:r>
            <a:endParaRPr/>
          </a:p>
        </p:txBody>
      </p:sp>
      <p:sp>
        <p:nvSpPr>
          <p:cNvPr id="159" name="Google Shape;159;p18"/>
          <p:cNvSpPr txBox="1"/>
          <p:nvPr>
            <p:ph idx="1" type="body"/>
          </p:nvPr>
        </p:nvSpPr>
        <p:spPr>
          <a:xfrm>
            <a:off x="216125" y="1339900"/>
            <a:ext cx="8676900" cy="3544200"/>
          </a:xfrm>
          <a:prstGeom prst="rect">
            <a:avLst/>
          </a:prstGeom>
        </p:spPr>
        <p:txBody>
          <a:bodyPr anchorCtr="0" anchor="t" bIns="91425" lIns="91425" spcFirstLastPara="1" rIns="91425" wrap="square" tIns="91425">
            <a:normAutofit fontScale="92500" lnSpcReduction="20000"/>
          </a:bodyPr>
          <a:lstStyle/>
          <a:p>
            <a:pPr indent="0" lvl="0" marL="0" rtl="0" algn="l">
              <a:lnSpc>
                <a:spcPct val="150000"/>
              </a:lnSpc>
              <a:spcBef>
                <a:spcPts val="0"/>
              </a:spcBef>
              <a:spcAft>
                <a:spcPts val="0"/>
              </a:spcAft>
              <a:buNone/>
            </a:pPr>
            <a:r>
              <a:rPr lang="en-GB" sz="1400">
                <a:latin typeface="Times New Roman"/>
                <a:ea typeface="Times New Roman"/>
                <a:cs typeface="Times New Roman"/>
                <a:sym typeface="Times New Roman"/>
              </a:rPr>
              <a:t>The primary goal of grades I and II is to improve pain; they also seek to decrease nociception and hyperalgesia by lowering the input to the mechanoreceptors. </a:t>
            </a:r>
            <a:endParaRPr sz="1400">
              <a:solidFill>
                <a:srgbClr val="000000"/>
              </a:solidFill>
              <a:latin typeface="Times New Roman"/>
              <a:ea typeface="Times New Roman"/>
              <a:cs typeface="Times New Roman"/>
              <a:sym typeface="Times New Roman"/>
            </a:endParaRPr>
          </a:p>
          <a:p>
            <a:pPr indent="-310832" lvl="0" marL="457200" rtl="0" algn="l">
              <a:lnSpc>
                <a:spcPct val="150000"/>
              </a:lnSpc>
              <a:spcBef>
                <a:spcPts val="1200"/>
              </a:spcBef>
              <a:spcAft>
                <a:spcPts val="0"/>
              </a:spcAft>
              <a:buClr>
                <a:srgbClr val="000000"/>
              </a:buClr>
              <a:buSzPct val="100000"/>
              <a:buFont typeface="Times New Roman"/>
              <a:buChar char="-"/>
            </a:pPr>
            <a:r>
              <a:rPr lang="en-GB" sz="1400">
                <a:solidFill>
                  <a:srgbClr val="000000"/>
                </a:solidFill>
                <a:latin typeface="Times New Roman"/>
                <a:ea typeface="Times New Roman"/>
                <a:cs typeface="Times New Roman"/>
                <a:sym typeface="Times New Roman"/>
              </a:rPr>
              <a:t>Grade 1</a:t>
            </a:r>
            <a:endParaRPr sz="1400">
              <a:solidFill>
                <a:srgbClr val="000000"/>
              </a:solidFill>
              <a:latin typeface="Times New Roman"/>
              <a:ea typeface="Times New Roman"/>
              <a:cs typeface="Times New Roman"/>
              <a:sym typeface="Times New Roman"/>
            </a:endParaRPr>
          </a:p>
          <a:p>
            <a:pPr indent="-310832" lvl="0" marL="457200" rtl="0" algn="l">
              <a:lnSpc>
                <a:spcPct val="150000"/>
              </a:lnSpc>
              <a:spcBef>
                <a:spcPts val="0"/>
              </a:spcBef>
              <a:spcAft>
                <a:spcPts val="0"/>
              </a:spcAft>
              <a:buClr>
                <a:srgbClr val="000000"/>
              </a:buClr>
              <a:buSzPct val="100000"/>
              <a:buFont typeface="Times New Roman"/>
              <a:buChar char="-"/>
            </a:pPr>
            <a:r>
              <a:rPr lang="en-GB" sz="1400">
                <a:solidFill>
                  <a:srgbClr val="000000"/>
                </a:solidFill>
                <a:latin typeface="Times New Roman"/>
                <a:ea typeface="Times New Roman"/>
                <a:cs typeface="Times New Roman"/>
                <a:sym typeface="Times New Roman"/>
              </a:rPr>
              <a:t>Grade 2</a:t>
            </a:r>
            <a:endParaRPr sz="14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400">
                <a:latin typeface="Times New Roman"/>
                <a:ea typeface="Times New Roman"/>
                <a:cs typeface="Times New Roman"/>
                <a:sym typeface="Times New Roman"/>
              </a:rPr>
              <a:t>By attempting to return a tissue to its native position, grades 3 and 4 are mostly used to improve range of motion and reduce stiffness. </a:t>
            </a:r>
            <a:endParaRPr sz="1400">
              <a:latin typeface="Times New Roman"/>
              <a:ea typeface="Times New Roman"/>
              <a:cs typeface="Times New Roman"/>
              <a:sym typeface="Times New Roman"/>
            </a:endParaRPr>
          </a:p>
          <a:p>
            <a:pPr indent="-310832" lvl="0" marL="457200" rtl="0" algn="l">
              <a:lnSpc>
                <a:spcPct val="150000"/>
              </a:lnSpc>
              <a:spcBef>
                <a:spcPts val="1200"/>
              </a:spcBef>
              <a:spcAft>
                <a:spcPts val="0"/>
              </a:spcAft>
              <a:buSzPct val="100000"/>
              <a:buFont typeface="Times New Roman"/>
              <a:buChar char="-"/>
            </a:pPr>
            <a:r>
              <a:rPr lang="en-GB" sz="1400">
                <a:latin typeface="Times New Roman"/>
                <a:ea typeface="Times New Roman"/>
                <a:cs typeface="Times New Roman"/>
                <a:sym typeface="Times New Roman"/>
              </a:rPr>
              <a:t>Grade 3 </a:t>
            </a:r>
            <a:endParaRPr sz="1400">
              <a:latin typeface="Times New Roman"/>
              <a:ea typeface="Times New Roman"/>
              <a:cs typeface="Times New Roman"/>
              <a:sym typeface="Times New Roman"/>
            </a:endParaRPr>
          </a:p>
          <a:p>
            <a:pPr indent="-310832" lvl="0" marL="457200" rtl="0" algn="l">
              <a:lnSpc>
                <a:spcPct val="150000"/>
              </a:lnSpc>
              <a:spcBef>
                <a:spcPts val="0"/>
              </a:spcBef>
              <a:spcAft>
                <a:spcPts val="0"/>
              </a:spcAft>
              <a:buSzPct val="100000"/>
              <a:buFont typeface="Times New Roman"/>
              <a:buChar char="-"/>
            </a:pPr>
            <a:r>
              <a:rPr lang="en-GB" sz="1400">
                <a:latin typeface="Times New Roman"/>
                <a:ea typeface="Times New Roman"/>
                <a:cs typeface="Times New Roman"/>
                <a:sym typeface="Times New Roman"/>
              </a:rPr>
              <a:t>Grade 4</a:t>
            </a:r>
            <a:endParaRPr sz="1400">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400">
                <a:solidFill>
                  <a:srgbClr val="000000"/>
                </a:solidFill>
                <a:latin typeface="Times New Roman"/>
                <a:ea typeface="Times New Roman"/>
                <a:cs typeface="Times New Roman"/>
                <a:sym typeface="Times New Roman"/>
              </a:rPr>
              <a:t>(Anggiat </a:t>
            </a:r>
            <a:r>
              <a:rPr i="1" lang="en-GB" sz="1400">
                <a:solidFill>
                  <a:srgbClr val="000000"/>
                </a:solidFill>
                <a:latin typeface="Times New Roman"/>
                <a:ea typeface="Times New Roman"/>
                <a:cs typeface="Times New Roman"/>
                <a:sym typeface="Times New Roman"/>
              </a:rPr>
              <a:t>et al </a:t>
            </a:r>
            <a:r>
              <a:rPr lang="en-GB" sz="1400">
                <a:solidFill>
                  <a:srgbClr val="000000"/>
                </a:solidFill>
                <a:latin typeface="Times New Roman"/>
                <a:ea typeface="Times New Roman"/>
                <a:cs typeface="Times New Roman"/>
                <a:sym typeface="Times New Roman"/>
              </a:rPr>
              <a:t> 2020).</a:t>
            </a:r>
            <a:endParaRPr sz="1500"/>
          </a:p>
          <a:p>
            <a:pPr indent="0" lvl="0" marL="0" rtl="0" algn="l">
              <a:spcBef>
                <a:spcPts val="1200"/>
              </a:spcBef>
              <a:spcAft>
                <a:spcPts val="1200"/>
              </a:spcAft>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9"/>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Mechanical effects </a:t>
            </a:r>
            <a:endParaRPr/>
          </a:p>
        </p:txBody>
      </p:sp>
      <p:sp>
        <p:nvSpPr>
          <p:cNvPr id="165" name="Google Shape;165;p19"/>
          <p:cNvSpPr txBox="1"/>
          <p:nvPr>
            <p:ph idx="1" type="body"/>
          </p:nvPr>
        </p:nvSpPr>
        <p:spPr>
          <a:xfrm>
            <a:off x="819150" y="1990725"/>
            <a:ext cx="7505700" cy="2448000"/>
          </a:xfrm>
          <a:prstGeom prst="rect">
            <a:avLst/>
          </a:prstGeom>
        </p:spPr>
        <p:txBody>
          <a:bodyPr anchorCtr="0" anchor="t" bIns="91425" lIns="91425" spcFirstLastPara="1" rIns="91425" wrap="square" tIns="91425">
            <a:normAutofit fontScale="92500" lnSpcReduction="20000"/>
          </a:bodyPr>
          <a:lstStyle/>
          <a:p>
            <a:pPr indent="-322580" lvl="0" marL="457200" rtl="0" algn="l">
              <a:lnSpc>
                <a:spcPct val="150000"/>
              </a:lnSpc>
              <a:spcBef>
                <a:spcPts val="0"/>
              </a:spcBef>
              <a:spcAft>
                <a:spcPts val="0"/>
              </a:spcAft>
              <a:buSzPct val="100000"/>
              <a:buFont typeface="Times New Roman"/>
              <a:buChar char="-"/>
            </a:pPr>
            <a:r>
              <a:rPr lang="en-GB" sz="1600">
                <a:latin typeface="Times New Roman"/>
                <a:ea typeface="Times New Roman"/>
                <a:cs typeface="Times New Roman"/>
                <a:sym typeface="Times New Roman"/>
              </a:rPr>
              <a:t>Musculoskeletal</a:t>
            </a:r>
            <a:r>
              <a:rPr lang="en-GB" sz="1600">
                <a:latin typeface="Times New Roman"/>
                <a:ea typeface="Times New Roman"/>
                <a:cs typeface="Times New Roman"/>
                <a:sym typeface="Times New Roman"/>
              </a:rPr>
              <a:t> system back working </a:t>
            </a:r>
            <a:r>
              <a:rPr lang="en-GB" sz="1600">
                <a:latin typeface="Times New Roman"/>
                <a:ea typeface="Times New Roman"/>
                <a:cs typeface="Times New Roman"/>
                <a:sym typeface="Times New Roman"/>
              </a:rPr>
              <a:t>efficiently</a:t>
            </a:r>
            <a:r>
              <a:rPr lang="en-GB" sz="1600">
                <a:latin typeface="Times New Roman"/>
                <a:ea typeface="Times New Roman"/>
                <a:cs typeface="Times New Roman"/>
                <a:sym typeface="Times New Roman"/>
              </a:rPr>
              <a:t> </a:t>
            </a:r>
            <a:r>
              <a:rPr lang="en-GB" sz="1600">
                <a:latin typeface="Times New Roman"/>
                <a:ea typeface="Times New Roman"/>
                <a:cs typeface="Times New Roman"/>
                <a:sym typeface="Times New Roman"/>
              </a:rPr>
              <a:t>mechanically</a:t>
            </a:r>
            <a:endParaRPr sz="1600">
              <a:latin typeface="Times New Roman"/>
              <a:ea typeface="Times New Roman"/>
              <a:cs typeface="Times New Roman"/>
              <a:sym typeface="Times New Roman"/>
            </a:endParaRPr>
          </a:p>
          <a:p>
            <a:pPr indent="-322580" lvl="0" marL="457200" rtl="0" algn="l">
              <a:lnSpc>
                <a:spcPct val="150000"/>
              </a:lnSpc>
              <a:spcBef>
                <a:spcPts val="0"/>
              </a:spcBef>
              <a:spcAft>
                <a:spcPts val="0"/>
              </a:spcAft>
              <a:buSzPct val="100000"/>
              <a:buFont typeface="Times New Roman"/>
              <a:buChar char="-"/>
            </a:pPr>
            <a:r>
              <a:rPr lang="en-GB" sz="1600">
                <a:latin typeface="Times New Roman"/>
                <a:ea typeface="Times New Roman"/>
                <a:cs typeface="Times New Roman"/>
                <a:sym typeface="Times New Roman"/>
              </a:rPr>
              <a:t>Hands on approach to assess and treat joint dysfunctions</a:t>
            </a:r>
            <a:endParaRPr sz="1600">
              <a:latin typeface="Times New Roman"/>
              <a:ea typeface="Times New Roman"/>
              <a:cs typeface="Times New Roman"/>
              <a:sym typeface="Times New Roman"/>
            </a:endParaRPr>
          </a:p>
          <a:p>
            <a:pPr indent="-322580" lvl="0" marL="457200" rtl="0" algn="l">
              <a:lnSpc>
                <a:spcPct val="150000"/>
              </a:lnSpc>
              <a:spcBef>
                <a:spcPts val="0"/>
              </a:spcBef>
              <a:spcAft>
                <a:spcPts val="0"/>
              </a:spcAft>
              <a:buSzPct val="100000"/>
              <a:buFont typeface="Times New Roman"/>
              <a:buChar char="-"/>
            </a:pPr>
            <a:r>
              <a:rPr lang="en-GB" sz="1600">
                <a:latin typeface="Times New Roman"/>
                <a:ea typeface="Times New Roman"/>
                <a:cs typeface="Times New Roman"/>
                <a:sym typeface="Times New Roman"/>
              </a:rPr>
              <a:t>Targets specific restrictions </a:t>
            </a:r>
            <a:endParaRPr sz="1600">
              <a:latin typeface="Times New Roman"/>
              <a:ea typeface="Times New Roman"/>
              <a:cs typeface="Times New Roman"/>
              <a:sym typeface="Times New Roman"/>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1200"/>
              </a:spcAft>
              <a:buNone/>
            </a:pPr>
            <a:r>
              <a:rPr lang="en-GB" sz="1200">
                <a:solidFill>
                  <a:srgbClr val="000000"/>
                </a:solidFill>
                <a:latin typeface="Times New Roman"/>
                <a:ea typeface="Times New Roman"/>
                <a:cs typeface="Times New Roman"/>
                <a:sym typeface="Times New Roman"/>
              </a:rPr>
              <a:t>(Shabbir et al, 2021)</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0"/>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Neurophysiological</a:t>
            </a:r>
            <a:r>
              <a:rPr lang="en-GB"/>
              <a:t> effects </a:t>
            </a:r>
            <a:endParaRPr/>
          </a:p>
        </p:txBody>
      </p:sp>
      <p:sp>
        <p:nvSpPr>
          <p:cNvPr id="171" name="Google Shape;171;p20"/>
          <p:cNvSpPr txBox="1"/>
          <p:nvPr>
            <p:ph idx="1" type="body"/>
          </p:nvPr>
        </p:nvSpPr>
        <p:spPr>
          <a:xfrm>
            <a:off x="700275" y="1990725"/>
            <a:ext cx="7505700" cy="2448000"/>
          </a:xfrm>
          <a:prstGeom prst="rect">
            <a:avLst/>
          </a:prstGeom>
        </p:spPr>
        <p:txBody>
          <a:bodyPr anchorCtr="0" anchor="t" bIns="91425" lIns="91425" spcFirstLastPara="1" rIns="91425" wrap="square" tIns="91425">
            <a:normAutofit/>
          </a:bodyPr>
          <a:lstStyle/>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Relationship between </a:t>
            </a:r>
            <a:r>
              <a:rPr lang="en-GB" sz="1600">
                <a:latin typeface="Times New Roman"/>
                <a:ea typeface="Times New Roman"/>
                <a:cs typeface="Times New Roman"/>
                <a:sym typeface="Times New Roman"/>
              </a:rPr>
              <a:t>musculoskeletal</a:t>
            </a:r>
            <a:r>
              <a:rPr lang="en-GB" sz="1600">
                <a:latin typeface="Times New Roman"/>
                <a:ea typeface="Times New Roman"/>
                <a:cs typeface="Times New Roman"/>
                <a:sym typeface="Times New Roman"/>
              </a:rPr>
              <a:t> </a:t>
            </a:r>
            <a:r>
              <a:rPr lang="en-GB" sz="1600">
                <a:latin typeface="Times New Roman"/>
                <a:ea typeface="Times New Roman"/>
                <a:cs typeface="Times New Roman"/>
                <a:sym typeface="Times New Roman"/>
              </a:rPr>
              <a:t>and</a:t>
            </a:r>
            <a:r>
              <a:rPr lang="en-GB" sz="1600">
                <a:latin typeface="Times New Roman"/>
                <a:ea typeface="Times New Roman"/>
                <a:cs typeface="Times New Roman"/>
                <a:sym typeface="Times New Roman"/>
              </a:rPr>
              <a:t> </a:t>
            </a:r>
            <a:r>
              <a:rPr lang="en-GB" sz="1600">
                <a:latin typeface="Times New Roman"/>
                <a:ea typeface="Times New Roman"/>
                <a:cs typeface="Times New Roman"/>
                <a:sym typeface="Times New Roman"/>
              </a:rPr>
              <a:t>neural function</a:t>
            </a:r>
            <a:endParaRPr sz="1600">
              <a:latin typeface="Times New Roman"/>
              <a:ea typeface="Times New Roman"/>
              <a:cs typeface="Times New Roman"/>
              <a:sym typeface="Times New Roman"/>
            </a:endParaRPr>
          </a:p>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Modulate neural activity</a:t>
            </a:r>
            <a:endParaRPr sz="1600">
              <a:latin typeface="Times New Roman"/>
              <a:ea typeface="Times New Roman"/>
              <a:cs typeface="Times New Roman"/>
              <a:sym typeface="Times New Roman"/>
            </a:endParaRPr>
          </a:p>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Aids in restoring normal movement patterns and decrease pain</a:t>
            </a:r>
            <a:endParaRPr sz="1600">
              <a:latin typeface="Times New Roman"/>
              <a:ea typeface="Times New Roman"/>
              <a:cs typeface="Times New Roman"/>
              <a:sym typeface="Times New Roman"/>
            </a:endParaRPr>
          </a:p>
          <a:p>
            <a:pPr indent="0" lvl="0" marL="0" rtl="0" algn="l">
              <a:spcBef>
                <a:spcPts val="1200"/>
              </a:spcBef>
              <a:spcAft>
                <a:spcPts val="0"/>
              </a:spcAft>
              <a:buNone/>
            </a:pPr>
            <a:r>
              <a:t/>
            </a:r>
            <a:endParaRPr/>
          </a:p>
          <a:p>
            <a:pPr indent="0" lvl="0" marL="0" rtl="0" algn="l">
              <a:spcBef>
                <a:spcPts val="1200"/>
              </a:spcBef>
              <a:spcAft>
                <a:spcPts val="0"/>
              </a:spcAft>
              <a:buNone/>
            </a:pPr>
            <a:r>
              <a:rPr lang="en-GB"/>
              <a:t>(Basson </a:t>
            </a:r>
            <a:r>
              <a:rPr i="1" lang="en-GB"/>
              <a:t>et al </a:t>
            </a:r>
            <a:r>
              <a:rPr lang="en-GB"/>
              <a:t>2017)</a:t>
            </a:r>
            <a:endParaRPr/>
          </a:p>
          <a:p>
            <a:pPr indent="0" lvl="0" marL="0" rtl="0" algn="l">
              <a:spcBef>
                <a:spcPts val="1200"/>
              </a:spcBef>
              <a:spcAft>
                <a:spcPts val="120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21"/>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Sympathetic </a:t>
            </a:r>
            <a:r>
              <a:rPr lang="en-GB"/>
              <a:t>system effects</a:t>
            </a:r>
            <a:endParaRPr/>
          </a:p>
        </p:txBody>
      </p:sp>
      <p:sp>
        <p:nvSpPr>
          <p:cNvPr id="177" name="Google Shape;177;p21"/>
          <p:cNvSpPr txBox="1"/>
          <p:nvPr>
            <p:ph idx="1" type="body"/>
          </p:nvPr>
        </p:nvSpPr>
        <p:spPr>
          <a:xfrm>
            <a:off x="819150" y="1990725"/>
            <a:ext cx="7505700" cy="2448000"/>
          </a:xfrm>
          <a:prstGeom prst="rect">
            <a:avLst/>
          </a:prstGeom>
        </p:spPr>
        <p:txBody>
          <a:bodyPr anchorCtr="0" anchor="t" bIns="91425" lIns="91425" spcFirstLastPara="1" rIns="91425" wrap="square" tIns="91425">
            <a:normAutofit fontScale="92500" lnSpcReduction="20000"/>
          </a:bodyPr>
          <a:lstStyle/>
          <a:p>
            <a:pPr indent="-323056" lvl="0" marL="457200" rtl="0" algn="l">
              <a:lnSpc>
                <a:spcPct val="150000"/>
              </a:lnSpc>
              <a:spcBef>
                <a:spcPts val="0"/>
              </a:spcBef>
              <a:spcAft>
                <a:spcPts val="0"/>
              </a:spcAft>
              <a:buSzPct val="100000"/>
              <a:buFont typeface="Times New Roman"/>
              <a:buChar char="-"/>
            </a:pPr>
            <a:r>
              <a:rPr lang="en-GB" sz="1608">
                <a:latin typeface="Times New Roman"/>
                <a:ea typeface="Times New Roman"/>
                <a:cs typeface="Times New Roman"/>
                <a:sym typeface="Times New Roman"/>
              </a:rPr>
              <a:t>Considerations of the </a:t>
            </a:r>
            <a:r>
              <a:rPr lang="en-GB" sz="1608">
                <a:latin typeface="Times New Roman"/>
                <a:ea typeface="Times New Roman"/>
                <a:cs typeface="Times New Roman"/>
                <a:sym typeface="Times New Roman"/>
              </a:rPr>
              <a:t>autonomic</a:t>
            </a:r>
            <a:r>
              <a:rPr lang="en-GB" sz="1608">
                <a:latin typeface="Times New Roman"/>
                <a:ea typeface="Times New Roman"/>
                <a:cs typeface="Times New Roman"/>
                <a:sym typeface="Times New Roman"/>
              </a:rPr>
              <a:t> nervous system </a:t>
            </a:r>
            <a:endParaRPr sz="1608">
              <a:latin typeface="Times New Roman"/>
              <a:ea typeface="Times New Roman"/>
              <a:cs typeface="Times New Roman"/>
              <a:sym typeface="Times New Roman"/>
            </a:endParaRPr>
          </a:p>
          <a:p>
            <a:pPr indent="-323056" lvl="0" marL="457200" rtl="0" algn="l">
              <a:lnSpc>
                <a:spcPct val="150000"/>
              </a:lnSpc>
              <a:spcBef>
                <a:spcPts val="0"/>
              </a:spcBef>
              <a:spcAft>
                <a:spcPts val="0"/>
              </a:spcAft>
              <a:buSzPct val="100000"/>
              <a:buFont typeface="Times New Roman"/>
              <a:buChar char="-"/>
            </a:pPr>
            <a:r>
              <a:rPr lang="en-GB" sz="1608">
                <a:latin typeface="Times New Roman"/>
                <a:ea typeface="Times New Roman"/>
                <a:cs typeface="Times New Roman"/>
                <a:sym typeface="Times New Roman"/>
              </a:rPr>
              <a:t>Modulate </a:t>
            </a:r>
            <a:r>
              <a:rPr lang="en-GB" sz="1608">
                <a:latin typeface="Times New Roman"/>
                <a:ea typeface="Times New Roman"/>
                <a:cs typeface="Times New Roman"/>
                <a:sym typeface="Times New Roman"/>
              </a:rPr>
              <a:t>sympathetic</a:t>
            </a:r>
            <a:r>
              <a:rPr lang="en-GB" sz="1608">
                <a:latin typeface="Times New Roman"/>
                <a:ea typeface="Times New Roman"/>
                <a:cs typeface="Times New Roman"/>
                <a:sym typeface="Times New Roman"/>
              </a:rPr>
              <a:t> </a:t>
            </a:r>
            <a:r>
              <a:rPr lang="en-GB" sz="1608">
                <a:latin typeface="Times New Roman"/>
                <a:ea typeface="Times New Roman"/>
                <a:cs typeface="Times New Roman"/>
                <a:sym typeface="Times New Roman"/>
              </a:rPr>
              <a:t>activity</a:t>
            </a:r>
            <a:r>
              <a:rPr lang="en-GB" sz="1608">
                <a:latin typeface="Times New Roman"/>
                <a:ea typeface="Times New Roman"/>
                <a:cs typeface="Times New Roman"/>
                <a:sym typeface="Times New Roman"/>
              </a:rPr>
              <a:t> </a:t>
            </a:r>
            <a:endParaRPr sz="1608">
              <a:latin typeface="Times New Roman"/>
              <a:ea typeface="Times New Roman"/>
              <a:cs typeface="Times New Roman"/>
              <a:sym typeface="Times New Roman"/>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rPr lang="en-GB" sz="1200">
                <a:solidFill>
                  <a:srgbClr val="000000"/>
                </a:solidFill>
                <a:latin typeface="Times New Roman"/>
                <a:ea typeface="Times New Roman"/>
                <a:cs typeface="Times New Roman"/>
                <a:sym typeface="Times New Roman"/>
              </a:rPr>
              <a:t>(Walters, 2018)</a:t>
            </a:r>
            <a:endParaRPr/>
          </a:p>
          <a:p>
            <a:pPr indent="0" lvl="0" marL="0" rtl="0" algn="l">
              <a:spcBef>
                <a:spcPts val="1200"/>
              </a:spcBef>
              <a:spcAft>
                <a:spcPts val="0"/>
              </a:spcAft>
              <a:buNone/>
            </a:pPr>
            <a:r>
              <a:rPr lang="en-GB" sz="1200">
                <a:solidFill>
                  <a:srgbClr val="000000"/>
                </a:solidFill>
                <a:latin typeface="Times New Roman"/>
                <a:ea typeface="Times New Roman"/>
                <a:cs typeface="Times New Roman"/>
                <a:sym typeface="Times New Roman"/>
              </a:rPr>
              <a:t>(Piekarz and Perry, 2016)</a:t>
            </a:r>
            <a:endParaRPr sz="1200">
              <a:solidFill>
                <a:srgbClr val="000000"/>
              </a:solidFill>
              <a:latin typeface="Times New Roman"/>
              <a:ea typeface="Times New Roman"/>
              <a:cs typeface="Times New Roman"/>
              <a:sym typeface="Times New Roman"/>
            </a:endParaRPr>
          </a:p>
          <a:p>
            <a:pPr indent="0" lvl="0" marL="0" rtl="0" algn="l">
              <a:spcBef>
                <a:spcPts val="1200"/>
              </a:spcBef>
              <a:spcAft>
                <a:spcPts val="1200"/>
              </a:spcAft>
              <a:buNone/>
            </a:pPr>
            <a:r>
              <a:t/>
            </a:r>
            <a:endParaRPr sz="1200">
              <a:solidFill>
                <a:srgbClr val="000000"/>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22"/>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Psychological</a:t>
            </a:r>
            <a:r>
              <a:rPr lang="en-GB"/>
              <a:t> effects</a:t>
            </a:r>
            <a:endParaRPr/>
          </a:p>
        </p:txBody>
      </p:sp>
      <p:sp>
        <p:nvSpPr>
          <p:cNvPr id="183" name="Google Shape;183;p22"/>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Psychological</a:t>
            </a:r>
            <a:r>
              <a:rPr lang="en-GB" sz="1600">
                <a:latin typeface="Times New Roman"/>
                <a:ea typeface="Times New Roman"/>
                <a:cs typeface="Times New Roman"/>
                <a:sym typeface="Times New Roman"/>
              </a:rPr>
              <a:t> component of movement problems and pain</a:t>
            </a:r>
            <a:endParaRPr sz="1600">
              <a:latin typeface="Times New Roman"/>
              <a:ea typeface="Times New Roman"/>
              <a:cs typeface="Times New Roman"/>
              <a:sym typeface="Times New Roman"/>
            </a:endParaRPr>
          </a:p>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Psychological issues </a:t>
            </a:r>
            <a:endParaRPr sz="1600">
              <a:latin typeface="Times New Roman"/>
              <a:ea typeface="Times New Roman"/>
              <a:cs typeface="Times New Roman"/>
              <a:sym typeface="Times New Roman"/>
            </a:endParaRPr>
          </a:p>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Improving mental health</a:t>
            </a:r>
            <a:endParaRPr sz="1600">
              <a:latin typeface="Times New Roman"/>
              <a:ea typeface="Times New Roman"/>
              <a:cs typeface="Times New Roman"/>
              <a:sym typeface="Times New Roman"/>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1200"/>
              </a:spcAft>
              <a:buNone/>
            </a:pPr>
            <a:r>
              <a:rPr lang="en-GB" sz="1200">
                <a:solidFill>
                  <a:srgbClr val="000000"/>
                </a:solidFill>
                <a:latin typeface="Times New Roman"/>
                <a:ea typeface="Times New Roman"/>
                <a:cs typeface="Times New Roman"/>
                <a:sym typeface="Times New Roman"/>
              </a:rPr>
              <a:t>(Nambi and Abdelbasset, 2020)</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3"/>
          <p:cNvSpPr txBox="1"/>
          <p:nvPr>
            <p:ph type="title"/>
          </p:nvPr>
        </p:nvSpPr>
        <p:spPr>
          <a:xfrm>
            <a:off x="819150" y="8564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Nutritional</a:t>
            </a:r>
            <a:r>
              <a:rPr lang="en-GB"/>
              <a:t> considerations </a:t>
            </a:r>
            <a:endParaRPr/>
          </a:p>
        </p:txBody>
      </p:sp>
      <p:sp>
        <p:nvSpPr>
          <p:cNvPr id="189" name="Google Shape;189;p23"/>
          <p:cNvSpPr txBox="1"/>
          <p:nvPr>
            <p:ph idx="1" type="body"/>
          </p:nvPr>
        </p:nvSpPr>
        <p:spPr>
          <a:xfrm>
            <a:off x="732700" y="2088000"/>
            <a:ext cx="7404000" cy="2601600"/>
          </a:xfrm>
          <a:prstGeom prst="rect">
            <a:avLst/>
          </a:prstGeom>
        </p:spPr>
        <p:txBody>
          <a:bodyPr anchorCtr="0" anchor="t" bIns="91425" lIns="91425" spcFirstLastPara="1" rIns="91425" wrap="square" tIns="91425">
            <a:normAutofit fontScale="70000" lnSpcReduction="20000"/>
          </a:bodyPr>
          <a:lstStyle/>
          <a:p>
            <a:pPr indent="-326390" lvl="0" marL="457200" rtl="0" algn="l">
              <a:lnSpc>
                <a:spcPct val="150000"/>
              </a:lnSpc>
              <a:spcBef>
                <a:spcPts val="0"/>
              </a:spcBef>
              <a:spcAft>
                <a:spcPts val="0"/>
              </a:spcAft>
              <a:buSzPct val="100000"/>
              <a:buFont typeface="Times New Roman"/>
              <a:buChar char="-"/>
            </a:pPr>
            <a:r>
              <a:rPr lang="en-GB" sz="2200">
                <a:latin typeface="Times New Roman"/>
                <a:ea typeface="Times New Roman"/>
                <a:cs typeface="Times New Roman"/>
                <a:sym typeface="Times New Roman"/>
              </a:rPr>
              <a:t>Does not directly impact maitland mobilisations</a:t>
            </a:r>
            <a:endParaRPr sz="2200">
              <a:latin typeface="Times New Roman"/>
              <a:ea typeface="Times New Roman"/>
              <a:cs typeface="Times New Roman"/>
              <a:sym typeface="Times New Roman"/>
            </a:endParaRPr>
          </a:p>
          <a:p>
            <a:pPr indent="-326390" lvl="0" marL="457200" rtl="0" algn="l">
              <a:lnSpc>
                <a:spcPct val="150000"/>
              </a:lnSpc>
              <a:spcBef>
                <a:spcPts val="0"/>
              </a:spcBef>
              <a:spcAft>
                <a:spcPts val="0"/>
              </a:spcAft>
              <a:buSzPct val="100000"/>
              <a:buFont typeface="Times New Roman"/>
              <a:buChar char="-"/>
            </a:pPr>
            <a:r>
              <a:rPr lang="en-GB" sz="2200">
                <a:latin typeface="Times New Roman"/>
                <a:ea typeface="Times New Roman"/>
                <a:cs typeface="Times New Roman"/>
                <a:sym typeface="Times New Roman"/>
              </a:rPr>
              <a:t>Influence of nutrition on </a:t>
            </a:r>
            <a:r>
              <a:rPr lang="en-GB" sz="2200">
                <a:latin typeface="Times New Roman"/>
                <a:ea typeface="Times New Roman"/>
                <a:cs typeface="Times New Roman"/>
                <a:sym typeface="Times New Roman"/>
              </a:rPr>
              <a:t>musculoskeletal</a:t>
            </a:r>
            <a:r>
              <a:rPr lang="en-GB" sz="2200">
                <a:latin typeface="Times New Roman"/>
                <a:ea typeface="Times New Roman"/>
                <a:cs typeface="Times New Roman"/>
                <a:sym typeface="Times New Roman"/>
              </a:rPr>
              <a:t> health</a:t>
            </a:r>
            <a:endParaRPr sz="2200">
              <a:latin typeface="Times New Roman"/>
              <a:ea typeface="Times New Roman"/>
              <a:cs typeface="Times New Roman"/>
              <a:sym typeface="Times New Roman"/>
            </a:endParaRPr>
          </a:p>
          <a:p>
            <a:pPr indent="-326390" lvl="0" marL="457200" rtl="0" algn="l">
              <a:lnSpc>
                <a:spcPct val="150000"/>
              </a:lnSpc>
              <a:spcBef>
                <a:spcPts val="0"/>
              </a:spcBef>
              <a:spcAft>
                <a:spcPts val="0"/>
              </a:spcAft>
              <a:buSzPct val="100000"/>
              <a:buFont typeface="Times New Roman"/>
              <a:buChar char="-"/>
            </a:pPr>
            <a:r>
              <a:rPr lang="en-GB" sz="2200">
                <a:latin typeface="Times New Roman"/>
                <a:ea typeface="Times New Roman"/>
                <a:cs typeface="Times New Roman"/>
                <a:sym typeface="Times New Roman"/>
              </a:rPr>
              <a:t>Nutritional</a:t>
            </a:r>
            <a:r>
              <a:rPr lang="en-GB" sz="2200">
                <a:latin typeface="Times New Roman"/>
                <a:ea typeface="Times New Roman"/>
                <a:cs typeface="Times New Roman"/>
                <a:sym typeface="Times New Roman"/>
              </a:rPr>
              <a:t> assistance </a:t>
            </a:r>
            <a:endParaRPr sz="2200">
              <a:latin typeface="Times New Roman"/>
              <a:ea typeface="Times New Roman"/>
              <a:cs typeface="Times New Roman"/>
              <a:sym typeface="Times New Roman"/>
            </a:endParaRPr>
          </a:p>
          <a:p>
            <a:pPr indent="0" lvl="0" marL="457200" rtl="0" algn="l">
              <a:lnSpc>
                <a:spcPct val="150000"/>
              </a:lnSpc>
              <a:spcBef>
                <a:spcPts val="1200"/>
              </a:spcBef>
              <a:spcAft>
                <a:spcPts val="0"/>
              </a:spcAft>
              <a:buNone/>
            </a:pPr>
            <a:r>
              <a:t/>
            </a:r>
            <a:endParaRPr sz="1800">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t/>
            </a:r>
            <a:endParaRPr sz="1800">
              <a:latin typeface="Times New Roman"/>
              <a:ea typeface="Times New Roman"/>
              <a:cs typeface="Times New Roman"/>
              <a:sym typeface="Times New Roman"/>
            </a:endParaRPr>
          </a:p>
          <a:p>
            <a:pPr indent="0" lvl="0" marL="457200" rtl="0" algn="l">
              <a:lnSpc>
                <a:spcPct val="150000"/>
              </a:lnSpc>
              <a:spcBef>
                <a:spcPts val="1200"/>
              </a:spcBef>
              <a:spcAft>
                <a:spcPts val="0"/>
              </a:spcAft>
              <a:buNone/>
            </a:pPr>
            <a:r>
              <a:t/>
            </a:r>
            <a:endParaRPr sz="1800">
              <a:latin typeface="Times New Roman"/>
              <a:ea typeface="Times New Roman"/>
              <a:cs typeface="Times New Roman"/>
              <a:sym typeface="Times New Roman"/>
            </a:endParaRPr>
          </a:p>
          <a:p>
            <a:pPr indent="0" lvl="0" marL="0" rtl="0" algn="l">
              <a:spcBef>
                <a:spcPts val="1200"/>
              </a:spcBef>
              <a:spcAft>
                <a:spcPts val="120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4"/>
          <p:cNvSpPr txBox="1"/>
          <p:nvPr>
            <p:ph type="title"/>
          </p:nvPr>
        </p:nvSpPr>
        <p:spPr>
          <a:xfrm>
            <a:off x="819150" y="521450"/>
            <a:ext cx="7505700" cy="9546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C spine and thoracic e</a:t>
            </a:r>
            <a:r>
              <a:rPr lang="en-GB"/>
              <a:t>vidence supporting Maitland Manual therapy </a:t>
            </a:r>
            <a:endParaRPr/>
          </a:p>
        </p:txBody>
      </p:sp>
      <p:sp>
        <p:nvSpPr>
          <p:cNvPr id="195" name="Google Shape;195;p24"/>
          <p:cNvSpPr txBox="1"/>
          <p:nvPr>
            <p:ph idx="1" type="body"/>
          </p:nvPr>
        </p:nvSpPr>
        <p:spPr>
          <a:xfrm>
            <a:off x="819150" y="1526075"/>
            <a:ext cx="7933500" cy="3379800"/>
          </a:xfrm>
          <a:prstGeom prst="rect">
            <a:avLst/>
          </a:prstGeom>
        </p:spPr>
        <p:txBody>
          <a:bodyPr anchorCtr="0" anchor="t" bIns="91425" lIns="91425" spcFirstLastPara="1" rIns="91425" wrap="square" tIns="91425">
            <a:normAutofit lnSpcReduction="10000"/>
          </a:bodyPr>
          <a:lstStyle/>
          <a:p>
            <a:pPr indent="-320464" lvl="0" marL="457200" rtl="0" algn="l">
              <a:lnSpc>
                <a:spcPct val="150000"/>
              </a:lnSpc>
              <a:spcBef>
                <a:spcPts val="0"/>
              </a:spcBef>
              <a:spcAft>
                <a:spcPts val="0"/>
              </a:spcAft>
              <a:buSzPts val="1447"/>
              <a:buFont typeface="Times New Roman"/>
              <a:buChar char="-"/>
            </a:pPr>
            <a:r>
              <a:rPr lang="en-GB" sz="1446">
                <a:latin typeface="Times New Roman"/>
                <a:ea typeface="Times New Roman"/>
                <a:cs typeface="Times New Roman"/>
                <a:sym typeface="Times New Roman"/>
              </a:rPr>
              <a:t>Study conducted by Keun-Su Lee &amp; Joon-Hee Lee</a:t>
            </a:r>
            <a:endParaRPr sz="1446">
              <a:latin typeface="Times New Roman"/>
              <a:ea typeface="Times New Roman"/>
              <a:cs typeface="Times New Roman"/>
              <a:sym typeface="Times New Roman"/>
            </a:endParaRPr>
          </a:p>
          <a:p>
            <a:pPr indent="-320464" lvl="0" marL="457200" rtl="0" algn="l">
              <a:lnSpc>
                <a:spcPct val="150000"/>
              </a:lnSpc>
              <a:spcBef>
                <a:spcPts val="0"/>
              </a:spcBef>
              <a:spcAft>
                <a:spcPts val="0"/>
              </a:spcAft>
              <a:buSzPts val="1447"/>
              <a:buFont typeface="Times New Roman"/>
              <a:buChar char="-"/>
            </a:pPr>
            <a:r>
              <a:rPr lang="en-GB" sz="1446">
                <a:latin typeface="Times New Roman"/>
                <a:ea typeface="Times New Roman"/>
                <a:cs typeface="Times New Roman"/>
                <a:sym typeface="Times New Roman"/>
              </a:rPr>
              <a:t>18 participants split into 2 </a:t>
            </a:r>
            <a:r>
              <a:rPr lang="en-GB" sz="1446">
                <a:latin typeface="Times New Roman"/>
                <a:ea typeface="Times New Roman"/>
                <a:cs typeface="Times New Roman"/>
                <a:sym typeface="Times New Roman"/>
              </a:rPr>
              <a:t>group.</a:t>
            </a:r>
            <a:endParaRPr sz="1446">
              <a:latin typeface="Times New Roman"/>
              <a:ea typeface="Times New Roman"/>
              <a:cs typeface="Times New Roman"/>
              <a:sym typeface="Times New Roman"/>
            </a:endParaRPr>
          </a:p>
          <a:p>
            <a:pPr indent="-320464" lvl="0" marL="457200" rtl="0" algn="l">
              <a:lnSpc>
                <a:spcPct val="150000"/>
              </a:lnSpc>
              <a:spcBef>
                <a:spcPts val="0"/>
              </a:spcBef>
              <a:spcAft>
                <a:spcPts val="0"/>
              </a:spcAft>
              <a:buSzPts val="1447"/>
              <a:buFont typeface="Times New Roman"/>
              <a:buChar char="-"/>
            </a:pPr>
            <a:r>
              <a:rPr lang="en-GB" sz="1446">
                <a:latin typeface="Times New Roman"/>
                <a:ea typeface="Times New Roman"/>
                <a:cs typeface="Times New Roman"/>
                <a:sym typeface="Times New Roman"/>
              </a:rPr>
              <a:t>Group 1 therapeutic exercise to the cervical and upper thoracic region</a:t>
            </a:r>
            <a:endParaRPr sz="1446">
              <a:latin typeface="Times New Roman"/>
              <a:ea typeface="Times New Roman"/>
              <a:cs typeface="Times New Roman"/>
              <a:sym typeface="Times New Roman"/>
            </a:endParaRPr>
          </a:p>
          <a:p>
            <a:pPr indent="-320464" lvl="0" marL="457200" rtl="0" algn="l">
              <a:lnSpc>
                <a:spcPct val="150000"/>
              </a:lnSpc>
              <a:spcBef>
                <a:spcPts val="0"/>
              </a:spcBef>
              <a:spcAft>
                <a:spcPts val="0"/>
              </a:spcAft>
              <a:buSzPts val="1447"/>
              <a:buFont typeface="Times New Roman"/>
              <a:buChar char="-"/>
            </a:pPr>
            <a:r>
              <a:rPr lang="en-GB" sz="1446">
                <a:latin typeface="Times New Roman"/>
                <a:ea typeface="Times New Roman"/>
                <a:cs typeface="Times New Roman"/>
                <a:sym typeface="Times New Roman"/>
              </a:rPr>
              <a:t>Group 2 therapeutic exercise and joint mobilization to the cervical and upper thoracic region</a:t>
            </a:r>
            <a:endParaRPr sz="1446">
              <a:latin typeface="Times New Roman"/>
              <a:ea typeface="Times New Roman"/>
              <a:cs typeface="Times New Roman"/>
              <a:sym typeface="Times New Roman"/>
            </a:endParaRPr>
          </a:p>
          <a:p>
            <a:pPr indent="-320464" lvl="0" marL="457200" rtl="0" algn="l">
              <a:lnSpc>
                <a:spcPct val="150000"/>
              </a:lnSpc>
              <a:spcBef>
                <a:spcPts val="0"/>
              </a:spcBef>
              <a:spcAft>
                <a:spcPts val="0"/>
              </a:spcAft>
              <a:buSzPts val="1447"/>
              <a:buFont typeface="Times New Roman"/>
              <a:buChar char="-"/>
            </a:pPr>
            <a:r>
              <a:rPr lang="en-GB" sz="1446">
                <a:latin typeface="Times New Roman"/>
                <a:ea typeface="Times New Roman"/>
                <a:cs typeface="Times New Roman"/>
                <a:sym typeface="Times New Roman"/>
              </a:rPr>
              <a:t>A pre-test was used to measure the neck disability index, active cervical range of motion, static balance capacity, and muscular tone</a:t>
            </a:r>
            <a:endParaRPr sz="1446">
              <a:latin typeface="Times New Roman"/>
              <a:ea typeface="Times New Roman"/>
              <a:cs typeface="Times New Roman"/>
              <a:sym typeface="Times New Roman"/>
            </a:endParaRPr>
          </a:p>
          <a:p>
            <a:pPr indent="-320464" lvl="0" marL="457200" rtl="0" algn="l">
              <a:lnSpc>
                <a:spcPct val="150000"/>
              </a:lnSpc>
              <a:spcBef>
                <a:spcPts val="0"/>
              </a:spcBef>
              <a:spcAft>
                <a:spcPts val="0"/>
              </a:spcAft>
              <a:buSzPts val="1447"/>
              <a:buFont typeface="Times New Roman"/>
              <a:buChar char="-"/>
            </a:pPr>
            <a:r>
              <a:rPr lang="en-GB" sz="1446">
                <a:latin typeface="Times New Roman"/>
                <a:ea typeface="Times New Roman"/>
                <a:cs typeface="Times New Roman"/>
                <a:sym typeface="Times New Roman"/>
              </a:rPr>
              <a:t>Carried out 60 minutes at a time, 3 times a week for 2 weeks</a:t>
            </a:r>
            <a:endParaRPr sz="1446">
              <a:latin typeface="Times New Roman"/>
              <a:ea typeface="Times New Roman"/>
              <a:cs typeface="Times New Roman"/>
              <a:sym typeface="Times New Roman"/>
            </a:endParaRPr>
          </a:p>
          <a:p>
            <a:pPr indent="-320464" lvl="0" marL="457200" rtl="0" algn="l">
              <a:lnSpc>
                <a:spcPct val="150000"/>
              </a:lnSpc>
              <a:spcBef>
                <a:spcPts val="0"/>
              </a:spcBef>
              <a:spcAft>
                <a:spcPts val="0"/>
              </a:spcAft>
              <a:buSzPts val="1447"/>
              <a:buFont typeface="Times New Roman"/>
              <a:buChar char="-"/>
            </a:pPr>
            <a:r>
              <a:rPr lang="en-GB" sz="1446">
                <a:latin typeface="Times New Roman"/>
                <a:ea typeface="Times New Roman"/>
                <a:cs typeface="Times New Roman"/>
                <a:sym typeface="Times New Roman"/>
              </a:rPr>
              <a:t>Results</a:t>
            </a:r>
            <a:endParaRPr sz="1446">
              <a:latin typeface="Times New Roman"/>
              <a:ea typeface="Times New Roman"/>
              <a:cs typeface="Times New Roman"/>
              <a:sym typeface="Times New Roman"/>
            </a:endParaRPr>
          </a:p>
          <a:p>
            <a:pPr indent="-320464" lvl="0" marL="457200" rtl="0" algn="l">
              <a:lnSpc>
                <a:spcPct val="150000"/>
              </a:lnSpc>
              <a:spcBef>
                <a:spcPts val="0"/>
              </a:spcBef>
              <a:spcAft>
                <a:spcPts val="0"/>
              </a:spcAft>
              <a:buSzPts val="1447"/>
              <a:buFont typeface="Times New Roman"/>
              <a:buChar char="-"/>
            </a:pPr>
            <a:r>
              <a:rPr lang="en-GB" sz="1446">
                <a:latin typeface="Times New Roman"/>
                <a:ea typeface="Times New Roman"/>
                <a:cs typeface="Times New Roman"/>
                <a:sym typeface="Times New Roman"/>
              </a:rPr>
              <a:t>Conclusion</a:t>
            </a:r>
            <a:endParaRPr sz="1446">
              <a:latin typeface="Times New Roman"/>
              <a:ea typeface="Times New Roman"/>
              <a:cs typeface="Times New Roman"/>
              <a:sym typeface="Times New Roman"/>
            </a:endParaRPr>
          </a:p>
          <a:p>
            <a:pPr indent="0" lvl="0" marL="0" rtl="0" algn="l">
              <a:spcBef>
                <a:spcPts val="1200"/>
              </a:spcBef>
              <a:spcAft>
                <a:spcPts val="1200"/>
              </a:spcAft>
              <a:buNone/>
            </a:pPr>
            <a:r>
              <a:rPr lang="en-GB" sz="1200">
                <a:solidFill>
                  <a:srgbClr val="000000"/>
                </a:solidFill>
                <a:latin typeface="Times New Roman"/>
                <a:ea typeface="Times New Roman"/>
                <a:cs typeface="Times New Roman"/>
                <a:sym typeface="Times New Roman"/>
              </a:rPr>
              <a:t>(Lee and Lee, 2017)</a:t>
            </a:r>
            <a:endParaRPr sz="1200">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5"/>
          <p:cNvSpPr txBox="1"/>
          <p:nvPr>
            <p:ph type="title"/>
          </p:nvPr>
        </p:nvSpPr>
        <p:spPr>
          <a:xfrm>
            <a:off x="819150" y="337725"/>
            <a:ext cx="7505700" cy="9546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Lumbar spine evidence supporting Maitland M</a:t>
            </a:r>
            <a:r>
              <a:rPr lang="en-GB"/>
              <a:t>anual therapy </a:t>
            </a:r>
            <a:endParaRPr/>
          </a:p>
        </p:txBody>
      </p:sp>
      <p:sp>
        <p:nvSpPr>
          <p:cNvPr id="201" name="Google Shape;201;p25"/>
          <p:cNvSpPr txBox="1"/>
          <p:nvPr>
            <p:ph idx="1" type="body"/>
          </p:nvPr>
        </p:nvSpPr>
        <p:spPr>
          <a:xfrm>
            <a:off x="211950" y="1447975"/>
            <a:ext cx="8720100" cy="3781800"/>
          </a:xfrm>
          <a:prstGeom prst="rect">
            <a:avLst/>
          </a:prstGeom>
        </p:spPr>
        <p:txBody>
          <a:bodyPr anchorCtr="0" anchor="t" bIns="91425" lIns="91425" spcFirstLastPara="1" rIns="91425" wrap="square" tIns="91425">
            <a:normAutofit fontScale="62500" lnSpcReduction="20000"/>
          </a:bodyPr>
          <a:lstStyle/>
          <a:p>
            <a:pPr indent="-304006" lvl="0" marL="457200" rtl="0" algn="l">
              <a:lnSpc>
                <a:spcPct val="150000"/>
              </a:lnSpc>
              <a:spcBef>
                <a:spcPts val="0"/>
              </a:spcBef>
              <a:spcAft>
                <a:spcPts val="0"/>
              </a:spcAft>
              <a:buSzPct val="100000"/>
              <a:buFont typeface="Times New Roman"/>
              <a:buChar char="-"/>
            </a:pPr>
            <a:r>
              <a:rPr lang="en-GB" sz="1900">
                <a:latin typeface="Times New Roman"/>
                <a:ea typeface="Times New Roman"/>
                <a:cs typeface="Times New Roman"/>
                <a:sym typeface="Times New Roman"/>
              </a:rPr>
              <a:t>Conducted by Arti Sharma </a:t>
            </a:r>
            <a:r>
              <a:rPr i="1" lang="en-GB" sz="1900">
                <a:latin typeface="Times New Roman"/>
                <a:ea typeface="Times New Roman"/>
                <a:cs typeface="Times New Roman"/>
                <a:sym typeface="Times New Roman"/>
              </a:rPr>
              <a:t>et al </a:t>
            </a:r>
            <a:r>
              <a:rPr lang="en-GB" sz="1900">
                <a:latin typeface="Times New Roman"/>
                <a:ea typeface="Times New Roman"/>
                <a:cs typeface="Times New Roman"/>
                <a:sym typeface="Times New Roman"/>
              </a:rPr>
              <a:t>(2015)</a:t>
            </a:r>
            <a:endParaRPr sz="1900">
              <a:solidFill>
                <a:srgbClr val="222222"/>
              </a:solidFill>
              <a:highlight>
                <a:srgbClr val="FFFFFF"/>
              </a:highlight>
              <a:latin typeface="Times New Roman"/>
              <a:ea typeface="Times New Roman"/>
              <a:cs typeface="Times New Roman"/>
              <a:sym typeface="Times New Roman"/>
            </a:endParaRPr>
          </a:p>
          <a:p>
            <a:pPr indent="-304006" lvl="0" marL="457200" rtl="0" algn="l">
              <a:lnSpc>
                <a:spcPct val="150000"/>
              </a:lnSpc>
              <a:spcBef>
                <a:spcPts val="0"/>
              </a:spcBef>
              <a:spcAft>
                <a:spcPts val="0"/>
              </a:spcAft>
              <a:buSzPct val="100000"/>
              <a:buFont typeface="Times New Roman"/>
              <a:buChar char="-"/>
            </a:pPr>
            <a:r>
              <a:rPr lang="en-GB" sz="1900">
                <a:latin typeface="Times New Roman"/>
                <a:ea typeface="Times New Roman"/>
                <a:cs typeface="Times New Roman"/>
                <a:sym typeface="Times New Roman"/>
              </a:rPr>
              <a:t>Evaluate the efficiency of Maitland Manual therapy versus conventional physical therapy on chronic lower back pain caused by lumbar spondylosis</a:t>
            </a:r>
            <a:endParaRPr sz="1900">
              <a:latin typeface="Times New Roman"/>
              <a:ea typeface="Times New Roman"/>
              <a:cs typeface="Times New Roman"/>
              <a:sym typeface="Times New Roman"/>
            </a:endParaRPr>
          </a:p>
          <a:p>
            <a:pPr indent="-304006" lvl="0" marL="457200" rtl="0" algn="l">
              <a:lnSpc>
                <a:spcPct val="150000"/>
              </a:lnSpc>
              <a:spcBef>
                <a:spcPts val="0"/>
              </a:spcBef>
              <a:spcAft>
                <a:spcPts val="0"/>
              </a:spcAft>
              <a:buSzPct val="100000"/>
              <a:buFont typeface="Times New Roman"/>
              <a:buChar char="-"/>
            </a:pPr>
            <a:r>
              <a:rPr lang="en-GB" sz="1900">
                <a:latin typeface="Times New Roman"/>
                <a:ea typeface="Times New Roman"/>
                <a:cs typeface="Times New Roman"/>
                <a:sym typeface="Times New Roman"/>
              </a:rPr>
              <a:t>30 participants aged 40-70 years, split into 2 groups</a:t>
            </a:r>
            <a:endParaRPr sz="1900">
              <a:latin typeface="Times New Roman"/>
              <a:ea typeface="Times New Roman"/>
              <a:cs typeface="Times New Roman"/>
              <a:sym typeface="Times New Roman"/>
            </a:endParaRPr>
          </a:p>
          <a:p>
            <a:pPr indent="-304006" lvl="0" marL="457200" rtl="0" algn="l">
              <a:lnSpc>
                <a:spcPct val="150000"/>
              </a:lnSpc>
              <a:spcBef>
                <a:spcPts val="0"/>
              </a:spcBef>
              <a:spcAft>
                <a:spcPts val="0"/>
              </a:spcAft>
              <a:buSzPct val="100000"/>
              <a:buFont typeface="Times New Roman"/>
              <a:buChar char="-"/>
            </a:pPr>
            <a:r>
              <a:rPr lang="en-GB" sz="1900">
                <a:latin typeface="Times New Roman"/>
                <a:ea typeface="Times New Roman"/>
                <a:cs typeface="Times New Roman"/>
                <a:sym typeface="Times New Roman"/>
              </a:rPr>
              <a:t>Group 1 use of Maitland mobilization and lumbar stabilization exercises </a:t>
            </a:r>
            <a:endParaRPr sz="1900">
              <a:latin typeface="Times New Roman"/>
              <a:ea typeface="Times New Roman"/>
              <a:cs typeface="Times New Roman"/>
              <a:sym typeface="Times New Roman"/>
            </a:endParaRPr>
          </a:p>
          <a:p>
            <a:pPr indent="-304006" lvl="0" marL="457200" rtl="0" algn="l">
              <a:lnSpc>
                <a:spcPct val="150000"/>
              </a:lnSpc>
              <a:spcBef>
                <a:spcPts val="0"/>
              </a:spcBef>
              <a:spcAft>
                <a:spcPts val="0"/>
              </a:spcAft>
              <a:buSzPct val="100000"/>
              <a:buChar char="-"/>
            </a:pPr>
            <a:r>
              <a:rPr lang="en-GB" sz="1900">
                <a:latin typeface="Times New Roman"/>
                <a:ea typeface="Times New Roman"/>
                <a:cs typeface="Times New Roman"/>
                <a:sym typeface="Times New Roman"/>
              </a:rPr>
              <a:t>Group 2 use of conventional physical therapy such as t</a:t>
            </a:r>
            <a:r>
              <a:rPr lang="en-GB" sz="1900">
                <a:solidFill>
                  <a:srgbClr val="222222"/>
                </a:solidFill>
                <a:highlight>
                  <a:srgbClr val="FFFFFF"/>
                </a:highlight>
                <a:latin typeface="Times New Roman"/>
                <a:ea typeface="Times New Roman"/>
                <a:cs typeface="Times New Roman"/>
                <a:sym typeface="Times New Roman"/>
              </a:rPr>
              <a:t>raction, strengthening, stretching exercises</a:t>
            </a:r>
            <a:endParaRPr sz="1900">
              <a:solidFill>
                <a:srgbClr val="222222"/>
              </a:solidFill>
              <a:highlight>
                <a:srgbClr val="FFFFFF"/>
              </a:highlight>
              <a:latin typeface="Times New Roman"/>
              <a:ea typeface="Times New Roman"/>
              <a:cs typeface="Times New Roman"/>
              <a:sym typeface="Times New Roman"/>
            </a:endParaRPr>
          </a:p>
          <a:p>
            <a:pPr indent="-304006" lvl="0" marL="457200" rtl="0" algn="l">
              <a:lnSpc>
                <a:spcPct val="150000"/>
              </a:lnSpc>
              <a:spcBef>
                <a:spcPts val="0"/>
              </a:spcBef>
              <a:spcAft>
                <a:spcPts val="0"/>
              </a:spcAft>
              <a:buClr>
                <a:srgbClr val="222222"/>
              </a:buClr>
              <a:buSzPct val="100000"/>
              <a:buFont typeface="Times New Roman"/>
              <a:buChar char="-"/>
            </a:pPr>
            <a:r>
              <a:rPr lang="en-GB" sz="1900">
                <a:solidFill>
                  <a:srgbClr val="222222"/>
                </a:solidFill>
                <a:highlight>
                  <a:srgbClr val="FFFFFF"/>
                </a:highlight>
                <a:latin typeface="Times New Roman"/>
                <a:ea typeface="Times New Roman"/>
                <a:cs typeface="Times New Roman"/>
                <a:sym typeface="Times New Roman"/>
              </a:rPr>
              <a:t>Results</a:t>
            </a:r>
            <a:endParaRPr sz="1900">
              <a:solidFill>
                <a:srgbClr val="222222"/>
              </a:solidFill>
              <a:highlight>
                <a:srgbClr val="FFFFFF"/>
              </a:highlight>
              <a:latin typeface="Times New Roman"/>
              <a:ea typeface="Times New Roman"/>
              <a:cs typeface="Times New Roman"/>
              <a:sym typeface="Times New Roman"/>
            </a:endParaRPr>
          </a:p>
          <a:p>
            <a:pPr indent="0" lvl="0" marL="457200" rtl="0" algn="l">
              <a:lnSpc>
                <a:spcPct val="150000"/>
              </a:lnSpc>
              <a:spcBef>
                <a:spcPts val="1200"/>
              </a:spcBef>
              <a:spcAft>
                <a:spcPts val="0"/>
              </a:spcAft>
              <a:buNone/>
            </a:pPr>
            <a:r>
              <a:rPr lang="en-GB" sz="1900">
                <a:solidFill>
                  <a:srgbClr val="222222"/>
                </a:solidFill>
                <a:highlight>
                  <a:srgbClr val="FFFFFF"/>
                </a:highlight>
                <a:latin typeface="Times New Roman"/>
                <a:ea typeface="Times New Roman"/>
                <a:cs typeface="Times New Roman"/>
                <a:sym typeface="Times New Roman"/>
              </a:rPr>
              <a:t>This is another study that supports the fact that maitland manual therapy is effective, as the study shows that when it comes to treating lower back pain, improving lumbar spine function and range of motion, manual therapy interventions outperform traditional physical therapy methods.</a:t>
            </a:r>
            <a:endParaRPr sz="1900">
              <a:solidFill>
                <a:srgbClr val="222222"/>
              </a:solidFill>
              <a:highlight>
                <a:srgbClr val="FFFFFF"/>
              </a:highlight>
              <a:latin typeface="Times New Roman"/>
              <a:ea typeface="Times New Roman"/>
              <a:cs typeface="Times New Roman"/>
              <a:sym typeface="Times New Roman"/>
            </a:endParaRPr>
          </a:p>
          <a:p>
            <a:pPr indent="0" lvl="0" marL="457200" rtl="0" algn="l">
              <a:lnSpc>
                <a:spcPct val="150000"/>
              </a:lnSpc>
              <a:spcBef>
                <a:spcPts val="1200"/>
              </a:spcBef>
              <a:spcAft>
                <a:spcPts val="0"/>
              </a:spcAft>
              <a:buNone/>
            </a:pPr>
            <a:r>
              <a:rPr lang="en-GB" sz="1900">
                <a:solidFill>
                  <a:srgbClr val="000000"/>
                </a:solidFill>
                <a:latin typeface="Times New Roman"/>
                <a:ea typeface="Times New Roman"/>
                <a:cs typeface="Times New Roman"/>
                <a:sym typeface="Times New Roman"/>
              </a:rPr>
              <a:t>(Sharma, Alahmari and Ahmed, 2015)</a:t>
            </a:r>
            <a:endParaRPr sz="1900">
              <a:solidFill>
                <a:srgbClr val="222222"/>
              </a:solidFill>
              <a:highlight>
                <a:srgbClr val="FFFFFF"/>
              </a:highlight>
              <a:latin typeface="Times New Roman"/>
              <a:ea typeface="Times New Roman"/>
              <a:cs typeface="Times New Roman"/>
              <a:sym typeface="Times New Roman"/>
            </a:endParaRPr>
          </a:p>
          <a:p>
            <a:pPr indent="0" lvl="0" marL="0" rtl="0" algn="l">
              <a:spcBef>
                <a:spcPts val="1200"/>
              </a:spcBef>
              <a:spcAft>
                <a:spcPts val="0"/>
              </a:spcAft>
              <a:buNone/>
            </a:pPr>
            <a:r>
              <a:t/>
            </a:r>
            <a:endParaRPr/>
          </a:p>
          <a:p>
            <a:pPr indent="0" lvl="0" marL="0" rtl="0" algn="l">
              <a:spcBef>
                <a:spcPts val="1200"/>
              </a:spcBef>
              <a:spcAft>
                <a:spcPts val="120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6"/>
          <p:cNvSpPr txBox="1"/>
          <p:nvPr>
            <p:ph type="title"/>
          </p:nvPr>
        </p:nvSpPr>
        <p:spPr>
          <a:xfrm>
            <a:off x="819150" y="208075"/>
            <a:ext cx="7505700" cy="9546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Lower limb evidence </a:t>
            </a:r>
            <a:r>
              <a:rPr lang="en-GB"/>
              <a:t>supporting Maitland manual therapy</a:t>
            </a:r>
            <a:endParaRPr/>
          </a:p>
        </p:txBody>
      </p:sp>
      <p:sp>
        <p:nvSpPr>
          <p:cNvPr id="207" name="Google Shape;207;p26"/>
          <p:cNvSpPr txBox="1"/>
          <p:nvPr>
            <p:ph idx="1" type="body"/>
          </p:nvPr>
        </p:nvSpPr>
        <p:spPr>
          <a:xfrm>
            <a:off x="214025" y="1135800"/>
            <a:ext cx="8733000" cy="38241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Font typeface="Times New Roman"/>
              <a:buChar char="-"/>
            </a:pPr>
            <a:r>
              <a:rPr lang="en-GB" sz="1400">
                <a:latin typeface="Times New Roman"/>
                <a:ea typeface="Times New Roman"/>
                <a:cs typeface="Times New Roman"/>
                <a:sym typeface="Times New Roman"/>
              </a:rPr>
              <a:t>Conducted by Silva </a:t>
            </a:r>
            <a:r>
              <a:rPr i="1" lang="en-GB" sz="1400">
                <a:latin typeface="Times New Roman"/>
                <a:ea typeface="Times New Roman"/>
                <a:cs typeface="Times New Roman"/>
                <a:sym typeface="Times New Roman"/>
              </a:rPr>
              <a:t>et al</a:t>
            </a:r>
            <a:r>
              <a:rPr lang="en-GB" sz="1400">
                <a:latin typeface="Times New Roman"/>
                <a:ea typeface="Times New Roman"/>
                <a:cs typeface="Times New Roman"/>
                <a:sym typeface="Times New Roman"/>
              </a:rPr>
              <a:t> (2017)</a:t>
            </a:r>
            <a:endParaRPr sz="1400">
              <a:latin typeface="Times New Roman"/>
              <a:ea typeface="Times New Roman"/>
              <a:cs typeface="Times New Roman"/>
              <a:sym typeface="Times New Roman"/>
            </a:endParaRPr>
          </a:p>
          <a:p>
            <a:pPr indent="-317500" lvl="0" marL="457200" rtl="0" algn="l">
              <a:lnSpc>
                <a:spcPct val="150000"/>
              </a:lnSpc>
              <a:spcBef>
                <a:spcPts val="0"/>
              </a:spcBef>
              <a:spcAft>
                <a:spcPts val="0"/>
              </a:spcAft>
              <a:buSzPts val="1400"/>
              <a:buFont typeface="Times New Roman"/>
              <a:buChar char="-"/>
            </a:pPr>
            <a:r>
              <a:rPr lang="en-GB" sz="1400">
                <a:latin typeface="Times New Roman"/>
                <a:ea typeface="Times New Roman"/>
                <a:cs typeface="Times New Roman"/>
                <a:sym typeface="Times New Roman"/>
              </a:rPr>
              <a:t>Done to assess the effect of Grade 3 </a:t>
            </a:r>
            <a:r>
              <a:rPr lang="en-GB" sz="1400">
                <a:latin typeface="Times New Roman"/>
                <a:ea typeface="Times New Roman"/>
                <a:cs typeface="Times New Roman"/>
                <a:sym typeface="Times New Roman"/>
              </a:rPr>
              <a:t>mobilization</a:t>
            </a:r>
            <a:r>
              <a:rPr lang="en-GB" sz="1400">
                <a:latin typeface="Times New Roman"/>
                <a:ea typeface="Times New Roman"/>
                <a:cs typeface="Times New Roman"/>
                <a:sym typeface="Times New Roman"/>
              </a:rPr>
              <a:t>, on ROM of </a:t>
            </a:r>
            <a:r>
              <a:rPr lang="en-GB" sz="1400">
                <a:latin typeface="Times New Roman"/>
                <a:ea typeface="Times New Roman"/>
                <a:cs typeface="Times New Roman"/>
                <a:sym typeface="Times New Roman"/>
              </a:rPr>
              <a:t>dorsiflexion and the effect to decrease pain with ankle injuries</a:t>
            </a:r>
            <a:endParaRPr sz="1400">
              <a:latin typeface="Times New Roman"/>
              <a:ea typeface="Times New Roman"/>
              <a:cs typeface="Times New Roman"/>
              <a:sym typeface="Times New Roman"/>
            </a:endParaRPr>
          </a:p>
          <a:p>
            <a:pPr indent="-317500" lvl="0" marL="457200" rtl="0" algn="l">
              <a:lnSpc>
                <a:spcPct val="150000"/>
              </a:lnSpc>
              <a:spcBef>
                <a:spcPts val="0"/>
              </a:spcBef>
              <a:spcAft>
                <a:spcPts val="0"/>
              </a:spcAft>
              <a:buSzPts val="1400"/>
              <a:buFont typeface="Times New Roman"/>
              <a:buChar char="-"/>
            </a:pPr>
            <a:r>
              <a:rPr lang="en-GB" sz="1400">
                <a:latin typeface="Times New Roman"/>
                <a:ea typeface="Times New Roman"/>
                <a:cs typeface="Times New Roman"/>
                <a:sym typeface="Times New Roman"/>
              </a:rPr>
              <a:t>38 participants M &amp; F, with a mean age of 40.8 years old</a:t>
            </a:r>
            <a:endParaRPr sz="1400">
              <a:latin typeface="Times New Roman"/>
              <a:ea typeface="Times New Roman"/>
              <a:cs typeface="Times New Roman"/>
              <a:sym typeface="Times New Roman"/>
            </a:endParaRPr>
          </a:p>
          <a:p>
            <a:pPr indent="-317500" lvl="0" marL="457200" rtl="0" algn="l">
              <a:lnSpc>
                <a:spcPct val="150000"/>
              </a:lnSpc>
              <a:spcBef>
                <a:spcPts val="0"/>
              </a:spcBef>
              <a:spcAft>
                <a:spcPts val="0"/>
              </a:spcAft>
              <a:buSzPts val="1400"/>
              <a:buFont typeface="Times New Roman"/>
              <a:buChar char="-"/>
            </a:pPr>
            <a:r>
              <a:rPr lang="en-GB" sz="1400">
                <a:latin typeface="Times New Roman"/>
                <a:ea typeface="Times New Roman"/>
                <a:cs typeface="Times New Roman"/>
                <a:sym typeface="Times New Roman"/>
              </a:rPr>
              <a:t>Assessed after 1 and after 6 sessions</a:t>
            </a:r>
            <a:endParaRPr sz="1400">
              <a:latin typeface="Times New Roman"/>
              <a:ea typeface="Times New Roman"/>
              <a:cs typeface="Times New Roman"/>
              <a:sym typeface="Times New Roman"/>
            </a:endParaRPr>
          </a:p>
          <a:p>
            <a:pPr indent="-317500" lvl="0" marL="457200" rtl="0" algn="l">
              <a:lnSpc>
                <a:spcPct val="150000"/>
              </a:lnSpc>
              <a:spcBef>
                <a:spcPts val="0"/>
              </a:spcBef>
              <a:spcAft>
                <a:spcPts val="0"/>
              </a:spcAft>
              <a:buSzPts val="1400"/>
              <a:buFont typeface="Times New Roman"/>
              <a:buChar char="-"/>
            </a:pPr>
            <a:r>
              <a:rPr lang="en-GB" sz="1400">
                <a:latin typeface="Times New Roman"/>
                <a:ea typeface="Times New Roman"/>
                <a:cs typeface="Times New Roman"/>
                <a:sym typeface="Times New Roman"/>
              </a:rPr>
              <a:t>Results </a:t>
            </a:r>
            <a:endParaRPr sz="1400">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t/>
            </a:r>
            <a:endParaRPr sz="1400">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400">
                <a:solidFill>
                  <a:srgbClr val="000000"/>
                </a:solidFill>
                <a:latin typeface="Times New Roman"/>
                <a:ea typeface="Times New Roman"/>
                <a:cs typeface="Times New Roman"/>
                <a:sym typeface="Times New Roman"/>
              </a:rPr>
              <a:t>(Silva et al., 2017)</a:t>
            </a:r>
            <a:endParaRPr sz="1400">
              <a:latin typeface="Times New Roman"/>
              <a:ea typeface="Times New Roman"/>
              <a:cs typeface="Times New Roman"/>
              <a:sym typeface="Times New Roman"/>
            </a:endParaRPr>
          </a:p>
          <a:p>
            <a:pPr indent="0" lvl="0" marL="0" rtl="0" algn="l">
              <a:spcBef>
                <a:spcPts val="1200"/>
              </a:spcBef>
              <a:spcAft>
                <a:spcPts val="120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7"/>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Psychological</a:t>
            </a:r>
            <a:r>
              <a:rPr lang="en-GB"/>
              <a:t> </a:t>
            </a:r>
            <a:r>
              <a:rPr lang="en-GB"/>
              <a:t>effects</a:t>
            </a:r>
            <a:r>
              <a:rPr lang="en-GB"/>
              <a:t> of maitland manual therapy</a:t>
            </a:r>
            <a:endParaRPr/>
          </a:p>
        </p:txBody>
      </p:sp>
      <p:sp>
        <p:nvSpPr>
          <p:cNvPr id="213" name="Google Shape;213;p27"/>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04800" lvl="0" marL="457200" rtl="0" algn="l">
              <a:spcBef>
                <a:spcPts val="0"/>
              </a:spcBef>
              <a:spcAft>
                <a:spcPts val="0"/>
              </a:spcAft>
              <a:buSzPts val="1200"/>
              <a:buFont typeface="Times New Roman"/>
              <a:buChar char="-"/>
            </a:pPr>
            <a:r>
              <a:rPr lang="en-GB" sz="1200">
                <a:latin typeface="Times New Roman"/>
                <a:ea typeface="Times New Roman"/>
                <a:cs typeface="Times New Roman"/>
                <a:sym typeface="Times New Roman"/>
              </a:rPr>
              <a:t>Conducted </a:t>
            </a:r>
            <a:r>
              <a:rPr lang="en-GB" sz="1200">
                <a:latin typeface="Times New Roman"/>
                <a:ea typeface="Times New Roman"/>
                <a:cs typeface="Times New Roman"/>
                <a:sym typeface="Times New Roman"/>
              </a:rPr>
              <a:t>Youssef </a:t>
            </a:r>
            <a:r>
              <a:rPr i="1" lang="en-GB" sz="1200">
                <a:latin typeface="Times New Roman"/>
                <a:ea typeface="Times New Roman"/>
                <a:cs typeface="Times New Roman"/>
                <a:sym typeface="Times New Roman"/>
              </a:rPr>
              <a:t>et al</a:t>
            </a:r>
            <a:r>
              <a:rPr lang="en-GB" sz="1200">
                <a:latin typeface="Times New Roman"/>
                <a:ea typeface="Times New Roman"/>
                <a:cs typeface="Times New Roman"/>
                <a:sym typeface="Times New Roman"/>
              </a:rPr>
              <a:t> (2021)</a:t>
            </a:r>
            <a:endParaRPr sz="1200">
              <a:latin typeface="Times New Roman"/>
              <a:ea typeface="Times New Roman"/>
              <a:cs typeface="Times New Roman"/>
              <a:sym typeface="Times New Roman"/>
            </a:endParaRPr>
          </a:p>
          <a:p>
            <a:pPr indent="-304800" lvl="0" marL="457200" rtl="0" algn="l">
              <a:spcBef>
                <a:spcPts val="0"/>
              </a:spcBef>
              <a:spcAft>
                <a:spcPts val="0"/>
              </a:spcAft>
              <a:buSzPts val="1200"/>
              <a:buFont typeface="Times New Roman"/>
              <a:buChar char="-"/>
            </a:pPr>
            <a:r>
              <a:rPr lang="en-GB" sz="1200">
                <a:latin typeface="Times New Roman"/>
                <a:ea typeface="Times New Roman"/>
                <a:cs typeface="Times New Roman"/>
                <a:sym typeface="Times New Roman"/>
              </a:rPr>
              <a:t>Conducted</a:t>
            </a:r>
            <a:r>
              <a:rPr lang="en-GB" sz="1200">
                <a:latin typeface="Times New Roman"/>
                <a:ea typeface="Times New Roman"/>
                <a:cs typeface="Times New Roman"/>
                <a:sym typeface="Times New Roman"/>
              </a:rPr>
              <a:t> to </a:t>
            </a:r>
            <a:r>
              <a:rPr lang="en-GB" sz="1200">
                <a:latin typeface="Times New Roman"/>
                <a:ea typeface="Times New Roman"/>
                <a:cs typeface="Times New Roman"/>
                <a:sym typeface="Times New Roman"/>
              </a:rPr>
              <a:t>assess</a:t>
            </a:r>
            <a:r>
              <a:rPr lang="en-GB" sz="1200">
                <a:latin typeface="Times New Roman"/>
                <a:ea typeface="Times New Roman"/>
                <a:cs typeface="Times New Roman"/>
                <a:sym typeface="Times New Roman"/>
              </a:rPr>
              <a:t> the influence of Maitland manual therapy on </a:t>
            </a:r>
            <a:r>
              <a:rPr lang="en-GB" sz="1200">
                <a:latin typeface="Times New Roman"/>
                <a:ea typeface="Times New Roman"/>
                <a:cs typeface="Times New Roman"/>
                <a:sym typeface="Times New Roman"/>
              </a:rPr>
              <a:t>psychological</a:t>
            </a:r>
            <a:r>
              <a:rPr lang="en-GB" sz="1200">
                <a:latin typeface="Times New Roman"/>
                <a:ea typeface="Times New Roman"/>
                <a:cs typeface="Times New Roman"/>
                <a:sym typeface="Times New Roman"/>
              </a:rPr>
              <a:t> status and pain in </a:t>
            </a:r>
            <a:r>
              <a:rPr lang="en-GB" sz="1200">
                <a:latin typeface="Times New Roman"/>
                <a:ea typeface="Times New Roman"/>
                <a:cs typeface="Times New Roman"/>
                <a:sym typeface="Times New Roman"/>
              </a:rPr>
              <a:t>patients</a:t>
            </a:r>
            <a:r>
              <a:rPr lang="en-GB" sz="1200">
                <a:latin typeface="Times New Roman"/>
                <a:ea typeface="Times New Roman"/>
                <a:cs typeface="Times New Roman"/>
                <a:sym typeface="Times New Roman"/>
              </a:rPr>
              <a:t> with neck pain</a:t>
            </a:r>
            <a:endParaRPr sz="1200">
              <a:latin typeface="Times New Roman"/>
              <a:ea typeface="Times New Roman"/>
              <a:cs typeface="Times New Roman"/>
              <a:sym typeface="Times New Roman"/>
            </a:endParaRPr>
          </a:p>
          <a:p>
            <a:pPr indent="-304800" lvl="0" marL="457200" rtl="0" algn="l">
              <a:spcBef>
                <a:spcPts val="0"/>
              </a:spcBef>
              <a:spcAft>
                <a:spcPts val="0"/>
              </a:spcAft>
              <a:buSzPts val="1200"/>
              <a:buFont typeface="Times New Roman"/>
              <a:buChar char="-"/>
            </a:pPr>
            <a:r>
              <a:rPr lang="en-GB" sz="1200">
                <a:latin typeface="Times New Roman"/>
                <a:ea typeface="Times New Roman"/>
                <a:cs typeface="Times New Roman"/>
                <a:sym typeface="Times New Roman"/>
              </a:rPr>
              <a:t>22 participants, 2 sessions a week for 3 weeks of Maitland </a:t>
            </a:r>
            <a:r>
              <a:rPr lang="en-GB" sz="1200">
                <a:latin typeface="Times New Roman"/>
                <a:ea typeface="Times New Roman"/>
                <a:cs typeface="Times New Roman"/>
                <a:sym typeface="Times New Roman"/>
              </a:rPr>
              <a:t>mobilisations</a:t>
            </a:r>
            <a:endParaRPr sz="1200">
              <a:latin typeface="Times New Roman"/>
              <a:ea typeface="Times New Roman"/>
              <a:cs typeface="Times New Roman"/>
              <a:sym typeface="Times New Roman"/>
            </a:endParaRPr>
          </a:p>
          <a:p>
            <a:pPr indent="-304800" lvl="0" marL="457200" rtl="0" algn="l">
              <a:spcBef>
                <a:spcPts val="0"/>
              </a:spcBef>
              <a:spcAft>
                <a:spcPts val="0"/>
              </a:spcAft>
              <a:buSzPts val="1200"/>
              <a:buChar char="-"/>
            </a:pPr>
            <a:r>
              <a:rPr lang="en-GB" sz="1200">
                <a:latin typeface="Times New Roman"/>
                <a:ea typeface="Times New Roman"/>
                <a:cs typeface="Times New Roman"/>
                <a:sym typeface="Times New Roman"/>
              </a:rPr>
              <a:t>Aiming to </a:t>
            </a:r>
            <a:r>
              <a:rPr lang="en-GB" sz="1200">
                <a:latin typeface="Times New Roman"/>
                <a:ea typeface="Times New Roman"/>
                <a:cs typeface="Times New Roman"/>
                <a:sym typeface="Times New Roman"/>
              </a:rPr>
              <a:t>measure</a:t>
            </a:r>
            <a:r>
              <a:rPr lang="en-GB" sz="1200">
                <a:latin typeface="Times New Roman"/>
                <a:ea typeface="Times New Roman"/>
                <a:cs typeface="Times New Roman"/>
                <a:sym typeface="Times New Roman"/>
              </a:rPr>
              <a:t> the participants </a:t>
            </a:r>
            <a:r>
              <a:rPr lang="en-GB" sz="1200">
                <a:solidFill>
                  <a:srgbClr val="212121"/>
                </a:solidFill>
                <a:highlight>
                  <a:srgbClr val="FFFFFF"/>
                </a:highlight>
                <a:latin typeface="Times New Roman"/>
                <a:ea typeface="Times New Roman"/>
                <a:cs typeface="Times New Roman"/>
                <a:sym typeface="Times New Roman"/>
              </a:rPr>
              <a:t>pain rating scale score and state-t</a:t>
            </a:r>
            <a:r>
              <a:rPr lang="en-GB" sz="1200">
                <a:solidFill>
                  <a:srgbClr val="212121"/>
                </a:solidFill>
                <a:highlight>
                  <a:srgbClr val="FFFFFF"/>
                </a:highlight>
                <a:latin typeface="Times New Roman"/>
                <a:ea typeface="Times New Roman"/>
                <a:cs typeface="Times New Roman"/>
                <a:sym typeface="Times New Roman"/>
              </a:rPr>
              <a:t>rait</a:t>
            </a:r>
            <a:r>
              <a:rPr lang="en-GB" sz="1200">
                <a:solidFill>
                  <a:srgbClr val="212121"/>
                </a:solidFill>
                <a:highlight>
                  <a:srgbClr val="FFFFFF"/>
                </a:highlight>
                <a:latin typeface="Times New Roman"/>
                <a:ea typeface="Times New Roman"/>
                <a:cs typeface="Times New Roman"/>
                <a:sym typeface="Times New Roman"/>
              </a:rPr>
              <a:t> </a:t>
            </a:r>
            <a:r>
              <a:rPr lang="en-GB" sz="1200">
                <a:solidFill>
                  <a:srgbClr val="212121"/>
                </a:solidFill>
                <a:highlight>
                  <a:srgbClr val="FFFFFF"/>
                </a:highlight>
                <a:latin typeface="Times New Roman"/>
                <a:ea typeface="Times New Roman"/>
                <a:cs typeface="Times New Roman"/>
                <a:sym typeface="Times New Roman"/>
              </a:rPr>
              <a:t>anxiety</a:t>
            </a:r>
            <a:r>
              <a:rPr lang="en-GB" sz="1200">
                <a:solidFill>
                  <a:srgbClr val="212121"/>
                </a:solidFill>
                <a:highlight>
                  <a:srgbClr val="FFFFFF"/>
                </a:highlight>
                <a:latin typeface="Times New Roman"/>
                <a:ea typeface="Times New Roman"/>
                <a:cs typeface="Times New Roman"/>
                <a:sym typeface="Times New Roman"/>
              </a:rPr>
              <a:t> inventory store</a:t>
            </a:r>
            <a:endParaRPr sz="1200">
              <a:solidFill>
                <a:srgbClr val="212121"/>
              </a:solidFill>
              <a:highlight>
                <a:srgbClr val="FFFFFF"/>
              </a:highlight>
              <a:latin typeface="Times New Roman"/>
              <a:ea typeface="Times New Roman"/>
              <a:cs typeface="Times New Roman"/>
              <a:sym typeface="Times New Roman"/>
            </a:endParaRPr>
          </a:p>
          <a:p>
            <a:pPr indent="-304800" lvl="0" marL="457200" rtl="0" algn="l">
              <a:spcBef>
                <a:spcPts val="0"/>
              </a:spcBef>
              <a:spcAft>
                <a:spcPts val="0"/>
              </a:spcAft>
              <a:buClr>
                <a:srgbClr val="212121"/>
              </a:buClr>
              <a:buSzPts val="1200"/>
              <a:buFont typeface="Times New Roman"/>
              <a:buChar char="-"/>
            </a:pPr>
            <a:r>
              <a:rPr lang="en-GB" sz="1200">
                <a:solidFill>
                  <a:srgbClr val="212121"/>
                </a:solidFill>
                <a:highlight>
                  <a:srgbClr val="FFFFFF"/>
                </a:highlight>
                <a:latin typeface="Times New Roman"/>
                <a:ea typeface="Times New Roman"/>
                <a:cs typeface="Times New Roman"/>
                <a:sym typeface="Times New Roman"/>
              </a:rPr>
              <a:t>Results</a:t>
            </a:r>
            <a:endParaRPr sz="1200">
              <a:solidFill>
                <a:srgbClr val="212121"/>
              </a:solidFill>
              <a:highlight>
                <a:srgbClr val="FFFFFF"/>
              </a:highlight>
              <a:latin typeface="Times New Roman"/>
              <a:ea typeface="Times New Roman"/>
              <a:cs typeface="Times New Roman"/>
              <a:sym typeface="Times New Roman"/>
            </a:endParaRPr>
          </a:p>
          <a:p>
            <a:pPr indent="0" lvl="0" marL="457200" rtl="0" algn="l">
              <a:spcBef>
                <a:spcPts val="1200"/>
              </a:spcBef>
              <a:spcAft>
                <a:spcPts val="0"/>
              </a:spcAft>
              <a:buNone/>
            </a:pPr>
            <a:r>
              <a:rPr lang="en-GB" sz="1200">
                <a:solidFill>
                  <a:srgbClr val="000000"/>
                </a:solidFill>
                <a:latin typeface="Times New Roman"/>
                <a:ea typeface="Times New Roman"/>
                <a:cs typeface="Times New Roman"/>
                <a:sym typeface="Times New Roman"/>
              </a:rPr>
              <a:t>(Alansari, Youssef and Shanb, 2021)</a:t>
            </a:r>
            <a:endParaRPr sz="1200">
              <a:solidFill>
                <a:srgbClr val="212121"/>
              </a:solidFill>
              <a:highlight>
                <a:srgbClr val="FFFFFF"/>
              </a:highlight>
              <a:latin typeface="Times New Roman"/>
              <a:ea typeface="Times New Roman"/>
              <a:cs typeface="Times New Roman"/>
              <a:sym typeface="Times New Roman"/>
            </a:endParaRPr>
          </a:p>
          <a:p>
            <a:pPr indent="0" lvl="0" marL="457200" rtl="0" algn="l">
              <a:spcBef>
                <a:spcPts val="1200"/>
              </a:spcBef>
              <a:spcAft>
                <a:spcPts val="1200"/>
              </a:spcAft>
              <a:buNone/>
            </a:pPr>
            <a:r>
              <a:t/>
            </a:r>
            <a:endParaRPr sz="1200">
              <a:solidFill>
                <a:srgbClr val="212121"/>
              </a:solidFill>
              <a:highlight>
                <a:srgbClr val="FFFFFF"/>
              </a:highlight>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28"/>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Peripheral</a:t>
            </a:r>
            <a:r>
              <a:rPr lang="en-GB"/>
              <a:t> evidence supporting manual therapy</a:t>
            </a:r>
            <a:endParaRPr/>
          </a:p>
        </p:txBody>
      </p:sp>
      <p:sp>
        <p:nvSpPr>
          <p:cNvPr id="219" name="Google Shape;219;p28"/>
          <p:cNvSpPr txBox="1"/>
          <p:nvPr>
            <p:ph idx="1" type="body"/>
          </p:nvPr>
        </p:nvSpPr>
        <p:spPr>
          <a:xfrm>
            <a:off x="819150" y="1990725"/>
            <a:ext cx="7505700" cy="2448000"/>
          </a:xfrm>
          <a:prstGeom prst="rect">
            <a:avLst/>
          </a:prstGeom>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SzPts val="1400"/>
              <a:buFont typeface="Times New Roman"/>
              <a:buChar char="-"/>
            </a:pPr>
            <a:r>
              <a:rPr lang="en-GB" sz="1400">
                <a:latin typeface="Times New Roman"/>
                <a:ea typeface="Times New Roman"/>
                <a:cs typeface="Times New Roman"/>
                <a:sym typeface="Times New Roman"/>
              </a:rPr>
              <a:t>Conducted by Kumar </a:t>
            </a:r>
            <a:r>
              <a:rPr i="1" lang="en-GB" sz="1400">
                <a:latin typeface="Times New Roman"/>
                <a:ea typeface="Times New Roman"/>
                <a:cs typeface="Times New Roman"/>
                <a:sym typeface="Times New Roman"/>
              </a:rPr>
              <a:t>et al </a:t>
            </a:r>
            <a:r>
              <a:rPr lang="en-GB" sz="1400">
                <a:latin typeface="Times New Roman"/>
                <a:ea typeface="Times New Roman"/>
                <a:cs typeface="Times New Roman"/>
                <a:sym typeface="Times New Roman"/>
              </a:rPr>
              <a:t>(2012)</a:t>
            </a:r>
            <a:endParaRPr sz="1400">
              <a:latin typeface="Times New Roman"/>
              <a:ea typeface="Times New Roman"/>
              <a:cs typeface="Times New Roman"/>
              <a:sym typeface="Times New Roman"/>
            </a:endParaRPr>
          </a:p>
          <a:p>
            <a:pPr indent="-317500" lvl="0" marL="457200" rtl="0" algn="l">
              <a:lnSpc>
                <a:spcPct val="150000"/>
              </a:lnSpc>
              <a:spcBef>
                <a:spcPts val="0"/>
              </a:spcBef>
              <a:spcAft>
                <a:spcPts val="0"/>
              </a:spcAft>
              <a:buSzPts val="1400"/>
              <a:buChar char="-"/>
            </a:pPr>
            <a:r>
              <a:rPr lang="en-GB" sz="1400">
                <a:latin typeface="Times New Roman"/>
                <a:ea typeface="Times New Roman"/>
                <a:cs typeface="Times New Roman"/>
                <a:sym typeface="Times New Roman"/>
              </a:rPr>
              <a:t>40 participants diagnosed </a:t>
            </a:r>
            <a:r>
              <a:rPr lang="en-GB" sz="1400">
                <a:latin typeface="Times New Roman"/>
                <a:ea typeface="Times New Roman"/>
                <a:cs typeface="Times New Roman"/>
                <a:sym typeface="Times New Roman"/>
              </a:rPr>
              <a:t>with</a:t>
            </a:r>
            <a:r>
              <a:rPr lang="en-GB" sz="1400">
                <a:latin typeface="Times New Roman"/>
                <a:ea typeface="Times New Roman"/>
                <a:cs typeface="Times New Roman"/>
                <a:sym typeface="Times New Roman"/>
              </a:rPr>
              <a:t> </a:t>
            </a:r>
            <a:r>
              <a:rPr lang="en-GB" sz="1400">
                <a:solidFill>
                  <a:srgbClr val="000000"/>
                </a:solidFill>
                <a:highlight>
                  <a:srgbClr val="FFFFFF"/>
                </a:highlight>
                <a:latin typeface="Times New Roman"/>
                <a:ea typeface="Times New Roman"/>
                <a:cs typeface="Times New Roman"/>
                <a:sym typeface="Times New Roman"/>
              </a:rPr>
              <a:t>idiopathic shoulder adhesive capsulitis</a:t>
            </a:r>
            <a:endParaRPr sz="1400">
              <a:solidFill>
                <a:srgbClr val="000000"/>
              </a:solidFill>
              <a:highlight>
                <a:srgbClr val="FFFFFF"/>
              </a:highlight>
              <a:latin typeface="Times New Roman"/>
              <a:ea typeface="Times New Roman"/>
              <a:cs typeface="Times New Roman"/>
              <a:sym typeface="Times New Roman"/>
            </a:endParaRPr>
          </a:p>
          <a:p>
            <a:pPr indent="-317500" lvl="0" marL="457200" rtl="0" algn="l">
              <a:lnSpc>
                <a:spcPct val="150000"/>
              </a:lnSpc>
              <a:spcBef>
                <a:spcPts val="0"/>
              </a:spcBef>
              <a:spcAft>
                <a:spcPts val="0"/>
              </a:spcAft>
              <a:buClr>
                <a:srgbClr val="000000"/>
              </a:buClr>
              <a:buSzPts val="1400"/>
              <a:buFont typeface="Times New Roman"/>
              <a:buChar char="-"/>
            </a:pPr>
            <a:r>
              <a:rPr lang="en-GB" sz="1400">
                <a:solidFill>
                  <a:srgbClr val="000000"/>
                </a:solidFill>
                <a:highlight>
                  <a:srgbClr val="FFFFFF"/>
                </a:highlight>
                <a:latin typeface="Times New Roman"/>
                <a:ea typeface="Times New Roman"/>
                <a:cs typeface="Times New Roman"/>
                <a:sym typeface="Times New Roman"/>
              </a:rPr>
              <a:t>Group 1 Maitland manual therapy </a:t>
            </a:r>
            <a:endParaRPr sz="1400">
              <a:solidFill>
                <a:srgbClr val="000000"/>
              </a:solidFill>
              <a:highlight>
                <a:srgbClr val="FFFFFF"/>
              </a:highlight>
              <a:latin typeface="Times New Roman"/>
              <a:ea typeface="Times New Roman"/>
              <a:cs typeface="Times New Roman"/>
              <a:sym typeface="Times New Roman"/>
            </a:endParaRPr>
          </a:p>
          <a:p>
            <a:pPr indent="-317500" lvl="0" marL="457200" rtl="0" algn="l">
              <a:lnSpc>
                <a:spcPct val="150000"/>
              </a:lnSpc>
              <a:spcBef>
                <a:spcPts val="0"/>
              </a:spcBef>
              <a:spcAft>
                <a:spcPts val="0"/>
              </a:spcAft>
              <a:buClr>
                <a:srgbClr val="000000"/>
              </a:buClr>
              <a:buSzPts val="1400"/>
              <a:buFont typeface="Times New Roman"/>
              <a:buChar char="-"/>
            </a:pPr>
            <a:r>
              <a:rPr lang="en-GB" sz="1400">
                <a:solidFill>
                  <a:srgbClr val="000000"/>
                </a:solidFill>
                <a:highlight>
                  <a:srgbClr val="FFFFFF"/>
                </a:highlight>
                <a:latin typeface="Times New Roman"/>
                <a:ea typeface="Times New Roman"/>
                <a:cs typeface="Times New Roman"/>
                <a:sym typeface="Times New Roman"/>
              </a:rPr>
              <a:t>Group 2 common supervised shoulder </a:t>
            </a:r>
            <a:r>
              <a:rPr lang="en-GB" sz="1400">
                <a:solidFill>
                  <a:srgbClr val="000000"/>
                </a:solidFill>
                <a:highlight>
                  <a:srgbClr val="FFFFFF"/>
                </a:highlight>
                <a:latin typeface="Times New Roman"/>
                <a:ea typeface="Times New Roman"/>
                <a:cs typeface="Times New Roman"/>
                <a:sym typeface="Times New Roman"/>
              </a:rPr>
              <a:t>exercise</a:t>
            </a:r>
            <a:endParaRPr sz="1400">
              <a:solidFill>
                <a:srgbClr val="000000"/>
              </a:solidFill>
              <a:highlight>
                <a:srgbClr val="FFFFFF"/>
              </a:highlight>
              <a:latin typeface="Times New Roman"/>
              <a:ea typeface="Times New Roman"/>
              <a:cs typeface="Times New Roman"/>
              <a:sym typeface="Times New Roman"/>
            </a:endParaRPr>
          </a:p>
          <a:p>
            <a:pPr indent="-317500" lvl="0" marL="457200" rtl="0" algn="l">
              <a:lnSpc>
                <a:spcPct val="150000"/>
              </a:lnSpc>
              <a:spcBef>
                <a:spcPts val="0"/>
              </a:spcBef>
              <a:spcAft>
                <a:spcPts val="0"/>
              </a:spcAft>
              <a:buClr>
                <a:srgbClr val="000000"/>
              </a:buClr>
              <a:buSzPts val="1400"/>
              <a:buFont typeface="Times New Roman"/>
              <a:buChar char="-"/>
            </a:pPr>
            <a:r>
              <a:rPr lang="en-GB" sz="1400">
                <a:solidFill>
                  <a:srgbClr val="000000"/>
                </a:solidFill>
                <a:highlight>
                  <a:srgbClr val="FFFFFF"/>
                </a:highlight>
                <a:latin typeface="Times New Roman"/>
                <a:ea typeface="Times New Roman"/>
                <a:cs typeface="Times New Roman"/>
                <a:sym typeface="Times New Roman"/>
              </a:rPr>
              <a:t>Over a 4 week period</a:t>
            </a:r>
            <a:endParaRPr sz="1400">
              <a:solidFill>
                <a:srgbClr val="000000"/>
              </a:solidFill>
              <a:highlight>
                <a:srgbClr val="FFFFFF"/>
              </a:highlight>
              <a:latin typeface="Times New Roman"/>
              <a:ea typeface="Times New Roman"/>
              <a:cs typeface="Times New Roman"/>
              <a:sym typeface="Times New Roman"/>
            </a:endParaRPr>
          </a:p>
          <a:p>
            <a:pPr indent="-317500" lvl="0" marL="457200" rtl="0" algn="l">
              <a:lnSpc>
                <a:spcPct val="150000"/>
              </a:lnSpc>
              <a:spcBef>
                <a:spcPts val="0"/>
              </a:spcBef>
              <a:spcAft>
                <a:spcPts val="0"/>
              </a:spcAft>
              <a:buClr>
                <a:srgbClr val="000000"/>
              </a:buClr>
              <a:buSzPts val="1400"/>
              <a:buFont typeface="Times New Roman"/>
              <a:buChar char="-"/>
            </a:pPr>
            <a:r>
              <a:rPr lang="en-GB" sz="1400">
                <a:solidFill>
                  <a:srgbClr val="000000"/>
                </a:solidFill>
                <a:highlight>
                  <a:srgbClr val="FFFFFF"/>
                </a:highlight>
                <a:latin typeface="Times New Roman"/>
                <a:ea typeface="Times New Roman"/>
                <a:cs typeface="Times New Roman"/>
                <a:sym typeface="Times New Roman"/>
              </a:rPr>
              <a:t>Results </a:t>
            </a:r>
            <a:endParaRPr sz="1400">
              <a:solidFill>
                <a:srgbClr val="000000"/>
              </a:solidFill>
              <a:highlight>
                <a:srgbClr val="FFFFFF"/>
              </a:highlight>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9"/>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My personal view on maitland manual therapy</a:t>
            </a:r>
            <a:endParaRPr/>
          </a:p>
        </p:txBody>
      </p:sp>
      <p:sp>
        <p:nvSpPr>
          <p:cNvPr id="225" name="Google Shape;225;p29"/>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11150" lvl="0" marL="457200" rtl="0" algn="l">
              <a:spcBef>
                <a:spcPts val="0"/>
              </a:spcBef>
              <a:spcAft>
                <a:spcPts val="0"/>
              </a:spcAft>
              <a:buSzPts val="1300"/>
              <a:buChar char="-"/>
            </a:pPr>
            <a:r>
              <a:rPr lang="en-GB"/>
              <a:t>All studies have supported the fact of improving ROM, decreasing stiffness which are the aims of Grade 1-4</a:t>
            </a:r>
            <a:endParaRPr/>
          </a:p>
          <a:p>
            <a:pPr indent="-311150" lvl="0" marL="457200" rtl="0" algn="l">
              <a:spcBef>
                <a:spcPts val="0"/>
              </a:spcBef>
              <a:spcAft>
                <a:spcPts val="0"/>
              </a:spcAft>
              <a:buSzPts val="1300"/>
              <a:buChar char="-"/>
            </a:pPr>
            <a:r>
              <a:rPr lang="en-GB"/>
              <a:t>It is beneficial on </a:t>
            </a:r>
            <a:r>
              <a:rPr lang="en-GB"/>
              <a:t>all parts of the body</a:t>
            </a:r>
            <a:endParaRPr/>
          </a:p>
          <a:p>
            <a:pPr indent="-311150" lvl="0" marL="457200" rtl="0" algn="l">
              <a:spcBef>
                <a:spcPts val="0"/>
              </a:spcBef>
              <a:spcAft>
                <a:spcPts val="0"/>
              </a:spcAft>
              <a:buSzPts val="1300"/>
              <a:buChar char="-"/>
            </a:pPr>
            <a:r>
              <a:rPr lang="en-GB"/>
              <a:t>Supports previous slides that Maitland manual therapy decreases pain, showing a positive influence on neurophysiological effects</a:t>
            </a:r>
            <a:endParaRPr/>
          </a:p>
          <a:p>
            <a:pPr indent="-311150" lvl="0" marL="457200" rtl="0" algn="l">
              <a:spcBef>
                <a:spcPts val="0"/>
              </a:spcBef>
              <a:spcAft>
                <a:spcPts val="0"/>
              </a:spcAft>
              <a:buSzPts val="1300"/>
              <a:buChar char="-"/>
            </a:pPr>
            <a:r>
              <a:rPr lang="en-GB"/>
              <a:t>Study 3 shows that even one session of Maitland manual therapy is beneficial</a:t>
            </a:r>
            <a:endParaRPr/>
          </a:p>
          <a:p>
            <a:pPr indent="-311150" lvl="0" marL="457200" rtl="0" algn="l">
              <a:spcBef>
                <a:spcPts val="0"/>
              </a:spcBef>
              <a:spcAft>
                <a:spcPts val="0"/>
              </a:spcAft>
              <a:buSzPts val="1300"/>
              <a:buChar char="-"/>
            </a:pPr>
            <a:r>
              <a:rPr lang="en-GB"/>
              <a:t>All have a positive influence on getting the musculoskeletal system working mechanically effective</a:t>
            </a:r>
            <a:endParaRPr/>
          </a:p>
          <a:p>
            <a:pPr indent="-311150" lvl="0" marL="457200" rtl="0" algn="l">
              <a:spcBef>
                <a:spcPts val="0"/>
              </a:spcBef>
              <a:spcAft>
                <a:spcPts val="0"/>
              </a:spcAft>
              <a:buSzPts val="1300"/>
              <a:buChar char="-"/>
            </a:pPr>
            <a:r>
              <a:rPr lang="en-GB"/>
              <a:t>Has a positive influence on psychological effects from study 4 </a:t>
            </a:r>
            <a:endParaRPr/>
          </a:p>
          <a:p>
            <a:pPr indent="-311150" lvl="0" marL="457200" rtl="0" algn="l">
              <a:spcBef>
                <a:spcPts val="0"/>
              </a:spcBef>
              <a:spcAft>
                <a:spcPts val="0"/>
              </a:spcAft>
              <a:buSzPts val="1300"/>
              <a:buChar char="-"/>
            </a:pPr>
            <a:r>
              <a:rPr lang="en-GB"/>
              <a:t>Influential on peripheral and spinal</a:t>
            </a:r>
            <a:endParaRPr/>
          </a:p>
          <a:p>
            <a:pPr indent="-311150" lvl="0" marL="457200" rtl="0" algn="l">
              <a:spcBef>
                <a:spcPts val="0"/>
              </a:spcBef>
              <a:spcAft>
                <a:spcPts val="0"/>
              </a:spcAft>
              <a:buSzPts val="1300"/>
              <a:buChar char="-"/>
            </a:pPr>
            <a:r>
              <a:rPr lang="en-GB"/>
              <a:t>Leads me too believe that Maitland manual therapy is effective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30"/>
          <p:cNvSpPr txBox="1"/>
          <p:nvPr>
            <p:ph type="title"/>
          </p:nvPr>
        </p:nvSpPr>
        <p:spPr>
          <a:xfrm>
            <a:off x="819150" y="845600"/>
            <a:ext cx="7505700" cy="9546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Contraindications to Maitland mobilisations </a:t>
            </a:r>
            <a:endParaRPr/>
          </a:p>
        </p:txBody>
      </p:sp>
      <p:sp>
        <p:nvSpPr>
          <p:cNvPr id="231" name="Google Shape;231;p30"/>
          <p:cNvSpPr txBox="1"/>
          <p:nvPr>
            <p:ph idx="1" type="body"/>
          </p:nvPr>
        </p:nvSpPr>
        <p:spPr>
          <a:xfrm>
            <a:off x="205300" y="1415550"/>
            <a:ext cx="8666100" cy="3544200"/>
          </a:xfrm>
          <a:prstGeom prst="rect">
            <a:avLst/>
          </a:prstGeom>
        </p:spPr>
        <p:txBody>
          <a:bodyPr anchorCtr="0" anchor="t" bIns="91425" lIns="91425" spcFirstLastPara="1" rIns="91425" wrap="square" tIns="91425">
            <a:normAutofit lnSpcReduction="20000"/>
          </a:bodyPr>
          <a:lstStyle/>
          <a:p>
            <a:pPr indent="0" lvl="0" marL="0" rtl="0" algn="l">
              <a:lnSpc>
                <a:spcPct val="150000"/>
              </a:lnSpc>
              <a:spcBef>
                <a:spcPts val="0"/>
              </a:spcBef>
              <a:spcAft>
                <a:spcPts val="0"/>
              </a:spcAft>
              <a:buNone/>
            </a:pPr>
            <a:r>
              <a:rPr lang="en-GB" sz="1200">
                <a:latin typeface="Times New Roman"/>
                <a:ea typeface="Times New Roman"/>
                <a:cs typeface="Times New Roman"/>
                <a:sym typeface="Times New Roman"/>
              </a:rPr>
              <a:t>Although I believe that Maitland Manual therapy is effective there is a few contraindications that prevent the use of Maitland Mobilisations;</a:t>
            </a:r>
            <a:endParaRPr sz="1200">
              <a:latin typeface="Times New Roman"/>
              <a:ea typeface="Times New Roman"/>
              <a:cs typeface="Times New Roman"/>
              <a:sym typeface="Times New Roman"/>
            </a:endParaRPr>
          </a:p>
          <a:p>
            <a:pPr indent="-304800" lvl="0" marL="457200" rtl="0" algn="l">
              <a:lnSpc>
                <a:spcPct val="150000"/>
              </a:lnSpc>
              <a:spcBef>
                <a:spcPts val="1200"/>
              </a:spcBef>
              <a:spcAft>
                <a:spcPts val="0"/>
              </a:spcAft>
              <a:buSzPts val="1200"/>
              <a:buFont typeface="Times New Roman"/>
              <a:buChar char="-"/>
            </a:pPr>
            <a:r>
              <a:rPr lang="en-GB" sz="1200">
                <a:latin typeface="Times New Roman"/>
                <a:ea typeface="Times New Roman"/>
                <a:cs typeface="Times New Roman"/>
                <a:sym typeface="Times New Roman"/>
              </a:rPr>
              <a:t>Fractures </a:t>
            </a:r>
            <a:r>
              <a:rPr lang="en-GB" sz="1200">
                <a:solidFill>
                  <a:srgbClr val="000000"/>
                </a:solidFill>
                <a:latin typeface="Times New Roman"/>
                <a:ea typeface="Times New Roman"/>
                <a:cs typeface="Times New Roman"/>
                <a:sym typeface="Times New Roman"/>
              </a:rPr>
              <a:t>(Greiffenstein et al., 2019)</a:t>
            </a:r>
            <a:endParaRPr sz="1200">
              <a:latin typeface="Times New Roman"/>
              <a:ea typeface="Times New Roman"/>
              <a:cs typeface="Times New Roman"/>
              <a:sym typeface="Times New Roman"/>
            </a:endParaRPr>
          </a:p>
          <a:p>
            <a:pPr indent="-304800" lvl="0" marL="457200" rtl="0" algn="l">
              <a:lnSpc>
                <a:spcPct val="150000"/>
              </a:lnSpc>
              <a:spcBef>
                <a:spcPts val="0"/>
              </a:spcBef>
              <a:spcAft>
                <a:spcPts val="0"/>
              </a:spcAft>
              <a:buSzPts val="1200"/>
              <a:buFont typeface="Times New Roman"/>
              <a:buChar char="-"/>
            </a:pPr>
            <a:r>
              <a:rPr lang="en-GB" sz="1200">
                <a:latin typeface="Times New Roman"/>
                <a:ea typeface="Times New Roman"/>
                <a:cs typeface="Times New Roman"/>
                <a:sym typeface="Times New Roman"/>
              </a:rPr>
              <a:t>Infection or </a:t>
            </a:r>
            <a:r>
              <a:rPr lang="en-GB" sz="1200">
                <a:latin typeface="Times New Roman"/>
                <a:ea typeface="Times New Roman"/>
                <a:cs typeface="Times New Roman"/>
                <a:sym typeface="Times New Roman"/>
              </a:rPr>
              <a:t>inflammatory </a:t>
            </a:r>
            <a:r>
              <a:rPr lang="en-GB" sz="1200">
                <a:solidFill>
                  <a:srgbClr val="000000"/>
                </a:solidFill>
                <a:latin typeface="Times New Roman"/>
                <a:ea typeface="Times New Roman"/>
                <a:cs typeface="Times New Roman"/>
                <a:sym typeface="Times New Roman"/>
              </a:rPr>
              <a:t>(Coates, 2018)</a:t>
            </a:r>
            <a:endParaRPr sz="1200">
              <a:latin typeface="Times New Roman"/>
              <a:ea typeface="Times New Roman"/>
              <a:cs typeface="Times New Roman"/>
              <a:sym typeface="Times New Roman"/>
            </a:endParaRPr>
          </a:p>
          <a:p>
            <a:pPr indent="-304800" lvl="0" marL="457200" rtl="0" algn="l">
              <a:lnSpc>
                <a:spcPct val="150000"/>
              </a:lnSpc>
              <a:spcBef>
                <a:spcPts val="0"/>
              </a:spcBef>
              <a:spcAft>
                <a:spcPts val="0"/>
              </a:spcAft>
              <a:buSzPts val="1200"/>
              <a:buFont typeface="Times New Roman"/>
              <a:buChar char="-"/>
            </a:pPr>
            <a:r>
              <a:rPr lang="en-GB" sz="1200">
                <a:latin typeface="Times New Roman"/>
                <a:ea typeface="Times New Roman"/>
                <a:cs typeface="Times New Roman"/>
                <a:sym typeface="Times New Roman"/>
              </a:rPr>
              <a:t>Vascular disorders </a:t>
            </a:r>
            <a:r>
              <a:rPr lang="en-GB" sz="1200">
                <a:solidFill>
                  <a:srgbClr val="000000"/>
                </a:solidFill>
                <a:latin typeface="Times New Roman"/>
                <a:ea typeface="Times New Roman"/>
                <a:cs typeface="Times New Roman"/>
                <a:sym typeface="Times New Roman"/>
              </a:rPr>
              <a:t>(Zhao, Zhang and Zhang, 2022)</a:t>
            </a:r>
            <a:endParaRPr sz="1200">
              <a:latin typeface="Times New Roman"/>
              <a:ea typeface="Times New Roman"/>
              <a:cs typeface="Times New Roman"/>
              <a:sym typeface="Times New Roman"/>
            </a:endParaRPr>
          </a:p>
          <a:p>
            <a:pPr indent="-304800" lvl="0" marL="457200" rtl="0" algn="l">
              <a:lnSpc>
                <a:spcPct val="150000"/>
              </a:lnSpc>
              <a:spcBef>
                <a:spcPts val="0"/>
              </a:spcBef>
              <a:spcAft>
                <a:spcPts val="0"/>
              </a:spcAft>
              <a:buSzPts val="1200"/>
              <a:buFont typeface="Times New Roman"/>
              <a:buChar char="-"/>
            </a:pPr>
            <a:r>
              <a:rPr lang="en-GB" sz="1200">
                <a:latin typeface="Times New Roman"/>
                <a:ea typeface="Times New Roman"/>
                <a:cs typeface="Times New Roman"/>
                <a:sym typeface="Times New Roman"/>
              </a:rPr>
              <a:t>Joint instability </a:t>
            </a:r>
            <a:r>
              <a:rPr lang="en-GB" sz="1200">
                <a:solidFill>
                  <a:srgbClr val="000000"/>
                </a:solidFill>
                <a:latin typeface="Times New Roman"/>
                <a:ea typeface="Times New Roman"/>
                <a:cs typeface="Times New Roman"/>
                <a:sym typeface="Times New Roman"/>
              </a:rPr>
              <a:t>(Page et al., 2016)</a:t>
            </a:r>
            <a:endParaRPr sz="1200">
              <a:latin typeface="Times New Roman"/>
              <a:ea typeface="Times New Roman"/>
              <a:cs typeface="Times New Roman"/>
              <a:sym typeface="Times New Roman"/>
            </a:endParaRPr>
          </a:p>
          <a:p>
            <a:pPr indent="-304800" lvl="0" marL="457200" rtl="0" algn="l">
              <a:lnSpc>
                <a:spcPct val="150000"/>
              </a:lnSpc>
              <a:spcBef>
                <a:spcPts val="0"/>
              </a:spcBef>
              <a:spcAft>
                <a:spcPts val="0"/>
              </a:spcAft>
              <a:buSzPts val="1200"/>
              <a:buFont typeface="Times New Roman"/>
              <a:buChar char="-"/>
            </a:pPr>
            <a:r>
              <a:rPr lang="en-GB" sz="1200">
                <a:latin typeface="Times New Roman"/>
                <a:ea typeface="Times New Roman"/>
                <a:cs typeface="Times New Roman"/>
                <a:sym typeface="Times New Roman"/>
              </a:rPr>
              <a:t>Cancer </a:t>
            </a:r>
            <a:r>
              <a:rPr lang="en-GB" sz="1200">
                <a:solidFill>
                  <a:srgbClr val="000000"/>
                </a:solidFill>
                <a:latin typeface="Times New Roman"/>
                <a:ea typeface="Times New Roman"/>
                <a:cs typeface="Times New Roman"/>
                <a:sym typeface="Times New Roman"/>
              </a:rPr>
              <a:t>(Struessel and Nordon-Craft, 2017)</a:t>
            </a:r>
            <a:endParaRPr sz="1200">
              <a:latin typeface="Times New Roman"/>
              <a:ea typeface="Times New Roman"/>
              <a:cs typeface="Times New Roman"/>
              <a:sym typeface="Times New Roman"/>
            </a:endParaRPr>
          </a:p>
          <a:p>
            <a:pPr indent="-304800" lvl="0" marL="457200" rtl="0" algn="l">
              <a:lnSpc>
                <a:spcPct val="150000"/>
              </a:lnSpc>
              <a:spcBef>
                <a:spcPts val="0"/>
              </a:spcBef>
              <a:spcAft>
                <a:spcPts val="0"/>
              </a:spcAft>
              <a:buSzPts val="1200"/>
              <a:buFont typeface="Times New Roman"/>
              <a:buChar char="-"/>
            </a:pPr>
            <a:r>
              <a:rPr lang="en-GB" sz="1200">
                <a:latin typeface="Times New Roman"/>
                <a:ea typeface="Times New Roman"/>
                <a:cs typeface="Times New Roman"/>
                <a:sym typeface="Times New Roman"/>
              </a:rPr>
              <a:t>Osteoporosis </a:t>
            </a:r>
            <a:r>
              <a:rPr lang="en-GB" sz="1200">
                <a:solidFill>
                  <a:srgbClr val="000000"/>
                </a:solidFill>
                <a:latin typeface="Times New Roman"/>
                <a:ea typeface="Times New Roman"/>
                <a:cs typeface="Times New Roman"/>
                <a:sym typeface="Times New Roman"/>
              </a:rPr>
              <a:t>(McArthur, Ziebart and Laprade, 2020)</a:t>
            </a:r>
            <a:endParaRPr sz="1200">
              <a:latin typeface="Times New Roman"/>
              <a:ea typeface="Times New Roman"/>
              <a:cs typeface="Times New Roman"/>
              <a:sym typeface="Times New Roman"/>
            </a:endParaRPr>
          </a:p>
          <a:p>
            <a:pPr indent="-304800" lvl="0" marL="457200" rtl="0" algn="l">
              <a:lnSpc>
                <a:spcPct val="150000"/>
              </a:lnSpc>
              <a:spcBef>
                <a:spcPts val="0"/>
              </a:spcBef>
              <a:spcAft>
                <a:spcPts val="0"/>
              </a:spcAft>
              <a:buSzPts val="1200"/>
              <a:buFont typeface="Times New Roman"/>
              <a:buChar char="-"/>
            </a:pPr>
            <a:r>
              <a:rPr lang="en-GB" sz="1200">
                <a:latin typeface="Times New Roman"/>
                <a:ea typeface="Times New Roman"/>
                <a:cs typeface="Times New Roman"/>
                <a:sym typeface="Times New Roman"/>
              </a:rPr>
              <a:t>Neurological disorders (Hengeveld and Banks 2013)</a:t>
            </a:r>
            <a:endParaRPr sz="1200">
              <a:latin typeface="Times New Roman"/>
              <a:ea typeface="Times New Roman"/>
              <a:cs typeface="Times New Roman"/>
              <a:sym typeface="Times New Roman"/>
            </a:endParaRPr>
          </a:p>
          <a:p>
            <a:pPr indent="-304800" lvl="0" marL="457200" rtl="0" algn="l">
              <a:lnSpc>
                <a:spcPct val="150000"/>
              </a:lnSpc>
              <a:spcBef>
                <a:spcPts val="0"/>
              </a:spcBef>
              <a:spcAft>
                <a:spcPts val="0"/>
              </a:spcAft>
              <a:buSzPts val="1200"/>
              <a:buFont typeface="Times New Roman"/>
              <a:buChar char="-"/>
            </a:pPr>
            <a:r>
              <a:rPr lang="en-GB" sz="1200">
                <a:latin typeface="Times New Roman"/>
                <a:ea typeface="Times New Roman"/>
                <a:cs typeface="Times New Roman"/>
                <a:sym typeface="Times New Roman"/>
              </a:rPr>
              <a:t>Recent surgery </a:t>
            </a:r>
            <a:r>
              <a:rPr lang="en-GB" sz="1200">
                <a:solidFill>
                  <a:srgbClr val="000000"/>
                </a:solidFill>
                <a:latin typeface="Times New Roman"/>
                <a:ea typeface="Times New Roman"/>
                <a:cs typeface="Times New Roman"/>
                <a:sym typeface="Times New Roman"/>
              </a:rPr>
              <a:t>(Daniels et al., 2021)</a:t>
            </a:r>
            <a:endParaRPr sz="1200">
              <a:latin typeface="Times New Roman"/>
              <a:ea typeface="Times New Roman"/>
              <a:cs typeface="Times New Roman"/>
              <a:sym typeface="Times New Roman"/>
            </a:endParaRPr>
          </a:p>
          <a:p>
            <a:pPr indent="0" lvl="0" marL="0" rtl="0" algn="l">
              <a:spcBef>
                <a:spcPts val="1200"/>
              </a:spcBef>
              <a:spcAft>
                <a:spcPts val="0"/>
              </a:spcAft>
              <a:buNone/>
            </a:pPr>
            <a:r>
              <a:t/>
            </a:r>
            <a:endParaRPr sz="1400">
              <a:latin typeface="Times New Roman"/>
              <a:ea typeface="Times New Roman"/>
              <a:cs typeface="Times New Roman"/>
              <a:sym typeface="Times New Roman"/>
            </a:endParaRPr>
          </a:p>
          <a:p>
            <a:pPr indent="0" lvl="0" marL="0" rtl="0" algn="l">
              <a:spcBef>
                <a:spcPts val="1200"/>
              </a:spcBef>
              <a:spcAft>
                <a:spcPts val="1200"/>
              </a:spcAft>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31"/>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Conclusion</a:t>
            </a:r>
            <a:endParaRPr/>
          </a:p>
        </p:txBody>
      </p:sp>
      <p:sp>
        <p:nvSpPr>
          <p:cNvPr id="237" name="Google Shape;237;p31"/>
          <p:cNvSpPr txBox="1"/>
          <p:nvPr>
            <p:ph idx="1" type="body"/>
          </p:nvPr>
        </p:nvSpPr>
        <p:spPr>
          <a:xfrm>
            <a:off x="819150" y="1990725"/>
            <a:ext cx="7505700" cy="2448000"/>
          </a:xfrm>
          <a:prstGeom prst="rect">
            <a:avLst/>
          </a:prstGeom>
        </p:spPr>
        <p:txBody>
          <a:bodyPr anchorCtr="0" anchor="t" bIns="91425" lIns="91425" spcFirstLastPara="1" rIns="91425" wrap="square" tIns="91425">
            <a:normAutofit/>
          </a:bodyPr>
          <a:lstStyle/>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Evidence overwhelmingly supports the </a:t>
            </a:r>
            <a:r>
              <a:rPr lang="en-GB" sz="1600">
                <a:latin typeface="Times New Roman"/>
                <a:ea typeface="Times New Roman"/>
                <a:cs typeface="Times New Roman"/>
                <a:sym typeface="Times New Roman"/>
              </a:rPr>
              <a:t>effects</a:t>
            </a:r>
            <a:r>
              <a:rPr lang="en-GB" sz="1600">
                <a:latin typeface="Times New Roman"/>
                <a:ea typeface="Times New Roman"/>
                <a:cs typeface="Times New Roman"/>
                <a:sym typeface="Times New Roman"/>
              </a:rPr>
              <a:t> of Maitland Manual </a:t>
            </a:r>
            <a:r>
              <a:rPr lang="en-GB" sz="1600">
                <a:latin typeface="Times New Roman"/>
                <a:ea typeface="Times New Roman"/>
                <a:cs typeface="Times New Roman"/>
                <a:sym typeface="Times New Roman"/>
              </a:rPr>
              <a:t>therapy and is more beneficial than other treatments</a:t>
            </a:r>
            <a:endParaRPr sz="1600">
              <a:latin typeface="Times New Roman"/>
              <a:ea typeface="Times New Roman"/>
              <a:cs typeface="Times New Roman"/>
              <a:sym typeface="Times New Roman"/>
            </a:endParaRPr>
          </a:p>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Emphasises individual treatment</a:t>
            </a:r>
            <a:endParaRPr sz="1600">
              <a:latin typeface="Times New Roman"/>
              <a:ea typeface="Times New Roman"/>
              <a:cs typeface="Times New Roman"/>
              <a:sym typeface="Times New Roman"/>
            </a:endParaRPr>
          </a:p>
          <a:p>
            <a:pPr indent="-330200" lvl="0" marL="457200" rtl="0" algn="l">
              <a:lnSpc>
                <a:spcPct val="150000"/>
              </a:lnSpc>
              <a:spcBef>
                <a:spcPts val="0"/>
              </a:spcBef>
              <a:spcAft>
                <a:spcPts val="0"/>
              </a:spcAft>
              <a:buSzPts val="1600"/>
              <a:buFont typeface="Times New Roman"/>
              <a:buChar char="-"/>
            </a:pPr>
            <a:r>
              <a:rPr lang="en-GB" sz="1600">
                <a:latin typeface="Times New Roman"/>
                <a:ea typeface="Times New Roman"/>
                <a:cs typeface="Times New Roman"/>
                <a:sym typeface="Times New Roman"/>
              </a:rPr>
              <a:t>One of the main treatments for musculoskeletal problems</a:t>
            </a:r>
            <a:endParaRPr sz="1600">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32"/>
          <p:cNvSpPr txBox="1"/>
          <p:nvPr>
            <p:ph type="title"/>
          </p:nvPr>
        </p:nvSpPr>
        <p:spPr>
          <a:xfrm>
            <a:off x="192425" y="64825"/>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References</a:t>
            </a:r>
            <a:endParaRPr/>
          </a:p>
        </p:txBody>
      </p:sp>
      <p:sp>
        <p:nvSpPr>
          <p:cNvPr id="243" name="Google Shape;243;p32"/>
          <p:cNvSpPr txBox="1"/>
          <p:nvPr>
            <p:ph idx="1" type="body"/>
          </p:nvPr>
        </p:nvSpPr>
        <p:spPr>
          <a:xfrm>
            <a:off x="192425" y="564375"/>
            <a:ext cx="8765400" cy="4373700"/>
          </a:xfrm>
          <a:prstGeom prst="rect">
            <a:avLst/>
          </a:prstGeom>
        </p:spPr>
        <p:txBody>
          <a:bodyPr anchorCtr="0" anchor="t" bIns="91425" lIns="91425" spcFirstLastPara="1" rIns="91425" wrap="square" tIns="91425">
            <a:normAutofit fontScale="92500" lnSpcReduction="20000"/>
          </a:bodyPr>
          <a:lstStyle/>
          <a:p>
            <a:pPr indent="0" lvl="0" marL="0" rtl="0" algn="l">
              <a:lnSpc>
                <a:spcPct val="150000"/>
              </a:lnSpc>
              <a:spcBef>
                <a:spcPts val="0"/>
              </a:spcBef>
              <a:spcAft>
                <a:spcPts val="0"/>
              </a:spcAft>
              <a:buNone/>
            </a:pPr>
            <a:r>
              <a:rPr lang="en-GB" sz="1200">
                <a:solidFill>
                  <a:srgbClr val="000000"/>
                </a:solidFill>
                <a:latin typeface="Times New Roman"/>
                <a:ea typeface="Times New Roman"/>
                <a:cs typeface="Times New Roman"/>
                <a:sym typeface="Times New Roman"/>
              </a:rPr>
              <a:t>Anggiat, Lucky</a:t>
            </a:r>
            <a:r>
              <a:rPr lang="en-GB" sz="1200">
                <a:solidFill>
                  <a:srgbClr val="000000"/>
                </a:solidFill>
                <a:highlight>
                  <a:srgbClr val="FFFFFF"/>
                </a:highlight>
                <a:latin typeface="Times New Roman"/>
                <a:ea typeface="Times New Roman"/>
                <a:cs typeface="Times New Roman"/>
                <a:sym typeface="Times New Roman"/>
              </a:rPr>
              <a:t> and </a:t>
            </a:r>
            <a:r>
              <a:rPr lang="en-GB" sz="1200">
                <a:solidFill>
                  <a:srgbClr val="000000"/>
                </a:solidFill>
                <a:latin typeface="Times New Roman"/>
                <a:ea typeface="Times New Roman"/>
                <a:cs typeface="Times New Roman"/>
                <a:sym typeface="Times New Roman"/>
              </a:rPr>
              <a:t>Altavas, Andrei Joseph</a:t>
            </a:r>
            <a:r>
              <a:rPr lang="en-GB" sz="1200">
                <a:solidFill>
                  <a:srgbClr val="000000"/>
                </a:solidFill>
                <a:highlight>
                  <a:srgbClr val="FFFFFF"/>
                </a:highlight>
                <a:latin typeface="Times New Roman"/>
                <a:ea typeface="Times New Roman"/>
                <a:cs typeface="Times New Roman"/>
                <a:sym typeface="Times New Roman"/>
              </a:rPr>
              <a:t> and </a:t>
            </a:r>
            <a:r>
              <a:rPr lang="en-GB" sz="1200">
                <a:solidFill>
                  <a:srgbClr val="000000"/>
                </a:solidFill>
                <a:latin typeface="Times New Roman"/>
                <a:ea typeface="Times New Roman"/>
                <a:cs typeface="Times New Roman"/>
                <a:sym typeface="Times New Roman"/>
              </a:rPr>
              <a:t>Budhyanti, Weeke</a:t>
            </a:r>
            <a:r>
              <a:rPr lang="en-GB" sz="1200">
                <a:solidFill>
                  <a:srgbClr val="000000"/>
                </a:solidFill>
                <a:highlight>
                  <a:srgbClr val="FFFFFF"/>
                </a:highlight>
                <a:latin typeface="Times New Roman"/>
                <a:ea typeface="Times New Roman"/>
                <a:cs typeface="Times New Roman"/>
                <a:sym typeface="Times New Roman"/>
              </a:rPr>
              <a:t> (2020) </a:t>
            </a:r>
            <a:r>
              <a:rPr i="1" lang="en-GB" sz="1200">
                <a:solidFill>
                  <a:srgbClr val="000000"/>
                </a:solidFill>
                <a:latin typeface="Times New Roman"/>
                <a:ea typeface="Times New Roman"/>
                <a:cs typeface="Times New Roman"/>
                <a:sym typeface="Times New Roman"/>
              </a:rPr>
              <a:t>Joint Mobilization: Theory and evidence review.</a:t>
            </a:r>
            <a:r>
              <a:rPr lang="en-GB" sz="1200">
                <a:solidFill>
                  <a:srgbClr val="000000"/>
                </a:solidFill>
                <a:highlight>
                  <a:srgbClr val="FFFFFF"/>
                </a:highlight>
                <a:latin typeface="Times New Roman"/>
                <a:ea typeface="Times New Roman"/>
                <a:cs typeface="Times New Roman"/>
                <a:sym typeface="Times New Roman"/>
              </a:rPr>
              <a:t>International Journal of Sport, Exercise and Health Research, 4 (2). pp. 86-90. ISSN 2581 4923</a:t>
            </a:r>
            <a:endParaRPr sz="12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200">
                <a:solidFill>
                  <a:srgbClr val="000000"/>
                </a:solidFill>
                <a:latin typeface="Times New Roman"/>
                <a:ea typeface="Times New Roman"/>
                <a:cs typeface="Times New Roman"/>
                <a:sym typeface="Times New Roman"/>
              </a:rPr>
              <a:t>Alansari, S.M., Youssef, E.F. and Shanb, A.A. (2021). Efficacy of manual therapy on psychological status and pain in patients with neck pain. </a:t>
            </a:r>
            <a:r>
              <a:rPr i="1" lang="en-GB" sz="1200">
                <a:solidFill>
                  <a:srgbClr val="000000"/>
                </a:solidFill>
                <a:latin typeface="Times New Roman"/>
                <a:ea typeface="Times New Roman"/>
                <a:cs typeface="Times New Roman"/>
                <a:sym typeface="Times New Roman"/>
              </a:rPr>
              <a:t>Saudi Medical Journal</a:t>
            </a:r>
            <a:r>
              <a:rPr lang="en-GB" sz="1200">
                <a:solidFill>
                  <a:srgbClr val="000000"/>
                </a:solidFill>
                <a:latin typeface="Times New Roman"/>
                <a:ea typeface="Times New Roman"/>
                <a:cs typeface="Times New Roman"/>
                <a:sym typeface="Times New Roman"/>
              </a:rPr>
              <a:t>, 42(1), pp.82–90. doi:https://doi.org/10.15537/smj.2021.1.25589.</a:t>
            </a:r>
            <a:endParaRPr sz="12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200">
                <a:solidFill>
                  <a:srgbClr val="000000"/>
                </a:solidFill>
                <a:latin typeface="Times New Roman"/>
                <a:ea typeface="Times New Roman"/>
                <a:cs typeface="Times New Roman"/>
                <a:sym typeface="Times New Roman"/>
              </a:rPr>
              <a:t>Anggiat, L., Altavas, A.J. and Budhyanti, W. (2020). Joint Mobilization: Theory and evidence review. </a:t>
            </a:r>
            <a:r>
              <a:rPr i="1" lang="en-GB" sz="1200">
                <a:solidFill>
                  <a:srgbClr val="000000"/>
                </a:solidFill>
                <a:latin typeface="Times New Roman"/>
                <a:ea typeface="Times New Roman"/>
                <a:cs typeface="Times New Roman"/>
                <a:sym typeface="Times New Roman"/>
              </a:rPr>
              <a:t>International Journal of Sport, Exercise and Health Research</a:t>
            </a:r>
            <a:r>
              <a:rPr lang="en-GB" sz="1200">
                <a:solidFill>
                  <a:srgbClr val="000000"/>
                </a:solidFill>
                <a:latin typeface="Times New Roman"/>
                <a:ea typeface="Times New Roman"/>
                <a:cs typeface="Times New Roman"/>
                <a:sym typeface="Times New Roman"/>
              </a:rPr>
              <a:t>, [online] 4(2), pp.86–90. doi:https://doi.org/10.31254/sportmed.4211.</a:t>
            </a:r>
            <a:endParaRPr sz="1200">
              <a:solidFill>
                <a:srgbClr val="222222"/>
              </a:solidFill>
              <a:highlight>
                <a:srgbClr val="FFFFFF"/>
              </a:highlight>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200">
                <a:solidFill>
                  <a:srgbClr val="222222"/>
                </a:solidFill>
                <a:highlight>
                  <a:srgbClr val="FFFFFF"/>
                </a:highlight>
                <a:latin typeface="Times New Roman"/>
                <a:ea typeface="Times New Roman"/>
                <a:cs typeface="Times New Roman"/>
                <a:sym typeface="Times New Roman"/>
              </a:rPr>
              <a:t>Basson, A., Olivier, B., Ellis, R., Coppieters, M., Stewart, A. and Mudzi, W., 2017. The effectiveness of neural mobilization for neuromusculoskeletal conditions: a systematic review and meta-analysis. </a:t>
            </a:r>
            <a:r>
              <a:rPr i="1" lang="en-GB" sz="1200">
                <a:solidFill>
                  <a:srgbClr val="222222"/>
                </a:solidFill>
                <a:latin typeface="Times New Roman"/>
                <a:ea typeface="Times New Roman"/>
                <a:cs typeface="Times New Roman"/>
                <a:sym typeface="Times New Roman"/>
              </a:rPr>
              <a:t>journal of orthopaedic &amp; sports physical therapy</a:t>
            </a:r>
            <a:r>
              <a:rPr lang="en-GB" sz="1200">
                <a:solidFill>
                  <a:srgbClr val="222222"/>
                </a:solidFill>
                <a:highlight>
                  <a:srgbClr val="FFFFFF"/>
                </a:highlight>
                <a:latin typeface="Times New Roman"/>
                <a:ea typeface="Times New Roman"/>
                <a:cs typeface="Times New Roman"/>
                <a:sym typeface="Times New Roman"/>
              </a:rPr>
              <a:t>, </a:t>
            </a:r>
            <a:r>
              <a:rPr i="1" lang="en-GB" sz="1200">
                <a:solidFill>
                  <a:srgbClr val="222222"/>
                </a:solidFill>
                <a:latin typeface="Times New Roman"/>
                <a:ea typeface="Times New Roman"/>
                <a:cs typeface="Times New Roman"/>
                <a:sym typeface="Times New Roman"/>
              </a:rPr>
              <a:t>47</a:t>
            </a:r>
            <a:r>
              <a:rPr lang="en-GB" sz="1200">
                <a:solidFill>
                  <a:srgbClr val="222222"/>
                </a:solidFill>
                <a:highlight>
                  <a:srgbClr val="FFFFFF"/>
                </a:highlight>
                <a:latin typeface="Times New Roman"/>
                <a:ea typeface="Times New Roman"/>
                <a:cs typeface="Times New Roman"/>
                <a:sym typeface="Times New Roman"/>
              </a:rPr>
              <a:t>(9), pp.593-615.</a:t>
            </a:r>
            <a:endParaRPr sz="1200">
              <a:solidFill>
                <a:srgbClr val="222222"/>
              </a:solidFill>
              <a:highlight>
                <a:srgbClr val="FFFFFF"/>
              </a:highlight>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200">
                <a:solidFill>
                  <a:srgbClr val="000000"/>
                </a:solidFill>
                <a:latin typeface="Times New Roman"/>
                <a:ea typeface="Times New Roman"/>
                <a:cs typeface="Times New Roman"/>
                <a:sym typeface="Times New Roman"/>
              </a:rPr>
              <a:t>Coates, J.C. (2018). Manual Therapy. </a:t>
            </a:r>
            <a:r>
              <a:rPr i="1" lang="en-GB" sz="1200">
                <a:solidFill>
                  <a:srgbClr val="000000"/>
                </a:solidFill>
                <a:latin typeface="Times New Roman"/>
                <a:ea typeface="Times New Roman"/>
                <a:cs typeface="Times New Roman"/>
                <a:sym typeface="Times New Roman"/>
              </a:rPr>
              <a:t>Canine Sports Medicine and Rehabilitation</a:t>
            </a:r>
            <a:r>
              <a:rPr lang="en-GB" sz="1200">
                <a:solidFill>
                  <a:srgbClr val="000000"/>
                </a:solidFill>
                <a:latin typeface="Times New Roman"/>
                <a:ea typeface="Times New Roman"/>
                <a:cs typeface="Times New Roman"/>
                <a:sym typeface="Times New Roman"/>
              </a:rPr>
              <a:t>, (1), pp.120–135. doi:https://doi.org/10.1002/9781119380627.ch6.</a:t>
            </a:r>
            <a:endParaRPr sz="12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200">
                <a:solidFill>
                  <a:srgbClr val="000000"/>
                </a:solidFill>
                <a:latin typeface="Times New Roman"/>
                <a:ea typeface="Times New Roman"/>
                <a:cs typeface="Times New Roman"/>
                <a:sym typeface="Times New Roman"/>
              </a:rPr>
              <a:t>Daniels, C.J., Cupler, Z.A., Gliedt, J.A., Walters, S., Schielke, A.L., Hinkeldey, N.A., Golley, D.J. and Hawk, C. (2021). Manipulative and manual therapies in the management of patients with prior lumbar surgery: A systematic review. </a:t>
            </a:r>
            <a:r>
              <a:rPr i="1" lang="en-GB" sz="1200">
                <a:solidFill>
                  <a:srgbClr val="000000"/>
                </a:solidFill>
                <a:latin typeface="Times New Roman"/>
                <a:ea typeface="Times New Roman"/>
                <a:cs typeface="Times New Roman"/>
                <a:sym typeface="Times New Roman"/>
              </a:rPr>
              <a:t>Complementary Therapies in Clinical Practice</a:t>
            </a:r>
            <a:r>
              <a:rPr lang="en-GB" sz="1200">
                <a:solidFill>
                  <a:srgbClr val="000000"/>
                </a:solidFill>
                <a:latin typeface="Times New Roman"/>
                <a:ea typeface="Times New Roman"/>
                <a:cs typeface="Times New Roman"/>
                <a:sym typeface="Times New Roman"/>
              </a:rPr>
              <a:t>, 42, p.101261. doi:https://doi.org/10.1016/j.ctcp.2020.101261.</a:t>
            </a:r>
            <a:endParaRPr sz="1200">
              <a:solidFill>
                <a:srgbClr val="222222"/>
              </a:solidFill>
              <a:highlight>
                <a:srgbClr val="FFFFFF"/>
              </a:highlight>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t/>
            </a:r>
            <a:endParaRPr sz="600">
              <a:solidFill>
                <a:srgbClr val="000000"/>
              </a:solidFill>
              <a:latin typeface="Times New Roman"/>
              <a:ea typeface="Times New Roman"/>
              <a:cs typeface="Times New Roman"/>
              <a:sym typeface="Times New Roman"/>
            </a:endParaRPr>
          </a:p>
          <a:p>
            <a:pPr indent="0" lvl="0" marL="0" rtl="0" algn="l">
              <a:spcBef>
                <a:spcPts val="1200"/>
              </a:spcBef>
              <a:spcAft>
                <a:spcPts val="1200"/>
              </a:spcAft>
              <a:buNone/>
            </a:pPr>
            <a:r>
              <a:t/>
            </a:r>
            <a:endParaRPr sz="1200">
              <a:solidFill>
                <a:srgbClr val="000000"/>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33"/>
          <p:cNvSpPr txBox="1"/>
          <p:nvPr>
            <p:ph idx="1" type="body"/>
          </p:nvPr>
        </p:nvSpPr>
        <p:spPr>
          <a:xfrm>
            <a:off x="203225" y="218600"/>
            <a:ext cx="8722200" cy="4687200"/>
          </a:xfrm>
          <a:prstGeom prst="rect">
            <a:avLst/>
          </a:prstGeom>
        </p:spPr>
        <p:txBody>
          <a:bodyPr anchorCtr="0" anchor="t" bIns="91425" lIns="91425" spcFirstLastPara="1" rIns="91425" wrap="square" tIns="91425">
            <a:normAutofit fontScale="70000"/>
          </a:bodyPr>
          <a:lstStyle/>
          <a:p>
            <a:pPr indent="0" lvl="0" marL="0" rtl="0" algn="l">
              <a:lnSpc>
                <a:spcPct val="150000"/>
              </a:lnSpc>
              <a:spcBef>
                <a:spcPts val="0"/>
              </a:spcBef>
              <a:spcAft>
                <a:spcPts val="0"/>
              </a:spcAft>
              <a:buNone/>
            </a:pPr>
            <a:r>
              <a:rPr lang="en-GB" sz="1500">
                <a:solidFill>
                  <a:srgbClr val="000000"/>
                </a:solidFill>
                <a:latin typeface="Times New Roman"/>
                <a:ea typeface="Times New Roman"/>
                <a:cs typeface="Times New Roman"/>
                <a:sym typeface="Times New Roman"/>
              </a:rPr>
              <a:t>Greiffenstein, P., Tumminello, M., Smith, A., McGrew, P., Meade, A., Guidry, C., Mcginness, C. and Duchesne, J. (2019). Complications from Pulmonary Contusions after Rib Plating: A Case Series and Lessons Learned. </a:t>
            </a:r>
            <a:r>
              <a:rPr i="1" lang="en-GB" sz="1500">
                <a:solidFill>
                  <a:srgbClr val="000000"/>
                </a:solidFill>
                <a:latin typeface="Times New Roman"/>
                <a:ea typeface="Times New Roman"/>
                <a:cs typeface="Times New Roman"/>
                <a:sym typeface="Times New Roman"/>
              </a:rPr>
              <a:t>The Journal of Cardiothoracic Trauma</a:t>
            </a:r>
            <a:r>
              <a:rPr lang="en-GB" sz="1500">
                <a:solidFill>
                  <a:srgbClr val="000000"/>
                </a:solidFill>
                <a:latin typeface="Times New Roman"/>
                <a:ea typeface="Times New Roman"/>
                <a:cs typeface="Times New Roman"/>
                <a:sym typeface="Times New Roman"/>
              </a:rPr>
              <a:t>, 4(1), p.35. doi:https://doi.org/10.4103/jctt.jctt_17_19.</a:t>
            </a:r>
            <a:endParaRPr sz="15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500">
                <a:solidFill>
                  <a:srgbClr val="000000"/>
                </a:solidFill>
                <a:latin typeface="Times New Roman"/>
                <a:ea typeface="Times New Roman"/>
                <a:cs typeface="Times New Roman"/>
                <a:sym typeface="Times New Roman"/>
              </a:rPr>
              <a:t>Kumar, A., Kumar, S., Aggarwal, A., Kumar, R. and Das, P.G. (2012). Effectiveness of Maitland Techniques in Idiopathic Shoulder Adhesive Capsulitis. </a:t>
            </a:r>
            <a:r>
              <a:rPr i="1" lang="en-GB" sz="1500">
                <a:solidFill>
                  <a:srgbClr val="000000"/>
                </a:solidFill>
                <a:latin typeface="Times New Roman"/>
                <a:ea typeface="Times New Roman"/>
                <a:cs typeface="Times New Roman"/>
                <a:sym typeface="Times New Roman"/>
              </a:rPr>
              <a:t>ISRN Rehabilitation</a:t>
            </a:r>
            <a:r>
              <a:rPr lang="en-GB" sz="1500">
                <a:solidFill>
                  <a:srgbClr val="000000"/>
                </a:solidFill>
                <a:latin typeface="Times New Roman"/>
                <a:ea typeface="Times New Roman"/>
                <a:cs typeface="Times New Roman"/>
                <a:sym typeface="Times New Roman"/>
              </a:rPr>
              <a:t>, 2012, pp.1–8. doi:https://doi.org/10.5402/2012/710235.</a:t>
            </a:r>
            <a:endParaRPr sz="15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500">
                <a:solidFill>
                  <a:srgbClr val="222222"/>
                </a:solidFill>
                <a:highlight>
                  <a:srgbClr val="FFFFFF"/>
                </a:highlight>
                <a:latin typeface="Times New Roman"/>
                <a:ea typeface="Times New Roman"/>
                <a:cs typeface="Times New Roman"/>
                <a:sym typeface="Times New Roman"/>
              </a:rPr>
              <a:t>Hengeveld, E. and Banks, K. eds., 2013. </a:t>
            </a:r>
            <a:r>
              <a:rPr i="1" lang="en-GB" sz="1500">
                <a:solidFill>
                  <a:srgbClr val="222222"/>
                </a:solidFill>
                <a:latin typeface="Times New Roman"/>
                <a:ea typeface="Times New Roman"/>
                <a:cs typeface="Times New Roman"/>
                <a:sym typeface="Times New Roman"/>
              </a:rPr>
              <a:t>Maitland's Vertebral Manipulation: Management of Neuromusculoskeletal Disorders-Volume 1</a:t>
            </a:r>
            <a:r>
              <a:rPr lang="en-GB" sz="1500">
                <a:solidFill>
                  <a:srgbClr val="222222"/>
                </a:solidFill>
                <a:highlight>
                  <a:srgbClr val="FFFFFF"/>
                </a:highlight>
                <a:latin typeface="Times New Roman"/>
                <a:ea typeface="Times New Roman"/>
                <a:cs typeface="Times New Roman"/>
                <a:sym typeface="Times New Roman"/>
              </a:rPr>
              <a:t> (Vol. 1). Elsevier Health Sciences.</a:t>
            </a:r>
            <a:endParaRPr sz="15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500">
                <a:solidFill>
                  <a:srgbClr val="000000"/>
                </a:solidFill>
                <a:latin typeface="Times New Roman"/>
                <a:ea typeface="Times New Roman"/>
                <a:cs typeface="Times New Roman"/>
                <a:sym typeface="Times New Roman"/>
              </a:rPr>
              <a:t>Lee, K.-S. and Lee, J.-H. (2017). Effect of maitland mobilization in cervical and thoracic spine and therapeutic exercise on functional impairment in individuals with chronic neck pain. </a:t>
            </a:r>
            <a:r>
              <a:rPr i="1" lang="en-GB" sz="1500">
                <a:solidFill>
                  <a:srgbClr val="000000"/>
                </a:solidFill>
                <a:latin typeface="Times New Roman"/>
                <a:ea typeface="Times New Roman"/>
                <a:cs typeface="Times New Roman"/>
                <a:sym typeface="Times New Roman"/>
              </a:rPr>
              <a:t>Journal of Physical Therapy Science</a:t>
            </a:r>
            <a:r>
              <a:rPr lang="en-GB" sz="1500">
                <a:solidFill>
                  <a:srgbClr val="000000"/>
                </a:solidFill>
                <a:latin typeface="Times New Roman"/>
                <a:ea typeface="Times New Roman"/>
                <a:cs typeface="Times New Roman"/>
                <a:sym typeface="Times New Roman"/>
              </a:rPr>
              <a:t>, [online] 29(3), pp.531–535. doi:https://doi.org/10.1589/jpts.29.531.</a:t>
            </a:r>
            <a:endParaRPr sz="15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500">
                <a:solidFill>
                  <a:srgbClr val="000000"/>
                </a:solidFill>
                <a:latin typeface="Times New Roman"/>
                <a:ea typeface="Times New Roman"/>
                <a:cs typeface="Times New Roman"/>
                <a:sym typeface="Times New Roman"/>
              </a:rPr>
              <a:t>McArthur, C., Ziebart, C. and Laprade, J. (2020). What do we know about spinal manual therapy for people with osteoporosis? A narrative review. </a:t>
            </a:r>
            <a:r>
              <a:rPr i="1" lang="en-GB" sz="1500">
                <a:solidFill>
                  <a:srgbClr val="000000"/>
                </a:solidFill>
                <a:latin typeface="Times New Roman"/>
                <a:ea typeface="Times New Roman"/>
                <a:cs typeface="Times New Roman"/>
                <a:sym typeface="Times New Roman"/>
              </a:rPr>
              <a:t>Physical Therapy Reviews</a:t>
            </a:r>
            <a:r>
              <a:rPr lang="en-GB" sz="1500">
                <a:solidFill>
                  <a:srgbClr val="000000"/>
                </a:solidFill>
                <a:latin typeface="Times New Roman"/>
                <a:ea typeface="Times New Roman"/>
                <a:cs typeface="Times New Roman"/>
                <a:sym typeface="Times New Roman"/>
              </a:rPr>
              <a:t>, 26(1), pp.1–11. doi:https://doi.org/10.1080/10833196.2020.1852906.</a:t>
            </a:r>
            <a:endParaRPr sz="15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500">
                <a:solidFill>
                  <a:srgbClr val="000000"/>
                </a:solidFill>
                <a:latin typeface="Times New Roman"/>
                <a:ea typeface="Times New Roman"/>
                <a:cs typeface="Times New Roman"/>
                <a:sym typeface="Times New Roman"/>
              </a:rPr>
              <a:t>Nambi, G. and Abdelbasset, W.K. (2020). Efficacy of Maitland joint mobilization technique on pain intensity, mouth opening, functional limitation, kinesiophobia, sleep quality and quality of life in temporomandibular joint dysfunction following bilateral cervicofacial burns. </a:t>
            </a:r>
            <a:r>
              <a:rPr i="1" lang="en-GB" sz="1500">
                <a:solidFill>
                  <a:srgbClr val="000000"/>
                </a:solidFill>
                <a:latin typeface="Times New Roman"/>
                <a:ea typeface="Times New Roman"/>
                <a:cs typeface="Times New Roman"/>
                <a:sym typeface="Times New Roman"/>
              </a:rPr>
              <a:t>Burns</a:t>
            </a:r>
            <a:r>
              <a:rPr lang="en-GB" sz="1500">
                <a:solidFill>
                  <a:srgbClr val="000000"/>
                </a:solidFill>
                <a:latin typeface="Times New Roman"/>
                <a:ea typeface="Times New Roman"/>
                <a:cs typeface="Times New Roman"/>
                <a:sym typeface="Times New Roman"/>
              </a:rPr>
              <a:t>, 46. doi:https://doi.org/10.1016/j.burns.2020.05.017.</a:t>
            </a:r>
            <a:endParaRPr sz="1500">
              <a:solidFill>
                <a:srgbClr val="000000"/>
              </a:solidFill>
              <a:latin typeface="Times New Roman"/>
              <a:ea typeface="Times New Roman"/>
              <a:cs typeface="Times New Roman"/>
              <a:sym typeface="Times New Roman"/>
            </a:endParaRPr>
          </a:p>
          <a:p>
            <a:pPr indent="0" lvl="0" marL="0" rtl="0" algn="l">
              <a:spcBef>
                <a:spcPts val="1200"/>
              </a:spcBef>
              <a:spcAft>
                <a:spcPts val="1200"/>
              </a:spcAft>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34"/>
          <p:cNvSpPr txBox="1"/>
          <p:nvPr>
            <p:ph type="title"/>
          </p:nvPr>
        </p:nvSpPr>
        <p:spPr>
          <a:xfrm>
            <a:off x="181600" y="35038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solidFill>
                  <a:schemeClr val="dk1"/>
                </a:solidFill>
              </a:rPr>
              <a:t>.</a:t>
            </a:r>
            <a:endParaRPr>
              <a:solidFill>
                <a:schemeClr val="dk1"/>
              </a:solidFill>
            </a:endParaRPr>
          </a:p>
        </p:txBody>
      </p:sp>
      <p:sp>
        <p:nvSpPr>
          <p:cNvPr id="254" name="Google Shape;254;p34"/>
          <p:cNvSpPr txBox="1"/>
          <p:nvPr>
            <p:ph idx="1" type="body"/>
          </p:nvPr>
        </p:nvSpPr>
        <p:spPr>
          <a:xfrm>
            <a:off x="235650" y="229400"/>
            <a:ext cx="8679000" cy="4730400"/>
          </a:xfrm>
          <a:prstGeom prst="rect">
            <a:avLst/>
          </a:prstGeom>
        </p:spPr>
        <p:txBody>
          <a:bodyPr anchorCtr="0" anchor="t" bIns="91425" lIns="91425" spcFirstLastPara="1" rIns="91425" wrap="square" tIns="91425">
            <a:normAutofit/>
          </a:bodyPr>
          <a:lstStyle/>
          <a:p>
            <a:pPr indent="0" lvl="0" marL="0" rtl="0" algn="l">
              <a:lnSpc>
                <a:spcPct val="150000"/>
              </a:lnSpc>
              <a:spcBef>
                <a:spcPts val="0"/>
              </a:spcBef>
              <a:spcAft>
                <a:spcPts val="0"/>
              </a:spcAft>
              <a:buNone/>
            </a:pPr>
            <a:r>
              <a:rPr lang="en-GB" sz="1200">
                <a:solidFill>
                  <a:srgbClr val="000000"/>
                </a:solidFill>
                <a:latin typeface="Times New Roman"/>
                <a:ea typeface="Times New Roman"/>
                <a:cs typeface="Times New Roman"/>
                <a:sym typeface="Times New Roman"/>
              </a:rPr>
              <a:t>Page, M.J., Green, S., McBain, B., Surace, S.J., Deitch, J., Lyttle, N., Mrocki, M.A. and Buchbinder, R. (2016). Manual therapy and exercise for rotator cuff disease. </a:t>
            </a:r>
            <a:r>
              <a:rPr i="1" lang="en-GB" sz="1200">
                <a:solidFill>
                  <a:srgbClr val="000000"/>
                </a:solidFill>
                <a:latin typeface="Times New Roman"/>
                <a:ea typeface="Times New Roman"/>
                <a:cs typeface="Times New Roman"/>
                <a:sym typeface="Times New Roman"/>
              </a:rPr>
              <a:t>Cochrane Database of Systematic Reviews</a:t>
            </a:r>
            <a:r>
              <a:rPr lang="en-GB" sz="1200">
                <a:solidFill>
                  <a:srgbClr val="000000"/>
                </a:solidFill>
                <a:latin typeface="Times New Roman"/>
                <a:ea typeface="Times New Roman"/>
                <a:cs typeface="Times New Roman"/>
                <a:sym typeface="Times New Roman"/>
              </a:rPr>
              <a:t>, (6). doi:https://doi.org/10.1002/14651858.cd012224.</a:t>
            </a:r>
            <a:endParaRPr sz="12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200">
                <a:solidFill>
                  <a:srgbClr val="000000"/>
                </a:solidFill>
                <a:latin typeface="Times New Roman"/>
                <a:ea typeface="Times New Roman"/>
                <a:cs typeface="Times New Roman"/>
                <a:sym typeface="Times New Roman"/>
              </a:rPr>
              <a:t>Piekarz, V. and Perry, J. (2016). An investigation into the effects of applying a lumbar Maitland mobilisation at different frequencies on sympathetic nervous system activity levels in the lower limb. </a:t>
            </a:r>
            <a:r>
              <a:rPr i="1" lang="en-GB" sz="1200">
                <a:solidFill>
                  <a:srgbClr val="000000"/>
                </a:solidFill>
                <a:latin typeface="Times New Roman"/>
                <a:ea typeface="Times New Roman"/>
                <a:cs typeface="Times New Roman"/>
                <a:sym typeface="Times New Roman"/>
              </a:rPr>
              <a:t>Manual Therapy</a:t>
            </a:r>
            <a:r>
              <a:rPr lang="en-GB" sz="1200">
                <a:solidFill>
                  <a:srgbClr val="000000"/>
                </a:solidFill>
                <a:latin typeface="Times New Roman"/>
                <a:ea typeface="Times New Roman"/>
                <a:cs typeface="Times New Roman"/>
                <a:sym typeface="Times New Roman"/>
              </a:rPr>
              <a:t>, [online] 23, pp.83–89. doi:https://doi.org/10.1016/j.math.2016.01.001.</a:t>
            </a:r>
            <a:endParaRPr sz="12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200">
                <a:solidFill>
                  <a:srgbClr val="000000"/>
                </a:solidFill>
                <a:latin typeface="Times New Roman"/>
                <a:ea typeface="Times New Roman"/>
                <a:cs typeface="Times New Roman"/>
                <a:sym typeface="Times New Roman"/>
              </a:rPr>
              <a:t>Shabbir, M., Arshad, N., Naz, A. and Saleem, N. (2021). Clinical outcomes of maitland mobilization in patients with Myofascial Chronic Neck Pain: A randomized controlled trial. </a:t>
            </a:r>
            <a:r>
              <a:rPr i="1" lang="en-GB" sz="1200">
                <a:solidFill>
                  <a:srgbClr val="000000"/>
                </a:solidFill>
                <a:latin typeface="Times New Roman"/>
                <a:ea typeface="Times New Roman"/>
                <a:cs typeface="Times New Roman"/>
                <a:sym typeface="Times New Roman"/>
              </a:rPr>
              <a:t>Pakistan Journal of Medical Sciences</a:t>
            </a:r>
            <a:r>
              <a:rPr lang="en-GB" sz="1200">
                <a:solidFill>
                  <a:srgbClr val="000000"/>
                </a:solidFill>
                <a:latin typeface="Times New Roman"/>
                <a:ea typeface="Times New Roman"/>
                <a:cs typeface="Times New Roman"/>
                <a:sym typeface="Times New Roman"/>
              </a:rPr>
              <a:t>, [online] 37(4). doi:https://doi.org/10.12669/pjms.37.4.4220.</a:t>
            </a:r>
            <a:endParaRPr sz="12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200">
                <a:solidFill>
                  <a:srgbClr val="000000"/>
                </a:solidFill>
                <a:latin typeface="Times New Roman"/>
                <a:ea typeface="Times New Roman"/>
                <a:cs typeface="Times New Roman"/>
                <a:sym typeface="Times New Roman"/>
              </a:rPr>
              <a:t>Sharma, A., Alahmari, K. and Ahmed, I. (2015). Efficacy of Manual Therapy versus Conventional Physical Therapy in Chronic Low Back Pain Due to Lumbar Spondylosis. A Pilot Study. </a:t>
            </a:r>
            <a:r>
              <a:rPr i="1" lang="en-GB" sz="1200">
                <a:solidFill>
                  <a:srgbClr val="000000"/>
                </a:solidFill>
                <a:latin typeface="Times New Roman"/>
                <a:ea typeface="Times New Roman"/>
                <a:cs typeface="Times New Roman"/>
                <a:sym typeface="Times New Roman"/>
              </a:rPr>
              <a:t>Medical Sciences</a:t>
            </a:r>
            <a:r>
              <a:rPr lang="en-GB" sz="1200">
                <a:solidFill>
                  <a:srgbClr val="000000"/>
                </a:solidFill>
                <a:latin typeface="Times New Roman"/>
                <a:ea typeface="Times New Roman"/>
                <a:cs typeface="Times New Roman"/>
                <a:sym typeface="Times New Roman"/>
              </a:rPr>
              <a:t>, 3(3), pp.55–63. doi:https://doi.org/10.3390/medsci3030055.</a:t>
            </a:r>
            <a:endParaRPr sz="12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200">
                <a:solidFill>
                  <a:srgbClr val="000000"/>
                </a:solidFill>
                <a:latin typeface="Times New Roman"/>
                <a:ea typeface="Times New Roman"/>
                <a:cs typeface="Times New Roman"/>
                <a:sym typeface="Times New Roman"/>
              </a:rPr>
              <a:t>Silva, R.D., Teixeira, L.M., Moreira, T.S., Teixeira-Salmela, L.F. and de Resende, M.A. (2017). Effects of Anteroposterior Talus Mobilization on Range of Motion, Pain, and Functional Capacity in Participants With Subacute and Chronic Ankle Injuries: A Controlled Trial. </a:t>
            </a:r>
            <a:r>
              <a:rPr i="1" lang="en-GB" sz="1200">
                <a:solidFill>
                  <a:srgbClr val="000000"/>
                </a:solidFill>
                <a:latin typeface="Times New Roman"/>
                <a:ea typeface="Times New Roman"/>
                <a:cs typeface="Times New Roman"/>
                <a:sym typeface="Times New Roman"/>
              </a:rPr>
              <a:t>Journal of Manipulative and Physiological Therapeutics</a:t>
            </a:r>
            <a:r>
              <a:rPr lang="en-GB" sz="1200">
                <a:solidFill>
                  <a:srgbClr val="000000"/>
                </a:solidFill>
                <a:latin typeface="Times New Roman"/>
                <a:ea typeface="Times New Roman"/>
                <a:cs typeface="Times New Roman"/>
                <a:sym typeface="Times New Roman"/>
              </a:rPr>
              <a:t>, 40(4), pp.273–283. doi:https://doi.org/10.1016/j.jmpt.2017.02.003.</a:t>
            </a:r>
            <a:endParaRPr sz="1200">
              <a:solidFill>
                <a:srgbClr val="000000"/>
              </a:solidFill>
              <a:latin typeface="Times New Roman"/>
              <a:ea typeface="Times New Roman"/>
              <a:cs typeface="Times New Roman"/>
              <a:sym typeface="Times New Roman"/>
            </a:endParaRPr>
          </a:p>
          <a:p>
            <a:pPr indent="0" lvl="0" marL="0" rtl="0" algn="l">
              <a:spcBef>
                <a:spcPts val="1200"/>
              </a:spcBef>
              <a:spcAft>
                <a:spcPts val="1200"/>
              </a:spcAft>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35"/>
          <p:cNvSpPr txBox="1"/>
          <p:nvPr>
            <p:ph type="title"/>
          </p:nvPr>
        </p:nvSpPr>
        <p:spPr>
          <a:xfrm>
            <a:off x="819150" y="845600"/>
            <a:ext cx="7505700" cy="9546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solidFill>
                  <a:schemeClr val="dk1"/>
                </a:solidFill>
              </a:rPr>
              <a:t>.</a:t>
            </a:r>
            <a:endParaRPr>
              <a:solidFill>
                <a:schemeClr val="dk1"/>
              </a:solidFill>
            </a:endParaRPr>
          </a:p>
        </p:txBody>
      </p:sp>
      <p:sp>
        <p:nvSpPr>
          <p:cNvPr id="260" name="Google Shape;260;p35"/>
          <p:cNvSpPr txBox="1"/>
          <p:nvPr>
            <p:ph idx="1" type="body"/>
          </p:nvPr>
        </p:nvSpPr>
        <p:spPr>
          <a:xfrm>
            <a:off x="214025" y="207775"/>
            <a:ext cx="8722200" cy="4741200"/>
          </a:xfrm>
          <a:prstGeom prst="rect">
            <a:avLst/>
          </a:prstGeom>
        </p:spPr>
        <p:txBody>
          <a:bodyPr anchorCtr="0" anchor="t" bIns="91425" lIns="91425" spcFirstLastPara="1" rIns="91425" wrap="square" tIns="91425">
            <a:normAutofit/>
          </a:bodyPr>
          <a:lstStyle/>
          <a:p>
            <a:pPr indent="0" lvl="0" marL="0" rtl="0" algn="l">
              <a:lnSpc>
                <a:spcPct val="150000"/>
              </a:lnSpc>
              <a:spcBef>
                <a:spcPts val="0"/>
              </a:spcBef>
              <a:spcAft>
                <a:spcPts val="0"/>
              </a:spcAft>
              <a:buNone/>
            </a:pPr>
            <a:r>
              <a:rPr lang="en-GB" sz="1200">
                <a:solidFill>
                  <a:srgbClr val="000000"/>
                </a:solidFill>
                <a:latin typeface="Times New Roman"/>
                <a:ea typeface="Times New Roman"/>
                <a:cs typeface="Times New Roman"/>
                <a:sym typeface="Times New Roman"/>
              </a:rPr>
              <a:t>Struessel, T.S. and Nordon-Craft, A. (2017). A Case Report Describing Multiple System Effects of Breast Cancer, Bilateral Mastectomy, and Reconstruction. </a:t>
            </a:r>
            <a:r>
              <a:rPr i="1" lang="en-GB" sz="1200">
                <a:solidFill>
                  <a:srgbClr val="000000"/>
                </a:solidFill>
                <a:latin typeface="Times New Roman"/>
                <a:ea typeface="Times New Roman"/>
                <a:cs typeface="Times New Roman"/>
                <a:sym typeface="Times New Roman"/>
              </a:rPr>
              <a:t>Journal of Womenʼs Health Physical Therapy</a:t>
            </a:r>
            <a:r>
              <a:rPr lang="en-GB" sz="1200">
                <a:solidFill>
                  <a:srgbClr val="000000"/>
                </a:solidFill>
                <a:latin typeface="Times New Roman"/>
                <a:ea typeface="Times New Roman"/>
                <a:cs typeface="Times New Roman"/>
                <a:sym typeface="Times New Roman"/>
              </a:rPr>
              <a:t>, 41(1), pp.10–18. doi:https://doi.org/10.1097/jwh.0000000000000060.</a:t>
            </a:r>
            <a:endParaRPr sz="12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200">
                <a:solidFill>
                  <a:srgbClr val="000000"/>
                </a:solidFill>
                <a:latin typeface="Times New Roman"/>
                <a:ea typeface="Times New Roman"/>
                <a:cs typeface="Times New Roman"/>
                <a:sym typeface="Times New Roman"/>
              </a:rPr>
              <a:t>Walters, E.T. (2018). How is chronic pain related to sympathetic dysfunction and autonomic dysreflexia following spinal cord injury? </a:t>
            </a:r>
            <a:r>
              <a:rPr i="1" lang="en-GB" sz="1200">
                <a:solidFill>
                  <a:srgbClr val="000000"/>
                </a:solidFill>
                <a:latin typeface="Times New Roman"/>
                <a:ea typeface="Times New Roman"/>
                <a:cs typeface="Times New Roman"/>
                <a:sym typeface="Times New Roman"/>
              </a:rPr>
              <a:t>Autonomic Neuroscience</a:t>
            </a:r>
            <a:r>
              <a:rPr lang="en-GB" sz="1200">
                <a:solidFill>
                  <a:srgbClr val="000000"/>
                </a:solidFill>
                <a:latin typeface="Times New Roman"/>
                <a:ea typeface="Times New Roman"/>
                <a:cs typeface="Times New Roman"/>
                <a:sym typeface="Times New Roman"/>
              </a:rPr>
              <a:t>, 209, pp.79–89. doi:https://doi.org/10.1016/j.autneu.2017.01.006.</a:t>
            </a:r>
            <a:endParaRPr sz="1200">
              <a:solidFill>
                <a:srgbClr val="000000"/>
              </a:solidFill>
              <a:latin typeface="Times New Roman"/>
              <a:ea typeface="Times New Roman"/>
              <a:cs typeface="Times New Roman"/>
              <a:sym typeface="Times New Roman"/>
            </a:endParaRPr>
          </a:p>
          <a:p>
            <a:pPr indent="0" lvl="0" marL="0" rtl="0" algn="l">
              <a:lnSpc>
                <a:spcPct val="150000"/>
              </a:lnSpc>
              <a:spcBef>
                <a:spcPts val="1200"/>
              </a:spcBef>
              <a:spcAft>
                <a:spcPts val="0"/>
              </a:spcAft>
              <a:buNone/>
            </a:pPr>
            <a:r>
              <a:rPr lang="en-GB" sz="1200">
                <a:solidFill>
                  <a:srgbClr val="000000"/>
                </a:solidFill>
                <a:latin typeface="Times New Roman"/>
                <a:ea typeface="Times New Roman"/>
                <a:cs typeface="Times New Roman"/>
                <a:sym typeface="Times New Roman"/>
              </a:rPr>
              <a:t>Zhao, W., Zhang, W. and Zhang, Y. (2022). Characteristics of Deep Venous Thrombosis in Isolated Lower Extremity Fractures and Unsolved Problems in Guidelines: A Review of Recent Literature. </a:t>
            </a:r>
            <a:r>
              <a:rPr i="1" lang="en-GB" sz="1200">
                <a:solidFill>
                  <a:srgbClr val="000000"/>
                </a:solidFill>
                <a:latin typeface="Times New Roman"/>
                <a:ea typeface="Times New Roman"/>
                <a:cs typeface="Times New Roman"/>
                <a:sym typeface="Times New Roman"/>
              </a:rPr>
              <a:t>Orthopaedic Surgery</a:t>
            </a:r>
            <a:r>
              <a:rPr lang="en-GB" sz="1200">
                <a:solidFill>
                  <a:srgbClr val="000000"/>
                </a:solidFill>
                <a:latin typeface="Times New Roman"/>
                <a:ea typeface="Times New Roman"/>
                <a:cs typeface="Times New Roman"/>
                <a:sym typeface="Times New Roman"/>
              </a:rPr>
              <a:t>, 14(8), pp.1558–1568. doi:https://doi.org/10.1111/os.13306.</a:t>
            </a:r>
            <a:endParaRPr sz="1200">
              <a:solidFill>
                <a:srgbClr val="000000"/>
              </a:solidFill>
              <a:latin typeface="Times New Roman"/>
              <a:ea typeface="Times New Roman"/>
              <a:cs typeface="Times New Roman"/>
              <a:sym typeface="Times New Roman"/>
            </a:endParaRPr>
          </a:p>
          <a:p>
            <a:pPr indent="0" lvl="0" marL="0" rtl="0" algn="l">
              <a:spcBef>
                <a:spcPts val="120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