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404" r:id="rId3"/>
    <p:sldId id="387" r:id="rId4"/>
    <p:sldId id="394" r:id="rId5"/>
    <p:sldId id="395" r:id="rId6"/>
    <p:sldId id="403" r:id="rId7"/>
    <p:sldId id="396" r:id="rId8"/>
    <p:sldId id="402" r:id="rId9"/>
    <p:sldId id="398" r:id="rId10"/>
    <p:sldId id="399" r:id="rId11"/>
    <p:sldId id="40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32"/>
    <p:restoredTop sz="94583"/>
  </p:normalViewPr>
  <p:slideViewPr>
    <p:cSldViewPr snapToGrid="0" showGuides="1">
      <p:cViewPr varScale="1">
        <p:scale>
          <a:sx n="112" d="100"/>
          <a:sy n="112" d="100"/>
        </p:scale>
        <p:origin x="504" y="1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3" name="Content Placeholder 2">
            <a:extLst>
              <a:ext uri="{FF2B5EF4-FFF2-40B4-BE49-F238E27FC236}">
                <a16:creationId xmlns:a16="http://schemas.microsoft.com/office/drawing/2014/main" id="{7CE79A28-A975-E262-F6ED-7252BF5A080B}"/>
              </a:ext>
            </a:extLst>
          </p:cNvPr>
          <p:cNvSpPr txBox="1">
            <a:spLocks/>
          </p:cNvSpPr>
          <p:nvPr/>
        </p:nvSpPr>
        <p:spPr bwMode="auto">
          <a:xfrm>
            <a:off x="1981200" y="1052513"/>
            <a:ext cx="8229600" cy="446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a:t>Module Title: </a:t>
            </a:r>
            <a:r>
              <a:rPr lang="en-GB" altLang="en-US" b="1" i="1"/>
              <a:t>Professional Career Development within H&amp;SC</a:t>
            </a:r>
          </a:p>
          <a:p>
            <a:r>
              <a:rPr lang="en-GB" altLang="en-US" u="sng"/>
              <a:t>Module Number</a:t>
            </a:r>
            <a:r>
              <a:rPr lang="en-GB" altLang="en-US"/>
              <a:t>: </a:t>
            </a:r>
            <a:r>
              <a:rPr lang="en-GB" altLang="en-US" b="1" i="1"/>
              <a:t>LCHS 4009 (LON)</a:t>
            </a:r>
          </a:p>
          <a:p>
            <a:r>
              <a:rPr lang="en-GB" altLang="en-US" u="sng"/>
              <a:t>Assignment No</a:t>
            </a:r>
            <a:r>
              <a:rPr lang="en-GB" altLang="en-US" b="1" i="1"/>
              <a:t>:     ASSIGNMENT 1</a:t>
            </a:r>
          </a:p>
          <a:p>
            <a:r>
              <a:rPr lang="en-GB" altLang="en-US" u="sng"/>
              <a:t>Student Name</a:t>
            </a:r>
            <a:r>
              <a:rPr lang="en-GB" altLang="en-US" b="1" i="1"/>
              <a:t>: Fabiula Dos Reis</a:t>
            </a:r>
          </a:p>
          <a:p>
            <a:r>
              <a:rPr lang="en-GB" altLang="en-US" u="sng"/>
              <a:t>Student ID: </a:t>
            </a:r>
            <a:r>
              <a:rPr lang="en-GB" altLang="en-US" b="1" i="1"/>
              <a:t>2513854</a:t>
            </a:r>
          </a:p>
          <a:p>
            <a:r>
              <a:rPr lang="en-GB" altLang="en-US" u="sng"/>
              <a:t>Lecturer’s Name</a:t>
            </a:r>
            <a:r>
              <a:rPr lang="en-GB" altLang="en-US" b="1" i="1"/>
              <a:t>: </a:t>
            </a:r>
            <a:r>
              <a:rPr lang="en-GB" b="1" i="1"/>
              <a:t>Tola Odugbesan</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BB787-12B7-6531-F019-D3593D94B5EE}"/>
              </a:ext>
            </a:extLst>
          </p:cNvPr>
          <p:cNvSpPr>
            <a:spLocks noGrp="1"/>
          </p:cNvSpPr>
          <p:nvPr>
            <p:ph type="title"/>
          </p:nvPr>
        </p:nvSpPr>
        <p:spPr/>
        <p:txBody>
          <a:bodyPr/>
          <a:lstStyle/>
          <a:p>
            <a:r>
              <a:rPr lang="en-US" dirty="0"/>
              <a:t>AI</a:t>
            </a:r>
          </a:p>
        </p:txBody>
      </p:sp>
      <p:sp>
        <p:nvSpPr>
          <p:cNvPr id="3" name="Content Placeholder 2">
            <a:extLst>
              <a:ext uri="{FF2B5EF4-FFF2-40B4-BE49-F238E27FC236}">
                <a16:creationId xmlns:a16="http://schemas.microsoft.com/office/drawing/2014/main" id="{CA43BF6A-0526-DD0F-F6A8-B82D768521E7}"/>
              </a:ext>
            </a:extLst>
          </p:cNvPr>
          <p:cNvSpPr>
            <a:spLocks noGrp="1"/>
          </p:cNvSpPr>
          <p:nvPr>
            <p:ph idx="1"/>
          </p:nvPr>
        </p:nvSpPr>
        <p:spPr/>
        <p:txBody>
          <a:bodyPr/>
          <a:lstStyle/>
          <a:p>
            <a:r>
              <a:rPr lang="en-US" dirty="0"/>
              <a:t>To contribute to my research and presentation I used the Google and </a:t>
            </a:r>
            <a:r>
              <a:rPr lang="en-US" dirty="0" err="1"/>
              <a:t>chatgbt</a:t>
            </a:r>
            <a:r>
              <a:rPr lang="en-US" dirty="0"/>
              <a:t> website to understand better  the assessment and the topic that I choose.</a:t>
            </a:r>
          </a:p>
        </p:txBody>
      </p:sp>
      <p:sp>
        <p:nvSpPr>
          <p:cNvPr id="4" name="Date Placeholder 3">
            <a:extLst>
              <a:ext uri="{FF2B5EF4-FFF2-40B4-BE49-F238E27FC236}">
                <a16:creationId xmlns:a16="http://schemas.microsoft.com/office/drawing/2014/main" id="{D693299D-20AC-8A58-1627-6028C5127CC6}"/>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90077120-7232-8C27-4FF9-4DAAC4F407F6}"/>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2651400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19/07/2026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5" name="Content Placeholder 1">
            <a:extLst>
              <a:ext uri="{FF2B5EF4-FFF2-40B4-BE49-F238E27FC236}">
                <a16:creationId xmlns:a16="http://schemas.microsoft.com/office/drawing/2014/main" id="{0D4815FD-4E0D-0B4E-8F92-CDDDB3DA9771}"/>
              </a:ext>
            </a:extLst>
          </p:cNvPr>
          <p:cNvSpPr>
            <a:spLocks noGrp="1"/>
          </p:cNvSpPr>
          <p:nvPr>
            <p:ph idx="1"/>
          </p:nvPr>
        </p:nvSpPr>
        <p:spPr/>
        <p:txBody>
          <a:bodyPr/>
          <a:lstStyle/>
          <a:p>
            <a:pPr marL="0" indent="0">
              <a:buNone/>
              <a:defRPr/>
            </a:pPr>
            <a:endParaRPr lang="en-GB" sz="2800" b="1" i="1" dirty="0"/>
          </a:p>
          <a:p>
            <a:pPr>
              <a:defRPr/>
            </a:pPr>
            <a:r>
              <a:rPr lang="en-GB" sz="2800" dirty="0">
                <a:latin typeface="Arial" panose="020B0604020202020204" pitchFamily="34" charset="0"/>
                <a:cs typeface="Arial" panose="020B0604020202020204" pitchFamily="34" charset="0"/>
              </a:rPr>
              <a:t>My name is Fabiula dos Reis</a:t>
            </a:r>
          </a:p>
          <a:p>
            <a:pPr>
              <a:defRPr/>
            </a:pPr>
            <a:r>
              <a:rPr lang="en-GB" altLang="en-US" sz="2800" dirty="0">
                <a:latin typeface="Arial" panose="020B0604020202020204" pitchFamily="34" charset="0"/>
                <a:cs typeface="Arial" panose="020B0604020202020204" pitchFamily="34" charset="0"/>
              </a:rPr>
              <a:t>What am going to present here is that I love to do and to always to try my best it is Communication. With Health Social Care course, I can provide better understanding about communication and patient, especially elderly patient.</a:t>
            </a:r>
            <a:endParaRPr lang="en-GB" b="1"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t>What is your chosen skill?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7" name="TextBox 6">
            <a:extLst>
              <a:ext uri="{FF2B5EF4-FFF2-40B4-BE49-F238E27FC236}">
                <a16:creationId xmlns:a16="http://schemas.microsoft.com/office/drawing/2014/main" id="{C2FD8CFE-A151-0D52-49A8-6C1298FEED9D}"/>
              </a:ext>
            </a:extLst>
          </p:cNvPr>
          <p:cNvSpPr txBox="1"/>
          <p:nvPr/>
        </p:nvSpPr>
        <p:spPr>
          <a:xfrm>
            <a:off x="547868" y="1909823"/>
            <a:ext cx="11323899" cy="424731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Effective communication is essential for building therapeutic relationships and improving quality of care    (Bach and Grant, 2021).</a:t>
            </a:r>
            <a:r>
              <a:rPr lang="en-GB" b="1" dirty="0">
                <a:latin typeface="Arial" panose="020B0604020202020204" pitchFamily="34" charset="0"/>
                <a:cs typeface="Arial" panose="020B0604020202020204" pitchFamily="34" charset="0"/>
              </a:rPr>
              <a:t> </a:t>
            </a:r>
          </a:p>
          <a:p>
            <a:endParaRPr lang="en-GB" b="1" dirty="0"/>
          </a:p>
          <a:p>
            <a:r>
              <a:rPr lang="en-GB" sz="2400" b="1" dirty="0">
                <a:latin typeface="Arial" panose="020B0604020202020204" pitchFamily="34" charset="0"/>
                <a:cs typeface="Arial" panose="020B0604020202020204" pitchFamily="34" charset="0"/>
              </a:rPr>
              <a:t>In health and social care, effective communication supports:</a:t>
            </a: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Safe and person-centred care</a:t>
            </a: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Trust between professionals and service users</a:t>
            </a: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Effective teamwork</a:t>
            </a: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Better health outcomes </a:t>
            </a: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Supports dignity, respect, and inclusion.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114299"/>
            <a:ext cx="9206974" cy="1412472"/>
          </a:xfrm>
        </p:spPr>
        <p:txBody>
          <a:bodyPr/>
          <a:lstStyle/>
          <a:p>
            <a:r>
              <a:rPr lang="en-GB" sz="2800" b="1" dirty="0"/>
              <a:t>Importance of Communication in professional practice</a:t>
            </a:r>
            <a:endParaRPr lang="en-GB" sz="900" b="1" dirty="0"/>
          </a:p>
        </p:txBody>
      </p:sp>
      <p:sp>
        <p:nvSpPr>
          <p:cNvPr id="8" name="Rectangle 3">
            <a:extLst>
              <a:ext uri="{FF2B5EF4-FFF2-40B4-BE49-F238E27FC236}">
                <a16:creationId xmlns:a16="http://schemas.microsoft.com/office/drawing/2014/main" id="{B72430B0-8899-E841-D7EF-6D1A0290CD93}"/>
              </a:ext>
            </a:extLst>
          </p:cNvPr>
          <p:cNvSpPr>
            <a:spLocks noChangeArrowheads="1"/>
          </p:cNvSpPr>
          <p:nvPr/>
        </p:nvSpPr>
        <p:spPr bwMode="auto">
          <a:xfrm>
            <a:off x="497711" y="1744845"/>
            <a:ext cx="10764456"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Arial" panose="020B0604020202020204" pitchFamily="34" charset="0"/>
              </a:rPr>
              <a:t>Description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Arial" panose="020B0604020202020204" pitchFamily="34" charset="0"/>
              </a:rPr>
              <a:t>During a health and social care placement, I observed a care worker communicating with an older service user.</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Arial" panose="020B0604020202020204" pitchFamily="34" charset="0"/>
              </a:rPr>
              <a:t>The service user appeared anxious because they did not fully understand the care procedure.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Arial" panose="020B0604020202020204" pitchFamily="34" charset="0"/>
              </a:rPr>
              <a:t>The care worker used:</a:t>
            </a:r>
          </a:p>
          <a:p>
            <a:pPr marL="742950" marR="0" lvl="1"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Arial" panose="020B0604020202020204" pitchFamily="34" charset="0"/>
              </a:rPr>
              <a:t>Simple language</a:t>
            </a:r>
          </a:p>
          <a:p>
            <a:pPr marL="742950" marR="0" lvl="1"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Arial" panose="020B0604020202020204" pitchFamily="34" charset="0"/>
              </a:rPr>
              <a:t>Active listening</a:t>
            </a:r>
          </a:p>
          <a:p>
            <a:pPr marL="742950" marR="0" lvl="1"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Arial" panose="020B0604020202020204" pitchFamily="34" charset="0"/>
              </a:rPr>
              <a:t>Reassurance</a:t>
            </a:r>
          </a:p>
          <a:p>
            <a:pPr marL="742950" marR="0" lvl="1"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Arial" panose="020B0604020202020204" pitchFamily="34" charset="0"/>
              </a:rPr>
              <a:t>Appropriate body language</a:t>
            </a:r>
          </a:p>
          <a:p>
            <a:pPr marL="457200" marR="0" lvl="1" indent="0" algn="l" defTabSz="914400" rtl="0" eaLnBrk="0" fontAlgn="base" latinLnBrk="0" hangingPunct="0">
              <a:lnSpc>
                <a:spcPct val="100000"/>
              </a:lnSpc>
              <a:spcBef>
                <a:spcPct val="0"/>
              </a:spcBef>
              <a:spcAft>
                <a:spcPct val="0"/>
              </a:spcAft>
              <a:buClrTx/>
              <a:buSzTx/>
              <a:tabLst/>
            </a:pPr>
            <a:endParaRPr kumimoji="0" lang="en-US" altLang="en-US"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Arial" panose="020B0604020202020204" pitchFamily="34" charset="0"/>
              </a:rPr>
              <a:t>Key learning:</a:t>
            </a: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000000"/>
                </a:solidFill>
                <a:effectLst/>
                <a:latin typeface="Arial" panose="020B0604020202020204" pitchFamily="34" charset="0"/>
              </a:rPr>
              <a:t>Communication is not only about speaking; it also includes listening and understanding non-verbal signs.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064C0-1E52-5B90-FBC8-2B5DAE0F02B3}"/>
              </a:ext>
            </a:extLst>
          </p:cNvPr>
          <p:cNvSpPr>
            <a:spLocks noGrp="1"/>
          </p:cNvSpPr>
          <p:nvPr>
            <p:ph type="title"/>
          </p:nvPr>
        </p:nvSpPr>
        <p:spPr>
          <a:xfrm>
            <a:off x="243068" y="274638"/>
            <a:ext cx="11339332" cy="1143000"/>
          </a:xfrm>
        </p:spPr>
        <p:txBody>
          <a:bodyPr/>
          <a:lstStyle/>
          <a:p>
            <a:r>
              <a:rPr lang="en-GB" b="1" dirty="0"/>
              <a:t>Importance of Communication in professional practice</a:t>
            </a:r>
            <a:endParaRPr lang="en-US" dirty="0"/>
          </a:p>
        </p:txBody>
      </p:sp>
      <p:sp>
        <p:nvSpPr>
          <p:cNvPr id="4" name="Date Placeholder 3">
            <a:extLst>
              <a:ext uri="{FF2B5EF4-FFF2-40B4-BE49-F238E27FC236}">
                <a16:creationId xmlns:a16="http://schemas.microsoft.com/office/drawing/2014/main" id="{C1069EFF-DF17-AEA1-13DA-C5A73CC7C139}"/>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EF87ACF1-4574-9160-577D-53535B84CEF9}"/>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
        <p:nvSpPr>
          <p:cNvPr id="10" name="TextBox 9">
            <a:extLst>
              <a:ext uri="{FF2B5EF4-FFF2-40B4-BE49-F238E27FC236}">
                <a16:creationId xmlns:a16="http://schemas.microsoft.com/office/drawing/2014/main" id="{C1B2A5FF-FC0A-1FF8-B0AC-048843C67099}"/>
              </a:ext>
            </a:extLst>
          </p:cNvPr>
          <p:cNvSpPr txBox="1"/>
          <p:nvPr/>
        </p:nvSpPr>
        <p:spPr>
          <a:xfrm>
            <a:off x="740780" y="1859058"/>
            <a:ext cx="8906719" cy="646331"/>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Clear explanations enable service users to participate in choices about their own care (NHS England, 2023).</a:t>
            </a:r>
            <a:endParaRPr lang="en-US" dirty="0">
              <a:latin typeface="Arial" panose="020B0604020202020204" pitchFamily="34" charset="0"/>
              <a:cs typeface="Arial" panose="020B0604020202020204" pitchFamily="34" charset="0"/>
            </a:endParaRPr>
          </a:p>
        </p:txBody>
      </p:sp>
      <p:sp>
        <p:nvSpPr>
          <p:cNvPr id="13" name="Rectangle 4">
            <a:extLst>
              <a:ext uri="{FF2B5EF4-FFF2-40B4-BE49-F238E27FC236}">
                <a16:creationId xmlns:a16="http://schemas.microsoft.com/office/drawing/2014/main" id="{349DDD79-FF24-2FBF-C8CF-2D8FD7AAFFEE}"/>
              </a:ext>
            </a:extLst>
          </p:cNvPr>
          <p:cNvSpPr>
            <a:spLocks noChangeArrowheads="1"/>
          </p:cNvSpPr>
          <p:nvPr/>
        </p:nvSpPr>
        <p:spPr bwMode="auto">
          <a:xfrm>
            <a:off x="2916820" y="2781182"/>
            <a:ext cx="9144000" cy="2954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1" i="0" u="none" strike="noStrike" cap="none" normalizeH="0" baseline="0" dirty="0">
                <a:ln>
                  <a:noFill/>
                </a:ln>
                <a:solidFill>
                  <a:srgbClr val="000000"/>
                </a:solidFill>
                <a:effectLst/>
                <a:latin typeface="Arial" panose="020B0604020202020204" pitchFamily="34" charset="0"/>
              </a:rPr>
              <a:t>Ensures safe and effective care</a:t>
            </a:r>
            <a:endParaRPr kumimoji="0" lang="en-US" altLang="en-US" sz="2400" b="0" i="0" u="none" strike="noStrike" cap="none" normalizeH="0" baseline="0" dirty="0">
              <a:ln>
                <a:noFill/>
              </a:ln>
              <a:solidFill>
                <a:srgbClr val="000000"/>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1" i="0" u="none" strike="noStrike" cap="none" normalizeH="0" baseline="0" dirty="0">
                <a:ln>
                  <a:noFill/>
                </a:ln>
                <a:solidFill>
                  <a:srgbClr val="000000"/>
                </a:solidFill>
                <a:effectLst/>
                <a:latin typeface="Arial" panose="020B0604020202020204" pitchFamily="34" charset="0"/>
              </a:rPr>
              <a:t>Builds trust and relationships</a:t>
            </a:r>
            <a:endParaRPr kumimoji="0" lang="en-US" altLang="en-US" sz="2400" b="0" i="0" u="none" strike="noStrike" cap="none" normalizeH="0" baseline="0" dirty="0">
              <a:ln>
                <a:noFill/>
              </a:ln>
              <a:solidFill>
                <a:srgbClr val="000000"/>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1" i="0" u="none" strike="noStrike" cap="none" normalizeH="0" baseline="0" dirty="0">
                <a:ln>
                  <a:noFill/>
                </a:ln>
                <a:solidFill>
                  <a:srgbClr val="000000"/>
                </a:solidFill>
                <a:effectLst/>
                <a:latin typeface="Arial" panose="020B0604020202020204" pitchFamily="34" charset="0"/>
              </a:rPr>
              <a:t>Supports person-</a:t>
            </a:r>
            <a:r>
              <a:rPr kumimoji="0" lang="en-US" altLang="en-US" sz="2400" b="1" i="0" u="none" strike="noStrike" cap="none" normalizeH="0" baseline="0" dirty="0" err="1">
                <a:ln>
                  <a:noFill/>
                </a:ln>
                <a:solidFill>
                  <a:srgbClr val="000000"/>
                </a:solidFill>
                <a:effectLst/>
                <a:latin typeface="Arial" panose="020B0604020202020204" pitchFamily="34" charset="0"/>
              </a:rPr>
              <a:t>centred</a:t>
            </a:r>
            <a:r>
              <a:rPr kumimoji="0" lang="en-US" altLang="en-US" sz="2400" b="1" i="0" u="none" strike="noStrike" cap="none" normalizeH="0" baseline="0" dirty="0">
                <a:ln>
                  <a:noFill/>
                </a:ln>
                <a:solidFill>
                  <a:srgbClr val="000000"/>
                </a:solidFill>
                <a:effectLst/>
                <a:latin typeface="Arial" panose="020B0604020202020204" pitchFamily="34" charset="0"/>
              </a:rPr>
              <a:t> care</a:t>
            </a:r>
            <a:endParaRPr kumimoji="0" lang="en-US" altLang="en-US" sz="2400" b="0" i="0" u="none" strike="noStrike" cap="none" normalizeH="0" baseline="0" dirty="0">
              <a:ln>
                <a:noFill/>
              </a:ln>
              <a:solidFill>
                <a:srgbClr val="000000"/>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1" i="0" u="none" strike="noStrike" cap="none" normalizeH="0" baseline="0" dirty="0">
                <a:ln>
                  <a:noFill/>
                </a:ln>
                <a:solidFill>
                  <a:srgbClr val="000000"/>
                </a:solidFill>
                <a:effectLst/>
                <a:latin typeface="Arial" panose="020B0604020202020204" pitchFamily="34" charset="0"/>
              </a:rPr>
              <a:t>Improves teamwork</a:t>
            </a:r>
            <a:endParaRPr kumimoji="0" lang="en-US" altLang="en-US" sz="2400" b="0" i="0" u="none" strike="noStrike" cap="none" normalizeH="0" baseline="0" dirty="0">
              <a:ln>
                <a:noFill/>
              </a:ln>
              <a:solidFill>
                <a:srgbClr val="000000"/>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1" i="0" u="none" strike="noStrike" cap="none" normalizeH="0" baseline="0" dirty="0">
                <a:ln>
                  <a:noFill/>
                </a:ln>
                <a:solidFill>
                  <a:srgbClr val="000000"/>
                </a:solidFill>
                <a:effectLst/>
                <a:latin typeface="Arial" panose="020B0604020202020204" pitchFamily="34" charset="0"/>
              </a:rPr>
              <a:t>Promotes dignity and respect</a:t>
            </a:r>
            <a:endParaRPr kumimoji="0" lang="en-US" altLang="en-US" sz="2400" b="0" i="0" u="none" strike="noStrike" cap="none" normalizeH="0" baseline="0" dirty="0">
              <a:ln>
                <a:noFill/>
              </a:ln>
              <a:solidFill>
                <a:srgbClr val="000000"/>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endParaRPr kumimoji="0" lang="en-US" altLang="en-US" sz="2400" b="0" i="0" u="none" strike="noStrike" cap="none" normalizeH="0" baseline="0" dirty="0">
              <a:ln>
                <a:noFill/>
              </a:ln>
              <a:solidFill>
                <a:srgbClr val="000000"/>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4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49070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629833" y="114299"/>
            <a:ext cx="8229600" cy="1143000"/>
          </a:xfrm>
        </p:spPr>
        <p:txBody>
          <a:bodyPr/>
          <a:lstStyle/>
          <a:p>
            <a:r>
              <a:rPr lang="en-GB" sz="2800" b="1" dirty="0"/>
              <a:t>Gibb’s Reflective Cycle</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pic>
        <p:nvPicPr>
          <p:cNvPr id="4104" name="Picture 8" descr="gibbs reflective cycle">
            <a:extLst>
              <a:ext uri="{FF2B5EF4-FFF2-40B4-BE49-F238E27FC236}">
                <a16:creationId xmlns:a16="http://schemas.microsoft.com/office/drawing/2014/main" id="{37849472-C1E3-73A0-D269-88ADDE40199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0950" y="1470818"/>
            <a:ext cx="5221817" cy="3916363"/>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9">
            <a:extLst>
              <a:ext uri="{FF2B5EF4-FFF2-40B4-BE49-F238E27FC236}">
                <a16:creationId xmlns:a16="http://schemas.microsoft.com/office/drawing/2014/main" id="{61757B0F-AD84-4CEF-0AC5-402736BC9ED4}"/>
              </a:ext>
            </a:extLst>
          </p:cNvPr>
          <p:cNvSpPr>
            <a:spLocks noChangeArrowheads="1"/>
          </p:cNvSpPr>
          <p:nvPr/>
        </p:nvSpPr>
        <p:spPr bwMode="auto">
          <a:xfrm>
            <a:off x="6261904" y="2745947"/>
            <a:ext cx="5822066" cy="23698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rgbClr val="000000"/>
                </a:solidFill>
                <a:effectLst/>
                <a:latin typeface="Arial" panose="020B0604020202020204" pitchFamily="34" charset="0"/>
              </a:rPr>
            </a:br>
            <a:r>
              <a:rPr kumimoji="0" lang="en-US" altLang="en-US" sz="2800" b="0" i="0" u="none" strike="noStrike" cap="none" normalizeH="0" baseline="0" dirty="0">
                <a:ln>
                  <a:noFill/>
                </a:ln>
                <a:solidFill>
                  <a:srgbClr val="000000"/>
                </a:solidFill>
                <a:effectLst/>
                <a:latin typeface="Arial" panose="020B0604020202020204" pitchFamily="34" charset="0"/>
              </a:rPr>
              <a:t>Gibbs’ reflective cycle helps professionals analyzed experiences and identify areas for improvement (Gibbs, 1988).</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6397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334433" y="267050"/>
            <a:ext cx="11312324" cy="1318681"/>
          </a:xfrm>
        </p:spPr>
        <p:txBody>
          <a:bodyPr/>
          <a:lstStyle/>
          <a:p>
            <a:br>
              <a:rPr lang="en-GB" b="1" dirty="0"/>
            </a:br>
            <a:r>
              <a:rPr lang="en-GB" b="1" dirty="0"/>
              <a:t>Practical Example: Communication in Health &amp; Social Care</a:t>
            </a:r>
            <a:br>
              <a:rPr lang="en-GB" b="1" dirty="0"/>
            </a:br>
            <a:br>
              <a:rPr lang="en-GB" sz="2800" dirty="0"/>
            </a:br>
            <a:endParaRPr lang="en-GB" sz="2800" b="1"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
        <p:nvSpPr>
          <p:cNvPr id="20" name="TextBox 19">
            <a:extLst>
              <a:ext uri="{FF2B5EF4-FFF2-40B4-BE49-F238E27FC236}">
                <a16:creationId xmlns:a16="http://schemas.microsoft.com/office/drawing/2014/main" id="{C9B21C6D-E0C4-7C60-8C50-A1760CB56A0E}"/>
              </a:ext>
            </a:extLst>
          </p:cNvPr>
          <p:cNvSpPr txBox="1"/>
          <p:nvPr/>
        </p:nvSpPr>
        <p:spPr>
          <a:xfrm>
            <a:off x="727971" y="1852535"/>
            <a:ext cx="12096777" cy="369332"/>
          </a:xfrm>
          <a:prstGeom prst="rect">
            <a:avLst/>
          </a:prstGeom>
          <a:noFill/>
        </p:spPr>
        <p:txBody>
          <a:bodyPr wrap="square">
            <a:spAutoFit/>
          </a:bodyPr>
          <a:lstStyle/>
          <a:p>
            <a:pPr algn="l">
              <a:buNone/>
            </a:pPr>
            <a:r>
              <a:rPr lang="en-GB" b="0" i="0" u="none" strike="noStrike" dirty="0">
                <a:solidFill>
                  <a:srgbClr val="000000"/>
                </a:solidFill>
                <a:effectLst/>
                <a:latin typeface="Arial" panose="020B0604020202020204" pitchFamily="34" charset="0"/>
                <a:cs typeface="Arial" panose="020B0604020202020204" pitchFamily="34" charset="0"/>
              </a:rPr>
              <a:t>Rogers (1961) highlighted the importance of empathy, respect, and acceptance when supporting others.</a:t>
            </a:r>
          </a:p>
        </p:txBody>
      </p:sp>
      <p:sp>
        <p:nvSpPr>
          <p:cNvPr id="24" name="TextBox 23">
            <a:extLst>
              <a:ext uri="{FF2B5EF4-FFF2-40B4-BE49-F238E27FC236}">
                <a16:creationId xmlns:a16="http://schemas.microsoft.com/office/drawing/2014/main" id="{2D994EC0-A012-4A55-6FA7-B22A9F5A2FCF}"/>
              </a:ext>
            </a:extLst>
          </p:cNvPr>
          <p:cNvSpPr txBox="1"/>
          <p:nvPr/>
        </p:nvSpPr>
        <p:spPr>
          <a:xfrm>
            <a:off x="2366865" y="2469588"/>
            <a:ext cx="4666030" cy="3416320"/>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My </a:t>
            </a:r>
            <a:r>
              <a:rPr lang="en-GB" dirty="0">
                <a:latin typeface="Arial" panose="020B0604020202020204" pitchFamily="34" charset="0"/>
                <a:cs typeface="Arial" panose="020B0604020202020204" pitchFamily="34" charset="0"/>
              </a:rPr>
              <a:t>A practical example I had regarding communication, and what I want to work with, it was with my father-in-law who needed a home nurse assistant, and the communication from the attendants was terrible. They didn't explain anything beforehand, just gave orders, and since he was already in pain, he didn't understand what they were telling him to do. There was no empathy, no appropriate communication whatsoever.</a:t>
            </a:r>
          </a:p>
          <a:p>
            <a:endParaRPr lang="en-US" dirty="0"/>
          </a:p>
        </p:txBody>
      </p:sp>
      <p:pic>
        <p:nvPicPr>
          <p:cNvPr id="26" name="Picture 25" descr="A person wearing glasses and a black jacket&#10;&#10;AI-generated content may be incorrect.">
            <a:extLst>
              <a:ext uri="{FF2B5EF4-FFF2-40B4-BE49-F238E27FC236}">
                <a16:creationId xmlns:a16="http://schemas.microsoft.com/office/drawing/2014/main" id="{084A1371-358F-91E1-7FDD-9E1C5E1C1056}"/>
              </a:ext>
            </a:extLst>
          </p:cNvPr>
          <p:cNvPicPr>
            <a:picLocks noChangeAspect="1"/>
          </p:cNvPicPr>
          <p:nvPr/>
        </p:nvPicPr>
        <p:blipFill>
          <a:blip r:embed="rId2"/>
          <a:stretch>
            <a:fillRect/>
          </a:stretch>
        </p:blipFill>
        <p:spPr>
          <a:xfrm>
            <a:off x="8656398" y="2858004"/>
            <a:ext cx="1562855" cy="2639489"/>
          </a:xfrm>
          <a:prstGeom prst="rect">
            <a:avLst/>
          </a:prstGeom>
        </p:spPr>
      </p:pic>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
        <p:nvSpPr>
          <p:cNvPr id="3" name="Content Placeholder 2">
            <a:extLst>
              <a:ext uri="{FF2B5EF4-FFF2-40B4-BE49-F238E27FC236}">
                <a16:creationId xmlns:a16="http://schemas.microsoft.com/office/drawing/2014/main" id="{D21DD5C1-0143-3684-9B70-B61BA2CC2696}"/>
              </a:ext>
            </a:extLst>
          </p:cNvPr>
          <p:cNvSpPr>
            <a:spLocks noGrp="1" noChangeArrowheads="1"/>
          </p:cNvSpPr>
          <p:nvPr>
            <p:ph idx="1"/>
          </p:nvPr>
        </p:nvSpPr>
        <p:spPr bwMode="auto">
          <a:xfrm>
            <a:off x="261744" y="1992036"/>
            <a:ext cx="6902986" cy="33978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GB" sz="2400" b="1" dirty="0">
                <a:latin typeface="Arial" panose="020B0604020202020204" pitchFamily="34" charset="0"/>
                <a:cs typeface="Arial" panose="020B0604020202020204" pitchFamily="34" charset="0"/>
              </a:rPr>
              <a:t>Strengths:</a:t>
            </a:r>
          </a:p>
          <a:p>
            <a:pPr marL="0" indent="0">
              <a:buNone/>
            </a:pP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Builds positive relationships</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Supports person-centred care</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Improves teamwork</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Enhances confidence in practice</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Promotes safe care</a:t>
            </a:r>
            <a:endParaRPr lang="en-GB" sz="24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1636382F-F38C-BC9A-386F-B82E6957D926}"/>
              </a:ext>
            </a:extLst>
          </p:cNvPr>
          <p:cNvSpPr txBox="1"/>
          <p:nvPr/>
        </p:nvSpPr>
        <p:spPr>
          <a:xfrm>
            <a:off x="5992444" y="2236784"/>
            <a:ext cx="6099858" cy="2677656"/>
          </a:xfrm>
          <a:prstGeom prst="rect">
            <a:avLst/>
          </a:prstGeom>
          <a:noFill/>
        </p:spPr>
        <p:txBody>
          <a:bodyPr wrap="square">
            <a:spAutoFit/>
          </a:bodyPr>
          <a:lstStyle/>
          <a:p>
            <a:pPr algn="l">
              <a:buNone/>
            </a:pPr>
            <a:r>
              <a:rPr lang="en-GB" sz="2400" b="1" i="0" u="none" strike="noStrike" dirty="0">
                <a:solidFill>
                  <a:srgbClr val="000000"/>
                </a:solidFill>
                <a:effectLst/>
                <a:latin typeface="Arial" panose="020B0604020202020204" pitchFamily="34" charset="0"/>
                <a:cs typeface="Arial" panose="020B0604020202020204" pitchFamily="34" charset="0"/>
              </a:rPr>
              <a:t>Areas to Improve:</a:t>
            </a:r>
          </a:p>
          <a:p>
            <a:pPr algn="l">
              <a:buNone/>
            </a:pPr>
            <a:endParaRPr lang="en-GB" sz="2400" b="1" i="0" u="none" strike="noStrike" dirty="0">
              <a:solidFill>
                <a:srgbClr val="000000"/>
              </a:solidFill>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2400" b="1" i="0" u="none" strike="noStrike" dirty="0">
                <a:solidFill>
                  <a:srgbClr val="000000"/>
                </a:solidFill>
                <a:effectLst/>
                <a:latin typeface="Arial" panose="020B0604020202020204" pitchFamily="34" charset="0"/>
                <a:cs typeface="Arial" panose="020B0604020202020204" pitchFamily="34" charset="0"/>
              </a:rPr>
              <a:t>Develop confidence in challenging conversations</a:t>
            </a:r>
            <a:endParaRPr lang="en-GB" sz="2400" b="0" i="0" u="none" strike="noStrike" dirty="0">
              <a:solidFill>
                <a:srgbClr val="000000"/>
              </a:solidFill>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2400" b="1" i="0" u="none" strike="noStrike" dirty="0">
                <a:solidFill>
                  <a:srgbClr val="000000"/>
                </a:solidFill>
                <a:effectLst/>
                <a:latin typeface="Arial" panose="020B0604020202020204" pitchFamily="34" charset="0"/>
                <a:cs typeface="Arial" panose="020B0604020202020204" pitchFamily="34" charset="0"/>
              </a:rPr>
              <a:t>Improve active listening skills</a:t>
            </a:r>
            <a:endParaRPr lang="en-GB" sz="2400" b="0" i="0" u="none" strike="noStrike" dirty="0">
              <a:solidFill>
                <a:srgbClr val="000000"/>
              </a:solidFill>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2400" b="1" i="0" u="none" strike="noStrike" dirty="0">
                <a:solidFill>
                  <a:srgbClr val="000000"/>
                </a:solidFill>
                <a:effectLst/>
                <a:latin typeface="Arial" panose="020B0604020202020204" pitchFamily="34" charset="0"/>
                <a:cs typeface="Arial" panose="020B0604020202020204" pitchFamily="34" charset="0"/>
              </a:rPr>
              <a:t>Adapt communication styles</a:t>
            </a:r>
            <a:endParaRPr lang="en-GB" sz="2400" b="0" i="0" u="none" strike="noStrike" dirty="0">
              <a:solidFill>
                <a:srgbClr val="000000"/>
              </a:solidFill>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2400" b="1" i="0" u="none" strike="noStrike" dirty="0">
                <a:solidFill>
                  <a:srgbClr val="000000"/>
                </a:solidFill>
                <a:effectLst/>
                <a:latin typeface="Arial" panose="020B0604020202020204" pitchFamily="34" charset="0"/>
                <a:cs typeface="Arial" panose="020B0604020202020204" pitchFamily="34" charset="0"/>
              </a:rPr>
              <a:t>Increase professional vocabulary</a:t>
            </a:r>
            <a:endParaRPr lang="en-GB" sz="2400" b="0" i="0" u="none" strike="noStrike" dirty="0">
              <a:solidFill>
                <a:srgbClr val="000000"/>
              </a:solidFill>
              <a:effectLst/>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ctr">
            <a:normAutofit/>
          </a:bodyPr>
          <a:lstStyle/>
          <a:p>
            <a:r>
              <a:rPr lang="en-GB" altLang="en-US" b="1"/>
              <a:t>Conclusion</a:t>
            </a:r>
            <a:endParaRPr lang="en-GB" altLang="en-US" b="1" i="1"/>
          </a:p>
        </p:txBody>
      </p:sp>
      <p:pic>
        <p:nvPicPr>
          <p:cNvPr id="9219" name="Picture 3" descr="A group of people in wheelchairs&#10;&#10;AI-generated content may be incorrect.">
            <a:extLst>
              <a:ext uri="{FF2B5EF4-FFF2-40B4-BE49-F238E27FC236}">
                <a16:creationId xmlns:a16="http://schemas.microsoft.com/office/drawing/2014/main" id="{A9010DF5-A9CA-6311-1DFA-2E5B1FF5E57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 y="1777351"/>
            <a:ext cx="5384800" cy="3634739"/>
          </a:xfrm>
          <a:prstGeom prst="rect">
            <a:avLst/>
          </a:prstGeom>
          <a:solidFill>
            <a:srgbClr val="FFFFFF"/>
          </a:solidFill>
        </p:spPr>
      </p:pic>
      <p:sp>
        <p:nvSpPr>
          <p:cNvPr id="6" name="Rectangle 1">
            <a:extLst>
              <a:ext uri="{FF2B5EF4-FFF2-40B4-BE49-F238E27FC236}">
                <a16:creationId xmlns:a16="http://schemas.microsoft.com/office/drawing/2014/main" id="{C84D1D62-9EB8-FEE4-1485-C771DEF5CC2D}"/>
              </a:ext>
            </a:extLst>
          </p:cNvPr>
          <p:cNvSpPr>
            <a:spLocks noGrp="1" noChangeArrowheads="1"/>
          </p:cNvSpPr>
          <p:nvPr>
            <p:ph sz="half" idx="2"/>
          </p:nvPr>
        </p:nvSpPr>
        <p:spPr bwMode="auto">
          <a:xfrm>
            <a:off x="6197600" y="1600201"/>
            <a:ext cx="5384800" cy="398904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p>
            <a:pPr>
              <a:lnSpc>
                <a:spcPct val="90000"/>
              </a:lnSpc>
              <a:spcBef>
                <a:spcPct val="0"/>
              </a:spcBef>
              <a:spcAft>
                <a:spcPts val="600"/>
              </a:spcAft>
            </a:pPr>
            <a:endParaRPr kumimoji="0" lang="en-US" altLang="en-US" sz="2200" b="0" i="0" u="none" strike="noStrike" cap="none" normalizeH="0" baseline="0" dirty="0">
              <a:ln>
                <a:noFill/>
              </a:ln>
              <a:effectLst/>
            </a:endParaRPr>
          </a:p>
          <a:p>
            <a:pPr>
              <a:lnSpc>
                <a:spcPct val="90000"/>
              </a:lnSpc>
              <a:spcBef>
                <a:spcPct val="0"/>
              </a:spcBef>
              <a:spcAft>
                <a:spcPts val="600"/>
              </a:spcAft>
            </a:pP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Effective communication is a key skill in health and social care.</a:t>
            </a:r>
          </a:p>
          <a:p>
            <a:pPr>
              <a:lnSpc>
                <a:spcPct val="90000"/>
              </a:lnSpc>
              <a:spcBef>
                <a:spcPct val="0"/>
              </a:spcBef>
              <a:spcAft>
                <a:spcPts val="600"/>
              </a:spcAft>
            </a:pP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It improves relationships, safety, and quality of care.</a:t>
            </a:r>
          </a:p>
          <a:p>
            <a:pPr>
              <a:lnSpc>
                <a:spcPct val="90000"/>
              </a:lnSpc>
              <a:spcBef>
                <a:spcPct val="0"/>
              </a:spcBef>
              <a:spcAft>
                <a:spcPts val="600"/>
              </a:spcAft>
            </a:pP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Good communication requires:</a:t>
            </a:r>
          </a:p>
          <a:p>
            <a:pPr>
              <a:lnSpc>
                <a:spcPct val="90000"/>
              </a:lnSpc>
              <a:spcBef>
                <a:spcPct val="0"/>
              </a:spcBef>
              <a:spcAft>
                <a:spcPts val="600"/>
              </a:spcAft>
            </a:pP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Empathy</a:t>
            </a:r>
          </a:p>
          <a:p>
            <a:pPr>
              <a:lnSpc>
                <a:spcPct val="90000"/>
              </a:lnSpc>
              <a:spcBef>
                <a:spcPct val="0"/>
              </a:spcBef>
              <a:spcAft>
                <a:spcPts val="600"/>
              </a:spcAft>
            </a:pP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Listening skills</a:t>
            </a:r>
          </a:p>
          <a:p>
            <a:pPr>
              <a:lnSpc>
                <a:spcPct val="90000"/>
              </a:lnSpc>
              <a:spcBef>
                <a:spcPct val="0"/>
              </a:spcBef>
              <a:spcAft>
                <a:spcPts val="600"/>
              </a:spcAft>
            </a:pP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Respect</a:t>
            </a:r>
          </a:p>
          <a:p>
            <a:pPr>
              <a:lnSpc>
                <a:spcPct val="90000"/>
              </a:lnSpc>
              <a:spcBef>
                <a:spcPct val="0"/>
              </a:spcBef>
              <a:spcAft>
                <a:spcPts val="600"/>
              </a:spcAft>
            </a:pP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Adaptability</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2200" b="0" i="0" u="none" strike="noStrike" cap="none" normalizeH="0" baseline="0" dirty="0">
              <a:ln>
                <a:noFill/>
              </a:ln>
              <a:effectLst/>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19/07/2026</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10</a:t>
            </a:fld>
            <a:endParaRPr lang="en-GB" altLang="en-US" sz="12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11</a:t>
            </a:fld>
            <a:endParaRPr lang="en-GB" altLang="en-US" sz="900">
              <a:solidFill>
                <a:srgbClr val="898989"/>
              </a:solidFill>
            </a:endParaRPr>
          </a:p>
        </p:txBody>
      </p:sp>
      <p:sp>
        <p:nvSpPr>
          <p:cNvPr id="3" name="Rectangle 1">
            <a:extLst>
              <a:ext uri="{FF2B5EF4-FFF2-40B4-BE49-F238E27FC236}">
                <a16:creationId xmlns:a16="http://schemas.microsoft.com/office/drawing/2014/main" id="{0F0DED94-64D2-D2C9-9E9E-8303E23956C9}"/>
              </a:ext>
            </a:extLst>
          </p:cNvPr>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Times New Roman" panose="02020603050405020304" pitchFamily="18" charset="0"/>
              </a:rPr>
              <a:t>Gibbs, G. (1988). </a:t>
            </a:r>
            <a:r>
              <a:rPr kumimoji="0" lang="en-US" altLang="en-US" sz="1800" b="0" i="1" u="none" strike="noStrike" cap="none" normalizeH="0" baseline="0" dirty="0">
                <a:ln>
                  <a:noFill/>
                </a:ln>
                <a:solidFill>
                  <a:srgbClr val="000000"/>
                </a:solidFill>
                <a:effectLst/>
                <a:latin typeface="Times New Roman" panose="02020603050405020304" pitchFamily="18" charset="0"/>
              </a:rPr>
              <a:t>Learning by Doing: A Guide to Teaching and Learning Methods</a:t>
            </a:r>
            <a:r>
              <a:rPr kumimoji="0" lang="en-US" altLang="en-US" sz="1800" b="0" i="0" u="none" strike="noStrike" cap="none" normalizeH="0" baseline="0" dirty="0">
                <a:ln>
                  <a:noFill/>
                </a:ln>
                <a:solidFill>
                  <a:srgbClr val="000000"/>
                </a:solidFill>
                <a:effectLst/>
                <a:latin typeface="Times New Roman" panose="02020603050405020304" pitchFamily="18" charset="0"/>
              </a:rPr>
              <a:t>. Oxford: Further Education Unit.</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800" dirty="0">
              <a:solidFill>
                <a:srgbClr val="000000"/>
              </a:solidFill>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000000"/>
              </a:solidFill>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6">
            <a:extLst>
              <a:ext uri="{FF2B5EF4-FFF2-40B4-BE49-F238E27FC236}">
                <a16:creationId xmlns:a16="http://schemas.microsoft.com/office/drawing/2014/main" id="{A9560FC7-3C8B-1AA4-7D4B-0FAF6F414377}"/>
              </a:ext>
            </a:extLst>
          </p:cNvPr>
          <p:cNvSpPr>
            <a:spLocks noChangeArrowheads="1"/>
          </p:cNvSpPr>
          <p:nvPr/>
        </p:nvSpPr>
        <p:spPr bwMode="auto">
          <a:xfrm>
            <a:off x="609600" y="3558717"/>
            <a:ext cx="641714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Times New Roman" panose="02020603050405020304" pitchFamily="18" charset="0"/>
              </a:rPr>
              <a:t>NHS (2023). </a:t>
            </a:r>
            <a:r>
              <a:rPr kumimoji="0" lang="en-US" altLang="en-US" b="0" i="1" u="none" strike="noStrike" cap="none" normalizeH="0" baseline="0" dirty="0">
                <a:ln>
                  <a:noFill/>
                </a:ln>
                <a:solidFill>
                  <a:srgbClr val="000000"/>
                </a:solidFill>
                <a:effectLst/>
                <a:latin typeface="Times New Roman" panose="02020603050405020304" pitchFamily="18" charset="0"/>
              </a:rPr>
              <a:t>NHS</a:t>
            </a:r>
            <a:r>
              <a:rPr kumimoji="0" lang="en-US" altLang="en-US" b="0" i="0" u="none" strike="noStrike" cap="none" normalizeH="0" baseline="0" dirty="0">
                <a:ln>
                  <a:noFill/>
                </a:ln>
                <a:solidFill>
                  <a:srgbClr val="000000"/>
                </a:solidFill>
                <a:effectLst/>
                <a:latin typeface="Times New Roman" panose="02020603050405020304" pitchFamily="18" charset="0"/>
              </a:rPr>
              <a:t>. [online] NHS. Available at: https://</a:t>
            </a:r>
            <a:r>
              <a:rPr kumimoji="0" lang="en-US" altLang="en-US" b="0" i="0" u="none" strike="noStrike" cap="none" normalizeH="0" baseline="0" dirty="0" err="1">
                <a:ln>
                  <a:noFill/>
                </a:ln>
                <a:solidFill>
                  <a:srgbClr val="000000"/>
                </a:solidFill>
                <a:effectLst/>
                <a:latin typeface="Times New Roman" panose="02020603050405020304" pitchFamily="18" charset="0"/>
              </a:rPr>
              <a:t>www.nhs.uk</a:t>
            </a:r>
            <a:r>
              <a:rPr kumimoji="0" lang="en-US" altLang="en-US" b="0" i="0" u="none" strike="noStrike" cap="none" normalizeH="0" baseline="0" dirty="0">
                <a:ln>
                  <a:noFill/>
                </a:ln>
                <a:solidFill>
                  <a:srgbClr val="000000"/>
                </a:solidFill>
                <a:effectLst/>
                <a:latin typeface="Times New Roman" panose="02020603050405020304" pitchFamily="18" charset="0"/>
              </a:rPr>
              <a:t>.</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6" name="Rectangle 1">
            <a:extLst>
              <a:ext uri="{FF2B5EF4-FFF2-40B4-BE49-F238E27FC236}">
                <a16:creationId xmlns:a16="http://schemas.microsoft.com/office/drawing/2014/main" id="{A6AF6E98-5229-9D97-3D2B-AB362FECF783}"/>
              </a:ext>
            </a:extLst>
          </p:cNvPr>
          <p:cNvSpPr>
            <a:spLocks noChangeArrowheads="1"/>
          </p:cNvSpPr>
          <p:nvPr/>
        </p:nvSpPr>
        <p:spPr bwMode="auto">
          <a:xfrm>
            <a:off x="609600" y="2440959"/>
            <a:ext cx="809080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Times New Roman" panose="02020603050405020304" pitchFamily="18" charset="0"/>
              </a:rPr>
              <a:t>Brathwaite, B. (2023). </a:t>
            </a:r>
            <a:r>
              <a:rPr kumimoji="0" lang="en-US" altLang="en-US" b="0" i="1" u="none" strike="noStrike" cap="none" normalizeH="0" baseline="0" dirty="0">
                <a:ln>
                  <a:noFill/>
                </a:ln>
                <a:solidFill>
                  <a:srgbClr val="000000"/>
                </a:solidFill>
                <a:effectLst/>
                <a:latin typeface="Times New Roman" panose="02020603050405020304" pitchFamily="18" charset="0"/>
              </a:rPr>
              <a:t>Diversity and Cultural Awareness in Nursing Practice</a:t>
            </a:r>
            <a:r>
              <a:rPr kumimoji="0" lang="en-US" altLang="en-US" b="0" i="0" u="none" strike="noStrike" cap="none" normalizeH="0" baseline="0" dirty="0">
                <a:ln>
                  <a:noFill/>
                </a:ln>
                <a:solidFill>
                  <a:srgbClr val="000000"/>
                </a:solidFill>
                <a:effectLst/>
                <a:latin typeface="Times New Roman" panose="02020603050405020304" pitchFamily="18" charset="0"/>
              </a:rPr>
              <a:t>. SAGE.</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11526</TotalTime>
  <Words>587</Words>
  <Application>Microsoft Macintosh PowerPoint</Application>
  <PresentationFormat>Widescreen</PresentationFormat>
  <Paragraphs>99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Times New Roman</vt:lpstr>
      <vt:lpstr>20140311PresentationUWTSDTemplate</vt:lpstr>
      <vt:lpstr>PowerPoint Presentation</vt:lpstr>
      <vt:lpstr>AI</vt:lpstr>
      <vt:lpstr>Introduction</vt:lpstr>
      <vt:lpstr>What is your chosen skill? </vt:lpstr>
      <vt:lpstr>Importance of Communication in professional practice</vt:lpstr>
      <vt:lpstr>Importance of Communication in professional practice</vt:lpstr>
      <vt:lpstr>Gibb’s Reflective Cycle</vt:lpstr>
      <vt:lpstr> Practical Example: Communication in Health &amp; Social Care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Fabiula Dos Reis (2513854)</cp:lastModifiedBy>
  <cp:revision>28</cp:revision>
  <dcterms:created xsi:type="dcterms:W3CDTF">2025-02-21T18:28:54Z</dcterms:created>
  <dcterms:modified xsi:type="dcterms:W3CDTF">2026-07-20T08:00:59Z</dcterms:modified>
</cp:coreProperties>
</file>