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58" r:id="rId4"/>
    <p:sldId id="265" r:id="rId5"/>
    <p:sldId id="266" r:id="rId6"/>
    <p:sldId id="264" r:id="rId7"/>
    <p:sldId id="267" r:id="rId8"/>
    <p:sldId id="268" r:id="rId9"/>
    <p:sldId id="274" r:id="rId10"/>
    <p:sldId id="262" r:id="rId11"/>
    <p:sldId id="276" r:id="rId12"/>
    <p:sldId id="272" r:id="rId13"/>
    <p:sldId id="275" r:id="rId14"/>
    <p:sldId id="277" r:id="rId15"/>
    <p:sldId id="257" r:id="rId16"/>
    <p:sldId id="269" r:id="rId17"/>
    <p:sldId id="270" r:id="rId18"/>
    <p:sldId id="273" r:id="rId19"/>
    <p:sldId id="280" r:id="rId20"/>
    <p:sldId id="278" r:id="rId21"/>
    <p:sldId id="279" r:id="rId22"/>
    <p:sldId id="271" r:id="rId23"/>
    <p:sldId id="263" r:id="rId24"/>
    <p:sldId id="281" r:id="rId25"/>
    <p:sldId id="282" r:id="rId26"/>
    <p:sldId id="283" r:id="rId27"/>
    <p:sldId id="285" r:id="rId28"/>
    <p:sldId id="284" r:id="rId29"/>
    <p:sldId id="286"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0048"/>
    <a:srgbClr val="BFBB8C"/>
    <a:srgbClr val="CC637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75"/>
    <p:restoredTop sz="94643"/>
  </p:normalViewPr>
  <p:slideViewPr>
    <p:cSldViewPr snapToGrid="0" snapToObjects="1">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98FFF-1135-F644-A821-E0503100E6B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94D38AD-3E45-0540-A654-3E3CE8B02D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43D339-6B2E-7245-B4AC-4F388A4788BC}"/>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5" name="Footer Placeholder 4">
            <a:extLst>
              <a:ext uri="{FF2B5EF4-FFF2-40B4-BE49-F238E27FC236}">
                <a16:creationId xmlns:a16="http://schemas.microsoft.com/office/drawing/2014/main" id="{F6BFFFD9-0DDF-5044-847B-B4B5622D36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B289AE-AEF4-6042-8F71-411F4AC1578C}"/>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1162924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B4FB2-FD37-FB43-8B44-85E2F01E9A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315415-315E-0545-AA11-1126B9678D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D39815-6A51-6E4F-9027-F2530B0CA052}"/>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5" name="Footer Placeholder 4">
            <a:extLst>
              <a:ext uri="{FF2B5EF4-FFF2-40B4-BE49-F238E27FC236}">
                <a16:creationId xmlns:a16="http://schemas.microsoft.com/office/drawing/2014/main" id="{E1F59B7F-2F1D-C849-953A-0507CACC51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55A9B0-E2A0-734C-A21D-6DC59482D9B0}"/>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3733181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8959A-4940-4643-93A4-9B134DB43B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894246B-2866-5343-8261-52D4090702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92FD1D-51A4-3A49-9564-F2F35AE92655}"/>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5" name="Footer Placeholder 4">
            <a:extLst>
              <a:ext uri="{FF2B5EF4-FFF2-40B4-BE49-F238E27FC236}">
                <a16:creationId xmlns:a16="http://schemas.microsoft.com/office/drawing/2014/main" id="{C0B2EF09-1E93-AE44-B99D-A6435107E8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36B218-FFAB-B545-8D71-F8D8CEAE9B95}"/>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4724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601C5-BF9A-6E40-943B-08399FE20D2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38C86C-4E2E-6E45-B60D-1525C88193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A31D28-34F6-F143-BD4B-95B1675ABF5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F2B518D-DF2C-5F40-A8CB-21BA6920184E}"/>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6" name="Footer Placeholder 5">
            <a:extLst>
              <a:ext uri="{FF2B5EF4-FFF2-40B4-BE49-F238E27FC236}">
                <a16:creationId xmlns:a16="http://schemas.microsoft.com/office/drawing/2014/main" id="{8E2F3EA8-ABEF-E147-9AA2-355EFEB0B72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8157744-F001-2B42-B9CF-84FED8A98EBE}"/>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363102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6D9-99BB-F84A-A344-90A11EC3464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2C88EA-6A6E-6C4C-9A66-DE7FE3189C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04B3F6B-5743-4147-8730-6E6A9ED3B1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BD4A10-3225-B94E-B0B6-6A12571D9B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EBCEB67-D552-EE4B-82FC-161C9B4274D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FE24DBA-965E-7F44-B310-3B8D77A9AA6D}"/>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8" name="Footer Placeholder 7">
            <a:extLst>
              <a:ext uri="{FF2B5EF4-FFF2-40B4-BE49-F238E27FC236}">
                <a16:creationId xmlns:a16="http://schemas.microsoft.com/office/drawing/2014/main" id="{4459ED9E-1EC6-F34E-B16B-88C38D4EB93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3428B86-B0B8-2D45-BB79-B35786ACC8D1}"/>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2994304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4C951-A864-ED4D-BDC9-C5E68198ADA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5B08E21-1632-1547-9E8E-056E3852DA31}"/>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4" name="Footer Placeholder 3">
            <a:extLst>
              <a:ext uri="{FF2B5EF4-FFF2-40B4-BE49-F238E27FC236}">
                <a16:creationId xmlns:a16="http://schemas.microsoft.com/office/drawing/2014/main" id="{EF98306E-9C8E-9148-80CC-EB56746BF8F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E9A7B80-03D7-E84E-8F35-60519F849FCA}"/>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23093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EB3DA4-A35A-4E4A-AFB6-D84221E1D474}"/>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3" name="Footer Placeholder 2">
            <a:extLst>
              <a:ext uri="{FF2B5EF4-FFF2-40B4-BE49-F238E27FC236}">
                <a16:creationId xmlns:a16="http://schemas.microsoft.com/office/drawing/2014/main" id="{9B50799C-EA7C-4546-BB74-5C1A533D310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81C0DDA-7424-D049-A2E6-A98353239BCD}"/>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1025361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5D48-AF26-834C-98CC-A402AB0789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45B4226-E00A-C943-9AD7-46F9A28289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B8B04A0-60FA-2546-9B53-8A9D828C98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5762D6-DA67-3848-A93B-14DB16B26F52}"/>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6" name="Footer Placeholder 5">
            <a:extLst>
              <a:ext uri="{FF2B5EF4-FFF2-40B4-BE49-F238E27FC236}">
                <a16:creationId xmlns:a16="http://schemas.microsoft.com/office/drawing/2014/main" id="{8F4FE4AA-20C7-8043-9766-A2E90FA99E0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5CF5424-6645-B94F-8389-1660A8FF331D}"/>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3614193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A1E96-9832-5441-B0BF-3BCD602351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67E437-BD88-BF42-AB6A-0AEAC45EF7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292A5C3A-186E-EF45-938F-9061F91460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1C443B-305A-8746-964B-D4D5DC698802}"/>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6" name="Footer Placeholder 5">
            <a:extLst>
              <a:ext uri="{FF2B5EF4-FFF2-40B4-BE49-F238E27FC236}">
                <a16:creationId xmlns:a16="http://schemas.microsoft.com/office/drawing/2014/main" id="{991F2C0E-6FB3-624E-B6A6-2E3057D913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2D67E8-FE05-5B4C-9BC4-DE5A373793DE}"/>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2316055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7188A-3FD0-5A4F-96C7-0F93EA26A6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D16E2B-2C8C-0E42-8957-94CE0241747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59718A-1233-2148-84D2-C4DA698B435D}"/>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5" name="Footer Placeholder 4">
            <a:extLst>
              <a:ext uri="{FF2B5EF4-FFF2-40B4-BE49-F238E27FC236}">
                <a16:creationId xmlns:a16="http://schemas.microsoft.com/office/drawing/2014/main" id="{4B5A8428-9EFF-074A-9208-23B9C854FA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A8046B3-C156-1245-A471-1DBEAE86C8D3}"/>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28513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2BBF46-95AB-BE4D-AB4C-EA6FD910C95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F065FB-7BEB-BA4A-AF4E-CCE9EF0E6D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3A4E98-7E08-8C47-ACCD-C467AE75BB90}"/>
              </a:ext>
            </a:extLst>
          </p:cNvPr>
          <p:cNvSpPr>
            <a:spLocks noGrp="1"/>
          </p:cNvSpPr>
          <p:nvPr>
            <p:ph type="dt" sz="half" idx="10"/>
          </p:nvPr>
        </p:nvSpPr>
        <p:spPr/>
        <p:txBody>
          <a:bodyPr/>
          <a:lstStyle/>
          <a:p>
            <a:fld id="{694C1842-440D-9644-A1D7-69BB8695CC64}" type="datetimeFigureOut">
              <a:rPr lang="en-US" smtClean="0"/>
              <a:t>7/24/22</a:t>
            </a:fld>
            <a:endParaRPr lang="en-US" dirty="0"/>
          </a:p>
        </p:txBody>
      </p:sp>
      <p:sp>
        <p:nvSpPr>
          <p:cNvPr id="5" name="Footer Placeholder 4">
            <a:extLst>
              <a:ext uri="{FF2B5EF4-FFF2-40B4-BE49-F238E27FC236}">
                <a16:creationId xmlns:a16="http://schemas.microsoft.com/office/drawing/2014/main" id="{03FE9C6D-21BC-4442-ADB4-581E00628A1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19BFC35-7C55-434A-B36D-75715C4A9CDB}"/>
              </a:ext>
            </a:extLst>
          </p:cNvPr>
          <p:cNvSpPr>
            <a:spLocks noGrp="1"/>
          </p:cNvSpPr>
          <p:nvPr>
            <p:ph type="sldNum" sz="quarter" idx="12"/>
          </p:nvPr>
        </p:nvSpPr>
        <p:spPr/>
        <p:txBody>
          <a:bodyPr/>
          <a:lstStyle/>
          <a:p>
            <a:fld id="{7CF7F284-5048-B84A-A354-E4537F962B9E}" type="slidenum">
              <a:rPr lang="en-US" smtClean="0"/>
              <a:t>‹#›</a:t>
            </a:fld>
            <a:endParaRPr lang="en-US" dirty="0"/>
          </a:p>
        </p:txBody>
      </p:sp>
    </p:spTree>
    <p:extLst>
      <p:ext uri="{BB962C8B-B14F-4D97-AF65-F5344CB8AC3E}">
        <p14:creationId xmlns:p14="http://schemas.microsoft.com/office/powerpoint/2010/main" val="411047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59F4D1-F2A0-424C-9B0C-DB0EC53588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8BF7DB-D9F8-B647-8FF0-95CCB2FD41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F8DAE-C6DA-F34E-814B-FA2FB358FE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4C1842-440D-9644-A1D7-69BB8695CC64}" type="datetimeFigureOut">
              <a:rPr lang="en-US" smtClean="0"/>
              <a:t>7/24/22</a:t>
            </a:fld>
            <a:endParaRPr lang="en-US" dirty="0"/>
          </a:p>
        </p:txBody>
      </p:sp>
      <p:sp>
        <p:nvSpPr>
          <p:cNvPr id="5" name="Footer Placeholder 4">
            <a:extLst>
              <a:ext uri="{FF2B5EF4-FFF2-40B4-BE49-F238E27FC236}">
                <a16:creationId xmlns:a16="http://schemas.microsoft.com/office/drawing/2014/main" id="{ADAB992E-9DCB-6A4F-8BCC-E547974BB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F3AAF9E-A408-C748-B243-83EACBCA97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F7F284-5048-B84A-A354-E4537F962B9E}" type="slidenum">
              <a:rPr lang="en-US" smtClean="0"/>
              <a:t>‹#›</a:t>
            </a:fld>
            <a:endParaRPr lang="en-US" dirty="0"/>
          </a:p>
        </p:txBody>
      </p:sp>
    </p:spTree>
    <p:extLst>
      <p:ext uri="{BB962C8B-B14F-4D97-AF65-F5344CB8AC3E}">
        <p14:creationId xmlns:p14="http://schemas.microsoft.com/office/powerpoint/2010/main" val="2930047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A picture containing light, dark&#10;&#10;Description automatically generated">
            <a:extLst>
              <a:ext uri="{FF2B5EF4-FFF2-40B4-BE49-F238E27FC236}">
                <a16:creationId xmlns:a16="http://schemas.microsoft.com/office/drawing/2014/main" id="{DAE553CD-B5B8-CA4A-8ADB-0F8204412DA6}"/>
              </a:ext>
            </a:extLst>
          </p:cNvPr>
          <p:cNvPicPr>
            <a:picLocks noChangeAspect="1"/>
          </p:cNvPicPr>
          <p:nvPr/>
        </p:nvPicPr>
        <p:blipFill rotWithShape="1">
          <a:blip r:embed="rId4"/>
          <a:srcRect b="20510"/>
          <a:stretch/>
        </p:blipFill>
        <p:spPr>
          <a:xfrm>
            <a:off x="20" y="0"/>
            <a:ext cx="12191980" cy="6856718"/>
          </a:xfrm>
          <a:prstGeom prst="rect">
            <a:avLst/>
          </a:prstGeom>
        </p:spPr>
      </p:pic>
      <p:sp>
        <p:nvSpPr>
          <p:cNvPr id="6" name="TextBox 5">
            <a:extLst>
              <a:ext uri="{FF2B5EF4-FFF2-40B4-BE49-F238E27FC236}">
                <a16:creationId xmlns:a16="http://schemas.microsoft.com/office/drawing/2014/main" id="{637733B3-51DA-F045-9493-0C1A20EFB8F5}"/>
              </a:ext>
            </a:extLst>
          </p:cNvPr>
          <p:cNvSpPr txBox="1"/>
          <p:nvPr/>
        </p:nvSpPr>
        <p:spPr>
          <a:xfrm>
            <a:off x="421820" y="391143"/>
            <a:ext cx="10034589" cy="2554545"/>
          </a:xfrm>
          <a:prstGeom prst="rect">
            <a:avLst/>
          </a:prstGeom>
          <a:noFill/>
        </p:spPr>
        <p:txBody>
          <a:bodyPr wrap="square" rtlCol="0">
            <a:spAutoFit/>
          </a:bodyPr>
          <a:lstStyle/>
          <a:p>
            <a:r>
              <a:rPr lang="en-US" sz="4000" dirty="0">
                <a:solidFill>
                  <a:schemeClr val="bg1"/>
                </a:solidFill>
              </a:rPr>
              <a:t>The Re-emergence of Neighbourhood Policing:</a:t>
            </a:r>
          </a:p>
          <a:p>
            <a:r>
              <a:rPr lang="en-US" sz="4000" dirty="0">
                <a:solidFill>
                  <a:schemeClr val="bg1"/>
                </a:solidFill>
              </a:rPr>
              <a:t>Can this time be different?</a:t>
            </a:r>
          </a:p>
          <a:p>
            <a:endParaRPr lang="en-US" sz="4000" dirty="0">
              <a:solidFill>
                <a:schemeClr val="bg1"/>
              </a:solidFill>
            </a:endParaRPr>
          </a:p>
          <a:p>
            <a:r>
              <a:rPr lang="en-US" sz="4000" dirty="0">
                <a:solidFill>
                  <a:schemeClr val="bg1"/>
                </a:solidFill>
              </a:rPr>
              <a:t> </a:t>
            </a:r>
          </a:p>
        </p:txBody>
      </p:sp>
      <p:sp>
        <p:nvSpPr>
          <p:cNvPr id="7" name="TextBox 6">
            <a:extLst>
              <a:ext uri="{FF2B5EF4-FFF2-40B4-BE49-F238E27FC236}">
                <a16:creationId xmlns:a16="http://schemas.microsoft.com/office/drawing/2014/main" id="{E6701F9E-E892-424E-BFE6-F6B68ED325B8}"/>
              </a:ext>
            </a:extLst>
          </p:cNvPr>
          <p:cNvSpPr txBox="1"/>
          <p:nvPr/>
        </p:nvSpPr>
        <p:spPr>
          <a:xfrm>
            <a:off x="420767" y="4794933"/>
            <a:ext cx="6807655" cy="1938992"/>
          </a:xfrm>
          <a:prstGeom prst="rect">
            <a:avLst/>
          </a:prstGeom>
          <a:noFill/>
        </p:spPr>
        <p:txBody>
          <a:bodyPr wrap="square" rtlCol="0">
            <a:spAutoFit/>
          </a:bodyPr>
          <a:lstStyle/>
          <a:p>
            <a:r>
              <a:rPr lang="en-GB" sz="2400" dirty="0">
                <a:solidFill>
                  <a:schemeClr val="bg1"/>
                </a:solidFill>
              </a:rPr>
              <a:t>by Andrew Hayes, 2117217</a:t>
            </a:r>
          </a:p>
          <a:p>
            <a:r>
              <a:rPr lang="en-GB" sz="2400" dirty="0">
                <a:solidFill>
                  <a:schemeClr val="bg1"/>
                </a:solidFill>
              </a:rPr>
              <a:t>BMPO 7006 Contemporary Issues in Policing </a:t>
            </a:r>
          </a:p>
          <a:p>
            <a:r>
              <a:rPr lang="en-GB" sz="2400" dirty="0">
                <a:solidFill>
                  <a:schemeClr val="bg1"/>
                </a:solidFill>
              </a:rPr>
              <a:t>Lecturer: Dr Jon Edwards </a:t>
            </a:r>
          </a:p>
          <a:p>
            <a:r>
              <a:rPr lang="en-GB" sz="2400" dirty="0">
                <a:solidFill>
                  <a:schemeClr val="bg1"/>
                </a:solidFill>
              </a:rPr>
              <a:t>Total Presentation Audio Time – 14 min, 49 seconds</a:t>
            </a:r>
          </a:p>
          <a:p>
            <a:r>
              <a:rPr lang="en-GB" sz="2400" dirty="0">
                <a:solidFill>
                  <a:schemeClr val="bg1"/>
                </a:solidFill>
              </a:rPr>
              <a:t>Audio Automatically Enabled in Presentation Mode </a:t>
            </a:r>
          </a:p>
        </p:txBody>
      </p:sp>
      <p:pic>
        <p:nvPicPr>
          <p:cNvPr id="4" name="Audio Recording 22 Jul 2022 at 21:32:57" descr="Audio Recording 22 Jul 2022 at 21:32:57">
            <a:hlinkClick r:id="" action="ppaction://media"/>
            <a:extLst>
              <a:ext uri="{FF2B5EF4-FFF2-40B4-BE49-F238E27FC236}">
                <a16:creationId xmlns:a16="http://schemas.microsoft.com/office/drawing/2014/main" id="{DEDC2162-FA88-6146-95D6-B7357ECB23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18687" y="5358029"/>
            <a:ext cx="812800" cy="812800"/>
          </a:xfrm>
          <a:prstGeom prst="rect">
            <a:avLst/>
          </a:prstGeom>
        </p:spPr>
      </p:pic>
    </p:spTree>
    <p:extLst>
      <p:ext uri="{BB962C8B-B14F-4D97-AF65-F5344CB8AC3E}">
        <p14:creationId xmlns:p14="http://schemas.microsoft.com/office/powerpoint/2010/main" val="325061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BE325D-E39E-EE4C-A2F9-E692809B8AED}"/>
              </a:ext>
            </a:extLst>
          </p:cNvPr>
          <p:cNvSpPr txBox="1"/>
          <p:nvPr/>
        </p:nvSpPr>
        <p:spPr>
          <a:xfrm>
            <a:off x="512064" y="654778"/>
            <a:ext cx="8302752" cy="4770537"/>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What are the specific challenges to policing? </a:t>
            </a:r>
          </a:p>
          <a:p>
            <a:endParaRPr lang="en-US" sz="3200" dirty="0">
              <a:latin typeface="Times New Roman" panose="02020603050405020304" pitchFamily="18" charset="0"/>
              <a:cs typeface="Times New Roman" panose="02020603050405020304" pitchFamily="18" charset="0"/>
            </a:endParaRPr>
          </a:p>
          <a:p>
            <a:pPr marL="457200" indent="-457200">
              <a:buAutoNum type="arabicPeriod"/>
            </a:pPr>
            <a:r>
              <a:rPr lang="en-US" sz="2400" dirty="0">
                <a:latin typeface="Times New Roman" panose="02020603050405020304" pitchFamily="18" charset="0"/>
                <a:cs typeface="Times New Roman" panose="02020603050405020304" pitchFamily="18" charset="0"/>
              </a:rPr>
              <a:t>The concept of Neighbourhood Policing </a:t>
            </a:r>
          </a:p>
          <a:p>
            <a:pPr marL="457200" indent="-457200">
              <a:buAutoNum type="arabicPeriod"/>
            </a:pPr>
            <a:r>
              <a:rPr lang="en-US" sz="2400" dirty="0">
                <a:latin typeface="Times New Roman" panose="02020603050405020304" pitchFamily="18" charset="0"/>
                <a:cs typeface="Times New Roman" panose="02020603050405020304" pitchFamily="18" charset="0"/>
              </a:rPr>
              <a:t>Application </a:t>
            </a:r>
          </a:p>
          <a:p>
            <a:pPr marL="914400" lvl="1"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Robust external and internal governance </a:t>
            </a:r>
          </a:p>
          <a:p>
            <a:pPr marL="914400" lvl="1"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Engagement and co-production</a:t>
            </a:r>
          </a:p>
          <a:p>
            <a:pPr marL="914400" lvl="1"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Problem solving approaches</a:t>
            </a:r>
          </a:p>
          <a:p>
            <a:pPr marL="914400" lvl="1"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Trust, confidence and legitimacy </a:t>
            </a:r>
          </a:p>
          <a:p>
            <a:pPr lvl="1"/>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3. Sustainability – the rise and fall of Neighbourhood Policing</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New SWP Force Model - May 2022 </a:t>
            </a:r>
          </a:p>
        </p:txBody>
      </p:sp>
      <p:pic>
        <p:nvPicPr>
          <p:cNvPr id="4" name="Audio Recording 23 Jul 2022 at 07:21:30" descr="Audio Recording 23 Jul 2022 at 07:21:30">
            <a:hlinkClick r:id="" action="ppaction://media"/>
            <a:extLst>
              <a:ext uri="{FF2B5EF4-FFF2-40B4-BE49-F238E27FC236}">
                <a16:creationId xmlns:a16="http://schemas.microsoft.com/office/drawing/2014/main" id="{B7FB515A-D1EE-964C-93EA-FF529E947B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32913" y="4737100"/>
            <a:ext cx="812800" cy="812800"/>
          </a:xfrm>
          <a:prstGeom prst="rect">
            <a:avLst/>
          </a:prstGeom>
        </p:spPr>
      </p:pic>
    </p:spTree>
    <p:extLst>
      <p:ext uri="{BB962C8B-B14F-4D97-AF65-F5344CB8AC3E}">
        <p14:creationId xmlns:p14="http://schemas.microsoft.com/office/powerpoint/2010/main" val="3083263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11" name="Rectangle 31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singing into a microphone&#10;&#10;Description automatically generated with medium confidence">
            <a:extLst>
              <a:ext uri="{FF2B5EF4-FFF2-40B4-BE49-F238E27FC236}">
                <a16:creationId xmlns:a16="http://schemas.microsoft.com/office/drawing/2014/main" id="{EF524892-8D0B-714D-87B2-FD7966216760}"/>
              </a:ext>
            </a:extLst>
          </p:cNvPr>
          <p:cNvPicPr>
            <a:picLocks noChangeAspect="1"/>
          </p:cNvPicPr>
          <p:nvPr/>
        </p:nvPicPr>
        <p:blipFill rotWithShape="1">
          <a:blip r:embed="rId4">
            <a:alphaModFix amt="35000"/>
          </a:blip>
          <a:srcRect l="201" r="28218"/>
          <a:stretch/>
        </p:blipFill>
        <p:spPr>
          <a:xfrm>
            <a:off x="-4243" y="10"/>
            <a:ext cx="12196243" cy="6857990"/>
          </a:xfrm>
          <a:prstGeom prst="rect">
            <a:avLst/>
          </a:prstGeom>
        </p:spPr>
      </p:pic>
      <p:sp>
        <p:nvSpPr>
          <p:cNvPr id="2" name="TextBox 1">
            <a:extLst>
              <a:ext uri="{FF2B5EF4-FFF2-40B4-BE49-F238E27FC236}">
                <a16:creationId xmlns:a16="http://schemas.microsoft.com/office/drawing/2014/main" id="{416D2D02-E685-F040-9ACA-F4CDD40EC5A9}"/>
              </a:ext>
            </a:extLst>
          </p:cNvPr>
          <p:cNvSpPr txBox="1"/>
          <p:nvPr/>
        </p:nvSpPr>
        <p:spPr>
          <a:xfrm>
            <a:off x="104896" y="238923"/>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Times New Roman" panose="02020603050405020304" pitchFamily="18" charset="0"/>
                <a:ea typeface="+mj-ea"/>
                <a:cs typeface="Times New Roman" panose="02020603050405020304" pitchFamily="18" charset="0"/>
              </a:rPr>
              <a:t>Understanding community policing </a:t>
            </a:r>
          </a:p>
        </p:txBody>
      </p:sp>
      <p:sp>
        <p:nvSpPr>
          <p:cNvPr id="3" name="TextBox 2">
            <a:extLst>
              <a:ext uri="{FF2B5EF4-FFF2-40B4-BE49-F238E27FC236}">
                <a16:creationId xmlns:a16="http://schemas.microsoft.com/office/drawing/2014/main" id="{FC0EF50A-AB2D-EB46-9DB2-FC0B8EDF40A4}"/>
              </a:ext>
            </a:extLst>
          </p:cNvPr>
          <p:cNvSpPr txBox="1"/>
          <p:nvPr/>
        </p:nvSpPr>
        <p:spPr>
          <a:xfrm>
            <a:off x="104896" y="1664976"/>
            <a:ext cx="11989568" cy="506500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Community policing crucial in the 1980s before dominating the 1990s (Reisig and Kane, 2019)</a:t>
            </a:r>
          </a:p>
          <a:p>
            <a:pPr marL="285750" indent="-228600">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Several possibilities of why community policing became established. For example, multi-agency problem solving, organisational development and police-community relations (Oliver, 1998; Higgins, 2018; Barber, 2022).</a:t>
            </a:r>
          </a:p>
          <a:p>
            <a:pPr marL="285750" indent="-228600">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Political reforms led to the introduction of the elected Police and Crime Commissioners, the removal of the single target of public confidence along with austerity from 2008, culminated in concern for the future of neighbourhood policing (Longstaff et al. 2015; Leventakis and Haberfeld, 2018; Higgins, 2018)  </a:t>
            </a:r>
          </a:p>
        </p:txBody>
      </p:sp>
      <p:sp>
        <p:nvSpPr>
          <p:cNvPr id="3113" name="Rectangle 31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15" name="Isosceles Triangle 31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17" name="Isosceles Triangle 31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19" name="Rectangle 31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Audio Recording 22 Jul 2022 at 21:38:16" descr="Audio Recording 22 Jul 2022 at 21:38:16">
            <a:hlinkClick r:id="" action="ppaction://media"/>
            <a:extLst>
              <a:ext uri="{FF2B5EF4-FFF2-40B4-BE49-F238E27FC236}">
                <a16:creationId xmlns:a16="http://schemas.microsoft.com/office/drawing/2014/main" id="{0965FA97-1C16-AA41-84C6-6AA9BFF88F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061450" y="400391"/>
            <a:ext cx="812800" cy="812800"/>
          </a:xfrm>
          <a:prstGeom prst="rect">
            <a:avLst/>
          </a:prstGeom>
        </p:spPr>
      </p:pic>
    </p:spTree>
    <p:extLst>
      <p:ext uri="{BB962C8B-B14F-4D97-AF65-F5344CB8AC3E}">
        <p14:creationId xmlns:p14="http://schemas.microsoft.com/office/powerpoint/2010/main" val="7909650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11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BE325D-E39E-EE4C-A2F9-E692809B8AED}"/>
              </a:ext>
            </a:extLst>
          </p:cNvPr>
          <p:cNvSpPr txBox="1"/>
          <p:nvPr/>
        </p:nvSpPr>
        <p:spPr>
          <a:xfrm>
            <a:off x="269505" y="512064"/>
            <a:ext cx="11438502" cy="6124754"/>
          </a:xfrm>
          <a:prstGeom prst="rect">
            <a:avLst/>
          </a:prstGeom>
          <a:noFill/>
        </p:spPr>
        <p:txBody>
          <a:bodyPr wrap="square" rtlCol="0">
            <a:spAutoFit/>
          </a:bodyPr>
          <a:lstStyle/>
          <a:p>
            <a:pPr marL="285750" indent="-28575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Oliver (1998, p.51) defined community policing as a ‘systematic approach to policing with the paradigm of instilling and fostering a sense of community within a geographical neighbourhood, to improve the quality of life’. Oliver explains three essential components: </a:t>
            </a:r>
          </a:p>
          <a:p>
            <a:pPr marL="742950" lvl="1" indent="-28575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police-community partnerships, </a:t>
            </a:r>
          </a:p>
          <a:p>
            <a:pPr marL="742950" lvl="1" indent="-28575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 problem-solving approach,</a:t>
            </a:r>
          </a:p>
          <a:p>
            <a:pPr marL="742950" lvl="1" indent="-28575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organisational decentralisation. </a:t>
            </a:r>
          </a:p>
          <a:p>
            <a:pPr lvl="1" algn="just"/>
            <a:endParaRPr lang="en-GB" sz="2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800" dirty="0">
                <a:latin typeface="Times New Roman" panose="02020603050405020304" pitchFamily="18" charset="0"/>
                <a:ea typeface="Calibri" panose="020F0502020204030204" pitchFamily="34" charset="0"/>
                <a:cs typeface="Times New Roman" panose="02020603050405020304" pitchFamily="18" charset="0"/>
              </a:rPr>
              <a:t>Community life often remains hidden, and </a:t>
            </a:r>
            <a:r>
              <a:rPr lang="en-GB" sz="2800" dirty="0">
                <a:latin typeface="Times New Roman" panose="02020603050405020304" pitchFamily="18" charset="0"/>
                <a:cs typeface="Times New Roman" panose="02020603050405020304" pitchFamily="18" charset="0"/>
              </a:rPr>
              <a:t>authorities must first engage with autonomous groups </a:t>
            </a:r>
            <a:r>
              <a:rPr lang="en-GB" sz="2800" dirty="0">
                <a:latin typeface="Times New Roman" panose="02020603050405020304" pitchFamily="18" charset="0"/>
                <a:ea typeface="Calibri" panose="020F0502020204030204" pitchFamily="34"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Chanan and Miller, 2013)</a:t>
            </a:r>
          </a:p>
          <a:p>
            <a:pPr marL="285750" indent="-285750" algn="just">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police must be visible within communities and modify their approach to meet the community's culture to build trust, confidence, and meaningful engagement Barber (2022) </a:t>
            </a:r>
            <a:endParaRPr lang="en-US" sz="2800" dirty="0">
              <a:latin typeface="Times New Roman" panose="02020603050405020304" pitchFamily="18" charset="0"/>
              <a:cs typeface="Times New Roman" panose="02020603050405020304" pitchFamily="18" charset="0"/>
            </a:endParaRPr>
          </a:p>
        </p:txBody>
      </p:sp>
      <p:pic>
        <p:nvPicPr>
          <p:cNvPr id="4" name="Audio Recording 23 Jul 2022 at 10:04:13" descr="Audio Recording 23 Jul 2022 at 10:04:13">
            <a:hlinkClick r:id="" action="ppaction://media"/>
            <a:extLst>
              <a:ext uri="{FF2B5EF4-FFF2-40B4-BE49-F238E27FC236}">
                <a16:creationId xmlns:a16="http://schemas.microsoft.com/office/drawing/2014/main" id="{E3A99DB1-388D-6140-A39B-9F82AAC353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04313" y="2616200"/>
            <a:ext cx="812800" cy="812800"/>
          </a:xfrm>
          <a:prstGeom prst="rect">
            <a:avLst/>
          </a:prstGeom>
        </p:spPr>
      </p:pic>
    </p:spTree>
    <p:extLst>
      <p:ext uri="{BB962C8B-B14F-4D97-AF65-F5344CB8AC3E}">
        <p14:creationId xmlns:p14="http://schemas.microsoft.com/office/powerpoint/2010/main" val="134286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BE325D-E39E-EE4C-A2F9-E692809B8AED}"/>
              </a:ext>
            </a:extLst>
          </p:cNvPr>
          <p:cNvSpPr txBox="1"/>
          <p:nvPr/>
        </p:nvSpPr>
        <p:spPr>
          <a:xfrm>
            <a:off x="171969" y="838099"/>
            <a:ext cx="11438502" cy="5693866"/>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Brogden and Nijhar (2005, p. 78) stated, ‘Community-oriented policing is an excellent public relations tool for an organisation that cannot solve crime but seeks to assure the community that it is doing something’. </a:t>
            </a:r>
          </a:p>
          <a:p>
            <a:pPr algn="just"/>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Community policing allows the police to determine community problems. Other issues exist, such as unemployment, housing, and accessible health care, which may be the actual cause of crime.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Deprivation, along with other incentives such as self-serving individualism, economic and behavioural-ecological factors play a more significant role in community issues (Wilkinson and Pickett, 2009; Becker, 1968; Ehrlich, 1973; Cohen and Machalek, 1988).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British policing has been the envy of other countries that would benefit significantly from the existing police-public relationships (Policing Vision 2025, 2016). </a:t>
            </a:r>
          </a:p>
          <a:p>
            <a:pPr marL="285750" indent="-285750">
              <a:buFont typeface="Arial" panose="020B0604020202020204" pitchFamily="34" charset="0"/>
              <a:buChar char="•"/>
            </a:pPr>
            <a:endParaRPr lang="en-GB" sz="2800" dirty="0"/>
          </a:p>
        </p:txBody>
      </p:sp>
      <p:pic>
        <p:nvPicPr>
          <p:cNvPr id="2" name="Audio Recording 23 Jul 2022 at 15:43:02" descr="Audio Recording 23 Jul 2022 at 15:43:02">
            <a:hlinkClick r:id="" action="ppaction://media"/>
            <a:extLst>
              <a:ext uri="{FF2B5EF4-FFF2-40B4-BE49-F238E27FC236}">
                <a16:creationId xmlns:a16="http://schemas.microsoft.com/office/drawing/2014/main" id="{94477525-020A-FB45-8969-EFB193849B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32951" y="5719165"/>
            <a:ext cx="812800" cy="812800"/>
          </a:xfrm>
          <a:prstGeom prst="rect">
            <a:avLst/>
          </a:prstGeom>
        </p:spPr>
      </p:pic>
    </p:spTree>
    <p:extLst>
      <p:ext uri="{BB962C8B-B14F-4D97-AF65-F5344CB8AC3E}">
        <p14:creationId xmlns:p14="http://schemas.microsoft.com/office/powerpoint/2010/main" val="257187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1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741E196-03FC-1B4C-AAF3-070797BA1F03}"/>
              </a:ext>
            </a:extLst>
          </p:cNvPr>
          <p:cNvSpPr txBox="1"/>
          <p:nvPr/>
        </p:nvSpPr>
        <p:spPr>
          <a:xfrm>
            <a:off x="68148" y="254105"/>
            <a:ext cx="7772582" cy="50164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kern="1200" dirty="0">
                <a:solidFill>
                  <a:schemeClr val="tx1"/>
                </a:solidFill>
                <a:latin typeface="Times New Roman" panose="02020603050405020304" pitchFamily="18" charset="0"/>
                <a:ea typeface="+mj-ea"/>
                <a:cs typeface="Times New Roman" panose="02020603050405020304" pitchFamily="18" charset="0"/>
              </a:rPr>
              <a:t>Trust, Confidence and Neighbourhood Policing  </a:t>
            </a:r>
          </a:p>
        </p:txBody>
      </p:sp>
      <p:sp>
        <p:nvSpPr>
          <p:cNvPr id="4" name="Rectangle 3">
            <a:extLst>
              <a:ext uri="{FF2B5EF4-FFF2-40B4-BE49-F238E27FC236}">
                <a16:creationId xmlns:a16="http://schemas.microsoft.com/office/drawing/2014/main" id="{4BF6E058-EAF3-704E-937F-2681FB0350AF}"/>
              </a:ext>
            </a:extLst>
          </p:cNvPr>
          <p:cNvSpPr/>
          <p:nvPr/>
        </p:nvSpPr>
        <p:spPr>
          <a:xfrm>
            <a:off x="68148" y="877287"/>
            <a:ext cx="8161452" cy="5726607"/>
          </a:xfrm>
          <a:prstGeom prst="rect">
            <a:avLst/>
          </a:prstGeom>
        </p:spPr>
        <p:txBody>
          <a:bodyPr vert="horz" lIns="91440" tIns="45720" rIns="91440" bIns="45720" rtlCol="0">
            <a:noAutofit/>
          </a:bodyPr>
          <a:lstStyle/>
          <a:p>
            <a:pPr indent="-228600" algn="just">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Trust, confidence and satisfaction in police terms are distinct. Confidence is the preferred choice when evaluating the level of support for the police as an institution. (Cao, 2015)</a:t>
            </a: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Direct contact between the police and public impacts trust and confidence (Stanko et al. 2012), </a:t>
            </a: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Trust and confidence makes policing accountable and responsive to the community's needs, encourages community participation in setting priorities and engaging with local services (Jackson &amp; Bradford (2010), </a:t>
            </a: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Morrell et al. (2020, p.111) state ‘public confidence takes us to the heart of the relationship between citizens and public institutions’. </a:t>
            </a: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Stanko et al. (2012) recognised public confidence as the attitude towards police, whilst interactions establish trust. </a:t>
            </a:r>
            <a:endParaRPr lang="en-US" sz="2400" dirty="0">
              <a:latin typeface="Times New Roman" panose="02020603050405020304" pitchFamily="18" charset="0"/>
              <a:cs typeface="Times New Roman" panose="02020603050405020304" pitchFamily="18" charset="0"/>
            </a:endParaRPr>
          </a:p>
        </p:txBody>
      </p:sp>
      <p:pic>
        <p:nvPicPr>
          <p:cNvPr id="6" name="Picture 2" descr="Recruitment for new Metropolitan Police Commissioner must restore trust and  confidence | Equal">
            <a:extLst>
              <a:ext uri="{FF2B5EF4-FFF2-40B4-BE49-F238E27FC236}">
                <a16:creationId xmlns:a16="http://schemas.microsoft.com/office/drawing/2014/main" id="{B4D6C088-6C48-2D42-AAC4-04085728AB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071" r="7456" b="4"/>
          <a:stretch/>
        </p:blipFill>
        <p:spPr bwMode="auto">
          <a:xfrm>
            <a:off x="8698126" y="3889248"/>
            <a:ext cx="3502773" cy="2968758"/>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Recruitment for new Metropolitan Police Commissioner must restore trust and  confidence | Equal">
            <a:extLst>
              <a:ext uri="{FF2B5EF4-FFF2-40B4-BE49-F238E27FC236}">
                <a16:creationId xmlns:a16="http://schemas.microsoft.com/office/drawing/2014/main" id="{215A449F-136C-DB45-92BC-B0829D3DE5A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98" r="3375" b="-4"/>
          <a:stretch/>
        </p:blipFill>
        <p:spPr bwMode="auto">
          <a:xfrm>
            <a:off x="8229600" y="-4"/>
            <a:ext cx="3971300" cy="3066570"/>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Lst>
        </p:spPr>
      </p:pic>
      <p:pic>
        <p:nvPicPr>
          <p:cNvPr id="2" name="Audio Recording 23 Jul 2022 at 13:15:50" descr="Audio Recording 23 Jul 2022 at 13:15:50">
            <a:hlinkClick r:id="" action="ppaction://media"/>
            <a:extLst>
              <a:ext uri="{FF2B5EF4-FFF2-40B4-BE49-F238E27FC236}">
                <a16:creationId xmlns:a16="http://schemas.microsoft.com/office/drawing/2014/main" id="{580BA1B0-5C7B-F242-A2A4-A7904158F3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175750" y="3076446"/>
            <a:ext cx="812800" cy="812800"/>
          </a:xfrm>
          <a:prstGeom prst="rect">
            <a:avLst/>
          </a:prstGeom>
        </p:spPr>
      </p:pic>
    </p:spTree>
    <p:extLst>
      <p:ext uri="{BB962C8B-B14F-4D97-AF65-F5344CB8AC3E}">
        <p14:creationId xmlns:p14="http://schemas.microsoft.com/office/powerpoint/2010/main" val="425646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2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4BF6E058-EAF3-704E-937F-2681FB0350AF}"/>
              </a:ext>
            </a:extLst>
          </p:cNvPr>
          <p:cNvSpPr/>
          <p:nvPr/>
        </p:nvSpPr>
        <p:spPr>
          <a:xfrm>
            <a:off x="126830" y="97825"/>
            <a:ext cx="7959098" cy="6760175"/>
          </a:xfrm>
          <a:prstGeom prst="rect">
            <a:avLst/>
          </a:prstGeom>
        </p:spPr>
        <p:txBody>
          <a:bodyPr vert="horz" lIns="91440" tIns="45720" rIns="91440" bIns="45720" rtlCol="0">
            <a:noAutofit/>
          </a:bodyPr>
          <a:lstStyle/>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Innes et al. (2020) highlight the importance of neighbourhood policing and how police-citizen interactions proliferate or taper levels of trust, confidence and legitimacy.</a:t>
            </a:r>
          </a:p>
          <a:p>
            <a:pPr indent="-228600" algn="just">
              <a:spcAft>
                <a:spcPts val="600"/>
              </a:spcAf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To build trust and legitimacy police forces must respect citizens' rights, enact procedural fairness, use minimum force, be accountable and engage with their communities to prioritise service (Manning, 2015; Sklansky, 2005; Smith et al. 2012).  </a:t>
            </a:r>
          </a:p>
          <a:p>
            <a:pPr indent="-228600" algn="just">
              <a:spcAft>
                <a:spcPts val="600"/>
              </a:spcAf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Innes (2004) argues that some crimes have a higher priority for individual community members. </a:t>
            </a:r>
          </a:p>
          <a:p>
            <a:pPr indent="-228600" algn="just">
              <a:spcAft>
                <a:spcPts val="600"/>
              </a:spcAf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Wilson and Kelling (1982) pioneered the concept of the broken windows theory but explained that when police are visible and pay attention to issues that affect residents, the community feels safer. </a:t>
            </a:r>
          </a:p>
        </p:txBody>
      </p:sp>
      <p:pic>
        <p:nvPicPr>
          <p:cNvPr id="6" name="Picture 2" descr="Recruitment for new Metropolitan Police Commissioner must restore trust and  confidence | Equal">
            <a:extLst>
              <a:ext uri="{FF2B5EF4-FFF2-40B4-BE49-F238E27FC236}">
                <a16:creationId xmlns:a16="http://schemas.microsoft.com/office/drawing/2014/main" id="{B4D6C088-6C48-2D42-AAC4-04085728AB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071" r="7456" b="4"/>
          <a:stretch/>
        </p:blipFill>
        <p:spPr bwMode="auto">
          <a:xfrm>
            <a:off x="8510016" y="3737359"/>
            <a:ext cx="3681984" cy="3120647"/>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Recruitment for new Metropolitan Police Commissioner must restore trust and  confidence | Equal">
            <a:extLst>
              <a:ext uri="{FF2B5EF4-FFF2-40B4-BE49-F238E27FC236}">
                <a16:creationId xmlns:a16="http://schemas.microsoft.com/office/drawing/2014/main" id="{215A449F-136C-DB45-92BC-B0829D3DE5A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98" r="3375" b="-4"/>
          <a:stretch/>
        </p:blipFill>
        <p:spPr bwMode="auto">
          <a:xfrm>
            <a:off x="8085928" y="8252"/>
            <a:ext cx="4103023" cy="3168284"/>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Lst>
        </p:spPr>
      </p:pic>
      <p:pic>
        <p:nvPicPr>
          <p:cNvPr id="2" name="Audio Recording 23 Jul 2022 at 15:48:25" descr="Audio Recording 23 Jul 2022 at 15:48:25">
            <a:hlinkClick r:id="" action="ppaction://media"/>
            <a:extLst>
              <a:ext uri="{FF2B5EF4-FFF2-40B4-BE49-F238E27FC236}">
                <a16:creationId xmlns:a16="http://schemas.microsoft.com/office/drawing/2014/main" id="{9B72F01F-4575-E449-955F-123B7A9358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10016" y="3823078"/>
            <a:ext cx="812800" cy="812800"/>
          </a:xfrm>
          <a:prstGeom prst="rect">
            <a:avLst/>
          </a:prstGeom>
        </p:spPr>
      </p:pic>
    </p:spTree>
    <p:extLst>
      <p:ext uri="{BB962C8B-B14F-4D97-AF65-F5344CB8AC3E}">
        <p14:creationId xmlns:p14="http://schemas.microsoft.com/office/powerpoint/2010/main" val="2184466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8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4BF6E058-EAF3-704E-937F-2681FB0350AF}"/>
              </a:ext>
            </a:extLst>
          </p:cNvPr>
          <p:cNvSpPr/>
          <p:nvPr/>
        </p:nvSpPr>
        <p:spPr>
          <a:xfrm>
            <a:off x="68148" y="317281"/>
            <a:ext cx="9173388" cy="5656809"/>
          </a:xfrm>
          <a:prstGeom prst="rect">
            <a:avLst/>
          </a:prstGeom>
        </p:spPr>
        <p:txBody>
          <a:bodyPr vert="horz" lIns="91440" tIns="45720" rIns="91440" bIns="45720" rtlCol="0">
            <a:noAutofit/>
          </a:bodyPr>
          <a:lstStyle/>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Community policing has had a positive impact on reducing the perception of disorder and improving trust, confidence and legitimacy (Gill et al. (2014) </a:t>
            </a:r>
          </a:p>
          <a:p>
            <a:pPr indent="-228600" algn="just">
              <a:spcAft>
                <a:spcPts val="600"/>
              </a:spcAf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Practical elements of neighbourhood policing have been community and partnership involvement in problem-solving, targeted patrols and strong governance to support accountability and maintain focus (Tuffin et al. 2006; Connell et al. 2008; Skogan and Steiner 2004). </a:t>
            </a:r>
          </a:p>
          <a:p>
            <a:pPr indent="-228600" algn="just">
              <a:spcAft>
                <a:spcPts val="600"/>
              </a:spcAf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indent="-228600" algn="just">
              <a:spcAft>
                <a:spcPts val="6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Barber (2022. p13) highlights that ‘despite strong evidence that neighbourhood policing is highly effective at improving public confidence in the police, neighbourhood policing has been cut back significantly since 2010’. </a:t>
            </a:r>
          </a:p>
          <a:p>
            <a:pPr algn="just">
              <a:spcAft>
                <a:spcPts val="600"/>
              </a:spcAft>
            </a:pPr>
            <a:endParaRPr lang="en-US" sz="2400" dirty="0">
              <a:latin typeface="Times New Roman" panose="02020603050405020304" pitchFamily="18" charset="0"/>
              <a:cs typeface="Times New Roman" panose="02020603050405020304" pitchFamily="18" charset="0"/>
            </a:endParaRPr>
          </a:p>
        </p:txBody>
      </p:sp>
      <p:pic>
        <p:nvPicPr>
          <p:cNvPr id="6" name="Picture 2" descr="Recruitment for new Metropolitan Police Commissioner must restore trust and  confidence | Equal">
            <a:extLst>
              <a:ext uri="{FF2B5EF4-FFF2-40B4-BE49-F238E27FC236}">
                <a16:creationId xmlns:a16="http://schemas.microsoft.com/office/drawing/2014/main" id="{B4D6C088-6C48-2D42-AAC4-04085728AB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071" r="7456" b="4"/>
          <a:stretch/>
        </p:blipFill>
        <p:spPr bwMode="auto">
          <a:xfrm>
            <a:off x="9690696" y="4730496"/>
            <a:ext cx="2510203" cy="2127510"/>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Recruitment for new Metropolitan Police Commissioner must restore trust and  confidence | Equal">
            <a:extLst>
              <a:ext uri="{FF2B5EF4-FFF2-40B4-BE49-F238E27FC236}">
                <a16:creationId xmlns:a16="http://schemas.microsoft.com/office/drawing/2014/main" id="{215A449F-136C-DB45-92BC-B0829D3DE5A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98" r="3375" b="-4"/>
          <a:stretch/>
        </p:blipFill>
        <p:spPr bwMode="auto">
          <a:xfrm>
            <a:off x="9309684" y="-5"/>
            <a:ext cx="2891215" cy="2232547"/>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Lst>
        </p:spPr>
      </p:pic>
      <p:pic>
        <p:nvPicPr>
          <p:cNvPr id="2" name="Audio Recording 23 Jul 2022 at 15:51:35" descr="Audio Recording 23 Jul 2022 at 15:51:35">
            <a:hlinkClick r:id="" action="ppaction://media"/>
            <a:extLst>
              <a:ext uri="{FF2B5EF4-FFF2-40B4-BE49-F238E27FC236}">
                <a16:creationId xmlns:a16="http://schemas.microsoft.com/office/drawing/2014/main" id="{3CBC9AFA-BE2A-5646-841F-1CFE342E2D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89825" y="5387851"/>
            <a:ext cx="812800" cy="812800"/>
          </a:xfrm>
          <a:prstGeom prst="rect">
            <a:avLst/>
          </a:prstGeom>
        </p:spPr>
      </p:pic>
    </p:spTree>
    <p:extLst>
      <p:ext uri="{BB962C8B-B14F-4D97-AF65-F5344CB8AC3E}">
        <p14:creationId xmlns:p14="http://schemas.microsoft.com/office/powerpoint/2010/main" val="167795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evel 1">
            <a:extLst>
              <a:ext uri="{FF2B5EF4-FFF2-40B4-BE49-F238E27FC236}">
                <a16:creationId xmlns:a16="http://schemas.microsoft.com/office/drawing/2014/main" id="{451BFB15-EDB3-FB41-94D8-833DC5DE1E3F}"/>
              </a:ext>
            </a:extLst>
          </p:cNvPr>
          <p:cNvSpPr/>
          <p:nvPr/>
        </p:nvSpPr>
        <p:spPr>
          <a:xfrm>
            <a:off x="1225677" y="1225296"/>
            <a:ext cx="2377440" cy="82905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Public Service Boards</a:t>
            </a:r>
          </a:p>
        </p:txBody>
      </p:sp>
      <p:sp>
        <p:nvSpPr>
          <p:cNvPr id="3" name="Snip and Round Single Corner of Rectangle 2">
            <a:extLst>
              <a:ext uri="{FF2B5EF4-FFF2-40B4-BE49-F238E27FC236}">
                <a16:creationId xmlns:a16="http://schemas.microsoft.com/office/drawing/2014/main" id="{F61362A1-CB2B-4E44-8AB0-711CAFAD760F}"/>
              </a:ext>
            </a:extLst>
          </p:cNvPr>
          <p:cNvSpPr/>
          <p:nvPr/>
        </p:nvSpPr>
        <p:spPr>
          <a:xfrm>
            <a:off x="9265920" y="731520"/>
            <a:ext cx="2157984" cy="1048512"/>
          </a:xfrm>
          <a:prstGeom prst="snipRoundRect">
            <a:avLst/>
          </a:prstGeom>
          <a:solidFill>
            <a:srgbClr val="CC637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Regional Partnership Boards</a:t>
            </a:r>
          </a:p>
        </p:txBody>
      </p:sp>
      <p:sp>
        <p:nvSpPr>
          <p:cNvPr id="4" name="Rounded Rectangle 3">
            <a:extLst>
              <a:ext uri="{FF2B5EF4-FFF2-40B4-BE49-F238E27FC236}">
                <a16:creationId xmlns:a16="http://schemas.microsoft.com/office/drawing/2014/main" id="{03218CE0-64C0-5C47-980F-410BFB2977A5}"/>
              </a:ext>
            </a:extLst>
          </p:cNvPr>
          <p:cNvSpPr/>
          <p:nvPr/>
        </p:nvSpPr>
        <p:spPr>
          <a:xfrm>
            <a:off x="2414397" y="5152072"/>
            <a:ext cx="2097024" cy="1194816"/>
          </a:xfrm>
          <a:prstGeom prst="roundRect">
            <a:avLst/>
          </a:prstGeom>
          <a:solidFill>
            <a:schemeClr val="accent5"/>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Safeguarding Partnership Boards</a:t>
            </a:r>
          </a:p>
        </p:txBody>
      </p:sp>
      <p:sp>
        <p:nvSpPr>
          <p:cNvPr id="5" name="Rounded Rectangle 4">
            <a:extLst>
              <a:ext uri="{FF2B5EF4-FFF2-40B4-BE49-F238E27FC236}">
                <a16:creationId xmlns:a16="http://schemas.microsoft.com/office/drawing/2014/main" id="{D5131BC6-3D45-1D43-AA6F-33554ABD4888}"/>
              </a:ext>
            </a:extLst>
          </p:cNvPr>
          <p:cNvSpPr/>
          <p:nvPr/>
        </p:nvSpPr>
        <p:spPr>
          <a:xfrm>
            <a:off x="786384" y="3008852"/>
            <a:ext cx="2377440" cy="1194816"/>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Community Safety Partnership</a:t>
            </a:r>
          </a:p>
        </p:txBody>
      </p:sp>
      <p:sp>
        <p:nvSpPr>
          <p:cNvPr id="6" name="Rounded Rectangle 5">
            <a:extLst>
              <a:ext uri="{FF2B5EF4-FFF2-40B4-BE49-F238E27FC236}">
                <a16:creationId xmlns:a16="http://schemas.microsoft.com/office/drawing/2014/main" id="{9C1E1662-BB72-0147-B0DE-46363252B0A5}"/>
              </a:ext>
            </a:extLst>
          </p:cNvPr>
          <p:cNvSpPr/>
          <p:nvPr/>
        </p:nvSpPr>
        <p:spPr>
          <a:xfrm>
            <a:off x="8820912" y="3214688"/>
            <a:ext cx="2273808" cy="790384"/>
          </a:xfrm>
          <a:prstGeom prst="roundRect">
            <a:avLst/>
          </a:prstGeom>
          <a:solidFill>
            <a:srgbClr val="BFBB8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Area Planning Board</a:t>
            </a:r>
          </a:p>
        </p:txBody>
      </p:sp>
      <p:sp>
        <p:nvSpPr>
          <p:cNvPr id="7" name="Trapezium 6">
            <a:extLst>
              <a:ext uri="{FF2B5EF4-FFF2-40B4-BE49-F238E27FC236}">
                <a16:creationId xmlns:a16="http://schemas.microsoft.com/office/drawing/2014/main" id="{9D3CC62A-A961-EF4F-A993-79C20745ADC4}"/>
              </a:ext>
            </a:extLst>
          </p:cNvPr>
          <p:cNvSpPr/>
          <p:nvPr/>
        </p:nvSpPr>
        <p:spPr>
          <a:xfrm>
            <a:off x="5175504" y="481584"/>
            <a:ext cx="1840992" cy="1158240"/>
          </a:xfrm>
          <a:prstGeom prst="trapezoid">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Police and Crime Panel</a:t>
            </a:r>
          </a:p>
        </p:txBody>
      </p:sp>
      <p:sp>
        <p:nvSpPr>
          <p:cNvPr id="8" name="Bevel 7">
            <a:extLst>
              <a:ext uri="{FF2B5EF4-FFF2-40B4-BE49-F238E27FC236}">
                <a16:creationId xmlns:a16="http://schemas.microsoft.com/office/drawing/2014/main" id="{EE2BF2C9-2EE0-F647-B9E2-63E939CED0C1}"/>
              </a:ext>
            </a:extLst>
          </p:cNvPr>
          <p:cNvSpPr/>
          <p:nvPr/>
        </p:nvSpPr>
        <p:spPr>
          <a:xfrm>
            <a:off x="7138418" y="5340096"/>
            <a:ext cx="3084576" cy="1048512"/>
          </a:xfrm>
          <a:prstGeom prst="bevel">
            <a:avLst/>
          </a:prstGeom>
          <a:solidFill>
            <a:srgbClr val="D0004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Police Accountability Legitimacy Group </a:t>
            </a:r>
          </a:p>
        </p:txBody>
      </p:sp>
      <p:pic>
        <p:nvPicPr>
          <p:cNvPr id="12" name="Picture 11" descr="A picture containing diagram&#10;&#10;Description automatically generated">
            <a:extLst>
              <a:ext uri="{FF2B5EF4-FFF2-40B4-BE49-F238E27FC236}">
                <a16:creationId xmlns:a16="http://schemas.microsoft.com/office/drawing/2014/main" id="{D1C2DE11-9AA2-EB44-9B7F-848A6DE623ED}"/>
              </a:ext>
            </a:extLst>
          </p:cNvPr>
          <p:cNvPicPr>
            <a:picLocks noChangeAspect="1"/>
          </p:cNvPicPr>
          <p:nvPr/>
        </p:nvPicPr>
        <p:blipFill>
          <a:blip r:embed="rId4"/>
          <a:stretch>
            <a:fillRect/>
          </a:stretch>
        </p:blipFill>
        <p:spPr>
          <a:xfrm>
            <a:off x="5232400" y="2054352"/>
            <a:ext cx="1727200" cy="2236269"/>
          </a:xfrm>
          <a:prstGeom prst="rect">
            <a:avLst/>
          </a:prstGeom>
        </p:spPr>
      </p:pic>
      <p:sp>
        <p:nvSpPr>
          <p:cNvPr id="13" name="TextBox 12">
            <a:extLst>
              <a:ext uri="{FF2B5EF4-FFF2-40B4-BE49-F238E27FC236}">
                <a16:creationId xmlns:a16="http://schemas.microsoft.com/office/drawing/2014/main" id="{C7EFA1B9-3D5B-7444-9010-6C198DFA0234}"/>
              </a:ext>
            </a:extLst>
          </p:cNvPr>
          <p:cNvSpPr txBox="1"/>
          <p:nvPr/>
        </p:nvSpPr>
        <p:spPr>
          <a:xfrm>
            <a:off x="4160043" y="4290621"/>
            <a:ext cx="3871913" cy="830997"/>
          </a:xfrm>
          <a:prstGeom prst="rect">
            <a:avLst/>
          </a:prstGeom>
          <a:noFill/>
        </p:spPr>
        <p:txBody>
          <a:bodyPr wrap="square" rtlCol="0">
            <a:spAutoFit/>
          </a:bodyPr>
          <a:lstStyle/>
          <a:p>
            <a:pPr algn="ctr"/>
            <a:r>
              <a:rPr lang="en-US" sz="4800" dirty="0">
                <a:latin typeface="Times New Roman" panose="02020603050405020304" pitchFamily="18" charset="0"/>
                <a:cs typeface="Times New Roman" panose="02020603050405020304" pitchFamily="18" charset="0"/>
              </a:rPr>
              <a:t>Governance </a:t>
            </a:r>
          </a:p>
        </p:txBody>
      </p:sp>
      <p:pic>
        <p:nvPicPr>
          <p:cNvPr id="9" name="Audio Recording 23 Jul 2022 at 21:57:36" descr="Audio Recording 23 Jul 2022 at 21:57:36">
            <a:hlinkClick r:id="" action="ppaction://media"/>
            <a:extLst>
              <a:ext uri="{FF2B5EF4-FFF2-40B4-BE49-F238E27FC236}">
                <a16:creationId xmlns:a16="http://schemas.microsoft.com/office/drawing/2014/main" id="{73C18A89-FF31-744F-8661-49A944B904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81494" y="4290621"/>
            <a:ext cx="812800" cy="812800"/>
          </a:xfrm>
          <a:prstGeom prst="rect">
            <a:avLst/>
          </a:prstGeom>
        </p:spPr>
      </p:pic>
    </p:spTree>
    <p:extLst>
      <p:ext uri="{BB962C8B-B14F-4D97-AF65-F5344CB8AC3E}">
        <p14:creationId xmlns:p14="http://schemas.microsoft.com/office/powerpoint/2010/main" val="394607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C8E35E-F42D-1B43-99E3-F4C79E067716}"/>
              </a:ext>
            </a:extLst>
          </p:cNvPr>
          <p:cNvSpPr txBox="1"/>
          <p:nvPr/>
        </p:nvSpPr>
        <p:spPr>
          <a:xfrm>
            <a:off x="292607" y="0"/>
            <a:ext cx="11606786" cy="7109639"/>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Crime and Disorder Act 1998 (GOV.UK, 2022)</a:t>
            </a:r>
          </a:p>
          <a:p>
            <a:pPr algn="just"/>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Jones and Newburn (2002) referred to relevant authorities as secondary agencies of crime control.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Police and Justice Act 2006 (GOV.UK, 2022) introduced a level of scrutiny and accountability on relevant authorities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The Well-being of Future Generations (Wales) Act 2015 - </a:t>
            </a:r>
            <a:r>
              <a:rPr lang="en-GB" sz="2400" dirty="0">
                <a:latin typeface="Times New Roman" panose="02020603050405020304" pitchFamily="18" charset="0"/>
                <a:cs typeface="Times New Roman" panose="02020603050405020304" pitchFamily="18" charset="0"/>
              </a:rPr>
              <a:t>specifies that public bodies must collaborate through the Public Service Boards (PSB) (GOV.WALES, 2022). </a:t>
            </a:r>
          </a:p>
          <a:p>
            <a:pPr algn="just"/>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Review found; inconsistencies in representation, they lacked clarity of purpose and a considerable overlap with other partnerships forums. Furthermore, the lack of dedicated funding limits the board and prevents the collective authorities from impacting the communities they represent (Selwyn et al. 2019).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Services and Well Being (Wales) Act 2014 (Improve wellbeing and how health and social care services are delivered) - Regional Partnership Board (GOV.WALES, 2021)</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pic>
        <p:nvPicPr>
          <p:cNvPr id="2" name="Audio Recording 23 Jul 2022 at 16:06:55" descr="Audio Recording 23 Jul 2022 at 16:06:55">
            <a:hlinkClick r:id="" action="ppaction://media"/>
            <a:extLst>
              <a:ext uri="{FF2B5EF4-FFF2-40B4-BE49-F238E27FC236}">
                <a16:creationId xmlns:a16="http://schemas.microsoft.com/office/drawing/2014/main" id="{11C6F663-52DE-AF4C-81F9-F320032DAB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75762" y="0"/>
            <a:ext cx="812800" cy="812800"/>
          </a:xfrm>
          <a:prstGeom prst="rect">
            <a:avLst/>
          </a:prstGeom>
        </p:spPr>
      </p:pic>
    </p:spTree>
    <p:extLst>
      <p:ext uri="{BB962C8B-B14F-4D97-AF65-F5344CB8AC3E}">
        <p14:creationId xmlns:p14="http://schemas.microsoft.com/office/powerpoint/2010/main" val="2487618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7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6E0011-8CA0-F547-B828-1C08DE70043A}"/>
              </a:ext>
            </a:extLst>
          </p:cNvPr>
          <p:cNvSpPr/>
          <p:nvPr/>
        </p:nvSpPr>
        <p:spPr>
          <a:xfrm>
            <a:off x="0" y="201721"/>
            <a:ext cx="11887201" cy="6370975"/>
          </a:xfrm>
          <a:prstGeom prst="rect">
            <a:avLst/>
          </a:prstGeom>
        </p:spPr>
        <p:txBody>
          <a:bodyPr wrap="square">
            <a:spAutoFit/>
          </a:bodyPr>
          <a:lstStyle/>
          <a:p>
            <a:pPr algn="just"/>
            <a:r>
              <a:rPr lang="en-GB" sz="2400" b="1" dirty="0">
                <a:latin typeface="Times New Roman" panose="02020603050405020304" pitchFamily="18" charset="0"/>
                <a:cs typeface="Times New Roman" panose="02020603050405020304" pitchFamily="18" charset="0"/>
              </a:rPr>
              <a:t>Police and Crime Commissioner and Governance </a:t>
            </a:r>
          </a:p>
          <a:p>
            <a:pPr algn="just"/>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Research carried out by Bailey (2017) recognised the inability of the police and crime panel to reject any proposed precept increase by the commissioner</a:t>
            </a:r>
            <a:r>
              <a:rPr lang="en-GB" sz="24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Police precept may impact public confidence and support of the service in Wales (South Wales Argus, 2022).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Fleetwood and Lea (2022), recognise that roughly thirty per cent of police funding derives from the council tax precept.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Summary - financial, political influence to drive collaboration, connect to communities but potentially lack of understanding and limited engagement with OPCC. </a:t>
            </a:r>
          </a:p>
          <a:p>
            <a:pPr marL="285750" indent="-285750" algn="just">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PCC’s in Wales and Governance – Devolution issues, PSB, PALG, Police and Crime Panel. Informal Collaborations with Local Authorities &amp; Welsh Government </a:t>
            </a:r>
          </a:p>
          <a:p>
            <a:pPr algn="just"/>
            <a:endParaRPr lang="en-US" sz="2400" dirty="0">
              <a:latin typeface="Times New Roman" panose="02020603050405020304" pitchFamily="18" charset="0"/>
              <a:cs typeface="Times New Roman" panose="02020603050405020304" pitchFamily="18" charset="0"/>
            </a:endParaRPr>
          </a:p>
        </p:txBody>
      </p:sp>
      <p:pic>
        <p:nvPicPr>
          <p:cNvPr id="2" name="Audio Recording 23 Jul 2022 at 16:24:10" descr="Audio Recording 23 Jul 2022 at 16:24:10">
            <a:hlinkClick r:id="" action="ppaction://media"/>
            <a:extLst>
              <a:ext uri="{FF2B5EF4-FFF2-40B4-BE49-F238E27FC236}">
                <a16:creationId xmlns:a16="http://schemas.microsoft.com/office/drawing/2014/main" id="{585FBCFF-9E50-1F4B-BECD-52D9290BF1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90062" y="5622925"/>
            <a:ext cx="812800" cy="812800"/>
          </a:xfrm>
          <a:prstGeom prst="rect">
            <a:avLst/>
          </a:prstGeom>
        </p:spPr>
      </p:pic>
    </p:spTree>
    <p:extLst>
      <p:ext uri="{BB962C8B-B14F-4D97-AF65-F5344CB8AC3E}">
        <p14:creationId xmlns:p14="http://schemas.microsoft.com/office/powerpoint/2010/main" val="587398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0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a:extLst>
              <a:ext uri="{FF2B5EF4-FFF2-40B4-BE49-F238E27FC236}">
                <a16:creationId xmlns:a16="http://schemas.microsoft.com/office/drawing/2014/main" id="{39BA77EE-05AD-8A49-9D30-9E815A821885}"/>
              </a:ext>
            </a:extLst>
          </p:cNvPr>
          <p:cNvPicPr>
            <a:picLocks noChangeAspect="1"/>
          </p:cNvPicPr>
          <p:nvPr/>
        </p:nvPicPr>
        <p:blipFill rotWithShape="1">
          <a:blip r:embed="rId4"/>
          <a:srcRect t="15746"/>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325E9FE1-D957-2444-848B-81D1BDC29255}"/>
              </a:ext>
            </a:extLst>
          </p:cNvPr>
          <p:cNvSpPr txBox="1"/>
          <p:nvPr/>
        </p:nvSpPr>
        <p:spPr>
          <a:xfrm>
            <a:off x="3626930" y="5794439"/>
            <a:ext cx="5243512" cy="923330"/>
          </a:xfrm>
          <a:prstGeom prst="rect">
            <a:avLst/>
          </a:prstGeom>
          <a:noFill/>
        </p:spPr>
        <p:txBody>
          <a:bodyPr wrap="square" rtlCol="0">
            <a:spAutoFit/>
          </a:bodyPr>
          <a:lstStyle/>
          <a:p>
            <a:pPr algn="ctr"/>
            <a:r>
              <a:rPr lang="en-US" sz="5400" dirty="0">
                <a:latin typeface="Times New Roman" panose="02020603050405020304" pitchFamily="18" charset="0"/>
                <a:cs typeface="Times New Roman" panose="02020603050405020304" pitchFamily="18" charset="0"/>
              </a:rPr>
              <a:t>Co-production</a:t>
            </a:r>
          </a:p>
        </p:txBody>
      </p:sp>
      <p:pic>
        <p:nvPicPr>
          <p:cNvPr id="5" name="Audio Recording 23 Jul 2022 at 21:57:59" descr="Audio Recording 23 Jul 2022 at 21:57:59">
            <a:hlinkClick r:id="" action="ppaction://media"/>
            <a:extLst>
              <a:ext uri="{FF2B5EF4-FFF2-40B4-BE49-F238E27FC236}">
                <a16:creationId xmlns:a16="http://schemas.microsoft.com/office/drawing/2014/main" id="{67742409-9D0B-3947-8C77-BADA5D04FD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90125" y="5388039"/>
            <a:ext cx="812800" cy="812800"/>
          </a:xfrm>
          <a:prstGeom prst="rect">
            <a:avLst/>
          </a:prstGeom>
        </p:spPr>
      </p:pic>
    </p:spTree>
    <p:extLst>
      <p:ext uri="{BB962C8B-B14F-4D97-AF65-F5344CB8AC3E}">
        <p14:creationId xmlns:p14="http://schemas.microsoft.com/office/powerpoint/2010/main" val="10774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E591E1-D6C2-DF4F-957A-B8D99DF6DAB4}"/>
              </a:ext>
            </a:extLst>
          </p:cNvPr>
          <p:cNvSpPr/>
          <p:nvPr/>
        </p:nvSpPr>
        <p:spPr>
          <a:xfrm>
            <a:off x="207645" y="624505"/>
            <a:ext cx="11459718" cy="6555641"/>
          </a:xfrm>
          <a:prstGeom prst="rect">
            <a:avLst/>
          </a:prstGeom>
        </p:spPr>
        <p:txBody>
          <a:bodyPr wrap="square">
            <a:spAutoFit/>
          </a:bodyPr>
          <a:lstStyle/>
          <a:p>
            <a:pPr marL="342900" indent="-34290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Construct of coproduction was first articulated by Ostrom (1970), </a:t>
            </a:r>
            <a:r>
              <a:rPr lang="en-GB" sz="2800" dirty="0">
                <a:latin typeface="Times New Roman" panose="02020603050405020304" pitchFamily="18" charset="0"/>
                <a:ea typeface="Calibri" panose="020F0502020204030204" pitchFamily="34" charset="0"/>
                <a:cs typeface="Times New Roman" panose="02020603050405020304" pitchFamily="18" charset="0"/>
              </a:rPr>
              <a:t>Crime increased when the police moved from visible foot patrols to vehicle patrols. (Parks et al. 1982)</a:t>
            </a:r>
            <a:r>
              <a:rPr lang="en-GB" sz="2800" dirty="0">
                <a:latin typeface="Times New Roman" panose="02020603050405020304" pitchFamily="18" charset="0"/>
                <a:cs typeface="Times New Roman" panose="02020603050405020304" pitchFamily="18" charset="0"/>
              </a:rPr>
              <a:t> </a:t>
            </a:r>
          </a:p>
          <a:p>
            <a:pPr marL="342900" indent="-342900" algn="just">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There is no agreed-upon definition of co-production; the expression is used as an umbrella term to describe a range of engagement events (Booth, 2019). </a:t>
            </a:r>
          </a:p>
          <a:p>
            <a:pPr marL="342900" indent="-342900" algn="just">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Loeffler and Bovaird, (2019, p.206) acknowledge that ‘coproduction makes better use of each other’s assets, resources and contributions to achieve better outcomes or improved efficiency’. </a:t>
            </a:r>
          </a:p>
          <a:p>
            <a:pPr marL="342900" indent="-342900" algn="just">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Concept grown in popularity since the mid-2000s, being utilised across a range of public sector services (Brandsen and Pestoff, 2006; Bovaird, 2007; </a:t>
            </a:r>
            <a:r>
              <a:rPr lang="en-US" sz="2800" dirty="0" err="1">
                <a:latin typeface="Times New Roman" panose="02020603050405020304" pitchFamily="18" charset="0"/>
                <a:cs typeface="Times New Roman" panose="02020603050405020304" pitchFamily="18" charset="0"/>
              </a:rPr>
              <a:t>Verschuere</a:t>
            </a:r>
            <a:r>
              <a:rPr lang="en-US" sz="2800" dirty="0">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 et al., 2012). </a:t>
            </a:r>
          </a:p>
          <a:p>
            <a:pPr algn="just"/>
            <a:endParaRPr lang="en-US" sz="2800" dirty="0">
              <a:latin typeface="Times New Roman" panose="02020603050405020304" pitchFamily="18" charset="0"/>
              <a:cs typeface="Times New Roman" panose="02020603050405020304" pitchFamily="18" charset="0"/>
            </a:endParaRPr>
          </a:p>
        </p:txBody>
      </p:sp>
      <p:pic>
        <p:nvPicPr>
          <p:cNvPr id="3" name="Audio Recording 23 Jul 2022 at 16:28:36" descr="Audio Recording 23 Jul 2022 at 16:28:36">
            <a:hlinkClick r:id="" action="ppaction://media"/>
            <a:extLst>
              <a:ext uri="{FF2B5EF4-FFF2-40B4-BE49-F238E27FC236}">
                <a16:creationId xmlns:a16="http://schemas.microsoft.com/office/drawing/2014/main" id="{E87F6E77-A11B-8E40-BEC0-9A4DA979AE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61438" y="5722938"/>
            <a:ext cx="812800" cy="812800"/>
          </a:xfrm>
          <a:prstGeom prst="rect">
            <a:avLst/>
          </a:prstGeom>
        </p:spPr>
      </p:pic>
    </p:spTree>
    <p:extLst>
      <p:ext uri="{BB962C8B-B14F-4D97-AF65-F5344CB8AC3E}">
        <p14:creationId xmlns:p14="http://schemas.microsoft.com/office/powerpoint/2010/main" val="212505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59696B4-AFF1-B14D-8D56-EE3867A6AA65}"/>
              </a:ext>
            </a:extLst>
          </p:cNvPr>
          <p:cNvSpPr/>
          <p:nvPr/>
        </p:nvSpPr>
        <p:spPr>
          <a:xfrm>
            <a:off x="109728" y="797510"/>
            <a:ext cx="11972544" cy="4154984"/>
          </a:xfrm>
          <a:prstGeom prst="rect">
            <a:avLst/>
          </a:prstGeom>
        </p:spPr>
        <p:txBody>
          <a:bodyPr wrap="square">
            <a:spAutoFit/>
          </a:bodyPr>
          <a:lstStyle/>
          <a:p>
            <a:pPr marL="285750" indent="-285750" algn="jus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Benefits in coproduction: </a:t>
            </a:r>
          </a:p>
          <a:p>
            <a:pPr marL="742950" lvl="1" indent="-285750" algn="jus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children feel valued and creators, </a:t>
            </a:r>
          </a:p>
          <a:p>
            <a:pPr marL="742950" lvl="1" indent="-285750" algn="jus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practitioners yield satisfaction by understanding the lived experience of communities, </a:t>
            </a:r>
          </a:p>
          <a:p>
            <a:pPr marL="742950" lvl="1" indent="-285750" algn="jus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services produce better outcomes and an equitable system (</a:t>
            </a:r>
            <a:r>
              <a:rPr lang="en-GB" sz="2400" dirty="0">
                <a:latin typeface="Times New Roman" panose="02020603050405020304" pitchFamily="18" charset="0"/>
                <a:cs typeface="Times New Roman" panose="02020603050405020304" pitchFamily="18" charset="0"/>
              </a:rPr>
              <a:t>Maxwell and Corliss, 2020) </a:t>
            </a:r>
          </a:p>
          <a:p>
            <a:pPr lvl="1" algn="just"/>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Needham and Carr (2009) suggest co-production is a transformative approach to how power is applied, and others should be encouraged to access its application, particularly with underrepresented or diverse communities. </a:t>
            </a:r>
          </a:p>
          <a:p>
            <a:pPr algn="just"/>
            <a:endParaRPr lang="en-GB"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Boyle and Harris (2009) argued when activities are co-produced, both authorities and communities become effective agents of change. </a:t>
            </a:r>
          </a:p>
        </p:txBody>
      </p:sp>
      <p:pic>
        <p:nvPicPr>
          <p:cNvPr id="2" name="Audio Recording 23 Jul 2022 at 16:32:58" descr="Audio Recording 23 Jul 2022 at 16:32:58">
            <a:hlinkClick r:id="" action="ppaction://media"/>
            <a:extLst>
              <a:ext uri="{FF2B5EF4-FFF2-40B4-BE49-F238E27FC236}">
                <a16:creationId xmlns:a16="http://schemas.microsoft.com/office/drawing/2014/main" id="{EE70C127-04FB-0A4B-97BF-2F2F0A4512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32875" y="5219115"/>
            <a:ext cx="812800" cy="812800"/>
          </a:xfrm>
          <a:prstGeom prst="rect">
            <a:avLst/>
          </a:prstGeom>
        </p:spPr>
      </p:pic>
    </p:spTree>
    <p:extLst>
      <p:ext uri="{BB962C8B-B14F-4D97-AF65-F5344CB8AC3E}">
        <p14:creationId xmlns:p14="http://schemas.microsoft.com/office/powerpoint/2010/main" val="4261573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0">
            <a:extLst>
              <a:ext uri="{FF2B5EF4-FFF2-40B4-BE49-F238E27FC236}">
                <a16:creationId xmlns:a16="http://schemas.microsoft.com/office/drawing/2014/main" id="{B0354608-2C0B-45C8-8C8B-8E3ED2EF5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Neighbourhood Policing | A police community support officer … | Flickr">
            <a:extLst>
              <a:ext uri="{FF2B5EF4-FFF2-40B4-BE49-F238E27FC236}">
                <a16:creationId xmlns:a16="http://schemas.microsoft.com/office/drawing/2014/main" id="{BAF805C5-63F4-FC4F-B3AB-4B3D4ADBAECF}"/>
              </a:ext>
            </a:extLst>
          </p:cNvPr>
          <p:cNvPicPr>
            <a:picLocks noChangeAspect="1" noChangeArrowheads="1"/>
          </p:cNvPicPr>
          <p:nvPr/>
        </p:nvPicPr>
        <p:blipFill rotWithShape="1">
          <a:blip r:embed="rId4">
            <a:alphaModFix amt="40000"/>
            <a:extLst>
              <a:ext uri="{28A0092B-C50C-407E-A947-70E740481C1C}">
                <a14:useLocalDpi xmlns:a14="http://schemas.microsoft.com/office/drawing/2010/main" val="0"/>
              </a:ext>
            </a:extLst>
          </a:blip>
          <a:srcRect t="12754" b="2340"/>
          <a:stretch/>
        </p:blipFill>
        <p:spPr bwMode="auto">
          <a:xfrm>
            <a:off x="3" y="0"/>
            <a:ext cx="121919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2633CA1-DF21-9043-A665-D2081B673121}"/>
              </a:ext>
            </a:extLst>
          </p:cNvPr>
          <p:cNvSpPr txBox="1"/>
          <p:nvPr/>
        </p:nvSpPr>
        <p:spPr>
          <a:xfrm>
            <a:off x="2590991" y="1680291"/>
            <a:ext cx="7010018" cy="228822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200" dirty="0">
                <a:latin typeface="+mj-lt"/>
                <a:ea typeface="+mj-ea"/>
                <a:cs typeface="+mj-cs"/>
              </a:rPr>
              <a:t>Critical Analysis</a:t>
            </a:r>
            <a:endParaRPr lang="en-US" sz="7200" kern="1200" dirty="0">
              <a:solidFill>
                <a:schemeClr val="tx1"/>
              </a:solidFill>
              <a:latin typeface="+mj-lt"/>
              <a:ea typeface="+mj-ea"/>
              <a:cs typeface="+mj-cs"/>
            </a:endParaRPr>
          </a:p>
        </p:txBody>
      </p:sp>
      <p:sp>
        <p:nvSpPr>
          <p:cNvPr id="1040" name="Freeform 5">
            <a:extLst>
              <a:ext uri="{FF2B5EF4-FFF2-40B4-BE49-F238E27FC236}">
                <a16:creationId xmlns:a16="http://schemas.microsoft.com/office/drawing/2014/main" id="{A69EB637-CEDE-43AD-8B65-DDD63C08F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6" name="Picture 5" descr="A picture containing diagram&#10;&#10;Description automatically generated">
            <a:extLst>
              <a:ext uri="{FF2B5EF4-FFF2-40B4-BE49-F238E27FC236}">
                <a16:creationId xmlns:a16="http://schemas.microsoft.com/office/drawing/2014/main" id="{3084F8E3-F4CF-FE49-BDAF-96DCAF711251}"/>
              </a:ext>
            </a:extLst>
          </p:cNvPr>
          <p:cNvPicPr>
            <a:picLocks noChangeAspect="1"/>
          </p:cNvPicPr>
          <p:nvPr/>
        </p:nvPicPr>
        <p:blipFill rotWithShape="1">
          <a:blip r:embed="rId5"/>
          <a:srcRect t="19816" b="12175"/>
          <a:stretch/>
        </p:blipFill>
        <p:spPr>
          <a:xfrm>
            <a:off x="933974" y="911082"/>
            <a:ext cx="2034550" cy="1797684"/>
          </a:xfrm>
          <a:custGeom>
            <a:avLst/>
            <a:gdLst/>
            <a:ahLst/>
            <a:cxnLst/>
            <a:rect l="l" t="t" r="r" b="b"/>
            <a:pathLst>
              <a:path w="2034550" h="1797684">
                <a:moveTo>
                  <a:pt x="585760" y="0"/>
                </a:moveTo>
                <a:cubicBezTo>
                  <a:pt x="585760" y="0"/>
                  <a:pt x="585760" y="0"/>
                  <a:pt x="1448790" y="0"/>
                </a:cubicBezTo>
                <a:cubicBezTo>
                  <a:pt x="1502846" y="0"/>
                  <a:pt x="1555038" y="29714"/>
                  <a:pt x="1581134" y="77999"/>
                </a:cubicBezTo>
                <a:cubicBezTo>
                  <a:pt x="1581134" y="77999"/>
                  <a:pt x="1581134" y="77999"/>
                  <a:pt x="2013580" y="822701"/>
                </a:cubicBezTo>
                <a:cubicBezTo>
                  <a:pt x="2041540" y="869128"/>
                  <a:pt x="2041540" y="928556"/>
                  <a:pt x="2013580" y="974984"/>
                </a:cubicBezTo>
                <a:cubicBezTo>
                  <a:pt x="2013580" y="974984"/>
                  <a:pt x="2013580" y="974984"/>
                  <a:pt x="1581134" y="1719685"/>
                </a:cubicBezTo>
                <a:cubicBezTo>
                  <a:pt x="1555038" y="1767970"/>
                  <a:pt x="1502846" y="1797684"/>
                  <a:pt x="1448790" y="1797684"/>
                </a:cubicBezTo>
                <a:cubicBezTo>
                  <a:pt x="1448790" y="1797684"/>
                  <a:pt x="1448790" y="1797684"/>
                  <a:pt x="585760" y="1797684"/>
                </a:cubicBezTo>
                <a:cubicBezTo>
                  <a:pt x="529841" y="1797684"/>
                  <a:pt x="479513" y="1767970"/>
                  <a:pt x="451553" y="1719685"/>
                </a:cubicBezTo>
                <a:cubicBezTo>
                  <a:pt x="451553" y="1719685"/>
                  <a:pt x="451553" y="1719685"/>
                  <a:pt x="20970" y="974984"/>
                </a:cubicBezTo>
                <a:cubicBezTo>
                  <a:pt x="-6990" y="928556"/>
                  <a:pt x="-6990" y="869128"/>
                  <a:pt x="20970" y="822701"/>
                </a:cubicBezTo>
                <a:cubicBezTo>
                  <a:pt x="20970" y="822701"/>
                  <a:pt x="20970" y="822701"/>
                  <a:pt x="451553" y="77999"/>
                </a:cubicBezTo>
                <a:cubicBezTo>
                  <a:pt x="479513" y="29714"/>
                  <a:pt x="529841" y="0"/>
                  <a:pt x="585760" y="0"/>
                </a:cubicBezTo>
                <a:close/>
              </a:path>
            </a:pathLst>
          </a:custGeom>
          <a:ln w="63500">
            <a:solidFill>
              <a:schemeClr val="tx1">
                <a:alpha val="80000"/>
              </a:schemeClr>
            </a:solidFill>
          </a:ln>
        </p:spPr>
      </p:pic>
      <p:sp>
        <p:nvSpPr>
          <p:cNvPr id="1041" name="Freeform 5">
            <a:extLst>
              <a:ext uri="{FF2B5EF4-FFF2-40B4-BE49-F238E27FC236}">
                <a16:creationId xmlns:a16="http://schemas.microsoft.com/office/drawing/2014/main" id="{B0FAED46-1BF7-48DB-980D-571CD2A30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 name="AutoShape 4" descr="Image preview">
            <a:extLst>
              <a:ext uri="{FF2B5EF4-FFF2-40B4-BE49-F238E27FC236}">
                <a16:creationId xmlns:a16="http://schemas.microsoft.com/office/drawing/2014/main" id="{6FAEAB80-5CB4-7747-9626-B0BE3CFF68B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6" descr="Image preview">
            <a:extLst>
              <a:ext uri="{FF2B5EF4-FFF2-40B4-BE49-F238E27FC236}">
                <a16:creationId xmlns:a16="http://schemas.microsoft.com/office/drawing/2014/main" id="{7817422D-5C53-1B46-A0F7-8E2607519FDA}"/>
              </a:ext>
            </a:extLst>
          </p:cNvPr>
          <p:cNvSpPr>
            <a:spLocks noChangeAspect="1" noChangeArrowheads="1"/>
          </p:cNvSpPr>
          <p:nvPr/>
        </p:nvSpPr>
        <p:spPr bwMode="auto">
          <a:xfrm>
            <a:off x="6096000" y="2807208"/>
            <a:ext cx="926592" cy="92659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5" name="Audio Recording 23 Jul 2022 at 21:58:53" descr="Audio Recording 23 Jul 2022 at 21:58:53">
            <a:hlinkClick r:id="" action="ppaction://media"/>
            <a:extLst>
              <a:ext uri="{FF2B5EF4-FFF2-40B4-BE49-F238E27FC236}">
                <a16:creationId xmlns:a16="http://schemas.microsoft.com/office/drawing/2014/main" id="{BEC31109-B200-B945-A785-BAE0EEC35A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601009" y="5120559"/>
            <a:ext cx="812800" cy="812800"/>
          </a:xfrm>
          <a:prstGeom prst="rect">
            <a:avLst/>
          </a:prstGeom>
        </p:spPr>
      </p:pic>
    </p:spTree>
    <p:extLst>
      <p:ext uri="{BB962C8B-B14F-4D97-AF65-F5344CB8AC3E}">
        <p14:creationId xmlns:p14="http://schemas.microsoft.com/office/powerpoint/2010/main" val="26755348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1F78AA-ACCA-584A-B633-827F97577CB6}"/>
              </a:ext>
            </a:extLst>
          </p:cNvPr>
          <p:cNvSpPr txBox="1"/>
          <p:nvPr/>
        </p:nvSpPr>
        <p:spPr>
          <a:xfrm>
            <a:off x="504253" y="1024110"/>
            <a:ext cx="10872787"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No standalone governance structure for Neighbourhood Policing. </a:t>
            </a:r>
          </a:p>
          <a:p>
            <a:pPr marL="285750" indent="-285750">
              <a:buFont typeface="Arial" panose="020B0604020202020204" pitchFamily="34" charset="0"/>
              <a:buChar char="•"/>
            </a:pPr>
            <a:endParaRPr lang="en-GB" sz="2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Local policing strategic board seeks to control, measure and observe the application of Neighbourhood Policing across South Wales Police</a:t>
            </a:r>
          </a:p>
          <a:p>
            <a:endParaRPr lang="en-GB" sz="2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Impact of introducing robust governance </a:t>
            </a:r>
          </a:p>
          <a:p>
            <a:pPr marL="285750" indent="-285750">
              <a:buFont typeface="Arial" panose="020B0604020202020204" pitchFamily="34" charset="0"/>
              <a:buChar char="•"/>
            </a:pPr>
            <a:endParaRPr lang="en-GB" sz="2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Multiple guiding principles to articulate how to deliver Neighbourhood Policing </a:t>
            </a:r>
          </a:p>
          <a:p>
            <a:pPr marL="285750" indent="-285750">
              <a:buFont typeface="Arial" panose="020B0604020202020204" pitchFamily="34" charset="0"/>
              <a:buChar char="•"/>
            </a:pPr>
            <a:endParaRPr lang="en-GB" sz="28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Impact on trust and confidence </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8DC59A7F-203C-4F4F-923C-B23CA3F567D3}"/>
              </a:ext>
            </a:extLst>
          </p:cNvPr>
          <p:cNvSpPr txBox="1"/>
          <p:nvPr/>
        </p:nvSpPr>
        <p:spPr>
          <a:xfrm>
            <a:off x="1800225" y="257175"/>
            <a:ext cx="8872538" cy="707886"/>
          </a:xfrm>
          <a:prstGeom prst="rect">
            <a:avLst/>
          </a:prstGeom>
          <a:noFill/>
        </p:spPr>
        <p:txBody>
          <a:bodyPr wrap="square" rtlCol="0">
            <a:spAutoFit/>
          </a:bodyPr>
          <a:lstStyle/>
          <a:p>
            <a:pPr algn="ctr"/>
            <a:r>
              <a:rPr lang="en-US" sz="4000" dirty="0">
                <a:solidFill>
                  <a:schemeClr val="bg1"/>
                </a:solidFill>
                <a:latin typeface="Times New Roman" panose="02020603050405020304" pitchFamily="18" charset="0"/>
                <a:cs typeface="Times New Roman" panose="02020603050405020304" pitchFamily="18" charset="0"/>
              </a:rPr>
              <a:t>Governance and Accountability </a:t>
            </a:r>
          </a:p>
        </p:txBody>
      </p:sp>
      <p:pic>
        <p:nvPicPr>
          <p:cNvPr id="4" name="Audio Recording 23 Jul 2022 at 17:05:28" descr="Audio Recording 23 Jul 2022 at 17:05:28">
            <a:hlinkClick r:id="" action="ppaction://media"/>
            <a:extLst>
              <a:ext uri="{FF2B5EF4-FFF2-40B4-BE49-F238E27FC236}">
                <a16:creationId xmlns:a16="http://schemas.microsoft.com/office/drawing/2014/main" id="{CF6F9955-0491-5A4E-9A41-BFDE4CF33B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75713" y="5102451"/>
            <a:ext cx="812800" cy="812800"/>
          </a:xfrm>
          <a:prstGeom prst="rect">
            <a:avLst/>
          </a:prstGeom>
        </p:spPr>
      </p:pic>
    </p:spTree>
    <p:extLst>
      <p:ext uri="{BB962C8B-B14F-4D97-AF65-F5344CB8AC3E}">
        <p14:creationId xmlns:p14="http://schemas.microsoft.com/office/powerpoint/2010/main" val="259959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3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95CFC5-1C9A-7D46-83A7-E0463E2FE2FC}"/>
              </a:ext>
            </a:extLst>
          </p:cNvPr>
          <p:cNvSpPr/>
          <p:nvPr/>
        </p:nvSpPr>
        <p:spPr>
          <a:xfrm>
            <a:off x="300037" y="1388834"/>
            <a:ext cx="11187112" cy="3785652"/>
          </a:xfrm>
          <a:prstGeom prst="rect">
            <a:avLst/>
          </a:prstGeom>
        </p:spPr>
        <p:txBody>
          <a:bodyPr wrap="square">
            <a:spAutoFit/>
          </a:bodyPr>
          <a:lstStyle/>
          <a:p>
            <a:pPr marL="342900" indent="-342900" algn="jus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 wide-ranging organisational strategy would practice coproduction, organised by neighbourhood partnerships (Chanan and Miller, 2013). Some residents are willing (</a:t>
            </a:r>
            <a:r>
              <a:rPr lang="en-GB" sz="2000" dirty="0" err="1">
                <a:solidFill>
                  <a:schemeClr val="bg1"/>
                </a:solidFill>
                <a:latin typeface="Times New Roman" panose="02020603050405020304" pitchFamily="18" charset="0"/>
                <a:cs typeface="Times New Roman" panose="02020603050405020304" pitchFamily="18" charset="0"/>
              </a:rPr>
              <a:t>Bavo.org.uk</a:t>
            </a:r>
            <a:r>
              <a:rPr lang="en-GB" sz="2000" dirty="0">
                <a:solidFill>
                  <a:schemeClr val="bg1"/>
                </a:solidFill>
                <a:latin typeface="Times New Roman" panose="02020603050405020304" pitchFamily="18" charset="0"/>
                <a:cs typeface="Times New Roman" panose="02020603050405020304" pitchFamily="18" charset="0"/>
              </a:rPr>
              <a:t>, 2022)</a:t>
            </a:r>
          </a:p>
          <a:p>
            <a:pPr algn="just"/>
            <a:endParaRPr lang="en-GB" sz="20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Adoption will rely on senior officers' commitment and recognition to develop the correct strategies, allocate resources and advance communications to recruit communities (Maxwell and Colliss, 2020).</a:t>
            </a:r>
          </a:p>
          <a:p>
            <a:pPr marL="285750" indent="-285750" algn="just">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Multiple benefits to co-production, but its effectiveness has not yet been examined extensively. (Bovaird et al, 2019; Campanale et al, 2020).</a:t>
            </a:r>
          </a:p>
          <a:p>
            <a:pPr algn="just"/>
            <a:endParaRPr lang="en-GB" sz="2000" dirty="0">
              <a:solidFill>
                <a:schemeClr val="bg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In summary, staff are not trained and do not really practice it in a theoretical sense – cooperate and collaborate, but always lead. Co-production will not appeal to all. </a:t>
            </a:r>
          </a:p>
          <a:p>
            <a:pPr marL="285750" indent="-285750" algn="just">
              <a:buFont typeface="Arial" panose="020B0604020202020204" pitchFamily="34" charset="0"/>
              <a:buChar char="•"/>
            </a:pP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659D979-E4E9-AB4A-AF2A-F3AFCF29B680}"/>
              </a:ext>
            </a:extLst>
          </p:cNvPr>
          <p:cNvSpPr txBox="1"/>
          <p:nvPr/>
        </p:nvSpPr>
        <p:spPr>
          <a:xfrm>
            <a:off x="1659731" y="86487"/>
            <a:ext cx="8872538" cy="646331"/>
          </a:xfrm>
          <a:prstGeom prst="rect">
            <a:avLst/>
          </a:prstGeom>
          <a:noFill/>
        </p:spPr>
        <p:txBody>
          <a:bodyPr wrap="square" rtlCol="0">
            <a:spAutoFit/>
          </a:bodyPr>
          <a:lstStyle/>
          <a:p>
            <a:pPr algn="ctr"/>
            <a:r>
              <a:rPr lang="en-US" sz="3600" dirty="0">
                <a:solidFill>
                  <a:schemeClr val="bg1"/>
                </a:solidFill>
                <a:latin typeface="Times New Roman" panose="02020603050405020304" pitchFamily="18" charset="0"/>
                <a:cs typeface="Times New Roman" panose="02020603050405020304" pitchFamily="18" charset="0"/>
              </a:rPr>
              <a:t>Co-production</a:t>
            </a:r>
          </a:p>
        </p:txBody>
      </p:sp>
      <p:pic>
        <p:nvPicPr>
          <p:cNvPr id="4" name="Audio Recording 23 Jul 2022 at 17:24:14" descr="Audio Recording 23 Jul 2022 at 17:24:14">
            <a:hlinkClick r:id="" action="ppaction://media"/>
            <a:extLst>
              <a:ext uri="{FF2B5EF4-FFF2-40B4-BE49-F238E27FC236}">
                <a16:creationId xmlns:a16="http://schemas.microsoft.com/office/drawing/2014/main" id="{F844846D-1518-6048-B097-EBE8FFC094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747125" y="5062766"/>
            <a:ext cx="812800" cy="812800"/>
          </a:xfrm>
          <a:prstGeom prst="rect">
            <a:avLst/>
          </a:prstGeom>
        </p:spPr>
      </p:pic>
    </p:spTree>
    <p:extLst>
      <p:ext uri="{BB962C8B-B14F-4D97-AF65-F5344CB8AC3E}">
        <p14:creationId xmlns:p14="http://schemas.microsoft.com/office/powerpoint/2010/main" val="1979874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9220" name="Picture 4" descr="New Obsolete Original Issue Chief Inspector Police Rank Slides — One Stop  Cop Shop">
            <a:extLst>
              <a:ext uri="{FF2B5EF4-FFF2-40B4-BE49-F238E27FC236}">
                <a16:creationId xmlns:a16="http://schemas.microsoft.com/office/drawing/2014/main" id="{0037196A-2A8A-A840-A7D8-D1860B2D12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9538" y="0"/>
            <a:ext cx="3117849" cy="2338387"/>
          </a:xfrm>
          <a:prstGeom prst="rect">
            <a:avLst/>
          </a:prstGeom>
          <a:noFill/>
          <a:effectLst>
            <a:softEdge rad="266422"/>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FD66F3-4251-034B-B544-BAFCA239CAF0}"/>
              </a:ext>
            </a:extLst>
          </p:cNvPr>
          <p:cNvSpPr txBox="1"/>
          <p:nvPr/>
        </p:nvSpPr>
        <p:spPr>
          <a:xfrm>
            <a:off x="1309370" y="815251"/>
            <a:ext cx="6015038" cy="769441"/>
          </a:xfrm>
          <a:prstGeom prst="rect">
            <a:avLst/>
          </a:prstGeom>
          <a:noFill/>
        </p:spPr>
        <p:txBody>
          <a:bodyPr wrap="square" rtlCol="0">
            <a:spAutoFit/>
          </a:bodyPr>
          <a:lstStyle/>
          <a:p>
            <a:pPr algn="ctr"/>
            <a:r>
              <a:rPr lang="en-US" sz="4400" b="1" dirty="0">
                <a:latin typeface="Times New Roman" panose="02020603050405020304" pitchFamily="18" charset="0"/>
                <a:cs typeface="Times New Roman" panose="02020603050405020304" pitchFamily="18" charset="0"/>
              </a:rPr>
              <a:t>Role and Impact </a:t>
            </a:r>
          </a:p>
        </p:txBody>
      </p:sp>
      <p:sp>
        <p:nvSpPr>
          <p:cNvPr id="3" name="TextBox 2">
            <a:extLst>
              <a:ext uri="{FF2B5EF4-FFF2-40B4-BE49-F238E27FC236}">
                <a16:creationId xmlns:a16="http://schemas.microsoft.com/office/drawing/2014/main" id="{BE5367B1-0685-EB4A-9CFF-BC84B9CC4336}"/>
              </a:ext>
            </a:extLst>
          </p:cNvPr>
          <p:cNvSpPr txBox="1"/>
          <p:nvPr/>
        </p:nvSpPr>
        <p:spPr>
          <a:xfrm>
            <a:off x="280416" y="2338387"/>
            <a:ext cx="9985248" cy="4524315"/>
          </a:xfrm>
          <a:prstGeom prst="rect">
            <a:avLst/>
          </a:prstGeom>
          <a:noFill/>
        </p:spPr>
        <p:txBody>
          <a:bodyPr wrap="square" rtlCol="0">
            <a:spAutoFit/>
          </a:bodyPr>
          <a:lstStyle/>
          <a:p>
            <a:pPr marL="285750" indent="-28575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Develop a plan to support engagement, lead staff and improve effectiveness (Appendix 1)</a:t>
            </a:r>
          </a:p>
          <a:p>
            <a:pPr marL="285750" indent="-285750">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Focused on priorities that impact communities </a:t>
            </a:r>
          </a:p>
          <a:p>
            <a:pPr marL="285750" indent="-285750">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Improve Mid-Glamorgan Partnership (Internal &amp; External Governance to improve accountability and operational activity (Appendix 2)</a:t>
            </a:r>
          </a:p>
          <a:p>
            <a:endParaRPr lang="en-US" sz="3200" dirty="0">
              <a:latin typeface="Times New Roman" panose="02020603050405020304" pitchFamily="18" charset="0"/>
              <a:cs typeface="Times New Roman" panose="02020603050405020304" pitchFamily="18" charset="0"/>
            </a:endParaRPr>
          </a:p>
        </p:txBody>
      </p:sp>
      <p:pic>
        <p:nvPicPr>
          <p:cNvPr id="5" name="Audio Recording 23 Jul 2022 at 18:00:03" descr="Audio Recording 23 Jul 2022 at 18:00:03">
            <a:hlinkClick r:id="" action="ppaction://media"/>
            <a:extLst>
              <a:ext uri="{FF2B5EF4-FFF2-40B4-BE49-F238E27FC236}">
                <a16:creationId xmlns:a16="http://schemas.microsoft.com/office/drawing/2014/main" id="{152E54D8-1C45-194F-9016-2C4AC258E9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45662" y="3429000"/>
            <a:ext cx="812800" cy="812800"/>
          </a:xfrm>
          <a:prstGeom prst="rect">
            <a:avLst/>
          </a:prstGeom>
        </p:spPr>
      </p:pic>
    </p:spTree>
    <p:extLst>
      <p:ext uri="{BB962C8B-B14F-4D97-AF65-F5344CB8AC3E}">
        <p14:creationId xmlns:p14="http://schemas.microsoft.com/office/powerpoint/2010/main" val="3699965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9EB350-3EC7-1B4B-A858-2FAFC4719268}"/>
              </a:ext>
            </a:extLst>
          </p:cNvPr>
          <p:cNvSpPr txBox="1"/>
          <p:nvPr/>
        </p:nvSpPr>
        <p:spPr>
          <a:xfrm>
            <a:off x="516730" y="671514"/>
            <a:ext cx="11158539" cy="5262979"/>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Concluding remarks </a:t>
            </a:r>
          </a:p>
          <a:p>
            <a:endParaRPr lang="en-US"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Delivering neighbourhood policing is challenging and has been subject of significant academic evaluation</a:t>
            </a:r>
          </a:p>
          <a:p>
            <a:pPr marL="457200" indent="-457200">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Multiple components to construct the methods of delivery exit, all with their own unique challenges.</a:t>
            </a:r>
          </a:p>
          <a:p>
            <a:pPr marL="457200" indent="-457200">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new force model was introduced to improve the application of neighbourhood policing across South Wales. However, the governance, accountability and performance framework did not accompany it. Therefore, the force has some way to go to realise their vision. </a:t>
            </a:r>
          </a:p>
        </p:txBody>
      </p:sp>
      <p:pic>
        <p:nvPicPr>
          <p:cNvPr id="3" name="Audio Recording 23 Jul 2022 at 17:56:44" descr="Audio Recording 23 Jul 2022 at 17:56:44">
            <a:hlinkClick r:id="" action="ppaction://media"/>
            <a:extLst>
              <a:ext uri="{FF2B5EF4-FFF2-40B4-BE49-F238E27FC236}">
                <a16:creationId xmlns:a16="http://schemas.microsoft.com/office/drawing/2014/main" id="{B8A4B65D-40FE-2A45-84C0-A89672E7C4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90150" y="5237162"/>
            <a:ext cx="812800" cy="812800"/>
          </a:xfrm>
          <a:prstGeom prst="rect">
            <a:avLst/>
          </a:prstGeom>
        </p:spPr>
      </p:pic>
    </p:spTree>
    <p:extLst>
      <p:ext uri="{BB962C8B-B14F-4D97-AF65-F5344CB8AC3E}">
        <p14:creationId xmlns:p14="http://schemas.microsoft.com/office/powerpoint/2010/main" val="501393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8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75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 diagram, funnel chart&#10;&#10;Description automatically generated">
            <a:extLst>
              <a:ext uri="{FF2B5EF4-FFF2-40B4-BE49-F238E27FC236}">
                <a16:creationId xmlns:a16="http://schemas.microsoft.com/office/drawing/2014/main" id="{69DEE0C6-8D76-B049-8983-AAEA63851195}"/>
              </a:ext>
            </a:extLst>
          </p:cNvPr>
          <p:cNvPicPr>
            <a:picLocks noChangeAspect="1"/>
          </p:cNvPicPr>
          <p:nvPr/>
        </p:nvPicPr>
        <p:blipFill>
          <a:blip r:embed="rId2"/>
          <a:stretch>
            <a:fillRect/>
          </a:stretch>
        </p:blipFill>
        <p:spPr>
          <a:xfrm>
            <a:off x="1230440" y="643467"/>
            <a:ext cx="9731119" cy="5571066"/>
          </a:xfrm>
          <a:prstGeom prst="rect">
            <a:avLst/>
          </a:prstGeom>
        </p:spPr>
      </p:pic>
      <p:sp>
        <p:nvSpPr>
          <p:cNvPr id="6" name="TextBox 5">
            <a:extLst>
              <a:ext uri="{FF2B5EF4-FFF2-40B4-BE49-F238E27FC236}">
                <a16:creationId xmlns:a16="http://schemas.microsoft.com/office/drawing/2014/main" id="{28A27CB5-43F5-4445-AD14-48F5F5FEB4E0}"/>
              </a:ext>
            </a:extLst>
          </p:cNvPr>
          <p:cNvSpPr txBox="1"/>
          <p:nvPr/>
        </p:nvSpPr>
        <p:spPr>
          <a:xfrm>
            <a:off x="700088" y="480060"/>
            <a:ext cx="2071687" cy="369332"/>
          </a:xfrm>
          <a:prstGeom prst="rect">
            <a:avLst/>
          </a:prstGeom>
          <a:noFill/>
        </p:spPr>
        <p:txBody>
          <a:bodyPr wrap="square" rtlCol="0">
            <a:spAutoFit/>
          </a:bodyPr>
          <a:lstStyle/>
          <a:p>
            <a:r>
              <a:rPr lang="en-US" dirty="0"/>
              <a:t>Appendix 1</a:t>
            </a:r>
          </a:p>
        </p:txBody>
      </p:sp>
    </p:spTree>
    <p:extLst>
      <p:ext uri="{BB962C8B-B14F-4D97-AF65-F5344CB8AC3E}">
        <p14:creationId xmlns:p14="http://schemas.microsoft.com/office/powerpoint/2010/main" val="1730620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E89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86047772-2B8F-BC42-9896-0D83A4081373}"/>
              </a:ext>
            </a:extLst>
          </p:cNvPr>
          <p:cNvPicPr>
            <a:picLocks noChangeAspect="1"/>
          </p:cNvPicPr>
          <p:nvPr/>
        </p:nvPicPr>
        <p:blipFill>
          <a:blip r:embed="rId2"/>
          <a:stretch>
            <a:fillRect/>
          </a:stretch>
        </p:blipFill>
        <p:spPr>
          <a:xfrm>
            <a:off x="1428750" y="643467"/>
            <a:ext cx="8986838" cy="5571066"/>
          </a:xfrm>
          <a:prstGeom prst="rect">
            <a:avLst/>
          </a:prstGeom>
        </p:spPr>
      </p:pic>
    </p:spTree>
    <p:extLst>
      <p:ext uri="{BB962C8B-B14F-4D97-AF65-F5344CB8AC3E}">
        <p14:creationId xmlns:p14="http://schemas.microsoft.com/office/powerpoint/2010/main" val="1894463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087E44-6ABB-2541-A01C-99D0BBA3C6CE}"/>
              </a:ext>
            </a:extLst>
          </p:cNvPr>
          <p:cNvPicPr>
            <a:picLocks noChangeAspect="1"/>
          </p:cNvPicPr>
          <p:nvPr/>
        </p:nvPicPr>
        <p:blipFill>
          <a:blip r:embed="rId2"/>
          <a:stretch>
            <a:fillRect/>
          </a:stretch>
        </p:blipFill>
        <p:spPr>
          <a:xfrm>
            <a:off x="1243533" y="0"/>
            <a:ext cx="9704934" cy="6858000"/>
          </a:xfrm>
          <a:prstGeom prst="rect">
            <a:avLst/>
          </a:prstGeom>
        </p:spPr>
      </p:pic>
      <p:sp>
        <p:nvSpPr>
          <p:cNvPr id="4" name="TextBox 3">
            <a:extLst>
              <a:ext uri="{FF2B5EF4-FFF2-40B4-BE49-F238E27FC236}">
                <a16:creationId xmlns:a16="http://schemas.microsoft.com/office/drawing/2014/main" id="{87B620FE-4C7F-A14B-8911-9B04A4929DAE}"/>
              </a:ext>
            </a:extLst>
          </p:cNvPr>
          <p:cNvSpPr txBox="1"/>
          <p:nvPr/>
        </p:nvSpPr>
        <p:spPr>
          <a:xfrm>
            <a:off x="300038" y="357188"/>
            <a:ext cx="2043112" cy="369332"/>
          </a:xfrm>
          <a:prstGeom prst="rect">
            <a:avLst/>
          </a:prstGeom>
          <a:noFill/>
        </p:spPr>
        <p:txBody>
          <a:bodyPr wrap="square" rtlCol="0">
            <a:spAutoFit/>
          </a:bodyPr>
          <a:lstStyle/>
          <a:p>
            <a:r>
              <a:rPr lang="en-US" dirty="0"/>
              <a:t>Appendix 2</a:t>
            </a:r>
          </a:p>
        </p:txBody>
      </p:sp>
    </p:spTree>
    <p:extLst>
      <p:ext uri="{BB962C8B-B14F-4D97-AF65-F5344CB8AC3E}">
        <p14:creationId xmlns:p14="http://schemas.microsoft.com/office/powerpoint/2010/main" val="1243443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D6D744-DE8D-9947-BD6A-39D40CDCA76D}"/>
              </a:ext>
            </a:extLst>
          </p:cNvPr>
          <p:cNvSpPr txBox="1"/>
          <p:nvPr/>
        </p:nvSpPr>
        <p:spPr>
          <a:xfrm>
            <a:off x="492633" y="335661"/>
            <a:ext cx="4486275" cy="523220"/>
          </a:xfrm>
          <a:prstGeom prst="rect">
            <a:avLst/>
          </a:prstGeom>
          <a:noFill/>
        </p:spPr>
        <p:txBody>
          <a:bodyPr wrap="square" rtlCol="0">
            <a:spAutoFit/>
          </a:bodyPr>
          <a:lstStyle/>
          <a:p>
            <a:r>
              <a:rPr lang="en-US" sz="2800" dirty="0"/>
              <a:t>Referrences </a:t>
            </a:r>
          </a:p>
        </p:txBody>
      </p:sp>
      <p:sp>
        <p:nvSpPr>
          <p:cNvPr id="3" name="TextBox 2">
            <a:extLst>
              <a:ext uri="{FF2B5EF4-FFF2-40B4-BE49-F238E27FC236}">
                <a16:creationId xmlns:a16="http://schemas.microsoft.com/office/drawing/2014/main" id="{7704D94B-71FC-5D49-8A58-109C3A889B6A}"/>
              </a:ext>
            </a:extLst>
          </p:cNvPr>
          <p:cNvSpPr txBox="1"/>
          <p:nvPr/>
        </p:nvSpPr>
        <p:spPr>
          <a:xfrm>
            <a:off x="470154" y="948690"/>
            <a:ext cx="11251692" cy="5909310"/>
          </a:xfrm>
          <a:prstGeom prst="rect">
            <a:avLst/>
          </a:prstGeom>
          <a:noFill/>
        </p:spPr>
        <p:txBody>
          <a:bodyPr wrap="square" rtlCol="0">
            <a:spAutoFit/>
          </a:bodyPr>
          <a:lstStyle/>
          <a:p>
            <a:r>
              <a:rPr lang="en-US" dirty="0"/>
              <a:t>Bailey, R., 2017. Policing the Police and Crime Commissioners An evaluation of the effectiveness of Police and Crime Panels in holding Police and Crime Commissioners to account. [online] </a:t>
            </a:r>
            <a:r>
              <a:rPr lang="en-US" dirty="0" err="1"/>
              <a:t>Pure.port.ac.uk</a:t>
            </a:r>
            <a:r>
              <a:rPr lang="en-US" dirty="0"/>
              <a:t>. Available at: &lt;https://</a:t>
            </a:r>
            <a:r>
              <a:rPr lang="en-US" dirty="0" err="1"/>
              <a:t>pure.port.ac.uk</a:t>
            </a:r>
            <a:r>
              <a:rPr lang="en-US" dirty="0"/>
              <a:t>/</a:t>
            </a:r>
            <a:r>
              <a:rPr lang="en-US" dirty="0" err="1"/>
              <a:t>ws</a:t>
            </a:r>
            <a:r>
              <a:rPr lang="en-US" dirty="0"/>
              <a:t>/</a:t>
            </a:r>
            <a:r>
              <a:rPr lang="en-US" dirty="0" err="1"/>
              <a:t>portalfiles</a:t>
            </a:r>
            <a:r>
              <a:rPr lang="en-US" dirty="0"/>
              <a:t>/portal/8423720/Roy_Bailey_thesis_final_28th_August_2017.pdf&gt; [Accessed 9 July 2022].</a:t>
            </a:r>
          </a:p>
          <a:p>
            <a:endParaRPr lang="en-GB" dirty="0"/>
          </a:p>
          <a:p>
            <a:r>
              <a:rPr lang="en-US" dirty="0"/>
              <a:t>Barber, M., 2022. A New Mode of Protection. [online] </a:t>
            </a:r>
            <a:r>
              <a:rPr lang="en-US" dirty="0" err="1"/>
              <a:t>Policingreview.org.uk</a:t>
            </a:r>
            <a:r>
              <a:rPr lang="en-US" dirty="0"/>
              <a:t>. Available at: &lt;https://</a:t>
            </a:r>
            <a:r>
              <a:rPr lang="en-US" dirty="0" err="1"/>
              <a:t>www.policingreview.org.uk</a:t>
            </a:r>
            <a:r>
              <a:rPr lang="en-US" dirty="0"/>
              <a:t>/wp-content/uploads/</a:t>
            </a:r>
            <a:r>
              <a:rPr lang="en-US" dirty="0" err="1"/>
              <a:t>srpew_final_report.pdf</a:t>
            </a:r>
            <a:r>
              <a:rPr lang="en-US" dirty="0"/>
              <a:t>&gt; [Accessed 2 June 2022].</a:t>
            </a:r>
          </a:p>
          <a:p>
            <a:endParaRPr lang="en-GB" dirty="0"/>
          </a:p>
          <a:p>
            <a:r>
              <a:rPr lang="en-US" dirty="0"/>
              <a:t>Becker, G., 1968. Crime and Punishment: An Economic Approach. Journal of Political Economy, 76(2), pp.169-217.</a:t>
            </a:r>
          </a:p>
          <a:p>
            <a:endParaRPr lang="en-GB" dirty="0"/>
          </a:p>
          <a:p>
            <a:r>
              <a:rPr lang="en-US" dirty="0"/>
              <a:t>Booth, J., 2019. Empowering Disadvantaged Communities in the UK: Missing the Potential of Co-production. Social Change, 49(2), pp.276-292.</a:t>
            </a:r>
          </a:p>
          <a:p>
            <a:endParaRPr lang="en-GB" dirty="0"/>
          </a:p>
          <a:p>
            <a:r>
              <a:rPr lang="en-GB" dirty="0"/>
              <a:t>Bovaird, T. and Loeffler, E., 2012. From Engagement to Co-production: The Contribution of Users and Communities to Outcomes and Public Value. </a:t>
            </a:r>
            <a:r>
              <a:rPr lang="en-GB" i="1" dirty="0"/>
              <a:t>VOLUNTAS: International Journal of Voluntary and </a:t>
            </a:r>
            <a:r>
              <a:rPr lang="en-GB" i="1" dirty="0" err="1"/>
              <a:t>Nonprofit</a:t>
            </a:r>
            <a:r>
              <a:rPr lang="en-GB" i="1" dirty="0"/>
              <a:t> Organizations</a:t>
            </a:r>
            <a:r>
              <a:rPr lang="en-GB" dirty="0"/>
              <a:t>, 23(4), pp.1119-1138.</a:t>
            </a:r>
          </a:p>
          <a:p>
            <a:endParaRPr lang="en-GB" dirty="0"/>
          </a:p>
          <a:p>
            <a:r>
              <a:rPr lang="en-GB" dirty="0"/>
              <a:t>Bovaird, T. and Loeffler, E., 2014. </a:t>
            </a:r>
            <a:r>
              <a:rPr lang="en-GB" i="1" dirty="0"/>
              <a:t>We're all in this together: User and community co-production of public outcomes</a:t>
            </a:r>
            <a:r>
              <a:rPr lang="en-GB" dirty="0"/>
              <a:t>. [online] Research Gate. Available at: &lt;https://</a:t>
            </a:r>
            <a:r>
              <a:rPr lang="en-GB" dirty="0" err="1"/>
              <a:t>www.researchgate.net</a:t>
            </a:r>
            <a:r>
              <a:rPr lang="en-GB" dirty="0"/>
              <a:t>/publication/271213188_We%27re_all_in_this_together_User_and_community_co-production_of_public_outcomes&gt; [Accessed 7 July 2022].</a:t>
            </a:r>
          </a:p>
        </p:txBody>
      </p:sp>
    </p:spTree>
    <p:extLst>
      <p:ext uri="{BB962C8B-B14F-4D97-AF65-F5344CB8AC3E}">
        <p14:creationId xmlns:p14="http://schemas.microsoft.com/office/powerpoint/2010/main" val="95735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E85504-E88B-304B-8467-733FAE0606E1}"/>
              </a:ext>
            </a:extLst>
          </p:cNvPr>
          <p:cNvSpPr txBox="1"/>
          <p:nvPr/>
        </p:nvSpPr>
        <p:spPr>
          <a:xfrm>
            <a:off x="232171" y="394692"/>
            <a:ext cx="11727657" cy="6463308"/>
          </a:xfrm>
          <a:prstGeom prst="rect">
            <a:avLst/>
          </a:prstGeom>
          <a:noFill/>
        </p:spPr>
        <p:txBody>
          <a:bodyPr wrap="square">
            <a:spAutoFit/>
          </a:bodyPr>
          <a:lstStyle/>
          <a:p>
            <a:r>
              <a:rPr lang="en-GB" dirty="0"/>
              <a:t>Bovaird, T., 2007. Beyond Engagement and Participation: User and Community Coproduction of Public Services. </a:t>
            </a:r>
            <a:r>
              <a:rPr lang="en-GB" i="1" dirty="0"/>
              <a:t>Public Administration Review</a:t>
            </a:r>
            <a:r>
              <a:rPr lang="en-GB" dirty="0"/>
              <a:t>, 67(5), pp.846-860.</a:t>
            </a:r>
          </a:p>
          <a:p>
            <a:endParaRPr lang="en-GB" dirty="0"/>
          </a:p>
          <a:p>
            <a:r>
              <a:rPr lang="en-GB" dirty="0"/>
              <a:t>Bovaird, T., </a:t>
            </a:r>
            <a:r>
              <a:rPr lang="en-GB" dirty="0" err="1"/>
              <a:t>Flemig</a:t>
            </a:r>
            <a:r>
              <a:rPr lang="en-GB" dirty="0"/>
              <a:t>, S., Loeffler, E. and Osborne, S., 2019. How far have we come with co-production—and what’s next?. </a:t>
            </a:r>
            <a:r>
              <a:rPr lang="en-GB" i="1" dirty="0"/>
              <a:t>Public Money &amp;amp; Management</a:t>
            </a:r>
            <a:r>
              <a:rPr lang="en-GB" dirty="0"/>
              <a:t>, 39(4), pp.229-232.</a:t>
            </a:r>
          </a:p>
          <a:p>
            <a:endParaRPr lang="en-GB" dirty="0"/>
          </a:p>
          <a:p>
            <a:r>
              <a:rPr lang="en-GB" dirty="0"/>
              <a:t>Boyle, D. and Harris, M., 2009. THE CHALLENGE OF CO-PRODUCTION How equal partnerships between professionals and the public are crucial to improving public services. [online] </a:t>
            </a:r>
            <a:r>
              <a:rPr lang="en-GB" dirty="0" err="1"/>
              <a:t>Neweconomics.org</a:t>
            </a:r>
            <a:r>
              <a:rPr lang="en-GB" dirty="0"/>
              <a:t>. Available at: &lt;https://</a:t>
            </a:r>
            <a:r>
              <a:rPr lang="en-GB" dirty="0" err="1"/>
              <a:t>neweconomics.org</a:t>
            </a:r>
            <a:r>
              <a:rPr lang="en-GB" dirty="0"/>
              <a:t>/uploads/files/312ac8ce93a00d5973_3im6i6t0e.pdf&gt; [Accessed 23 June 2022].</a:t>
            </a:r>
          </a:p>
          <a:p>
            <a:r>
              <a:rPr lang="en-GB" dirty="0"/>
              <a:t> </a:t>
            </a:r>
          </a:p>
          <a:p>
            <a:r>
              <a:rPr lang="en-US" dirty="0" err="1"/>
              <a:t>Brandsen</a:t>
            </a:r>
            <a:r>
              <a:rPr lang="en-US" dirty="0"/>
              <a:t>, T. and </a:t>
            </a:r>
            <a:r>
              <a:rPr lang="en-US" dirty="0" err="1"/>
              <a:t>Pestoff</a:t>
            </a:r>
            <a:r>
              <a:rPr lang="en-US" dirty="0"/>
              <a:t>, V., 2006. Co-production, the third sector and the delivery of public services. Public Management Review, 8(4), pp.493-501.</a:t>
            </a:r>
          </a:p>
          <a:p>
            <a:endParaRPr lang="en-GB" dirty="0"/>
          </a:p>
          <a:p>
            <a:r>
              <a:rPr lang="en-GB" dirty="0"/>
              <a:t>Bridgend Association of Voluntary Organisations. 2022. </a:t>
            </a:r>
            <a:r>
              <a:rPr lang="en-GB" i="1" dirty="0"/>
              <a:t>Become a volunteer - Bridgend Association of Voluntary Organisations</a:t>
            </a:r>
            <a:r>
              <a:rPr lang="en-GB" dirty="0"/>
              <a:t>. [online] Available at: &lt;https://</a:t>
            </a:r>
            <a:r>
              <a:rPr lang="en-GB" dirty="0" err="1"/>
              <a:t>www.bavo.org.uk</a:t>
            </a:r>
            <a:r>
              <a:rPr lang="en-GB" dirty="0"/>
              <a:t>/volunteering/become-a-volunteer/&gt; [Accessed 23 June 2022].</a:t>
            </a:r>
          </a:p>
          <a:p>
            <a:r>
              <a:rPr lang="en-GB" dirty="0"/>
              <a:t> </a:t>
            </a:r>
          </a:p>
          <a:p>
            <a:r>
              <a:rPr lang="en-GB" dirty="0"/>
              <a:t>Brogden, M. and Nijhar, P., 2005. </a:t>
            </a:r>
            <a:r>
              <a:rPr lang="en-GB" i="1" dirty="0"/>
              <a:t>Community policing</a:t>
            </a:r>
            <a:r>
              <a:rPr lang="en-GB" dirty="0"/>
              <a:t>. 1st ed. London: Routledge.</a:t>
            </a:r>
          </a:p>
          <a:p>
            <a:endParaRPr lang="en-GB" dirty="0"/>
          </a:p>
          <a:p>
            <a:r>
              <a:rPr lang="en-US" dirty="0"/>
              <a:t>Campanale, C., Mauro, S. and </a:t>
            </a:r>
            <a:r>
              <a:rPr lang="en-US" dirty="0" err="1"/>
              <a:t>Sancino</a:t>
            </a:r>
            <a:r>
              <a:rPr lang="en-US" dirty="0"/>
              <a:t>, A., 2020. Managing co-production and enhancing good governance principles: insights from two case studies. Journal of Management and Governance, 25(1), pp.275-306.</a:t>
            </a:r>
          </a:p>
          <a:p>
            <a:endParaRPr lang="en-GB" dirty="0"/>
          </a:p>
          <a:p>
            <a:endParaRPr lang="en-GB" dirty="0"/>
          </a:p>
        </p:txBody>
      </p:sp>
    </p:spTree>
    <p:extLst>
      <p:ext uri="{BB962C8B-B14F-4D97-AF65-F5344CB8AC3E}">
        <p14:creationId xmlns:p14="http://schemas.microsoft.com/office/powerpoint/2010/main" val="8611354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8D8AE8-CC7B-0146-93F2-CBD0437055BC}"/>
              </a:ext>
            </a:extLst>
          </p:cNvPr>
          <p:cNvSpPr txBox="1"/>
          <p:nvPr/>
        </p:nvSpPr>
        <p:spPr>
          <a:xfrm>
            <a:off x="0" y="0"/>
            <a:ext cx="12192000" cy="7017306"/>
          </a:xfrm>
          <a:prstGeom prst="rect">
            <a:avLst/>
          </a:prstGeom>
          <a:noFill/>
        </p:spPr>
        <p:txBody>
          <a:bodyPr wrap="square" rtlCol="0">
            <a:spAutoFit/>
          </a:bodyPr>
          <a:lstStyle/>
          <a:p>
            <a:r>
              <a:rPr lang="en-US" dirty="0"/>
              <a:t>Cao, L., 2015. Differentiating confidence in the police, trust in the police, and satisfaction with the police. Policing: An International Journal of Police Strategies &amp;amp; Management, [online] 38(2), pp.239-249. Available at: &lt;https://</a:t>
            </a:r>
            <a:r>
              <a:rPr lang="en-US" dirty="0" err="1"/>
              <a:t>www.emerald.com</a:t>
            </a:r>
            <a:r>
              <a:rPr lang="en-US" dirty="0"/>
              <a:t>/insight/content/</a:t>
            </a:r>
            <a:r>
              <a:rPr lang="en-US" dirty="0" err="1"/>
              <a:t>doi</a:t>
            </a:r>
            <a:r>
              <a:rPr lang="en-US" dirty="0"/>
              <a:t>/10.1108/PIJPSM-12-2014-0127/full/html&gt; [Accessed 19 June 2022].</a:t>
            </a:r>
            <a:endParaRPr lang="en-GB" dirty="0"/>
          </a:p>
          <a:p>
            <a:endParaRPr lang="en-US" dirty="0"/>
          </a:p>
          <a:p>
            <a:r>
              <a:rPr lang="en-US" dirty="0" err="1"/>
              <a:t>Chanan</a:t>
            </a:r>
            <a:r>
              <a:rPr lang="en-US" dirty="0"/>
              <a:t>, G. and Miller, C., 2013. Rethinking community practice. 1st ed. Bristol: The Policy Press.</a:t>
            </a:r>
            <a:endParaRPr lang="en-GB" dirty="0"/>
          </a:p>
          <a:p>
            <a:r>
              <a:rPr lang="en-US" dirty="0"/>
              <a:t> </a:t>
            </a:r>
            <a:endParaRPr lang="en-GB" dirty="0"/>
          </a:p>
          <a:p>
            <a:r>
              <a:rPr lang="en-US" dirty="0"/>
              <a:t>Cohen, L. and </a:t>
            </a:r>
            <a:r>
              <a:rPr lang="en-US" dirty="0" err="1"/>
              <a:t>Machalek</a:t>
            </a:r>
            <a:r>
              <a:rPr lang="en-US" dirty="0"/>
              <a:t>, R., 1988. A General Theory of Expropriative Crime: An Evolutionary Ecological Approach. American Journal of Sociology, 94(3), pp.465-501.</a:t>
            </a:r>
          </a:p>
          <a:p>
            <a:r>
              <a:rPr lang="en-US" dirty="0"/>
              <a:t>	</a:t>
            </a:r>
            <a:endParaRPr lang="en-GB" dirty="0"/>
          </a:p>
          <a:p>
            <a:r>
              <a:rPr lang="en-US" dirty="0"/>
              <a:t>Connell, N., </a:t>
            </a:r>
            <a:r>
              <a:rPr lang="en-US" dirty="0" err="1"/>
              <a:t>Miggans</a:t>
            </a:r>
            <a:r>
              <a:rPr lang="en-US" dirty="0"/>
              <a:t>, K. and McGloin, J., 2008. Can a Community Policing Initiative Reduce Serious Crime?. Police Quarterly, 11(2), pp.127-150.</a:t>
            </a:r>
          </a:p>
          <a:p>
            <a:endParaRPr lang="en-GB" dirty="0"/>
          </a:p>
          <a:p>
            <a:r>
              <a:rPr lang="en-US" dirty="0"/>
              <a:t>Ehrlich, I., 1973. Participation in Illegitimate Activities: A Theoretical and Empirical Investigation. Journal of Political Economy, 81(3), pp.521-565.</a:t>
            </a:r>
          </a:p>
          <a:p>
            <a:endParaRPr lang="en-GB" dirty="0"/>
          </a:p>
          <a:p>
            <a:r>
              <a:rPr lang="en-US" dirty="0"/>
              <a:t>Fleetwood, J. and Lea, J., 2022. Defunding the police in the UK: Critical questions and practical suggestions. The Howard Journal of Crime and Justice, [online] 61(2), pp.167-184. Available at: &lt;https://</a:t>
            </a:r>
            <a:r>
              <a:rPr lang="en-US" dirty="0" err="1"/>
              <a:t>onlinelibrary.wiley.com</a:t>
            </a:r>
            <a:r>
              <a:rPr lang="en-US" dirty="0"/>
              <a:t>/</a:t>
            </a:r>
            <a:r>
              <a:rPr lang="en-US" dirty="0" err="1"/>
              <a:t>doi</a:t>
            </a:r>
            <a:r>
              <a:rPr lang="en-US" dirty="0"/>
              <a:t>/full/10.1111/hojo.12468&gt; [Accessed 9 July 2022].</a:t>
            </a:r>
          </a:p>
          <a:p>
            <a:endParaRPr lang="en-GB" dirty="0"/>
          </a:p>
          <a:p>
            <a:r>
              <a:rPr lang="en-US" dirty="0"/>
              <a:t>George L. </a:t>
            </a:r>
            <a:r>
              <a:rPr lang="en-US" dirty="0" err="1"/>
              <a:t>Kelling</a:t>
            </a:r>
            <a:r>
              <a:rPr lang="en-US" dirty="0"/>
              <a:t>, J., 2022. Broken Windows. [online] The Atlantic. Available at: &lt;https://</a:t>
            </a:r>
            <a:r>
              <a:rPr lang="en-US" dirty="0" err="1"/>
              <a:t>www.theatlantic.com</a:t>
            </a:r>
            <a:r>
              <a:rPr lang="en-US" dirty="0"/>
              <a:t>/magazine/archive/1982/03/broken-windows/304465/&gt; [Accessed 18 June 2022].</a:t>
            </a:r>
          </a:p>
          <a:p>
            <a:endParaRPr lang="en-GB" dirty="0"/>
          </a:p>
          <a:p>
            <a:r>
              <a:rPr lang="en-US" dirty="0"/>
              <a:t>Gill, C., Weisburd, D., </a:t>
            </a:r>
            <a:r>
              <a:rPr lang="en-US" dirty="0" err="1"/>
              <a:t>Telep</a:t>
            </a:r>
            <a:r>
              <a:rPr lang="en-US" dirty="0"/>
              <a:t>, C., Vitter, Z. and Bennett, T., 2014. Community-oriented policing to reduce crime, disorder and fear and increase satisfaction and legitimacy among citizens: a systematic review. Journal of Experimental Criminology, 10(4), pp.399-428.</a:t>
            </a:r>
          </a:p>
        </p:txBody>
      </p:sp>
    </p:spTree>
    <p:extLst>
      <p:ext uri="{BB962C8B-B14F-4D97-AF65-F5344CB8AC3E}">
        <p14:creationId xmlns:p14="http://schemas.microsoft.com/office/powerpoint/2010/main" val="4230736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B384F0-975B-9047-8284-E3CD963E4FBA}"/>
              </a:ext>
            </a:extLst>
          </p:cNvPr>
          <p:cNvSpPr txBox="1"/>
          <p:nvPr/>
        </p:nvSpPr>
        <p:spPr>
          <a:xfrm>
            <a:off x="228600" y="528549"/>
            <a:ext cx="11601450" cy="6186309"/>
          </a:xfrm>
          <a:prstGeom prst="rect">
            <a:avLst/>
          </a:prstGeom>
          <a:noFill/>
        </p:spPr>
        <p:txBody>
          <a:bodyPr wrap="square">
            <a:spAutoFit/>
          </a:bodyPr>
          <a:lstStyle/>
          <a:p>
            <a:r>
              <a:rPr lang="en-US" dirty="0"/>
              <a:t>GOV.WALES, 2021. Regional Partnership Boards (RPBs) | GOV.WALES. [online] GOV.WALES. Available at: &lt;https://</a:t>
            </a:r>
            <a:r>
              <a:rPr lang="en-US" dirty="0" err="1"/>
              <a:t>gov.wales</a:t>
            </a:r>
            <a:r>
              <a:rPr lang="en-US" dirty="0"/>
              <a:t>/regional-partnership-boards-</a:t>
            </a:r>
            <a:r>
              <a:rPr lang="en-US" dirty="0" err="1"/>
              <a:t>rpbs</a:t>
            </a:r>
            <a:r>
              <a:rPr lang="en-US" dirty="0"/>
              <a:t>&gt; [Accessed 3 July 2022].</a:t>
            </a:r>
          </a:p>
          <a:p>
            <a:endParaRPr lang="en-US" dirty="0"/>
          </a:p>
          <a:p>
            <a:r>
              <a:rPr lang="en-US" dirty="0" err="1"/>
              <a:t>Gov.wales</a:t>
            </a:r>
            <a:r>
              <a:rPr lang="en-US" dirty="0"/>
              <a:t>. 2022. Welsh Assembly Government Guidance Circular No: 001/2010. [online] Available at: &lt;https://</a:t>
            </a:r>
            <a:r>
              <a:rPr lang="en-US" dirty="0" err="1"/>
              <a:t>gov.wales</a:t>
            </a:r>
            <a:r>
              <a:rPr lang="en-US" dirty="0"/>
              <a:t>/sites/default/files/publications/2019-07/300110crimeeng.pdf&gt; [Accessed 18 June 2022].</a:t>
            </a:r>
          </a:p>
          <a:p>
            <a:endParaRPr lang="en-GB" dirty="0"/>
          </a:p>
          <a:p>
            <a:r>
              <a:rPr lang="en-US" dirty="0"/>
              <a:t>Higgins, A., 2018. The Future of Neighbourhood Policing. [online] Police-</a:t>
            </a:r>
            <a:r>
              <a:rPr lang="en-US" dirty="0" err="1"/>
              <a:t>foundation.org.uk</a:t>
            </a:r>
            <a:r>
              <a:rPr lang="en-US" dirty="0"/>
              <a:t>. Available at: &lt;https://</a:t>
            </a:r>
            <a:r>
              <a:rPr lang="en-US" dirty="0" err="1"/>
              <a:t>www.police-foundation.org.uk</a:t>
            </a:r>
            <a:r>
              <a:rPr lang="en-US" dirty="0"/>
              <a:t>/2017/wp-content/uploads/2010/10/</a:t>
            </a:r>
            <a:r>
              <a:rPr lang="en-US" dirty="0" err="1"/>
              <a:t>the_future_of_neighbourhood_policing_final.pdf</a:t>
            </a:r>
            <a:r>
              <a:rPr lang="en-US" dirty="0"/>
              <a:t>&gt; [Accessed 2 June 2022].</a:t>
            </a:r>
            <a:endParaRPr lang="en-GB" dirty="0"/>
          </a:p>
          <a:p>
            <a:r>
              <a:rPr lang="en-US" dirty="0"/>
              <a:t> </a:t>
            </a:r>
            <a:endParaRPr lang="en-GB" dirty="0"/>
          </a:p>
          <a:p>
            <a:r>
              <a:rPr lang="en-US" dirty="0"/>
              <a:t>Innes, M., 2004. Signal crimes and signal disorders: notes on deviance as communicative action1. The British Journal of Sociology, 55(3), pp.335-355.</a:t>
            </a:r>
          </a:p>
          <a:p>
            <a:endParaRPr lang="en-GB" dirty="0"/>
          </a:p>
          <a:p>
            <a:r>
              <a:rPr lang="en-US" dirty="0"/>
              <a:t>Innes, M., Roberts, C., Lowe, T. and Innes, H., 2020. Neighbourhood policing. 1st ed. New York, USA: Oxford University Press.</a:t>
            </a:r>
          </a:p>
          <a:p>
            <a:endParaRPr lang="en-GB" dirty="0"/>
          </a:p>
          <a:p>
            <a:r>
              <a:rPr lang="en-US" dirty="0"/>
              <a:t>Jackson, J. and Bradford, B., 2010. What is Trust and Confidence in the Police?. Policing, [online] 4(3), pp.241-248. Available at: &lt;https://</a:t>
            </a:r>
            <a:r>
              <a:rPr lang="en-US" dirty="0" err="1"/>
              <a:t>academic.oup.com</a:t>
            </a:r>
            <a:r>
              <a:rPr lang="en-US" dirty="0"/>
              <a:t>/policing/article-abstract/4/3/241/1467577&gt; [Accessed 19 June 2022].</a:t>
            </a:r>
          </a:p>
          <a:p>
            <a:endParaRPr lang="en-US" dirty="0"/>
          </a:p>
          <a:p>
            <a:r>
              <a:rPr lang="en-US" dirty="0"/>
              <a:t>Jones, T., 2002. The Transformation of Policing? Understanding Current Trends in Policing Systems. British Journal of Criminology, 42(1), pp.129-146.</a:t>
            </a:r>
            <a:endParaRPr lang="en-GB" dirty="0"/>
          </a:p>
          <a:p>
            <a:endParaRPr lang="en-GB" dirty="0"/>
          </a:p>
        </p:txBody>
      </p:sp>
    </p:spTree>
    <p:extLst>
      <p:ext uri="{BB962C8B-B14F-4D97-AF65-F5344CB8AC3E}">
        <p14:creationId xmlns:p14="http://schemas.microsoft.com/office/powerpoint/2010/main" val="3536515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B878A0-682A-2C43-BE24-CE63C4DD7D21}"/>
              </a:ext>
            </a:extLst>
          </p:cNvPr>
          <p:cNvSpPr txBox="1"/>
          <p:nvPr/>
        </p:nvSpPr>
        <p:spPr>
          <a:xfrm>
            <a:off x="385763" y="271463"/>
            <a:ext cx="11415712" cy="6186309"/>
          </a:xfrm>
          <a:prstGeom prst="rect">
            <a:avLst/>
          </a:prstGeom>
          <a:noFill/>
        </p:spPr>
        <p:txBody>
          <a:bodyPr wrap="square" rtlCol="0">
            <a:spAutoFit/>
          </a:bodyPr>
          <a:lstStyle/>
          <a:p>
            <a:r>
              <a:rPr lang="en-US" dirty="0" err="1"/>
              <a:t>Legislation.gov.uk</a:t>
            </a:r>
            <a:r>
              <a:rPr lang="en-US" dirty="0"/>
              <a:t>. n.d. Crime and Disorder Act 1998. [online] Available at: &lt;https://</a:t>
            </a:r>
            <a:r>
              <a:rPr lang="en-US" dirty="0" err="1"/>
              <a:t>www.legislation.gov.uk</a:t>
            </a:r>
            <a:r>
              <a:rPr lang="en-US" dirty="0"/>
              <a:t>/</a:t>
            </a:r>
            <a:r>
              <a:rPr lang="en-US" dirty="0" err="1"/>
              <a:t>ukpga</a:t>
            </a:r>
            <a:r>
              <a:rPr lang="en-US" dirty="0"/>
              <a:t>/1998/37/contents&gt; [Accessed 18 June 2022].</a:t>
            </a:r>
          </a:p>
          <a:p>
            <a:endParaRPr lang="en-GB" dirty="0"/>
          </a:p>
          <a:p>
            <a:r>
              <a:rPr lang="en-US" dirty="0" err="1"/>
              <a:t>Legislation.gov.uk</a:t>
            </a:r>
            <a:r>
              <a:rPr lang="en-US" dirty="0"/>
              <a:t>. n.d. Police and Justice Act 2006. [online] Available at: &lt;https://</a:t>
            </a:r>
            <a:r>
              <a:rPr lang="en-US" dirty="0" err="1"/>
              <a:t>www.legislation.gov.uk</a:t>
            </a:r>
            <a:r>
              <a:rPr lang="en-US" dirty="0"/>
              <a:t>/</a:t>
            </a:r>
            <a:r>
              <a:rPr lang="en-US" dirty="0" err="1"/>
              <a:t>ukpga</a:t>
            </a:r>
            <a:r>
              <a:rPr lang="en-US" dirty="0"/>
              <a:t>/2006/48/contents&gt; [Accessed 18 June 2022].</a:t>
            </a:r>
          </a:p>
          <a:p>
            <a:endParaRPr lang="en-GB" dirty="0"/>
          </a:p>
          <a:p>
            <a:r>
              <a:rPr lang="en-US" dirty="0"/>
              <a:t>Leventakis, G. and Haberfeld, M., 2018. Societal Implications of Community-Oriented Policing and Technology. U/K: Springer Open.</a:t>
            </a:r>
          </a:p>
          <a:p>
            <a:endParaRPr lang="en-GB" dirty="0"/>
          </a:p>
          <a:p>
            <a:r>
              <a:rPr lang="en-US" dirty="0"/>
              <a:t>Loeffler, E. and Bovaird, T., 2019. Assessing the impact of co-production on pathways to outcomes in public services: the case of policing and criminal justice. International Public Management Journal, 23(2), pp.205-223.</a:t>
            </a:r>
          </a:p>
          <a:p>
            <a:endParaRPr lang="en-GB" dirty="0"/>
          </a:p>
          <a:p>
            <a:r>
              <a:rPr lang="en-US" dirty="0"/>
              <a:t>Longstaff, A., Willer, J., Chapman, J., </a:t>
            </a:r>
            <a:r>
              <a:rPr lang="en-US" dirty="0" err="1"/>
              <a:t>Czarnomski</a:t>
            </a:r>
            <a:r>
              <a:rPr lang="en-US" dirty="0"/>
              <a:t>, S. and Graham, J., 2015. Neighbourhood policing: Past, present and future. A review of the literature. [online] Police-</a:t>
            </a:r>
            <a:r>
              <a:rPr lang="en-US" dirty="0" err="1"/>
              <a:t>foundation.org.uk</a:t>
            </a:r>
            <a:r>
              <a:rPr lang="en-US" dirty="0"/>
              <a:t>. Available at: &lt;https://</a:t>
            </a:r>
            <a:r>
              <a:rPr lang="en-US" dirty="0" err="1"/>
              <a:t>www.police-foundation.org.uk</a:t>
            </a:r>
            <a:r>
              <a:rPr lang="en-US" dirty="0"/>
              <a:t>/2017/wp-content/uploads/2017/06/</a:t>
            </a:r>
            <a:r>
              <a:rPr lang="en-US" dirty="0" err="1"/>
              <a:t>neighbourhood_policing_past_present_future.pdf</a:t>
            </a:r>
            <a:r>
              <a:rPr lang="en-US" dirty="0"/>
              <a:t>&gt; [Accessed 26 June 2022].</a:t>
            </a:r>
          </a:p>
          <a:p>
            <a:endParaRPr lang="en-US" dirty="0"/>
          </a:p>
          <a:p>
            <a:r>
              <a:rPr lang="en-US" dirty="0"/>
              <a:t>Manning, P., 2015. Democratic Policing in a Changing World.</a:t>
            </a:r>
          </a:p>
          <a:p>
            <a:endParaRPr lang="en-US" dirty="0"/>
          </a:p>
          <a:p>
            <a:r>
              <a:rPr lang="en-US" dirty="0"/>
              <a:t>Maxwell, N. and Corliss, C., 2020. Implementing co- productive practice with public services: Messages from the research. [online] </a:t>
            </a:r>
            <a:r>
              <a:rPr lang="en-US" dirty="0" err="1"/>
              <a:t>Violencepreventionwales.co.uk</a:t>
            </a:r>
            <a:r>
              <a:rPr lang="en-US" dirty="0"/>
              <a:t>. Available at: &lt;https://</a:t>
            </a:r>
            <a:r>
              <a:rPr lang="en-US" dirty="0" err="1"/>
              <a:t>www.violencepreventionwales.co.uk</a:t>
            </a:r>
            <a:r>
              <a:rPr lang="en-US" dirty="0"/>
              <a:t>/</a:t>
            </a:r>
            <a:r>
              <a:rPr lang="en-US" dirty="0" err="1"/>
              <a:t>cms</a:t>
            </a:r>
            <a:r>
              <a:rPr lang="en-US" dirty="0"/>
              <a:t>-assets/research/Implementing-co-productive-practice-with-public-</a:t>
            </a:r>
            <a:r>
              <a:rPr lang="en-US" dirty="0" err="1"/>
              <a:t>services.pdf</a:t>
            </a:r>
            <a:r>
              <a:rPr lang="en-US" dirty="0"/>
              <a:t>&gt; [Accessed 9 July 2022].</a:t>
            </a:r>
            <a:endParaRPr lang="en-GB" dirty="0"/>
          </a:p>
        </p:txBody>
      </p:sp>
    </p:spTree>
    <p:extLst>
      <p:ext uri="{BB962C8B-B14F-4D97-AF65-F5344CB8AC3E}">
        <p14:creationId xmlns:p14="http://schemas.microsoft.com/office/powerpoint/2010/main" val="3840687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B19E64-3D03-9D4A-9459-045B1A81C92B}"/>
              </a:ext>
            </a:extLst>
          </p:cNvPr>
          <p:cNvSpPr txBox="1"/>
          <p:nvPr/>
        </p:nvSpPr>
        <p:spPr>
          <a:xfrm>
            <a:off x="214313" y="197346"/>
            <a:ext cx="11515725" cy="6463308"/>
          </a:xfrm>
          <a:prstGeom prst="rect">
            <a:avLst/>
          </a:prstGeom>
          <a:noFill/>
        </p:spPr>
        <p:txBody>
          <a:bodyPr wrap="square" rtlCol="0">
            <a:spAutoFit/>
          </a:bodyPr>
          <a:lstStyle/>
          <a:p>
            <a:r>
              <a:rPr lang="en-US" dirty="0"/>
              <a:t>Morrell, K., Bradford, B. and Javid, B., 2019. What does it mean when we ask the public if they are ‘confident’ in policing? The trust, fairness, presence model of ‘public confidence’. International Journal of Police Science &amp;amp; Management, 22(2), pp.111-122.</a:t>
            </a:r>
          </a:p>
          <a:p>
            <a:endParaRPr lang="en-GB" dirty="0"/>
          </a:p>
          <a:p>
            <a:r>
              <a:rPr lang="en-US" dirty="0"/>
              <a:t>Needham, C. and </a:t>
            </a:r>
            <a:r>
              <a:rPr lang="en-US" dirty="0" err="1"/>
              <a:t>Carr</a:t>
            </a:r>
            <a:r>
              <a:rPr lang="en-US" dirty="0"/>
              <a:t>, S., 2009. Co-production: an emerging evidence base for adult social care transformation. [online] </a:t>
            </a:r>
            <a:r>
              <a:rPr lang="en-US" dirty="0" err="1"/>
              <a:t>Lx.iriss.org.uk</a:t>
            </a:r>
            <a:r>
              <a:rPr lang="en-US" dirty="0"/>
              <a:t>. Available at: &lt;https://</a:t>
            </a:r>
            <a:r>
              <a:rPr lang="en-US" dirty="0" err="1"/>
              <a:t>lx.iriss.org.uk</a:t>
            </a:r>
            <a:r>
              <a:rPr lang="en-US" dirty="0"/>
              <a:t>/sites/default/files/resources/Co-</a:t>
            </a:r>
            <a:r>
              <a:rPr lang="en-US" dirty="0" err="1"/>
              <a:t>production.pdf</a:t>
            </a:r>
            <a:r>
              <a:rPr lang="en-US" dirty="0"/>
              <a:t>&gt; [Accessed 7 July 2022].</a:t>
            </a:r>
          </a:p>
          <a:p>
            <a:endParaRPr lang="en-GB" dirty="0"/>
          </a:p>
          <a:p>
            <a:r>
              <a:rPr lang="en-US" dirty="0"/>
              <a:t>NPCC, 2016. Policing Vision 2025. [online] </a:t>
            </a:r>
            <a:r>
              <a:rPr lang="en-US" dirty="0" err="1"/>
              <a:t>Npcc.police.uk</a:t>
            </a:r>
            <a:r>
              <a:rPr lang="en-US" dirty="0"/>
              <a:t>. Available at: &lt;https://</a:t>
            </a:r>
            <a:r>
              <a:rPr lang="en-US" dirty="0" err="1"/>
              <a:t>www.npcc.police.uk</a:t>
            </a:r>
            <a:r>
              <a:rPr lang="en-US" dirty="0"/>
              <a:t>/documents/Policing%20Vision.pdf&gt; [Accessed 24 June 2022].</a:t>
            </a:r>
          </a:p>
          <a:p>
            <a:endParaRPr lang="en-GB" dirty="0"/>
          </a:p>
          <a:p>
            <a:r>
              <a:rPr lang="en-US" dirty="0"/>
              <a:t>Oliver, W., 1998. Community-Orientated Policing: A Systemic Approach to Policing, Prentice Hall. Inc, Upper Saddle River, NJ </a:t>
            </a:r>
          </a:p>
          <a:p>
            <a:endParaRPr lang="en-GB" dirty="0"/>
          </a:p>
          <a:p>
            <a:r>
              <a:rPr lang="en-US" dirty="0"/>
              <a:t>Oliver, W., 1998. Moving beyond “police-community relations” and “the police and society”: Community-oriented policing as an academic course. </a:t>
            </a:r>
            <a:r>
              <a:rPr lang="en-US" i="1" dirty="0"/>
              <a:t>Journal of Criminal Justice Education</a:t>
            </a:r>
            <a:r>
              <a:rPr lang="en-US" dirty="0"/>
              <a:t>, 9(2), pp.303-317.</a:t>
            </a:r>
          </a:p>
          <a:p>
            <a:endParaRPr lang="en-GB" dirty="0"/>
          </a:p>
          <a:p>
            <a:r>
              <a:rPr lang="en-US" dirty="0"/>
              <a:t>Parks, R., Baker, P., Kiser, L., </a:t>
            </a:r>
            <a:r>
              <a:rPr lang="en-US" dirty="0" err="1"/>
              <a:t>Oakerson</a:t>
            </a:r>
            <a:r>
              <a:rPr lang="en-US" dirty="0"/>
              <a:t>, R., Ostrom, E., Ostrom, V., Percy, S., </a:t>
            </a:r>
            <a:r>
              <a:rPr lang="en-US" dirty="0" err="1"/>
              <a:t>Vandivort</a:t>
            </a:r>
            <a:r>
              <a:rPr lang="en-US" dirty="0"/>
              <a:t>, M., Whitaker, G. and Wilson, R., 1982. CONSUMERS AS COPRODUCERS OF PUBLIC SERVICES: SOME ECONOMIC AND INSTITUTIONAL CONSIDERATIONS. Policy Studies Journal, 9(7), pp.1001-1011.</a:t>
            </a:r>
          </a:p>
          <a:p>
            <a:endParaRPr lang="en-US" dirty="0"/>
          </a:p>
          <a:p>
            <a:r>
              <a:rPr lang="en-US" dirty="0"/>
              <a:t>Reisig, M. and Kane, R., 2019. The Oxford handbook of police and policing. Oxford University Press.</a:t>
            </a:r>
          </a:p>
          <a:p>
            <a:endParaRPr lang="en-US" dirty="0"/>
          </a:p>
        </p:txBody>
      </p:sp>
    </p:spTree>
    <p:extLst>
      <p:ext uri="{BB962C8B-B14F-4D97-AF65-F5344CB8AC3E}">
        <p14:creationId xmlns:p14="http://schemas.microsoft.com/office/powerpoint/2010/main" val="2917520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89CE89-25F6-AE4B-8C3D-31227D85205E}"/>
              </a:ext>
            </a:extLst>
          </p:cNvPr>
          <p:cNvSpPr txBox="1"/>
          <p:nvPr/>
        </p:nvSpPr>
        <p:spPr>
          <a:xfrm>
            <a:off x="57149" y="354509"/>
            <a:ext cx="12077701" cy="5909310"/>
          </a:xfrm>
          <a:prstGeom prst="rect">
            <a:avLst/>
          </a:prstGeom>
          <a:noFill/>
        </p:spPr>
        <p:txBody>
          <a:bodyPr wrap="square">
            <a:spAutoFit/>
          </a:bodyPr>
          <a:lstStyle/>
          <a:p>
            <a:r>
              <a:rPr lang="en-US" dirty="0" err="1"/>
              <a:t>Tuffin</a:t>
            </a:r>
            <a:r>
              <a:rPr lang="en-US" dirty="0"/>
              <a:t>, R., Morris, J. and </a:t>
            </a:r>
            <a:r>
              <a:rPr lang="en-US" dirty="0" err="1"/>
              <a:t>poole</a:t>
            </a:r>
            <a:r>
              <a:rPr lang="en-US" dirty="0"/>
              <a:t>, A., 2006. An evaluation of the impact of the National Reassurance Policing </a:t>
            </a:r>
            <a:r>
              <a:rPr lang="en-US" dirty="0" err="1"/>
              <a:t>Programme</a:t>
            </a:r>
            <a:r>
              <a:rPr lang="en-US" dirty="0"/>
              <a:t>. [online] </a:t>
            </a:r>
            <a:r>
              <a:rPr lang="en-US" dirty="0" err="1"/>
              <a:t>Doc.ukdataservice.ac.uk</a:t>
            </a:r>
            <a:r>
              <a:rPr lang="en-US" dirty="0"/>
              <a:t>. Available at: &lt;http://</a:t>
            </a:r>
            <a:r>
              <a:rPr lang="en-US" dirty="0" err="1"/>
              <a:t>doc.ukdataservice.ac.uk</a:t>
            </a:r>
            <a:r>
              <a:rPr lang="en-US" dirty="0"/>
              <a:t>/doc/7450/</a:t>
            </a:r>
            <a:r>
              <a:rPr lang="en-US" dirty="0" err="1"/>
              <a:t>mrdoc</a:t>
            </a:r>
            <a:r>
              <a:rPr lang="en-US" dirty="0"/>
              <a:t>/pdf/7450_hors296.pdf&gt; [Accessed 25 June 2022].</a:t>
            </a:r>
          </a:p>
          <a:p>
            <a:endParaRPr lang="en-GB" dirty="0"/>
          </a:p>
          <a:p>
            <a:r>
              <a:rPr lang="en-US" dirty="0"/>
              <a:t>Selwyn, N., Frank, S., Lake, E., </a:t>
            </a:r>
            <a:r>
              <a:rPr lang="en-US" dirty="0" err="1"/>
              <a:t>Brushett</a:t>
            </a:r>
            <a:r>
              <a:rPr lang="en-US" dirty="0"/>
              <a:t>, M., Owen, M. and Leahy, S., 2019. Review of Public Services Boards. [online] </a:t>
            </a:r>
            <a:r>
              <a:rPr lang="en-US" dirty="0" err="1"/>
              <a:t>Audit.wales</a:t>
            </a:r>
            <a:r>
              <a:rPr lang="en-US" dirty="0"/>
              <a:t>. Available at: &lt;https://</a:t>
            </a:r>
            <a:r>
              <a:rPr lang="en-US" dirty="0" err="1"/>
              <a:t>www.audit.wales</a:t>
            </a:r>
            <a:r>
              <a:rPr lang="en-US" dirty="0"/>
              <a:t>/sites/default/files/review-of-public-service-boards-english_11.pdf&gt; [Accessed 26 June 2022].</a:t>
            </a:r>
          </a:p>
          <a:p>
            <a:endParaRPr lang="en-GB" dirty="0"/>
          </a:p>
          <a:p>
            <a:r>
              <a:rPr lang="en-US" dirty="0" err="1"/>
              <a:t>Sklansky</a:t>
            </a:r>
            <a:r>
              <a:rPr lang="en-US" dirty="0"/>
              <a:t>, D., 2005. "Police and Democracy" by David Alan </a:t>
            </a:r>
            <a:r>
              <a:rPr lang="en-US" dirty="0" err="1"/>
              <a:t>Sklansky</a:t>
            </a:r>
            <a:r>
              <a:rPr lang="en-US" dirty="0"/>
              <a:t>. [online] </a:t>
            </a:r>
            <a:r>
              <a:rPr lang="en-US" dirty="0" err="1"/>
              <a:t>Repository.law.umich.edu</a:t>
            </a:r>
            <a:r>
              <a:rPr lang="en-US" dirty="0"/>
              <a:t>. Available at: &lt;https://</a:t>
            </a:r>
            <a:r>
              <a:rPr lang="en-US" dirty="0" err="1"/>
              <a:t>repository.law.umich.edu</a:t>
            </a:r>
            <a:r>
              <a:rPr lang="en-US" dirty="0"/>
              <a:t>/</a:t>
            </a:r>
            <a:r>
              <a:rPr lang="en-US" dirty="0" err="1"/>
              <a:t>mlr</a:t>
            </a:r>
            <a:r>
              <a:rPr lang="en-US" dirty="0"/>
              <a:t>/vol103/iss7/1&gt; [Accessed 19 June 2022].</a:t>
            </a:r>
          </a:p>
          <a:p>
            <a:endParaRPr lang="en-GB" dirty="0"/>
          </a:p>
          <a:p>
            <a:r>
              <a:rPr lang="en-US" dirty="0" err="1"/>
              <a:t>Skogan</a:t>
            </a:r>
            <a:r>
              <a:rPr lang="en-US" dirty="0"/>
              <a:t>, W. and Steiner, L., 2004. Community Policing in Chicago, Year Ten: An Evaluation of Chicago's Alternative Policing Strategy | Office of Justice Programs. [online] </a:t>
            </a:r>
            <a:r>
              <a:rPr lang="en-US" dirty="0" err="1"/>
              <a:t>Ojp.gov</a:t>
            </a:r>
            <a:r>
              <a:rPr lang="en-US" dirty="0"/>
              <a:t>. Available at: &lt;https://</a:t>
            </a:r>
            <a:r>
              <a:rPr lang="en-US" dirty="0" err="1"/>
              <a:t>www.ojp.gov</a:t>
            </a:r>
            <a:r>
              <a:rPr lang="en-US" dirty="0"/>
              <a:t>/</a:t>
            </a:r>
            <a:r>
              <a:rPr lang="en-US" dirty="0" err="1"/>
              <a:t>ncjrs</a:t>
            </a:r>
            <a:r>
              <a:rPr lang="en-US" dirty="0"/>
              <a:t>/virtual-library/abstracts/community-policing-chicago-year-ten-evaluation-chicagos-alternative&gt; [Accessed 25 June 2022].</a:t>
            </a:r>
          </a:p>
          <a:p>
            <a:endParaRPr lang="en-US" dirty="0"/>
          </a:p>
          <a:p>
            <a:r>
              <a:rPr lang="en-US" dirty="0"/>
              <a:t>Smith, D., Jones, T. and Newburn, T., 2012. Democracy and Police and Crime Commissioners. [online] University of Edinburgh Research Explorer. Available at: &lt;https://</a:t>
            </a:r>
            <a:r>
              <a:rPr lang="en-US" dirty="0" err="1"/>
              <a:t>www.research.ed.ac.uk</a:t>
            </a:r>
            <a:r>
              <a:rPr lang="en-US" dirty="0"/>
              <a:t>/</a:t>
            </a:r>
            <a:r>
              <a:rPr lang="en-US" dirty="0" err="1"/>
              <a:t>en</a:t>
            </a:r>
            <a:r>
              <a:rPr lang="en-US" dirty="0"/>
              <a:t>/publications/democracy-and-police-and-crime-commissioners&gt; [Accessed 19 June 2022].</a:t>
            </a:r>
          </a:p>
          <a:p>
            <a:endParaRPr lang="en-GB" dirty="0"/>
          </a:p>
          <a:p>
            <a:r>
              <a:rPr lang="en-US" dirty="0"/>
              <a:t>South Wales Argus. 2022. Police precept increase in South Wales is proposed. [online] Available at: &lt;https://</a:t>
            </a:r>
            <a:r>
              <a:rPr lang="en-US" dirty="0" err="1"/>
              <a:t>www.southwalesargus.co.uk</a:t>
            </a:r>
            <a:r>
              <a:rPr lang="en-US" dirty="0"/>
              <a:t>/news/19887332.south-wales-police-precept-increase-proposed/&gt; [Accessed 9 July 2022].</a:t>
            </a:r>
          </a:p>
        </p:txBody>
      </p:sp>
    </p:spTree>
    <p:extLst>
      <p:ext uri="{BB962C8B-B14F-4D97-AF65-F5344CB8AC3E}">
        <p14:creationId xmlns:p14="http://schemas.microsoft.com/office/powerpoint/2010/main" val="1371954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0B2BBE-CBD2-2E45-B2FF-086B832E3F89}"/>
              </a:ext>
            </a:extLst>
          </p:cNvPr>
          <p:cNvSpPr txBox="1"/>
          <p:nvPr/>
        </p:nvSpPr>
        <p:spPr>
          <a:xfrm>
            <a:off x="214313" y="378441"/>
            <a:ext cx="11787188" cy="5355312"/>
          </a:xfrm>
          <a:prstGeom prst="rect">
            <a:avLst/>
          </a:prstGeom>
          <a:noFill/>
        </p:spPr>
        <p:txBody>
          <a:bodyPr wrap="square">
            <a:spAutoFit/>
          </a:bodyPr>
          <a:lstStyle/>
          <a:p>
            <a:endParaRPr lang="en-GB" dirty="0"/>
          </a:p>
          <a:p>
            <a:r>
              <a:rPr lang="en-US" dirty="0"/>
              <a:t>South Wales Argus. 2022. This is how much more you'll pay for policing in Gwent from April. [online] Available at: &lt;https://</a:t>
            </a:r>
            <a:r>
              <a:rPr lang="en-US" dirty="0" err="1"/>
              <a:t>www.southwalesargus.co.uk</a:t>
            </a:r>
            <a:r>
              <a:rPr lang="en-US" dirty="0"/>
              <a:t>/news/19935590.gwent-police-council-tax-precept-rising-april-2022/&gt; [Accessed 9 July 2022]. </a:t>
            </a:r>
          </a:p>
          <a:p>
            <a:endParaRPr lang="en-GB" dirty="0"/>
          </a:p>
          <a:p>
            <a:r>
              <a:rPr lang="en-US" dirty="0"/>
              <a:t>Stanko, B., Jackson, J., Bradford, B. and </a:t>
            </a:r>
            <a:r>
              <a:rPr lang="en-US" dirty="0" err="1"/>
              <a:t>Hohl</a:t>
            </a:r>
            <a:r>
              <a:rPr lang="en-US" dirty="0"/>
              <a:t>, K., 2012. A golden thread, a presence amongst uniforms, and a good deal of data: studying public confidence in the London Metropolitan Police. Policing and Society, 22(3), pp.317-331.</a:t>
            </a:r>
          </a:p>
          <a:p>
            <a:endParaRPr lang="en-GB" dirty="0"/>
          </a:p>
          <a:p>
            <a:r>
              <a:rPr lang="en-US" dirty="0" err="1"/>
              <a:t>Verschuere</a:t>
            </a:r>
            <a:r>
              <a:rPr lang="en-US" dirty="0"/>
              <a:t>, B., </a:t>
            </a:r>
            <a:r>
              <a:rPr lang="en-US" dirty="0" err="1"/>
              <a:t>Brandsen</a:t>
            </a:r>
            <a:r>
              <a:rPr lang="en-US" dirty="0"/>
              <a:t>, T. and </a:t>
            </a:r>
            <a:r>
              <a:rPr lang="en-US" dirty="0" err="1"/>
              <a:t>Pestoff</a:t>
            </a:r>
            <a:r>
              <a:rPr lang="en-US" dirty="0"/>
              <a:t>, V., 2012. Co-production: The State of the Art in Research and the Future Agenda. VOLUNTAS: International Journal of Voluntary and Nonprofit Organizations, 23(4), pp.1083-1101.</a:t>
            </a:r>
          </a:p>
          <a:p>
            <a:endParaRPr lang="en-GB" dirty="0"/>
          </a:p>
          <a:p>
            <a:r>
              <a:rPr lang="en-US" dirty="0"/>
              <a:t>WALES, G., 2022. Public Services Boards | GOV.WALES. [online] GOV.WALES. Available at: &lt;https://</a:t>
            </a:r>
            <a:r>
              <a:rPr lang="en-US" dirty="0" err="1"/>
              <a:t>gov.wales</a:t>
            </a:r>
            <a:r>
              <a:rPr lang="en-US" dirty="0"/>
              <a:t>/public-services-boards&gt; [Accessed 26 June 2022].</a:t>
            </a:r>
          </a:p>
          <a:p>
            <a:endParaRPr lang="en-GB" dirty="0"/>
          </a:p>
          <a:p>
            <a:r>
              <a:rPr lang="en-US" dirty="0" err="1"/>
              <a:t>Wegorowski</a:t>
            </a:r>
            <a:r>
              <a:rPr lang="en-US" dirty="0"/>
              <a:t>,, P., 2017. Police and Crime Commissioners – who are they and what do they do?. [online] </a:t>
            </a:r>
            <a:r>
              <a:rPr lang="en-US" dirty="0" err="1"/>
              <a:t>Research.senedd.wales</a:t>
            </a:r>
            <a:r>
              <a:rPr lang="en-US" dirty="0"/>
              <a:t>. Available at: &lt;https://</a:t>
            </a:r>
            <a:r>
              <a:rPr lang="en-US" dirty="0" err="1"/>
              <a:t>research.senedd.wales</a:t>
            </a:r>
            <a:r>
              <a:rPr lang="en-US" dirty="0"/>
              <a:t>/research-articles/police-and-crime-commissioners-who-are-they-and-what-do-they-do/&gt; [Accessed 9 July 2022].</a:t>
            </a:r>
          </a:p>
          <a:p>
            <a:endParaRPr lang="en-GB" dirty="0"/>
          </a:p>
          <a:p>
            <a:r>
              <a:rPr lang="en-US" dirty="0"/>
              <a:t>Wilkinson, R. and Pickett, K., 2009. The Spirit Level: Why Equal Societies Almost Always Do Better.. London: Allen Lane.</a:t>
            </a:r>
            <a:endParaRPr lang="en-GB" dirty="0"/>
          </a:p>
        </p:txBody>
      </p:sp>
    </p:spTree>
    <p:extLst>
      <p:ext uri="{BB962C8B-B14F-4D97-AF65-F5344CB8AC3E}">
        <p14:creationId xmlns:p14="http://schemas.microsoft.com/office/powerpoint/2010/main" val="644987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25403</TotalTime>
  <Words>4199</Words>
  <Application>Microsoft Macintosh PowerPoint</Application>
  <PresentationFormat>Widescreen</PresentationFormat>
  <Paragraphs>242</Paragraphs>
  <Slides>30</Slides>
  <Notes>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Andrew Hayes (2117217)</dc:creator>
  <cp:keywords/>
  <dc:description/>
  <cp:lastModifiedBy>Andrew Hayes (2117217)</cp:lastModifiedBy>
  <cp:revision>44</cp:revision>
  <dcterms:created xsi:type="dcterms:W3CDTF">2022-06-03T20:24:42Z</dcterms:created>
  <dcterms:modified xsi:type="dcterms:W3CDTF">2022-07-24T09:14:10Z</dcterms:modified>
  <cp:category/>
</cp:coreProperties>
</file>