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5"/>
  </p:notesMasterIdLst>
  <p:sldIdLst>
    <p:sldId id="256" r:id="rId2"/>
    <p:sldId id="268" r:id="rId3"/>
    <p:sldId id="257" r:id="rId4"/>
    <p:sldId id="258" r:id="rId5"/>
    <p:sldId id="259" r:id="rId6"/>
    <p:sldId id="260" r:id="rId7"/>
    <p:sldId id="261" r:id="rId8"/>
    <p:sldId id="262" r:id="rId9"/>
    <p:sldId id="263" r:id="rId10"/>
    <p:sldId id="264" r:id="rId11"/>
    <p:sldId id="265" r:id="rId12"/>
    <p:sldId id="266" r:id="rId13"/>
    <p:sldId id="267" r:id="rId14"/>
  </p:sldIdLst>
  <p:sldSz cx="12192000" cy="6858000"/>
  <p:notesSz cx="6858000" cy="12192000"/>
  <p:embeddedFontLst>
    <p:embeddedFont>
      <p:font typeface="Calibri" panose="020F0502020204030204" pitchFamily="34" charset="0"/>
      <p:regular r:id="rId16"/>
      <p:bold r:id="rId17"/>
      <p:italic r:id="rId18"/>
      <p:boldItalic r:id="rId19"/>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71186" autoAdjust="0"/>
  </p:normalViewPr>
  <p:slideViewPr>
    <p:cSldViewPr snapToGrid="0" snapToObjects="1">
      <p:cViewPr varScale="1">
        <p:scale>
          <a:sx n="60" d="100"/>
          <a:sy n="60" d="100"/>
        </p:scale>
        <p:origin x="1522"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213577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8" Type="http://schemas.openxmlformats.org/officeDocument/2006/relationships/hyperlink" Target="https://doi.org/10.30574/ijsra.2024.12.1.0765" TargetMode="External"/><Relationship Id="rId3" Type="http://schemas.openxmlformats.org/officeDocument/2006/relationships/hyperlink" Target="https://doi.org/10.1177/01492063241281457" TargetMode="External"/><Relationship Id="rId7" Type="http://schemas.openxmlformats.org/officeDocument/2006/relationships/hyperlink" Target="https://www.taylorfrancis.com/chapters/edit/10.4324/9781003432272-6/claude-shannon-warren-weaver-1949-mathematical-theory-communication-heike-graf"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doi.org/10.1111/lit.12283" TargetMode="External"/><Relationship Id="rId5" Type="http://schemas.openxmlformats.org/officeDocument/2006/relationships/hyperlink" Target="https://doi.org/10.1177/14705958221136707" TargetMode="External"/><Relationship Id="rId10" Type="http://schemas.openxmlformats.org/officeDocument/2006/relationships/hyperlink" Target="https://doi.org/10.1007/978-3-031-84453-9_6" TargetMode="External"/><Relationship Id="rId4" Type="http://schemas.openxmlformats.org/officeDocument/2006/relationships/hyperlink" Target="https://www.tafpublications.com/gip_content/paper/Jahss-6.4.4.pdf" TargetMode="External"/><Relationship Id="rId9" Type="http://schemas.openxmlformats.org/officeDocument/2006/relationships/hyperlink" Target="https://www.researchgate.net/profile/Marwa-Malek-2/publication/401675525_Communication_Barriers_in_The_Workplace_A_Study_in_Educational_Institutions/links/69ad67baa91b826e4348358b/Communication-Barriers-in-The-Workplace-A-Study-in-Educational-Institutions.pdf"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5010546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Flight Foods Ltd is a medium-sized company which produces and markets ready meals to airlines. It wants to increase its market share, and it has been losing clients because of constant food quality problems. Among the complaints are undercooked food, poor packaging and the appearance of meat in the vegetarian meals. This can reduce customer satisfaction and ruin the image of the company. Not only is production the problem, though. Communication issues also exist between the management and the factory workers, as shown in the case study. Communication should be efficient, and the employees are to be informed about hygiene rules, storage terms, production and safety rules. The presentation reflects on five obstacles to communication: environmental noise, body language and language, age and generational differences, cultural differences and emotional communication. These barriers will be </a:t>
            </a:r>
            <a:r>
              <a:rPr lang="en-US" sz="1800" dirty="0" err="1">
                <a:effectLst/>
                <a:latin typeface="Times New Roman" panose="02020603050405020304" pitchFamily="18" charset="0"/>
                <a:ea typeface="Times New Roman" panose="02020603050405020304" pitchFamily="18" charset="0"/>
              </a:rPr>
              <a:t>analysed</a:t>
            </a:r>
            <a:r>
              <a:rPr lang="en-US" sz="1800" dirty="0">
                <a:effectLst/>
                <a:latin typeface="Times New Roman" panose="02020603050405020304" pitchFamily="18" charset="0"/>
                <a:ea typeface="Times New Roman" panose="02020603050405020304" pitchFamily="18" charset="0"/>
              </a:rPr>
              <a:t> using Shannon and Weaver, Schramm and </a:t>
            </a:r>
            <a:r>
              <a:rPr lang="en-US" sz="1800" dirty="0" err="1">
                <a:effectLst/>
                <a:latin typeface="Times New Roman" panose="02020603050405020304" pitchFamily="18" charset="0"/>
                <a:ea typeface="Times New Roman" panose="02020603050405020304" pitchFamily="18" charset="0"/>
              </a:rPr>
              <a:t>Berlo</a:t>
            </a:r>
            <a:r>
              <a:rPr lang="en-US" sz="1800" dirty="0">
                <a:effectLst/>
                <a:latin typeface="Times New Roman" panose="02020603050405020304" pitchFamily="18" charset="0"/>
                <a:ea typeface="Times New Roman" panose="02020603050405020304" pitchFamily="18" charset="0"/>
              </a:rPr>
              <a:t> models, and practical solutions will be presented to improve communication at Flight Foods.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2.1 Shannon and Weaver Model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Shannon and Weaver model explains communication as the sender, message, channel and receiver. It also involves noise, which may disrupt a message when communicating it (Graf, 2024).</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Gary is the sender at Flight Foods. The messages are his hygiene and production instructions, and the communication channels are speech and written signs. The receivers are the employees.</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model is especially applicable to environmental noise since old equipment produces loud noises as Gary interacts with employees.</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Receiving a message does not necessarily mean that one can understand it. An employee may hear Gary but fail to understand because of language, culture, knowledge or experience. Thus, Schramm and </a:t>
            </a:r>
            <a:r>
              <a:rPr lang="en-US" sz="1800" dirty="0" err="1">
                <a:effectLst/>
                <a:latin typeface="Times New Roman" panose="02020603050405020304" pitchFamily="18" charset="0"/>
                <a:ea typeface="Times New Roman" panose="02020603050405020304" pitchFamily="18" charset="0"/>
              </a:rPr>
              <a:t>Berlo</a:t>
            </a:r>
            <a:r>
              <a:rPr lang="en-US" sz="1800" dirty="0">
                <a:effectLst/>
                <a:latin typeface="Times New Roman" panose="02020603050405020304" pitchFamily="18" charset="0"/>
                <a:ea typeface="Times New Roman" panose="02020603050405020304" pitchFamily="18" charset="0"/>
              </a:rPr>
              <a:t> also come in handy to </a:t>
            </a:r>
            <a:r>
              <a:rPr lang="en-US" sz="1800" dirty="0" err="1">
                <a:effectLst/>
                <a:latin typeface="Times New Roman" panose="02020603050405020304" pitchFamily="18" charset="0"/>
                <a:ea typeface="Times New Roman" panose="02020603050405020304" pitchFamily="18" charset="0"/>
              </a:rPr>
              <a:t>analyse</a:t>
            </a:r>
            <a:r>
              <a:rPr lang="en-US" sz="1800" dirty="0">
                <a:effectLst/>
                <a:latin typeface="Times New Roman" panose="02020603050405020304" pitchFamily="18" charset="0"/>
                <a:ea typeface="Times New Roman" panose="02020603050405020304" pitchFamily="18" charset="0"/>
              </a:rPr>
              <a:t> the case.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3.1 Description of the Barrier</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Environmental noise is the first impediment to communication. The factory is big and spacious, yet has outdated and loud machinery.</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Gary says that the machines make clanking and banging noises as he attempts to talk to employees. This may render auditory instructions challenging to hear appropriately.</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This may be a serious problem in food production. The employees cannot hear important guidance on hygiene, temperatures in food, equipment, or safe food handling (</a:t>
            </a:r>
            <a:r>
              <a:rPr lang="en-US" sz="1800" dirty="0" err="1">
                <a:effectLst/>
                <a:latin typeface="Times New Roman" panose="02020603050405020304" pitchFamily="18" charset="0"/>
                <a:ea typeface="Times New Roman" panose="02020603050405020304" pitchFamily="18" charset="0"/>
              </a:rPr>
              <a:t>Rabiei</a:t>
            </a:r>
            <a:r>
              <a:rPr lang="en-US" sz="1800" dirty="0">
                <a:effectLst/>
                <a:latin typeface="Times New Roman" panose="02020603050405020304" pitchFamily="18" charset="0"/>
                <a:ea typeface="Times New Roman" panose="02020603050405020304" pitchFamily="18" charset="0"/>
              </a:rPr>
              <a:t> and </a:t>
            </a:r>
            <a:r>
              <a:rPr lang="en-US" sz="1800" dirty="0" err="1">
                <a:effectLst/>
                <a:latin typeface="Times New Roman" panose="02020603050405020304" pitchFamily="18" charset="0"/>
                <a:ea typeface="Times New Roman" panose="02020603050405020304" pitchFamily="18" charset="0"/>
              </a:rPr>
              <a:t>Ardekani</a:t>
            </a:r>
            <a:r>
              <a:rPr lang="en-US" sz="1800" dirty="0">
                <a:effectLst/>
                <a:latin typeface="Times New Roman" panose="02020603050405020304" pitchFamily="18" charset="0"/>
                <a:ea typeface="Times New Roman" panose="02020603050405020304" pitchFamily="18" charset="0"/>
              </a:rPr>
              <a:t>, 2021).</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3.2 Shannon and Weaver.</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Shannon and Weaver is suitable because the sound in the environment can be a direct threat to the communication channel.</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Using an example, Gary could be correct when he instructs an employee to keep fresh meat chilled. The equipment can, however, disrupt the message prior to its delivery to the employee.</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Consequently, the employee might only hear half of what he or she is being told or misinterpret what Gary is saying.</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case also talks of chicken that was placed on worktops overnight till it became sticky and smelly. The case does not prove that noise caused such an incident to occur, but it shows the possible effects that can happen in case of a lack of essential hygiene communication.</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3.3 Recommended Solutions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Flight food will have to make an effort to reduce the noise level of machines through routine maintenance, updating of the old machines or through operating practices.</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Vital guidelines must be provided in less noisy places as well. Training on hygiene must not occur close to operating machinery that has a lot of noise.</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Verbal instructions should be backed with visual communication. This can be </a:t>
            </a:r>
            <a:r>
              <a:rPr lang="en-US" sz="1800" dirty="0" err="1">
                <a:effectLst/>
                <a:latin typeface="Times New Roman" panose="02020603050405020304" pitchFamily="18" charset="0"/>
                <a:ea typeface="Times New Roman" panose="02020603050405020304" pitchFamily="18" charset="0"/>
              </a:rPr>
              <a:t>characterised</a:t>
            </a:r>
            <a:r>
              <a:rPr lang="en-US" sz="1800" dirty="0">
                <a:effectLst/>
                <a:latin typeface="Times New Roman" panose="02020603050405020304" pitchFamily="18" charset="0"/>
                <a:ea typeface="Times New Roman" panose="02020603050405020304" pitchFamily="18" charset="0"/>
              </a:rPr>
              <a:t> by simple language, clear pictures and other symbols which can be easily identified.</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Gary will also be required to check understanding. Before the task is done, employees might repeat vital instructions or show how it should be done.</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3.4 Mini Conclusion</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Workplace noise is an issue and obstacle to communication. Communication can be more assured with a reduction of noise, a more relaxed area and rephrasing.</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4.1 Description of the Barrier</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One of the most evident communication issues in Flight Foods is language. Gary elaborates that most workers primarily use their languages and have little English.</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Gary mainly communicates in English. The signs near the factory are also in English and include instructions on hairnets, handwashing, machinery and chilled meat.</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Providing written information to the employees does not mean that they understand. Workers with low English skills may not be in a position to comprehend important instructions appropriately (Augustin </a:t>
            </a:r>
            <a:r>
              <a:rPr lang="en-US" sz="1800" i="1" dirty="0">
                <a:effectLst/>
                <a:latin typeface="Times New Roman" panose="02020603050405020304" pitchFamily="18" charset="0"/>
                <a:ea typeface="Times New Roman" panose="02020603050405020304" pitchFamily="18" charset="0"/>
              </a:rPr>
              <a:t>et al.</a:t>
            </a:r>
            <a:r>
              <a:rPr lang="en-US" sz="1800" dirty="0">
                <a:effectLst/>
                <a:latin typeface="Times New Roman" panose="02020603050405020304" pitchFamily="18" charset="0"/>
                <a:ea typeface="Times New Roman" panose="02020603050405020304" pitchFamily="18" charset="0"/>
              </a:rPr>
              <a:t>, 2025).</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importance of body language is also beneficial. Facial expressions, gestures, tone of voice and </a:t>
            </a:r>
            <a:r>
              <a:rPr lang="en-US" sz="1800" dirty="0" err="1">
                <a:effectLst/>
                <a:latin typeface="Times New Roman" panose="02020603050405020304" pitchFamily="18" charset="0"/>
                <a:ea typeface="Times New Roman" panose="02020603050405020304" pitchFamily="18" charset="0"/>
              </a:rPr>
              <a:t>behaviour</a:t>
            </a:r>
            <a:r>
              <a:rPr lang="en-US" sz="1800" dirty="0">
                <a:effectLst/>
                <a:latin typeface="Times New Roman" panose="02020603050405020304" pitchFamily="18" charset="0"/>
                <a:ea typeface="Times New Roman" panose="02020603050405020304" pitchFamily="18" charset="0"/>
              </a:rPr>
              <a:t> may affect the way the employees perceive a message (Rouse, 2021).</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4.2 Application of SMCR Model by </a:t>
            </a:r>
            <a:r>
              <a:rPr lang="en-US" sz="1800" b="1" dirty="0" err="1">
                <a:effectLst/>
                <a:latin typeface="Times New Roman" panose="02020603050405020304" pitchFamily="18" charset="0"/>
                <a:ea typeface="Times New Roman" panose="02020603050405020304" pitchFamily="18" charset="0"/>
              </a:rPr>
              <a:t>Berlo</a:t>
            </a:r>
            <a:r>
              <a:rPr lang="en-US" sz="1800" b="1" dirty="0">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SMCR model by </a:t>
            </a:r>
            <a:r>
              <a:rPr lang="en-US" sz="1800" dirty="0" err="1">
                <a:effectLst/>
                <a:latin typeface="Times New Roman" panose="02020603050405020304" pitchFamily="18" charset="0"/>
                <a:ea typeface="Times New Roman" panose="02020603050405020304" pitchFamily="18" charset="0"/>
              </a:rPr>
              <a:t>Berlo</a:t>
            </a:r>
            <a:r>
              <a:rPr lang="en-US" sz="1800" dirty="0">
                <a:effectLst/>
                <a:latin typeface="Times New Roman" panose="02020603050405020304" pitchFamily="18" charset="0"/>
                <a:ea typeface="Times New Roman" panose="02020603050405020304" pitchFamily="18" charset="0"/>
              </a:rPr>
              <a:t> includes the components of Source, Message, Channel and Receiver.</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Gary is the source. The effectiveness of communication can be influenced by his communication skills, knowledge and attitude.</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It consists of hygiene and manufacture guidelines. The medium can be verbal, non-verbal, visual, examples and gestures.</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receivers are employees. They are of varied languages, cultures, ages and experience.</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Communication can thus be challenging in case of language differences between the source and the recipients of the message in terms of language, communication skills or background.</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4.3 Recommended Solutions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Flight Foods ought to have systematic induction prior to workers starting production.</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Communication should be done in simple English, with illustrations, demonstrations and visual symbols. Where possible, translated information could also be given.</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Gary could be a subject of a show-me technique. He could request the employees to show what they have learned after giving a command.</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Managers should also be provided with communication training. This can help them to use a good tone, positive body language and respectful communication.</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4.4 Mini Conclusion</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language differences can not be just an employee issue. Flight Foods needs to come up with multilingual communication that is effective for its multilingual employees.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5.1 Description of the Barrier.</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Flight Foods workers are aged 16-60. Gary believes that the older employees know him better and that it is the younger employees who are the opposite of what he says.</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But this is what Gary regards as his personal opinion. The argument that the younger employees are inherently poor communicators is not proven in the case.</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real issue can be the disparities in experience, confidence, knowledge and training needs in the workplace (</a:t>
            </a:r>
            <a:r>
              <a:rPr lang="en-US" sz="1800" dirty="0" err="1">
                <a:effectLst/>
                <a:latin typeface="Times New Roman" panose="02020603050405020304" pitchFamily="18" charset="0"/>
                <a:ea typeface="Times New Roman" panose="02020603050405020304" pitchFamily="18" charset="0"/>
              </a:rPr>
              <a:t>Mentado-Labao</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et al.</a:t>
            </a:r>
            <a:r>
              <a:rPr lang="en-US" sz="1800" dirty="0">
                <a:effectLst/>
                <a:latin typeface="Times New Roman" panose="02020603050405020304" pitchFamily="18" charset="0"/>
                <a:ea typeface="Times New Roman" panose="02020603050405020304" pitchFamily="18" charset="0"/>
              </a:rPr>
              <a:t>, 2026).</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5.2 Application of Schramm's Model</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Schramm's model is effective as it pays attention to feedback and field of experience.</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Gary is a competent and skilled individual in food hygiene. Comparatively, a 16-year-old worker could not possess much experience in employment or food production.</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People may perceive the same message differently since they have different experiences. Hence, Gary cannot tell that all employees will perceive an instruction in the same way.</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Feedback will enable Gary to establish whether the workers have received the intended message.</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5.3 Recommended Solutions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Competence-based training should be applied by Flight Foods as opposed to making assumptions based on age.</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All new workers should receive the same basic food safety training. Additional support must be based on the basis of personal knowledge and experience.</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Senior employees may guide inexperienced workers who require guidance. Mentoring, however, must be based on age and experience, not alone.</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Training may also include visual instructions, demonstrations, supervised practice and frequent feedback.</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5.4 Mini Conclusion</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It is not age alone which is likely to be the primary communication issue. Differences in knowledge and experience are more important. The training should therefore be oriented towards individual needs and abilities of the employees.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6.1 Description of the Barrier</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case explains that the workforce mainly consists of immigrants from five different cultural groups.</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Workers of various backgrounds might speak different languages, have different communication styles, past working experiences and expectations of the management.</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case does not refer to the five cultures, and the beliefs of the cultures are not described. Thus, one should not assume any specific cultural groups.</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key point is that the communication can be received differently by employees who belong to various backgrounds.</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6.2 Application of Schramm and </a:t>
            </a:r>
            <a:r>
              <a:rPr lang="en-US" sz="1800" b="1" dirty="0" err="1">
                <a:effectLst/>
                <a:latin typeface="Times New Roman" panose="02020603050405020304" pitchFamily="18" charset="0"/>
                <a:ea typeface="Times New Roman" panose="02020603050405020304" pitchFamily="18" charset="0"/>
              </a:rPr>
              <a:t>Berlo</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Schramm model is that the fields of experience of individuals can affect communication. Individuals with varying experiences can be able to interpret the same piece of information in different ways.</a:t>
            </a:r>
          </a:p>
          <a:p>
            <a:pPr marL="0" marR="0" algn="just">
              <a:lnSpc>
                <a:spcPct val="150000"/>
              </a:lnSpc>
              <a:spcBef>
                <a:spcPts val="0"/>
              </a:spcBef>
              <a:spcAft>
                <a:spcPts val="0"/>
              </a:spcAft>
            </a:pPr>
            <a:r>
              <a:rPr lang="en-US" sz="1800" dirty="0" err="1">
                <a:effectLst/>
                <a:latin typeface="Times New Roman" panose="02020603050405020304" pitchFamily="18" charset="0"/>
                <a:ea typeface="Times New Roman" panose="02020603050405020304" pitchFamily="18" charset="0"/>
              </a:rPr>
              <a:t>Berlo</a:t>
            </a:r>
            <a:r>
              <a:rPr lang="en-US" sz="1800" dirty="0">
                <a:effectLst/>
                <a:latin typeface="Times New Roman" panose="02020603050405020304" pitchFamily="18" charset="0"/>
                <a:ea typeface="Times New Roman" panose="02020603050405020304" pitchFamily="18" charset="0"/>
              </a:rPr>
              <a:t> is also applicable since the source and the receiver may be affected by social and cultural backgrounds.</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manager is Gary, a London (East End) English, although the majority of the employees are of different cultural backgrounds. These differences can alter communication and reception of messages.</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Cultural diversity itself is not the problem. The challenge is the creation of communication standards which can be easily understood.</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6.3 Recommended Solutions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Flight Foods should set one standard of hygiene and production standards for all employees.</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standards should be explained and supported by practical examples and illustrations.</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Cross-cultural communication and inclusive leadership training should be provided to managers (</a:t>
            </a:r>
            <a:r>
              <a:rPr lang="en-US" sz="1800" dirty="0" err="1">
                <a:effectLst/>
                <a:latin typeface="Times New Roman" panose="02020603050405020304" pitchFamily="18" charset="0"/>
                <a:ea typeface="Times New Roman" panose="02020603050405020304" pitchFamily="18" charset="0"/>
              </a:rPr>
              <a:t>Mouboua</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et al.</a:t>
            </a:r>
            <a:r>
              <a:rPr lang="en-US" sz="1800" dirty="0">
                <a:effectLst/>
                <a:latin typeface="Times New Roman" panose="02020603050405020304" pitchFamily="18" charset="0"/>
                <a:ea typeface="Times New Roman" panose="02020603050405020304" pitchFamily="18" charset="0"/>
              </a:rPr>
              <a:t>, 2024). This could help them to address other employees in the most respectful way.</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employees must also be at ease posing questions when they are in doubt. They should not feel afraid or humiliated to inquire.</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6.4 Mini Conclusion</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Cultural diversity should be supported by inclusive communication, shared norms, respectful management, and regular feedback (</a:t>
            </a:r>
            <a:r>
              <a:rPr lang="en-US" sz="1800" dirty="0" err="1">
                <a:effectLst/>
                <a:latin typeface="Times New Roman" panose="02020603050405020304" pitchFamily="18" charset="0"/>
                <a:ea typeface="Times New Roman" panose="02020603050405020304" pitchFamily="18" charset="0"/>
              </a:rPr>
              <a:t>Feitosa</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et al.</a:t>
            </a:r>
            <a:r>
              <a:rPr lang="en-US" sz="1800" dirty="0">
                <a:effectLst/>
                <a:latin typeface="Times New Roman" panose="02020603050405020304" pitchFamily="18" charset="0"/>
                <a:ea typeface="Times New Roman" panose="02020603050405020304" pitchFamily="18" charset="0"/>
              </a:rPr>
              <a:t>, 2022). The same safety and performance expectations should be known to all employees.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7.1 Description of the Barrier</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last obstacle is in terms of feelings and actions. Gary is tired, pressured and stressed, as it is shown in the case.</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He works late until about 2 a.m. in his car and wakes up in the morning at 6 a.m. He also finds grease on his fingernails and is unable to find a clean uniform.</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When Gary finds out that there is chicken left outside overnight, he gets furious, pulls his hair and yells at workers.</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This practice may be uncomfortable for the workers. They may become less willing to ask, report errors or say that they do not comprehend the directions (Geddes </a:t>
            </a:r>
            <a:r>
              <a:rPr lang="en-US" sz="1800" i="1" dirty="0">
                <a:effectLst/>
                <a:latin typeface="Times New Roman" panose="02020603050405020304" pitchFamily="18" charset="0"/>
                <a:ea typeface="Times New Roman" panose="02020603050405020304" pitchFamily="18" charset="0"/>
              </a:rPr>
              <a:t>et al.</a:t>
            </a:r>
            <a:r>
              <a:rPr lang="en-US" sz="1800" dirty="0">
                <a:effectLst/>
                <a:latin typeface="Times New Roman" panose="02020603050405020304" pitchFamily="18" charset="0"/>
                <a:ea typeface="Times New Roman" panose="02020603050405020304" pitchFamily="18" charset="0"/>
              </a:rPr>
              <a:t>, 2020).</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7.2 Application of </a:t>
            </a:r>
            <a:r>
              <a:rPr lang="en-US" sz="1800" b="1" dirty="0" err="1">
                <a:effectLst/>
                <a:latin typeface="Times New Roman" panose="02020603050405020304" pitchFamily="18" charset="0"/>
                <a:ea typeface="Times New Roman" panose="02020603050405020304" pitchFamily="18" charset="0"/>
              </a:rPr>
              <a:t>Berlo</a:t>
            </a:r>
            <a:r>
              <a:rPr lang="en-US" sz="1800" b="1" dirty="0">
                <a:effectLst/>
                <a:latin typeface="Times New Roman" panose="02020603050405020304" pitchFamily="18" charset="0"/>
                <a:ea typeface="Times New Roman" panose="02020603050405020304" pitchFamily="18" charset="0"/>
              </a:rPr>
              <a:t> and Schramm</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attitude of the source can influence the communication according to the model developed by </a:t>
            </a:r>
            <a:r>
              <a:rPr lang="en-US" sz="1800" dirty="0" err="1">
                <a:effectLst/>
                <a:latin typeface="Times New Roman" panose="02020603050405020304" pitchFamily="18" charset="0"/>
                <a:ea typeface="Times New Roman" panose="02020603050405020304" pitchFamily="18" charset="0"/>
              </a:rPr>
              <a:t>Berlo</a:t>
            </a:r>
            <a:r>
              <a:rPr lang="en-US" sz="1800" dirty="0">
                <a:effectLst/>
                <a:latin typeface="Times New Roman" panose="02020603050405020304" pitchFamily="18" charset="0"/>
                <a:ea typeface="Times New Roman" panose="02020603050405020304" pitchFamily="18" charset="0"/>
              </a:rPr>
              <a:t>.</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Gary might make the right command, but the message will not be effective when he conveys it with anger or lack of respect.</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Feedback is also observed in the model of Schramm. Employees who fear the wrath of an angry employee might not give out the honest feedback or request clarification.</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7.3 Gary's </a:t>
            </a:r>
            <a:r>
              <a:rPr lang="en-US" sz="1800" b="1" dirty="0" err="1">
                <a:effectLst/>
                <a:latin typeface="Times New Roman" panose="02020603050405020304" pitchFamily="18" charset="0"/>
                <a:ea typeface="Times New Roman" panose="02020603050405020304" pitchFamily="18" charset="0"/>
              </a:rPr>
              <a:t>Behaviour</a:t>
            </a:r>
            <a:r>
              <a:rPr lang="en-US" sz="1800" b="1" dirty="0">
                <a:effectLst/>
                <a:latin typeface="Times New Roman" panose="02020603050405020304" pitchFamily="18" charset="0"/>
                <a:ea typeface="Times New Roman" panose="02020603050405020304" pitchFamily="18" charset="0"/>
              </a:rPr>
              <a:t> as Nonverbal Communication</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nonverbal message of Gary himself is noteworthy.</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He demands that employees live by strict hygiene rules, but shows up at work with coffee and gravy stains on his uniform. He is also aware that his hair is not hygienically acceptable.</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Contradicting messages are thus sent to employees. Gary states that hygiene is important, but his </a:t>
            </a:r>
            <a:r>
              <a:rPr lang="en-US" sz="1800" dirty="0" err="1">
                <a:effectLst/>
                <a:latin typeface="Times New Roman" panose="02020603050405020304" pitchFamily="18" charset="0"/>
                <a:ea typeface="Times New Roman" panose="02020603050405020304" pitchFamily="18" charset="0"/>
              </a:rPr>
              <a:t>behaviour</a:t>
            </a:r>
            <a:r>
              <a:rPr lang="en-US" sz="1800" dirty="0">
                <a:effectLst/>
                <a:latin typeface="Times New Roman" panose="02020603050405020304" pitchFamily="18" charset="0"/>
                <a:ea typeface="Times New Roman" panose="02020603050405020304" pitchFamily="18" charset="0"/>
              </a:rPr>
              <a:t> can show that managers do not always behave the same way.</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This inconsistency can reduce his credibility and decrease the likelihood of his employees taking his orders seriously.</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7.4 Recommended Solutions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Leadership and communication training that </a:t>
            </a:r>
            <a:r>
              <a:rPr lang="en-US" sz="1800" dirty="0" err="1">
                <a:effectLst/>
                <a:latin typeface="Times New Roman" panose="02020603050405020304" pitchFamily="18" charset="0"/>
                <a:ea typeface="Times New Roman" panose="02020603050405020304" pitchFamily="18" charset="0"/>
              </a:rPr>
              <a:t>emphasises</a:t>
            </a:r>
            <a:r>
              <a:rPr lang="en-US" sz="1800" dirty="0">
                <a:effectLst/>
                <a:latin typeface="Times New Roman" panose="02020603050405020304" pitchFamily="18" charset="0"/>
                <a:ea typeface="Times New Roman" panose="02020603050405020304" pitchFamily="18" charset="0"/>
              </a:rPr>
              <a:t> emotional control, positive feedback and respectful communication should be offered to Gary (Wangchuk, 2021).</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In case errors occur, he needs to find the issue, why it occurred and what needs to be done rather than attack the employees.</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Flight Foods should also check the workload of Gary. It appears that he is training employees and also running the production floor.</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company should provide formal induction and other supervisory support. The same hygiene standards that employees should have should also apply to managers.</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7.5 Mini Conclusion</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Emotional communication demonstrates that effectiveness is dependent on what is said and the delivery. Employee trust and communication can be enhanced by respectful leadership and emotional control.</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five communication barriers are related. Even a command to a worker with little English, in the case of a stressed manager standing next to a machine making noise, will prove even harder to understand.</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Noise has an influence on the communication channel. Language affects understanding. It depends on age and experience to interpret. Shared understanding can be affected by cultural differences, and trust and feedback can be diminished by emotional </a:t>
            </a:r>
            <a:r>
              <a:rPr lang="en-US" sz="1800" dirty="0" err="1">
                <a:effectLst/>
                <a:latin typeface="Times New Roman" panose="02020603050405020304" pitchFamily="18" charset="0"/>
                <a:ea typeface="Times New Roman" panose="02020603050405020304" pitchFamily="18" charset="0"/>
              </a:rPr>
              <a:t>behaviour</a:t>
            </a:r>
            <a:r>
              <a:rPr lang="en-US" sz="1800" dirty="0">
                <a:effectLst/>
                <a:latin typeface="Times New Roman" panose="02020603050405020304" pitchFamily="18" charset="0"/>
                <a:ea typeface="Times New Roman" panose="02020603050405020304" pitchFamily="18" charset="0"/>
              </a:rPr>
              <a:t> (</a:t>
            </a:r>
            <a:r>
              <a:rPr lang="en-US" sz="1800" dirty="0" err="1">
                <a:effectLst/>
                <a:latin typeface="Times New Roman" panose="02020603050405020304" pitchFamily="18" charset="0"/>
                <a:ea typeface="Times New Roman" panose="02020603050405020304" pitchFamily="18" charset="0"/>
              </a:rPr>
              <a:t>Nonche</a:t>
            </a:r>
            <a:r>
              <a:rPr lang="en-US" sz="1800" dirty="0">
                <a:effectLst/>
                <a:latin typeface="Times New Roman" panose="02020603050405020304" pitchFamily="18" charset="0"/>
                <a:ea typeface="Times New Roman" panose="02020603050405020304" pitchFamily="18" charset="0"/>
              </a:rPr>
              <a:t> and Abd Malek, 2026).</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Thus, Flight Foods should not consider each barrier as a totally independent issue.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9.1 Formal Induction Before Work Begins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Flight Foods should implement mandatory induction of employees before unmonitored production starts (</a:t>
            </a:r>
            <a:r>
              <a:rPr lang="en-US" sz="1800" dirty="0" err="1">
                <a:effectLst/>
                <a:latin typeface="Times New Roman" panose="02020603050405020304" pitchFamily="18" charset="0"/>
                <a:ea typeface="Times New Roman" panose="02020603050405020304" pitchFamily="18" charset="0"/>
              </a:rPr>
              <a:t>Azka</a:t>
            </a:r>
            <a:r>
              <a:rPr lang="en-US" sz="1800" dirty="0">
                <a:effectLst/>
                <a:latin typeface="Times New Roman" panose="02020603050405020304" pitchFamily="18" charset="0"/>
                <a:ea typeface="Times New Roman" panose="02020603050405020304" pitchFamily="18" charset="0"/>
              </a:rPr>
              <a:t> and Hasib, 2020).</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This may enhance food hygiene education as well as diminish issues related to language, experience and cultural variations.</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9.2 Multi-Method Communication</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company cannot do away with one mode of communication.</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Important directions should be conveyed through both oral and written messages, illustrations, visual signs and demonstrations (</a:t>
            </a:r>
            <a:r>
              <a:rPr lang="en-US" sz="1800" dirty="0" err="1">
                <a:effectLst/>
                <a:latin typeface="Times New Roman" panose="02020603050405020304" pitchFamily="18" charset="0"/>
                <a:ea typeface="Times New Roman" panose="02020603050405020304" pitchFamily="18" charset="0"/>
              </a:rPr>
              <a:t>Troussas</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et al.</a:t>
            </a:r>
            <a:r>
              <a:rPr lang="en-US" sz="1800" dirty="0">
                <a:effectLst/>
                <a:latin typeface="Times New Roman" panose="02020603050405020304" pitchFamily="18" charset="0"/>
                <a:ea typeface="Times New Roman" panose="02020603050405020304" pitchFamily="18" charset="0"/>
              </a:rPr>
              <a:t>, 2025).</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9.3 Feedback and Understanding Checks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Flight Foods ought to employ closed-loop communication.</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Manager makes an instruction, employee clarifies or shows what he or she got, and manager corrects any misposition and then the task proceeds (</a:t>
            </a:r>
            <a:r>
              <a:rPr lang="en-US" sz="1800" dirty="0" err="1">
                <a:effectLst/>
                <a:latin typeface="Times New Roman" panose="02020603050405020304" pitchFamily="18" charset="0"/>
                <a:ea typeface="Times New Roman" panose="02020603050405020304" pitchFamily="18" charset="0"/>
              </a:rPr>
              <a:t>Frean</a:t>
            </a:r>
            <a:r>
              <a:rPr lang="en-US" sz="1800" dirty="0">
                <a:effectLst/>
                <a:latin typeface="Times New Roman" panose="02020603050405020304" pitchFamily="18" charset="0"/>
                <a:ea typeface="Times New Roman" panose="02020603050405020304" pitchFamily="18" charset="0"/>
              </a:rPr>
              <a:t>, 2022).</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9.4 Improve the Physical Working Environment</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Old machinery should be checked and serviced to reduce unnecessary noise.</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Training, safety briefs and key conversations should also be carried out in a less noisy part of the workplace.</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9.5 Strengthen Leadership</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Managers should be role models to employees.</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same hygiene standards, professional </a:t>
            </a:r>
            <a:r>
              <a:rPr lang="en-US" sz="1800" dirty="0" err="1">
                <a:effectLst/>
                <a:latin typeface="Times New Roman" panose="02020603050405020304" pitchFamily="18" charset="0"/>
                <a:ea typeface="Times New Roman" panose="02020603050405020304" pitchFamily="18" charset="0"/>
              </a:rPr>
              <a:t>behaviour</a:t>
            </a:r>
            <a:r>
              <a:rPr lang="en-US" sz="1800" dirty="0">
                <a:effectLst/>
                <a:latin typeface="Times New Roman" panose="02020603050405020304" pitchFamily="18" charset="0"/>
                <a:ea typeface="Times New Roman" panose="02020603050405020304" pitchFamily="18" charset="0"/>
              </a:rPr>
              <a:t> and uniform standards should apply to the managers and the workers.</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9.6 Establish an Inclusive Communication Culture</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employees must be at ease posing questions when something is not clear.</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communication process must turn two-way, and the workers could ask questions, explain the instructions, show understanding and receive feedback.</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Flight Foods' quality problems cannot be blamed only on individual workers. As demonstrated in the case, the communication system in the company has weak areas.</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Messages can be interfered with by environmental noise. The language barrier can reduce understanding, but age and experience can affect the meaning of instructions. The differences in culture can affect mutual understanding, and emotional responses can harm trust and feedback.</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These communication challenges are explained by Shannon and Weaver, Schramm and </a:t>
            </a:r>
            <a:r>
              <a:rPr lang="en-US" sz="1800" dirty="0" err="1">
                <a:effectLst/>
                <a:latin typeface="Times New Roman" panose="02020603050405020304" pitchFamily="18" charset="0"/>
                <a:ea typeface="Times New Roman" panose="02020603050405020304" pitchFamily="18" charset="0"/>
              </a:rPr>
              <a:t>Berlo</a:t>
            </a:r>
            <a:r>
              <a:rPr lang="en-US" sz="1800" dirty="0">
                <a:effectLst/>
                <a:latin typeface="Times New Roman" panose="02020603050405020304" pitchFamily="18" charset="0"/>
                <a:ea typeface="Times New Roman" panose="02020603050405020304" pitchFamily="18" charset="0"/>
              </a:rPr>
              <a:t> in various ways.</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Flight Foods must then consider a formal induction, a less noisy communication space, plain language, visual instructions, practical demonstrations and frequent feedback. Inclusive management and respectful leadership are also important.</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areas will enable Flight Foods to reduce misunderstandings, improve food hygiene and production standards and improve the response to the identified customer complaints in the case.</a:t>
            </a:r>
          </a:p>
          <a:p>
            <a:pPr marL="0" marR="0" algn="just">
              <a:lnSpc>
                <a:spcPct val="150000"/>
              </a:lnSpc>
              <a:spcBef>
                <a:spcPts val="0"/>
              </a:spcBef>
              <a:spcAft>
                <a:spcPts val="800"/>
              </a:spcAft>
            </a:pPr>
            <a:br>
              <a:rPr lang="en-US" sz="1800" dirty="0">
                <a:effectLst/>
                <a:latin typeface="Times New Roman" panose="02020603050405020304" pitchFamily="18" charset="0"/>
                <a:ea typeface="Times New Roman" panose="02020603050405020304" pitchFamily="18" charset="0"/>
              </a:rPr>
            </a:br>
            <a:r>
              <a:rPr lang="en-US" sz="1800" dirty="0">
                <a:solidFill>
                  <a:srgbClr val="4472C4"/>
                </a:solidFill>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US" sz="1800" dirty="0">
                <a:solidFill>
                  <a:srgbClr val="222222"/>
                </a:solidFill>
                <a:effectLst/>
                <a:latin typeface="Times New Roman" panose="02020603050405020304" pitchFamily="18" charset="0"/>
                <a:ea typeface="Times New Roman" panose="02020603050405020304" pitchFamily="18" charset="0"/>
              </a:rPr>
              <a:t>Augustin, T.J., </a:t>
            </a:r>
            <a:r>
              <a:rPr lang="en-US" sz="1800" dirty="0" err="1">
                <a:solidFill>
                  <a:srgbClr val="222222"/>
                </a:solidFill>
                <a:effectLst/>
                <a:latin typeface="Times New Roman" panose="02020603050405020304" pitchFamily="18" charset="0"/>
                <a:ea typeface="Times New Roman" panose="02020603050405020304" pitchFamily="18" charset="0"/>
              </a:rPr>
              <a:t>Pudelko</a:t>
            </a:r>
            <a:r>
              <a:rPr lang="en-US" sz="1800" dirty="0">
                <a:solidFill>
                  <a:srgbClr val="222222"/>
                </a:solidFill>
                <a:effectLst/>
                <a:latin typeface="Times New Roman" panose="02020603050405020304" pitchFamily="18" charset="0"/>
                <a:ea typeface="Times New Roman" panose="02020603050405020304" pitchFamily="18" charset="0"/>
              </a:rPr>
              <a:t>, M. and Kirkman, B., 2025. Examining </a:t>
            </a:r>
            <a:r>
              <a:rPr lang="en-US" sz="1800" dirty="0" err="1">
                <a:solidFill>
                  <a:srgbClr val="222222"/>
                </a:solidFill>
                <a:effectLst/>
                <a:latin typeface="Times New Roman" panose="02020603050405020304" pitchFamily="18" charset="0"/>
                <a:ea typeface="Times New Roman" panose="02020603050405020304" pitchFamily="18" charset="0"/>
              </a:rPr>
              <a:t>multiculturals</a:t>
            </a:r>
            <a:r>
              <a:rPr lang="en-US" sz="1800" dirty="0">
                <a:solidFill>
                  <a:srgbClr val="222222"/>
                </a:solidFill>
                <a:effectLst/>
                <a:latin typeface="Times New Roman" panose="02020603050405020304" pitchFamily="18" charset="0"/>
                <a:ea typeface="Times New Roman" panose="02020603050405020304" pitchFamily="18" charset="0"/>
              </a:rPr>
              <a:t>’ and multilinguals’ paradoxical bridging behaviors in overcoming cultural and language barriers in organizations. </a:t>
            </a:r>
            <a:r>
              <a:rPr lang="en-US" sz="1800" i="1" dirty="0">
                <a:solidFill>
                  <a:srgbClr val="222222"/>
                </a:solidFill>
                <a:effectLst/>
                <a:latin typeface="Times New Roman" panose="02020603050405020304" pitchFamily="18" charset="0"/>
                <a:ea typeface="Times New Roman" panose="02020603050405020304" pitchFamily="18" charset="0"/>
              </a:rPr>
              <a:t>Journal of Management</a:t>
            </a:r>
            <a:r>
              <a:rPr lang="en-US" sz="1800" dirty="0">
                <a:solidFill>
                  <a:srgbClr val="222222"/>
                </a:solidFill>
                <a:effectLst/>
                <a:latin typeface="Times New Roman" panose="02020603050405020304" pitchFamily="18" charset="0"/>
                <a:ea typeface="Times New Roman" panose="02020603050405020304" pitchFamily="18" charset="0"/>
              </a:rPr>
              <a:t>, </a:t>
            </a:r>
            <a:r>
              <a:rPr lang="en-US" sz="1800" i="1" dirty="0">
                <a:solidFill>
                  <a:srgbClr val="222222"/>
                </a:solidFill>
                <a:effectLst/>
                <a:latin typeface="Times New Roman" panose="02020603050405020304" pitchFamily="18" charset="0"/>
                <a:ea typeface="Times New Roman" panose="02020603050405020304" pitchFamily="18" charset="0"/>
              </a:rPr>
              <a:t>51</a:t>
            </a:r>
            <a:r>
              <a:rPr lang="en-US" sz="1800" dirty="0">
                <a:solidFill>
                  <a:srgbClr val="222222"/>
                </a:solidFill>
                <a:effectLst/>
                <a:latin typeface="Times New Roman" panose="02020603050405020304" pitchFamily="18" charset="0"/>
                <a:ea typeface="Times New Roman" panose="02020603050405020304" pitchFamily="18" charset="0"/>
              </a:rPr>
              <a:t>(8), pp.3490-3525. </a:t>
            </a:r>
            <a:r>
              <a:rPr lang="en-US" sz="1800" u="sng" dirty="0">
                <a:solidFill>
                  <a:srgbClr val="0563C1"/>
                </a:solidFill>
                <a:effectLst/>
                <a:latin typeface="Times New Roman" panose="02020603050405020304" pitchFamily="18" charset="0"/>
                <a:ea typeface="Times New Roman" panose="02020603050405020304" pitchFamily="18" charset="0"/>
                <a:hlinkClick r:id="rId3"/>
              </a:rPr>
              <a:t>https://doi.org/10.1177/01492063241281457</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spcAft>
                <a:spcPts val="1200"/>
              </a:spcAft>
            </a:pPr>
            <a:r>
              <a:rPr lang="en-US" sz="1800" dirty="0" err="1">
                <a:solidFill>
                  <a:srgbClr val="222222"/>
                </a:solidFill>
                <a:effectLst/>
                <a:latin typeface="Times New Roman" panose="02020603050405020304" pitchFamily="18" charset="0"/>
                <a:ea typeface="Times New Roman" panose="02020603050405020304" pitchFamily="18" charset="0"/>
              </a:rPr>
              <a:t>Azka</a:t>
            </a:r>
            <a:r>
              <a:rPr lang="en-US" sz="1800" dirty="0">
                <a:solidFill>
                  <a:srgbClr val="222222"/>
                </a:solidFill>
                <a:effectLst/>
                <a:latin typeface="Times New Roman" panose="02020603050405020304" pitchFamily="18" charset="0"/>
                <a:ea typeface="Times New Roman" panose="02020603050405020304" pitchFamily="18" charset="0"/>
              </a:rPr>
              <a:t>, Z.N. and Hasib, S., 2020. The phenomenon study of effective communication of trainers in the induction training. </a:t>
            </a:r>
            <a:r>
              <a:rPr lang="en-US" sz="1800" i="1" dirty="0">
                <a:solidFill>
                  <a:srgbClr val="222222"/>
                </a:solidFill>
                <a:effectLst/>
                <a:latin typeface="Times New Roman" panose="02020603050405020304" pitchFamily="18" charset="0"/>
                <a:ea typeface="Times New Roman" panose="02020603050405020304" pitchFamily="18" charset="0"/>
              </a:rPr>
              <a:t>Journal of Advances in Humanities and Social Sciences</a:t>
            </a:r>
            <a:r>
              <a:rPr lang="en-US" sz="1800" dirty="0">
                <a:solidFill>
                  <a:srgbClr val="222222"/>
                </a:solidFill>
                <a:effectLst/>
                <a:latin typeface="Times New Roman" panose="02020603050405020304" pitchFamily="18" charset="0"/>
                <a:ea typeface="Times New Roman" panose="02020603050405020304" pitchFamily="18" charset="0"/>
              </a:rPr>
              <a:t>, </a:t>
            </a:r>
            <a:r>
              <a:rPr lang="en-US" sz="1800" i="1" dirty="0">
                <a:solidFill>
                  <a:srgbClr val="222222"/>
                </a:solidFill>
                <a:effectLst/>
                <a:latin typeface="Times New Roman" panose="02020603050405020304" pitchFamily="18" charset="0"/>
                <a:ea typeface="Times New Roman" panose="02020603050405020304" pitchFamily="18" charset="0"/>
              </a:rPr>
              <a:t>6</a:t>
            </a:r>
            <a:r>
              <a:rPr lang="en-US" sz="1800" dirty="0">
                <a:solidFill>
                  <a:srgbClr val="222222"/>
                </a:solidFill>
                <a:effectLst/>
                <a:latin typeface="Times New Roman" panose="02020603050405020304" pitchFamily="18" charset="0"/>
                <a:ea typeface="Times New Roman" panose="02020603050405020304" pitchFamily="18" charset="0"/>
              </a:rPr>
              <a:t>(4), pp.147-155. </a:t>
            </a:r>
            <a:r>
              <a:rPr lang="en-US" sz="1800" u="sng" dirty="0">
                <a:solidFill>
                  <a:srgbClr val="0563C1"/>
                </a:solidFill>
                <a:effectLst/>
                <a:latin typeface="Times New Roman" panose="02020603050405020304" pitchFamily="18" charset="0"/>
                <a:ea typeface="Times New Roman" panose="02020603050405020304" pitchFamily="18" charset="0"/>
                <a:hlinkClick r:id="rId4"/>
              </a:rPr>
              <a:t>https://www.tafpublications.com/gip_content/paper/Jahss-6.4.4.pdf</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spcAft>
                <a:spcPts val="1200"/>
              </a:spcAft>
            </a:pPr>
            <a:r>
              <a:rPr lang="en-US" sz="1800" dirty="0" err="1">
                <a:solidFill>
                  <a:srgbClr val="222222"/>
                </a:solidFill>
                <a:effectLst/>
                <a:latin typeface="Times New Roman" panose="02020603050405020304" pitchFamily="18" charset="0"/>
                <a:ea typeface="Times New Roman" panose="02020603050405020304" pitchFamily="18" charset="0"/>
              </a:rPr>
              <a:t>Feitosa</a:t>
            </a:r>
            <a:r>
              <a:rPr lang="en-US" sz="1800" dirty="0">
                <a:solidFill>
                  <a:srgbClr val="222222"/>
                </a:solidFill>
                <a:effectLst/>
                <a:latin typeface="Times New Roman" panose="02020603050405020304" pitchFamily="18" charset="0"/>
                <a:ea typeface="Times New Roman" panose="02020603050405020304" pitchFamily="18" charset="0"/>
              </a:rPr>
              <a:t>, J., </a:t>
            </a:r>
            <a:r>
              <a:rPr lang="en-US" sz="1800" dirty="0" err="1">
                <a:solidFill>
                  <a:srgbClr val="222222"/>
                </a:solidFill>
                <a:effectLst/>
                <a:latin typeface="Times New Roman" panose="02020603050405020304" pitchFamily="18" charset="0"/>
                <a:ea typeface="Times New Roman" panose="02020603050405020304" pitchFamily="18" charset="0"/>
              </a:rPr>
              <a:t>Hagenbuch</a:t>
            </a:r>
            <a:r>
              <a:rPr lang="en-US" sz="1800" dirty="0">
                <a:solidFill>
                  <a:srgbClr val="222222"/>
                </a:solidFill>
                <a:effectLst/>
                <a:latin typeface="Times New Roman" panose="02020603050405020304" pitchFamily="18" charset="0"/>
                <a:ea typeface="Times New Roman" panose="02020603050405020304" pitchFamily="18" charset="0"/>
              </a:rPr>
              <a:t>, S., Patel, B. and Davis, A., 2022. Performing in diverse settings: A diversity, equity, and inclusion approach to culture. </a:t>
            </a:r>
            <a:r>
              <a:rPr lang="en-US" sz="1800" i="1" dirty="0">
                <a:solidFill>
                  <a:srgbClr val="222222"/>
                </a:solidFill>
                <a:effectLst/>
                <a:latin typeface="Times New Roman" panose="02020603050405020304" pitchFamily="18" charset="0"/>
                <a:ea typeface="Times New Roman" panose="02020603050405020304" pitchFamily="18" charset="0"/>
              </a:rPr>
              <a:t>International Journal of Cross Cultural Management</a:t>
            </a:r>
            <a:r>
              <a:rPr lang="en-US" sz="1800" dirty="0">
                <a:solidFill>
                  <a:srgbClr val="222222"/>
                </a:solidFill>
                <a:effectLst/>
                <a:latin typeface="Times New Roman" panose="02020603050405020304" pitchFamily="18" charset="0"/>
                <a:ea typeface="Times New Roman" panose="02020603050405020304" pitchFamily="18" charset="0"/>
              </a:rPr>
              <a:t>, </a:t>
            </a:r>
            <a:r>
              <a:rPr lang="en-US" sz="1800" i="1" dirty="0">
                <a:solidFill>
                  <a:srgbClr val="222222"/>
                </a:solidFill>
                <a:effectLst/>
                <a:latin typeface="Times New Roman" panose="02020603050405020304" pitchFamily="18" charset="0"/>
                <a:ea typeface="Times New Roman" panose="02020603050405020304" pitchFamily="18" charset="0"/>
              </a:rPr>
              <a:t>22</a:t>
            </a:r>
            <a:r>
              <a:rPr lang="en-US" sz="1800" dirty="0">
                <a:solidFill>
                  <a:srgbClr val="222222"/>
                </a:solidFill>
                <a:effectLst/>
                <a:latin typeface="Times New Roman" panose="02020603050405020304" pitchFamily="18" charset="0"/>
                <a:ea typeface="Times New Roman" panose="02020603050405020304" pitchFamily="18" charset="0"/>
              </a:rPr>
              <a:t>(3), pp.433-457. </a:t>
            </a:r>
            <a:r>
              <a:rPr lang="en-US" sz="1800" u="sng" dirty="0">
                <a:solidFill>
                  <a:srgbClr val="0563C1"/>
                </a:solidFill>
                <a:effectLst/>
                <a:latin typeface="Times New Roman" panose="02020603050405020304" pitchFamily="18" charset="0"/>
                <a:ea typeface="Times New Roman" panose="02020603050405020304" pitchFamily="18" charset="0"/>
                <a:hlinkClick r:id="rId5"/>
              </a:rPr>
              <a:t>https://doi.org/10.1177/14705958221136707</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spcAft>
                <a:spcPts val="1200"/>
              </a:spcAft>
            </a:pPr>
            <a:r>
              <a:rPr lang="en-US" sz="1800" dirty="0" err="1">
                <a:solidFill>
                  <a:srgbClr val="222222"/>
                </a:solidFill>
                <a:effectLst/>
                <a:latin typeface="Times New Roman" panose="02020603050405020304" pitchFamily="18" charset="0"/>
                <a:ea typeface="Times New Roman" panose="02020603050405020304" pitchFamily="18" charset="0"/>
              </a:rPr>
              <a:t>Frean</a:t>
            </a:r>
            <a:r>
              <a:rPr lang="en-US" sz="1800" dirty="0">
                <a:solidFill>
                  <a:srgbClr val="222222"/>
                </a:solidFill>
                <a:effectLst/>
                <a:latin typeface="Times New Roman" panose="02020603050405020304" pitchFamily="18" charset="0"/>
                <a:ea typeface="Times New Roman" panose="02020603050405020304" pitchFamily="18" charset="0"/>
              </a:rPr>
              <a:t>, J., 2022. Comprehension across disciplines: A practical framework for reading research. </a:t>
            </a:r>
            <a:r>
              <a:rPr lang="en-US" sz="1800" i="1" dirty="0">
                <a:solidFill>
                  <a:srgbClr val="222222"/>
                </a:solidFill>
                <a:effectLst/>
                <a:latin typeface="Times New Roman" panose="02020603050405020304" pitchFamily="18" charset="0"/>
                <a:ea typeface="Times New Roman" panose="02020603050405020304" pitchFamily="18" charset="0"/>
              </a:rPr>
              <a:t>Literacy</a:t>
            </a:r>
            <a:r>
              <a:rPr lang="en-US" sz="1800" dirty="0">
                <a:solidFill>
                  <a:srgbClr val="222222"/>
                </a:solidFill>
                <a:effectLst/>
                <a:latin typeface="Times New Roman" panose="02020603050405020304" pitchFamily="18" charset="0"/>
                <a:ea typeface="Times New Roman" panose="02020603050405020304" pitchFamily="18" charset="0"/>
              </a:rPr>
              <a:t>, </a:t>
            </a:r>
            <a:r>
              <a:rPr lang="en-US" sz="1800" i="1" dirty="0">
                <a:solidFill>
                  <a:srgbClr val="222222"/>
                </a:solidFill>
                <a:effectLst/>
                <a:latin typeface="Times New Roman" panose="02020603050405020304" pitchFamily="18" charset="0"/>
                <a:ea typeface="Times New Roman" panose="02020603050405020304" pitchFamily="18" charset="0"/>
              </a:rPr>
              <a:t>56</a:t>
            </a:r>
            <a:r>
              <a:rPr lang="en-US" sz="1800" dirty="0">
                <a:solidFill>
                  <a:srgbClr val="222222"/>
                </a:solidFill>
                <a:effectLst/>
                <a:latin typeface="Times New Roman" panose="02020603050405020304" pitchFamily="18" charset="0"/>
                <a:ea typeface="Times New Roman" panose="02020603050405020304" pitchFamily="18" charset="0"/>
              </a:rPr>
              <a:t>(4), pp.299-310. </a:t>
            </a:r>
            <a:r>
              <a:rPr lang="en-US" sz="1800" b="1" u="sng" dirty="0">
                <a:solidFill>
                  <a:srgbClr val="123D80"/>
                </a:solidFill>
                <a:effectLst/>
                <a:latin typeface="Times New Roman" panose="02020603050405020304" pitchFamily="18" charset="0"/>
                <a:ea typeface="Times New Roman" panose="02020603050405020304" pitchFamily="18" charset="0"/>
                <a:hlinkClick r:id="rId6"/>
              </a:rPr>
              <a:t>https://doi.org/10.1111/lit.12283</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spcAft>
                <a:spcPts val="1200"/>
              </a:spcAft>
            </a:pPr>
            <a:r>
              <a:rPr lang="en-US" sz="1800" dirty="0">
                <a:solidFill>
                  <a:srgbClr val="222222"/>
                </a:solidFill>
                <a:effectLst/>
                <a:latin typeface="Times New Roman" panose="02020603050405020304" pitchFamily="18" charset="0"/>
                <a:ea typeface="Times New Roman" panose="02020603050405020304" pitchFamily="18" charset="0"/>
              </a:rPr>
              <a:t>Geddes, D., Callister, R.R. and Gibson, D.E., 2020. A message in the madness: Functions of workplace anger in organizational life. </a:t>
            </a:r>
            <a:r>
              <a:rPr lang="en-US" sz="1800" i="1" dirty="0">
                <a:solidFill>
                  <a:srgbClr val="222222"/>
                </a:solidFill>
                <a:effectLst/>
                <a:latin typeface="Times New Roman" panose="02020603050405020304" pitchFamily="18" charset="0"/>
                <a:ea typeface="Times New Roman" panose="02020603050405020304" pitchFamily="18" charset="0"/>
              </a:rPr>
              <a:t>Academy of Management Perspectives</a:t>
            </a:r>
            <a:r>
              <a:rPr lang="en-US" sz="1800" dirty="0">
                <a:solidFill>
                  <a:srgbClr val="222222"/>
                </a:solidFill>
                <a:effectLst/>
                <a:latin typeface="Times New Roman" panose="02020603050405020304" pitchFamily="18" charset="0"/>
                <a:ea typeface="Times New Roman" panose="02020603050405020304" pitchFamily="18" charset="0"/>
              </a:rPr>
              <a:t>, </a:t>
            </a:r>
            <a:r>
              <a:rPr lang="en-US" sz="1800" i="1" dirty="0">
                <a:solidFill>
                  <a:srgbClr val="222222"/>
                </a:solidFill>
                <a:effectLst/>
                <a:latin typeface="Times New Roman" panose="02020603050405020304" pitchFamily="18" charset="0"/>
                <a:ea typeface="Times New Roman" panose="02020603050405020304" pitchFamily="18" charset="0"/>
              </a:rPr>
              <a:t>34</a:t>
            </a:r>
            <a:r>
              <a:rPr lang="en-US" sz="1800" dirty="0">
                <a:solidFill>
                  <a:srgbClr val="222222"/>
                </a:solidFill>
                <a:effectLst/>
                <a:latin typeface="Times New Roman" panose="02020603050405020304" pitchFamily="18" charset="0"/>
                <a:ea typeface="Times New Roman" panose="02020603050405020304" pitchFamily="18" charset="0"/>
              </a:rPr>
              <a:t>(1), pp.28-47.</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spcAft>
                <a:spcPts val="1200"/>
              </a:spcAft>
            </a:pPr>
            <a:r>
              <a:rPr lang="en-US" sz="1800" dirty="0">
                <a:solidFill>
                  <a:srgbClr val="222222"/>
                </a:solidFill>
                <a:effectLst/>
                <a:latin typeface="Times New Roman" panose="02020603050405020304" pitchFamily="18" charset="0"/>
                <a:ea typeface="Times New Roman" panose="02020603050405020304" pitchFamily="18" charset="0"/>
              </a:rPr>
              <a:t>Graf, H., 2024. Claude Shannon and warren weaver (1949) the mathematical theory of communication. In </a:t>
            </a:r>
            <a:r>
              <a:rPr lang="en-US" sz="1800" i="1" dirty="0">
                <a:solidFill>
                  <a:srgbClr val="222222"/>
                </a:solidFill>
                <a:effectLst/>
                <a:latin typeface="Times New Roman" panose="02020603050405020304" pitchFamily="18" charset="0"/>
                <a:ea typeface="Times New Roman" panose="02020603050405020304" pitchFamily="18" charset="0"/>
              </a:rPr>
              <a:t>Classics in media theory</a:t>
            </a:r>
            <a:r>
              <a:rPr lang="en-US" sz="1800" dirty="0">
                <a:solidFill>
                  <a:srgbClr val="222222"/>
                </a:solidFill>
                <a:effectLst/>
                <a:latin typeface="Times New Roman" panose="02020603050405020304" pitchFamily="18" charset="0"/>
                <a:ea typeface="Times New Roman" panose="02020603050405020304" pitchFamily="18" charset="0"/>
              </a:rPr>
              <a:t> (pp. 70-83). Routledge. </a:t>
            </a:r>
            <a:r>
              <a:rPr lang="en-US" sz="1800" u="sng" dirty="0">
                <a:solidFill>
                  <a:srgbClr val="0563C1"/>
                </a:solidFill>
                <a:effectLst/>
                <a:latin typeface="Times New Roman" panose="02020603050405020304" pitchFamily="18" charset="0"/>
                <a:ea typeface="Times New Roman" panose="02020603050405020304" pitchFamily="18" charset="0"/>
                <a:hlinkClick r:id="rId7"/>
              </a:rPr>
              <a:t>https://www.taylorfrancis.com/chapters/edit/10.4324/9781003432272-6/claude-shannon-warren-weaver-1949-mathematical-theory-communication-heike-graf</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spcAft>
                <a:spcPts val="1200"/>
              </a:spcAft>
            </a:pPr>
            <a:r>
              <a:rPr lang="en-US" sz="1800" dirty="0" err="1">
                <a:solidFill>
                  <a:srgbClr val="222222"/>
                </a:solidFill>
                <a:effectLst/>
                <a:latin typeface="Times New Roman" panose="02020603050405020304" pitchFamily="18" charset="0"/>
                <a:ea typeface="Times New Roman" panose="02020603050405020304" pitchFamily="18" charset="0"/>
              </a:rPr>
              <a:t>Mentado‐Labao</a:t>
            </a:r>
            <a:r>
              <a:rPr lang="en-US" sz="1800" dirty="0">
                <a:solidFill>
                  <a:srgbClr val="222222"/>
                </a:solidFill>
                <a:effectLst/>
                <a:latin typeface="Times New Roman" panose="02020603050405020304" pitchFamily="18" charset="0"/>
                <a:ea typeface="Times New Roman" panose="02020603050405020304" pitchFamily="18" charset="0"/>
              </a:rPr>
              <a:t>, T., </a:t>
            </a:r>
            <a:r>
              <a:rPr lang="en-US" sz="1800" dirty="0" err="1">
                <a:solidFill>
                  <a:srgbClr val="222222"/>
                </a:solidFill>
                <a:effectLst/>
                <a:latin typeface="Times New Roman" panose="02020603050405020304" pitchFamily="18" charset="0"/>
                <a:ea typeface="Times New Roman" panose="02020603050405020304" pitchFamily="18" charset="0"/>
              </a:rPr>
              <a:t>Serrat‐Antolí</a:t>
            </a:r>
            <a:r>
              <a:rPr lang="en-US" sz="1800" dirty="0">
                <a:solidFill>
                  <a:srgbClr val="222222"/>
                </a:solidFill>
                <a:effectLst/>
                <a:latin typeface="Times New Roman" panose="02020603050405020304" pitchFamily="18" charset="0"/>
                <a:ea typeface="Times New Roman" panose="02020603050405020304" pitchFamily="18" charset="0"/>
              </a:rPr>
              <a:t>, N., Rodríguez‐Gómez, D. and Castro‐</a:t>
            </a:r>
            <a:r>
              <a:rPr lang="en-US" sz="1800" dirty="0" err="1">
                <a:solidFill>
                  <a:srgbClr val="222222"/>
                </a:solidFill>
                <a:effectLst/>
                <a:latin typeface="Times New Roman" panose="02020603050405020304" pitchFamily="18" charset="0"/>
                <a:ea typeface="Times New Roman" panose="02020603050405020304" pitchFamily="18" charset="0"/>
              </a:rPr>
              <a:t>Ceacero</a:t>
            </a:r>
            <a:r>
              <a:rPr lang="en-US" sz="1800" dirty="0">
                <a:solidFill>
                  <a:srgbClr val="222222"/>
                </a:solidFill>
                <a:effectLst/>
                <a:latin typeface="Times New Roman" panose="02020603050405020304" pitchFamily="18" charset="0"/>
                <a:ea typeface="Times New Roman" panose="02020603050405020304" pitchFamily="18" charset="0"/>
              </a:rPr>
              <a:t>, D., 2026. Intergenerational communication in the workplace among teaching staff at universities. </a:t>
            </a:r>
            <a:r>
              <a:rPr lang="en-US" sz="1800" i="1" dirty="0">
                <a:solidFill>
                  <a:srgbClr val="222222"/>
                </a:solidFill>
                <a:effectLst/>
                <a:latin typeface="Times New Roman" panose="02020603050405020304" pitchFamily="18" charset="0"/>
                <a:ea typeface="Times New Roman" panose="02020603050405020304" pitchFamily="18" charset="0"/>
              </a:rPr>
              <a:t>Higher Education Quarterly</a:t>
            </a:r>
            <a:r>
              <a:rPr lang="en-US" sz="1800" dirty="0">
                <a:solidFill>
                  <a:srgbClr val="222222"/>
                </a:solidFill>
                <a:effectLst/>
                <a:latin typeface="Times New Roman" panose="02020603050405020304" pitchFamily="18" charset="0"/>
                <a:ea typeface="Times New Roman" panose="02020603050405020304" pitchFamily="18" charset="0"/>
              </a:rPr>
              <a:t>, </a:t>
            </a:r>
            <a:r>
              <a:rPr lang="en-US" sz="1800" i="1" dirty="0">
                <a:solidFill>
                  <a:srgbClr val="222222"/>
                </a:solidFill>
                <a:effectLst/>
                <a:latin typeface="Times New Roman" panose="02020603050405020304" pitchFamily="18" charset="0"/>
                <a:ea typeface="Times New Roman" panose="02020603050405020304" pitchFamily="18" charset="0"/>
              </a:rPr>
              <a:t>80</a:t>
            </a:r>
            <a:r>
              <a:rPr lang="en-US" sz="1800" dirty="0">
                <a:solidFill>
                  <a:srgbClr val="222222"/>
                </a:solidFill>
                <a:effectLst/>
                <a:latin typeface="Times New Roman" panose="02020603050405020304" pitchFamily="18" charset="0"/>
                <a:ea typeface="Times New Roman" panose="02020603050405020304" pitchFamily="18" charset="0"/>
              </a:rPr>
              <a:t>(1), p.e70078.</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spcAft>
                <a:spcPts val="1200"/>
              </a:spcAft>
            </a:pPr>
            <a:r>
              <a:rPr lang="en-US" sz="1800" dirty="0" err="1">
                <a:solidFill>
                  <a:srgbClr val="222222"/>
                </a:solidFill>
                <a:effectLst/>
                <a:latin typeface="Times New Roman" panose="02020603050405020304" pitchFamily="18" charset="0"/>
                <a:ea typeface="Times New Roman" panose="02020603050405020304" pitchFamily="18" charset="0"/>
              </a:rPr>
              <a:t>Mouboua</a:t>
            </a:r>
            <a:r>
              <a:rPr lang="en-US" sz="1800" dirty="0">
                <a:solidFill>
                  <a:srgbClr val="222222"/>
                </a:solidFill>
                <a:effectLst/>
                <a:latin typeface="Times New Roman" panose="02020603050405020304" pitchFamily="18" charset="0"/>
                <a:ea typeface="Times New Roman" panose="02020603050405020304" pitchFamily="18" charset="0"/>
              </a:rPr>
              <a:t>, P.D., </a:t>
            </a:r>
            <a:r>
              <a:rPr lang="en-US" sz="1800" dirty="0" err="1">
                <a:solidFill>
                  <a:srgbClr val="222222"/>
                </a:solidFill>
                <a:effectLst/>
                <a:latin typeface="Times New Roman" panose="02020603050405020304" pitchFamily="18" charset="0"/>
                <a:ea typeface="Times New Roman" panose="02020603050405020304" pitchFamily="18" charset="0"/>
              </a:rPr>
              <a:t>Atobatele</a:t>
            </a:r>
            <a:r>
              <a:rPr lang="en-US" sz="1800" dirty="0">
                <a:solidFill>
                  <a:srgbClr val="222222"/>
                </a:solidFill>
                <a:effectLst/>
                <a:latin typeface="Times New Roman" panose="02020603050405020304" pitchFamily="18" charset="0"/>
                <a:ea typeface="Times New Roman" panose="02020603050405020304" pitchFamily="18" charset="0"/>
              </a:rPr>
              <a:t>, F.A. and </a:t>
            </a:r>
            <a:r>
              <a:rPr lang="en-US" sz="1800" dirty="0" err="1">
                <a:solidFill>
                  <a:srgbClr val="222222"/>
                </a:solidFill>
                <a:effectLst/>
                <a:latin typeface="Times New Roman" panose="02020603050405020304" pitchFamily="18" charset="0"/>
                <a:ea typeface="Times New Roman" panose="02020603050405020304" pitchFamily="18" charset="0"/>
              </a:rPr>
              <a:t>Akintayo</a:t>
            </a:r>
            <a:r>
              <a:rPr lang="en-US" sz="1800" dirty="0">
                <a:solidFill>
                  <a:srgbClr val="222222"/>
                </a:solidFill>
                <a:effectLst/>
                <a:latin typeface="Times New Roman" panose="02020603050405020304" pitchFamily="18" charset="0"/>
                <a:ea typeface="Times New Roman" panose="02020603050405020304" pitchFamily="18" charset="0"/>
              </a:rPr>
              <a:t>, O.T., 2024. Cross-cultural competence in global HRD: Strategies for developing an inclusive and diverse workforce. </a:t>
            </a:r>
            <a:r>
              <a:rPr lang="en-US" sz="1800" i="1" dirty="0">
                <a:solidFill>
                  <a:srgbClr val="222222"/>
                </a:solidFill>
                <a:effectLst/>
                <a:latin typeface="Times New Roman" panose="02020603050405020304" pitchFamily="18" charset="0"/>
                <a:ea typeface="Times New Roman" panose="02020603050405020304" pitchFamily="18" charset="0"/>
              </a:rPr>
              <a:t>International Journal of Science and Research Archive</a:t>
            </a:r>
            <a:r>
              <a:rPr lang="en-US" sz="1800" dirty="0">
                <a:solidFill>
                  <a:srgbClr val="222222"/>
                </a:solidFill>
                <a:effectLst/>
                <a:latin typeface="Times New Roman" panose="02020603050405020304" pitchFamily="18" charset="0"/>
                <a:ea typeface="Times New Roman" panose="02020603050405020304" pitchFamily="18" charset="0"/>
              </a:rPr>
              <a:t>, </a:t>
            </a:r>
            <a:r>
              <a:rPr lang="en-US" sz="1800" i="1" dirty="0">
                <a:solidFill>
                  <a:srgbClr val="222222"/>
                </a:solidFill>
                <a:effectLst/>
                <a:latin typeface="Times New Roman" panose="02020603050405020304" pitchFamily="18" charset="0"/>
                <a:ea typeface="Times New Roman" panose="02020603050405020304" pitchFamily="18" charset="0"/>
              </a:rPr>
              <a:t>12</a:t>
            </a:r>
            <a:r>
              <a:rPr lang="en-US" sz="1800" dirty="0">
                <a:solidFill>
                  <a:srgbClr val="222222"/>
                </a:solidFill>
                <a:effectLst/>
                <a:latin typeface="Times New Roman" panose="02020603050405020304" pitchFamily="18" charset="0"/>
                <a:ea typeface="Times New Roman" panose="02020603050405020304" pitchFamily="18" charset="0"/>
              </a:rPr>
              <a:t>(1), pp.103-113.</a:t>
            </a:r>
            <a:r>
              <a:rPr lang="en-US" sz="1800" dirty="0">
                <a:effectLst/>
                <a:latin typeface="Times New Roman" panose="02020603050405020304" pitchFamily="18" charset="0"/>
                <a:ea typeface="Times New Roman" panose="02020603050405020304" pitchFamily="18" charset="0"/>
              </a:rPr>
              <a:t> </a:t>
            </a:r>
            <a:r>
              <a:rPr lang="en-US" sz="1800" u="sng" dirty="0">
                <a:solidFill>
                  <a:srgbClr val="0563C1"/>
                </a:solidFill>
                <a:effectLst/>
                <a:latin typeface="Times New Roman" panose="02020603050405020304" pitchFamily="18" charset="0"/>
                <a:ea typeface="Times New Roman" panose="02020603050405020304" pitchFamily="18" charset="0"/>
                <a:hlinkClick r:id="rId8"/>
              </a:rPr>
              <a:t>https://doi.org/10.30574/ijsra.2024.12.1.0765</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spcAft>
                <a:spcPts val="1200"/>
              </a:spcAft>
            </a:pPr>
            <a:r>
              <a:rPr lang="en-US" sz="1800" dirty="0" err="1">
                <a:solidFill>
                  <a:srgbClr val="222222"/>
                </a:solidFill>
                <a:effectLst/>
                <a:latin typeface="Times New Roman" panose="02020603050405020304" pitchFamily="18" charset="0"/>
                <a:ea typeface="Times New Roman" panose="02020603050405020304" pitchFamily="18" charset="0"/>
              </a:rPr>
              <a:t>Nonche</a:t>
            </a:r>
            <a:r>
              <a:rPr lang="en-US" sz="1800" dirty="0">
                <a:solidFill>
                  <a:srgbClr val="222222"/>
                </a:solidFill>
                <a:effectLst/>
                <a:latin typeface="Times New Roman" panose="02020603050405020304" pitchFamily="18" charset="0"/>
                <a:ea typeface="Times New Roman" panose="02020603050405020304" pitchFamily="18" charset="0"/>
              </a:rPr>
              <a:t>, R. and Abd Malek, M., 2026. COMMUNICATION BARRIERS IN THE WORKPLACE: A STUDY IN EDUCATIONAL INSTITUTIONS. </a:t>
            </a:r>
            <a:r>
              <a:rPr lang="en-US" sz="1800" i="1" dirty="0" err="1">
                <a:solidFill>
                  <a:srgbClr val="222222"/>
                </a:solidFill>
                <a:effectLst/>
                <a:latin typeface="Times New Roman" panose="02020603050405020304" pitchFamily="18" charset="0"/>
                <a:ea typeface="Times New Roman" panose="02020603050405020304" pitchFamily="18" charset="0"/>
              </a:rPr>
              <a:t>Jurnal</a:t>
            </a:r>
            <a:r>
              <a:rPr lang="en-US" sz="1800" i="1" dirty="0">
                <a:solidFill>
                  <a:srgbClr val="222222"/>
                </a:solidFill>
                <a:effectLst/>
                <a:latin typeface="Times New Roman" panose="02020603050405020304" pitchFamily="18" charset="0"/>
                <a:ea typeface="Times New Roman" panose="02020603050405020304" pitchFamily="18" charset="0"/>
              </a:rPr>
              <a:t> </a:t>
            </a:r>
            <a:r>
              <a:rPr lang="en-US" sz="1800" i="1" dirty="0" err="1">
                <a:solidFill>
                  <a:srgbClr val="222222"/>
                </a:solidFill>
                <a:effectLst/>
                <a:latin typeface="Times New Roman" panose="02020603050405020304" pitchFamily="18" charset="0"/>
                <a:ea typeface="Times New Roman" panose="02020603050405020304" pitchFamily="18" charset="0"/>
              </a:rPr>
              <a:t>Penyelidikan</a:t>
            </a:r>
            <a:r>
              <a:rPr lang="en-US" sz="1800" i="1" dirty="0">
                <a:solidFill>
                  <a:srgbClr val="222222"/>
                </a:solidFill>
                <a:effectLst/>
                <a:latin typeface="Times New Roman" panose="02020603050405020304" pitchFamily="18" charset="0"/>
                <a:ea typeface="Times New Roman" panose="02020603050405020304" pitchFamily="18" charset="0"/>
              </a:rPr>
              <a:t> </a:t>
            </a:r>
            <a:r>
              <a:rPr lang="en-US" sz="1800" i="1" dirty="0" err="1">
                <a:solidFill>
                  <a:srgbClr val="222222"/>
                </a:solidFill>
                <a:effectLst/>
                <a:latin typeface="Times New Roman" panose="02020603050405020304" pitchFamily="18" charset="0"/>
                <a:ea typeface="Times New Roman" panose="02020603050405020304" pitchFamily="18" charset="0"/>
              </a:rPr>
              <a:t>Sains</a:t>
            </a:r>
            <a:r>
              <a:rPr lang="en-US" sz="1800" i="1" dirty="0">
                <a:solidFill>
                  <a:srgbClr val="222222"/>
                </a:solidFill>
                <a:effectLst/>
                <a:latin typeface="Times New Roman" panose="02020603050405020304" pitchFamily="18" charset="0"/>
                <a:ea typeface="Times New Roman" panose="02020603050405020304" pitchFamily="18" charset="0"/>
              </a:rPr>
              <a:t> </a:t>
            </a:r>
            <a:r>
              <a:rPr lang="en-US" sz="1800" i="1" dirty="0" err="1">
                <a:solidFill>
                  <a:srgbClr val="222222"/>
                </a:solidFill>
                <a:effectLst/>
                <a:latin typeface="Times New Roman" panose="02020603050405020304" pitchFamily="18" charset="0"/>
                <a:ea typeface="Times New Roman" panose="02020603050405020304" pitchFamily="18" charset="0"/>
              </a:rPr>
              <a:t>Sosial</a:t>
            </a:r>
            <a:r>
              <a:rPr lang="en-US" sz="1800" i="1" dirty="0">
                <a:solidFill>
                  <a:srgbClr val="222222"/>
                </a:solidFill>
                <a:effectLst/>
                <a:latin typeface="Times New Roman" panose="02020603050405020304" pitchFamily="18" charset="0"/>
                <a:ea typeface="Times New Roman" panose="02020603050405020304" pitchFamily="18" charset="0"/>
              </a:rPr>
              <a:t> (JOSSR)</a:t>
            </a:r>
            <a:r>
              <a:rPr lang="en-US" sz="1800" dirty="0">
                <a:solidFill>
                  <a:srgbClr val="222222"/>
                </a:solidFill>
                <a:effectLst/>
                <a:latin typeface="Times New Roman" panose="02020603050405020304" pitchFamily="18" charset="0"/>
                <a:ea typeface="Times New Roman" panose="02020603050405020304" pitchFamily="18" charset="0"/>
              </a:rPr>
              <a:t>, </a:t>
            </a:r>
            <a:r>
              <a:rPr lang="en-US" sz="1800" i="1" dirty="0">
                <a:solidFill>
                  <a:srgbClr val="222222"/>
                </a:solidFill>
                <a:effectLst/>
                <a:latin typeface="Times New Roman" panose="02020603050405020304" pitchFamily="18" charset="0"/>
                <a:ea typeface="Times New Roman" panose="02020603050405020304" pitchFamily="18" charset="0"/>
              </a:rPr>
              <a:t>9</a:t>
            </a:r>
            <a:r>
              <a:rPr lang="en-US" sz="1800" dirty="0">
                <a:solidFill>
                  <a:srgbClr val="222222"/>
                </a:solidFill>
                <a:effectLst/>
                <a:latin typeface="Times New Roman" panose="02020603050405020304" pitchFamily="18" charset="0"/>
                <a:ea typeface="Times New Roman" panose="02020603050405020304" pitchFamily="18" charset="0"/>
              </a:rPr>
              <a:t>(29), pp.16-25. </a:t>
            </a:r>
            <a:r>
              <a:rPr lang="en-US" sz="1800" u="sng" dirty="0">
                <a:solidFill>
                  <a:srgbClr val="0563C1"/>
                </a:solidFill>
                <a:effectLst/>
                <a:latin typeface="Times New Roman" panose="02020603050405020304" pitchFamily="18" charset="0"/>
                <a:ea typeface="Times New Roman" panose="02020603050405020304" pitchFamily="18" charset="0"/>
                <a:hlinkClick r:id="rId9"/>
              </a:rPr>
              <a:t>https://www.researchgate.net/profile/Marwa-Malek-2/publication/401675525_Communication_Barriers_in_The_Workplace_A_Study_in_Educational_Institutions/links/69ad67baa91b826e4348358b/Communication-Barriers-in-The-Workplace-A-Study-in-Educational-Institutions.pdf</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spcAft>
                <a:spcPts val="1200"/>
              </a:spcAft>
            </a:pPr>
            <a:r>
              <a:rPr lang="en-US" sz="1800" dirty="0" err="1">
                <a:solidFill>
                  <a:srgbClr val="222222"/>
                </a:solidFill>
                <a:effectLst/>
                <a:latin typeface="Times New Roman" panose="02020603050405020304" pitchFamily="18" charset="0"/>
                <a:ea typeface="Times New Roman" panose="02020603050405020304" pitchFamily="18" charset="0"/>
              </a:rPr>
              <a:t>Rabiei</a:t>
            </a:r>
            <a:r>
              <a:rPr lang="en-US" sz="1800" dirty="0">
                <a:solidFill>
                  <a:srgbClr val="222222"/>
                </a:solidFill>
                <a:effectLst/>
                <a:latin typeface="Times New Roman" panose="02020603050405020304" pitchFamily="18" charset="0"/>
                <a:ea typeface="Times New Roman" panose="02020603050405020304" pitchFamily="18" charset="0"/>
              </a:rPr>
              <a:t>, H. and </a:t>
            </a:r>
            <a:r>
              <a:rPr lang="en-US" sz="1800" dirty="0" err="1">
                <a:solidFill>
                  <a:srgbClr val="222222"/>
                </a:solidFill>
                <a:effectLst/>
                <a:latin typeface="Times New Roman" panose="02020603050405020304" pitchFamily="18" charset="0"/>
                <a:ea typeface="Times New Roman" panose="02020603050405020304" pitchFamily="18" charset="0"/>
              </a:rPr>
              <a:t>Ardekani</a:t>
            </a:r>
            <a:r>
              <a:rPr lang="en-US" sz="1800" dirty="0">
                <a:solidFill>
                  <a:srgbClr val="222222"/>
                </a:solidFill>
                <a:effectLst/>
                <a:latin typeface="Times New Roman" panose="02020603050405020304" pitchFamily="18" charset="0"/>
                <a:ea typeface="Times New Roman" panose="02020603050405020304" pitchFamily="18" charset="0"/>
              </a:rPr>
              <a:t>, M.J., 2021. Relationship between workplace noise exposure and worker’s communication skills among miners in Iran: a cross-sectional study. </a:t>
            </a:r>
            <a:r>
              <a:rPr lang="en-US" sz="1800" i="1" dirty="0">
                <a:solidFill>
                  <a:srgbClr val="222222"/>
                </a:solidFill>
                <a:effectLst/>
                <a:latin typeface="Times New Roman" panose="02020603050405020304" pitchFamily="18" charset="0"/>
                <a:ea typeface="Times New Roman" panose="02020603050405020304" pitchFamily="18" charset="0"/>
              </a:rPr>
              <a:t>Journal of Occupational Hygiene Engineering Volume</a:t>
            </a:r>
            <a:r>
              <a:rPr lang="en-US" sz="1800" dirty="0">
                <a:solidFill>
                  <a:srgbClr val="222222"/>
                </a:solidFill>
                <a:effectLst/>
                <a:latin typeface="Times New Roman" panose="02020603050405020304" pitchFamily="18" charset="0"/>
                <a:ea typeface="Times New Roman" panose="02020603050405020304" pitchFamily="18" charset="0"/>
              </a:rPr>
              <a:t>, </a:t>
            </a:r>
            <a:r>
              <a:rPr lang="en-US" sz="1800" i="1" dirty="0">
                <a:solidFill>
                  <a:srgbClr val="222222"/>
                </a:solidFill>
                <a:effectLst/>
                <a:latin typeface="Times New Roman" panose="02020603050405020304" pitchFamily="18" charset="0"/>
                <a:ea typeface="Times New Roman" panose="02020603050405020304" pitchFamily="18" charset="0"/>
              </a:rPr>
              <a:t>7</a:t>
            </a:r>
            <a:r>
              <a:rPr lang="en-US" sz="1800" dirty="0">
                <a:solidFill>
                  <a:srgbClr val="222222"/>
                </a:solidFill>
                <a:effectLst/>
                <a:latin typeface="Times New Roman" panose="02020603050405020304" pitchFamily="18" charset="0"/>
                <a:ea typeface="Times New Roman" panose="02020603050405020304" pitchFamily="18" charset="0"/>
              </a:rPr>
              <a:t>(4), pp.8-15.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spcAft>
                <a:spcPts val="1200"/>
              </a:spcAft>
            </a:pPr>
            <a:r>
              <a:rPr lang="en-US" sz="1800" dirty="0">
                <a:solidFill>
                  <a:srgbClr val="222222"/>
                </a:solidFill>
                <a:effectLst/>
                <a:latin typeface="Times New Roman" panose="02020603050405020304" pitchFamily="18" charset="0"/>
                <a:ea typeface="Times New Roman" panose="02020603050405020304" pitchFamily="18" charset="0"/>
              </a:rPr>
              <a:t>Rouse, S., 2021. </a:t>
            </a:r>
            <a:r>
              <a:rPr lang="en-US" sz="1800" i="1" dirty="0">
                <a:solidFill>
                  <a:srgbClr val="222222"/>
                </a:solidFill>
                <a:effectLst/>
                <a:latin typeface="Times New Roman" panose="02020603050405020304" pitchFamily="18" charset="0"/>
                <a:ea typeface="Times New Roman" panose="02020603050405020304" pitchFamily="18" charset="0"/>
              </a:rPr>
              <a:t>Understanding body language: How to decode nonverbal communication in life, love, and work</a:t>
            </a:r>
            <a:r>
              <a:rPr lang="en-US" sz="1800" dirty="0">
                <a:solidFill>
                  <a:srgbClr val="222222"/>
                </a:solidFill>
                <a:effectLst/>
                <a:latin typeface="Times New Roman" panose="02020603050405020304" pitchFamily="18" charset="0"/>
                <a:ea typeface="Times New Roman" panose="02020603050405020304" pitchFamily="18" charset="0"/>
              </a:rPr>
              <a:t>. Sourcebooks, Inc..</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spcAft>
                <a:spcPts val="1200"/>
              </a:spcAft>
            </a:pPr>
            <a:r>
              <a:rPr lang="en-US" sz="1800" dirty="0" err="1">
                <a:solidFill>
                  <a:srgbClr val="222222"/>
                </a:solidFill>
                <a:effectLst/>
                <a:latin typeface="Times New Roman" panose="02020603050405020304" pitchFamily="18" charset="0"/>
                <a:ea typeface="Times New Roman" panose="02020603050405020304" pitchFamily="18" charset="0"/>
              </a:rPr>
              <a:t>Troussas</a:t>
            </a:r>
            <a:r>
              <a:rPr lang="en-US" sz="1800" dirty="0">
                <a:solidFill>
                  <a:srgbClr val="222222"/>
                </a:solidFill>
                <a:effectLst/>
                <a:latin typeface="Times New Roman" panose="02020603050405020304" pitchFamily="18" charset="0"/>
                <a:ea typeface="Times New Roman" panose="02020603050405020304" pitchFamily="18" charset="0"/>
              </a:rPr>
              <a:t>, C., </a:t>
            </a:r>
            <a:r>
              <a:rPr lang="en-US" sz="1800" dirty="0" err="1">
                <a:solidFill>
                  <a:srgbClr val="222222"/>
                </a:solidFill>
                <a:effectLst/>
                <a:latin typeface="Times New Roman" panose="02020603050405020304" pitchFamily="18" charset="0"/>
                <a:ea typeface="Times New Roman" panose="02020603050405020304" pitchFamily="18" charset="0"/>
              </a:rPr>
              <a:t>Krouska</a:t>
            </a:r>
            <a:r>
              <a:rPr lang="en-US" sz="1800" dirty="0">
                <a:solidFill>
                  <a:srgbClr val="222222"/>
                </a:solidFill>
                <a:effectLst/>
                <a:latin typeface="Times New Roman" panose="02020603050405020304" pitchFamily="18" charset="0"/>
                <a:ea typeface="Times New Roman" panose="02020603050405020304" pitchFamily="18" charset="0"/>
              </a:rPr>
              <a:t>, A. and </a:t>
            </a:r>
            <a:r>
              <a:rPr lang="en-US" sz="1800" dirty="0" err="1">
                <a:solidFill>
                  <a:srgbClr val="222222"/>
                </a:solidFill>
                <a:effectLst/>
                <a:latin typeface="Times New Roman" panose="02020603050405020304" pitchFamily="18" charset="0"/>
                <a:ea typeface="Times New Roman" panose="02020603050405020304" pitchFamily="18" charset="0"/>
              </a:rPr>
              <a:t>Sgouropoulou</a:t>
            </a:r>
            <a:r>
              <a:rPr lang="en-US" sz="1800" dirty="0">
                <a:solidFill>
                  <a:srgbClr val="222222"/>
                </a:solidFill>
                <a:effectLst/>
                <a:latin typeface="Times New Roman" panose="02020603050405020304" pitchFamily="18" charset="0"/>
                <a:ea typeface="Times New Roman" panose="02020603050405020304" pitchFamily="18" charset="0"/>
              </a:rPr>
              <a:t>, C., 2025. The role of communication styles in the learning process. In </a:t>
            </a:r>
            <a:r>
              <a:rPr lang="en-US" sz="1800" i="1" dirty="0">
                <a:solidFill>
                  <a:srgbClr val="222222"/>
                </a:solidFill>
                <a:effectLst/>
                <a:latin typeface="Times New Roman" panose="02020603050405020304" pitchFamily="18" charset="0"/>
                <a:ea typeface="Times New Roman" panose="02020603050405020304" pitchFamily="18" charset="0"/>
              </a:rPr>
              <a:t>Human-Computer interaction and augmented intelligence: The paradigm of interactive machine learning in educational software</a:t>
            </a:r>
            <a:r>
              <a:rPr lang="en-US" sz="1800" dirty="0">
                <a:solidFill>
                  <a:srgbClr val="222222"/>
                </a:solidFill>
                <a:effectLst/>
                <a:latin typeface="Times New Roman" panose="02020603050405020304" pitchFamily="18" charset="0"/>
                <a:ea typeface="Times New Roman" panose="02020603050405020304" pitchFamily="18" charset="0"/>
              </a:rPr>
              <a:t> (pp. 235-303). Cham: Springer Nature Switzerland. </a:t>
            </a:r>
            <a:r>
              <a:rPr lang="en-US" sz="1800" u="sng" dirty="0">
                <a:solidFill>
                  <a:srgbClr val="0563C1"/>
                </a:solidFill>
                <a:effectLst/>
                <a:latin typeface="Times New Roman" panose="02020603050405020304" pitchFamily="18" charset="0"/>
                <a:ea typeface="Times New Roman" panose="02020603050405020304" pitchFamily="18" charset="0"/>
                <a:hlinkClick r:id="rId10"/>
              </a:rPr>
              <a:t>https://doi.org/10.1007/978-3-031-84453-9_6</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spcAft>
                <a:spcPts val="1200"/>
              </a:spcAft>
            </a:pPr>
            <a:r>
              <a:rPr lang="en-US" sz="1800" dirty="0">
                <a:solidFill>
                  <a:srgbClr val="222222"/>
                </a:solidFill>
                <a:effectLst/>
                <a:latin typeface="Times New Roman" panose="02020603050405020304" pitchFamily="18" charset="0"/>
                <a:ea typeface="Times New Roman" panose="02020603050405020304" pitchFamily="18" charset="0"/>
              </a:rPr>
              <a:t>Wangchuk, P., 2021. A review of the influence of effective communication skills and emotional intelligence of leaders on </a:t>
            </a:r>
            <a:r>
              <a:rPr lang="en-US" sz="1800" dirty="0" err="1">
                <a:solidFill>
                  <a:srgbClr val="222222"/>
                </a:solidFill>
                <a:effectLst/>
                <a:latin typeface="Times New Roman" panose="02020603050405020304" pitchFamily="18" charset="0"/>
                <a:ea typeface="Times New Roman" panose="02020603050405020304" pitchFamily="18" charset="0"/>
              </a:rPr>
              <a:t>organisational</a:t>
            </a:r>
            <a:r>
              <a:rPr lang="en-US" sz="1800" dirty="0">
                <a:solidFill>
                  <a:srgbClr val="222222"/>
                </a:solidFill>
                <a:effectLst/>
                <a:latin typeface="Times New Roman" panose="02020603050405020304" pitchFamily="18" charset="0"/>
                <a:ea typeface="Times New Roman" panose="02020603050405020304" pitchFamily="18" charset="0"/>
              </a:rPr>
              <a:t> efficiency. </a:t>
            </a:r>
            <a:r>
              <a:rPr lang="en-US" sz="1800" i="1" dirty="0">
                <a:solidFill>
                  <a:srgbClr val="222222"/>
                </a:solidFill>
                <a:effectLst/>
                <a:latin typeface="Times New Roman" panose="02020603050405020304" pitchFamily="18" charset="0"/>
                <a:ea typeface="Times New Roman" panose="02020603050405020304" pitchFamily="18" charset="0"/>
              </a:rPr>
              <a:t>Asian Journal of Education and Social Studies</a:t>
            </a:r>
            <a:r>
              <a:rPr lang="en-US" sz="1800" dirty="0">
                <a:solidFill>
                  <a:srgbClr val="222222"/>
                </a:solidFill>
                <a:effectLst/>
                <a:latin typeface="Times New Roman" panose="02020603050405020304" pitchFamily="18" charset="0"/>
                <a:ea typeface="Times New Roman" panose="02020603050405020304" pitchFamily="18" charset="0"/>
              </a:rPr>
              <a:t>, </a:t>
            </a:r>
            <a:r>
              <a:rPr lang="en-US" sz="1800" i="1" dirty="0">
                <a:solidFill>
                  <a:srgbClr val="222222"/>
                </a:solidFill>
                <a:effectLst/>
                <a:latin typeface="Times New Roman" panose="02020603050405020304" pitchFamily="18" charset="0"/>
                <a:ea typeface="Times New Roman" panose="02020603050405020304" pitchFamily="18" charset="0"/>
              </a:rPr>
              <a:t>22</a:t>
            </a:r>
            <a:r>
              <a:rPr lang="en-US" sz="1800" dirty="0">
                <a:solidFill>
                  <a:srgbClr val="222222"/>
                </a:solidFill>
                <a:effectLst/>
                <a:latin typeface="Times New Roman" panose="02020603050405020304" pitchFamily="18" charset="0"/>
                <a:ea typeface="Times New Roman" panose="02020603050405020304" pitchFamily="18" charset="0"/>
              </a:rPr>
              <a:t>(2), pp.35-40.</a:t>
            </a:r>
            <a:endParaRPr lang="en-US" sz="1800" dirty="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1800" b="1"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DEFAULT">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Slide master 1">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DEC8AB"/>
          </a:solidFill>
          <a:ln/>
        </p:spPr>
      </p:sp>
      <p:sp>
        <p:nvSpPr>
          <p:cNvPr id="3" name="Shape 1"/>
          <p:cNvSpPr/>
          <p:nvPr/>
        </p:nvSpPr>
        <p:spPr>
          <a:xfrm>
            <a:off x="0" y="0"/>
            <a:ext cx="12191695" cy="6858000"/>
          </a:xfrm>
          <a:prstGeom prst="rect">
            <a:avLst/>
          </a:prstGeom>
          <a:solidFill>
            <a:srgbClr val="FFFFF4">
              <a:alpha val="95000"/>
            </a:srgbClr>
          </a:solidFill>
          <a:ln/>
        </p:spPr>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name="Slide 1">
    <p:spTree>
      <p:nvGrpSpPr>
        <p:cNvPr id="1" name=""/>
        <p:cNvGrpSpPr/>
        <p:nvPr/>
      </p:nvGrpSpPr>
      <p:grpSpPr>
        <a:xfrm>
          <a:off x="0" y="0"/>
          <a:ext cx="0" cy="0"/>
          <a:chOff x="0" y="0"/>
          <a:chExt cx="0" cy="0"/>
        </a:xfrm>
      </p:grpSpPr>
      <p:pic>
        <p:nvPicPr>
          <p:cNvPr id="2" name="Image 0"/>
          <p:cNvPicPr>
            <a:picLocks noChangeAspect="1"/>
          </p:cNvPicPr>
          <p:nvPr/>
        </p:nvPicPr>
        <p:blipFill>
          <a:blip r:embed="rId3"/>
          <a:stretch>
            <a:fillRect/>
          </a:stretch>
        </p:blipFill>
        <p:spPr>
          <a:xfrm>
            <a:off x="8392297" y="913418"/>
            <a:ext cx="3342197" cy="477468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Text 0"/>
          <p:cNvSpPr/>
          <p:nvPr/>
        </p:nvSpPr>
        <p:spPr>
          <a:xfrm>
            <a:off x="661475" y="1210157"/>
            <a:ext cx="7161351" cy="2483720"/>
          </a:xfrm>
          <a:prstGeom prst="rect">
            <a:avLst/>
          </a:prstGeom>
          <a:noFill/>
          <a:ln/>
        </p:spPr>
        <p:txBody>
          <a:bodyPr wrap="square" lIns="0" tIns="0" rIns="0" bIns="0" rtlCol="0" anchor="t">
            <a:normAutofit/>
          </a:bodyPr>
          <a:lstStyle/>
          <a:p>
            <a:pPr marL="0" indent="0" algn="l">
              <a:lnSpc>
                <a:spcPct val="108000"/>
              </a:lnSpc>
              <a:buNone/>
            </a:pPr>
            <a:r>
              <a:rPr lang="en-US" sz="3600" b="1" kern="0" spc="-43" dirty="0">
                <a:solidFill>
                  <a:srgbClr val="532418"/>
                </a:solidFill>
                <a:latin typeface="Times New Roman" panose="02020603050405020304" pitchFamily="18" charset="0"/>
                <a:ea typeface="Marcellus" pitchFamily="34" charset="-122"/>
                <a:cs typeface="Times New Roman" panose="02020603050405020304" pitchFamily="18" charset="0"/>
              </a:rPr>
              <a:t>Communication Barriers and Solutions at Flight Foods Ltd</a:t>
            </a:r>
            <a:endParaRPr lang="en-US" sz="3600" b="1" dirty="0">
              <a:latin typeface="Times New Roman" panose="02020603050405020304" pitchFamily="18" charset="0"/>
              <a:cs typeface="Times New Roman" panose="02020603050405020304" pitchFamily="18" charset="0"/>
            </a:endParaRPr>
          </a:p>
        </p:txBody>
      </p:sp>
      <p:sp>
        <p:nvSpPr>
          <p:cNvPr id="4" name="Text 1"/>
          <p:cNvSpPr/>
          <p:nvPr/>
        </p:nvSpPr>
        <p:spPr>
          <a:xfrm>
            <a:off x="661474" y="3519652"/>
            <a:ext cx="6590225" cy="491331"/>
          </a:xfrm>
          <a:prstGeom prst="rect">
            <a:avLst/>
          </a:prstGeom>
          <a:noFill/>
          <a:ln/>
        </p:spPr>
        <p:txBody>
          <a:bodyPr wrap="square" lIns="0" tIns="0" rIns="0" bIns="0" rtlCol="0" anchor="t">
            <a:normAutofit fontScale="92500" lnSpcReduction="20000"/>
          </a:bodyPr>
          <a:lstStyle/>
          <a:p>
            <a:pPr marL="0" indent="0" algn="l">
              <a:lnSpc>
                <a:spcPct val="108000"/>
              </a:lnSpc>
              <a:buNone/>
            </a:pPr>
            <a:r>
              <a:rPr lang="en-US" b="1" dirty="0">
                <a:solidFill>
                  <a:srgbClr val="67534F"/>
                </a:solidFill>
                <a:latin typeface="Times New Roman" panose="02020603050405020304" pitchFamily="18" charset="0"/>
                <a:ea typeface="Montserrat" pitchFamily="34" charset="-122"/>
                <a:cs typeface="Times New Roman" panose="02020603050405020304" pitchFamily="18" charset="0"/>
              </a:rPr>
              <a:t>LCLM4003 Effective Teamwork and Communication — Assignment 2: Group Presentation</a:t>
            </a:r>
            <a:endParaRPr lang="en-US" b="1" dirty="0">
              <a:latin typeface="Times New Roman" panose="02020603050405020304" pitchFamily="18" charset="0"/>
              <a:cs typeface="Times New Roman" panose="02020603050405020304" pitchFamily="18" charset="0"/>
            </a:endParaRPr>
          </a:p>
        </p:txBody>
      </p:sp>
      <p:sp>
        <p:nvSpPr>
          <p:cNvPr id="5" name="Shape 2"/>
          <p:cNvSpPr/>
          <p:nvPr/>
        </p:nvSpPr>
        <p:spPr>
          <a:xfrm>
            <a:off x="661475" y="4623662"/>
            <a:ext cx="1717235" cy="287139"/>
          </a:xfrm>
          <a:prstGeom prst="roundRect">
            <a:avLst>
              <a:gd name="adj" fmla="val 47396"/>
            </a:avLst>
          </a:prstGeom>
          <a:noFill/>
          <a:ln w="12700">
            <a:solidFill>
              <a:srgbClr val="FF954F"/>
            </a:solidFill>
            <a:prstDash val="solid"/>
          </a:ln>
        </p:spPr>
      </p:sp>
      <p:sp>
        <p:nvSpPr>
          <p:cNvPr id="6" name="Text 3"/>
          <p:cNvSpPr/>
          <p:nvPr/>
        </p:nvSpPr>
        <p:spPr>
          <a:xfrm>
            <a:off x="774879" y="4680316"/>
            <a:ext cx="2100012" cy="173831"/>
          </a:xfrm>
          <a:prstGeom prst="rect">
            <a:avLst/>
          </a:prstGeom>
          <a:noFill/>
          <a:ln/>
        </p:spPr>
        <p:txBody>
          <a:bodyPr wrap="none" lIns="0" tIns="0" rIns="0" bIns="0" rtlCol="0" anchor="t"/>
          <a:lstStyle/>
          <a:p>
            <a:pPr marL="0" indent="0" algn="l">
              <a:lnSpc>
                <a:spcPct val="96000"/>
              </a:lnSpc>
              <a:buNone/>
            </a:pPr>
            <a:r>
              <a:rPr lang="en-US" sz="1150" b="1" dirty="0">
                <a:solidFill>
                  <a:srgbClr val="FF954F"/>
                </a:solidFill>
                <a:latin typeface="Times New Roman" panose="02020603050405020304" pitchFamily="18" charset="0"/>
                <a:ea typeface="Montserrat" pitchFamily="34" charset="-122"/>
                <a:cs typeface="Times New Roman" panose="02020603050405020304" pitchFamily="18" charset="0"/>
              </a:rPr>
              <a:t>FLIGHT FOODS LTD</a:t>
            </a:r>
            <a:endParaRPr lang="en-US" sz="1150" b="1" dirty="0">
              <a:latin typeface="Times New Roman" panose="02020603050405020304" pitchFamily="18" charset="0"/>
              <a:cs typeface="Times New Roman" panose="02020603050405020304" pitchFamily="18" charset="0"/>
            </a:endParaRPr>
          </a:p>
        </p:txBody>
      </p:sp>
      <p:sp>
        <p:nvSpPr>
          <p:cNvPr id="7" name="Shape 4"/>
          <p:cNvSpPr/>
          <p:nvPr/>
        </p:nvSpPr>
        <p:spPr>
          <a:xfrm>
            <a:off x="2473164" y="4623662"/>
            <a:ext cx="3066279" cy="287139"/>
          </a:xfrm>
          <a:prstGeom prst="roundRect">
            <a:avLst>
              <a:gd name="adj" fmla="val 47396"/>
            </a:avLst>
          </a:prstGeom>
          <a:noFill/>
          <a:ln w="12700">
            <a:solidFill>
              <a:srgbClr val="FF954F"/>
            </a:solidFill>
            <a:prstDash val="solid"/>
          </a:ln>
        </p:spPr>
      </p:sp>
      <p:sp>
        <p:nvSpPr>
          <p:cNvPr id="8" name="Text 5"/>
          <p:cNvSpPr/>
          <p:nvPr/>
        </p:nvSpPr>
        <p:spPr>
          <a:xfrm>
            <a:off x="2586568" y="4680316"/>
            <a:ext cx="3449055" cy="173831"/>
          </a:xfrm>
          <a:prstGeom prst="rect">
            <a:avLst/>
          </a:prstGeom>
          <a:noFill/>
          <a:ln/>
        </p:spPr>
        <p:txBody>
          <a:bodyPr wrap="none" lIns="0" tIns="0" rIns="0" bIns="0" rtlCol="0" anchor="t"/>
          <a:lstStyle/>
          <a:p>
            <a:pPr marL="0" indent="0" algn="l">
              <a:lnSpc>
                <a:spcPct val="96000"/>
              </a:lnSpc>
              <a:buNone/>
            </a:pPr>
            <a:r>
              <a:rPr lang="en-US" sz="1150" b="1" dirty="0">
                <a:solidFill>
                  <a:srgbClr val="FF954F"/>
                </a:solidFill>
                <a:latin typeface="Times New Roman" panose="02020603050405020304" pitchFamily="18" charset="0"/>
                <a:ea typeface="Montserrat" pitchFamily="34" charset="-122"/>
                <a:cs typeface="Times New Roman" panose="02020603050405020304" pitchFamily="18" charset="0"/>
              </a:rPr>
              <a:t>ORGANISATIONAL COMMUNICATION</a:t>
            </a:r>
            <a:endParaRPr lang="en-US" sz="1150"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 0"/>
          <p:cNvSpPr/>
          <p:nvPr/>
        </p:nvSpPr>
        <p:spPr>
          <a:xfrm>
            <a:off x="838200" y="510900"/>
            <a:ext cx="7621914" cy="2483720"/>
          </a:xfrm>
          <a:prstGeom prst="rect">
            <a:avLst/>
          </a:prstGeom>
          <a:noFill/>
          <a:ln/>
        </p:spPr>
        <p:txBody>
          <a:bodyPr wrap="square" lIns="0" tIns="0" rIns="0" bIns="0" rtlCol="0" anchor="t">
            <a:normAutofit/>
          </a:bodyPr>
          <a:lstStyle/>
          <a:p>
            <a:pPr marL="0" indent="0" algn="l">
              <a:lnSpc>
                <a:spcPct val="108000"/>
              </a:lnSpc>
              <a:buNone/>
            </a:pPr>
            <a:r>
              <a:rPr lang="en-US" sz="3200" kern="0" spc="-43" dirty="0">
                <a:solidFill>
                  <a:srgbClr val="532418"/>
                </a:solidFill>
                <a:latin typeface="Times New Roman" panose="02020603050405020304" pitchFamily="18" charset="0"/>
                <a:ea typeface="Marcellus" pitchFamily="34" charset="-122"/>
                <a:cs typeface="Times New Roman" panose="02020603050405020304" pitchFamily="18" charset="0"/>
              </a:rPr>
              <a:t>Communication Barriers and Solutions at Flight Foods Ltd</a:t>
            </a:r>
            <a:endParaRPr lang="en-US" sz="3200" dirty="0">
              <a:latin typeface="Times New Roman" panose="02020603050405020304" pitchFamily="18" charset="0"/>
              <a:cs typeface="Times New Roman" panose="02020603050405020304" pitchFamily="18" charset="0"/>
            </a:endParaRPr>
          </a:p>
        </p:txBody>
      </p:sp>
      <p:graphicFrame>
        <p:nvGraphicFramePr>
          <p:cNvPr id="11" name="Table 10">
            <a:extLst>
              <a:ext uri="{FF2B5EF4-FFF2-40B4-BE49-F238E27FC236}">
                <a16:creationId xmlns:a16="http://schemas.microsoft.com/office/drawing/2014/main" id="{A605C1E2-901E-4513-8688-671DB33ED5FF}"/>
              </a:ext>
            </a:extLst>
          </p:cNvPr>
          <p:cNvGraphicFramePr>
            <a:graphicFrameLocks noGrp="1"/>
          </p:cNvGraphicFramePr>
          <p:nvPr>
            <p:extLst>
              <p:ext uri="{D42A27DB-BD31-4B8C-83A1-F6EECF244321}">
                <p14:modId xmlns:p14="http://schemas.microsoft.com/office/powerpoint/2010/main" val="174507476"/>
              </p:ext>
            </p:extLst>
          </p:nvPr>
        </p:nvGraphicFramePr>
        <p:xfrm>
          <a:off x="838200" y="2241855"/>
          <a:ext cx="10648950" cy="1886721"/>
        </p:xfrm>
        <a:graphic>
          <a:graphicData uri="http://schemas.openxmlformats.org/drawingml/2006/table">
            <a:tbl>
              <a:tblPr firstRow="1" firstCol="1" bandRow="1"/>
              <a:tblGrid>
                <a:gridCol w="3549650">
                  <a:extLst>
                    <a:ext uri="{9D8B030D-6E8A-4147-A177-3AD203B41FA5}">
                      <a16:colId xmlns:a16="http://schemas.microsoft.com/office/drawing/2014/main" val="172351948"/>
                    </a:ext>
                  </a:extLst>
                </a:gridCol>
                <a:gridCol w="3549650">
                  <a:extLst>
                    <a:ext uri="{9D8B030D-6E8A-4147-A177-3AD203B41FA5}">
                      <a16:colId xmlns:a16="http://schemas.microsoft.com/office/drawing/2014/main" val="875578733"/>
                    </a:ext>
                  </a:extLst>
                </a:gridCol>
                <a:gridCol w="3549650">
                  <a:extLst>
                    <a:ext uri="{9D8B030D-6E8A-4147-A177-3AD203B41FA5}">
                      <a16:colId xmlns:a16="http://schemas.microsoft.com/office/drawing/2014/main" val="691296831"/>
                    </a:ext>
                  </a:extLst>
                </a:gridCol>
              </a:tblGrid>
              <a:tr h="628907">
                <a:tc>
                  <a:txBody>
                    <a:bodyPr/>
                    <a:lstStyle/>
                    <a:p>
                      <a:pPr marL="0" marR="0" algn="ctr">
                        <a:lnSpc>
                          <a:spcPct val="150000"/>
                        </a:lnSpc>
                        <a:spcBef>
                          <a:spcPts val="0"/>
                        </a:spcBef>
                        <a:spcAft>
                          <a:spcPts val="0"/>
                        </a:spcAft>
                      </a:pPr>
                      <a:r>
                        <a:rPr lang="en-US" sz="1400" b="1" dirty="0">
                          <a:effectLst/>
                          <a:latin typeface="Times New Roman" panose="02020603050405020304" pitchFamily="18" charset="0"/>
                          <a:ea typeface="Times New Roman" panose="02020603050405020304" pitchFamily="18" charset="0"/>
                          <a:cs typeface="Times New Roman" panose="02020603050405020304" pitchFamily="18" charset="0"/>
                        </a:rPr>
                        <a:t>Student Name</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400" b="1" dirty="0">
                          <a:effectLst/>
                          <a:latin typeface="Times New Roman" panose="02020603050405020304" pitchFamily="18" charset="0"/>
                          <a:ea typeface="Times New Roman" panose="02020603050405020304" pitchFamily="18" charset="0"/>
                          <a:cs typeface="Times New Roman" panose="02020603050405020304" pitchFamily="18" charset="0"/>
                        </a:rPr>
                        <a:t>Student ID</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400" b="1" dirty="0">
                          <a:effectLst/>
                          <a:latin typeface="Times New Roman" panose="02020603050405020304" pitchFamily="18" charset="0"/>
                          <a:ea typeface="Times New Roman" panose="02020603050405020304" pitchFamily="18" charset="0"/>
                          <a:cs typeface="Times New Roman" panose="02020603050405020304" pitchFamily="18" charset="0"/>
                        </a:rPr>
                        <a:t>Contribution / Slide Numbers</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32564166"/>
                  </a:ext>
                </a:extLst>
              </a:tr>
              <a:tr h="628907">
                <a:tc>
                  <a:txBody>
                    <a:bodyPr/>
                    <a:lstStyle/>
                    <a:p>
                      <a:pPr marL="0" marR="0" algn="ctr">
                        <a:lnSpc>
                          <a:spcPct val="150000"/>
                        </a:lnSpc>
                        <a:spcBef>
                          <a:spcPts val="0"/>
                        </a:spcBef>
                        <a:spcAft>
                          <a:spcPts val="0"/>
                        </a:spcAft>
                      </a:pPr>
                      <a:r>
                        <a:rPr lang="en-US" sz="1400" dirty="0">
                          <a:effectLst/>
                          <a:latin typeface="Times New Roman" panose="02020603050405020304" pitchFamily="18" charset="0"/>
                          <a:ea typeface="Times New Roman" panose="02020603050405020304" pitchFamily="18" charset="0"/>
                        </a:rPr>
                        <a:t>Dan </a:t>
                      </a:r>
                      <a:r>
                        <a:rPr lang="en-US" sz="1400" dirty="0" err="1">
                          <a:effectLst/>
                          <a:latin typeface="Times New Roman" panose="02020603050405020304" pitchFamily="18" charset="0"/>
                          <a:ea typeface="Times New Roman" panose="02020603050405020304" pitchFamily="18" charset="0"/>
                        </a:rPr>
                        <a:t>Dragusan</a:t>
                      </a:r>
                      <a:r>
                        <a:rPr lang="en-US" sz="1400" dirty="0">
                          <a:effectLst/>
                          <a:latin typeface="Times New Roman" panose="02020603050405020304" pitchFamily="18" charset="0"/>
                          <a:ea typeface="Times New Roman" panose="02020603050405020304" pitchFamily="18" charset="0"/>
                        </a:rPr>
                        <a:t> </a:t>
                      </a:r>
                      <a:endParaRPr lang="en-US" sz="105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400" dirty="0">
                          <a:effectLst/>
                          <a:latin typeface="Times New Roman" panose="02020603050405020304" pitchFamily="18" charset="0"/>
                          <a:ea typeface="Times New Roman" panose="02020603050405020304" pitchFamily="18" charset="0"/>
                        </a:rPr>
                        <a:t>2531696</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Slides 3-7</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24028780"/>
                  </a:ext>
                </a:extLst>
              </a:tr>
              <a:tr h="628907">
                <a:tc>
                  <a:txBody>
                    <a:bodyPr/>
                    <a:lstStyle/>
                    <a:p>
                      <a:pPr marL="0" marR="0" algn="ctr">
                        <a:lnSpc>
                          <a:spcPct val="150000"/>
                        </a:lnSpc>
                        <a:spcBef>
                          <a:spcPts val="0"/>
                        </a:spcBef>
                        <a:spcAft>
                          <a:spcPts val="0"/>
                        </a:spcAft>
                      </a:pPr>
                      <a:r>
                        <a:rPr lang="en-US" sz="1400" dirty="0" err="1">
                          <a:effectLst/>
                          <a:latin typeface="Times New Roman" panose="02020603050405020304" pitchFamily="18" charset="0"/>
                          <a:ea typeface="Times New Roman" panose="02020603050405020304" pitchFamily="18" charset="0"/>
                        </a:rPr>
                        <a:t>Rodica</a:t>
                      </a:r>
                      <a:r>
                        <a:rPr lang="en-US" sz="1400" dirty="0">
                          <a:effectLst/>
                          <a:latin typeface="Times New Roman" panose="02020603050405020304" pitchFamily="18" charset="0"/>
                          <a:ea typeface="Times New Roman" panose="02020603050405020304" pitchFamily="18" charset="0"/>
                        </a:rPr>
                        <a:t> </a:t>
                      </a:r>
                      <a:r>
                        <a:rPr lang="en-US" sz="1400" dirty="0" err="1">
                          <a:effectLst/>
                          <a:latin typeface="Times New Roman" panose="02020603050405020304" pitchFamily="18" charset="0"/>
                          <a:ea typeface="Times New Roman" panose="02020603050405020304" pitchFamily="18" charset="0"/>
                        </a:rPr>
                        <a:t>Dragusan</a:t>
                      </a:r>
                      <a:r>
                        <a:rPr lang="en-US" sz="1400" dirty="0">
                          <a:effectLst/>
                          <a:latin typeface="Times New Roman" panose="02020603050405020304" pitchFamily="18" charset="0"/>
                          <a:ea typeface="Times New Roman" panose="02020603050405020304" pitchFamily="18" charset="0"/>
                        </a:rPr>
                        <a:t> </a:t>
                      </a:r>
                      <a:endParaRPr lang="en-US" sz="105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400" dirty="0">
                          <a:effectLst/>
                          <a:latin typeface="Times New Roman" panose="02020603050405020304" pitchFamily="18" charset="0"/>
                          <a:ea typeface="Times New Roman" panose="02020603050405020304" pitchFamily="18" charset="0"/>
                        </a:rPr>
                        <a:t>2531697</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Slides 8-12</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27842574"/>
                  </a:ext>
                </a:extLst>
              </a:tr>
            </a:tbl>
          </a:graphicData>
        </a:graphic>
      </p:graphicFrame>
    </p:spTree>
    <p:extLst>
      <p:ext uri="{BB962C8B-B14F-4D97-AF65-F5344CB8AC3E}">
        <p14:creationId xmlns:p14="http://schemas.microsoft.com/office/powerpoint/2010/main" val="1626584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name="Slide 2">
    <p:spTree>
      <p:nvGrpSpPr>
        <p:cNvPr id="1" name=""/>
        <p:cNvGrpSpPr/>
        <p:nvPr/>
      </p:nvGrpSpPr>
      <p:grpSpPr>
        <a:xfrm>
          <a:off x="0" y="0"/>
          <a:ext cx="0" cy="0"/>
          <a:chOff x="0" y="0"/>
          <a:chExt cx="0" cy="0"/>
        </a:xfrm>
      </p:grpSpPr>
      <p:sp>
        <p:nvSpPr>
          <p:cNvPr id="2" name="Text 0"/>
          <p:cNvSpPr/>
          <p:nvPr/>
        </p:nvSpPr>
        <p:spPr>
          <a:xfrm>
            <a:off x="661475" y="724495"/>
            <a:ext cx="10868745" cy="635695"/>
          </a:xfrm>
          <a:prstGeom prst="rect">
            <a:avLst/>
          </a:prstGeom>
          <a:noFill/>
          <a:ln/>
        </p:spPr>
        <p:txBody>
          <a:bodyPr wrap="none" lIns="0" tIns="0" rIns="0" bIns="0" rtlCol="0" anchor="t"/>
          <a:lstStyle/>
          <a:p>
            <a:pPr marL="0" indent="0" algn="l">
              <a:lnSpc>
                <a:spcPct val="108000"/>
              </a:lnSpc>
              <a:buNone/>
            </a:pPr>
            <a:r>
              <a:rPr lang="en-US" sz="3850" kern="0" spc="-39" dirty="0">
                <a:latin typeface="Times New Roman" panose="02020603050405020304" pitchFamily="18" charset="0"/>
                <a:ea typeface="Marcellus" pitchFamily="34" charset="-122"/>
                <a:cs typeface="Times New Roman" panose="02020603050405020304" pitchFamily="18" charset="0"/>
              </a:rPr>
              <a:t>Introduction</a:t>
            </a:r>
            <a:endParaRPr lang="en-US" sz="3850" dirty="0">
              <a:latin typeface="Times New Roman" panose="02020603050405020304" pitchFamily="18" charset="0"/>
              <a:cs typeface="Times New Roman" panose="02020603050405020304" pitchFamily="18" charset="0"/>
            </a:endParaRPr>
          </a:p>
        </p:txBody>
      </p:sp>
      <p:pic>
        <p:nvPicPr>
          <p:cNvPr id="3" name="Image 0" descr="preencoded.png"/>
          <p:cNvPicPr>
            <a:picLocks noChangeAspect="1"/>
          </p:cNvPicPr>
          <p:nvPr/>
        </p:nvPicPr>
        <p:blipFill>
          <a:blip r:embed="rId3"/>
          <a:stretch>
            <a:fillRect/>
          </a:stretch>
        </p:blipFill>
        <p:spPr>
          <a:xfrm>
            <a:off x="1007442" y="1727498"/>
            <a:ext cx="5514850" cy="36805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Text 1"/>
          <p:cNvSpPr/>
          <p:nvPr/>
        </p:nvSpPr>
        <p:spPr>
          <a:xfrm>
            <a:off x="7249152" y="1727498"/>
            <a:ext cx="4409447" cy="4619513"/>
          </a:xfrm>
          <a:prstGeom prst="rect">
            <a:avLst/>
          </a:prstGeom>
          <a:noFill/>
          <a:ln/>
        </p:spPr>
        <p:txBody>
          <a:bodyPr wrap="square" lIns="0" tIns="0" rIns="0" bIns="0" rtlCol="0" anchor="t">
            <a:normAutofit/>
          </a:bodyPr>
          <a:lstStyle/>
          <a:p>
            <a:pPr marL="0" indent="0" algn="just">
              <a:lnSpc>
                <a:spcPct val="103000"/>
              </a:lnSpc>
              <a:spcAft>
                <a:spcPts val="1050"/>
              </a:spcAft>
              <a:buNone/>
            </a:pPr>
            <a:r>
              <a:rPr lang="en-US" sz="1600" dirty="0">
                <a:latin typeface="Times New Roman" panose="02020603050405020304" pitchFamily="18" charset="0"/>
                <a:ea typeface="Montserrat" pitchFamily="34" charset="-122"/>
                <a:cs typeface="Times New Roman" panose="02020603050405020304" pitchFamily="18" charset="0"/>
              </a:rPr>
              <a:t>Flight Foods Ltd is a medium-sized company producing and marketing ready meals to airlines. It is currently </a:t>
            </a:r>
            <a:r>
              <a:rPr lang="en-US" sz="1600" b="1" dirty="0">
                <a:latin typeface="Times New Roman" panose="02020603050405020304" pitchFamily="18" charset="0"/>
                <a:ea typeface="Montserrat Bold" pitchFamily="34" charset="-122"/>
                <a:cs typeface="Times New Roman" panose="02020603050405020304" pitchFamily="18" charset="0"/>
              </a:rPr>
              <a:t>losing clients</a:t>
            </a:r>
            <a:r>
              <a:rPr lang="en-US" sz="1600" dirty="0">
                <a:latin typeface="Times New Roman" panose="02020603050405020304" pitchFamily="18" charset="0"/>
                <a:ea typeface="Montserrat" pitchFamily="34" charset="-122"/>
                <a:cs typeface="Times New Roman" panose="02020603050405020304" pitchFamily="18" charset="0"/>
              </a:rPr>
              <a:t> due to persistent food quality problems — undercooked food, poor packaging, and meat found in vegetarian meals.</a:t>
            </a:r>
            <a:endParaRPr lang="en-US" sz="1600" dirty="0">
              <a:latin typeface="Times New Roman" panose="02020603050405020304" pitchFamily="18" charset="0"/>
              <a:cs typeface="Times New Roman" panose="02020603050405020304" pitchFamily="18" charset="0"/>
            </a:endParaRPr>
          </a:p>
          <a:p>
            <a:pPr marL="0" indent="0" algn="just">
              <a:lnSpc>
                <a:spcPct val="103000"/>
              </a:lnSpc>
              <a:spcAft>
                <a:spcPts val="1050"/>
              </a:spcAft>
              <a:buNone/>
            </a:pPr>
            <a:r>
              <a:rPr lang="en-US" sz="1600" dirty="0">
                <a:latin typeface="Times New Roman" panose="02020603050405020304" pitchFamily="18" charset="0"/>
                <a:ea typeface="Montserrat" pitchFamily="34" charset="-122"/>
                <a:cs typeface="Times New Roman" panose="02020603050405020304" pitchFamily="18" charset="0"/>
              </a:rPr>
              <a:t>Alongside production failures, the case study reveals significant </a:t>
            </a:r>
            <a:r>
              <a:rPr lang="en-US" sz="1600" b="1" dirty="0">
                <a:latin typeface="Times New Roman" panose="02020603050405020304" pitchFamily="18" charset="0"/>
                <a:ea typeface="Montserrat Bold" pitchFamily="34" charset="-122"/>
                <a:cs typeface="Times New Roman" panose="02020603050405020304" pitchFamily="18" charset="0"/>
              </a:rPr>
              <a:t>communication breakdowns</a:t>
            </a:r>
            <a:r>
              <a:rPr lang="en-US" sz="1600" dirty="0">
                <a:latin typeface="Times New Roman" panose="02020603050405020304" pitchFamily="18" charset="0"/>
                <a:ea typeface="Montserrat" pitchFamily="34" charset="-122"/>
                <a:cs typeface="Times New Roman" panose="02020603050405020304" pitchFamily="18" charset="0"/>
              </a:rPr>
              <a:t> between management and factory workers. Employees must receive clear guidance on hygiene, storage, production, and safety.</a:t>
            </a:r>
            <a:endParaRPr lang="en-US" sz="1600" dirty="0">
              <a:latin typeface="Times New Roman" panose="02020603050405020304" pitchFamily="18" charset="0"/>
              <a:cs typeface="Times New Roman" panose="02020603050405020304" pitchFamily="18" charset="0"/>
            </a:endParaRPr>
          </a:p>
          <a:p>
            <a:pPr marL="0" indent="0" algn="just">
              <a:lnSpc>
                <a:spcPct val="103000"/>
              </a:lnSpc>
              <a:buNone/>
            </a:pPr>
            <a:r>
              <a:rPr lang="en-US" sz="1600" dirty="0">
                <a:latin typeface="Times New Roman" panose="02020603050405020304" pitchFamily="18" charset="0"/>
                <a:ea typeface="Montserrat" pitchFamily="34" charset="-122"/>
                <a:cs typeface="Times New Roman" panose="02020603050405020304" pitchFamily="18" charset="0"/>
              </a:rPr>
              <a:t>This presentation examines </a:t>
            </a:r>
            <a:r>
              <a:rPr lang="en-US" sz="1600" b="1" dirty="0">
                <a:latin typeface="Times New Roman" panose="02020603050405020304" pitchFamily="18" charset="0"/>
                <a:ea typeface="Montserrat Bold" pitchFamily="34" charset="-122"/>
                <a:cs typeface="Times New Roman" panose="02020603050405020304" pitchFamily="18" charset="0"/>
              </a:rPr>
              <a:t>five communication barriers</a:t>
            </a:r>
            <a:r>
              <a:rPr lang="en-US" sz="1600" dirty="0">
                <a:latin typeface="Times New Roman" panose="02020603050405020304" pitchFamily="18" charset="0"/>
                <a:ea typeface="Montserrat" pitchFamily="34" charset="-122"/>
                <a:cs typeface="Times New Roman" panose="02020603050405020304" pitchFamily="18" charset="0"/>
              </a:rPr>
              <a:t>: environmental noise, language and body language, generational differences, cultural differences, and emotional communication.</a:t>
            </a:r>
            <a:endParaRPr lang="en-US" sz="16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name="Slide 3">
    <p:spTree>
      <p:nvGrpSpPr>
        <p:cNvPr id="1" name=""/>
        <p:cNvGrpSpPr/>
        <p:nvPr/>
      </p:nvGrpSpPr>
      <p:grpSpPr>
        <a:xfrm>
          <a:off x="0" y="0"/>
          <a:ext cx="0" cy="0"/>
          <a:chOff x="0" y="0"/>
          <a:chExt cx="0" cy="0"/>
        </a:xfrm>
      </p:grpSpPr>
      <p:sp>
        <p:nvSpPr>
          <p:cNvPr id="2" name="Text 0"/>
          <p:cNvSpPr/>
          <p:nvPr/>
        </p:nvSpPr>
        <p:spPr>
          <a:xfrm>
            <a:off x="661475" y="1356420"/>
            <a:ext cx="10868745" cy="706438"/>
          </a:xfrm>
          <a:prstGeom prst="rect">
            <a:avLst/>
          </a:prstGeom>
          <a:noFill/>
          <a:ln/>
        </p:spPr>
        <p:txBody>
          <a:bodyPr wrap="none" lIns="0" tIns="0" rIns="0" bIns="0" rtlCol="0" anchor="t"/>
          <a:lstStyle/>
          <a:p>
            <a:pPr marL="0" indent="0" algn="l">
              <a:lnSpc>
                <a:spcPct val="108000"/>
              </a:lnSpc>
              <a:buNone/>
            </a:pPr>
            <a:r>
              <a:rPr lang="en-US" sz="4250" kern="0" spc="-43" dirty="0">
                <a:latin typeface="Times New Roman" panose="02020603050405020304" pitchFamily="18" charset="0"/>
                <a:ea typeface="Marcellus" pitchFamily="34" charset="-122"/>
                <a:cs typeface="Times New Roman" panose="02020603050405020304" pitchFamily="18" charset="0"/>
              </a:rPr>
              <a:t>Communication Theory Framework</a:t>
            </a:r>
            <a:endParaRPr lang="en-US" sz="4250" dirty="0">
              <a:latin typeface="Times New Roman" panose="02020603050405020304" pitchFamily="18" charset="0"/>
              <a:cs typeface="Times New Roman" panose="02020603050405020304" pitchFamily="18" charset="0"/>
            </a:endParaRPr>
          </a:p>
        </p:txBody>
      </p:sp>
      <p:sp>
        <p:nvSpPr>
          <p:cNvPr id="3" name="Text 1"/>
          <p:cNvSpPr/>
          <p:nvPr/>
        </p:nvSpPr>
        <p:spPr>
          <a:xfrm>
            <a:off x="869531" y="2440880"/>
            <a:ext cx="10149960" cy="491331"/>
          </a:xfrm>
          <a:prstGeom prst="rect">
            <a:avLst/>
          </a:prstGeom>
          <a:noFill/>
          <a:ln/>
        </p:spPr>
        <p:txBody>
          <a:bodyPr wrap="square" lIns="0" tIns="0" rIns="0" bIns="0" rtlCol="0" anchor="t">
            <a:noAutofit/>
          </a:bodyPr>
          <a:lstStyle/>
          <a:p>
            <a:pPr marL="0" indent="0" algn="l">
              <a:lnSpc>
                <a:spcPct val="108000"/>
              </a:lnSpc>
              <a:buNone/>
            </a:pPr>
            <a:r>
              <a:rPr lang="en-US" dirty="0">
                <a:latin typeface="Times New Roman" panose="02020603050405020304" pitchFamily="18" charset="0"/>
                <a:ea typeface="Montserrat" pitchFamily="34" charset="-122"/>
                <a:cs typeface="Times New Roman" panose="02020603050405020304" pitchFamily="18" charset="0"/>
              </a:rPr>
              <a:t>Three complementary models are applied throughout this analysis to explain how and why communication breaks down at Flight Foods.</a:t>
            </a:r>
            <a:endParaRPr lang="en-US" dirty="0">
              <a:latin typeface="Times New Roman" panose="02020603050405020304" pitchFamily="18" charset="0"/>
              <a:cs typeface="Times New Roman" panose="02020603050405020304" pitchFamily="18" charset="0"/>
            </a:endParaRPr>
          </a:p>
        </p:txBody>
      </p:sp>
      <p:sp>
        <p:nvSpPr>
          <p:cNvPr id="5" name="Text 3"/>
          <p:cNvSpPr/>
          <p:nvPr/>
        </p:nvSpPr>
        <p:spPr>
          <a:xfrm>
            <a:off x="869531" y="3352899"/>
            <a:ext cx="3080764" cy="353219"/>
          </a:xfrm>
          <a:prstGeom prst="rect">
            <a:avLst/>
          </a:prstGeom>
          <a:noFill/>
          <a:ln/>
        </p:spPr>
        <p:txBody>
          <a:bodyPr wrap="none" lIns="0" tIns="0" rIns="0" bIns="0" rtlCol="0" anchor="t"/>
          <a:lstStyle/>
          <a:p>
            <a:pPr marL="0" indent="0" algn="l">
              <a:lnSpc>
                <a:spcPct val="108000"/>
              </a:lnSpc>
              <a:buNone/>
            </a:pPr>
            <a:r>
              <a:rPr lang="en-US" sz="2400" b="1" kern="0" spc="-21" dirty="0">
                <a:latin typeface="Times New Roman" panose="02020603050405020304" pitchFamily="18" charset="0"/>
                <a:ea typeface="Marcellus" pitchFamily="34" charset="-122"/>
                <a:cs typeface="Times New Roman" panose="02020603050405020304" pitchFamily="18" charset="0"/>
              </a:rPr>
              <a:t>Shannon &amp; Weaver</a:t>
            </a:r>
            <a:endParaRPr lang="en-US" sz="2400" b="1" dirty="0">
              <a:latin typeface="Times New Roman" panose="02020603050405020304" pitchFamily="18" charset="0"/>
              <a:cs typeface="Times New Roman" panose="02020603050405020304" pitchFamily="18" charset="0"/>
            </a:endParaRPr>
          </a:p>
        </p:txBody>
      </p:sp>
      <p:sp>
        <p:nvSpPr>
          <p:cNvPr id="6" name="Text 4"/>
          <p:cNvSpPr/>
          <p:nvPr/>
        </p:nvSpPr>
        <p:spPr>
          <a:xfrm>
            <a:off x="869531" y="3819525"/>
            <a:ext cx="3080764" cy="1228328"/>
          </a:xfrm>
          <a:prstGeom prst="rect">
            <a:avLst/>
          </a:prstGeom>
          <a:noFill/>
          <a:ln/>
        </p:spPr>
        <p:txBody>
          <a:bodyPr wrap="square" lIns="0" tIns="0" rIns="0" bIns="0" rtlCol="0" anchor="t">
            <a:normAutofit/>
          </a:bodyPr>
          <a:lstStyle/>
          <a:p>
            <a:pPr marL="0" indent="0" algn="l">
              <a:lnSpc>
                <a:spcPct val="108000"/>
              </a:lnSpc>
              <a:buNone/>
            </a:pPr>
            <a:r>
              <a:rPr lang="en-US" sz="1600" dirty="0">
                <a:latin typeface="Times New Roman" panose="02020603050405020304" pitchFamily="18" charset="0"/>
                <a:ea typeface="Montserrat" pitchFamily="34" charset="-122"/>
                <a:cs typeface="Times New Roman" panose="02020603050405020304" pitchFamily="18" charset="0"/>
              </a:rPr>
              <a:t>Sender → Message → Channel → Receiver. </a:t>
            </a:r>
            <a:r>
              <a:rPr lang="en-US" sz="1600" b="1" dirty="0">
                <a:latin typeface="Times New Roman" panose="02020603050405020304" pitchFamily="18" charset="0"/>
                <a:ea typeface="Montserrat Bold" pitchFamily="34" charset="-122"/>
                <a:cs typeface="Times New Roman" panose="02020603050405020304" pitchFamily="18" charset="0"/>
              </a:rPr>
              <a:t>Noise</a:t>
            </a:r>
            <a:r>
              <a:rPr lang="en-US" sz="1600" dirty="0">
                <a:latin typeface="Times New Roman" panose="02020603050405020304" pitchFamily="18" charset="0"/>
                <a:ea typeface="Montserrat" pitchFamily="34" charset="-122"/>
                <a:cs typeface="Times New Roman" panose="02020603050405020304" pitchFamily="18" charset="0"/>
              </a:rPr>
              <a:t> disrupts the channel. Gary's spoken instructions may never reach employees intact (Graf, 2024).</a:t>
            </a:r>
            <a:endParaRPr lang="en-US" sz="1600" dirty="0">
              <a:latin typeface="Times New Roman" panose="02020603050405020304" pitchFamily="18" charset="0"/>
              <a:cs typeface="Times New Roman" panose="02020603050405020304" pitchFamily="18" charset="0"/>
            </a:endParaRPr>
          </a:p>
        </p:txBody>
      </p:sp>
      <p:sp>
        <p:nvSpPr>
          <p:cNvPr id="8" name="Text 6"/>
          <p:cNvSpPr/>
          <p:nvPr/>
        </p:nvSpPr>
        <p:spPr>
          <a:xfrm>
            <a:off x="4555416" y="3352899"/>
            <a:ext cx="3080764" cy="353219"/>
          </a:xfrm>
          <a:prstGeom prst="rect">
            <a:avLst/>
          </a:prstGeom>
          <a:noFill/>
          <a:ln/>
        </p:spPr>
        <p:txBody>
          <a:bodyPr wrap="none" lIns="0" tIns="0" rIns="0" bIns="0" rtlCol="0" anchor="t"/>
          <a:lstStyle/>
          <a:p>
            <a:pPr marL="0" indent="0" algn="l">
              <a:lnSpc>
                <a:spcPct val="108000"/>
              </a:lnSpc>
              <a:buNone/>
            </a:pPr>
            <a:r>
              <a:rPr lang="en-US" sz="2400" b="1" kern="0" spc="-21" dirty="0">
                <a:latin typeface="Times New Roman" panose="02020603050405020304" pitchFamily="18" charset="0"/>
                <a:ea typeface="Marcellus" pitchFamily="34" charset="-122"/>
                <a:cs typeface="Times New Roman" panose="02020603050405020304" pitchFamily="18" charset="0"/>
              </a:rPr>
              <a:t>Schramm's Model</a:t>
            </a:r>
            <a:endParaRPr lang="en-US" sz="2400" b="1" dirty="0">
              <a:latin typeface="Times New Roman" panose="02020603050405020304" pitchFamily="18" charset="0"/>
              <a:cs typeface="Times New Roman" panose="02020603050405020304" pitchFamily="18" charset="0"/>
            </a:endParaRPr>
          </a:p>
        </p:txBody>
      </p:sp>
      <p:sp>
        <p:nvSpPr>
          <p:cNvPr id="9" name="Text 7"/>
          <p:cNvSpPr/>
          <p:nvPr/>
        </p:nvSpPr>
        <p:spPr>
          <a:xfrm>
            <a:off x="4555416" y="3819525"/>
            <a:ext cx="3080764" cy="1473994"/>
          </a:xfrm>
          <a:prstGeom prst="rect">
            <a:avLst/>
          </a:prstGeom>
          <a:noFill/>
          <a:ln/>
        </p:spPr>
        <p:txBody>
          <a:bodyPr wrap="square" lIns="0" tIns="0" rIns="0" bIns="0" rtlCol="0" anchor="t">
            <a:normAutofit/>
          </a:bodyPr>
          <a:lstStyle/>
          <a:p>
            <a:pPr marL="0" indent="0" algn="l">
              <a:lnSpc>
                <a:spcPct val="108000"/>
              </a:lnSpc>
              <a:buNone/>
            </a:pPr>
            <a:r>
              <a:rPr lang="en-US" sz="1600" dirty="0">
                <a:latin typeface="Times New Roman" panose="02020603050405020304" pitchFamily="18" charset="0"/>
                <a:ea typeface="Montserrat" pitchFamily="34" charset="-122"/>
                <a:cs typeface="Times New Roman" panose="02020603050405020304" pitchFamily="18" charset="0"/>
              </a:rPr>
              <a:t>Communication is shaped by </a:t>
            </a:r>
            <a:r>
              <a:rPr lang="en-US" sz="1600" b="1" dirty="0">
                <a:latin typeface="Times New Roman" panose="02020603050405020304" pitchFamily="18" charset="0"/>
                <a:ea typeface="Montserrat Bold" pitchFamily="34" charset="-122"/>
                <a:cs typeface="Times New Roman" panose="02020603050405020304" pitchFamily="18" charset="0"/>
              </a:rPr>
              <a:t>fields of experience</a:t>
            </a:r>
            <a:r>
              <a:rPr lang="en-US" sz="1600" dirty="0">
                <a:latin typeface="Times New Roman" panose="02020603050405020304" pitchFamily="18" charset="0"/>
                <a:ea typeface="Montserrat" pitchFamily="34" charset="-122"/>
                <a:cs typeface="Times New Roman" panose="02020603050405020304" pitchFamily="18" charset="0"/>
              </a:rPr>
              <a:t> and feedback loops. Shared understanding depends on overlapping knowledge between Gary and his workers.</a:t>
            </a:r>
            <a:endParaRPr lang="en-US" sz="1600" dirty="0">
              <a:latin typeface="Times New Roman" panose="02020603050405020304" pitchFamily="18" charset="0"/>
              <a:cs typeface="Times New Roman" panose="02020603050405020304" pitchFamily="18" charset="0"/>
            </a:endParaRPr>
          </a:p>
        </p:txBody>
      </p:sp>
      <p:sp>
        <p:nvSpPr>
          <p:cNvPr id="11" name="Text 9"/>
          <p:cNvSpPr/>
          <p:nvPr/>
        </p:nvSpPr>
        <p:spPr>
          <a:xfrm>
            <a:off x="8241300" y="3352899"/>
            <a:ext cx="3080764" cy="353219"/>
          </a:xfrm>
          <a:prstGeom prst="rect">
            <a:avLst/>
          </a:prstGeom>
          <a:noFill/>
          <a:ln/>
        </p:spPr>
        <p:txBody>
          <a:bodyPr wrap="none" lIns="0" tIns="0" rIns="0" bIns="0" rtlCol="0" anchor="t"/>
          <a:lstStyle/>
          <a:p>
            <a:pPr marL="0" indent="0" algn="l">
              <a:lnSpc>
                <a:spcPct val="108000"/>
              </a:lnSpc>
              <a:buNone/>
            </a:pPr>
            <a:r>
              <a:rPr lang="en-US" sz="2400" b="1" kern="0" spc="-21" dirty="0">
                <a:latin typeface="Times New Roman" panose="02020603050405020304" pitchFamily="18" charset="0"/>
                <a:ea typeface="Marcellus" pitchFamily="34" charset="-122"/>
                <a:cs typeface="Times New Roman" panose="02020603050405020304" pitchFamily="18" charset="0"/>
              </a:rPr>
              <a:t>Berlo's SMCR Model</a:t>
            </a:r>
            <a:endParaRPr lang="en-US" sz="2400" b="1" dirty="0">
              <a:latin typeface="Times New Roman" panose="02020603050405020304" pitchFamily="18" charset="0"/>
              <a:cs typeface="Times New Roman" panose="02020603050405020304" pitchFamily="18" charset="0"/>
            </a:endParaRPr>
          </a:p>
        </p:txBody>
      </p:sp>
      <p:sp>
        <p:nvSpPr>
          <p:cNvPr id="12" name="Text 10"/>
          <p:cNvSpPr/>
          <p:nvPr/>
        </p:nvSpPr>
        <p:spPr>
          <a:xfrm>
            <a:off x="8241300" y="3819525"/>
            <a:ext cx="3080764" cy="1473994"/>
          </a:xfrm>
          <a:prstGeom prst="rect">
            <a:avLst/>
          </a:prstGeom>
          <a:noFill/>
          <a:ln/>
        </p:spPr>
        <p:txBody>
          <a:bodyPr wrap="square" lIns="0" tIns="0" rIns="0" bIns="0" rtlCol="0" anchor="t">
            <a:normAutofit lnSpcReduction="10000"/>
          </a:bodyPr>
          <a:lstStyle/>
          <a:p>
            <a:pPr marL="0" indent="0" algn="l">
              <a:lnSpc>
                <a:spcPct val="108000"/>
              </a:lnSpc>
              <a:buNone/>
            </a:pPr>
            <a:r>
              <a:rPr lang="en-US" sz="1600" dirty="0">
                <a:latin typeface="Times New Roman" panose="02020603050405020304" pitchFamily="18" charset="0"/>
                <a:ea typeface="Montserrat" pitchFamily="34" charset="-122"/>
                <a:cs typeface="Times New Roman" panose="02020603050405020304" pitchFamily="18" charset="0"/>
              </a:rPr>
              <a:t>Source, Message, Channel, Receiver — each shaped by </a:t>
            </a:r>
            <a:r>
              <a:rPr lang="en-US" sz="1600" b="1" dirty="0">
                <a:latin typeface="Times New Roman" panose="02020603050405020304" pitchFamily="18" charset="0"/>
                <a:ea typeface="Montserrat Bold" pitchFamily="34" charset="-122"/>
                <a:cs typeface="Times New Roman" panose="02020603050405020304" pitchFamily="18" charset="0"/>
              </a:rPr>
              <a:t>culture, language, attitude</a:t>
            </a:r>
            <a:r>
              <a:rPr lang="en-US" sz="1600" dirty="0">
                <a:latin typeface="Times New Roman" panose="02020603050405020304" pitchFamily="18" charset="0"/>
                <a:ea typeface="Montserrat" pitchFamily="34" charset="-122"/>
                <a:cs typeface="Times New Roman" panose="02020603050405020304" pitchFamily="18" charset="0"/>
              </a:rPr>
              <a:t> and communication skills. Differences between source and receiver impede understanding.</a:t>
            </a:r>
            <a:endParaRPr lang="en-US" sz="16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name="Slide 4">
    <p:spTree>
      <p:nvGrpSpPr>
        <p:cNvPr id="1" name=""/>
        <p:cNvGrpSpPr/>
        <p:nvPr/>
      </p:nvGrpSpPr>
      <p:grpSpPr>
        <a:xfrm>
          <a:off x="0" y="0"/>
          <a:ext cx="0" cy="0"/>
          <a:chOff x="0" y="0"/>
          <a:chExt cx="0" cy="0"/>
        </a:xfrm>
      </p:grpSpPr>
      <p:sp>
        <p:nvSpPr>
          <p:cNvPr id="2" name="Text 0"/>
          <p:cNvSpPr/>
          <p:nvPr/>
        </p:nvSpPr>
        <p:spPr>
          <a:xfrm>
            <a:off x="661475" y="694234"/>
            <a:ext cx="10868745" cy="671016"/>
          </a:xfrm>
          <a:prstGeom prst="rect">
            <a:avLst/>
          </a:prstGeom>
          <a:noFill/>
          <a:ln/>
        </p:spPr>
        <p:txBody>
          <a:bodyPr wrap="none" lIns="0" tIns="0" rIns="0" bIns="0" rtlCol="0" anchor="t"/>
          <a:lstStyle/>
          <a:p>
            <a:pPr marL="0" indent="0" algn="l">
              <a:lnSpc>
                <a:spcPct val="108000"/>
              </a:lnSpc>
              <a:buNone/>
            </a:pPr>
            <a:r>
              <a:rPr lang="en-US" sz="4050" kern="0" spc="-41" dirty="0">
                <a:latin typeface="Times New Roman" panose="02020603050405020304" pitchFamily="18" charset="0"/>
                <a:ea typeface="Marcellus" pitchFamily="34" charset="-122"/>
                <a:cs typeface="Times New Roman" panose="02020603050405020304" pitchFamily="18" charset="0"/>
              </a:rPr>
              <a:t>Barrier One: Environmental Noise</a:t>
            </a:r>
            <a:endParaRPr lang="en-US" sz="4050" dirty="0">
              <a:latin typeface="Times New Roman" panose="02020603050405020304" pitchFamily="18" charset="0"/>
              <a:cs typeface="Times New Roman" panose="02020603050405020304" pitchFamily="18" charset="0"/>
            </a:endParaRPr>
          </a:p>
        </p:txBody>
      </p:sp>
      <p:sp>
        <p:nvSpPr>
          <p:cNvPr id="3" name="Text 1"/>
          <p:cNvSpPr/>
          <p:nvPr/>
        </p:nvSpPr>
        <p:spPr>
          <a:xfrm>
            <a:off x="661475" y="1791692"/>
            <a:ext cx="5215303" cy="335558"/>
          </a:xfrm>
          <a:prstGeom prst="rect">
            <a:avLst/>
          </a:prstGeom>
          <a:noFill/>
          <a:ln/>
        </p:spPr>
        <p:txBody>
          <a:bodyPr wrap="none" lIns="0" tIns="0" rIns="0" bIns="0" rtlCol="0" anchor="t"/>
          <a:lstStyle/>
          <a:p>
            <a:pPr marL="0" indent="0" algn="l">
              <a:lnSpc>
                <a:spcPct val="108000"/>
              </a:lnSpc>
              <a:buNone/>
            </a:pPr>
            <a:r>
              <a:rPr lang="en-US" sz="2400" b="1" kern="0" spc="-20" dirty="0">
                <a:latin typeface="Times New Roman" panose="02020603050405020304" pitchFamily="18" charset="0"/>
                <a:ea typeface="Marcellus" pitchFamily="34" charset="-122"/>
                <a:cs typeface="Times New Roman" panose="02020603050405020304" pitchFamily="18" charset="0"/>
              </a:rPr>
              <a:t>The Problem</a:t>
            </a:r>
            <a:endParaRPr lang="en-US" sz="2400" b="1" dirty="0">
              <a:latin typeface="Times New Roman" panose="02020603050405020304" pitchFamily="18" charset="0"/>
              <a:cs typeface="Times New Roman" panose="02020603050405020304" pitchFamily="18" charset="0"/>
            </a:endParaRPr>
          </a:p>
        </p:txBody>
      </p:sp>
      <p:sp>
        <p:nvSpPr>
          <p:cNvPr id="4" name="Text 2"/>
          <p:cNvSpPr/>
          <p:nvPr/>
        </p:nvSpPr>
        <p:spPr>
          <a:xfrm>
            <a:off x="661475" y="2297807"/>
            <a:ext cx="5215303" cy="1138039"/>
          </a:xfrm>
          <a:prstGeom prst="rect">
            <a:avLst/>
          </a:prstGeom>
          <a:noFill/>
          <a:ln/>
        </p:spPr>
        <p:txBody>
          <a:bodyPr wrap="square" lIns="0" tIns="0" rIns="0" bIns="0" rtlCol="0" anchor="t">
            <a:noAutofit/>
          </a:bodyPr>
          <a:lstStyle/>
          <a:p>
            <a:pPr marL="0" indent="0" algn="l">
              <a:lnSpc>
                <a:spcPct val="106000"/>
              </a:lnSpc>
              <a:buNone/>
            </a:pPr>
            <a:r>
              <a:rPr lang="en-US" sz="1600" dirty="0">
                <a:latin typeface="Times New Roman" panose="02020603050405020304" pitchFamily="18" charset="0"/>
                <a:ea typeface="Montserrat" pitchFamily="34" charset="-122"/>
                <a:cs typeface="Times New Roman" panose="02020603050405020304" pitchFamily="18" charset="0"/>
              </a:rPr>
              <a:t>Flight Foods' factory houses outdated, loud machinery producing constant clanking and banging. Gary attempts verbal instructions over this noise, making it </a:t>
            </a:r>
            <a:r>
              <a:rPr lang="en-US" sz="1600" b="1" dirty="0">
                <a:latin typeface="Times New Roman" panose="02020603050405020304" pitchFamily="18" charset="0"/>
                <a:ea typeface="Montserrat Bold" pitchFamily="34" charset="-122"/>
                <a:cs typeface="Times New Roman" panose="02020603050405020304" pitchFamily="18" charset="0"/>
              </a:rPr>
              <a:t>extremely difficult for employees to hear</a:t>
            </a:r>
            <a:r>
              <a:rPr lang="en-US" sz="1600" dirty="0">
                <a:latin typeface="Times New Roman" panose="02020603050405020304" pitchFamily="18" charset="0"/>
                <a:ea typeface="Montserrat" pitchFamily="34" charset="-122"/>
                <a:cs typeface="Times New Roman" panose="02020603050405020304" pitchFamily="18" charset="0"/>
              </a:rPr>
              <a:t> critical hygiene and safety guidance (Rabiei and Ardekani, 2021).</a:t>
            </a:r>
            <a:endParaRPr lang="en-US" sz="1600" dirty="0">
              <a:latin typeface="Times New Roman" panose="02020603050405020304" pitchFamily="18" charset="0"/>
              <a:cs typeface="Times New Roman" panose="02020603050405020304" pitchFamily="18" charset="0"/>
            </a:endParaRPr>
          </a:p>
        </p:txBody>
      </p:sp>
      <p:sp>
        <p:nvSpPr>
          <p:cNvPr id="5" name="Text 3"/>
          <p:cNvSpPr/>
          <p:nvPr/>
        </p:nvSpPr>
        <p:spPr>
          <a:xfrm>
            <a:off x="661475" y="3606403"/>
            <a:ext cx="5215303" cy="335558"/>
          </a:xfrm>
          <a:prstGeom prst="rect">
            <a:avLst/>
          </a:prstGeom>
          <a:noFill/>
          <a:ln/>
        </p:spPr>
        <p:txBody>
          <a:bodyPr wrap="none" lIns="0" tIns="0" rIns="0" bIns="0" rtlCol="0" anchor="t"/>
          <a:lstStyle/>
          <a:p>
            <a:pPr marL="0" indent="0" algn="l">
              <a:lnSpc>
                <a:spcPct val="108000"/>
              </a:lnSpc>
              <a:buNone/>
            </a:pPr>
            <a:r>
              <a:rPr lang="en-US" sz="2400" b="1" kern="0" spc="-20" dirty="0">
                <a:latin typeface="Times New Roman" panose="02020603050405020304" pitchFamily="18" charset="0"/>
                <a:ea typeface="Marcellus" pitchFamily="34" charset="-122"/>
                <a:cs typeface="Times New Roman" panose="02020603050405020304" pitchFamily="18" charset="0"/>
              </a:rPr>
              <a:t>Shannon &amp; Weaver Applied</a:t>
            </a:r>
            <a:endParaRPr lang="en-US" sz="2400" b="1" dirty="0">
              <a:latin typeface="Times New Roman" panose="02020603050405020304" pitchFamily="18" charset="0"/>
              <a:cs typeface="Times New Roman" panose="02020603050405020304" pitchFamily="18" charset="0"/>
            </a:endParaRPr>
          </a:p>
        </p:txBody>
      </p:sp>
      <p:sp>
        <p:nvSpPr>
          <p:cNvPr id="6" name="Text 4"/>
          <p:cNvSpPr/>
          <p:nvPr/>
        </p:nvSpPr>
        <p:spPr>
          <a:xfrm>
            <a:off x="661475" y="4112518"/>
            <a:ext cx="5215303" cy="1593255"/>
          </a:xfrm>
          <a:prstGeom prst="rect">
            <a:avLst/>
          </a:prstGeom>
          <a:noFill/>
          <a:ln/>
        </p:spPr>
        <p:txBody>
          <a:bodyPr wrap="square" lIns="0" tIns="0" rIns="0" bIns="0" rtlCol="0" anchor="t">
            <a:normAutofit/>
          </a:bodyPr>
          <a:lstStyle/>
          <a:p>
            <a:pPr marL="0" indent="0" algn="l">
              <a:lnSpc>
                <a:spcPct val="106000"/>
              </a:lnSpc>
              <a:buNone/>
            </a:pPr>
            <a:r>
              <a:rPr lang="en-US" sz="1600" dirty="0">
                <a:latin typeface="Times New Roman" panose="02020603050405020304" pitchFamily="18" charset="0"/>
                <a:ea typeface="Montserrat" pitchFamily="34" charset="-122"/>
                <a:cs typeface="Times New Roman" panose="02020603050405020304" pitchFamily="18" charset="0"/>
              </a:rPr>
              <a:t>Environmental noise is a direct physical threat to the communication channel. Gary's instruction — for example, to keep fresh meat chilled — may be </a:t>
            </a:r>
            <a:r>
              <a:rPr lang="en-US" sz="1600" b="1" dirty="0">
                <a:latin typeface="Times New Roman" panose="02020603050405020304" pitchFamily="18" charset="0"/>
                <a:ea typeface="Montserrat Bold" pitchFamily="34" charset="-122"/>
                <a:cs typeface="Times New Roman" panose="02020603050405020304" pitchFamily="18" charset="0"/>
              </a:rPr>
              <a:t>partially heard or misinterpreted</a:t>
            </a:r>
            <a:r>
              <a:rPr lang="en-US" sz="1600" dirty="0">
                <a:latin typeface="Times New Roman" panose="02020603050405020304" pitchFamily="18" charset="0"/>
                <a:ea typeface="Montserrat" pitchFamily="34" charset="-122"/>
                <a:cs typeface="Times New Roman" panose="02020603050405020304" pitchFamily="18" charset="0"/>
              </a:rPr>
              <a:t>. The case notes chicken left on worktops overnight until it became sticky and smelly, illustrating the real cost of failed communication (Graf, 2024).</a:t>
            </a:r>
            <a:endParaRPr lang="en-US" sz="1600" dirty="0">
              <a:latin typeface="Times New Roman" panose="02020603050405020304" pitchFamily="18" charset="0"/>
              <a:cs typeface="Times New Roman" panose="02020603050405020304" pitchFamily="18" charset="0"/>
            </a:endParaRPr>
          </a:p>
        </p:txBody>
      </p:sp>
      <p:sp>
        <p:nvSpPr>
          <p:cNvPr id="8" name="Text 5"/>
          <p:cNvSpPr/>
          <p:nvPr/>
        </p:nvSpPr>
        <p:spPr>
          <a:xfrm>
            <a:off x="6627746" y="2017911"/>
            <a:ext cx="2011015" cy="335558"/>
          </a:xfrm>
          <a:prstGeom prst="rect">
            <a:avLst/>
          </a:prstGeom>
          <a:noFill/>
          <a:ln/>
        </p:spPr>
        <p:txBody>
          <a:bodyPr wrap="none" lIns="0" tIns="0" rIns="0" bIns="0" rtlCol="0" anchor="t"/>
          <a:lstStyle/>
          <a:p>
            <a:pPr marL="0" indent="0" algn="l">
              <a:lnSpc>
                <a:spcPct val="108000"/>
              </a:lnSpc>
              <a:buNone/>
            </a:pPr>
            <a:r>
              <a:rPr lang="en-US" sz="2400" b="1" kern="0" spc="-20" dirty="0">
                <a:latin typeface="Times New Roman" panose="02020603050405020304" pitchFamily="18" charset="0"/>
                <a:ea typeface="Marcellus" pitchFamily="34" charset="-122"/>
                <a:cs typeface="Times New Roman" panose="02020603050405020304" pitchFamily="18" charset="0"/>
              </a:rPr>
              <a:t>Reduce Noise</a:t>
            </a:r>
            <a:endParaRPr lang="en-US" sz="2400" b="1" dirty="0">
              <a:latin typeface="Times New Roman" panose="02020603050405020304" pitchFamily="18" charset="0"/>
              <a:cs typeface="Times New Roman" panose="02020603050405020304" pitchFamily="18" charset="0"/>
            </a:endParaRPr>
          </a:p>
        </p:txBody>
      </p:sp>
      <p:sp>
        <p:nvSpPr>
          <p:cNvPr id="9" name="Text 6"/>
          <p:cNvSpPr/>
          <p:nvPr/>
        </p:nvSpPr>
        <p:spPr>
          <a:xfrm>
            <a:off x="6627746" y="2524026"/>
            <a:ext cx="2011015" cy="682823"/>
          </a:xfrm>
          <a:prstGeom prst="rect">
            <a:avLst/>
          </a:prstGeom>
          <a:noFill/>
          <a:ln/>
        </p:spPr>
        <p:txBody>
          <a:bodyPr wrap="square" lIns="0" tIns="0" rIns="0" bIns="0" rtlCol="0" anchor="t">
            <a:noAutofit/>
          </a:bodyPr>
          <a:lstStyle/>
          <a:p>
            <a:pPr marL="0" indent="0" algn="l">
              <a:lnSpc>
                <a:spcPct val="106000"/>
              </a:lnSpc>
              <a:buNone/>
            </a:pPr>
            <a:r>
              <a:rPr lang="en-US" sz="1600" dirty="0">
                <a:latin typeface="Times New Roman" panose="02020603050405020304" pitchFamily="18" charset="0"/>
                <a:ea typeface="Montserrat" pitchFamily="34" charset="-122"/>
                <a:cs typeface="Times New Roman" panose="02020603050405020304" pitchFamily="18" charset="0"/>
              </a:rPr>
              <a:t>Routine maintenance and upgrading of old machinery.</a:t>
            </a:r>
            <a:endParaRPr lang="en-US" sz="1600" dirty="0">
              <a:latin typeface="Times New Roman" panose="02020603050405020304" pitchFamily="18" charset="0"/>
              <a:cs typeface="Times New Roman" panose="02020603050405020304" pitchFamily="18" charset="0"/>
            </a:endParaRPr>
          </a:p>
        </p:txBody>
      </p:sp>
      <p:sp>
        <p:nvSpPr>
          <p:cNvPr id="11" name="Text 7"/>
          <p:cNvSpPr/>
          <p:nvPr/>
        </p:nvSpPr>
        <p:spPr>
          <a:xfrm>
            <a:off x="9320674" y="2017911"/>
            <a:ext cx="2011015" cy="335558"/>
          </a:xfrm>
          <a:prstGeom prst="rect">
            <a:avLst/>
          </a:prstGeom>
          <a:noFill/>
          <a:ln/>
        </p:spPr>
        <p:txBody>
          <a:bodyPr wrap="none" lIns="0" tIns="0" rIns="0" bIns="0" rtlCol="0" anchor="t"/>
          <a:lstStyle/>
          <a:p>
            <a:pPr marL="0" indent="0" algn="l">
              <a:lnSpc>
                <a:spcPct val="108000"/>
              </a:lnSpc>
              <a:buNone/>
            </a:pPr>
            <a:r>
              <a:rPr lang="en-US" sz="2400" b="1" kern="0" spc="-20" dirty="0">
                <a:latin typeface="Times New Roman" panose="02020603050405020304" pitchFamily="18" charset="0"/>
                <a:ea typeface="Marcellus" pitchFamily="34" charset="-122"/>
                <a:cs typeface="Times New Roman" panose="02020603050405020304" pitchFamily="18" charset="0"/>
              </a:rPr>
              <a:t>Quiet Zones</a:t>
            </a:r>
            <a:endParaRPr lang="en-US" sz="2400" b="1" dirty="0">
              <a:latin typeface="Times New Roman" panose="02020603050405020304" pitchFamily="18" charset="0"/>
              <a:cs typeface="Times New Roman" panose="02020603050405020304" pitchFamily="18" charset="0"/>
            </a:endParaRPr>
          </a:p>
        </p:txBody>
      </p:sp>
      <p:sp>
        <p:nvSpPr>
          <p:cNvPr id="12" name="Text 8"/>
          <p:cNvSpPr/>
          <p:nvPr/>
        </p:nvSpPr>
        <p:spPr>
          <a:xfrm>
            <a:off x="9320674" y="2524026"/>
            <a:ext cx="2011015" cy="682823"/>
          </a:xfrm>
          <a:prstGeom prst="rect">
            <a:avLst/>
          </a:prstGeom>
          <a:noFill/>
          <a:ln/>
        </p:spPr>
        <p:txBody>
          <a:bodyPr wrap="square" lIns="0" tIns="0" rIns="0" bIns="0" rtlCol="0" anchor="t">
            <a:noAutofit/>
          </a:bodyPr>
          <a:lstStyle/>
          <a:p>
            <a:pPr marL="0" indent="0" algn="l">
              <a:lnSpc>
                <a:spcPct val="106000"/>
              </a:lnSpc>
              <a:buNone/>
            </a:pPr>
            <a:r>
              <a:rPr lang="en-US" sz="1600" dirty="0">
                <a:latin typeface="Times New Roman" panose="02020603050405020304" pitchFamily="18" charset="0"/>
                <a:ea typeface="Montserrat" pitchFamily="34" charset="-122"/>
                <a:cs typeface="Times New Roman" panose="02020603050405020304" pitchFamily="18" charset="0"/>
              </a:rPr>
              <a:t>Conduct hygiene training away from operating equipment.</a:t>
            </a:r>
            <a:endParaRPr lang="en-US" sz="1600" dirty="0">
              <a:latin typeface="Times New Roman" panose="02020603050405020304" pitchFamily="18" charset="0"/>
              <a:cs typeface="Times New Roman" panose="02020603050405020304" pitchFamily="18" charset="0"/>
            </a:endParaRPr>
          </a:p>
        </p:txBody>
      </p:sp>
      <p:sp>
        <p:nvSpPr>
          <p:cNvPr id="14" name="Text 9"/>
          <p:cNvSpPr/>
          <p:nvPr/>
        </p:nvSpPr>
        <p:spPr>
          <a:xfrm>
            <a:off x="6627746" y="3787180"/>
            <a:ext cx="2011015" cy="335558"/>
          </a:xfrm>
          <a:prstGeom prst="rect">
            <a:avLst/>
          </a:prstGeom>
          <a:noFill/>
          <a:ln/>
        </p:spPr>
        <p:txBody>
          <a:bodyPr wrap="none" lIns="0" tIns="0" rIns="0" bIns="0" rtlCol="0" anchor="t"/>
          <a:lstStyle/>
          <a:p>
            <a:pPr marL="0" indent="0" algn="l">
              <a:lnSpc>
                <a:spcPct val="108000"/>
              </a:lnSpc>
              <a:buNone/>
            </a:pPr>
            <a:r>
              <a:rPr lang="en-US" sz="2400" b="1" kern="0" spc="-20" dirty="0">
                <a:latin typeface="Times New Roman" panose="02020603050405020304" pitchFamily="18" charset="0"/>
                <a:ea typeface="Marcellus" pitchFamily="34" charset="-122"/>
                <a:cs typeface="Times New Roman" panose="02020603050405020304" pitchFamily="18" charset="0"/>
              </a:rPr>
              <a:t>Visual Aids</a:t>
            </a:r>
            <a:endParaRPr lang="en-US" sz="2400" b="1" dirty="0">
              <a:latin typeface="Times New Roman" panose="02020603050405020304" pitchFamily="18" charset="0"/>
              <a:cs typeface="Times New Roman" panose="02020603050405020304" pitchFamily="18" charset="0"/>
            </a:endParaRPr>
          </a:p>
        </p:txBody>
      </p:sp>
      <p:sp>
        <p:nvSpPr>
          <p:cNvPr id="15" name="Text 10"/>
          <p:cNvSpPr/>
          <p:nvPr/>
        </p:nvSpPr>
        <p:spPr>
          <a:xfrm>
            <a:off x="6627746" y="4293295"/>
            <a:ext cx="2011015" cy="682823"/>
          </a:xfrm>
          <a:prstGeom prst="rect">
            <a:avLst/>
          </a:prstGeom>
          <a:noFill/>
          <a:ln/>
        </p:spPr>
        <p:txBody>
          <a:bodyPr wrap="square" lIns="0" tIns="0" rIns="0" bIns="0" rtlCol="0" anchor="t">
            <a:noAutofit/>
          </a:bodyPr>
          <a:lstStyle/>
          <a:p>
            <a:pPr marL="0" indent="0" algn="l">
              <a:lnSpc>
                <a:spcPct val="106000"/>
              </a:lnSpc>
              <a:buNone/>
            </a:pPr>
            <a:r>
              <a:rPr lang="en-US" sz="1600" dirty="0">
                <a:latin typeface="Times New Roman" panose="02020603050405020304" pitchFamily="18" charset="0"/>
                <a:ea typeface="Montserrat" pitchFamily="34" charset="-122"/>
                <a:cs typeface="Times New Roman" panose="02020603050405020304" pitchFamily="18" charset="0"/>
              </a:rPr>
              <a:t>Supplement verbal instructions with clear pictures and symbols.</a:t>
            </a:r>
            <a:endParaRPr lang="en-US" sz="1600" dirty="0">
              <a:latin typeface="Times New Roman" panose="02020603050405020304" pitchFamily="18" charset="0"/>
              <a:cs typeface="Times New Roman" panose="02020603050405020304" pitchFamily="18" charset="0"/>
            </a:endParaRPr>
          </a:p>
        </p:txBody>
      </p:sp>
      <p:sp>
        <p:nvSpPr>
          <p:cNvPr id="17" name="Text 11"/>
          <p:cNvSpPr/>
          <p:nvPr/>
        </p:nvSpPr>
        <p:spPr>
          <a:xfrm>
            <a:off x="9320674" y="3787180"/>
            <a:ext cx="2011015" cy="671116"/>
          </a:xfrm>
          <a:prstGeom prst="rect">
            <a:avLst/>
          </a:prstGeom>
          <a:noFill/>
          <a:ln/>
        </p:spPr>
        <p:txBody>
          <a:bodyPr wrap="square" lIns="0" tIns="0" rIns="0" bIns="0" rtlCol="0" anchor="t">
            <a:noAutofit/>
          </a:bodyPr>
          <a:lstStyle/>
          <a:p>
            <a:pPr marL="0" indent="0" algn="l">
              <a:lnSpc>
                <a:spcPct val="108000"/>
              </a:lnSpc>
              <a:buNone/>
            </a:pPr>
            <a:r>
              <a:rPr lang="en-US" sz="2400" b="1" kern="0" spc="-20" dirty="0">
                <a:latin typeface="Times New Roman" panose="02020603050405020304" pitchFamily="18" charset="0"/>
                <a:ea typeface="Marcellus" pitchFamily="34" charset="-122"/>
                <a:cs typeface="Times New Roman" panose="02020603050405020304" pitchFamily="18" charset="0"/>
              </a:rPr>
              <a:t>Check Understanding</a:t>
            </a:r>
            <a:endParaRPr lang="en-US" sz="2400" b="1" dirty="0">
              <a:latin typeface="Times New Roman" panose="02020603050405020304" pitchFamily="18" charset="0"/>
              <a:cs typeface="Times New Roman" panose="02020603050405020304" pitchFamily="18" charset="0"/>
            </a:endParaRPr>
          </a:p>
        </p:txBody>
      </p:sp>
      <p:sp>
        <p:nvSpPr>
          <p:cNvPr id="18" name="Text 12"/>
          <p:cNvSpPr/>
          <p:nvPr/>
        </p:nvSpPr>
        <p:spPr>
          <a:xfrm>
            <a:off x="9320674" y="4628852"/>
            <a:ext cx="2011015" cy="1138039"/>
          </a:xfrm>
          <a:prstGeom prst="rect">
            <a:avLst/>
          </a:prstGeom>
          <a:noFill/>
          <a:ln/>
        </p:spPr>
        <p:txBody>
          <a:bodyPr wrap="square" lIns="0" tIns="0" rIns="0" bIns="0" rtlCol="0" anchor="t">
            <a:normAutofit/>
          </a:bodyPr>
          <a:lstStyle/>
          <a:p>
            <a:pPr marL="0" indent="0" algn="l">
              <a:lnSpc>
                <a:spcPct val="106000"/>
              </a:lnSpc>
              <a:buNone/>
            </a:pPr>
            <a:r>
              <a:rPr lang="en-US" sz="1600" dirty="0">
                <a:latin typeface="Times New Roman" panose="02020603050405020304" pitchFamily="18" charset="0"/>
                <a:ea typeface="Montserrat" pitchFamily="34" charset="-122"/>
                <a:cs typeface="Times New Roman" panose="02020603050405020304" pitchFamily="18" charset="0"/>
              </a:rPr>
              <a:t>Ask employees to repeat or demonstrate instructions before tasks begin.</a:t>
            </a:r>
            <a:endParaRPr lang="en-US" sz="16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name="Slide 5">
    <p:spTree>
      <p:nvGrpSpPr>
        <p:cNvPr id="1" name=""/>
        <p:cNvGrpSpPr/>
        <p:nvPr/>
      </p:nvGrpSpPr>
      <p:grpSpPr>
        <a:xfrm>
          <a:off x="0" y="0"/>
          <a:ext cx="0" cy="0"/>
          <a:chOff x="0" y="0"/>
          <a:chExt cx="0" cy="0"/>
        </a:xfrm>
      </p:grpSpPr>
      <p:sp>
        <p:nvSpPr>
          <p:cNvPr id="2" name="Text 0"/>
          <p:cNvSpPr/>
          <p:nvPr/>
        </p:nvSpPr>
        <p:spPr>
          <a:xfrm>
            <a:off x="661475" y="542826"/>
            <a:ext cx="10868745" cy="459184"/>
          </a:xfrm>
          <a:prstGeom prst="rect">
            <a:avLst/>
          </a:prstGeom>
          <a:noFill/>
          <a:ln/>
        </p:spPr>
        <p:txBody>
          <a:bodyPr wrap="none" lIns="0" tIns="0" rIns="0" bIns="0" rtlCol="0" anchor="t"/>
          <a:lstStyle/>
          <a:p>
            <a:pPr marL="0" indent="0" algn="l">
              <a:lnSpc>
                <a:spcPct val="108000"/>
              </a:lnSpc>
              <a:buNone/>
            </a:pPr>
            <a:r>
              <a:rPr lang="en-US" sz="3200" kern="0" spc="-28" dirty="0">
                <a:latin typeface="Times New Roman" panose="02020603050405020304" pitchFamily="18" charset="0"/>
                <a:ea typeface="Marcellus" pitchFamily="34" charset="-122"/>
                <a:cs typeface="Times New Roman" panose="02020603050405020304" pitchFamily="18" charset="0"/>
              </a:rPr>
              <a:t>Barrier Two: Language, Communication and Body Language</a:t>
            </a:r>
            <a:endParaRPr lang="en-US" sz="3200" dirty="0">
              <a:latin typeface="Times New Roman" panose="02020603050405020304" pitchFamily="18" charset="0"/>
              <a:cs typeface="Times New Roman" panose="02020603050405020304" pitchFamily="18" charset="0"/>
            </a:endParaRPr>
          </a:p>
        </p:txBody>
      </p:sp>
      <p:sp>
        <p:nvSpPr>
          <p:cNvPr id="3" name="Text 1"/>
          <p:cNvSpPr/>
          <p:nvPr/>
        </p:nvSpPr>
        <p:spPr>
          <a:xfrm>
            <a:off x="661475" y="1201738"/>
            <a:ext cx="3609289" cy="229592"/>
          </a:xfrm>
          <a:prstGeom prst="rect">
            <a:avLst/>
          </a:prstGeom>
          <a:noFill/>
          <a:ln/>
        </p:spPr>
        <p:txBody>
          <a:bodyPr wrap="none" lIns="0" tIns="0" rIns="0" bIns="0" rtlCol="0" anchor="t"/>
          <a:lstStyle/>
          <a:p>
            <a:pPr marL="0" indent="0" algn="l">
              <a:lnSpc>
                <a:spcPct val="108000"/>
              </a:lnSpc>
              <a:buNone/>
            </a:pPr>
            <a:r>
              <a:rPr lang="en-US" sz="1600" b="1" kern="0" spc="-14" dirty="0">
                <a:latin typeface="Times New Roman" panose="02020603050405020304" pitchFamily="18" charset="0"/>
                <a:ea typeface="Marcellus" pitchFamily="34" charset="-122"/>
                <a:cs typeface="Times New Roman" panose="02020603050405020304" pitchFamily="18" charset="0"/>
              </a:rPr>
              <a:t>The Problem</a:t>
            </a:r>
            <a:endParaRPr lang="en-US" sz="1600" b="1" dirty="0">
              <a:latin typeface="Times New Roman" panose="02020603050405020304" pitchFamily="18" charset="0"/>
              <a:cs typeface="Times New Roman" panose="02020603050405020304" pitchFamily="18" charset="0"/>
            </a:endParaRPr>
          </a:p>
        </p:txBody>
      </p:sp>
      <p:sp>
        <p:nvSpPr>
          <p:cNvPr id="4" name="Text 2"/>
          <p:cNvSpPr/>
          <p:nvPr/>
        </p:nvSpPr>
        <p:spPr>
          <a:xfrm>
            <a:off x="661474" y="1511102"/>
            <a:ext cx="4523765" cy="1653082"/>
          </a:xfrm>
          <a:prstGeom prst="rect">
            <a:avLst/>
          </a:prstGeom>
          <a:noFill/>
          <a:ln/>
        </p:spPr>
        <p:txBody>
          <a:bodyPr wrap="square" lIns="0" tIns="0" rIns="0" bIns="0" rtlCol="0" anchor="t">
            <a:normAutofit fontScale="92500" lnSpcReduction="10000"/>
          </a:bodyPr>
          <a:lstStyle/>
          <a:p>
            <a:pPr marL="0" indent="0" algn="just">
              <a:lnSpc>
                <a:spcPct val="89000"/>
              </a:lnSpc>
              <a:spcAft>
                <a:spcPts val="550"/>
              </a:spcAft>
              <a:buNone/>
            </a:pPr>
            <a:r>
              <a:rPr lang="en-US" sz="1400" dirty="0">
                <a:latin typeface="Times New Roman" panose="02020603050405020304" pitchFamily="18" charset="0"/>
                <a:ea typeface="Montserrat" pitchFamily="34" charset="-122"/>
                <a:cs typeface="Times New Roman" panose="02020603050405020304" pitchFamily="18" charset="0"/>
              </a:rPr>
              <a:t>Most workers at Flight Foods speak their first language predominantly and have limited English proficiency. Gary communicates exclusively in English, and all factory signage — hairnet requirements, handwashing protocols, machinery instructions — is written in English only. Written information does not guarantee comprehension (Augustin et al., 2025).</a:t>
            </a:r>
            <a:endParaRPr lang="en-US" sz="1400" dirty="0">
              <a:latin typeface="Times New Roman" panose="02020603050405020304" pitchFamily="18" charset="0"/>
              <a:cs typeface="Times New Roman" panose="02020603050405020304" pitchFamily="18" charset="0"/>
            </a:endParaRPr>
          </a:p>
          <a:p>
            <a:pPr marL="0" indent="0" algn="just">
              <a:lnSpc>
                <a:spcPct val="89000"/>
              </a:lnSpc>
              <a:buNone/>
            </a:pPr>
            <a:r>
              <a:rPr lang="en-US" sz="1400" dirty="0">
                <a:latin typeface="Times New Roman" panose="02020603050405020304" pitchFamily="18" charset="0"/>
                <a:ea typeface="Montserrat" pitchFamily="34" charset="-122"/>
                <a:cs typeface="Times New Roman" panose="02020603050405020304" pitchFamily="18" charset="0"/>
              </a:rPr>
              <a:t>Body language also plays a significant role. Tone of voice, facial expressions, and gestures all shape how employees interpret a message (Rouse, 2021).</a:t>
            </a:r>
            <a:endParaRPr lang="en-US" sz="1400" dirty="0">
              <a:latin typeface="Times New Roman" panose="02020603050405020304" pitchFamily="18" charset="0"/>
              <a:cs typeface="Times New Roman" panose="02020603050405020304" pitchFamily="18" charset="0"/>
            </a:endParaRPr>
          </a:p>
        </p:txBody>
      </p:sp>
      <p:sp>
        <p:nvSpPr>
          <p:cNvPr id="5" name="Text 3"/>
          <p:cNvSpPr/>
          <p:nvPr/>
        </p:nvSpPr>
        <p:spPr>
          <a:xfrm>
            <a:off x="661475" y="3090218"/>
            <a:ext cx="3609289" cy="229592"/>
          </a:xfrm>
          <a:prstGeom prst="rect">
            <a:avLst/>
          </a:prstGeom>
          <a:noFill/>
          <a:ln/>
        </p:spPr>
        <p:txBody>
          <a:bodyPr wrap="none" lIns="0" tIns="0" rIns="0" bIns="0" rtlCol="0" anchor="t"/>
          <a:lstStyle/>
          <a:p>
            <a:pPr marL="0" indent="0" algn="l">
              <a:lnSpc>
                <a:spcPct val="108000"/>
              </a:lnSpc>
              <a:buNone/>
            </a:pPr>
            <a:r>
              <a:rPr lang="en-US" sz="1600" b="1" kern="0" spc="-14" dirty="0">
                <a:latin typeface="Times New Roman" panose="02020603050405020304" pitchFamily="18" charset="0"/>
                <a:ea typeface="Marcellus" pitchFamily="34" charset="-122"/>
                <a:cs typeface="Times New Roman" panose="02020603050405020304" pitchFamily="18" charset="0"/>
              </a:rPr>
              <a:t>Berlo's SMCR Applied</a:t>
            </a:r>
            <a:endParaRPr lang="en-US" sz="1600" b="1" dirty="0">
              <a:latin typeface="Times New Roman" panose="02020603050405020304" pitchFamily="18" charset="0"/>
              <a:cs typeface="Times New Roman" panose="02020603050405020304" pitchFamily="18" charset="0"/>
            </a:endParaRPr>
          </a:p>
        </p:txBody>
      </p:sp>
      <p:sp>
        <p:nvSpPr>
          <p:cNvPr id="6" name="Text 4"/>
          <p:cNvSpPr/>
          <p:nvPr/>
        </p:nvSpPr>
        <p:spPr>
          <a:xfrm>
            <a:off x="661474" y="3428580"/>
            <a:ext cx="4523766" cy="640357"/>
          </a:xfrm>
          <a:prstGeom prst="rect">
            <a:avLst/>
          </a:prstGeom>
          <a:noFill/>
          <a:ln/>
        </p:spPr>
        <p:txBody>
          <a:bodyPr wrap="square" lIns="0" tIns="0" rIns="0" bIns="0" rtlCol="0" anchor="t">
            <a:noAutofit/>
          </a:bodyPr>
          <a:lstStyle/>
          <a:p>
            <a:pPr marL="0" indent="0" algn="just">
              <a:lnSpc>
                <a:spcPct val="89000"/>
              </a:lnSpc>
              <a:buNone/>
            </a:pPr>
            <a:r>
              <a:rPr lang="en-US" sz="1400" dirty="0">
                <a:latin typeface="Times New Roman" panose="02020603050405020304" pitchFamily="18" charset="0"/>
                <a:ea typeface="Montserrat" pitchFamily="34" charset="-122"/>
                <a:cs typeface="Times New Roman" panose="02020603050405020304" pitchFamily="18" charset="0"/>
              </a:rPr>
              <a:t>Gary is the source. His communication skills, knowledge and attitude all influence effectiveness. Where language skills, culture or experience differ between source and receiver, communication breaks down.</a:t>
            </a:r>
            <a:endParaRPr lang="en-US" sz="1400" dirty="0">
              <a:latin typeface="Times New Roman" panose="02020603050405020304" pitchFamily="18" charset="0"/>
              <a:cs typeface="Times New Roman" panose="02020603050405020304" pitchFamily="18" charset="0"/>
            </a:endParaRPr>
          </a:p>
        </p:txBody>
      </p:sp>
      <p:pic>
        <p:nvPicPr>
          <p:cNvPr id="7" name="Image 0" descr="preencoded.png"/>
          <p:cNvPicPr>
            <a:picLocks noChangeAspect="1"/>
          </p:cNvPicPr>
          <p:nvPr/>
        </p:nvPicPr>
        <p:blipFill>
          <a:blip r:embed="rId3"/>
          <a:stretch>
            <a:fillRect/>
          </a:stretch>
        </p:blipFill>
        <p:spPr>
          <a:xfrm>
            <a:off x="5794725" y="1211560"/>
            <a:ext cx="4998229" cy="285737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9" name="Text 5"/>
          <p:cNvSpPr/>
          <p:nvPr/>
        </p:nvSpPr>
        <p:spPr>
          <a:xfrm>
            <a:off x="784305" y="4548485"/>
            <a:ext cx="5188713" cy="229592"/>
          </a:xfrm>
          <a:prstGeom prst="rect">
            <a:avLst/>
          </a:prstGeom>
          <a:noFill/>
          <a:ln/>
        </p:spPr>
        <p:txBody>
          <a:bodyPr wrap="none" lIns="0" tIns="0" rIns="0" bIns="0" rtlCol="0" anchor="t"/>
          <a:lstStyle/>
          <a:p>
            <a:pPr marL="0" indent="0" algn="l">
              <a:lnSpc>
                <a:spcPct val="108000"/>
              </a:lnSpc>
              <a:buNone/>
            </a:pPr>
            <a:r>
              <a:rPr lang="en-US" sz="2000" b="1" kern="0" spc="-14" dirty="0">
                <a:latin typeface="Times New Roman" panose="02020603050405020304" pitchFamily="18" charset="0"/>
                <a:ea typeface="Marcellus" pitchFamily="34" charset="-122"/>
                <a:cs typeface="Times New Roman" panose="02020603050405020304" pitchFamily="18" charset="0"/>
              </a:rPr>
              <a:t>1. Structured Induction</a:t>
            </a:r>
            <a:endParaRPr lang="en-US" sz="2000" b="1" dirty="0">
              <a:latin typeface="Times New Roman" panose="02020603050405020304" pitchFamily="18" charset="0"/>
              <a:cs typeface="Times New Roman" panose="02020603050405020304" pitchFamily="18" charset="0"/>
            </a:endParaRPr>
          </a:p>
        </p:txBody>
      </p:sp>
      <p:sp>
        <p:nvSpPr>
          <p:cNvPr id="10" name="Text 6"/>
          <p:cNvSpPr/>
          <p:nvPr/>
        </p:nvSpPr>
        <p:spPr>
          <a:xfrm>
            <a:off x="784306" y="4825901"/>
            <a:ext cx="5010420" cy="702964"/>
          </a:xfrm>
          <a:prstGeom prst="rect">
            <a:avLst/>
          </a:prstGeom>
          <a:noFill/>
          <a:ln/>
        </p:spPr>
        <p:txBody>
          <a:bodyPr wrap="none" lIns="0" tIns="0" rIns="0" bIns="0" rtlCol="0" anchor="t"/>
          <a:lstStyle/>
          <a:p>
            <a:pPr marL="0" indent="0" algn="l">
              <a:lnSpc>
                <a:spcPct val="89000"/>
              </a:lnSpc>
              <a:buNone/>
            </a:pPr>
            <a:r>
              <a:rPr lang="en-US" sz="1400" dirty="0">
                <a:latin typeface="Times New Roman" panose="02020603050405020304" pitchFamily="18" charset="0"/>
                <a:ea typeface="Montserrat" pitchFamily="34" charset="-122"/>
                <a:cs typeface="Times New Roman" panose="02020603050405020304" pitchFamily="18" charset="0"/>
              </a:rPr>
              <a:t>Systematic onboarding in plain English with illustrations </a:t>
            </a:r>
          </a:p>
          <a:p>
            <a:pPr marL="0" indent="0" algn="l">
              <a:lnSpc>
                <a:spcPct val="89000"/>
              </a:lnSpc>
              <a:buNone/>
            </a:pPr>
            <a:r>
              <a:rPr lang="en-US" sz="1400" dirty="0">
                <a:latin typeface="Times New Roman" panose="02020603050405020304" pitchFamily="18" charset="0"/>
                <a:ea typeface="Montserrat" pitchFamily="34" charset="-122"/>
                <a:cs typeface="Times New Roman" panose="02020603050405020304" pitchFamily="18" charset="0"/>
              </a:rPr>
              <a:t>before production begins.</a:t>
            </a:r>
            <a:endParaRPr lang="en-US" sz="1400" dirty="0">
              <a:latin typeface="Times New Roman" panose="02020603050405020304" pitchFamily="18" charset="0"/>
              <a:cs typeface="Times New Roman" panose="02020603050405020304" pitchFamily="18" charset="0"/>
            </a:endParaRPr>
          </a:p>
        </p:txBody>
      </p:sp>
      <p:sp>
        <p:nvSpPr>
          <p:cNvPr id="12" name="Text 7"/>
          <p:cNvSpPr/>
          <p:nvPr/>
        </p:nvSpPr>
        <p:spPr>
          <a:xfrm>
            <a:off x="6218677" y="4548485"/>
            <a:ext cx="5188713" cy="229592"/>
          </a:xfrm>
          <a:prstGeom prst="rect">
            <a:avLst/>
          </a:prstGeom>
          <a:noFill/>
          <a:ln/>
        </p:spPr>
        <p:txBody>
          <a:bodyPr wrap="none" lIns="0" tIns="0" rIns="0" bIns="0" rtlCol="0" anchor="t"/>
          <a:lstStyle/>
          <a:p>
            <a:pPr marL="0" indent="0" algn="l">
              <a:lnSpc>
                <a:spcPct val="108000"/>
              </a:lnSpc>
              <a:buNone/>
            </a:pPr>
            <a:r>
              <a:rPr lang="en-US" sz="2000" b="1" kern="0" spc="-14" dirty="0">
                <a:latin typeface="Times New Roman" panose="02020603050405020304" pitchFamily="18" charset="0"/>
                <a:ea typeface="Marcellus" pitchFamily="34" charset="-122"/>
                <a:cs typeface="Times New Roman" panose="02020603050405020304" pitchFamily="18" charset="0"/>
              </a:rPr>
              <a:t>2. Show-Me Technique</a:t>
            </a:r>
            <a:endParaRPr lang="en-US" sz="2000" b="1" dirty="0">
              <a:latin typeface="Times New Roman" panose="02020603050405020304" pitchFamily="18" charset="0"/>
              <a:cs typeface="Times New Roman" panose="02020603050405020304" pitchFamily="18" charset="0"/>
            </a:endParaRPr>
          </a:p>
        </p:txBody>
      </p:sp>
      <p:sp>
        <p:nvSpPr>
          <p:cNvPr id="13" name="Text 8"/>
          <p:cNvSpPr/>
          <p:nvPr/>
        </p:nvSpPr>
        <p:spPr>
          <a:xfrm>
            <a:off x="6218677" y="4825901"/>
            <a:ext cx="5311543" cy="777874"/>
          </a:xfrm>
          <a:prstGeom prst="rect">
            <a:avLst/>
          </a:prstGeom>
          <a:noFill/>
          <a:ln/>
        </p:spPr>
        <p:txBody>
          <a:bodyPr wrap="none" lIns="0" tIns="0" rIns="0" bIns="0" rtlCol="0" anchor="t"/>
          <a:lstStyle/>
          <a:p>
            <a:pPr marL="0" indent="0" algn="l">
              <a:lnSpc>
                <a:spcPct val="89000"/>
              </a:lnSpc>
              <a:buNone/>
            </a:pPr>
            <a:r>
              <a:rPr lang="en-US" sz="1400" dirty="0">
                <a:latin typeface="Times New Roman" panose="02020603050405020304" pitchFamily="18" charset="0"/>
                <a:ea typeface="Montserrat" pitchFamily="34" charset="-122"/>
                <a:cs typeface="Times New Roman" panose="02020603050405020304" pitchFamily="18" charset="0"/>
              </a:rPr>
              <a:t>Ask employees to demonstrate understanding after </a:t>
            </a:r>
          </a:p>
          <a:p>
            <a:pPr marL="0" indent="0" algn="l">
              <a:lnSpc>
                <a:spcPct val="89000"/>
              </a:lnSpc>
              <a:buNone/>
            </a:pPr>
            <a:r>
              <a:rPr lang="en-US" sz="1400" dirty="0">
                <a:latin typeface="Times New Roman" panose="02020603050405020304" pitchFamily="18" charset="0"/>
                <a:ea typeface="Montserrat" pitchFamily="34" charset="-122"/>
                <a:cs typeface="Times New Roman" panose="02020603050405020304" pitchFamily="18" charset="0"/>
              </a:rPr>
              <a:t>receiving an instruction.</a:t>
            </a:r>
            <a:endParaRPr lang="en-US" sz="1400" dirty="0">
              <a:latin typeface="Times New Roman" panose="02020603050405020304" pitchFamily="18" charset="0"/>
              <a:cs typeface="Times New Roman" panose="02020603050405020304" pitchFamily="18" charset="0"/>
            </a:endParaRPr>
          </a:p>
        </p:txBody>
      </p:sp>
      <p:sp>
        <p:nvSpPr>
          <p:cNvPr id="15" name="Text 9"/>
          <p:cNvSpPr/>
          <p:nvPr/>
        </p:nvSpPr>
        <p:spPr>
          <a:xfrm>
            <a:off x="784305" y="5651599"/>
            <a:ext cx="5188713" cy="229592"/>
          </a:xfrm>
          <a:prstGeom prst="rect">
            <a:avLst/>
          </a:prstGeom>
          <a:noFill/>
          <a:ln/>
        </p:spPr>
        <p:txBody>
          <a:bodyPr wrap="none" lIns="0" tIns="0" rIns="0" bIns="0" rtlCol="0" anchor="t"/>
          <a:lstStyle/>
          <a:p>
            <a:pPr marL="0" indent="0" algn="l">
              <a:lnSpc>
                <a:spcPct val="108000"/>
              </a:lnSpc>
              <a:buNone/>
            </a:pPr>
            <a:r>
              <a:rPr lang="en-US" sz="2000" b="1" kern="0" spc="-14" dirty="0">
                <a:latin typeface="Times New Roman" panose="02020603050405020304" pitchFamily="18" charset="0"/>
                <a:ea typeface="Marcellus" pitchFamily="34" charset="-122"/>
                <a:cs typeface="Times New Roman" panose="02020603050405020304" pitchFamily="18" charset="0"/>
              </a:rPr>
              <a:t>3. Translated Materials</a:t>
            </a:r>
            <a:endParaRPr lang="en-US" sz="2000" b="1" dirty="0">
              <a:latin typeface="Times New Roman" panose="02020603050405020304" pitchFamily="18" charset="0"/>
              <a:cs typeface="Times New Roman" panose="02020603050405020304" pitchFamily="18" charset="0"/>
            </a:endParaRPr>
          </a:p>
        </p:txBody>
      </p:sp>
      <p:sp>
        <p:nvSpPr>
          <p:cNvPr id="16" name="Text 10"/>
          <p:cNvSpPr/>
          <p:nvPr/>
        </p:nvSpPr>
        <p:spPr>
          <a:xfrm>
            <a:off x="784305" y="5929015"/>
            <a:ext cx="5311695" cy="686938"/>
          </a:xfrm>
          <a:prstGeom prst="rect">
            <a:avLst/>
          </a:prstGeom>
          <a:noFill/>
          <a:ln/>
        </p:spPr>
        <p:txBody>
          <a:bodyPr wrap="none" lIns="0" tIns="0" rIns="0" bIns="0" rtlCol="0" anchor="t"/>
          <a:lstStyle/>
          <a:p>
            <a:pPr marL="0" indent="0" algn="l">
              <a:lnSpc>
                <a:spcPct val="89000"/>
              </a:lnSpc>
              <a:buNone/>
            </a:pPr>
            <a:r>
              <a:rPr lang="en-US" sz="1400" dirty="0">
                <a:latin typeface="Times New Roman" panose="02020603050405020304" pitchFamily="18" charset="0"/>
                <a:ea typeface="Montserrat" pitchFamily="34" charset="-122"/>
                <a:cs typeface="Times New Roman" panose="02020603050405020304" pitchFamily="18" charset="0"/>
              </a:rPr>
              <a:t>Provide key hygiene and safety information in workers’</a:t>
            </a:r>
          </a:p>
          <a:p>
            <a:pPr marL="0" indent="0" algn="l">
              <a:lnSpc>
                <a:spcPct val="89000"/>
              </a:lnSpc>
              <a:buNone/>
            </a:pPr>
            <a:r>
              <a:rPr lang="en-US" sz="1400" dirty="0">
                <a:latin typeface="Times New Roman" panose="02020603050405020304" pitchFamily="18" charset="0"/>
                <a:ea typeface="Montserrat" pitchFamily="34" charset="-122"/>
                <a:cs typeface="Times New Roman" panose="02020603050405020304" pitchFamily="18" charset="0"/>
              </a:rPr>
              <a:t> languages where feasible.</a:t>
            </a:r>
            <a:endParaRPr lang="en-US" sz="1400" dirty="0">
              <a:latin typeface="Times New Roman" panose="02020603050405020304" pitchFamily="18" charset="0"/>
              <a:cs typeface="Times New Roman" panose="02020603050405020304" pitchFamily="18" charset="0"/>
            </a:endParaRPr>
          </a:p>
        </p:txBody>
      </p:sp>
      <p:sp>
        <p:nvSpPr>
          <p:cNvPr id="18" name="Text 11"/>
          <p:cNvSpPr/>
          <p:nvPr/>
        </p:nvSpPr>
        <p:spPr>
          <a:xfrm>
            <a:off x="6218677" y="5651599"/>
            <a:ext cx="5188713" cy="229592"/>
          </a:xfrm>
          <a:prstGeom prst="rect">
            <a:avLst/>
          </a:prstGeom>
          <a:noFill/>
          <a:ln/>
        </p:spPr>
        <p:txBody>
          <a:bodyPr wrap="none" lIns="0" tIns="0" rIns="0" bIns="0" rtlCol="0" anchor="t"/>
          <a:lstStyle/>
          <a:p>
            <a:pPr marL="0" indent="0" algn="l">
              <a:lnSpc>
                <a:spcPct val="108000"/>
              </a:lnSpc>
              <a:buNone/>
            </a:pPr>
            <a:r>
              <a:rPr lang="en-US" sz="2000" b="1" kern="0" spc="-14" dirty="0">
                <a:latin typeface="Times New Roman" panose="02020603050405020304" pitchFamily="18" charset="0"/>
                <a:ea typeface="Marcellus" pitchFamily="34" charset="-122"/>
                <a:cs typeface="Times New Roman" panose="02020603050405020304" pitchFamily="18" charset="0"/>
              </a:rPr>
              <a:t>4. Communication Training</a:t>
            </a:r>
            <a:endParaRPr lang="en-US" sz="2000" b="1" dirty="0">
              <a:latin typeface="Times New Roman" panose="02020603050405020304" pitchFamily="18" charset="0"/>
              <a:cs typeface="Times New Roman" panose="02020603050405020304" pitchFamily="18" charset="0"/>
            </a:endParaRPr>
          </a:p>
        </p:txBody>
      </p:sp>
      <p:sp>
        <p:nvSpPr>
          <p:cNvPr id="19" name="Text 12"/>
          <p:cNvSpPr/>
          <p:nvPr/>
        </p:nvSpPr>
        <p:spPr>
          <a:xfrm>
            <a:off x="6218677" y="5929015"/>
            <a:ext cx="5188713" cy="686938"/>
          </a:xfrm>
          <a:prstGeom prst="rect">
            <a:avLst/>
          </a:prstGeom>
          <a:noFill/>
          <a:ln/>
        </p:spPr>
        <p:txBody>
          <a:bodyPr wrap="square" lIns="0" tIns="0" rIns="0" bIns="0" rtlCol="0" anchor="t">
            <a:normAutofit/>
          </a:bodyPr>
          <a:lstStyle/>
          <a:p>
            <a:pPr marL="0" indent="0" algn="l">
              <a:lnSpc>
                <a:spcPct val="89000"/>
              </a:lnSpc>
              <a:buNone/>
            </a:pPr>
            <a:r>
              <a:rPr lang="en-US" sz="1400" dirty="0">
                <a:latin typeface="Times New Roman" panose="02020603050405020304" pitchFamily="18" charset="0"/>
                <a:ea typeface="Montserrat" pitchFamily="34" charset="-122"/>
                <a:cs typeface="Times New Roman" panose="02020603050405020304" pitchFamily="18" charset="0"/>
              </a:rPr>
              <a:t>Equip managers with skills to use positive tone, respectful body </a:t>
            </a:r>
          </a:p>
          <a:p>
            <a:pPr marL="0" indent="0" algn="l">
              <a:lnSpc>
                <a:spcPct val="89000"/>
              </a:lnSpc>
              <a:buNone/>
            </a:pPr>
            <a:r>
              <a:rPr lang="en-US" sz="1400" dirty="0">
                <a:latin typeface="Times New Roman" panose="02020603050405020304" pitchFamily="18" charset="0"/>
                <a:ea typeface="Montserrat" pitchFamily="34" charset="-122"/>
                <a:cs typeface="Times New Roman" panose="02020603050405020304" pitchFamily="18" charset="0"/>
              </a:rPr>
              <a:t>language and clear delivery.</a:t>
            </a:r>
            <a:endParaRPr lang="en-US" sz="1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name="Slide 6">
    <p:spTree>
      <p:nvGrpSpPr>
        <p:cNvPr id="1" name=""/>
        <p:cNvGrpSpPr/>
        <p:nvPr/>
      </p:nvGrpSpPr>
      <p:grpSpPr>
        <a:xfrm>
          <a:off x="0" y="0"/>
          <a:ext cx="0" cy="0"/>
          <a:chOff x="0" y="0"/>
          <a:chExt cx="0" cy="0"/>
        </a:xfrm>
      </p:grpSpPr>
      <p:sp>
        <p:nvSpPr>
          <p:cNvPr id="2" name="Text 0"/>
          <p:cNvSpPr/>
          <p:nvPr/>
        </p:nvSpPr>
        <p:spPr>
          <a:xfrm>
            <a:off x="661475" y="743942"/>
            <a:ext cx="10868745" cy="529828"/>
          </a:xfrm>
          <a:prstGeom prst="rect">
            <a:avLst/>
          </a:prstGeom>
          <a:noFill/>
          <a:ln/>
        </p:spPr>
        <p:txBody>
          <a:bodyPr wrap="none" lIns="0" tIns="0" rIns="0" bIns="0" rtlCol="0" anchor="t"/>
          <a:lstStyle/>
          <a:p>
            <a:pPr marL="0" indent="0" algn="l">
              <a:lnSpc>
                <a:spcPct val="108000"/>
              </a:lnSpc>
              <a:buNone/>
            </a:pPr>
            <a:r>
              <a:rPr lang="en-US" sz="3200" kern="0" spc="-32" dirty="0">
                <a:latin typeface="Times New Roman" panose="02020603050405020304" pitchFamily="18" charset="0"/>
                <a:ea typeface="Marcellus" pitchFamily="34" charset="-122"/>
                <a:cs typeface="Times New Roman" panose="02020603050405020304" pitchFamily="18" charset="0"/>
              </a:rPr>
              <a:t>Barrier Three: Age and Generational Differences</a:t>
            </a:r>
            <a:endParaRPr lang="en-US" sz="3200" dirty="0">
              <a:latin typeface="Times New Roman" panose="02020603050405020304" pitchFamily="18" charset="0"/>
              <a:cs typeface="Times New Roman" panose="02020603050405020304" pitchFamily="18" charset="0"/>
            </a:endParaRPr>
          </a:p>
        </p:txBody>
      </p:sp>
      <p:pic>
        <p:nvPicPr>
          <p:cNvPr id="3" name="Image 0" descr="preencoded.png"/>
          <p:cNvPicPr>
            <a:picLocks noChangeAspect="1"/>
          </p:cNvPicPr>
          <p:nvPr/>
        </p:nvPicPr>
        <p:blipFill rotWithShape="1">
          <a:blip r:embed="rId3"/>
          <a:srcRect b="10657"/>
          <a:stretch/>
        </p:blipFill>
        <p:spPr>
          <a:xfrm>
            <a:off x="1390172" y="1804392"/>
            <a:ext cx="4996081" cy="281212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Text 1"/>
          <p:cNvSpPr/>
          <p:nvPr/>
        </p:nvSpPr>
        <p:spPr>
          <a:xfrm>
            <a:off x="7222601" y="1550193"/>
            <a:ext cx="3579227" cy="264914"/>
          </a:xfrm>
          <a:prstGeom prst="rect">
            <a:avLst/>
          </a:prstGeom>
          <a:noFill/>
          <a:ln/>
        </p:spPr>
        <p:txBody>
          <a:bodyPr wrap="none" lIns="0" tIns="0" rIns="0" bIns="0" rtlCol="0" anchor="t"/>
          <a:lstStyle/>
          <a:p>
            <a:pPr marL="0" indent="0" algn="l">
              <a:lnSpc>
                <a:spcPct val="108000"/>
              </a:lnSpc>
              <a:buNone/>
            </a:pPr>
            <a:r>
              <a:rPr lang="en-US" sz="1600" b="1" kern="0" spc="-16" dirty="0">
                <a:latin typeface="Times New Roman" panose="02020603050405020304" pitchFamily="18" charset="0"/>
                <a:ea typeface="Marcellus" pitchFamily="34" charset="-122"/>
                <a:cs typeface="Times New Roman" panose="02020603050405020304" pitchFamily="18" charset="0"/>
              </a:rPr>
              <a:t>The Problem</a:t>
            </a:r>
            <a:endParaRPr lang="en-US" sz="1600" b="1" dirty="0">
              <a:latin typeface="Times New Roman" panose="02020603050405020304" pitchFamily="18" charset="0"/>
              <a:cs typeface="Times New Roman" panose="02020603050405020304" pitchFamily="18" charset="0"/>
            </a:endParaRPr>
          </a:p>
        </p:txBody>
      </p:sp>
      <p:sp>
        <p:nvSpPr>
          <p:cNvPr id="5" name="Text 2"/>
          <p:cNvSpPr/>
          <p:nvPr/>
        </p:nvSpPr>
        <p:spPr>
          <a:xfrm>
            <a:off x="7243763" y="1910654"/>
            <a:ext cx="4543425" cy="1858749"/>
          </a:xfrm>
          <a:prstGeom prst="rect">
            <a:avLst/>
          </a:prstGeom>
          <a:noFill/>
          <a:ln/>
        </p:spPr>
        <p:txBody>
          <a:bodyPr wrap="square" lIns="0" tIns="0" rIns="0" bIns="0" rtlCol="0" anchor="t">
            <a:noAutofit/>
          </a:bodyPr>
          <a:lstStyle/>
          <a:p>
            <a:pPr marL="0" indent="0" algn="just">
              <a:lnSpc>
                <a:spcPct val="95000"/>
              </a:lnSpc>
              <a:buNone/>
            </a:pPr>
            <a:r>
              <a:rPr lang="en-US" sz="1600" dirty="0">
                <a:latin typeface="Times New Roman" panose="02020603050405020304" pitchFamily="18" charset="0"/>
                <a:ea typeface="Montserrat" pitchFamily="34" charset="-122"/>
                <a:cs typeface="Times New Roman" panose="02020603050405020304" pitchFamily="18" charset="0"/>
              </a:rPr>
              <a:t>Flight Foods employs workers aged 16–60. Gary personally believes older employees are more compliant, while younger workers are harder to manage. However, this view is </a:t>
            </a:r>
            <a:r>
              <a:rPr lang="en-US" sz="1600" b="1" dirty="0">
                <a:latin typeface="Times New Roman" panose="02020603050405020304" pitchFamily="18" charset="0"/>
                <a:ea typeface="Montserrat Bold" pitchFamily="34" charset="-122"/>
                <a:cs typeface="Times New Roman" panose="02020603050405020304" pitchFamily="18" charset="0"/>
              </a:rPr>
              <a:t>not substantiated by the case evidence</a:t>
            </a:r>
            <a:r>
              <a:rPr lang="en-US" sz="1600" dirty="0">
                <a:latin typeface="Times New Roman" panose="02020603050405020304" pitchFamily="18" charset="0"/>
                <a:ea typeface="Montserrat" pitchFamily="34" charset="-122"/>
                <a:cs typeface="Times New Roman" panose="02020603050405020304" pitchFamily="18" charset="0"/>
              </a:rPr>
              <a:t>. The more meaningful differences lie in levels of experience, workplace confidence, and individual training needs (Mentado-Labao et al., 2026).</a:t>
            </a:r>
            <a:endParaRPr lang="en-US" sz="1600" dirty="0">
              <a:latin typeface="Times New Roman" panose="02020603050405020304" pitchFamily="18" charset="0"/>
              <a:cs typeface="Times New Roman" panose="02020603050405020304" pitchFamily="18" charset="0"/>
            </a:endParaRPr>
          </a:p>
        </p:txBody>
      </p:sp>
      <p:sp>
        <p:nvSpPr>
          <p:cNvPr id="6" name="Text 3"/>
          <p:cNvSpPr/>
          <p:nvPr/>
        </p:nvSpPr>
        <p:spPr>
          <a:xfrm>
            <a:off x="7243763" y="3769403"/>
            <a:ext cx="3579227" cy="264914"/>
          </a:xfrm>
          <a:prstGeom prst="rect">
            <a:avLst/>
          </a:prstGeom>
          <a:noFill/>
          <a:ln/>
        </p:spPr>
        <p:txBody>
          <a:bodyPr wrap="none" lIns="0" tIns="0" rIns="0" bIns="0" rtlCol="0" anchor="t"/>
          <a:lstStyle/>
          <a:p>
            <a:pPr marL="0" indent="0" algn="l">
              <a:lnSpc>
                <a:spcPct val="108000"/>
              </a:lnSpc>
              <a:buNone/>
            </a:pPr>
            <a:r>
              <a:rPr lang="en-US" sz="2000" b="1" kern="0" spc="-16" dirty="0">
                <a:latin typeface="Times New Roman" panose="02020603050405020304" pitchFamily="18" charset="0"/>
                <a:ea typeface="Marcellus" pitchFamily="34" charset="-122"/>
                <a:cs typeface="Times New Roman" panose="02020603050405020304" pitchFamily="18" charset="0"/>
              </a:rPr>
              <a:t>Schramm's Model Applied</a:t>
            </a:r>
            <a:endParaRPr lang="en-US" sz="2000" b="1" dirty="0">
              <a:latin typeface="Times New Roman" panose="02020603050405020304" pitchFamily="18" charset="0"/>
              <a:cs typeface="Times New Roman" panose="02020603050405020304" pitchFamily="18" charset="0"/>
            </a:endParaRPr>
          </a:p>
        </p:txBody>
      </p:sp>
      <p:sp>
        <p:nvSpPr>
          <p:cNvPr id="7" name="Text 4"/>
          <p:cNvSpPr/>
          <p:nvPr/>
        </p:nvSpPr>
        <p:spPr>
          <a:xfrm>
            <a:off x="7243763" y="4219048"/>
            <a:ext cx="4586287" cy="1674017"/>
          </a:xfrm>
          <a:prstGeom prst="rect">
            <a:avLst/>
          </a:prstGeom>
          <a:noFill/>
          <a:ln/>
        </p:spPr>
        <p:txBody>
          <a:bodyPr wrap="square" lIns="0" tIns="0" rIns="0" bIns="0" rtlCol="0" anchor="t">
            <a:noAutofit/>
          </a:bodyPr>
          <a:lstStyle/>
          <a:p>
            <a:pPr marL="0" indent="0" algn="just">
              <a:lnSpc>
                <a:spcPct val="95000"/>
              </a:lnSpc>
              <a:buNone/>
            </a:pPr>
            <a:r>
              <a:rPr lang="en-US" sz="1600" dirty="0">
                <a:latin typeface="Times New Roman" panose="02020603050405020304" pitchFamily="18" charset="0"/>
                <a:ea typeface="Montserrat" pitchFamily="34" charset="-122"/>
                <a:cs typeface="Times New Roman" panose="02020603050405020304" pitchFamily="18" charset="0"/>
              </a:rPr>
              <a:t>Schramm emphasises </a:t>
            </a:r>
            <a:r>
              <a:rPr lang="en-US" sz="1600" b="1" dirty="0">
                <a:latin typeface="Times New Roman" panose="02020603050405020304" pitchFamily="18" charset="0"/>
                <a:ea typeface="Montserrat Bold" pitchFamily="34" charset="-122"/>
                <a:cs typeface="Times New Roman" panose="02020603050405020304" pitchFamily="18" charset="0"/>
              </a:rPr>
              <a:t>field of experience</a:t>
            </a:r>
            <a:r>
              <a:rPr lang="en-US" sz="1600" dirty="0">
                <a:latin typeface="Times New Roman" panose="02020603050405020304" pitchFamily="18" charset="0"/>
                <a:ea typeface="Montserrat" pitchFamily="34" charset="-122"/>
                <a:cs typeface="Times New Roman" panose="02020603050405020304" pitchFamily="18" charset="0"/>
              </a:rPr>
              <a:t> and feedback. A 16-year-old worker entering food production for the first time cannot share Gary's frame of reference. The same instruction will be interpreted very differently depending on prior knowledge. Feedback enables Gary to detect whether the intended message was actually received.</a:t>
            </a:r>
            <a:endParaRPr lang="en-US" sz="1600" dirty="0">
              <a:latin typeface="Times New Roman" panose="02020603050405020304" pitchFamily="18" charset="0"/>
              <a:cs typeface="Times New Roman" panose="02020603050405020304" pitchFamily="18" charset="0"/>
            </a:endParaRPr>
          </a:p>
        </p:txBody>
      </p:sp>
      <p:sp>
        <p:nvSpPr>
          <p:cNvPr id="8" name="Shape 5"/>
          <p:cNvSpPr/>
          <p:nvPr/>
        </p:nvSpPr>
        <p:spPr>
          <a:xfrm>
            <a:off x="1443034" y="5159616"/>
            <a:ext cx="4586287" cy="1212606"/>
          </a:xfrm>
          <a:prstGeom prst="roundRect">
            <a:avLst>
              <a:gd name="adj" fmla="val 14066"/>
            </a:avLst>
          </a:prstGeom>
          <a:solidFill>
            <a:srgbClr val="FFE0CC"/>
          </a:solidFill>
          <a:ln/>
        </p:spPr>
      </p:sp>
      <p:sp>
        <p:nvSpPr>
          <p:cNvPr id="10" name="Text 6"/>
          <p:cNvSpPr/>
          <p:nvPr/>
        </p:nvSpPr>
        <p:spPr>
          <a:xfrm>
            <a:off x="1575521" y="5290684"/>
            <a:ext cx="4296378" cy="1081538"/>
          </a:xfrm>
          <a:prstGeom prst="rect">
            <a:avLst/>
          </a:prstGeom>
          <a:noFill/>
          <a:ln/>
        </p:spPr>
        <p:txBody>
          <a:bodyPr wrap="square" lIns="0" tIns="0" rIns="0" bIns="0" rtlCol="0" anchor="t">
            <a:normAutofit/>
          </a:bodyPr>
          <a:lstStyle/>
          <a:p>
            <a:pPr marL="0" indent="0" algn="l">
              <a:lnSpc>
                <a:spcPct val="95000"/>
              </a:lnSpc>
              <a:buNone/>
            </a:pPr>
            <a:r>
              <a:rPr lang="en-US" dirty="0">
                <a:latin typeface="Times New Roman" panose="02020603050405020304" pitchFamily="18" charset="0"/>
                <a:ea typeface="Montserrat" pitchFamily="34" charset="-122"/>
                <a:cs typeface="Times New Roman" panose="02020603050405020304" pitchFamily="18" charset="0"/>
              </a:rPr>
              <a:t>Age alone does not cause poor communication — differences in knowledge and experience are the real barrier (Mentado-Labao et al., 2026).</a:t>
            </a: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name="Slide 7">
    <p:spTree>
      <p:nvGrpSpPr>
        <p:cNvPr id="1" name=""/>
        <p:cNvGrpSpPr/>
        <p:nvPr/>
      </p:nvGrpSpPr>
      <p:grpSpPr>
        <a:xfrm>
          <a:off x="0" y="0"/>
          <a:ext cx="0" cy="0"/>
          <a:chOff x="0" y="0"/>
          <a:chExt cx="0" cy="0"/>
        </a:xfrm>
      </p:grpSpPr>
      <p:pic>
        <p:nvPicPr>
          <p:cNvPr id="2" name="Image 0"/>
          <p:cNvPicPr>
            <a:picLocks noChangeAspect="1"/>
          </p:cNvPicPr>
          <p:nvPr/>
        </p:nvPicPr>
        <p:blipFill>
          <a:blip r:embed="rId3"/>
          <a:stretch>
            <a:fillRect/>
          </a:stretch>
        </p:blipFill>
        <p:spPr>
          <a:xfrm>
            <a:off x="8139930" y="1192129"/>
            <a:ext cx="3236215" cy="462328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Text 0"/>
          <p:cNvSpPr/>
          <p:nvPr/>
        </p:nvSpPr>
        <p:spPr>
          <a:xfrm>
            <a:off x="661475" y="731441"/>
            <a:ext cx="6296860" cy="1059656"/>
          </a:xfrm>
          <a:prstGeom prst="rect">
            <a:avLst/>
          </a:prstGeom>
          <a:noFill/>
          <a:ln/>
        </p:spPr>
        <p:txBody>
          <a:bodyPr wrap="square" lIns="0" tIns="0" rIns="0" bIns="0" rtlCol="0" anchor="t">
            <a:normAutofit fontScale="92500"/>
          </a:bodyPr>
          <a:lstStyle/>
          <a:p>
            <a:pPr marL="0" indent="0" algn="l">
              <a:lnSpc>
                <a:spcPct val="108000"/>
              </a:lnSpc>
              <a:buNone/>
            </a:pPr>
            <a:r>
              <a:rPr lang="en-US" sz="3600" kern="0" spc="-32" dirty="0">
                <a:latin typeface="Times New Roman" panose="02020603050405020304" pitchFamily="18" charset="0"/>
                <a:ea typeface="Marcellus" pitchFamily="34" charset="-122"/>
                <a:cs typeface="Times New Roman" panose="02020603050405020304" pitchFamily="18" charset="0"/>
              </a:rPr>
              <a:t>Barrier Four: Standards and Practices Cultural Differences</a:t>
            </a:r>
            <a:endParaRPr lang="en-US" sz="3600" dirty="0">
              <a:latin typeface="Times New Roman" panose="02020603050405020304" pitchFamily="18" charset="0"/>
              <a:cs typeface="Times New Roman" panose="02020603050405020304" pitchFamily="18" charset="0"/>
            </a:endParaRPr>
          </a:p>
        </p:txBody>
      </p:sp>
      <p:sp>
        <p:nvSpPr>
          <p:cNvPr id="4" name="Text 1"/>
          <p:cNvSpPr/>
          <p:nvPr/>
        </p:nvSpPr>
        <p:spPr>
          <a:xfrm>
            <a:off x="661475" y="1950541"/>
            <a:ext cx="6296860" cy="990696"/>
          </a:xfrm>
          <a:prstGeom prst="rect">
            <a:avLst/>
          </a:prstGeom>
          <a:noFill/>
          <a:ln/>
        </p:spPr>
        <p:txBody>
          <a:bodyPr wrap="square" lIns="0" tIns="0" rIns="0" bIns="0" rtlCol="0" anchor="t">
            <a:normAutofit fontScale="92500" lnSpcReduction="10000"/>
          </a:bodyPr>
          <a:lstStyle/>
          <a:p>
            <a:pPr marL="0" indent="0" algn="just">
              <a:lnSpc>
                <a:spcPct val="95000"/>
              </a:lnSpc>
              <a:buNone/>
            </a:pPr>
            <a:r>
              <a:rPr lang="en-US" sz="1600" dirty="0">
                <a:latin typeface="Times New Roman" panose="02020603050405020304" pitchFamily="18" charset="0"/>
                <a:ea typeface="Montserrat" pitchFamily="34" charset="-122"/>
                <a:cs typeface="Times New Roman" panose="02020603050405020304" pitchFamily="18" charset="0"/>
              </a:rPr>
              <a:t>The Flight Foods workforce comprises immigrants from </a:t>
            </a:r>
            <a:r>
              <a:rPr lang="en-US" sz="1600" b="1" dirty="0">
                <a:latin typeface="Times New Roman" panose="02020603050405020304" pitchFamily="18" charset="0"/>
                <a:ea typeface="Montserrat Bold" pitchFamily="34" charset="-122"/>
                <a:cs typeface="Times New Roman" panose="02020603050405020304" pitchFamily="18" charset="0"/>
              </a:rPr>
              <a:t>five distinct cultural backgrounds</a:t>
            </a:r>
            <a:r>
              <a:rPr lang="en-US" sz="1600" dirty="0">
                <a:latin typeface="Times New Roman" panose="02020603050405020304" pitchFamily="18" charset="0"/>
                <a:ea typeface="Montserrat" pitchFamily="34" charset="-122"/>
                <a:cs typeface="Times New Roman" panose="02020603050405020304" pitchFamily="18" charset="0"/>
              </a:rPr>
              <a:t>. Workers may hold differing communication styles, management expectations, and past workplace experiences. Cultural diversity itself is not the barrier — the challenge is establishing shared standards that all employees can understand and follow.</a:t>
            </a:r>
            <a:endParaRPr lang="en-US" sz="1600" dirty="0">
              <a:latin typeface="Times New Roman" panose="02020603050405020304" pitchFamily="18" charset="0"/>
              <a:cs typeface="Times New Roman" panose="02020603050405020304" pitchFamily="18" charset="0"/>
            </a:endParaRPr>
          </a:p>
        </p:txBody>
      </p:sp>
      <p:sp>
        <p:nvSpPr>
          <p:cNvPr id="8" name="Text 4"/>
          <p:cNvSpPr/>
          <p:nvPr/>
        </p:nvSpPr>
        <p:spPr>
          <a:xfrm>
            <a:off x="815855" y="3204968"/>
            <a:ext cx="2786489" cy="264914"/>
          </a:xfrm>
          <a:prstGeom prst="rect">
            <a:avLst/>
          </a:prstGeom>
          <a:noFill/>
          <a:ln/>
        </p:spPr>
        <p:txBody>
          <a:bodyPr wrap="none" lIns="0" tIns="0" rIns="0" bIns="0" rtlCol="0" anchor="t"/>
          <a:lstStyle/>
          <a:p>
            <a:pPr marL="0" indent="0" algn="l">
              <a:lnSpc>
                <a:spcPct val="108000"/>
              </a:lnSpc>
              <a:buNone/>
            </a:pPr>
            <a:r>
              <a:rPr lang="en-US" sz="1600" b="1" kern="0" spc="-16" dirty="0">
                <a:latin typeface="Times New Roman" panose="02020603050405020304" pitchFamily="18" charset="0"/>
                <a:ea typeface="Marcellus" pitchFamily="34" charset="-122"/>
                <a:cs typeface="Times New Roman" panose="02020603050405020304" pitchFamily="18" charset="0"/>
              </a:rPr>
              <a:t>Shared Standards</a:t>
            </a:r>
            <a:endParaRPr lang="en-US" sz="1600" b="1" dirty="0">
              <a:latin typeface="Times New Roman" panose="02020603050405020304" pitchFamily="18" charset="0"/>
              <a:cs typeface="Times New Roman" panose="02020603050405020304" pitchFamily="18" charset="0"/>
            </a:endParaRPr>
          </a:p>
        </p:txBody>
      </p:sp>
      <p:sp>
        <p:nvSpPr>
          <p:cNvPr id="9" name="Text 5"/>
          <p:cNvSpPr/>
          <p:nvPr/>
        </p:nvSpPr>
        <p:spPr>
          <a:xfrm>
            <a:off x="815855" y="3519292"/>
            <a:ext cx="2786489" cy="1238452"/>
          </a:xfrm>
          <a:prstGeom prst="rect">
            <a:avLst/>
          </a:prstGeom>
          <a:noFill/>
          <a:ln/>
        </p:spPr>
        <p:txBody>
          <a:bodyPr wrap="square" lIns="0" tIns="0" rIns="0" bIns="0" rtlCol="0" anchor="t">
            <a:normAutofit/>
          </a:bodyPr>
          <a:lstStyle/>
          <a:p>
            <a:pPr marL="0" indent="0" algn="l">
              <a:lnSpc>
                <a:spcPct val="95000"/>
              </a:lnSpc>
              <a:buNone/>
            </a:pPr>
            <a:r>
              <a:rPr lang="en-US" sz="1600" dirty="0">
                <a:latin typeface="Times New Roman" panose="02020603050405020304" pitchFamily="18" charset="0"/>
                <a:ea typeface="Montserrat" pitchFamily="34" charset="-122"/>
                <a:cs typeface="Times New Roman" panose="02020603050405020304" pitchFamily="18" charset="0"/>
              </a:rPr>
              <a:t>One clear set of hygiene and production standards, explained with practical examples (Schramm; Berlo).</a:t>
            </a:r>
            <a:endParaRPr lang="en-US" sz="1600" dirty="0">
              <a:latin typeface="Times New Roman" panose="02020603050405020304" pitchFamily="18" charset="0"/>
              <a:cs typeface="Times New Roman" panose="02020603050405020304" pitchFamily="18" charset="0"/>
            </a:endParaRPr>
          </a:p>
        </p:txBody>
      </p:sp>
      <p:sp>
        <p:nvSpPr>
          <p:cNvPr id="13" name="Text 8"/>
          <p:cNvSpPr/>
          <p:nvPr/>
        </p:nvSpPr>
        <p:spPr>
          <a:xfrm>
            <a:off x="4017366" y="3204968"/>
            <a:ext cx="2786588" cy="264914"/>
          </a:xfrm>
          <a:prstGeom prst="rect">
            <a:avLst/>
          </a:prstGeom>
          <a:noFill/>
          <a:ln/>
        </p:spPr>
        <p:txBody>
          <a:bodyPr wrap="none" lIns="0" tIns="0" rIns="0" bIns="0" rtlCol="0" anchor="t"/>
          <a:lstStyle/>
          <a:p>
            <a:pPr marL="0" indent="0" algn="l">
              <a:lnSpc>
                <a:spcPct val="108000"/>
              </a:lnSpc>
              <a:buNone/>
            </a:pPr>
            <a:r>
              <a:rPr lang="en-US" sz="1600" b="1" kern="0" spc="-16" dirty="0">
                <a:latin typeface="Times New Roman" panose="02020603050405020304" pitchFamily="18" charset="0"/>
                <a:ea typeface="Marcellus" pitchFamily="34" charset="-122"/>
                <a:cs typeface="Times New Roman" panose="02020603050405020304" pitchFamily="18" charset="0"/>
              </a:rPr>
              <a:t>Inclusive Leadership Training</a:t>
            </a:r>
            <a:endParaRPr lang="en-US" sz="1600" b="1" dirty="0">
              <a:latin typeface="Times New Roman" panose="02020603050405020304" pitchFamily="18" charset="0"/>
              <a:cs typeface="Times New Roman" panose="02020603050405020304" pitchFamily="18" charset="0"/>
            </a:endParaRPr>
          </a:p>
        </p:txBody>
      </p:sp>
      <p:sp>
        <p:nvSpPr>
          <p:cNvPr id="14" name="Text 9"/>
          <p:cNvSpPr/>
          <p:nvPr/>
        </p:nvSpPr>
        <p:spPr>
          <a:xfrm>
            <a:off x="4017365" y="3519292"/>
            <a:ext cx="3236215" cy="1238452"/>
          </a:xfrm>
          <a:prstGeom prst="rect">
            <a:avLst/>
          </a:prstGeom>
          <a:noFill/>
          <a:ln/>
        </p:spPr>
        <p:txBody>
          <a:bodyPr wrap="square" lIns="0" tIns="0" rIns="0" bIns="0" rtlCol="0" anchor="t">
            <a:normAutofit/>
          </a:bodyPr>
          <a:lstStyle/>
          <a:p>
            <a:pPr marL="0" indent="0" algn="l">
              <a:lnSpc>
                <a:spcPct val="95000"/>
              </a:lnSpc>
              <a:buNone/>
            </a:pPr>
            <a:r>
              <a:rPr lang="en-US" sz="1600" dirty="0">
                <a:latin typeface="Times New Roman" panose="02020603050405020304" pitchFamily="18" charset="0"/>
                <a:ea typeface="Montserrat" pitchFamily="34" charset="-122"/>
                <a:cs typeface="Times New Roman" panose="02020603050405020304" pitchFamily="18" charset="0"/>
              </a:rPr>
              <a:t>Cross-cultural communication skills for managers to address all employees respectfully (Mouboua et al., 2024).</a:t>
            </a:r>
            <a:endParaRPr lang="en-US" sz="1600" dirty="0">
              <a:latin typeface="Times New Roman" panose="02020603050405020304" pitchFamily="18" charset="0"/>
              <a:cs typeface="Times New Roman" panose="02020603050405020304" pitchFamily="18" charset="0"/>
            </a:endParaRPr>
          </a:p>
        </p:txBody>
      </p:sp>
      <p:sp>
        <p:nvSpPr>
          <p:cNvPr id="18" name="Text 12"/>
          <p:cNvSpPr/>
          <p:nvPr/>
        </p:nvSpPr>
        <p:spPr>
          <a:xfrm>
            <a:off x="815855" y="4706635"/>
            <a:ext cx="5988099" cy="264914"/>
          </a:xfrm>
          <a:prstGeom prst="rect">
            <a:avLst/>
          </a:prstGeom>
          <a:noFill/>
          <a:ln/>
        </p:spPr>
        <p:txBody>
          <a:bodyPr wrap="none" lIns="0" tIns="0" rIns="0" bIns="0" rtlCol="0" anchor="t"/>
          <a:lstStyle/>
          <a:p>
            <a:pPr marL="0" indent="0" algn="l">
              <a:lnSpc>
                <a:spcPct val="108000"/>
              </a:lnSpc>
              <a:buNone/>
            </a:pPr>
            <a:r>
              <a:rPr lang="en-US" sz="1600" b="1" kern="0" spc="-16" dirty="0">
                <a:latin typeface="Times New Roman" panose="02020603050405020304" pitchFamily="18" charset="0"/>
                <a:ea typeface="Marcellus" pitchFamily="34" charset="-122"/>
                <a:cs typeface="Times New Roman" panose="02020603050405020304" pitchFamily="18" charset="0"/>
              </a:rPr>
              <a:t>Psychological Safety</a:t>
            </a:r>
            <a:endParaRPr lang="en-US" sz="1600" b="1" dirty="0">
              <a:latin typeface="Times New Roman" panose="02020603050405020304" pitchFamily="18" charset="0"/>
              <a:cs typeface="Times New Roman" panose="02020603050405020304" pitchFamily="18" charset="0"/>
            </a:endParaRPr>
          </a:p>
        </p:txBody>
      </p:sp>
      <p:sp>
        <p:nvSpPr>
          <p:cNvPr id="19" name="Text 13"/>
          <p:cNvSpPr/>
          <p:nvPr/>
        </p:nvSpPr>
        <p:spPr>
          <a:xfrm>
            <a:off x="815856" y="5082624"/>
            <a:ext cx="5156320" cy="1236964"/>
          </a:xfrm>
          <a:prstGeom prst="rect">
            <a:avLst/>
          </a:prstGeom>
          <a:noFill/>
          <a:ln/>
        </p:spPr>
        <p:txBody>
          <a:bodyPr wrap="square" lIns="0" tIns="0" rIns="0" bIns="0" rtlCol="0" anchor="t">
            <a:normAutofit/>
          </a:bodyPr>
          <a:lstStyle/>
          <a:p>
            <a:pPr marL="0" indent="0" algn="l">
              <a:lnSpc>
                <a:spcPct val="95000"/>
              </a:lnSpc>
              <a:buNone/>
            </a:pPr>
            <a:r>
              <a:rPr lang="en-US" sz="1600" dirty="0">
                <a:latin typeface="Times New Roman" panose="02020603050405020304" pitchFamily="18" charset="0"/>
                <a:ea typeface="Montserrat" pitchFamily="34" charset="-122"/>
                <a:cs typeface="Times New Roman" panose="02020603050405020304" pitchFamily="18" charset="0"/>
              </a:rPr>
              <a:t>Employees must feel comfortable asking questions without fear of humiliation (Feitosa et al., 2022).</a:t>
            </a:r>
            <a:endParaRPr lang="en-US" sz="16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name="Slide 8">
    <p:spTree>
      <p:nvGrpSpPr>
        <p:cNvPr id="1" name=""/>
        <p:cNvGrpSpPr/>
        <p:nvPr/>
      </p:nvGrpSpPr>
      <p:grpSpPr>
        <a:xfrm>
          <a:off x="0" y="0"/>
          <a:ext cx="0" cy="0"/>
          <a:chOff x="0" y="0"/>
          <a:chExt cx="0" cy="0"/>
        </a:xfrm>
      </p:grpSpPr>
      <p:sp>
        <p:nvSpPr>
          <p:cNvPr id="2" name="Text 0"/>
          <p:cNvSpPr/>
          <p:nvPr/>
        </p:nvSpPr>
        <p:spPr>
          <a:xfrm>
            <a:off x="661475" y="533995"/>
            <a:ext cx="10868745" cy="565150"/>
          </a:xfrm>
          <a:prstGeom prst="rect">
            <a:avLst/>
          </a:prstGeom>
          <a:noFill/>
          <a:ln/>
        </p:spPr>
        <p:txBody>
          <a:bodyPr wrap="none" lIns="0" tIns="0" rIns="0" bIns="0" rtlCol="0" anchor="t"/>
          <a:lstStyle/>
          <a:p>
            <a:pPr marL="0" indent="0" algn="l">
              <a:lnSpc>
                <a:spcPct val="108000"/>
              </a:lnSpc>
              <a:buNone/>
            </a:pPr>
            <a:r>
              <a:rPr lang="en-US" sz="3400" kern="0" spc="-34" dirty="0">
                <a:latin typeface="Times New Roman" panose="02020603050405020304" pitchFamily="18" charset="0"/>
                <a:ea typeface="Marcellus" pitchFamily="34" charset="-122"/>
                <a:cs typeface="Times New Roman" panose="02020603050405020304" pitchFamily="18" charset="0"/>
              </a:rPr>
              <a:t>Barrier Five: Emotional Communication</a:t>
            </a:r>
            <a:endParaRPr lang="en-US" sz="3400" dirty="0">
              <a:latin typeface="Times New Roman" panose="02020603050405020304" pitchFamily="18" charset="0"/>
              <a:cs typeface="Times New Roman" panose="02020603050405020304" pitchFamily="18" charset="0"/>
            </a:endParaRPr>
          </a:p>
        </p:txBody>
      </p:sp>
      <p:sp>
        <p:nvSpPr>
          <p:cNvPr id="3" name="Text 1"/>
          <p:cNvSpPr/>
          <p:nvPr/>
        </p:nvSpPr>
        <p:spPr>
          <a:xfrm>
            <a:off x="661475" y="1401465"/>
            <a:ext cx="3564245" cy="282575"/>
          </a:xfrm>
          <a:prstGeom prst="rect">
            <a:avLst/>
          </a:prstGeom>
          <a:noFill/>
          <a:ln/>
        </p:spPr>
        <p:txBody>
          <a:bodyPr wrap="none" lIns="0" tIns="0" rIns="0" bIns="0" rtlCol="0" anchor="t"/>
          <a:lstStyle/>
          <a:p>
            <a:pPr marL="0" indent="0" algn="l">
              <a:lnSpc>
                <a:spcPct val="108000"/>
              </a:lnSpc>
              <a:buNone/>
            </a:pPr>
            <a:r>
              <a:rPr lang="en-US" sz="2000" b="1" kern="0" spc="-17" dirty="0">
                <a:latin typeface="Times New Roman" panose="02020603050405020304" pitchFamily="18" charset="0"/>
                <a:ea typeface="Marcellus" pitchFamily="34" charset="-122"/>
                <a:cs typeface="Times New Roman" panose="02020603050405020304" pitchFamily="18" charset="0"/>
              </a:rPr>
              <a:t>The Problem</a:t>
            </a:r>
            <a:endParaRPr lang="en-US" sz="2000" b="1" dirty="0">
              <a:latin typeface="Times New Roman" panose="02020603050405020304" pitchFamily="18" charset="0"/>
              <a:cs typeface="Times New Roman" panose="02020603050405020304" pitchFamily="18" charset="0"/>
            </a:endParaRPr>
          </a:p>
        </p:txBody>
      </p:sp>
      <p:sp>
        <p:nvSpPr>
          <p:cNvPr id="4" name="Text 2"/>
          <p:cNvSpPr/>
          <p:nvPr/>
        </p:nvSpPr>
        <p:spPr>
          <a:xfrm>
            <a:off x="661475" y="1804988"/>
            <a:ext cx="4889458" cy="1415256"/>
          </a:xfrm>
          <a:prstGeom prst="rect">
            <a:avLst/>
          </a:prstGeom>
          <a:noFill/>
          <a:ln/>
        </p:spPr>
        <p:txBody>
          <a:bodyPr wrap="square" lIns="0" tIns="0" rIns="0" bIns="0" rtlCol="0" anchor="t">
            <a:noAutofit/>
          </a:bodyPr>
          <a:lstStyle/>
          <a:p>
            <a:pPr marL="0" indent="0" algn="just">
              <a:lnSpc>
                <a:spcPct val="97000"/>
              </a:lnSpc>
              <a:buNone/>
            </a:pPr>
            <a:r>
              <a:rPr lang="en-US" sz="1400" dirty="0">
                <a:latin typeface="Times New Roman" panose="02020603050405020304" pitchFamily="18" charset="0"/>
                <a:ea typeface="Montserrat" pitchFamily="34" charset="-122"/>
                <a:cs typeface="Times New Roman" panose="02020603050405020304" pitchFamily="18" charset="0"/>
              </a:rPr>
              <a:t>Gary is visibly fatigued and stressed — working until 2 a.m., rising at 6 a.m., arriving with coffee stains on his uniform and unkempt hair. When he discovers chicken left out overnight, he </a:t>
            </a:r>
            <a:r>
              <a:rPr lang="en-US" sz="1400" b="1" dirty="0">
                <a:latin typeface="Times New Roman" panose="02020603050405020304" pitchFamily="18" charset="0"/>
                <a:ea typeface="Montserrat Bold" pitchFamily="34" charset="-122"/>
                <a:cs typeface="Times New Roman" panose="02020603050405020304" pitchFamily="18" charset="0"/>
              </a:rPr>
              <a:t>pulls his hair and shouts at workers</a:t>
            </a:r>
            <a:r>
              <a:rPr lang="en-US" sz="1400" dirty="0">
                <a:latin typeface="Times New Roman" panose="02020603050405020304" pitchFamily="18" charset="0"/>
                <a:ea typeface="Montserrat" pitchFamily="34" charset="-122"/>
                <a:cs typeface="Times New Roman" panose="02020603050405020304" pitchFamily="18" charset="0"/>
              </a:rPr>
              <a:t>. This behaviour makes employees less willing to report errors, ask questions, or admit confusion (Geddes et al., 2020).</a:t>
            </a:r>
            <a:endParaRPr lang="en-US" sz="1400" dirty="0">
              <a:latin typeface="Times New Roman" panose="02020603050405020304" pitchFamily="18" charset="0"/>
              <a:cs typeface="Times New Roman" panose="02020603050405020304" pitchFamily="18" charset="0"/>
            </a:endParaRPr>
          </a:p>
        </p:txBody>
      </p:sp>
      <p:sp>
        <p:nvSpPr>
          <p:cNvPr id="5" name="Text 3"/>
          <p:cNvSpPr/>
          <p:nvPr/>
        </p:nvSpPr>
        <p:spPr>
          <a:xfrm>
            <a:off x="661475" y="3341191"/>
            <a:ext cx="3564245" cy="282575"/>
          </a:xfrm>
          <a:prstGeom prst="rect">
            <a:avLst/>
          </a:prstGeom>
          <a:noFill/>
          <a:ln/>
        </p:spPr>
        <p:txBody>
          <a:bodyPr wrap="none" lIns="0" tIns="0" rIns="0" bIns="0" rtlCol="0" anchor="t"/>
          <a:lstStyle/>
          <a:p>
            <a:pPr marL="0" indent="0" algn="l">
              <a:lnSpc>
                <a:spcPct val="108000"/>
              </a:lnSpc>
              <a:buNone/>
            </a:pPr>
            <a:r>
              <a:rPr lang="en-US" sz="2000" b="1" kern="0" spc="-17" dirty="0">
                <a:latin typeface="Times New Roman" panose="02020603050405020304" pitchFamily="18" charset="0"/>
                <a:ea typeface="Marcellus" pitchFamily="34" charset="-122"/>
                <a:cs typeface="Times New Roman" panose="02020603050405020304" pitchFamily="18" charset="0"/>
              </a:rPr>
              <a:t>The Nonverbal Contradiction</a:t>
            </a:r>
            <a:endParaRPr lang="en-US" sz="2000" b="1" dirty="0">
              <a:latin typeface="Times New Roman" panose="02020603050405020304" pitchFamily="18" charset="0"/>
              <a:cs typeface="Times New Roman" panose="02020603050405020304" pitchFamily="18" charset="0"/>
            </a:endParaRPr>
          </a:p>
        </p:txBody>
      </p:sp>
      <p:sp>
        <p:nvSpPr>
          <p:cNvPr id="6" name="Text 4"/>
          <p:cNvSpPr/>
          <p:nvPr/>
        </p:nvSpPr>
        <p:spPr>
          <a:xfrm>
            <a:off x="661475" y="3744714"/>
            <a:ext cx="4889458" cy="1061442"/>
          </a:xfrm>
          <a:prstGeom prst="rect">
            <a:avLst/>
          </a:prstGeom>
          <a:noFill/>
          <a:ln/>
        </p:spPr>
        <p:txBody>
          <a:bodyPr wrap="square" lIns="0" tIns="0" rIns="0" bIns="0" rtlCol="0" anchor="t">
            <a:noAutofit/>
          </a:bodyPr>
          <a:lstStyle/>
          <a:p>
            <a:pPr marL="0" indent="0" algn="just">
              <a:lnSpc>
                <a:spcPct val="97000"/>
              </a:lnSpc>
              <a:buNone/>
            </a:pPr>
            <a:r>
              <a:rPr lang="en-US" sz="1400" dirty="0">
                <a:latin typeface="Times New Roman" panose="02020603050405020304" pitchFamily="18" charset="0"/>
                <a:ea typeface="Montserrat" pitchFamily="34" charset="-122"/>
                <a:cs typeface="Times New Roman" panose="02020603050405020304" pitchFamily="18" charset="0"/>
              </a:rPr>
              <a:t>Gary demands strict hygiene compliance from staff whilst arriving in a stained uniform. This </a:t>
            </a:r>
            <a:r>
              <a:rPr lang="en-US" sz="1400" b="1" dirty="0">
                <a:latin typeface="Times New Roman" panose="02020603050405020304" pitchFamily="18" charset="0"/>
                <a:ea typeface="Montserrat Bold" pitchFamily="34" charset="-122"/>
                <a:cs typeface="Times New Roman" panose="02020603050405020304" pitchFamily="18" charset="0"/>
              </a:rPr>
              <a:t>contradictory nonverbal message</a:t>
            </a:r>
            <a:r>
              <a:rPr lang="en-US" sz="1400" dirty="0">
                <a:latin typeface="Times New Roman" panose="02020603050405020304" pitchFamily="18" charset="0"/>
                <a:ea typeface="Montserrat" pitchFamily="34" charset="-122"/>
                <a:cs typeface="Times New Roman" panose="02020603050405020304" pitchFamily="18" charset="0"/>
              </a:rPr>
              <a:t> undermines his credibility and reduces the likelihood that employees will take his instructions seriously (Berlo; Rouse, 2021).</a:t>
            </a:r>
            <a:endParaRPr lang="en-US" sz="1400" dirty="0">
              <a:latin typeface="Times New Roman" panose="02020603050405020304" pitchFamily="18" charset="0"/>
              <a:cs typeface="Times New Roman" panose="02020603050405020304" pitchFamily="18" charset="0"/>
            </a:endParaRPr>
          </a:p>
        </p:txBody>
      </p:sp>
      <p:sp>
        <p:nvSpPr>
          <p:cNvPr id="7" name="Text 5"/>
          <p:cNvSpPr/>
          <p:nvPr/>
        </p:nvSpPr>
        <p:spPr>
          <a:xfrm>
            <a:off x="661475" y="4927104"/>
            <a:ext cx="3564245" cy="282575"/>
          </a:xfrm>
          <a:prstGeom prst="rect">
            <a:avLst/>
          </a:prstGeom>
          <a:noFill/>
          <a:ln/>
        </p:spPr>
        <p:txBody>
          <a:bodyPr wrap="none" lIns="0" tIns="0" rIns="0" bIns="0" rtlCol="0" anchor="t"/>
          <a:lstStyle/>
          <a:p>
            <a:pPr marL="0" indent="0" algn="l">
              <a:lnSpc>
                <a:spcPct val="108000"/>
              </a:lnSpc>
              <a:buNone/>
            </a:pPr>
            <a:r>
              <a:rPr lang="en-US" sz="2000" b="1" kern="0" spc="-17" dirty="0">
                <a:latin typeface="Times New Roman" panose="02020603050405020304" pitchFamily="18" charset="0"/>
                <a:ea typeface="Marcellus" pitchFamily="34" charset="-122"/>
                <a:cs typeface="Times New Roman" panose="02020603050405020304" pitchFamily="18" charset="0"/>
              </a:rPr>
              <a:t>Berlo &amp; Schramm Applied</a:t>
            </a:r>
            <a:endParaRPr lang="en-US" sz="2000" b="1" dirty="0">
              <a:latin typeface="Times New Roman" panose="02020603050405020304" pitchFamily="18" charset="0"/>
              <a:cs typeface="Times New Roman" panose="02020603050405020304" pitchFamily="18" charset="0"/>
            </a:endParaRPr>
          </a:p>
        </p:txBody>
      </p:sp>
      <p:sp>
        <p:nvSpPr>
          <p:cNvPr id="8" name="Text 6"/>
          <p:cNvSpPr/>
          <p:nvPr/>
        </p:nvSpPr>
        <p:spPr>
          <a:xfrm>
            <a:off x="661475" y="5330627"/>
            <a:ext cx="4889458" cy="884535"/>
          </a:xfrm>
          <a:prstGeom prst="rect">
            <a:avLst/>
          </a:prstGeom>
          <a:noFill/>
          <a:ln/>
        </p:spPr>
        <p:txBody>
          <a:bodyPr wrap="square" lIns="0" tIns="0" rIns="0" bIns="0" rtlCol="0" anchor="t">
            <a:normAutofit/>
          </a:bodyPr>
          <a:lstStyle/>
          <a:p>
            <a:pPr marL="0" indent="0" algn="just">
              <a:lnSpc>
                <a:spcPct val="97000"/>
              </a:lnSpc>
              <a:buNone/>
            </a:pPr>
            <a:r>
              <a:rPr lang="en-US" sz="1400" dirty="0">
                <a:latin typeface="Times New Roman" panose="02020603050405020304" pitchFamily="18" charset="0"/>
                <a:ea typeface="Montserrat" pitchFamily="34" charset="-122"/>
                <a:cs typeface="Times New Roman" panose="02020603050405020304" pitchFamily="18" charset="0"/>
              </a:rPr>
              <a:t>Berlo notes that the </a:t>
            </a:r>
            <a:r>
              <a:rPr lang="en-US" sz="1400" i="1" dirty="0">
                <a:latin typeface="Times New Roman" panose="02020603050405020304" pitchFamily="18" charset="0"/>
                <a:ea typeface="Montserrat" pitchFamily="34" charset="-122"/>
                <a:cs typeface="Times New Roman" panose="02020603050405020304" pitchFamily="18" charset="0"/>
              </a:rPr>
              <a:t>attitude</a:t>
            </a:r>
            <a:r>
              <a:rPr lang="en-US" sz="1400" dirty="0">
                <a:latin typeface="Times New Roman" panose="02020603050405020304" pitchFamily="18" charset="0"/>
                <a:ea typeface="Montserrat" pitchFamily="34" charset="-122"/>
                <a:cs typeface="Times New Roman" panose="02020603050405020304" pitchFamily="18" charset="0"/>
              </a:rPr>
              <a:t> of the source affects message reception. Schramm identifies that employees who fear an angry reaction will not provide honest feedback or seek clarification.</a:t>
            </a:r>
            <a:endParaRPr lang="en-US" sz="1400" dirty="0">
              <a:latin typeface="Times New Roman" panose="02020603050405020304" pitchFamily="18" charset="0"/>
              <a:cs typeface="Times New Roman" panose="02020603050405020304" pitchFamily="18" charset="0"/>
            </a:endParaRPr>
          </a:p>
        </p:txBody>
      </p:sp>
      <p:pic>
        <p:nvPicPr>
          <p:cNvPr id="9" name="Image 0" descr="preencoded.png"/>
          <p:cNvPicPr>
            <a:picLocks noChangeAspect="1"/>
          </p:cNvPicPr>
          <p:nvPr/>
        </p:nvPicPr>
        <p:blipFill>
          <a:blip r:embed="rId3"/>
          <a:stretch>
            <a:fillRect/>
          </a:stretch>
        </p:blipFill>
        <p:spPr>
          <a:xfrm>
            <a:off x="6641068" y="2013135"/>
            <a:ext cx="4617482" cy="346315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name="Slide 9">
    <p:spTree>
      <p:nvGrpSpPr>
        <p:cNvPr id="1" name=""/>
        <p:cNvGrpSpPr/>
        <p:nvPr/>
      </p:nvGrpSpPr>
      <p:grpSpPr>
        <a:xfrm>
          <a:off x="0" y="0"/>
          <a:ext cx="0" cy="0"/>
          <a:chOff x="0" y="0"/>
          <a:chExt cx="0" cy="0"/>
        </a:xfrm>
      </p:grpSpPr>
      <p:sp>
        <p:nvSpPr>
          <p:cNvPr id="4" name="Text 2"/>
          <p:cNvSpPr/>
          <p:nvPr/>
        </p:nvSpPr>
        <p:spPr>
          <a:xfrm>
            <a:off x="661475" y="801886"/>
            <a:ext cx="10868745" cy="452041"/>
          </a:xfrm>
          <a:prstGeom prst="rect">
            <a:avLst/>
          </a:prstGeom>
          <a:noFill/>
          <a:ln/>
        </p:spPr>
        <p:txBody>
          <a:bodyPr wrap="none" lIns="0" tIns="0" rIns="0" bIns="0" rtlCol="0" anchor="t"/>
          <a:lstStyle/>
          <a:p>
            <a:pPr marL="0" indent="0" algn="l">
              <a:lnSpc>
                <a:spcPct val="108000"/>
              </a:lnSpc>
              <a:buNone/>
            </a:pPr>
            <a:r>
              <a:rPr lang="en-US" sz="3200" kern="0" spc="-27" dirty="0">
                <a:latin typeface="Times New Roman" panose="02020603050405020304" pitchFamily="18" charset="0"/>
                <a:ea typeface="Marcellus" pitchFamily="34" charset="-122"/>
                <a:cs typeface="Times New Roman" panose="02020603050405020304" pitchFamily="18" charset="0"/>
              </a:rPr>
              <a:t>Thorough Analysis of the 5 Barriers</a:t>
            </a:r>
            <a:endParaRPr lang="en-US" sz="3200" dirty="0">
              <a:latin typeface="Times New Roman" panose="02020603050405020304" pitchFamily="18" charset="0"/>
              <a:cs typeface="Times New Roman" panose="02020603050405020304" pitchFamily="18" charset="0"/>
            </a:endParaRPr>
          </a:p>
        </p:txBody>
      </p:sp>
      <p:sp>
        <p:nvSpPr>
          <p:cNvPr id="5" name="Text 3"/>
          <p:cNvSpPr/>
          <p:nvPr/>
        </p:nvSpPr>
        <p:spPr>
          <a:xfrm>
            <a:off x="661475" y="1369913"/>
            <a:ext cx="10425625" cy="644624"/>
          </a:xfrm>
          <a:prstGeom prst="rect">
            <a:avLst/>
          </a:prstGeom>
          <a:noFill/>
          <a:ln/>
        </p:spPr>
        <p:txBody>
          <a:bodyPr wrap="square" lIns="0" tIns="0" rIns="0" bIns="0" rtlCol="0" anchor="t">
            <a:normAutofit/>
          </a:bodyPr>
          <a:lstStyle/>
          <a:p>
            <a:pPr marL="0" indent="0" algn="just">
              <a:lnSpc>
                <a:spcPct val="89000"/>
              </a:lnSpc>
              <a:buNone/>
            </a:pPr>
            <a:r>
              <a:rPr lang="en-US" sz="1600" dirty="0">
                <a:latin typeface="Times New Roman" panose="02020603050405020304" pitchFamily="18" charset="0"/>
                <a:ea typeface="Montserrat" pitchFamily="34" charset="-122"/>
                <a:cs typeface="Times New Roman" panose="02020603050405020304" pitchFamily="18" charset="0"/>
              </a:rPr>
              <a:t>The five barriers are </a:t>
            </a:r>
            <a:r>
              <a:rPr lang="en-US" sz="1600" b="1" dirty="0">
                <a:latin typeface="Times New Roman" panose="02020603050405020304" pitchFamily="18" charset="0"/>
                <a:ea typeface="Montserrat Bold" pitchFamily="34" charset="-122"/>
                <a:cs typeface="Times New Roman" panose="02020603050405020304" pitchFamily="18" charset="0"/>
              </a:rPr>
              <a:t>interconnected, not isolated</a:t>
            </a:r>
            <a:r>
              <a:rPr lang="en-US" sz="1600" dirty="0">
                <a:latin typeface="Times New Roman" panose="02020603050405020304" pitchFamily="18" charset="0"/>
                <a:ea typeface="Montserrat" pitchFamily="34" charset="-122"/>
                <a:cs typeface="Times New Roman" panose="02020603050405020304" pitchFamily="18" charset="0"/>
              </a:rPr>
              <a:t>. A single instruction from Gary — delivered while stressed, beside a noisy machine, in English only — faces multiple simultaneous obstacles (Nonche and Abd Malek, 2026).</a:t>
            </a:r>
            <a:endParaRPr lang="en-US" sz="1600" dirty="0">
              <a:latin typeface="Times New Roman" panose="02020603050405020304" pitchFamily="18" charset="0"/>
              <a:cs typeface="Times New Roman" panose="02020603050405020304" pitchFamily="18" charset="0"/>
            </a:endParaRPr>
          </a:p>
        </p:txBody>
      </p:sp>
      <p:pic>
        <p:nvPicPr>
          <p:cNvPr id="6" name="Image 0" descr="preencoded.png"/>
          <p:cNvPicPr>
            <a:picLocks noChangeAspect="1"/>
          </p:cNvPicPr>
          <p:nvPr/>
        </p:nvPicPr>
        <p:blipFill>
          <a:blip r:embed="rId3"/>
          <a:stretch>
            <a:fillRect/>
          </a:stretch>
        </p:blipFill>
        <p:spPr>
          <a:xfrm>
            <a:off x="2825411" y="2127194"/>
            <a:ext cx="5632789" cy="31439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Text 4"/>
          <p:cNvSpPr/>
          <p:nvPr/>
        </p:nvSpPr>
        <p:spPr>
          <a:xfrm>
            <a:off x="661475" y="5556548"/>
            <a:ext cx="5280794" cy="1043682"/>
          </a:xfrm>
          <a:prstGeom prst="rect">
            <a:avLst/>
          </a:prstGeom>
          <a:noFill/>
          <a:ln/>
        </p:spPr>
        <p:txBody>
          <a:bodyPr wrap="square" lIns="0" tIns="0" rIns="0" bIns="0" rtlCol="0" anchor="t">
            <a:normAutofit lnSpcReduction="10000"/>
          </a:bodyPr>
          <a:lstStyle/>
          <a:p>
            <a:pPr marL="0" indent="0" algn="just">
              <a:lnSpc>
                <a:spcPct val="89000"/>
              </a:lnSpc>
              <a:buNone/>
            </a:pPr>
            <a:r>
              <a:rPr lang="en-US" sz="1600" dirty="0">
                <a:latin typeface="Times New Roman" panose="02020603050405020304" pitchFamily="18" charset="0"/>
                <a:ea typeface="Montserrat" pitchFamily="34" charset="-122"/>
                <a:cs typeface="Times New Roman" panose="02020603050405020304" pitchFamily="18" charset="0"/>
              </a:rPr>
              <a:t>No single barrier can be addressed in isolation. Noise limits what is heard; language limits what is understood; experience determines interpretation; culture shapes expectations; and emotional climate determines whether employees engage honestly.</a:t>
            </a:r>
            <a:endParaRPr lang="en-US" sz="1600" dirty="0">
              <a:latin typeface="Times New Roman" panose="02020603050405020304" pitchFamily="18" charset="0"/>
              <a:cs typeface="Times New Roman" panose="02020603050405020304" pitchFamily="18" charset="0"/>
            </a:endParaRPr>
          </a:p>
        </p:txBody>
      </p:sp>
      <p:sp>
        <p:nvSpPr>
          <p:cNvPr id="8" name="Text 5"/>
          <p:cNvSpPr/>
          <p:nvPr/>
        </p:nvSpPr>
        <p:spPr>
          <a:xfrm>
            <a:off x="6249733" y="5556548"/>
            <a:ext cx="4980243" cy="1043682"/>
          </a:xfrm>
          <a:prstGeom prst="rect">
            <a:avLst/>
          </a:prstGeom>
          <a:noFill/>
          <a:ln/>
        </p:spPr>
        <p:txBody>
          <a:bodyPr wrap="square" lIns="0" tIns="0" rIns="0" bIns="0" rtlCol="0" anchor="t">
            <a:normAutofit/>
          </a:bodyPr>
          <a:lstStyle/>
          <a:p>
            <a:pPr marL="0" indent="0" algn="just">
              <a:lnSpc>
                <a:spcPct val="89000"/>
              </a:lnSpc>
              <a:buNone/>
            </a:pPr>
            <a:r>
              <a:rPr lang="en-US" sz="1600" dirty="0">
                <a:latin typeface="Times New Roman" panose="02020603050405020304" pitchFamily="18" charset="0"/>
                <a:ea typeface="Montserrat" pitchFamily="34" charset="-122"/>
                <a:cs typeface="Times New Roman" panose="02020603050405020304" pitchFamily="18" charset="0"/>
              </a:rPr>
              <a:t>A holistic communication strategy is therefore essential. Flight Foods must treat these barriers as a </a:t>
            </a:r>
            <a:r>
              <a:rPr lang="en-US" sz="1600" b="1" dirty="0">
                <a:latin typeface="Times New Roman" panose="02020603050405020304" pitchFamily="18" charset="0"/>
                <a:ea typeface="Montserrat Bold" pitchFamily="34" charset="-122"/>
                <a:cs typeface="Times New Roman" panose="02020603050405020304" pitchFamily="18" charset="0"/>
              </a:rPr>
              <a:t>system of challenges</a:t>
            </a:r>
            <a:r>
              <a:rPr lang="en-US" sz="1600" dirty="0">
                <a:latin typeface="Times New Roman" panose="02020603050405020304" pitchFamily="18" charset="0"/>
                <a:ea typeface="Montserrat" pitchFamily="34" charset="-122"/>
                <a:cs typeface="Times New Roman" panose="02020603050405020304" pitchFamily="18" charset="0"/>
              </a:rPr>
              <a:t>, not a checklist of individual problems.</a:t>
            </a:r>
            <a:endParaRPr lang="en-US" sz="16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name="Slide 10">
    <p:spTree>
      <p:nvGrpSpPr>
        <p:cNvPr id="1" name=""/>
        <p:cNvGrpSpPr/>
        <p:nvPr/>
      </p:nvGrpSpPr>
      <p:grpSpPr>
        <a:xfrm>
          <a:off x="0" y="0"/>
          <a:ext cx="0" cy="0"/>
          <a:chOff x="0" y="0"/>
          <a:chExt cx="0" cy="0"/>
        </a:xfrm>
      </p:grpSpPr>
      <p:sp>
        <p:nvSpPr>
          <p:cNvPr id="2" name="Text 0"/>
          <p:cNvSpPr/>
          <p:nvPr/>
        </p:nvSpPr>
        <p:spPr>
          <a:xfrm>
            <a:off x="661475" y="526256"/>
            <a:ext cx="10868745" cy="494506"/>
          </a:xfrm>
          <a:prstGeom prst="rect">
            <a:avLst/>
          </a:prstGeom>
          <a:noFill/>
          <a:ln/>
        </p:spPr>
        <p:txBody>
          <a:bodyPr wrap="none" lIns="0" tIns="0" rIns="0" bIns="0" rtlCol="0" anchor="t"/>
          <a:lstStyle/>
          <a:p>
            <a:pPr marL="0" indent="0" algn="l">
              <a:lnSpc>
                <a:spcPct val="108000"/>
              </a:lnSpc>
              <a:buNone/>
            </a:pPr>
            <a:r>
              <a:rPr lang="en-US" sz="2950" kern="0" spc="-30" dirty="0">
                <a:latin typeface="Times New Roman" panose="02020603050405020304" pitchFamily="18" charset="0"/>
                <a:ea typeface="Marcellus" pitchFamily="34" charset="-122"/>
                <a:cs typeface="Times New Roman" panose="02020603050405020304" pitchFamily="18" charset="0"/>
              </a:rPr>
              <a:t>Recommended Plan to Enhance Communication</a:t>
            </a:r>
            <a:endParaRPr lang="en-US" sz="2950" dirty="0">
              <a:latin typeface="Times New Roman" panose="02020603050405020304" pitchFamily="18" charset="0"/>
              <a:cs typeface="Times New Roman" panose="02020603050405020304" pitchFamily="18" charset="0"/>
            </a:endParaRPr>
          </a:p>
        </p:txBody>
      </p:sp>
      <p:pic>
        <p:nvPicPr>
          <p:cNvPr id="3" name="Image 0" descr="preencoded.png"/>
          <p:cNvPicPr>
            <a:picLocks noChangeAspect="1"/>
          </p:cNvPicPr>
          <p:nvPr/>
        </p:nvPicPr>
        <p:blipFill>
          <a:blip r:embed="rId3"/>
          <a:stretch>
            <a:fillRect/>
          </a:stretch>
        </p:blipFill>
        <p:spPr>
          <a:xfrm>
            <a:off x="2413634" y="1206004"/>
            <a:ext cx="7364427" cy="2763540"/>
          </a:xfrm>
          <a:prstGeom prst="rect">
            <a:avLst/>
          </a:prstGeom>
        </p:spPr>
      </p:pic>
      <p:sp>
        <p:nvSpPr>
          <p:cNvPr id="4" name="Text 1"/>
          <p:cNvSpPr/>
          <p:nvPr/>
        </p:nvSpPr>
        <p:spPr>
          <a:xfrm>
            <a:off x="8364021" y="3277746"/>
            <a:ext cx="1110776" cy="255827"/>
          </a:xfrm>
          <a:prstGeom prst="rect">
            <a:avLst/>
          </a:prstGeom>
          <a:noFill/>
          <a:ln/>
        </p:spPr>
        <p:txBody>
          <a:bodyPr wrap="none" lIns="0" tIns="0" rIns="0" bIns="0" rtlCol="0" anchor="t"/>
          <a:lstStyle/>
          <a:p>
            <a:pPr marL="0" indent="0" algn="ctr">
              <a:lnSpc>
                <a:spcPct val="108000"/>
              </a:lnSpc>
              <a:buNone/>
            </a:pPr>
            <a:r>
              <a:rPr lang="en-US" sz="1600" kern="0" spc="-16" dirty="0">
                <a:latin typeface="Times New Roman" panose="02020603050405020304" pitchFamily="18" charset="0"/>
                <a:ea typeface="Marcellus" pitchFamily="34" charset="-122"/>
                <a:cs typeface="Times New Roman" panose="02020603050405020304" pitchFamily="18" charset="0"/>
              </a:rPr>
              <a:t>Leadership</a:t>
            </a:r>
            <a:endParaRPr lang="en-US" sz="1600" dirty="0">
              <a:latin typeface="Times New Roman" panose="02020603050405020304" pitchFamily="18" charset="0"/>
              <a:cs typeface="Times New Roman" panose="02020603050405020304" pitchFamily="18" charset="0"/>
            </a:endParaRPr>
          </a:p>
        </p:txBody>
      </p:sp>
      <p:sp>
        <p:nvSpPr>
          <p:cNvPr id="5" name="Text 2"/>
          <p:cNvSpPr/>
          <p:nvPr/>
        </p:nvSpPr>
        <p:spPr>
          <a:xfrm>
            <a:off x="6964139" y="3277746"/>
            <a:ext cx="1110776" cy="255827"/>
          </a:xfrm>
          <a:prstGeom prst="rect">
            <a:avLst/>
          </a:prstGeom>
          <a:noFill/>
          <a:ln/>
        </p:spPr>
        <p:txBody>
          <a:bodyPr wrap="none" lIns="0" tIns="0" rIns="0" bIns="0" rtlCol="0" anchor="t"/>
          <a:lstStyle/>
          <a:p>
            <a:pPr marL="0" indent="0" algn="ctr">
              <a:lnSpc>
                <a:spcPct val="108000"/>
              </a:lnSpc>
              <a:buNone/>
            </a:pPr>
            <a:r>
              <a:rPr lang="en-US" sz="1600" kern="0" spc="-16" dirty="0">
                <a:latin typeface="Times New Roman" panose="02020603050405020304" pitchFamily="18" charset="0"/>
                <a:ea typeface="Marcellus" pitchFamily="34" charset="-122"/>
                <a:cs typeface="Times New Roman" panose="02020603050405020304" pitchFamily="18" charset="0"/>
              </a:rPr>
              <a:t>Environment</a:t>
            </a:r>
            <a:endParaRPr lang="en-US" sz="1600" dirty="0">
              <a:latin typeface="Times New Roman" panose="02020603050405020304" pitchFamily="18" charset="0"/>
              <a:cs typeface="Times New Roman" panose="02020603050405020304" pitchFamily="18" charset="0"/>
            </a:endParaRPr>
          </a:p>
        </p:txBody>
      </p:sp>
      <p:sp>
        <p:nvSpPr>
          <p:cNvPr id="6" name="Text 3"/>
          <p:cNvSpPr/>
          <p:nvPr/>
        </p:nvSpPr>
        <p:spPr>
          <a:xfrm>
            <a:off x="5571866" y="3277746"/>
            <a:ext cx="1110775" cy="255827"/>
          </a:xfrm>
          <a:prstGeom prst="rect">
            <a:avLst/>
          </a:prstGeom>
          <a:noFill/>
          <a:ln/>
        </p:spPr>
        <p:txBody>
          <a:bodyPr wrap="none" lIns="0" tIns="0" rIns="0" bIns="0" rtlCol="0" anchor="t"/>
          <a:lstStyle/>
          <a:p>
            <a:pPr marL="0" indent="0" algn="ctr">
              <a:lnSpc>
                <a:spcPct val="108000"/>
              </a:lnSpc>
              <a:buNone/>
            </a:pPr>
            <a:r>
              <a:rPr lang="en-US" sz="1600" kern="0" spc="-16" dirty="0">
                <a:latin typeface="Times New Roman" panose="02020603050405020304" pitchFamily="18" charset="0"/>
                <a:ea typeface="Marcellus" pitchFamily="34" charset="-122"/>
                <a:cs typeface="Times New Roman" panose="02020603050405020304" pitchFamily="18" charset="0"/>
              </a:rPr>
              <a:t>Closed-Loop</a:t>
            </a:r>
            <a:endParaRPr lang="en-US" sz="1600" dirty="0">
              <a:latin typeface="Times New Roman" panose="02020603050405020304" pitchFamily="18" charset="0"/>
              <a:cs typeface="Times New Roman" panose="02020603050405020304" pitchFamily="18" charset="0"/>
            </a:endParaRPr>
          </a:p>
        </p:txBody>
      </p:sp>
      <p:sp>
        <p:nvSpPr>
          <p:cNvPr id="7" name="Text 4"/>
          <p:cNvSpPr/>
          <p:nvPr/>
        </p:nvSpPr>
        <p:spPr>
          <a:xfrm>
            <a:off x="4179592" y="3149833"/>
            <a:ext cx="1110776" cy="511654"/>
          </a:xfrm>
          <a:prstGeom prst="rect">
            <a:avLst/>
          </a:prstGeom>
          <a:noFill/>
          <a:ln/>
        </p:spPr>
        <p:txBody>
          <a:bodyPr wrap="square" lIns="0" tIns="0" rIns="0" bIns="0" rtlCol="0" anchor="t">
            <a:normAutofit/>
          </a:bodyPr>
          <a:lstStyle/>
          <a:p>
            <a:pPr marL="0" indent="0" algn="ctr">
              <a:lnSpc>
                <a:spcPct val="108000"/>
              </a:lnSpc>
              <a:buNone/>
            </a:pPr>
            <a:r>
              <a:rPr lang="en-US" sz="1600" kern="0" spc="-16" dirty="0">
                <a:latin typeface="Times New Roman" panose="02020603050405020304" pitchFamily="18" charset="0"/>
                <a:ea typeface="Marcellus" pitchFamily="34" charset="-122"/>
                <a:cs typeface="Times New Roman" panose="02020603050405020304" pitchFamily="18" charset="0"/>
              </a:rPr>
              <a:t>Multi-Method</a:t>
            </a:r>
            <a:endParaRPr lang="en-US" sz="1600" dirty="0">
              <a:latin typeface="Times New Roman" panose="02020603050405020304" pitchFamily="18" charset="0"/>
              <a:cs typeface="Times New Roman" panose="02020603050405020304" pitchFamily="18" charset="0"/>
            </a:endParaRPr>
          </a:p>
        </p:txBody>
      </p:sp>
      <p:sp>
        <p:nvSpPr>
          <p:cNvPr id="8" name="Text 5"/>
          <p:cNvSpPr/>
          <p:nvPr/>
        </p:nvSpPr>
        <p:spPr>
          <a:xfrm>
            <a:off x="2756887" y="3277746"/>
            <a:ext cx="1110776" cy="255827"/>
          </a:xfrm>
          <a:prstGeom prst="rect">
            <a:avLst/>
          </a:prstGeom>
          <a:noFill/>
          <a:ln/>
        </p:spPr>
        <p:txBody>
          <a:bodyPr wrap="none" lIns="0" tIns="0" rIns="0" bIns="0" rtlCol="0" anchor="t"/>
          <a:lstStyle/>
          <a:p>
            <a:pPr marL="0" indent="0" algn="ctr">
              <a:lnSpc>
                <a:spcPct val="108000"/>
              </a:lnSpc>
              <a:buNone/>
            </a:pPr>
            <a:r>
              <a:rPr lang="en-US" sz="1600" kern="0" spc="-16" dirty="0">
                <a:latin typeface="Times New Roman" panose="02020603050405020304" pitchFamily="18" charset="0"/>
                <a:ea typeface="Marcellus" pitchFamily="34" charset="-122"/>
                <a:cs typeface="Times New Roman" panose="02020603050405020304" pitchFamily="18" charset="0"/>
              </a:rPr>
              <a:t>Induction</a:t>
            </a:r>
            <a:endParaRPr lang="en-US" sz="1600" dirty="0">
              <a:latin typeface="Times New Roman" panose="02020603050405020304" pitchFamily="18" charset="0"/>
              <a:cs typeface="Times New Roman" panose="02020603050405020304" pitchFamily="18" charset="0"/>
            </a:endParaRPr>
          </a:p>
        </p:txBody>
      </p:sp>
      <p:sp>
        <p:nvSpPr>
          <p:cNvPr id="9" name="Text 6"/>
          <p:cNvSpPr/>
          <p:nvPr/>
        </p:nvSpPr>
        <p:spPr>
          <a:xfrm>
            <a:off x="661475" y="3894828"/>
            <a:ext cx="5273047" cy="247253"/>
          </a:xfrm>
          <a:prstGeom prst="rect">
            <a:avLst/>
          </a:prstGeom>
          <a:noFill/>
          <a:ln/>
        </p:spPr>
        <p:txBody>
          <a:bodyPr wrap="none" lIns="0" tIns="0" rIns="0" bIns="0" rtlCol="0" anchor="t"/>
          <a:lstStyle/>
          <a:p>
            <a:pPr marL="0" indent="0" algn="l">
              <a:lnSpc>
                <a:spcPct val="108000"/>
              </a:lnSpc>
              <a:buNone/>
            </a:pPr>
            <a:r>
              <a:rPr lang="en-US" sz="2400" kern="0" spc="-15" dirty="0">
                <a:latin typeface="Times New Roman" panose="02020603050405020304" pitchFamily="18" charset="0"/>
                <a:ea typeface="Marcellus" pitchFamily="34" charset="-122"/>
                <a:cs typeface="Times New Roman" panose="02020603050405020304" pitchFamily="18" charset="0"/>
              </a:rPr>
              <a:t>Formal Induction</a:t>
            </a:r>
            <a:endParaRPr lang="en-US" sz="2400" dirty="0">
              <a:latin typeface="Times New Roman" panose="02020603050405020304" pitchFamily="18" charset="0"/>
              <a:cs typeface="Times New Roman" panose="02020603050405020304" pitchFamily="18" charset="0"/>
            </a:endParaRPr>
          </a:p>
        </p:txBody>
      </p:sp>
      <p:sp>
        <p:nvSpPr>
          <p:cNvPr id="10" name="Text 7"/>
          <p:cNvSpPr/>
          <p:nvPr/>
        </p:nvSpPr>
        <p:spPr>
          <a:xfrm>
            <a:off x="661475" y="4264638"/>
            <a:ext cx="5273047" cy="292497"/>
          </a:xfrm>
          <a:prstGeom prst="rect">
            <a:avLst/>
          </a:prstGeom>
          <a:noFill/>
          <a:ln/>
        </p:spPr>
        <p:txBody>
          <a:bodyPr wrap="square" lIns="0" tIns="0" rIns="0" bIns="0" rtlCol="0" anchor="t">
            <a:noAutofit/>
          </a:bodyPr>
          <a:lstStyle/>
          <a:p>
            <a:pPr marL="0" indent="0" algn="just">
              <a:lnSpc>
                <a:spcPct val="92000"/>
              </a:lnSpc>
              <a:buNone/>
            </a:pPr>
            <a:r>
              <a:rPr lang="en-US" sz="1400" dirty="0">
                <a:latin typeface="Times New Roman" panose="02020603050405020304" pitchFamily="18" charset="0"/>
                <a:ea typeface="Montserrat" pitchFamily="34" charset="-122"/>
                <a:cs typeface="Times New Roman" panose="02020603050405020304" pitchFamily="18" charset="0"/>
              </a:rPr>
              <a:t>Mandatory onboarding before unsupervised production begins, addressing hygiene, language, and cultural variation (Azka and Hasib, 2020).</a:t>
            </a:r>
            <a:endParaRPr lang="en-US" sz="1400" dirty="0">
              <a:latin typeface="Times New Roman" panose="02020603050405020304" pitchFamily="18" charset="0"/>
              <a:cs typeface="Times New Roman" panose="02020603050405020304" pitchFamily="18" charset="0"/>
            </a:endParaRPr>
          </a:p>
        </p:txBody>
      </p:sp>
      <p:sp>
        <p:nvSpPr>
          <p:cNvPr id="11" name="Text 8"/>
          <p:cNvSpPr/>
          <p:nvPr/>
        </p:nvSpPr>
        <p:spPr>
          <a:xfrm>
            <a:off x="655428" y="4832251"/>
            <a:ext cx="5273047" cy="247253"/>
          </a:xfrm>
          <a:prstGeom prst="rect">
            <a:avLst/>
          </a:prstGeom>
          <a:noFill/>
          <a:ln/>
        </p:spPr>
        <p:txBody>
          <a:bodyPr wrap="none" lIns="0" tIns="0" rIns="0" bIns="0" rtlCol="0" anchor="t"/>
          <a:lstStyle/>
          <a:p>
            <a:pPr marL="0" indent="0" algn="l">
              <a:lnSpc>
                <a:spcPct val="108000"/>
              </a:lnSpc>
              <a:buNone/>
            </a:pPr>
            <a:r>
              <a:rPr lang="en-US" sz="2400" kern="0" spc="-15" dirty="0">
                <a:latin typeface="Times New Roman" panose="02020603050405020304" pitchFamily="18" charset="0"/>
                <a:ea typeface="Marcellus" pitchFamily="34" charset="-122"/>
                <a:cs typeface="Times New Roman" panose="02020603050405020304" pitchFamily="18" charset="0"/>
              </a:rPr>
              <a:t>Multi-Method Communication</a:t>
            </a:r>
            <a:endParaRPr lang="en-US" sz="2400" dirty="0">
              <a:latin typeface="Times New Roman" panose="02020603050405020304" pitchFamily="18" charset="0"/>
              <a:cs typeface="Times New Roman" panose="02020603050405020304" pitchFamily="18" charset="0"/>
            </a:endParaRPr>
          </a:p>
        </p:txBody>
      </p:sp>
      <p:sp>
        <p:nvSpPr>
          <p:cNvPr id="12" name="Text 9"/>
          <p:cNvSpPr/>
          <p:nvPr/>
        </p:nvSpPr>
        <p:spPr>
          <a:xfrm>
            <a:off x="655429" y="5252041"/>
            <a:ext cx="5273047" cy="292497"/>
          </a:xfrm>
          <a:prstGeom prst="rect">
            <a:avLst/>
          </a:prstGeom>
          <a:noFill/>
          <a:ln/>
        </p:spPr>
        <p:txBody>
          <a:bodyPr wrap="square" lIns="0" tIns="0" rIns="0" bIns="0" rtlCol="0" anchor="t">
            <a:noAutofit/>
          </a:bodyPr>
          <a:lstStyle/>
          <a:p>
            <a:pPr marL="0" indent="0" algn="just">
              <a:lnSpc>
                <a:spcPct val="92000"/>
              </a:lnSpc>
              <a:buNone/>
            </a:pPr>
            <a:r>
              <a:rPr lang="en-US" sz="1400" dirty="0">
                <a:latin typeface="Times New Roman" panose="02020603050405020304" pitchFamily="18" charset="0"/>
                <a:ea typeface="Montserrat" pitchFamily="34" charset="-122"/>
                <a:cs typeface="Times New Roman" panose="02020603050405020304" pitchFamily="18" charset="0"/>
              </a:rPr>
              <a:t>Key instructions delivered verbally, in writing, with visual signs and live demonstrations (Troussas et al., 2025).</a:t>
            </a:r>
            <a:endParaRPr lang="en-US" sz="1400" dirty="0">
              <a:latin typeface="Times New Roman" panose="02020603050405020304" pitchFamily="18" charset="0"/>
              <a:cs typeface="Times New Roman" panose="02020603050405020304" pitchFamily="18" charset="0"/>
            </a:endParaRPr>
          </a:p>
        </p:txBody>
      </p:sp>
      <p:sp>
        <p:nvSpPr>
          <p:cNvPr id="13" name="Text 10"/>
          <p:cNvSpPr/>
          <p:nvPr/>
        </p:nvSpPr>
        <p:spPr>
          <a:xfrm>
            <a:off x="655430" y="5684436"/>
            <a:ext cx="5273047" cy="247253"/>
          </a:xfrm>
          <a:prstGeom prst="rect">
            <a:avLst/>
          </a:prstGeom>
          <a:noFill/>
          <a:ln/>
        </p:spPr>
        <p:txBody>
          <a:bodyPr wrap="none" lIns="0" tIns="0" rIns="0" bIns="0" rtlCol="0" anchor="t"/>
          <a:lstStyle/>
          <a:p>
            <a:pPr marL="0" indent="0" algn="l">
              <a:lnSpc>
                <a:spcPct val="108000"/>
              </a:lnSpc>
              <a:buNone/>
            </a:pPr>
            <a:r>
              <a:rPr lang="en-US" sz="2400" kern="0" spc="-15" dirty="0">
                <a:latin typeface="Times New Roman" panose="02020603050405020304" pitchFamily="18" charset="0"/>
                <a:ea typeface="Marcellus" pitchFamily="34" charset="-122"/>
                <a:cs typeface="Times New Roman" panose="02020603050405020304" pitchFamily="18" charset="0"/>
              </a:rPr>
              <a:t>Feedback &amp; Understanding Checks</a:t>
            </a:r>
            <a:endParaRPr lang="en-US" sz="2400" dirty="0">
              <a:latin typeface="Times New Roman" panose="02020603050405020304" pitchFamily="18" charset="0"/>
              <a:cs typeface="Times New Roman" panose="02020603050405020304" pitchFamily="18" charset="0"/>
            </a:endParaRPr>
          </a:p>
        </p:txBody>
      </p:sp>
      <p:sp>
        <p:nvSpPr>
          <p:cNvPr id="14" name="Text 11"/>
          <p:cNvSpPr/>
          <p:nvPr/>
        </p:nvSpPr>
        <p:spPr>
          <a:xfrm>
            <a:off x="661474" y="6115142"/>
            <a:ext cx="5273047" cy="292497"/>
          </a:xfrm>
          <a:prstGeom prst="rect">
            <a:avLst/>
          </a:prstGeom>
          <a:noFill/>
          <a:ln/>
        </p:spPr>
        <p:txBody>
          <a:bodyPr wrap="square" lIns="0" tIns="0" rIns="0" bIns="0" rtlCol="0" anchor="t">
            <a:noAutofit/>
          </a:bodyPr>
          <a:lstStyle/>
          <a:p>
            <a:pPr marL="0" indent="0" algn="just">
              <a:lnSpc>
                <a:spcPct val="92000"/>
              </a:lnSpc>
              <a:buNone/>
            </a:pPr>
            <a:r>
              <a:rPr lang="en-US" sz="1400" dirty="0">
                <a:latin typeface="Times New Roman" panose="02020603050405020304" pitchFamily="18" charset="0"/>
                <a:ea typeface="Montserrat" pitchFamily="34" charset="-122"/>
                <a:cs typeface="Times New Roman" panose="02020603050405020304" pitchFamily="18" charset="0"/>
              </a:rPr>
              <a:t>Closed-loop communication: instruct → employee clarifies or demonstrates → manager corrects → task proceeds (Frean, 2022).</a:t>
            </a:r>
            <a:endParaRPr lang="en-US" sz="1400" dirty="0">
              <a:latin typeface="Times New Roman" panose="02020603050405020304" pitchFamily="18" charset="0"/>
              <a:cs typeface="Times New Roman" panose="02020603050405020304" pitchFamily="18" charset="0"/>
            </a:endParaRPr>
          </a:p>
        </p:txBody>
      </p:sp>
      <p:sp>
        <p:nvSpPr>
          <p:cNvPr id="15" name="Text 12"/>
          <p:cNvSpPr/>
          <p:nvPr/>
        </p:nvSpPr>
        <p:spPr>
          <a:xfrm>
            <a:off x="6263523" y="3894828"/>
            <a:ext cx="5273047" cy="247253"/>
          </a:xfrm>
          <a:prstGeom prst="rect">
            <a:avLst/>
          </a:prstGeom>
          <a:noFill/>
          <a:ln/>
        </p:spPr>
        <p:txBody>
          <a:bodyPr wrap="none" lIns="0" tIns="0" rIns="0" bIns="0" rtlCol="0" anchor="t"/>
          <a:lstStyle/>
          <a:p>
            <a:pPr marL="0" indent="0" algn="l">
              <a:lnSpc>
                <a:spcPct val="108000"/>
              </a:lnSpc>
              <a:buNone/>
            </a:pPr>
            <a:r>
              <a:rPr lang="en-US" sz="2400" kern="0" spc="-15" dirty="0">
                <a:latin typeface="Times New Roman" panose="02020603050405020304" pitchFamily="18" charset="0"/>
                <a:ea typeface="Marcellus" pitchFamily="34" charset="-122"/>
                <a:cs typeface="Times New Roman" panose="02020603050405020304" pitchFamily="18" charset="0"/>
              </a:rPr>
              <a:t>Physical Environment</a:t>
            </a:r>
            <a:endParaRPr lang="en-US" sz="2400" dirty="0">
              <a:latin typeface="Times New Roman" panose="02020603050405020304" pitchFamily="18" charset="0"/>
              <a:cs typeface="Times New Roman" panose="02020603050405020304" pitchFamily="18" charset="0"/>
            </a:endParaRPr>
          </a:p>
        </p:txBody>
      </p:sp>
      <p:sp>
        <p:nvSpPr>
          <p:cNvPr id="16" name="Text 13"/>
          <p:cNvSpPr/>
          <p:nvPr/>
        </p:nvSpPr>
        <p:spPr>
          <a:xfrm>
            <a:off x="6263523" y="4367217"/>
            <a:ext cx="5273047" cy="292497"/>
          </a:xfrm>
          <a:prstGeom prst="rect">
            <a:avLst/>
          </a:prstGeom>
          <a:noFill/>
          <a:ln/>
        </p:spPr>
        <p:txBody>
          <a:bodyPr wrap="square" lIns="0" tIns="0" rIns="0" bIns="0" rtlCol="0" anchor="t">
            <a:noAutofit/>
          </a:bodyPr>
          <a:lstStyle/>
          <a:p>
            <a:pPr marL="0" indent="0" algn="just">
              <a:lnSpc>
                <a:spcPct val="92000"/>
              </a:lnSpc>
              <a:buNone/>
            </a:pPr>
            <a:r>
              <a:rPr lang="en-US" sz="1400" dirty="0">
                <a:latin typeface="Times New Roman" panose="02020603050405020304" pitchFamily="18" charset="0"/>
                <a:ea typeface="Montserrat" pitchFamily="34" charset="-122"/>
                <a:cs typeface="Times New Roman" panose="02020603050405020304" pitchFamily="18" charset="0"/>
              </a:rPr>
              <a:t>Service old machinery to reduce noise; relocate safety briefings and training to quieter areas.</a:t>
            </a:r>
            <a:endParaRPr lang="en-US" sz="1400" dirty="0">
              <a:latin typeface="Times New Roman" panose="02020603050405020304" pitchFamily="18" charset="0"/>
              <a:cs typeface="Times New Roman" panose="02020603050405020304" pitchFamily="18" charset="0"/>
            </a:endParaRPr>
          </a:p>
        </p:txBody>
      </p:sp>
      <p:sp>
        <p:nvSpPr>
          <p:cNvPr id="17" name="Text 14"/>
          <p:cNvSpPr/>
          <p:nvPr/>
        </p:nvSpPr>
        <p:spPr>
          <a:xfrm>
            <a:off x="6263523" y="4832251"/>
            <a:ext cx="5273047" cy="247253"/>
          </a:xfrm>
          <a:prstGeom prst="rect">
            <a:avLst/>
          </a:prstGeom>
          <a:noFill/>
          <a:ln/>
        </p:spPr>
        <p:txBody>
          <a:bodyPr wrap="none" lIns="0" tIns="0" rIns="0" bIns="0" rtlCol="0" anchor="t"/>
          <a:lstStyle/>
          <a:p>
            <a:pPr marL="0" indent="0" algn="l">
              <a:lnSpc>
                <a:spcPct val="108000"/>
              </a:lnSpc>
              <a:buNone/>
            </a:pPr>
            <a:r>
              <a:rPr lang="en-US" sz="2400" kern="0" spc="-15" dirty="0">
                <a:latin typeface="Times New Roman" panose="02020603050405020304" pitchFamily="18" charset="0"/>
                <a:ea typeface="Marcellus" pitchFamily="34" charset="-122"/>
                <a:cs typeface="Times New Roman" panose="02020603050405020304" pitchFamily="18" charset="0"/>
              </a:rPr>
              <a:t>Leadership Standards</a:t>
            </a:r>
            <a:endParaRPr lang="en-US" sz="2400" dirty="0">
              <a:latin typeface="Times New Roman" panose="02020603050405020304" pitchFamily="18" charset="0"/>
              <a:cs typeface="Times New Roman" panose="02020603050405020304" pitchFamily="18" charset="0"/>
            </a:endParaRPr>
          </a:p>
        </p:txBody>
      </p:sp>
      <p:sp>
        <p:nvSpPr>
          <p:cNvPr id="18" name="Text 15"/>
          <p:cNvSpPr/>
          <p:nvPr/>
        </p:nvSpPr>
        <p:spPr>
          <a:xfrm>
            <a:off x="6249012" y="5252040"/>
            <a:ext cx="5273047" cy="292497"/>
          </a:xfrm>
          <a:prstGeom prst="rect">
            <a:avLst/>
          </a:prstGeom>
          <a:noFill/>
          <a:ln/>
        </p:spPr>
        <p:txBody>
          <a:bodyPr wrap="square" lIns="0" tIns="0" rIns="0" bIns="0" rtlCol="0" anchor="t">
            <a:noAutofit/>
          </a:bodyPr>
          <a:lstStyle/>
          <a:p>
            <a:pPr marL="0" indent="0" algn="just">
              <a:lnSpc>
                <a:spcPct val="92000"/>
              </a:lnSpc>
              <a:buNone/>
            </a:pPr>
            <a:r>
              <a:rPr lang="en-US" sz="1400" dirty="0">
                <a:latin typeface="Times New Roman" panose="02020603050405020304" pitchFamily="18" charset="0"/>
                <a:ea typeface="Montserrat" pitchFamily="34" charset="-122"/>
                <a:cs typeface="Times New Roman" panose="02020603050405020304" pitchFamily="18" charset="0"/>
              </a:rPr>
              <a:t>Managers must model the same hygiene, professional behaviour, and uniform standards expected of all staff.</a:t>
            </a:r>
            <a:endParaRPr lang="en-US" sz="1400" dirty="0">
              <a:latin typeface="Times New Roman" panose="02020603050405020304" pitchFamily="18" charset="0"/>
              <a:cs typeface="Times New Roman" panose="02020603050405020304" pitchFamily="18" charset="0"/>
            </a:endParaRPr>
          </a:p>
        </p:txBody>
      </p:sp>
      <p:sp>
        <p:nvSpPr>
          <p:cNvPr id="19" name="Text 16"/>
          <p:cNvSpPr/>
          <p:nvPr/>
        </p:nvSpPr>
        <p:spPr>
          <a:xfrm>
            <a:off x="6263523" y="5681658"/>
            <a:ext cx="5273047" cy="247253"/>
          </a:xfrm>
          <a:prstGeom prst="rect">
            <a:avLst/>
          </a:prstGeom>
          <a:noFill/>
          <a:ln/>
        </p:spPr>
        <p:txBody>
          <a:bodyPr wrap="none" lIns="0" tIns="0" rIns="0" bIns="0" rtlCol="0" anchor="t"/>
          <a:lstStyle/>
          <a:p>
            <a:pPr marL="0" indent="0" algn="l">
              <a:lnSpc>
                <a:spcPct val="108000"/>
              </a:lnSpc>
              <a:buNone/>
            </a:pPr>
            <a:r>
              <a:rPr lang="en-US" sz="2400" kern="0" spc="-15" dirty="0">
                <a:latin typeface="Times New Roman" panose="02020603050405020304" pitchFamily="18" charset="0"/>
                <a:ea typeface="Marcellus" pitchFamily="34" charset="-122"/>
                <a:cs typeface="Times New Roman" panose="02020603050405020304" pitchFamily="18" charset="0"/>
              </a:rPr>
              <a:t>Inclusive Culture</a:t>
            </a:r>
            <a:endParaRPr lang="en-US" sz="2400" dirty="0">
              <a:latin typeface="Times New Roman" panose="02020603050405020304" pitchFamily="18" charset="0"/>
              <a:cs typeface="Times New Roman" panose="02020603050405020304" pitchFamily="18" charset="0"/>
            </a:endParaRPr>
          </a:p>
        </p:txBody>
      </p:sp>
      <p:sp>
        <p:nvSpPr>
          <p:cNvPr id="20" name="Text 17"/>
          <p:cNvSpPr/>
          <p:nvPr/>
        </p:nvSpPr>
        <p:spPr>
          <a:xfrm>
            <a:off x="6263523" y="6115142"/>
            <a:ext cx="5273047" cy="415923"/>
          </a:xfrm>
          <a:prstGeom prst="rect">
            <a:avLst/>
          </a:prstGeom>
          <a:noFill/>
          <a:ln/>
        </p:spPr>
        <p:txBody>
          <a:bodyPr wrap="square" lIns="0" tIns="0" rIns="0" bIns="0" rtlCol="0" anchor="t">
            <a:normAutofit/>
          </a:bodyPr>
          <a:lstStyle/>
          <a:p>
            <a:pPr marL="0" indent="0" algn="just">
              <a:lnSpc>
                <a:spcPct val="92000"/>
              </a:lnSpc>
              <a:buNone/>
            </a:pPr>
            <a:r>
              <a:rPr lang="en-US" sz="1200" dirty="0">
                <a:latin typeface="Times New Roman" panose="02020603050405020304" pitchFamily="18" charset="0"/>
                <a:ea typeface="Montserrat" pitchFamily="34" charset="-122"/>
                <a:cs typeface="Times New Roman" panose="02020603050405020304" pitchFamily="18" charset="0"/>
              </a:rPr>
              <a:t>Two-way communication must be normalised — employees should feel safe to ask questions, rephrase instructions and seek feedback.</a:t>
            </a:r>
            <a:endParaRPr lang="en-US" sz="1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name="Slide 11">
    <p:spTree>
      <p:nvGrpSpPr>
        <p:cNvPr id="1" name=""/>
        <p:cNvGrpSpPr/>
        <p:nvPr/>
      </p:nvGrpSpPr>
      <p:grpSpPr>
        <a:xfrm>
          <a:off x="0" y="0"/>
          <a:ext cx="0" cy="0"/>
          <a:chOff x="0" y="0"/>
          <a:chExt cx="0" cy="0"/>
        </a:xfrm>
      </p:grpSpPr>
      <p:sp>
        <p:nvSpPr>
          <p:cNvPr id="3" name="Text 0"/>
          <p:cNvSpPr/>
          <p:nvPr/>
        </p:nvSpPr>
        <p:spPr>
          <a:xfrm>
            <a:off x="1089981" y="495100"/>
            <a:ext cx="6296860" cy="600472"/>
          </a:xfrm>
          <a:prstGeom prst="rect">
            <a:avLst/>
          </a:prstGeom>
          <a:noFill/>
          <a:ln/>
        </p:spPr>
        <p:txBody>
          <a:bodyPr wrap="none" lIns="0" tIns="0" rIns="0" bIns="0" rtlCol="0" anchor="t"/>
          <a:lstStyle/>
          <a:p>
            <a:pPr marL="0" indent="0" algn="l">
              <a:lnSpc>
                <a:spcPct val="108000"/>
              </a:lnSpc>
              <a:buNone/>
            </a:pPr>
            <a:r>
              <a:rPr lang="en-US" sz="3600" kern="0" spc="-36" dirty="0">
                <a:latin typeface="Times New Roman" panose="02020603050405020304" pitchFamily="18" charset="0"/>
                <a:ea typeface="Marcellus" pitchFamily="34" charset="-122"/>
                <a:cs typeface="Times New Roman" panose="02020603050405020304" pitchFamily="18" charset="0"/>
              </a:rPr>
              <a:t>Overall Conclusion</a:t>
            </a:r>
            <a:endParaRPr lang="en-US" sz="3600" dirty="0">
              <a:latin typeface="Times New Roman" panose="02020603050405020304" pitchFamily="18" charset="0"/>
              <a:cs typeface="Times New Roman" panose="02020603050405020304" pitchFamily="18" charset="0"/>
            </a:endParaRPr>
          </a:p>
        </p:txBody>
      </p:sp>
      <p:sp>
        <p:nvSpPr>
          <p:cNvPr id="4" name="Text 1"/>
          <p:cNvSpPr/>
          <p:nvPr/>
        </p:nvSpPr>
        <p:spPr>
          <a:xfrm>
            <a:off x="1261430" y="1501477"/>
            <a:ext cx="9768519" cy="579239"/>
          </a:xfrm>
          <a:prstGeom prst="rect">
            <a:avLst/>
          </a:prstGeom>
          <a:noFill/>
          <a:ln/>
        </p:spPr>
        <p:txBody>
          <a:bodyPr wrap="square" lIns="0" tIns="0" rIns="0" bIns="0" rtlCol="0" anchor="t">
            <a:noAutofit/>
          </a:bodyPr>
          <a:lstStyle/>
          <a:p>
            <a:pPr marL="0" indent="0" algn="just">
              <a:lnSpc>
                <a:spcPct val="100000"/>
              </a:lnSpc>
              <a:buNone/>
            </a:pPr>
            <a:r>
              <a:rPr lang="en-US" sz="1600" dirty="0">
                <a:latin typeface="Times New Roman" panose="02020603050405020304" pitchFamily="18" charset="0"/>
                <a:ea typeface="Montserrat" pitchFamily="34" charset="-122"/>
                <a:cs typeface="Times New Roman" panose="02020603050405020304" pitchFamily="18" charset="0"/>
              </a:rPr>
              <a:t>Flight Foods' quality failures are </a:t>
            </a:r>
            <a:r>
              <a:rPr lang="en-US" sz="1600" b="1" dirty="0">
                <a:latin typeface="Times New Roman" panose="02020603050405020304" pitchFamily="18" charset="0"/>
                <a:ea typeface="Montserrat Bold" pitchFamily="34" charset="-122"/>
                <a:cs typeface="Times New Roman" panose="02020603050405020304" pitchFamily="18" charset="0"/>
              </a:rPr>
              <a:t>not solely attributable to individual workers</a:t>
            </a:r>
            <a:r>
              <a:rPr lang="en-US" sz="1600" dirty="0">
                <a:latin typeface="Times New Roman" panose="02020603050405020304" pitchFamily="18" charset="0"/>
                <a:ea typeface="Montserrat" pitchFamily="34" charset="-122"/>
                <a:cs typeface="Times New Roman" panose="02020603050405020304" pitchFamily="18" charset="0"/>
              </a:rPr>
              <a:t>. The case demonstrates systemic weaknesses across the company's entire communication infrastructure.</a:t>
            </a:r>
            <a:endParaRPr lang="en-US" sz="1600" dirty="0">
              <a:latin typeface="Times New Roman" panose="02020603050405020304" pitchFamily="18" charset="0"/>
              <a:cs typeface="Times New Roman" panose="02020603050405020304" pitchFamily="18" charset="0"/>
            </a:endParaRPr>
          </a:p>
        </p:txBody>
      </p:sp>
      <p:sp>
        <p:nvSpPr>
          <p:cNvPr id="5" name="Shape 2"/>
          <p:cNvSpPr/>
          <p:nvPr/>
        </p:nvSpPr>
        <p:spPr>
          <a:xfrm>
            <a:off x="1261431" y="2291459"/>
            <a:ext cx="361445" cy="361454"/>
          </a:xfrm>
          <a:prstGeom prst="roundRect">
            <a:avLst>
              <a:gd name="adj" fmla="val 40006"/>
            </a:avLst>
          </a:prstGeom>
          <a:solidFill>
            <a:srgbClr val="FFFFF4"/>
          </a:solidFill>
          <a:ln w="19050">
            <a:solidFill>
              <a:srgbClr val="1BCF85"/>
            </a:solidFill>
            <a:prstDash val="solid"/>
          </a:ln>
        </p:spPr>
      </p:sp>
      <p:sp>
        <p:nvSpPr>
          <p:cNvPr id="6" name="Text 3"/>
          <p:cNvSpPr/>
          <p:nvPr/>
        </p:nvSpPr>
        <p:spPr>
          <a:xfrm>
            <a:off x="1759398" y="2341664"/>
            <a:ext cx="5798893" cy="300236"/>
          </a:xfrm>
          <a:prstGeom prst="rect">
            <a:avLst/>
          </a:prstGeom>
          <a:noFill/>
          <a:ln/>
        </p:spPr>
        <p:txBody>
          <a:bodyPr wrap="none" lIns="0" tIns="0" rIns="0" bIns="0" rtlCol="0" anchor="t"/>
          <a:lstStyle/>
          <a:p>
            <a:pPr marL="0" indent="0" algn="l">
              <a:lnSpc>
                <a:spcPct val="108000"/>
              </a:lnSpc>
              <a:buNone/>
            </a:pPr>
            <a:r>
              <a:rPr lang="en-US" sz="2400" kern="0" spc="-18" dirty="0">
                <a:latin typeface="Times New Roman" panose="02020603050405020304" pitchFamily="18" charset="0"/>
                <a:ea typeface="Marcellus" pitchFamily="34" charset="-122"/>
                <a:cs typeface="Times New Roman" panose="02020603050405020304" pitchFamily="18" charset="0"/>
              </a:rPr>
              <a:t>Environmental noise</a:t>
            </a:r>
            <a:endParaRPr lang="en-US" sz="2400" dirty="0">
              <a:latin typeface="Times New Roman" panose="02020603050405020304" pitchFamily="18" charset="0"/>
              <a:cs typeface="Times New Roman" panose="02020603050405020304" pitchFamily="18" charset="0"/>
            </a:endParaRPr>
          </a:p>
        </p:txBody>
      </p:sp>
      <p:sp>
        <p:nvSpPr>
          <p:cNvPr id="7" name="Text 4"/>
          <p:cNvSpPr/>
          <p:nvPr/>
        </p:nvSpPr>
        <p:spPr>
          <a:xfrm>
            <a:off x="1759398" y="2723755"/>
            <a:ext cx="6384477" cy="386159"/>
          </a:xfrm>
          <a:prstGeom prst="rect">
            <a:avLst/>
          </a:prstGeom>
          <a:noFill/>
          <a:ln/>
        </p:spPr>
        <p:txBody>
          <a:bodyPr wrap="square" lIns="0" tIns="0" rIns="0" bIns="0" rtlCol="0" anchor="t">
            <a:noAutofit/>
          </a:bodyPr>
          <a:lstStyle/>
          <a:p>
            <a:pPr marL="0" indent="0" algn="l">
              <a:lnSpc>
                <a:spcPct val="100000"/>
              </a:lnSpc>
              <a:buNone/>
            </a:pPr>
            <a:r>
              <a:rPr lang="en-US" sz="1600" dirty="0">
                <a:latin typeface="Times New Roman" panose="02020603050405020304" pitchFamily="18" charset="0"/>
                <a:ea typeface="Montserrat" pitchFamily="34" charset="-122"/>
                <a:cs typeface="Times New Roman" panose="02020603050405020304" pitchFamily="18" charset="0"/>
              </a:rPr>
              <a:t>Disrupts the communication channel before messages are even received.</a:t>
            </a:r>
            <a:endParaRPr lang="en-US" sz="1600" dirty="0">
              <a:latin typeface="Times New Roman" panose="02020603050405020304" pitchFamily="18" charset="0"/>
              <a:cs typeface="Times New Roman" panose="02020603050405020304" pitchFamily="18" charset="0"/>
            </a:endParaRPr>
          </a:p>
        </p:txBody>
      </p:sp>
      <p:sp>
        <p:nvSpPr>
          <p:cNvPr id="8" name="Shape 5"/>
          <p:cNvSpPr/>
          <p:nvPr/>
        </p:nvSpPr>
        <p:spPr>
          <a:xfrm>
            <a:off x="1261431" y="3382965"/>
            <a:ext cx="361445" cy="361454"/>
          </a:xfrm>
          <a:prstGeom prst="roundRect">
            <a:avLst>
              <a:gd name="adj" fmla="val 40006"/>
            </a:avLst>
          </a:prstGeom>
          <a:solidFill>
            <a:srgbClr val="FFFFF4"/>
          </a:solidFill>
          <a:ln w="19050">
            <a:solidFill>
              <a:srgbClr val="1BCF85"/>
            </a:solidFill>
            <a:prstDash val="solid"/>
          </a:ln>
        </p:spPr>
      </p:sp>
      <p:sp>
        <p:nvSpPr>
          <p:cNvPr id="9" name="Text 6"/>
          <p:cNvSpPr/>
          <p:nvPr/>
        </p:nvSpPr>
        <p:spPr>
          <a:xfrm>
            <a:off x="1759398" y="3433169"/>
            <a:ext cx="5798893" cy="300236"/>
          </a:xfrm>
          <a:prstGeom prst="rect">
            <a:avLst/>
          </a:prstGeom>
          <a:noFill/>
          <a:ln/>
        </p:spPr>
        <p:txBody>
          <a:bodyPr wrap="none" lIns="0" tIns="0" rIns="0" bIns="0" rtlCol="0" anchor="t"/>
          <a:lstStyle/>
          <a:p>
            <a:pPr marL="0" indent="0" algn="l">
              <a:lnSpc>
                <a:spcPct val="108000"/>
              </a:lnSpc>
              <a:buNone/>
            </a:pPr>
            <a:r>
              <a:rPr lang="en-US" sz="2400" kern="0" spc="-18" dirty="0">
                <a:latin typeface="Times New Roman" panose="02020603050405020304" pitchFamily="18" charset="0"/>
                <a:ea typeface="Marcellus" pitchFamily="34" charset="-122"/>
                <a:cs typeface="Times New Roman" panose="02020603050405020304" pitchFamily="18" charset="0"/>
              </a:rPr>
              <a:t>Language and body language</a:t>
            </a:r>
            <a:endParaRPr lang="en-US" sz="2400" dirty="0">
              <a:latin typeface="Times New Roman" panose="02020603050405020304" pitchFamily="18" charset="0"/>
              <a:cs typeface="Times New Roman" panose="02020603050405020304" pitchFamily="18" charset="0"/>
            </a:endParaRPr>
          </a:p>
        </p:txBody>
      </p:sp>
      <p:sp>
        <p:nvSpPr>
          <p:cNvPr id="10" name="Text 7"/>
          <p:cNvSpPr/>
          <p:nvPr/>
        </p:nvSpPr>
        <p:spPr>
          <a:xfrm>
            <a:off x="1759398" y="3815261"/>
            <a:ext cx="6484490" cy="386159"/>
          </a:xfrm>
          <a:prstGeom prst="rect">
            <a:avLst/>
          </a:prstGeom>
          <a:noFill/>
          <a:ln/>
        </p:spPr>
        <p:txBody>
          <a:bodyPr wrap="square" lIns="0" tIns="0" rIns="0" bIns="0" rtlCol="0" anchor="t">
            <a:noAutofit/>
          </a:bodyPr>
          <a:lstStyle/>
          <a:p>
            <a:pPr marL="0" indent="0" algn="l">
              <a:lnSpc>
                <a:spcPct val="100000"/>
              </a:lnSpc>
              <a:buNone/>
            </a:pPr>
            <a:r>
              <a:rPr lang="en-US" sz="1600" dirty="0">
                <a:latin typeface="Times New Roman" panose="02020603050405020304" pitchFamily="18" charset="0"/>
                <a:ea typeface="Montserrat" pitchFamily="34" charset="-122"/>
                <a:cs typeface="Times New Roman" panose="02020603050405020304" pitchFamily="18" charset="0"/>
              </a:rPr>
              <a:t>Limit comprehension and introduce ambiguity at every stage of instruction.</a:t>
            </a:r>
            <a:endParaRPr lang="en-US" sz="1600" dirty="0">
              <a:latin typeface="Times New Roman" panose="02020603050405020304" pitchFamily="18" charset="0"/>
              <a:cs typeface="Times New Roman" panose="02020603050405020304" pitchFamily="18" charset="0"/>
            </a:endParaRPr>
          </a:p>
        </p:txBody>
      </p:sp>
      <p:sp>
        <p:nvSpPr>
          <p:cNvPr id="11" name="Shape 8"/>
          <p:cNvSpPr/>
          <p:nvPr/>
        </p:nvSpPr>
        <p:spPr>
          <a:xfrm>
            <a:off x="1261431" y="4474470"/>
            <a:ext cx="361445" cy="361454"/>
          </a:xfrm>
          <a:prstGeom prst="roundRect">
            <a:avLst>
              <a:gd name="adj" fmla="val 40006"/>
            </a:avLst>
          </a:prstGeom>
          <a:solidFill>
            <a:srgbClr val="FFFFF4"/>
          </a:solidFill>
          <a:ln w="19050">
            <a:solidFill>
              <a:srgbClr val="1BCF85"/>
            </a:solidFill>
            <a:prstDash val="solid"/>
          </a:ln>
        </p:spPr>
      </p:sp>
      <p:sp>
        <p:nvSpPr>
          <p:cNvPr id="12" name="Text 9"/>
          <p:cNvSpPr/>
          <p:nvPr/>
        </p:nvSpPr>
        <p:spPr>
          <a:xfrm>
            <a:off x="1759398" y="4524675"/>
            <a:ext cx="5798893" cy="300236"/>
          </a:xfrm>
          <a:prstGeom prst="rect">
            <a:avLst/>
          </a:prstGeom>
          <a:noFill/>
          <a:ln/>
        </p:spPr>
        <p:txBody>
          <a:bodyPr wrap="none" lIns="0" tIns="0" rIns="0" bIns="0" rtlCol="0" anchor="t"/>
          <a:lstStyle/>
          <a:p>
            <a:pPr marL="0" indent="0" algn="l">
              <a:lnSpc>
                <a:spcPct val="108000"/>
              </a:lnSpc>
              <a:buNone/>
            </a:pPr>
            <a:r>
              <a:rPr lang="en-US" sz="2400" kern="0" spc="-18" dirty="0">
                <a:latin typeface="Times New Roman" panose="02020603050405020304" pitchFamily="18" charset="0"/>
                <a:ea typeface="Marcellus" pitchFamily="34" charset="-122"/>
                <a:cs typeface="Times New Roman" panose="02020603050405020304" pitchFamily="18" charset="0"/>
              </a:rPr>
              <a:t>Age, culture and emotion</a:t>
            </a:r>
            <a:endParaRPr lang="en-US" sz="2400" dirty="0">
              <a:latin typeface="Times New Roman" panose="02020603050405020304" pitchFamily="18" charset="0"/>
              <a:cs typeface="Times New Roman" panose="02020603050405020304" pitchFamily="18" charset="0"/>
            </a:endParaRPr>
          </a:p>
        </p:txBody>
      </p:sp>
      <p:sp>
        <p:nvSpPr>
          <p:cNvPr id="13" name="Text 10"/>
          <p:cNvSpPr/>
          <p:nvPr/>
        </p:nvSpPr>
        <p:spPr>
          <a:xfrm>
            <a:off x="1759398" y="4906766"/>
            <a:ext cx="6384477" cy="386159"/>
          </a:xfrm>
          <a:prstGeom prst="rect">
            <a:avLst/>
          </a:prstGeom>
          <a:noFill/>
          <a:ln/>
        </p:spPr>
        <p:txBody>
          <a:bodyPr wrap="square" lIns="0" tIns="0" rIns="0" bIns="0" rtlCol="0" anchor="t">
            <a:noAutofit/>
          </a:bodyPr>
          <a:lstStyle/>
          <a:p>
            <a:pPr marL="0" indent="0" algn="l">
              <a:lnSpc>
                <a:spcPct val="100000"/>
              </a:lnSpc>
              <a:buNone/>
            </a:pPr>
            <a:r>
              <a:rPr lang="en-US" sz="1600" dirty="0">
                <a:latin typeface="Times New Roman" panose="02020603050405020304" pitchFamily="18" charset="0"/>
                <a:ea typeface="Montserrat" pitchFamily="34" charset="-122"/>
                <a:cs typeface="Times New Roman" panose="02020603050405020304" pitchFamily="18" charset="0"/>
              </a:rPr>
              <a:t>Shape interpretation, erode trust, and suppress the feedback that managers need most.</a:t>
            </a:r>
            <a:endParaRPr lang="en-US" sz="1600" dirty="0">
              <a:latin typeface="Times New Roman" panose="02020603050405020304" pitchFamily="18" charset="0"/>
              <a:cs typeface="Times New Roman" panose="02020603050405020304" pitchFamily="18" charset="0"/>
            </a:endParaRPr>
          </a:p>
        </p:txBody>
      </p:sp>
      <p:sp>
        <p:nvSpPr>
          <p:cNvPr id="14" name="Text 11"/>
          <p:cNvSpPr/>
          <p:nvPr/>
        </p:nvSpPr>
        <p:spPr>
          <a:xfrm>
            <a:off x="1261431" y="5622035"/>
            <a:ext cx="9768518" cy="772319"/>
          </a:xfrm>
          <a:prstGeom prst="rect">
            <a:avLst/>
          </a:prstGeom>
          <a:noFill/>
          <a:ln/>
        </p:spPr>
        <p:txBody>
          <a:bodyPr wrap="square" lIns="0" tIns="0" rIns="0" bIns="0" rtlCol="0" anchor="t">
            <a:normAutofit/>
          </a:bodyPr>
          <a:lstStyle/>
          <a:p>
            <a:pPr marL="0" indent="0" algn="just">
              <a:lnSpc>
                <a:spcPct val="100000"/>
              </a:lnSpc>
              <a:buNone/>
            </a:pPr>
            <a:r>
              <a:rPr lang="en-US" sz="1600" dirty="0">
                <a:latin typeface="Times New Roman" panose="02020603050405020304" pitchFamily="18" charset="0"/>
                <a:ea typeface="Montserrat" pitchFamily="34" charset="-122"/>
                <a:cs typeface="Times New Roman" panose="02020603050405020304" pitchFamily="18" charset="0"/>
              </a:rPr>
              <a:t>By implementing formal induction, plain and visual communication, closed-loop feedback, and inclusive, respectful leadership, Flight Foods can meaningfully reduce misunderstandings, improve food hygiene standards, and address the client complaints identified in the case.</a:t>
            </a:r>
            <a:endParaRPr lang="en-US" sz="16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name="Slide 12">
    <p:spTree>
      <p:nvGrpSpPr>
        <p:cNvPr id="1" name=""/>
        <p:cNvGrpSpPr/>
        <p:nvPr/>
      </p:nvGrpSpPr>
      <p:grpSpPr>
        <a:xfrm>
          <a:off x="0" y="0"/>
          <a:ext cx="0" cy="0"/>
          <a:chOff x="0" y="0"/>
          <a:chExt cx="0" cy="0"/>
        </a:xfrm>
      </p:grpSpPr>
      <p:sp>
        <p:nvSpPr>
          <p:cNvPr id="2" name="Text 0"/>
          <p:cNvSpPr/>
          <p:nvPr/>
        </p:nvSpPr>
        <p:spPr>
          <a:xfrm>
            <a:off x="661475" y="782141"/>
            <a:ext cx="10868745" cy="494506"/>
          </a:xfrm>
          <a:prstGeom prst="rect">
            <a:avLst/>
          </a:prstGeom>
          <a:noFill/>
          <a:ln/>
        </p:spPr>
        <p:txBody>
          <a:bodyPr wrap="none" lIns="0" tIns="0" rIns="0" bIns="0" rtlCol="0" anchor="t"/>
          <a:lstStyle/>
          <a:p>
            <a:pPr marL="0" indent="0" algn="l">
              <a:lnSpc>
                <a:spcPct val="108000"/>
              </a:lnSpc>
              <a:buNone/>
            </a:pPr>
            <a:r>
              <a:rPr lang="en-US" sz="2950" kern="0" spc="-30" dirty="0">
                <a:latin typeface="Times New Roman" panose="02020603050405020304" pitchFamily="18" charset="0"/>
                <a:ea typeface="Marcellus" pitchFamily="34" charset="-122"/>
                <a:cs typeface="Times New Roman" panose="02020603050405020304" pitchFamily="18" charset="0"/>
              </a:rPr>
              <a:t>References</a:t>
            </a:r>
            <a:endParaRPr lang="en-US" sz="2950" dirty="0">
              <a:latin typeface="Times New Roman" panose="02020603050405020304" pitchFamily="18" charset="0"/>
              <a:cs typeface="Times New Roman" panose="02020603050405020304" pitchFamily="18" charset="0"/>
            </a:endParaRPr>
          </a:p>
        </p:txBody>
      </p:sp>
      <p:sp>
        <p:nvSpPr>
          <p:cNvPr id="3" name="Text 1"/>
          <p:cNvSpPr/>
          <p:nvPr/>
        </p:nvSpPr>
        <p:spPr>
          <a:xfrm>
            <a:off x="661475" y="1461888"/>
            <a:ext cx="10868745" cy="5231011"/>
          </a:xfrm>
          <a:prstGeom prst="rect">
            <a:avLst/>
          </a:prstGeom>
          <a:noFill/>
          <a:ln/>
        </p:spPr>
        <p:txBody>
          <a:bodyPr wrap="square" lIns="0" tIns="0" rIns="0" bIns="0" rtlCol="0" anchor="t">
            <a:normAutofit/>
          </a:bodyPr>
          <a:lstStyle/>
          <a:p>
            <a:pPr marL="0" indent="0" algn="just">
              <a:lnSpc>
                <a:spcPct val="92000"/>
              </a:lnSpc>
              <a:spcAft>
                <a:spcPts val="800"/>
              </a:spcAft>
              <a:buNone/>
            </a:pPr>
            <a:r>
              <a:rPr lang="en-US" sz="1100" b="1" dirty="0">
                <a:latin typeface="Times New Roman" panose="02020603050405020304" pitchFamily="18" charset="0"/>
                <a:ea typeface="Montserrat Bold" pitchFamily="34" charset="-122"/>
                <a:cs typeface="Times New Roman" panose="02020603050405020304" pitchFamily="18" charset="0"/>
              </a:rPr>
              <a:t>Augustin, T.J., Pudelko, M. and Kirkman, B.</a:t>
            </a:r>
            <a:r>
              <a:rPr lang="en-US" sz="1100" dirty="0">
                <a:latin typeface="Times New Roman" panose="02020603050405020304" pitchFamily="18" charset="0"/>
                <a:ea typeface="Montserrat" pitchFamily="34" charset="-122"/>
                <a:cs typeface="Times New Roman" panose="02020603050405020304" pitchFamily="18" charset="0"/>
              </a:rPr>
              <a:t> (2025) 'Examining multiculturals' and multilinguals' paradoxical bridging behaviors in overcoming cultural and language barriers in organizations', </a:t>
            </a:r>
            <a:r>
              <a:rPr lang="en-US" sz="1100" i="1" dirty="0">
                <a:latin typeface="Times New Roman" panose="02020603050405020304" pitchFamily="18" charset="0"/>
                <a:ea typeface="Montserrat" pitchFamily="34" charset="-122"/>
                <a:cs typeface="Times New Roman" panose="02020603050405020304" pitchFamily="18" charset="0"/>
              </a:rPr>
              <a:t>Journal of Management</a:t>
            </a:r>
            <a:r>
              <a:rPr lang="en-US" sz="1100" dirty="0">
                <a:latin typeface="Times New Roman" panose="02020603050405020304" pitchFamily="18" charset="0"/>
                <a:ea typeface="Montserrat" pitchFamily="34" charset="-122"/>
                <a:cs typeface="Times New Roman" panose="02020603050405020304" pitchFamily="18" charset="0"/>
              </a:rPr>
              <a:t>, 51(8), pp. 3490–3525. https://doi.org/10.1177/01492063241281457</a:t>
            </a:r>
            <a:endParaRPr lang="en-US" sz="1100" dirty="0">
              <a:latin typeface="Times New Roman" panose="02020603050405020304" pitchFamily="18" charset="0"/>
              <a:cs typeface="Times New Roman" panose="02020603050405020304" pitchFamily="18" charset="0"/>
            </a:endParaRPr>
          </a:p>
          <a:p>
            <a:pPr marL="0" indent="0" algn="just">
              <a:lnSpc>
                <a:spcPct val="92000"/>
              </a:lnSpc>
              <a:spcAft>
                <a:spcPts val="800"/>
              </a:spcAft>
              <a:buNone/>
            </a:pPr>
            <a:r>
              <a:rPr lang="en-US" sz="1100" b="1" dirty="0">
                <a:latin typeface="Times New Roman" panose="02020603050405020304" pitchFamily="18" charset="0"/>
                <a:ea typeface="Montserrat Bold" pitchFamily="34" charset="-122"/>
                <a:cs typeface="Times New Roman" panose="02020603050405020304" pitchFamily="18" charset="0"/>
              </a:rPr>
              <a:t>Azka, Z.N. and Hasib, S.</a:t>
            </a:r>
            <a:r>
              <a:rPr lang="en-US" sz="1100" dirty="0">
                <a:latin typeface="Times New Roman" panose="02020603050405020304" pitchFamily="18" charset="0"/>
                <a:ea typeface="Montserrat" pitchFamily="34" charset="-122"/>
                <a:cs typeface="Times New Roman" panose="02020603050405020304" pitchFamily="18" charset="0"/>
              </a:rPr>
              <a:t> (2020) 'The phenomenon study of effective communication of trainers in the induction training', </a:t>
            </a:r>
            <a:r>
              <a:rPr lang="en-US" sz="1100" i="1" dirty="0">
                <a:latin typeface="Times New Roman" panose="02020603050405020304" pitchFamily="18" charset="0"/>
                <a:ea typeface="Montserrat" pitchFamily="34" charset="-122"/>
                <a:cs typeface="Times New Roman" panose="02020603050405020304" pitchFamily="18" charset="0"/>
              </a:rPr>
              <a:t>Journal of Advances in Humanities and Social Sciences</a:t>
            </a:r>
            <a:r>
              <a:rPr lang="en-US" sz="1100" dirty="0">
                <a:latin typeface="Times New Roman" panose="02020603050405020304" pitchFamily="18" charset="0"/>
                <a:ea typeface="Montserrat" pitchFamily="34" charset="-122"/>
                <a:cs typeface="Times New Roman" panose="02020603050405020304" pitchFamily="18" charset="0"/>
              </a:rPr>
              <a:t>, 6(4), pp. 147–155.</a:t>
            </a:r>
            <a:endParaRPr lang="en-US" sz="1100" dirty="0">
              <a:latin typeface="Times New Roman" panose="02020603050405020304" pitchFamily="18" charset="0"/>
              <a:cs typeface="Times New Roman" panose="02020603050405020304" pitchFamily="18" charset="0"/>
            </a:endParaRPr>
          </a:p>
          <a:p>
            <a:pPr marL="0" indent="0" algn="just">
              <a:lnSpc>
                <a:spcPct val="92000"/>
              </a:lnSpc>
              <a:spcAft>
                <a:spcPts val="800"/>
              </a:spcAft>
              <a:buNone/>
            </a:pPr>
            <a:r>
              <a:rPr lang="en-US" sz="1100" b="1" dirty="0">
                <a:latin typeface="Times New Roman" panose="02020603050405020304" pitchFamily="18" charset="0"/>
                <a:ea typeface="Montserrat Bold" pitchFamily="34" charset="-122"/>
                <a:cs typeface="Times New Roman" panose="02020603050405020304" pitchFamily="18" charset="0"/>
              </a:rPr>
              <a:t>Feitosa, J., Hagenbuch, S., Patel, B. and Davis, A.</a:t>
            </a:r>
            <a:r>
              <a:rPr lang="en-US" sz="1100" dirty="0">
                <a:latin typeface="Times New Roman" panose="02020603050405020304" pitchFamily="18" charset="0"/>
                <a:ea typeface="Montserrat" pitchFamily="34" charset="-122"/>
                <a:cs typeface="Times New Roman" panose="02020603050405020304" pitchFamily="18" charset="0"/>
              </a:rPr>
              <a:t> (2022) 'Performing in diverse settings: A diversity, equity, and inclusion approach to culture', </a:t>
            </a:r>
            <a:r>
              <a:rPr lang="en-US" sz="1100" i="1" dirty="0">
                <a:latin typeface="Times New Roman" panose="02020603050405020304" pitchFamily="18" charset="0"/>
                <a:ea typeface="Montserrat" pitchFamily="34" charset="-122"/>
                <a:cs typeface="Times New Roman" panose="02020603050405020304" pitchFamily="18" charset="0"/>
              </a:rPr>
              <a:t>International Journal of Cross Cultural Management</a:t>
            </a:r>
            <a:r>
              <a:rPr lang="en-US" sz="1100" dirty="0">
                <a:latin typeface="Times New Roman" panose="02020603050405020304" pitchFamily="18" charset="0"/>
                <a:ea typeface="Montserrat" pitchFamily="34" charset="-122"/>
                <a:cs typeface="Times New Roman" panose="02020603050405020304" pitchFamily="18" charset="0"/>
              </a:rPr>
              <a:t>, 22(3), pp. 433–457. https://doi.org/10.1177/14705958221136707</a:t>
            </a:r>
            <a:endParaRPr lang="en-US" sz="1100" dirty="0">
              <a:latin typeface="Times New Roman" panose="02020603050405020304" pitchFamily="18" charset="0"/>
              <a:cs typeface="Times New Roman" panose="02020603050405020304" pitchFamily="18" charset="0"/>
            </a:endParaRPr>
          </a:p>
          <a:p>
            <a:pPr marL="0" indent="0" algn="just">
              <a:lnSpc>
                <a:spcPct val="92000"/>
              </a:lnSpc>
              <a:spcAft>
                <a:spcPts val="800"/>
              </a:spcAft>
              <a:buNone/>
            </a:pPr>
            <a:r>
              <a:rPr lang="en-US" sz="1100" b="1" dirty="0">
                <a:latin typeface="Times New Roman" panose="02020603050405020304" pitchFamily="18" charset="0"/>
                <a:ea typeface="Montserrat Bold" pitchFamily="34" charset="-122"/>
                <a:cs typeface="Times New Roman" panose="02020603050405020304" pitchFamily="18" charset="0"/>
              </a:rPr>
              <a:t>Frean, J.</a:t>
            </a:r>
            <a:r>
              <a:rPr lang="en-US" sz="1100" dirty="0">
                <a:latin typeface="Times New Roman" panose="02020603050405020304" pitchFamily="18" charset="0"/>
                <a:ea typeface="Montserrat" pitchFamily="34" charset="-122"/>
                <a:cs typeface="Times New Roman" panose="02020603050405020304" pitchFamily="18" charset="0"/>
              </a:rPr>
              <a:t> (2022) 'Comprehension across disciplines: A practical framework for reading research', </a:t>
            </a:r>
            <a:r>
              <a:rPr lang="en-US" sz="1100" i="1" dirty="0">
                <a:latin typeface="Times New Roman" panose="02020603050405020304" pitchFamily="18" charset="0"/>
                <a:ea typeface="Montserrat" pitchFamily="34" charset="-122"/>
                <a:cs typeface="Times New Roman" panose="02020603050405020304" pitchFamily="18" charset="0"/>
              </a:rPr>
              <a:t>Literacy</a:t>
            </a:r>
            <a:r>
              <a:rPr lang="en-US" sz="1100" dirty="0">
                <a:latin typeface="Times New Roman" panose="02020603050405020304" pitchFamily="18" charset="0"/>
                <a:ea typeface="Montserrat" pitchFamily="34" charset="-122"/>
                <a:cs typeface="Times New Roman" panose="02020603050405020304" pitchFamily="18" charset="0"/>
              </a:rPr>
              <a:t>, 56(4), pp. 299–310. https://doi.org/10.1111/lit.12283</a:t>
            </a:r>
            <a:endParaRPr lang="en-US" sz="1100" dirty="0">
              <a:latin typeface="Times New Roman" panose="02020603050405020304" pitchFamily="18" charset="0"/>
              <a:cs typeface="Times New Roman" panose="02020603050405020304" pitchFamily="18" charset="0"/>
            </a:endParaRPr>
          </a:p>
          <a:p>
            <a:pPr marL="0" indent="0" algn="just">
              <a:lnSpc>
                <a:spcPct val="92000"/>
              </a:lnSpc>
              <a:spcAft>
                <a:spcPts val="800"/>
              </a:spcAft>
              <a:buNone/>
            </a:pPr>
            <a:r>
              <a:rPr lang="en-US" sz="1100" b="1" dirty="0">
                <a:latin typeface="Times New Roman" panose="02020603050405020304" pitchFamily="18" charset="0"/>
                <a:ea typeface="Montserrat Bold" pitchFamily="34" charset="-122"/>
                <a:cs typeface="Times New Roman" panose="02020603050405020304" pitchFamily="18" charset="0"/>
              </a:rPr>
              <a:t>Geddes, D., Callister, R.R. and Gibson, D.E.</a:t>
            </a:r>
            <a:r>
              <a:rPr lang="en-US" sz="1100" dirty="0">
                <a:latin typeface="Times New Roman" panose="02020603050405020304" pitchFamily="18" charset="0"/>
                <a:ea typeface="Montserrat" pitchFamily="34" charset="-122"/>
                <a:cs typeface="Times New Roman" panose="02020603050405020304" pitchFamily="18" charset="0"/>
              </a:rPr>
              <a:t> (2020) 'A message in the madness: Functions of workplace anger in organizational life', </a:t>
            </a:r>
            <a:r>
              <a:rPr lang="en-US" sz="1100" i="1" dirty="0">
                <a:latin typeface="Times New Roman" panose="02020603050405020304" pitchFamily="18" charset="0"/>
                <a:ea typeface="Montserrat" pitchFamily="34" charset="-122"/>
                <a:cs typeface="Times New Roman" panose="02020603050405020304" pitchFamily="18" charset="0"/>
              </a:rPr>
              <a:t>Academy of Management Perspectives</a:t>
            </a:r>
            <a:r>
              <a:rPr lang="en-US" sz="1100" dirty="0">
                <a:latin typeface="Times New Roman" panose="02020603050405020304" pitchFamily="18" charset="0"/>
                <a:ea typeface="Montserrat" pitchFamily="34" charset="-122"/>
                <a:cs typeface="Times New Roman" panose="02020603050405020304" pitchFamily="18" charset="0"/>
              </a:rPr>
              <a:t>, 34(1), pp. 28–47.</a:t>
            </a:r>
            <a:endParaRPr lang="en-US" sz="1100" dirty="0">
              <a:latin typeface="Times New Roman" panose="02020603050405020304" pitchFamily="18" charset="0"/>
              <a:cs typeface="Times New Roman" panose="02020603050405020304" pitchFamily="18" charset="0"/>
            </a:endParaRPr>
          </a:p>
          <a:p>
            <a:pPr marL="0" indent="0" algn="just">
              <a:lnSpc>
                <a:spcPct val="92000"/>
              </a:lnSpc>
              <a:spcAft>
                <a:spcPts val="800"/>
              </a:spcAft>
              <a:buNone/>
            </a:pPr>
            <a:r>
              <a:rPr lang="en-US" sz="1100" b="1" dirty="0">
                <a:latin typeface="Times New Roman" panose="02020603050405020304" pitchFamily="18" charset="0"/>
                <a:ea typeface="Montserrat Bold" pitchFamily="34" charset="-122"/>
                <a:cs typeface="Times New Roman" panose="02020603050405020304" pitchFamily="18" charset="0"/>
              </a:rPr>
              <a:t>Graf, H.</a:t>
            </a:r>
            <a:r>
              <a:rPr lang="en-US" sz="1100" dirty="0">
                <a:latin typeface="Times New Roman" panose="02020603050405020304" pitchFamily="18" charset="0"/>
                <a:ea typeface="Montserrat" pitchFamily="34" charset="-122"/>
                <a:cs typeface="Times New Roman" panose="02020603050405020304" pitchFamily="18" charset="0"/>
              </a:rPr>
              <a:t> (2024) 'Claude Shannon and Warren Weaver (1949) The mathematical theory of communication', in </a:t>
            </a:r>
            <a:r>
              <a:rPr lang="en-US" sz="1100" i="1" dirty="0">
                <a:latin typeface="Times New Roman" panose="02020603050405020304" pitchFamily="18" charset="0"/>
                <a:ea typeface="Montserrat" pitchFamily="34" charset="-122"/>
                <a:cs typeface="Times New Roman" panose="02020603050405020304" pitchFamily="18" charset="0"/>
              </a:rPr>
              <a:t>Classics in Media Theory</a:t>
            </a:r>
            <a:r>
              <a:rPr lang="en-US" sz="1100" dirty="0">
                <a:latin typeface="Times New Roman" panose="02020603050405020304" pitchFamily="18" charset="0"/>
                <a:ea typeface="Montserrat" pitchFamily="34" charset="-122"/>
                <a:cs typeface="Times New Roman" panose="02020603050405020304" pitchFamily="18" charset="0"/>
              </a:rPr>
              <a:t>. Routledge, pp. 70–83.</a:t>
            </a:r>
            <a:endParaRPr lang="en-US" sz="1100" dirty="0">
              <a:latin typeface="Times New Roman" panose="02020603050405020304" pitchFamily="18" charset="0"/>
              <a:cs typeface="Times New Roman" panose="02020603050405020304" pitchFamily="18" charset="0"/>
            </a:endParaRPr>
          </a:p>
          <a:p>
            <a:pPr marL="0" indent="0" algn="just">
              <a:lnSpc>
                <a:spcPct val="92000"/>
              </a:lnSpc>
              <a:spcAft>
                <a:spcPts val="800"/>
              </a:spcAft>
              <a:buNone/>
            </a:pPr>
            <a:r>
              <a:rPr lang="en-US" sz="1100" b="1" dirty="0">
                <a:latin typeface="Times New Roman" panose="02020603050405020304" pitchFamily="18" charset="0"/>
                <a:ea typeface="Montserrat Bold" pitchFamily="34" charset="-122"/>
                <a:cs typeface="Times New Roman" panose="02020603050405020304" pitchFamily="18" charset="0"/>
              </a:rPr>
              <a:t>Mentado-Labao, T., Serrat-Antolí, N., Rodríguez-Gómez, D. and Castro-Ceacero, D.</a:t>
            </a:r>
            <a:r>
              <a:rPr lang="en-US" sz="1100" dirty="0">
                <a:latin typeface="Times New Roman" panose="02020603050405020304" pitchFamily="18" charset="0"/>
                <a:ea typeface="Montserrat" pitchFamily="34" charset="-122"/>
                <a:cs typeface="Times New Roman" panose="02020603050405020304" pitchFamily="18" charset="0"/>
              </a:rPr>
              <a:t> (2026) 'Intergenerational communication in the workplace among teaching staff at universities', </a:t>
            </a:r>
            <a:r>
              <a:rPr lang="en-US" sz="1100" i="1" dirty="0">
                <a:latin typeface="Times New Roman" panose="02020603050405020304" pitchFamily="18" charset="0"/>
                <a:ea typeface="Montserrat" pitchFamily="34" charset="-122"/>
                <a:cs typeface="Times New Roman" panose="02020603050405020304" pitchFamily="18" charset="0"/>
              </a:rPr>
              <a:t>Higher Education Quarterly</a:t>
            </a:r>
            <a:r>
              <a:rPr lang="en-US" sz="1100" dirty="0">
                <a:latin typeface="Times New Roman" panose="02020603050405020304" pitchFamily="18" charset="0"/>
                <a:ea typeface="Montserrat" pitchFamily="34" charset="-122"/>
                <a:cs typeface="Times New Roman" panose="02020603050405020304" pitchFamily="18" charset="0"/>
              </a:rPr>
              <a:t>, 80(1), p. e70078.</a:t>
            </a:r>
            <a:endParaRPr lang="en-US" sz="1100" dirty="0">
              <a:latin typeface="Times New Roman" panose="02020603050405020304" pitchFamily="18" charset="0"/>
              <a:cs typeface="Times New Roman" panose="02020603050405020304" pitchFamily="18" charset="0"/>
            </a:endParaRPr>
          </a:p>
          <a:p>
            <a:pPr marL="0" indent="0" algn="just">
              <a:lnSpc>
                <a:spcPct val="92000"/>
              </a:lnSpc>
              <a:spcAft>
                <a:spcPts val="800"/>
              </a:spcAft>
              <a:buNone/>
            </a:pPr>
            <a:r>
              <a:rPr lang="en-US" sz="1100" b="1" dirty="0">
                <a:latin typeface="Times New Roman" panose="02020603050405020304" pitchFamily="18" charset="0"/>
                <a:ea typeface="Montserrat Bold" pitchFamily="34" charset="-122"/>
                <a:cs typeface="Times New Roman" panose="02020603050405020304" pitchFamily="18" charset="0"/>
              </a:rPr>
              <a:t>Mouboua, P.D., Atobatele, F.A. and Akintayo, O.T.</a:t>
            </a:r>
            <a:r>
              <a:rPr lang="en-US" sz="1100" dirty="0">
                <a:latin typeface="Times New Roman" panose="02020603050405020304" pitchFamily="18" charset="0"/>
                <a:ea typeface="Montserrat" pitchFamily="34" charset="-122"/>
                <a:cs typeface="Times New Roman" panose="02020603050405020304" pitchFamily="18" charset="0"/>
              </a:rPr>
              <a:t> (2024) 'Cross-cultural competence in global HRD: Strategies for developing an inclusive and diverse workforce', </a:t>
            </a:r>
            <a:r>
              <a:rPr lang="en-US" sz="1100" i="1" dirty="0">
                <a:latin typeface="Times New Roman" panose="02020603050405020304" pitchFamily="18" charset="0"/>
                <a:ea typeface="Montserrat" pitchFamily="34" charset="-122"/>
                <a:cs typeface="Times New Roman" panose="02020603050405020304" pitchFamily="18" charset="0"/>
              </a:rPr>
              <a:t>International Journal of Science and Research Archive</a:t>
            </a:r>
            <a:r>
              <a:rPr lang="en-US" sz="1100" dirty="0">
                <a:latin typeface="Times New Roman" panose="02020603050405020304" pitchFamily="18" charset="0"/>
                <a:ea typeface="Montserrat" pitchFamily="34" charset="-122"/>
                <a:cs typeface="Times New Roman" panose="02020603050405020304" pitchFamily="18" charset="0"/>
              </a:rPr>
              <a:t>, 12(1), pp. 103–113. https://doi.org/10.30574/ijsra.2024.12.1.0765</a:t>
            </a:r>
            <a:endParaRPr lang="en-US" sz="1100" dirty="0">
              <a:latin typeface="Times New Roman" panose="02020603050405020304" pitchFamily="18" charset="0"/>
              <a:cs typeface="Times New Roman" panose="02020603050405020304" pitchFamily="18" charset="0"/>
            </a:endParaRPr>
          </a:p>
          <a:p>
            <a:pPr marL="0" indent="0" algn="just">
              <a:lnSpc>
                <a:spcPct val="92000"/>
              </a:lnSpc>
              <a:spcAft>
                <a:spcPts val="800"/>
              </a:spcAft>
              <a:buNone/>
            </a:pPr>
            <a:r>
              <a:rPr lang="en-US" sz="1100" b="1" dirty="0">
                <a:latin typeface="Times New Roman" panose="02020603050405020304" pitchFamily="18" charset="0"/>
                <a:ea typeface="Montserrat Bold" pitchFamily="34" charset="-122"/>
                <a:cs typeface="Times New Roman" panose="02020603050405020304" pitchFamily="18" charset="0"/>
              </a:rPr>
              <a:t>Nonche, R. and Abd Malek, M.</a:t>
            </a:r>
            <a:r>
              <a:rPr lang="en-US" sz="1100" dirty="0">
                <a:latin typeface="Times New Roman" panose="02020603050405020304" pitchFamily="18" charset="0"/>
                <a:ea typeface="Montserrat" pitchFamily="34" charset="-122"/>
                <a:cs typeface="Times New Roman" panose="02020603050405020304" pitchFamily="18" charset="0"/>
              </a:rPr>
              <a:t> (2026) 'Communication barriers in the workplace: A study in educational institutions', </a:t>
            </a:r>
            <a:r>
              <a:rPr lang="en-US" sz="1100" i="1" dirty="0">
                <a:latin typeface="Times New Roman" panose="02020603050405020304" pitchFamily="18" charset="0"/>
                <a:ea typeface="Montserrat" pitchFamily="34" charset="-122"/>
                <a:cs typeface="Times New Roman" panose="02020603050405020304" pitchFamily="18" charset="0"/>
              </a:rPr>
              <a:t>Jurnal Penyelidikan Sains Sosial (JOSSR)</a:t>
            </a:r>
            <a:r>
              <a:rPr lang="en-US" sz="1100" dirty="0">
                <a:latin typeface="Times New Roman" panose="02020603050405020304" pitchFamily="18" charset="0"/>
                <a:ea typeface="Montserrat" pitchFamily="34" charset="-122"/>
                <a:cs typeface="Times New Roman" panose="02020603050405020304" pitchFamily="18" charset="0"/>
              </a:rPr>
              <a:t>, 9(29), pp. 16–25.</a:t>
            </a:r>
            <a:endParaRPr lang="en-US" sz="1100" dirty="0">
              <a:latin typeface="Times New Roman" panose="02020603050405020304" pitchFamily="18" charset="0"/>
              <a:cs typeface="Times New Roman" panose="02020603050405020304" pitchFamily="18" charset="0"/>
            </a:endParaRPr>
          </a:p>
          <a:p>
            <a:pPr marL="0" indent="0" algn="just">
              <a:lnSpc>
                <a:spcPct val="92000"/>
              </a:lnSpc>
              <a:spcAft>
                <a:spcPts val="800"/>
              </a:spcAft>
              <a:buNone/>
            </a:pPr>
            <a:r>
              <a:rPr lang="en-US" sz="1100" b="1" dirty="0">
                <a:latin typeface="Times New Roman" panose="02020603050405020304" pitchFamily="18" charset="0"/>
                <a:ea typeface="Montserrat Bold" pitchFamily="34" charset="-122"/>
                <a:cs typeface="Times New Roman" panose="02020603050405020304" pitchFamily="18" charset="0"/>
              </a:rPr>
              <a:t>Rabiei, H. and Ardekani, M.J.</a:t>
            </a:r>
            <a:r>
              <a:rPr lang="en-US" sz="1100" dirty="0">
                <a:latin typeface="Times New Roman" panose="02020603050405020304" pitchFamily="18" charset="0"/>
                <a:ea typeface="Montserrat" pitchFamily="34" charset="-122"/>
                <a:cs typeface="Times New Roman" panose="02020603050405020304" pitchFamily="18" charset="0"/>
              </a:rPr>
              <a:t> (2021) 'Relationship between workplace noise exposure and worker's communication skills among miners in Iran: a cross-sectional study', </a:t>
            </a:r>
            <a:r>
              <a:rPr lang="en-US" sz="1100" i="1" dirty="0">
                <a:latin typeface="Times New Roman" panose="02020603050405020304" pitchFamily="18" charset="0"/>
                <a:ea typeface="Montserrat" pitchFamily="34" charset="-122"/>
                <a:cs typeface="Times New Roman" panose="02020603050405020304" pitchFamily="18" charset="0"/>
              </a:rPr>
              <a:t>Journal of Occupational Hygiene Engineering</a:t>
            </a:r>
            <a:r>
              <a:rPr lang="en-US" sz="1100" dirty="0">
                <a:latin typeface="Times New Roman" panose="02020603050405020304" pitchFamily="18" charset="0"/>
                <a:ea typeface="Montserrat" pitchFamily="34" charset="-122"/>
                <a:cs typeface="Times New Roman" panose="02020603050405020304" pitchFamily="18" charset="0"/>
              </a:rPr>
              <a:t>, 7(4), pp. 8–15.</a:t>
            </a:r>
            <a:endParaRPr lang="en-US" sz="1100" dirty="0">
              <a:latin typeface="Times New Roman" panose="02020603050405020304" pitchFamily="18" charset="0"/>
              <a:cs typeface="Times New Roman" panose="02020603050405020304" pitchFamily="18" charset="0"/>
            </a:endParaRPr>
          </a:p>
          <a:p>
            <a:pPr marL="0" indent="0" algn="just">
              <a:lnSpc>
                <a:spcPct val="92000"/>
              </a:lnSpc>
              <a:spcAft>
                <a:spcPts val="800"/>
              </a:spcAft>
              <a:buNone/>
            </a:pPr>
            <a:r>
              <a:rPr lang="en-US" sz="1100" b="1" dirty="0">
                <a:latin typeface="Times New Roman" panose="02020603050405020304" pitchFamily="18" charset="0"/>
                <a:ea typeface="Montserrat Bold" pitchFamily="34" charset="-122"/>
                <a:cs typeface="Times New Roman" panose="02020603050405020304" pitchFamily="18" charset="0"/>
              </a:rPr>
              <a:t>Rouse, S.</a:t>
            </a:r>
            <a:r>
              <a:rPr lang="en-US" sz="1100" dirty="0">
                <a:latin typeface="Times New Roman" panose="02020603050405020304" pitchFamily="18" charset="0"/>
                <a:ea typeface="Montserrat" pitchFamily="34" charset="-122"/>
                <a:cs typeface="Times New Roman" panose="02020603050405020304" pitchFamily="18" charset="0"/>
              </a:rPr>
              <a:t> (2021) </a:t>
            </a:r>
            <a:r>
              <a:rPr lang="en-US" sz="1100" i="1" dirty="0">
                <a:latin typeface="Times New Roman" panose="02020603050405020304" pitchFamily="18" charset="0"/>
                <a:ea typeface="Montserrat" pitchFamily="34" charset="-122"/>
                <a:cs typeface="Times New Roman" panose="02020603050405020304" pitchFamily="18" charset="0"/>
              </a:rPr>
              <a:t>Understanding Body Language: How to Decode Nonverbal Communication in Life, Love, and Work</a:t>
            </a:r>
            <a:r>
              <a:rPr lang="en-US" sz="1100" dirty="0">
                <a:latin typeface="Times New Roman" panose="02020603050405020304" pitchFamily="18" charset="0"/>
                <a:ea typeface="Montserrat" pitchFamily="34" charset="-122"/>
                <a:cs typeface="Times New Roman" panose="02020603050405020304" pitchFamily="18" charset="0"/>
              </a:rPr>
              <a:t>. Sourcebooks, Inc.</a:t>
            </a:r>
            <a:endParaRPr lang="en-US" sz="1100" dirty="0">
              <a:latin typeface="Times New Roman" panose="02020603050405020304" pitchFamily="18" charset="0"/>
              <a:cs typeface="Times New Roman" panose="02020603050405020304" pitchFamily="18" charset="0"/>
            </a:endParaRPr>
          </a:p>
          <a:p>
            <a:pPr marL="0" indent="0" algn="just">
              <a:lnSpc>
                <a:spcPct val="92000"/>
              </a:lnSpc>
              <a:spcAft>
                <a:spcPts val="800"/>
              </a:spcAft>
              <a:buNone/>
            </a:pPr>
            <a:r>
              <a:rPr lang="en-US" sz="1100" b="1" dirty="0">
                <a:latin typeface="Times New Roman" panose="02020603050405020304" pitchFamily="18" charset="0"/>
                <a:ea typeface="Montserrat Bold" pitchFamily="34" charset="-122"/>
                <a:cs typeface="Times New Roman" panose="02020603050405020304" pitchFamily="18" charset="0"/>
              </a:rPr>
              <a:t>Troussas, C., Krouska, A. and Sgouropoulou, C.</a:t>
            </a:r>
            <a:r>
              <a:rPr lang="en-US" sz="1100" dirty="0">
                <a:latin typeface="Times New Roman" panose="02020603050405020304" pitchFamily="18" charset="0"/>
                <a:ea typeface="Montserrat" pitchFamily="34" charset="-122"/>
                <a:cs typeface="Times New Roman" panose="02020603050405020304" pitchFamily="18" charset="0"/>
              </a:rPr>
              <a:t> (2025) 'The role of communication styles in the learning process', in </a:t>
            </a:r>
            <a:r>
              <a:rPr lang="en-US" sz="1100" i="1" dirty="0">
                <a:latin typeface="Times New Roman" panose="02020603050405020304" pitchFamily="18" charset="0"/>
                <a:ea typeface="Montserrat" pitchFamily="34" charset="-122"/>
                <a:cs typeface="Times New Roman" panose="02020603050405020304" pitchFamily="18" charset="0"/>
              </a:rPr>
              <a:t>Human-Computer Interaction and Augmented Intelligence</a:t>
            </a:r>
            <a:r>
              <a:rPr lang="en-US" sz="1100" dirty="0">
                <a:latin typeface="Times New Roman" panose="02020603050405020304" pitchFamily="18" charset="0"/>
                <a:ea typeface="Montserrat" pitchFamily="34" charset="-122"/>
                <a:cs typeface="Times New Roman" panose="02020603050405020304" pitchFamily="18" charset="0"/>
              </a:rPr>
              <a:t>. Cham: Springer Nature Switzerland, pp. 235–303. https://doi.org/10.1007/978-3-031-84453-9_6</a:t>
            </a:r>
            <a:endParaRPr lang="en-US" sz="1100" dirty="0">
              <a:latin typeface="Times New Roman" panose="02020603050405020304" pitchFamily="18" charset="0"/>
              <a:cs typeface="Times New Roman" panose="02020603050405020304" pitchFamily="18" charset="0"/>
            </a:endParaRPr>
          </a:p>
          <a:p>
            <a:pPr marL="0" indent="0" algn="just">
              <a:lnSpc>
                <a:spcPct val="92000"/>
              </a:lnSpc>
              <a:buNone/>
            </a:pPr>
            <a:r>
              <a:rPr lang="en-US" sz="1100" b="1" dirty="0">
                <a:latin typeface="Times New Roman" panose="02020603050405020304" pitchFamily="18" charset="0"/>
                <a:ea typeface="Montserrat Bold" pitchFamily="34" charset="-122"/>
                <a:cs typeface="Times New Roman" panose="02020603050405020304" pitchFamily="18" charset="0"/>
              </a:rPr>
              <a:t>Wangchuk, P.</a:t>
            </a:r>
            <a:r>
              <a:rPr lang="en-US" sz="1100" dirty="0">
                <a:latin typeface="Times New Roman" panose="02020603050405020304" pitchFamily="18" charset="0"/>
                <a:ea typeface="Montserrat" pitchFamily="34" charset="-122"/>
                <a:cs typeface="Times New Roman" panose="02020603050405020304" pitchFamily="18" charset="0"/>
              </a:rPr>
              <a:t> (2021) 'A review of the influence of effective communication skills and emotional intelligence of leaders on organisational efficiency', </a:t>
            </a:r>
            <a:r>
              <a:rPr lang="en-US" sz="1100" i="1" dirty="0">
                <a:latin typeface="Times New Roman" panose="02020603050405020304" pitchFamily="18" charset="0"/>
                <a:ea typeface="Montserrat" pitchFamily="34" charset="-122"/>
                <a:cs typeface="Times New Roman" panose="02020603050405020304" pitchFamily="18" charset="0"/>
              </a:rPr>
              <a:t>Asian Journal of Education and Social Studies</a:t>
            </a:r>
            <a:r>
              <a:rPr lang="en-US" sz="1100" dirty="0">
                <a:latin typeface="Times New Roman" panose="02020603050405020304" pitchFamily="18" charset="0"/>
                <a:ea typeface="Montserrat" pitchFamily="34" charset="-122"/>
                <a:cs typeface="Times New Roman" panose="02020603050405020304" pitchFamily="18" charset="0"/>
              </a:rPr>
              <a:t>, 22(2), pp. 35–40.</a:t>
            </a:r>
            <a:endParaRPr lang="en-US" sz="1100" dirty="0">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TotalTime>
  <Words>5285</Words>
  <PresentationFormat>Widescreen</PresentationFormat>
  <Paragraphs>274</Paragraphs>
  <Slides>13</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Times New Roman</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subject/>
  <dcterms:created xsi:type="dcterms:W3CDTF">2026-08-10T05:59:01Z</dcterms:created>
  <dcterms:modified xsi:type="dcterms:W3CDTF">2026-08-10T07:50:10Z</dcterms:modified>
</cp:coreProperties>
</file>