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1"/>
  </p:notesMasterIdLst>
  <p:handoutMasterIdLst>
    <p:handoutMasterId r:id="rId52"/>
  </p:handoutMasterIdLst>
  <p:sldIdLst>
    <p:sldId id="262" r:id="rId2"/>
    <p:sldId id="680" r:id="rId3"/>
    <p:sldId id="681" r:id="rId4"/>
    <p:sldId id="616" r:id="rId5"/>
    <p:sldId id="617" r:id="rId6"/>
    <p:sldId id="618" r:id="rId7"/>
    <p:sldId id="619" r:id="rId8"/>
    <p:sldId id="620" r:id="rId9"/>
    <p:sldId id="621" r:id="rId10"/>
    <p:sldId id="622" r:id="rId11"/>
    <p:sldId id="623" r:id="rId12"/>
    <p:sldId id="624" r:id="rId13"/>
    <p:sldId id="625" r:id="rId14"/>
    <p:sldId id="626" r:id="rId15"/>
    <p:sldId id="627" r:id="rId16"/>
    <p:sldId id="694" r:id="rId17"/>
    <p:sldId id="695" r:id="rId18"/>
    <p:sldId id="696" r:id="rId19"/>
    <p:sldId id="697" r:id="rId20"/>
    <p:sldId id="698" r:id="rId21"/>
    <p:sldId id="699" r:id="rId22"/>
    <p:sldId id="700" r:id="rId23"/>
    <p:sldId id="701" r:id="rId24"/>
    <p:sldId id="702" r:id="rId25"/>
    <p:sldId id="703" r:id="rId26"/>
    <p:sldId id="704" r:id="rId27"/>
    <p:sldId id="705" r:id="rId28"/>
    <p:sldId id="706" r:id="rId29"/>
    <p:sldId id="707" r:id="rId30"/>
    <p:sldId id="708" r:id="rId31"/>
    <p:sldId id="686" r:id="rId32"/>
    <p:sldId id="687" r:id="rId33"/>
    <p:sldId id="688" r:id="rId34"/>
    <p:sldId id="689" r:id="rId35"/>
    <p:sldId id="690" r:id="rId36"/>
    <p:sldId id="691" r:id="rId37"/>
    <p:sldId id="692" r:id="rId38"/>
    <p:sldId id="693" r:id="rId39"/>
    <p:sldId id="682" r:id="rId40"/>
    <p:sldId id="683" r:id="rId41"/>
    <p:sldId id="684" r:id="rId42"/>
    <p:sldId id="685" r:id="rId43"/>
    <p:sldId id="670" r:id="rId44"/>
    <p:sldId id="671" r:id="rId45"/>
    <p:sldId id="672" r:id="rId46"/>
    <p:sldId id="673" r:id="rId47"/>
    <p:sldId id="674" r:id="rId48"/>
    <p:sldId id="675" r:id="rId49"/>
    <p:sldId id="676" r:id="rId50"/>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805EB"/>
    <a:srgbClr val="CA268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22" autoAdjust="0"/>
    <p:restoredTop sz="94542"/>
  </p:normalViewPr>
  <p:slideViewPr>
    <p:cSldViewPr>
      <p:cViewPr varScale="1">
        <p:scale>
          <a:sx n="91" d="100"/>
          <a:sy n="91" d="100"/>
        </p:scale>
        <p:origin x="552" y="78"/>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A86023D9-978A-4902-9528-49E06F8A793A}" type="datetimeFigureOut">
              <a:rPr lang="en-GB" smtClean="0"/>
              <a:t>15/06/2018</a:t>
            </a:fld>
            <a:endParaRPr lang="en-GB" dirty="0"/>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C19F7B22-38D3-4054-9D91-D84180910634}" type="slidenum">
              <a:rPr lang="en-GB" smtClean="0"/>
              <a:t>‹#›</a:t>
            </a:fld>
            <a:endParaRPr lang="en-GB" dirty="0"/>
          </a:p>
        </p:txBody>
      </p:sp>
    </p:spTree>
    <p:extLst>
      <p:ext uri="{BB962C8B-B14F-4D97-AF65-F5344CB8AC3E}">
        <p14:creationId xmlns:p14="http://schemas.microsoft.com/office/powerpoint/2010/main" val="394337221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119BCFD0-1020-46C6-80D5-F9FBC7EFF1F4}" type="datetimeFigureOut">
              <a:rPr lang="en-GB" smtClean="0"/>
              <a:t>15/06/2018</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450" y="4714875"/>
            <a:ext cx="5438775" cy="44672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49688" y="9428163"/>
            <a:ext cx="2946400" cy="496887"/>
          </a:xfrm>
          <a:prstGeom prst="rect">
            <a:avLst/>
          </a:prstGeom>
        </p:spPr>
        <p:txBody>
          <a:bodyPr vert="horz" lIns="91440" tIns="45720" rIns="91440" bIns="45720" rtlCol="0" anchor="b"/>
          <a:lstStyle>
            <a:lvl1pPr algn="r">
              <a:defRPr sz="1200"/>
            </a:lvl1pPr>
          </a:lstStyle>
          <a:p>
            <a:fld id="{3B7B3AB0-B398-4ECB-9B3E-A158F590CFBB}" type="slidenum">
              <a:rPr lang="en-GB" smtClean="0"/>
              <a:t>‹#›</a:t>
            </a:fld>
            <a:endParaRPr lang="en-GB" dirty="0"/>
          </a:p>
        </p:txBody>
      </p:sp>
    </p:spTree>
    <p:extLst>
      <p:ext uri="{BB962C8B-B14F-4D97-AF65-F5344CB8AC3E}">
        <p14:creationId xmlns:p14="http://schemas.microsoft.com/office/powerpoint/2010/main" val="732491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B7B3AB0-B398-4ECB-9B3E-A158F590CFBB}" type="slidenum">
              <a:rPr lang="en-GB" smtClean="0"/>
              <a:t>46</a:t>
            </a:fld>
            <a:endParaRPr lang="en-GB" dirty="0"/>
          </a:p>
        </p:txBody>
      </p:sp>
    </p:spTree>
    <p:extLst>
      <p:ext uri="{BB962C8B-B14F-4D97-AF65-F5344CB8AC3E}">
        <p14:creationId xmlns:p14="http://schemas.microsoft.com/office/powerpoint/2010/main" val="197789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B7B3AB0-B398-4ECB-9B3E-A158F590CFBB}" type="slidenum">
              <a:rPr lang="en-GB" smtClean="0"/>
              <a:t>47</a:t>
            </a:fld>
            <a:endParaRPr lang="en-GB" dirty="0"/>
          </a:p>
        </p:txBody>
      </p:sp>
    </p:spTree>
    <p:extLst>
      <p:ext uri="{BB962C8B-B14F-4D97-AF65-F5344CB8AC3E}">
        <p14:creationId xmlns:p14="http://schemas.microsoft.com/office/powerpoint/2010/main" val="117495616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solidFill>
                  <a:prstClr val="black">
                    <a:tint val="75000"/>
                  </a:prstClr>
                </a:solidFill>
              </a:rPr>
              <a:pPr/>
              <a:t>15/06/2018</a:t>
            </a:fld>
            <a:endParaRPr lang="en-GB" dirty="0">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2716989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2">
              <a:lumMod val="60000"/>
              <a:lumOff val="40000"/>
            </a:schemeClr>
          </a:solidFill>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15/06/2018</a:t>
            </a:fld>
            <a:endParaRPr lang="en-GB" dirty="0">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7" name="Picture 6"/>
          <p:cNvPicPr>
            <a:picLocks noChangeAspect="1"/>
          </p:cNvPicPr>
          <p:nvPr userDrawn="1"/>
        </p:nvPicPr>
        <p:blipFill>
          <a:blip r:embed="rId2"/>
          <a:stretch>
            <a:fillRect/>
          </a:stretch>
        </p:blipFill>
        <p:spPr>
          <a:xfrm>
            <a:off x="7405644" y="5699796"/>
            <a:ext cx="1738356" cy="1157478"/>
          </a:xfrm>
          <a:prstGeom prst="rect">
            <a:avLst/>
          </a:prstGeom>
        </p:spPr>
      </p:pic>
    </p:spTree>
    <p:extLst>
      <p:ext uri="{BB962C8B-B14F-4D97-AF65-F5344CB8AC3E}">
        <p14:creationId xmlns:p14="http://schemas.microsoft.com/office/powerpoint/2010/main" val="11751376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15/06/2018</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5" name="Picture 4"/>
          <p:cNvPicPr>
            <a:picLocks noChangeAspect="1"/>
          </p:cNvPicPr>
          <p:nvPr userDrawn="1"/>
        </p:nvPicPr>
        <p:blipFill>
          <a:blip r:embed="rId2"/>
          <a:stretch>
            <a:fillRect/>
          </a:stretch>
        </p:blipFill>
        <p:spPr>
          <a:xfrm>
            <a:off x="7312196" y="5661249"/>
            <a:ext cx="1831803" cy="1185082"/>
          </a:xfrm>
          <a:prstGeom prst="rect">
            <a:avLst/>
          </a:prstGeom>
        </p:spPr>
      </p:pic>
    </p:spTree>
    <p:extLst>
      <p:ext uri="{BB962C8B-B14F-4D97-AF65-F5344CB8AC3E}">
        <p14:creationId xmlns:p14="http://schemas.microsoft.com/office/powerpoint/2010/main" val="36321924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15/06/2018</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303" y="5661248"/>
            <a:ext cx="1834607" cy="1196752"/>
          </a:xfrm>
          <a:prstGeom prst="rect">
            <a:avLst/>
          </a:prstGeom>
        </p:spPr>
      </p:pic>
    </p:spTree>
    <p:extLst>
      <p:ext uri="{BB962C8B-B14F-4D97-AF65-F5344CB8AC3E}">
        <p14:creationId xmlns:p14="http://schemas.microsoft.com/office/powerpoint/2010/main" val="6691340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15/06/2018</a:t>
            </a:fld>
            <a:endParaRPr lang="en-GB" dirty="0">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8" name="Picture 7"/>
          <p:cNvPicPr>
            <a:picLocks noChangeAspect="1"/>
          </p:cNvPicPr>
          <p:nvPr userDrawn="1"/>
        </p:nvPicPr>
        <p:blipFill>
          <a:blip r:embed="rId2"/>
          <a:stretch>
            <a:fillRect/>
          </a:stretch>
        </p:blipFill>
        <p:spPr>
          <a:xfrm>
            <a:off x="7308304" y="5661248"/>
            <a:ext cx="1835696" cy="1197296"/>
          </a:xfrm>
          <a:prstGeom prst="rect">
            <a:avLst/>
          </a:prstGeom>
        </p:spPr>
      </p:pic>
    </p:spTree>
    <p:extLst>
      <p:ext uri="{BB962C8B-B14F-4D97-AF65-F5344CB8AC3E}">
        <p14:creationId xmlns:p14="http://schemas.microsoft.com/office/powerpoint/2010/main" val="3785097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15/06/2018</a:t>
            </a:fld>
            <a:endParaRPr lang="en-GB" dirty="0">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945" y="5663080"/>
            <a:ext cx="1835055" cy="1194920"/>
          </a:xfrm>
          <a:prstGeom prst="rect">
            <a:avLst/>
          </a:prstGeom>
        </p:spPr>
      </p:pic>
    </p:spTree>
    <p:extLst>
      <p:ext uri="{BB962C8B-B14F-4D97-AF65-F5344CB8AC3E}">
        <p14:creationId xmlns:p14="http://schemas.microsoft.com/office/powerpoint/2010/main" val="32502422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15/06/2018</a:t>
            </a:fld>
            <a:endParaRPr lang="en-GB" dirty="0">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3" name="Picture 2"/>
          <p:cNvPicPr>
            <a:picLocks noChangeAspect="1"/>
          </p:cNvPicPr>
          <p:nvPr userDrawn="1"/>
        </p:nvPicPr>
        <p:blipFill>
          <a:blip r:embed="rId2"/>
          <a:stretch>
            <a:fillRect/>
          </a:stretch>
        </p:blipFill>
        <p:spPr>
          <a:xfrm>
            <a:off x="7308401" y="5663080"/>
            <a:ext cx="1835055" cy="1194920"/>
          </a:xfrm>
          <a:prstGeom prst="rect">
            <a:avLst/>
          </a:prstGeom>
        </p:spPr>
      </p:pic>
    </p:spTree>
    <p:extLst>
      <p:ext uri="{BB962C8B-B14F-4D97-AF65-F5344CB8AC3E}">
        <p14:creationId xmlns:p14="http://schemas.microsoft.com/office/powerpoint/2010/main" val="25949254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15/06/2018</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945" y="5662899"/>
            <a:ext cx="1835055" cy="1194920"/>
          </a:xfrm>
          <a:prstGeom prst="rect">
            <a:avLst/>
          </a:prstGeom>
        </p:spPr>
      </p:pic>
    </p:spTree>
    <p:extLst>
      <p:ext uri="{BB962C8B-B14F-4D97-AF65-F5344CB8AC3E}">
        <p14:creationId xmlns:p14="http://schemas.microsoft.com/office/powerpoint/2010/main" val="18330403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15/06/2018</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945" y="5663080"/>
            <a:ext cx="1835055" cy="1194920"/>
          </a:xfrm>
          <a:prstGeom prst="rect">
            <a:avLst/>
          </a:prstGeom>
        </p:spPr>
      </p:pic>
    </p:spTree>
    <p:extLst>
      <p:ext uri="{BB962C8B-B14F-4D97-AF65-F5344CB8AC3E}">
        <p14:creationId xmlns:p14="http://schemas.microsoft.com/office/powerpoint/2010/main" val="41368285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15/06/2018</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3199827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15/06/2018</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5662409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15/06/2018</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90572003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charliesaidthat.com/digital/digital/difference-between-marketing-strategy-vs-tactics-an-example"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google.co.uk/url?sa=t&amp;rct=j&amp;q=&amp;esrc=s&amp;source=web&amp;cd=1&amp;ved=0ahUKEwivtp7d_JzUAhUKKMAKHY0NBnkQFgguMAA&amp;url=http://highered.mheducation.com/sites/dl/free/0077123301/785783/Market_Accountability_and_Metrics.pdf&amp;usg=AFQjCNE8"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learn.solent.ac.uk/mod/book/view.php?id=2732&amp;chapterid=1112" TargetMode="External"/><Relationship Id="rId2" Type="http://schemas.openxmlformats.org/officeDocument/2006/relationships/hyperlink" Target="https://www.mindtools.com/pages/article/newPPM_89.htm"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youtube.com/user/Trends" TargetMode="External"/><Relationship Id="rId2" Type="http://schemas.openxmlformats.org/officeDocument/2006/relationships/hyperlink" Target="https://trends.google.com/trends/" TargetMode="External"/><Relationship Id="rId1" Type="http://schemas.openxmlformats.org/officeDocument/2006/relationships/slideLayout" Target="../slideLayouts/slideLayout2.xml"/><Relationship Id="rId5" Type="http://schemas.openxmlformats.org/officeDocument/2006/relationships/hyperlink" Target="http://www.similarweb.com/" TargetMode="External"/><Relationship Id="rId4" Type="http://schemas.openxmlformats.org/officeDocument/2006/relationships/hyperlink" Target="https://adwords.googleblog.com/2013/05/introducing-keyword-planner-combining.html"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emailonacid.com/blog/article/email-marketing/10-best-ways-to-use-dynamic-content-in-email" TargetMode="External"/><Relationship Id="rId2" Type="http://schemas.openxmlformats.org/officeDocument/2006/relationships/hyperlink" Target="https://blog.kissmetrics.com/6-email-personalization-techniques/" TargetMode="External"/><Relationship Id="rId1" Type="http://schemas.openxmlformats.org/officeDocument/2006/relationships/slideLayout" Target="../slideLayouts/slideLayout2.xml"/><Relationship Id="rId4" Type="http://schemas.openxmlformats.org/officeDocument/2006/relationships/hyperlink" Target="https://blog.hubspot.com/marketing/metrics-email-marketers-should-be-tracking#sm.000014j0kaacineiuq3ah4cuyf8f3" TargetMode="Externa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hyperlink" Target="http://www.mckinsey.com/business-functions/marketing-and-sales/our-insights/why-companies-should-care-about-ecare"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99592" y="836712"/>
            <a:ext cx="7992888" cy="648072"/>
          </a:xfrm>
        </p:spPr>
        <p:txBody>
          <a:bodyPr>
            <a:normAutofit fontScale="90000"/>
          </a:bodyPr>
          <a:lstStyle/>
          <a:p>
            <a:pPr algn="l"/>
            <a:r>
              <a:rPr lang="en-GB" sz="3600" dirty="0">
                <a:solidFill>
                  <a:schemeClr val="bg1"/>
                </a:solidFill>
              </a:rPr>
              <a:t/>
            </a:r>
            <a:br>
              <a:rPr lang="en-GB" sz="3600" dirty="0">
                <a:solidFill>
                  <a:schemeClr val="bg1"/>
                </a:solidFill>
              </a:rPr>
            </a:br>
            <a:r>
              <a:rPr lang="en-GB" sz="3600" dirty="0">
                <a:solidFill>
                  <a:schemeClr val="bg1"/>
                </a:solidFill>
              </a:rPr>
              <a:t/>
            </a:r>
            <a:br>
              <a:rPr lang="en-GB" sz="3600" dirty="0">
                <a:solidFill>
                  <a:schemeClr val="bg1"/>
                </a:solidFill>
              </a:rPr>
            </a:br>
            <a:endParaRPr lang="en-GB" sz="3600" dirty="0">
              <a:solidFill>
                <a:schemeClr val="bg1"/>
              </a:solidFill>
            </a:endParaRPr>
          </a:p>
        </p:txBody>
      </p:sp>
      <p:sp>
        <p:nvSpPr>
          <p:cNvPr id="3" name="Subtitle 2"/>
          <p:cNvSpPr>
            <a:spLocks noGrp="1"/>
          </p:cNvSpPr>
          <p:nvPr>
            <p:ph type="subTitle" idx="1"/>
          </p:nvPr>
        </p:nvSpPr>
        <p:spPr>
          <a:xfrm>
            <a:off x="2195736" y="1628800"/>
            <a:ext cx="6120680" cy="3624808"/>
          </a:xfrm>
        </p:spPr>
        <p:txBody>
          <a:bodyPr>
            <a:normAutofit lnSpcReduction="10000"/>
          </a:bodyPr>
          <a:lstStyle/>
          <a:p>
            <a:r>
              <a:rPr lang="en-GB" dirty="0">
                <a:solidFill>
                  <a:schemeClr val="bg1"/>
                </a:solidFill>
              </a:rPr>
              <a:t>Mastering Metrics </a:t>
            </a:r>
          </a:p>
          <a:p>
            <a:endParaRPr lang="en-GB" dirty="0">
              <a:solidFill>
                <a:schemeClr val="bg1"/>
              </a:solidFill>
            </a:endParaRPr>
          </a:p>
          <a:p>
            <a:r>
              <a:rPr lang="en-GB" dirty="0">
                <a:solidFill>
                  <a:schemeClr val="bg1"/>
                </a:solidFill>
              </a:rPr>
              <a:t>Unit </a:t>
            </a:r>
            <a:r>
              <a:rPr lang="en-GB" dirty="0" smtClean="0">
                <a:solidFill>
                  <a:schemeClr val="bg1"/>
                </a:solidFill>
              </a:rPr>
              <a:t>5 (</a:t>
            </a:r>
            <a:r>
              <a:rPr lang="en-GB" smtClean="0">
                <a:solidFill>
                  <a:schemeClr val="bg1"/>
                </a:solidFill>
              </a:rPr>
              <a:t>CIM Workbook) </a:t>
            </a:r>
            <a:r>
              <a:rPr lang="en-GB" dirty="0">
                <a:solidFill>
                  <a:schemeClr val="bg1"/>
                </a:solidFill>
              </a:rPr>
              <a:t>Chris Thomas</a:t>
            </a:r>
          </a:p>
          <a:p>
            <a:r>
              <a:rPr lang="en-GB" dirty="0">
                <a:solidFill>
                  <a:schemeClr val="bg1"/>
                </a:solidFill>
              </a:rPr>
              <a:t>Using Metrics to measure effectiveness and inform decision- making</a:t>
            </a:r>
          </a:p>
        </p:txBody>
      </p:sp>
      <p:pic>
        <p:nvPicPr>
          <p:cNvPr id="4" name="Picture 3"/>
          <p:cNvPicPr>
            <a:picLocks noChangeAspect="1"/>
          </p:cNvPicPr>
          <p:nvPr/>
        </p:nvPicPr>
        <p:blipFill>
          <a:blip r:embed="rId2"/>
          <a:stretch>
            <a:fillRect/>
          </a:stretch>
        </p:blipFill>
        <p:spPr>
          <a:xfrm>
            <a:off x="8100392" y="5589240"/>
            <a:ext cx="648072" cy="360040"/>
          </a:xfrm>
          <a:prstGeom prst="rect">
            <a:avLst/>
          </a:prstGeom>
        </p:spPr>
      </p:pic>
    </p:spTree>
    <p:extLst>
      <p:ext uri="{BB962C8B-B14F-4D97-AF65-F5344CB8AC3E}">
        <p14:creationId xmlns:p14="http://schemas.microsoft.com/office/powerpoint/2010/main" val="4240142115"/>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89BFEAF-950A-484C-ACEB-6580C62B3886}"/>
              </a:ext>
            </a:extLst>
          </p:cNvPr>
          <p:cNvSpPr>
            <a:spLocks noGrp="1"/>
          </p:cNvSpPr>
          <p:nvPr>
            <p:ph type="title"/>
          </p:nvPr>
        </p:nvSpPr>
        <p:spPr/>
        <p:txBody>
          <a:bodyPr/>
          <a:lstStyle/>
          <a:p>
            <a:r>
              <a:rPr lang="en-GB" dirty="0"/>
              <a:t>Learning Outcomes</a:t>
            </a:r>
            <a:endParaRPr lang="en-US" dirty="0"/>
          </a:p>
        </p:txBody>
      </p:sp>
      <p:sp>
        <p:nvSpPr>
          <p:cNvPr id="3" name="Content Placeholder 2">
            <a:extLst>
              <a:ext uri="{FF2B5EF4-FFF2-40B4-BE49-F238E27FC236}">
                <a16:creationId xmlns="" xmlns:a16="http://schemas.microsoft.com/office/drawing/2014/main" id="{D3FD24C3-2A55-AC49-8892-EB91E8831A04}"/>
              </a:ext>
            </a:extLst>
          </p:cNvPr>
          <p:cNvSpPr>
            <a:spLocks noGrp="1"/>
          </p:cNvSpPr>
          <p:nvPr>
            <p:ph idx="1"/>
          </p:nvPr>
        </p:nvSpPr>
        <p:spPr/>
        <p:txBody>
          <a:bodyPr>
            <a:normAutofit fontScale="92500" lnSpcReduction="20000"/>
          </a:bodyPr>
          <a:lstStyle/>
          <a:p>
            <a:r>
              <a:rPr lang="en-US" dirty="0"/>
              <a:t>Understand the importance of measurement and accountability</a:t>
            </a:r>
          </a:p>
          <a:p>
            <a:r>
              <a:rPr lang="en-US" dirty="0"/>
              <a:t>Understand how to apply different types of marketing metrics to inform tactical activity</a:t>
            </a:r>
          </a:p>
          <a:p>
            <a:r>
              <a:rPr lang="en-US" dirty="0"/>
              <a:t>Plan and analyse marketing activities</a:t>
            </a:r>
          </a:p>
          <a:p>
            <a:r>
              <a:rPr lang="en-US" dirty="0"/>
              <a:t>Modify marketing activities</a:t>
            </a:r>
          </a:p>
          <a:p>
            <a:r>
              <a:rPr lang="en-US" dirty="0"/>
              <a:t>Understand automated techniques for reacting to metrics</a:t>
            </a:r>
          </a:p>
          <a:p>
            <a:pPr marL="0" indent="0">
              <a:buNone/>
            </a:pPr>
            <a:r>
              <a:rPr lang="en-US" dirty="0"/>
              <a:t>  </a:t>
            </a:r>
          </a:p>
        </p:txBody>
      </p:sp>
    </p:spTree>
    <p:extLst>
      <p:ext uri="{BB962C8B-B14F-4D97-AF65-F5344CB8AC3E}">
        <p14:creationId xmlns:p14="http://schemas.microsoft.com/office/powerpoint/2010/main" val="42191355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9C5399FF-DD0B-0840-8E3D-EA629106140D}"/>
              </a:ext>
            </a:extLst>
          </p:cNvPr>
          <p:cNvSpPr>
            <a:spLocks noGrp="1"/>
          </p:cNvSpPr>
          <p:nvPr>
            <p:ph type="title"/>
          </p:nvPr>
        </p:nvSpPr>
        <p:spPr/>
        <p:txBody>
          <a:bodyPr/>
          <a:lstStyle/>
          <a:p>
            <a:endParaRPr lang="en-US"/>
          </a:p>
        </p:txBody>
      </p:sp>
      <p:sp>
        <p:nvSpPr>
          <p:cNvPr id="3" name="Content Placeholder 2">
            <a:extLst>
              <a:ext uri="{FF2B5EF4-FFF2-40B4-BE49-F238E27FC236}">
                <a16:creationId xmlns="" xmlns:a16="http://schemas.microsoft.com/office/drawing/2014/main" id="{3063827F-7438-F04D-AF94-BCF14108F8DF}"/>
              </a:ext>
            </a:extLst>
          </p:cNvPr>
          <p:cNvSpPr>
            <a:spLocks noGrp="1"/>
          </p:cNvSpPr>
          <p:nvPr>
            <p:ph idx="1"/>
          </p:nvPr>
        </p:nvSpPr>
        <p:spPr/>
        <p:txBody>
          <a:bodyPr/>
          <a:lstStyle/>
          <a:p>
            <a:r>
              <a:rPr lang="en-US" dirty="0"/>
              <a:t>5.1 measurement and </a:t>
            </a:r>
            <a:r>
              <a:rPr lang="en-US" dirty="0" smtClean="0"/>
              <a:t>accountability</a:t>
            </a:r>
            <a:endParaRPr lang="en-US" dirty="0"/>
          </a:p>
        </p:txBody>
      </p:sp>
    </p:spTree>
    <p:extLst>
      <p:ext uri="{BB962C8B-B14F-4D97-AF65-F5344CB8AC3E}">
        <p14:creationId xmlns:p14="http://schemas.microsoft.com/office/powerpoint/2010/main" val="40902770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Applying metrics in tactical activity</a:t>
            </a:r>
          </a:p>
        </p:txBody>
      </p:sp>
      <p:sp>
        <p:nvSpPr>
          <p:cNvPr id="3" name="Content Placeholder 2"/>
          <p:cNvSpPr>
            <a:spLocks noGrp="1"/>
          </p:cNvSpPr>
          <p:nvPr>
            <p:ph idx="1"/>
          </p:nvPr>
        </p:nvSpPr>
        <p:spPr/>
        <p:txBody>
          <a:bodyPr>
            <a:normAutofit/>
          </a:bodyPr>
          <a:lstStyle/>
          <a:p>
            <a:endParaRPr lang="en-GB" dirty="0"/>
          </a:p>
          <a:p>
            <a:endParaRPr lang="en-GB" dirty="0"/>
          </a:p>
          <a:p>
            <a:r>
              <a:rPr lang="en-GB" dirty="0"/>
              <a:t>What do we mean by tactics?</a:t>
            </a:r>
          </a:p>
          <a:p>
            <a:r>
              <a:rPr lang="en-GB" dirty="0">
                <a:hlinkClick r:id="rId2"/>
              </a:rPr>
              <a:t>http://charliesaidthat.com/digital/digital/difference-between-marketing-strategy-vs-tactics-an-example</a:t>
            </a:r>
            <a:endParaRPr lang="en-GB" dirty="0"/>
          </a:p>
          <a:p>
            <a:endParaRPr lang="en-GB" dirty="0"/>
          </a:p>
        </p:txBody>
      </p:sp>
    </p:spTree>
    <p:extLst>
      <p:ext uri="{BB962C8B-B14F-4D97-AF65-F5344CB8AC3E}">
        <p14:creationId xmlns:p14="http://schemas.microsoft.com/office/powerpoint/2010/main" val="5525102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normAutofit/>
          </a:bodyPr>
          <a:lstStyle/>
          <a:p>
            <a:r>
              <a:rPr lang="en-US" dirty="0">
                <a:hlinkClick r:id="rId2"/>
              </a:rPr>
              <a:t>Marketing Accountability and Metrics (Jobber)</a:t>
            </a:r>
            <a:endParaRPr lang="en-US" dirty="0"/>
          </a:p>
          <a:p>
            <a:r>
              <a:rPr lang="en-US" dirty="0"/>
              <a:t>Good overview of key ideas in metrics</a:t>
            </a:r>
          </a:p>
        </p:txBody>
      </p:sp>
    </p:spTree>
    <p:extLst>
      <p:ext uri="{BB962C8B-B14F-4D97-AF65-F5344CB8AC3E}">
        <p14:creationId xmlns:p14="http://schemas.microsoft.com/office/powerpoint/2010/main" val="17644909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07020" y="1600200"/>
            <a:ext cx="6129959" cy="3916363"/>
          </a:xfrm>
        </p:spPr>
      </p:pic>
      <p:sp>
        <p:nvSpPr>
          <p:cNvPr id="8" name="TextBox 7"/>
          <p:cNvSpPr txBox="1"/>
          <p:nvPr/>
        </p:nvSpPr>
        <p:spPr>
          <a:xfrm>
            <a:off x="899592" y="1691516"/>
            <a:ext cx="1728192" cy="369332"/>
          </a:xfrm>
          <a:prstGeom prst="rect">
            <a:avLst/>
          </a:prstGeom>
          <a:solidFill>
            <a:schemeClr val="bg1"/>
          </a:solidFill>
        </p:spPr>
        <p:txBody>
          <a:bodyPr wrap="square" rtlCol="0">
            <a:spAutoFit/>
          </a:bodyPr>
          <a:lstStyle/>
          <a:p>
            <a:endParaRPr lang="en-US" dirty="0">
              <a:solidFill>
                <a:schemeClr val="bg1"/>
              </a:solidFill>
            </a:endParaRPr>
          </a:p>
        </p:txBody>
      </p:sp>
      <p:sp>
        <p:nvSpPr>
          <p:cNvPr id="5" name="TextBox 4"/>
          <p:cNvSpPr txBox="1"/>
          <p:nvPr/>
        </p:nvSpPr>
        <p:spPr>
          <a:xfrm>
            <a:off x="251520" y="1691516"/>
            <a:ext cx="2736304" cy="369332"/>
          </a:xfrm>
          <a:prstGeom prst="rect">
            <a:avLst/>
          </a:prstGeom>
          <a:noFill/>
        </p:spPr>
        <p:txBody>
          <a:bodyPr wrap="square" rtlCol="0">
            <a:spAutoFit/>
          </a:bodyPr>
          <a:lstStyle/>
          <a:p>
            <a:r>
              <a:rPr lang="en-US" dirty="0"/>
              <a:t>McDonald &amp; Mouncey’s</a:t>
            </a:r>
          </a:p>
        </p:txBody>
      </p:sp>
    </p:spTree>
    <p:extLst>
      <p:ext uri="{BB962C8B-B14F-4D97-AF65-F5344CB8AC3E}">
        <p14:creationId xmlns:p14="http://schemas.microsoft.com/office/powerpoint/2010/main" val="2261247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857291"/>
            <a:ext cx="8229600" cy="3402181"/>
          </a:xfrm>
        </p:spPr>
      </p:pic>
    </p:spTree>
    <p:extLst>
      <p:ext uri="{BB962C8B-B14F-4D97-AF65-F5344CB8AC3E}">
        <p14:creationId xmlns:p14="http://schemas.microsoft.com/office/powerpoint/2010/main" val="10348023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Defining feedback loop</a:t>
            </a:r>
          </a:p>
        </p:txBody>
      </p:sp>
      <p:sp>
        <p:nvSpPr>
          <p:cNvPr id="3" name="Content Placeholder 2"/>
          <p:cNvSpPr>
            <a:spLocks noGrp="1"/>
          </p:cNvSpPr>
          <p:nvPr>
            <p:ph idx="1"/>
          </p:nvPr>
        </p:nvSpPr>
        <p:spPr/>
        <p:txBody>
          <a:bodyPr>
            <a:normAutofit lnSpcReduction="10000"/>
          </a:bodyPr>
          <a:lstStyle/>
          <a:p>
            <a:r>
              <a:rPr lang="en-US" dirty="0"/>
              <a:t>Feedback is provided in the model through a measurement strategy based on metrics.</a:t>
            </a:r>
          </a:p>
          <a:p>
            <a:r>
              <a:rPr lang="en-US" dirty="0"/>
              <a:t>The feedback loop enables marketers to monitor a change in one element against overall results to determine whether or not the change made a difference, and helps to understand if the same activity should be repeated and/or modified.</a:t>
            </a:r>
          </a:p>
        </p:txBody>
      </p:sp>
    </p:spTree>
    <p:extLst>
      <p:ext uri="{BB962C8B-B14F-4D97-AF65-F5344CB8AC3E}">
        <p14:creationId xmlns:p14="http://schemas.microsoft.com/office/powerpoint/2010/main" val="18383131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Feedback loop</a:t>
            </a:r>
          </a:p>
        </p:txBody>
      </p:sp>
      <p:sp>
        <p:nvSpPr>
          <p:cNvPr id="3" name="Content Placeholder 2"/>
          <p:cNvSpPr>
            <a:spLocks noGrp="1"/>
          </p:cNvSpPr>
          <p:nvPr>
            <p:ph idx="1"/>
          </p:nvPr>
        </p:nvSpPr>
        <p:spPr/>
        <p:txBody>
          <a:bodyPr/>
          <a:lstStyle/>
          <a:p>
            <a:r>
              <a:rPr lang="en-US" dirty="0"/>
              <a:t>To help us understand what has happened and to use that information to inform future plans and strategies</a:t>
            </a:r>
          </a:p>
        </p:txBody>
      </p:sp>
    </p:spTree>
    <p:extLst>
      <p:ext uri="{BB962C8B-B14F-4D97-AF65-F5344CB8AC3E}">
        <p14:creationId xmlns:p14="http://schemas.microsoft.com/office/powerpoint/2010/main" val="6816137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Creating a test and learn environment</a:t>
            </a:r>
          </a:p>
        </p:txBody>
      </p:sp>
      <p:sp>
        <p:nvSpPr>
          <p:cNvPr id="3" name="Content Placeholder 2"/>
          <p:cNvSpPr>
            <a:spLocks noGrp="1"/>
          </p:cNvSpPr>
          <p:nvPr>
            <p:ph idx="1"/>
          </p:nvPr>
        </p:nvSpPr>
        <p:spPr/>
        <p:txBody>
          <a:bodyPr>
            <a:normAutofit/>
          </a:bodyPr>
          <a:lstStyle/>
          <a:p>
            <a:r>
              <a:rPr lang="en-US" sz="2800" dirty="0"/>
              <a:t>According to McDonald and Mouncey’s model marketers need to develop metrics for each stage:</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 y="2653588"/>
            <a:ext cx="8089900" cy="2832100"/>
          </a:xfrm>
          <a:prstGeom prst="rect">
            <a:avLst/>
          </a:prstGeom>
        </p:spPr>
      </p:pic>
    </p:spTree>
    <p:extLst>
      <p:ext uri="{BB962C8B-B14F-4D97-AF65-F5344CB8AC3E}">
        <p14:creationId xmlns:p14="http://schemas.microsoft.com/office/powerpoint/2010/main" val="14113636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lstStyle/>
          <a:p>
            <a:r>
              <a:rPr lang="en-US" dirty="0"/>
              <a:t>It’s a continuous process: iterative</a:t>
            </a:r>
          </a:p>
          <a:p>
            <a:endParaRPr lang="en-US" dirty="0"/>
          </a:p>
          <a:p>
            <a:r>
              <a:rPr lang="en-US" dirty="0"/>
              <a:t>Use frameworks such as </a:t>
            </a:r>
            <a:r>
              <a:rPr lang="en-US" dirty="0">
                <a:hlinkClick r:id="rId2"/>
              </a:rPr>
              <a:t>Deming’s PDCA</a:t>
            </a:r>
            <a:endParaRPr lang="en-US" dirty="0"/>
          </a:p>
          <a:p>
            <a:endParaRPr lang="en-US" dirty="0"/>
          </a:p>
          <a:p>
            <a:r>
              <a:rPr lang="en-US" dirty="0"/>
              <a:t> or </a:t>
            </a:r>
            <a:r>
              <a:rPr lang="en-US" dirty="0">
                <a:hlinkClick r:id="rId3"/>
              </a:rPr>
              <a:t>Kolb’s learning cycle</a:t>
            </a:r>
            <a:endParaRPr lang="en-US" dirty="0"/>
          </a:p>
        </p:txBody>
      </p:sp>
    </p:spTree>
    <p:extLst>
      <p:ext uri="{BB962C8B-B14F-4D97-AF65-F5344CB8AC3E}">
        <p14:creationId xmlns:p14="http://schemas.microsoft.com/office/powerpoint/2010/main" val="13426174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Assessing Effectiveness</a:t>
            </a:r>
          </a:p>
        </p:txBody>
      </p:sp>
      <p:sp>
        <p:nvSpPr>
          <p:cNvPr id="3" name="Content Placeholder 2"/>
          <p:cNvSpPr>
            <a:spLocks noGrp="1"/>
          </p:cNvSpPr>
          <p:nvPr>
            <p:ph idx="1"/>
          </p:nvPr>
        </p:nvSpPr>
        <p:spPr/>
        <p:txBody>
          <a:bodyPr>
            <a:normAutofit fontScale="85000" lnSpcReduction="10000"/>
          </a:bodyPr>
          <a:lstStyle/>
          <a:p>
            <a:pPr marL="0" indent="0">
              <a:buNone/>
            </a:pPr>
            <a:r>
              <a:rPr lang="en-US" dirty="0"/>
              <a:t>	(One of the overriding purposes of metrics)</a:t>
            </a:r>
          </a:p>
          <a:p>
            <a:r>
              <a:rPr lang="en-US" dirty="0"/>
              <a:t>To measure effectiveness of particular marketing actions, data is needed to identify which outcomes and, where applicable, profits, have occurred as a result.</a:t>
            </a:r>
          </a:p>
          <a:p>
            <a:r>
              <a:rPr lang="en-US" dirty="0"/>
              <a:t>The ultimate measure of the effectiveness of marketing, in a commercial organisation, is some sort of financial return – typically sales and profitability. </a:t>
            </a:r>
          </a:p>
        </p:txBody>
      </p:sp>
    </p:spTree>
    <p:extLst>
      <p:ext uri="{BB962C8B-B14F-4D97-AF65-F5344CB8AC3E}">
        <p14:creationId xmlns:p14="http://schemas.microsoft.com/office/powerpoint/2010/main" val="6032396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How Metrics affect Marketing Activities </a:t>
            </a:r>
          </a:p>
        </p:txBody>
      </p:sp>
      <p:sp>
        <p:nvSpPr>
          <p:cNvPr id="3" name="Content Placeholder 2"/>
          <p:cNvSpPr>
            <a:spLocks noGrp="1"/>
          </p:cNvSpPr>
          <p:nvPr>
            <p:ph idx="1"/>
          </p:nvPr>
        </p:nvSpPr>
        <p:spPr/>
        <p:txBody>
          <a:bodyPr>
            <a:normAutofit lnSpcReduction="10000"/>
          </a:bodyPr>
          <a:lstStyle/>
          <a:p>
            <a:r>
              <a:rPr lang="en-US" dirty="0"/>
              <a:t>Trends:</a:t>
            </a:r>
          </a:p>
          <a:p>
            <a:r>
              <a:rPr lang="en-US" dirty="0"/>
              <a:t>Digital trends can be easily tracked i.e. what people are searching for:</a:t>
            </a:r>
          </a:p>
          <a:p>
            <a:pPr lvl="1"/>
            <a:r>
              <a:rPr lang="en-US" dirty="0">
                <a:hlinkClick r:id="rId2"/>
              </a:rPr>
              <a:t>Google trends</a:t>
            </a:r>
            <a:endParaRPr lang="en-US" dirty="0"/>
          </a:p>
          <a:p>
            <a:pPr lvl="1"/>
            <a:r>
              <a:rPr lang="en-US" dirty="0">
                <a:hlinkClick r:id="rId3"/>
              </a:rPr>
              <a:t>YouTube trends</a:t>
            </a:r>
            <a:endParaRPr lang="en-US" dirty="0"/>
          </a:p>
          <a:p>
            <a:pPr lvl="1"/>
            <a:r>
              <a:rPr lang="en-US" dirty="0">
                <a:hlinkClick r:id="rId4"/>
              </a:rPr>
              <a:t>Google Adwords</a:t>
            </a:r>
          </a:p>
          <a:p>
            <a:pPr lvl="1"/>
            <a:r>
              <a:rPr lang="en-US" dirty="0">
                <a:hlinkClick r:id="rId4"/>
              </a:rPr>
              <a:t>(</a:t>
            </a:r>
            <a:r>
              <a:rPr lang="en-US" dirty="0">
                <a:hlinkClick r:id="rId5"/>
              </a:rPr>
              <a:t>www.similarweb.com</a:t>
            </a:r>
            <a:r>
              <a:rPr lang="en-US" dirty="0"/>
              <a:t> good for competitor website information)</a:t>
            </a:r>
          </a:p>
        </p:txBody>
      </p:sp>
    </p:spTree>
    <p:extLst>
      <p:ext uri="{BB962C8B-B14F-4D97-AF65-F5344CB8AC3E}">
        <p14:creationId xmlns:p14="http://schemas.microsoft.com/office/powerpoint/2010/main" val="11478154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normAutofit fontScale="92500" lnSpcReduction="10000"/>
          </a:bodyPr>
          <a:lstStyle/>
          <a:p>
            <a:r>
              <a:rPr lang="en-US" dirty="0"/>
              <a:t>The key requirement when tracking trends is to use the information gained to  </a:t>
            </a:r>
            <a:r>
              <a:rPr lang="en-US" b="1" dirty="0"/>
              <a:t>make decisions </a:t>
            </a:r>
            <a:r>
              <a:rPr lang="en-US" dirty="0"/>
              <a:t>and improve future plans.</a:t>
            </a:r>
          </a:p>
          <a:p>
            <a:r>
              <a:rPr lang="en-US" dirty="0"/>
              <a:t>Trends can appear in any area monitored by metrics and area reason why dashboards should  in part feature historical data.</a:t>
            </a:r>
          </a:p>
          <a:p>
            <a:r>
              <a:rPr lang="en-US" dirty="0"/>
              <a:t>Once you spot a trend, investigate it and if it is statistically significant  -</a:t>
            </a:r>
            <a:r>
              <a:rPr lang="en-US" b="1" dirty="0"/>
              <a:t>act</a:t>
            </a:r>
            <a:r>
              <a:rPr lang="en-US" dirty="0"/>
              <a:t>. </a:t>
            </a:r>
          </a:p>
        </p:txBody>
      </p:sp>
    </p:spTree>
    <p:extLst>
      <p:ext uri="{BB962C8B-B14F-4D97-AF65-F5344CB8AC3E}">
        <p14:creationId xmlns:p14="http://schemas.microsoft.com/office/powerpoint/2010/main" val="17903899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Activity</a:t>
            </a:r>
          </a:p>
        </p:txBody>
      </p:sp>
      <p:sp>
        <p:nvSpPr>
          <p:cNvPr id="3" name="Content Placeholder 2"/>
          <p:cNvSpPr>
            <a:spLocks noGrp="1"/>
          </p:cNvSpPr>
          <p:nvPr>
            <p:ph idx="1"/>
          </p:nvPr>
        </p:nvSpPr>
        <p:spPr/>
        <p:txBody>
          <a:bodyPr/>
          <a:lstStyle/>
          <a:p>
            <a:r>
              <a:rPr lang="en-US" dirty="0"/>
              <a:t>How many measurement methods do you regularly use?</a:t>
            </a:r>
          </a:p>
          <a:p>
            <a:r>
              <a:rPr lang="en-US" dirty="0"/>
              <a:t>Which ones would you like to use that you don’t currently?</a:t>
            </a:r>
          </a:p>
          <a:p>
            <a:r>
              <a:rPr lang="en-US" dirty="0"/>
              <a:t>What would enable you to use them?</a:t>
            </a:r>
          </a:p>
        </p:txBody>
      </p:sp>
    </p:spTree>
    <p:extLst>
      <p:ext uri="{BB962C8B-B14F-4D97-AF65-F5344CB8AC3E}">
        <p14:creationId xmlns:p14="http://schemas.microsoft.com/office/powerpoint/2010/main" val="5432127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5.3 intro?</a:t>
            </a:r>
            <a:endParaRPr lang="en-GB" dirty="0"/>
          </a:p>
        </p:txBody>
      </p:sp>
    </p:spTree>
    <p:extLst>
      <p:ext uri="{BB962C8B-B14F-4D97-AF65-F5344CB8AC3E}">
        <p14:creationId xmlns:p14="http://schemas.microsoft.com/office/powerpoint/2010/main" val="36169430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Modelling and Forecasting</a:t>
            </a:r>
          </a:p>
        </p:txBody>
      </p:sp>
      <p:sp>
        <p:nvSpPr>
          <p:cNvPr id="3" name="Content Placeholder 2"/>
          <p:cNvSpPr>
            <a:spLocks noGrp="1"/>
          </p:cNvSpPr>
          <p:nvPr>
            <p:ph idx="1"/>
          </p:nvPr>
        </p:nvSpPr>
        <p:spPr/>
        <p:txBody>
          <a:bodyPr/>
          <a:lstStyle/>
          <a:p>
            <a:r>
              <a:rPr lang="en-US" dirty="0"/>
              <a:t>Why is forecasting important?</a:t>
            </a:r>
          </a:p>
          <a:p>
            <a:pPr lvl="1"/>
            <a:r>
              <a:rPr lang="en-US" dirty="0"/>
              <a:t>To determine long term direction</a:t>
            </a:r>
          </a:p>
          <a:p>
            <a:pPr lvl="1"/>
            <a:r>
              <a:rPr lang="en-US" dirty="0"/>
              <a:t>Quantified estimates that can form the basis for marketing objectives and plans</a:t>
            </a:r>
          </a:p>
          <a:p>
            <a:pPr lvl="1"/>
            <a:endParaRPr lang="en-US" dirty="0"/>
          </a:p>
        </p:txBody>
      </p:sp>
    </p:spTree>
    <p:extLst>
      <p:ext uri="{BB962C8B-B14F-4D97-AF65-F5344CB8AC3E}">
        <p14:creationId xmlns:p14="http://schemas.microsoft.com/office/powerpoint/2010/main" val="11301721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Modelling and Forecasting</a:t>
            </a:r>
          </a:p>
        </p:txBody>
      </p:sp>
      <p:sp>
        <p:nvSpPr>
          <p:cNvPr id="3" name="Content Placeholder 2"/>
          <p:cNvSpPr>
            <a:spLocks noGrp="1"/>
          </p:cNvSpPr>
          <p:nvPr>
            <p:ph idx="1"/>
          </p:nvPr>
        </p:nvSpPr>
        <p:spPr/>
        <p:txBody>
          <a:bodyPr>
            <a:normAutofit lnSpcReduction="10000"/>
          </a:bodyPr>
          <a:lstStyle/>
          <a:p>
            <a:r>
              <a:rPr lang="en-US" dirty="0"/>
              <a:t>Forecasting can be quantitative or qualitative:</a:t>
            </a:r>
          </a:p>
          <a:p>
            <a:pPr lvl="1"/>
            <a:r>
              <a:rPr lang="en-US" dirty="0"/>
              <a:t>What</a:t>
            </a:r>
            <a:r>
              <a:rPr lang="uk-UA" dirty="0"/>
              <a:t>’</a:t>
            </a:r>
            <a:r>
              <a:rPr lang="en-US" dirty="0"/>
              <a:t>s the difference?</a:t>
            </a:r>
          </a:p>
          <a:p>
            <a:r>
              <a:rPr lang="en-US" dirty="0"/>
              <a:t>Quantitative –relies on numbers or ‘raw data’ </a:t>
            </a:r>
          </a:p>
          <a:p>
            <a:r>
              <a:rPr lang="en-US" dirty="0"/>
              <a:t>Qualitative  is used when there is no data available and relies on human judgement and expert opinion.</a:t>
            </a:r>
          </a:p>
        </p:txBody>
      </p:sp>
    </p:spTree>
    <p:extLst>
      <p:ext uri="{BB962C8B-B14F-4D97-AF65-F5344CB8AC3E}">
        <p14:creationId xmlns:p14="http://schemas.microsoft.com/office/powerpoint/2010/main" val="4749885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Modelling and Forecasting</a:t>
            </a:r>
          </a:p>
        </p:txBody>
      </p:sp>
      <p:sp>
        <p:nvSpPr>
          <p:cNvPr id="3" name="Content Placeholder 2"/>
          <p:cNvSpPr>
            <a:spLocks noGrp="1"/>
          </p:cNvSpPr>
          <p:nvPr>
            <p:ph idx="1"/>
          </p:nvPr>
        </p:nvSpPr>
        <p:spPr/>
        <p:txBody>
          <a:bodyPr/>
          <a:lstStyle/>
          <a:p>
            <a:r>
              <a:rPr lang="en-US" dirty="0"/>
              <a:t>Forecasting can include:</a:t>
            </a:r>
          </a:p>
          <a:p>
            <a:pPr lvl="1"/>
            <a:r>
              <a:rPr lang="en-US" b="1" dirty="0"/>
              <a:t>Trend </a:t>
            </a:r>
            <a:r>
              <a:rPr lang="en-US" dirty="0"/>
              <a:t>extrapolation/time series analysis, a statistical technique looking at past trends and extrapolates them into the future. </a:t>
            </a:r>
          </a:p>
          <a:p>
            <a:pPr lvl="2"/>
            <a:r>
              <a:rPr lang="en-US" dirty="0"/>
              <a:t>Seasonal and cyclical fluctuations</a:t>
            </a:r>
          </a:p>
          <a:p>
            <a:pPr lvl="2"/>
            <a:r>
              <a:rPr lang="en-US" dirty="0"/>
              <a:t>Long-term trends</a:t>
            </a:r>
          </a:p>
        </p:txBody>
      </p:sp>
    </p:spTree>
    <p:extLst>
      <p:ext uri="{BB962C8B-B14F-4D97-AF65-F5344CB8AC3E}">
        <p14:creationId xmlns:p14="http://schemas.microsoft.com/office/powerpoint/2010/main" val="22474306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Modelling and Forecasting</a:t>
            </a:r>
          </a:p>
        </p:txBody>
      </p:sp>
      <p:sp>
        <p:nvSpPr>
          <p:cNvPr id="3" name="Content Placeholder 2"/>
          <p:cNvSpPr>
            <a:spLocks noGrp="1"/>
          </p:cNvSpPr>
          <p:nvPr>
            <p:ph idx="1"/>
          </p:nvPr>
        </p:nvSpPr>
        <p:spPr/>
        <p:txBody>
          <a:bodyPr/>
          <a:lstStyle/>
          <a:p>
            <a:pPr lvl="1"/>
            <a:r>
              <a:rPr lang="en-US" b="1" dirty="0"/>
              <a:t>Modelling </a:t>
            </a:r>
            <a:r>
              <a:rPr lang="en-US" dirty="0"/>
              <a:t>uses historic information  such as point-of-sale data to quantify sales impact of various marketing activities.</a:t>
            </a:r>
          </a:p>
          <a:p>
            <a:pPr lvl="2"/>
            <a:r>
              <a:rPr lang="en-US" dirty="0"/>
              <a:t>Generates assumptions such as for every £1 spent on advertising, £3 of sales is generated</a:t>
            </a:r>
          </a:p>
          <a:p>
            <a:pPr lvl="2"/>
            <a:r>
              <a:rPr lang="en-US" dirty="0"/>
              <a:t>This is then put into a model of future plans using substantial statistical analysis including regression analysis.</a:t>
            </a:r>
          </a:p>
          <a:p>
            <a:pPr lvl="2"/>
            <a:r>
              <a:rPr lang="en-US" dirty="0"/>
              <a:t>Can be done with off the shelf software packages. </a:t>
            </a:r>
          </a:p>
        </p:txBody>
      </p:sp>
    </p:spTree>
    <p:extLst>
      <p:ext uri="{BB962C8B-B14F-4D97-AF65-F5344CB8AC3E}">
        <p14:creationId xmlns:p14="http://schemas.microsoft.com/office/powerpoint/2010/main" val="20581553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Scenario planning</a:t>
            </a:r>
          </a:p>
        </p:txBody>
      </p:sp>
      <p:sp>
        <p:nvSpPr>
          <p:cNvPr id="3" name="Content Placeholder 2"/>
          <p:cNvSpPr>
            <a:spLocks noGrp="1"/>
          </p:cNvSpPr>
          <p:nvPr>
            <p:ph idx="1"/>
          </p:nvPr>
        </p:nvSpPr>
        <p:spPr/>
        <p:txBody>
          <a:bodyPr/>
          <a:lstStyle/>
          <a:p>
            <a:r>
              <a:rPr lang="en-US" dirty="0"/>
              <a:t>Identifying a number of possible futures</a:t>
            </a:r>
          </a:p>
          <a:p>
            <a:pPr lvl="1"/>
            <a:r>
              <a:rPr lang="en-US" dirty="0"/>
              <a:t>What is a good current example of this?</a:t>
            </a:r>
          </a:p>
          <a:p>
            <a:r>
              <a:rPr lang="en-US" dirty="0"/>
              <a:t>It</a:t>
            </a:r>
            <a:r>
              <a:rPr lang="uk-UA" dirty="0"/>
              <a:t>’</a:t>
            </a:r>
            <a:r>
              <a:rPr lang="en-US" dirty="0"/>
              <a:t>s a group process that involves sharing of knowledge</a:t>
            </a:r>
          </a:p>
          <a:p>
            <a:pPr lvl="1"/>
            <a:r>
              <a:rPr lang="en-US" dirty="0"/>
              <a:t>Think of examples in your business where shared knowledge from a different department has helped in planning for the future.</a:t>
            </a:r>
          </a:p>
        </p:txBody>
      </p:sp>
    </p:spTree>
    <p:extLst>
      <p:ext uri="{BB962C8B-B14F-4D97-AF65-F5344CB8AC3E}">
        <p14:creationId xmlns:p14="http://schemas.microsoft.com/office/powerpoint/2010/main" val="1704517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Scenario planning</a:t>
            </a:r>
          </a:p>
        </p:txBody>
      </p:sp>
      <p:sp>
        <p:nvSpPr>
          <p:cNvPr id="3" name="Content Placeholder 2"/>
          <p:cNvSpPr>
            <a:spLocks noGrp="1"/>
          </p:cNvSpPr>
          <p:nvPr>
            <p:ph idx="1"/>
          </p:nvPr>
        </p:nvSpPr>
        <p:spPr/>
        <p:txBody>
          <a:bodyPr/>
          <a:lstStyle/>
          <a:p>
            <a:r>
              <a:rPr lang="en-US" dirty="0"/>
              <a:t>It’s a ‘what if’ model allowing for different scenarios, from the safe to the more imaginative, with contingency  plans for addressing them.</a:t>
            </a:r>
          </a:p>
          <a:p>
            <a:pPr lvl="1"/>
            <a:r>
              <a:rPr lang="en-US" dirty="0"/>
              <a:t>It increases a manager’s</a:t>
            </a:r>
          </a:p>
          <a:p>
            <a:pPr lvl="2"/>
            <a:r>
              <a:rPr lang="en-US" dirty="0"/>
              <a:t>awareness of the business environment</a:t>
            </a:r>
          </a:p>
          <a:p>
            <a:pPr lvl="2"/>
            <a:r>
              <a:rPr lang="en-US" dirty="0"/>
              <a:t>awareness of future possibilities</a:t>
            </a:r>
          </a:p>
        </p:txBody>
      </p:sp>
    </p:spTree>
    <p:extLst>
      <p:ext uri="{BB962C8B-B14F-4D97-AF65-F5344CB8AC3E}">
        <p14:creationId xmlns:p14="http://schemas.microsoft.com/office/powerpoint/2010/main" val="36939645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Activity</a:t>
            </a:r>
          </a:p>
        </p:txBody>
      </p:sp>
      <p:sp>
        <p:nvSpPr>
          <p:cNvPr id="3" name="Content Placeholder 2"/>
          <p:cNvSpPr>
            <a:spLocks noGrp="1"/>
          </p:cNvSpPr>
          <p:nvPr>
            <p:ph idx="1"/>
          </p:nvPr>
        </p:nvSpPr>
        <p:spPr/>
        <p:txBody>
          <a:bodyPr/>
          <a:lstStyle/>
          <a:p>
            <a:r>
              <a:rPr lang="en-US" dirty="0"/>
              <a:t>Think about an everyday task within your own role, and attempt a scenario planning exercise on it. How many possible scenarios could arise, and is your organisation currently planning for these?</a:t>
            </a:r>
          </a:p>
        </p:txBody>
      </p:sp>
    </p:spTree>
    <p:extLst>
      <p:ext uri="{BB962C8B-B14F-4D97-AF65-F5344CB8AC3E}">
        <p14:creationId xmlns:p14="http://schemas.microsoft.com/office/powerpoint/2010/main" val="23278243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Testing and analysis</a:t>
            </a:r>
          </a:p>
        </p:txBody>
      </p:sp>
      <p:sp>
        <p:nvSpPr>
          <p:cNvPr id="3" name="Content Placeholder 2"/>
          <p:cNvSpPr>
            <a:spLocks noGrp="1"/>
          </p:cNvSpPr>
          <p:nvPr>
            <p:ph idx="1"/>
          </p:nvPr>
        </p:nvSpPr>
        <p:spPr/>
        <p:txBody>
          <a:bodyPr>
            <a:normAutofit lnSpcReduction="10000"/>
          </a:bodyPr>
          <a:lstStyle/>
          <a:p>
            <a:r>
              <a:rPr lang="en-US" dirty="0"/>
              <a:t>A/B Testing involves testing two alternatives to see which delivers the greater success against a desired metric.</a:t>
            </a:r>
          </a:p>
          <a:p>
            <a:r>
              <a:rPr lang="en-US" dirty="0"/>
              <a:t>Used a lot historically in advertising and direct marketing.</a:t>
            </a:r>
          </a:p>
          <a:p>
            <a:r>
              <a:rPr lang="en-US" dirty="0"/>
              <a:t>As with all measures you need good metrics and analysis to ensure that you define the variables correctly.</a:t>
            </a:r>
          </a:p>
        </p:txBody>
      </p:sp>
    </p:spTree>
    <p:extLst>
      <p:ext uri="{BB962C8B-B14F-4D97-AF65-F5344CB8AC3E}">
        <p14:creationId xmlns:p14="http://schemas.microsoft.com/office/powerpoint/2010/main" val="15238041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Testing and analysis</a:t>
            </a:r>
          </a:p>
        </p:txBody>
      </p:sp>
      <p:sp>
        <p:nvSpPr>
          <p:cNvPr id="3" name="Content Placeholder 2"/>
          <p:cNvSpPr>
            <a:spLocks noGrp="1"/>
          </p:cNvSpPr>
          <p:nvPr>
            <p:ph idx="1"/>
          </p:nvPr>
        </p:nvSpPr>
        <p:spPr/>
        <p:txBody>
          <a:bodyPr>
            <a:normAutofit fontScale="92500" lnSpcReduction="20000"/>
          </a:bodyPr>
          <a:lstStyle/>
          <a:p>
            <a:r>
              <a:rPr lang="en-US" dirty="0"/>
              <a:t>A/B Testing is often used for SEO or PPC advertising having a small change in 2 variations.</a:t>
            </a:r>
          </a:p>
          <a:p>
            <a:r>
              <a:rPr lang="en-US" dirty="0"/>
              <a:t>This can be extended to multivariate testing: especially in web design where offers, content and layout are optimised for visitors. Multiple combinations are tested simultaneously to select the most effective combination of page design elements to reach the desired goal.</a:t>
            </a:r>
          </a:p>
        </p:txBody>
      </p:sp>
    </p:spTree>
    <p:extLst>
      <p:ext uri="{BB962C8B-B14F-4D97-AF65-F5344CB8AC3E}">
        <p14:creationId xmlns:p14="http://schemas.microsoft.com/office/powerpoint/2010/main" val="34911862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Testing and analysis</a:t>
            </a:r>
          </a:p>
        </p:txBody>
      </p:sp>
      <p:sp>
        <p:nvSpPr>
          <p:cNvPr id="3" name="Content Placeholder 2"/>
          <p:cNvSpPr>
            <a:spLocks noGrp="1"/>
          </p:cNvSpPr>
          <p:nvPr>
            <p:ph idx="1"/>
          </p:nvPr>
        </p:nvSpPr>
        <p:spPr/>
        <p:txBody>
          <a:bodyPr>
            <a:normAutofit/>
          </a:bodyPr>
          <a:lstStyle/>
          <a:p>
            <a:r>
              <a:rPr lang="en-US" dirty="0"/>
              <a:t>You have to analyse the results of A/B testing carefully to make sure that  nothing else affected the results.</a:t>
            </a:r>
          </a:p>
          <a:p>
            <a:r>
              <a:rPr lang="en-US" dirty="0"/>
              <a:t>You have to be certain that the results were attributable to the elements that you meant to test.</a:t>
            </a:r>
          </a:p>
        </p:txBody>
      </p:sp>
    </p:spTree>
    <p:extLst>
      <p:ext uri="{BB962C8B-B14F-4D97-AF65-F5344CB8AC3E}">
        <p14:creationId xmlns:p14="http://schemas.microsoft.com/office/powerpoint/2010/main" val="34561283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Activity</a:t>
            </a:r>
          </a:p>
        </p:txBody>
      </p:sp>
      <p:sp>
        <p:nvSpPr>
          <p:cNvPr id="3" name="Content Placeholder 2"/>
          <p:cNvSpPr>
            <a:spLocks noGrp="1"/>
          </p:cNvSpPr>
          <p:nvPr>
            <p:ph idx="1"/>
          </p:nvPr>
        </p:nvSpPr>
        <p:spPr/>
        <p:txBody>
          <a:bodyPr/>
          <a:lstStyle/>
          <a:p>
            <a:r>
              <a:rPr lang="en-US" dirty="0"/>
              <a:t>Which areas of your website would lend themselves to A/B testing?</a:t>
            </a:r>
          </a:p>
          <a:p>
            <a:r>
              <a:rPr lang="en-US" dirty="0"/>
              <a:t>What variations would you use ?</a:t>
            </a:r>
          </a:p>
          <a:p>
            <a:r>
              <a:rPr lang="en-US" dirty="0"/>
              <a:t>What would you measure to assess the result of the test?</a:t>
            </a:r>
          </a:p>
        </p:txBody>
      </p:sp>
    </p:spTree>
    <p:extLst>
      <p:ext uri="{BB962C8B-B14F-4D97-AF65-F5344CB8AC3E}">
        <p14:creationId xmlns:p14="http://schemas.microsoft.com/office/powerpoint/2010/main" val="146605698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Using metrics for planning </a:t>
            </a:r>
            <a:br>
              <a:rPr lang="en-US" dirty="0"/>
            </a:br>
            <a:r>
              <a:rPr lang="en-US" dirty="0"/>
              <a:t>with the  APIC model</a:t>
            </a:r>
          </a:p>
        </p:txBody>
      </p:sp>
      <p:sp>
        <p:nvSpPr>
          <p:cNvPr id="3" name="Content Placeholder 2"/>
          <p:cNvSpPr>
            <a:spLocks noGrp="1"/>
          </p:cNvSpPr>
          <p:nvPr>
            <p:ph idx="1"/>
          </p:nvPr>
        </p:nvSpPr>
        <p:spPr/>
        <p:txBody>
          <a:bodyPr>
            <a:normAutofit lnSpcReduction="10000"/>
          </a:bodyPr>
          <a:lstStyle/>
          <a:p>
            <a:r>
              <a:rPr lang="en-US" dirty="0"/>
              <a:t>Analysis </a:t>
            </a:r>
          </a:p>
          <a:p>
            <a:pPr lvl="1"/>
            <a:r>
              <a:rPr lang="en-US" dirty="0"/>
              <a:t>Data collection to understand the current situation</a:t>
            </a:r>
          </a:p>
          <a:p>
            <a:pPr lvl="2"/>
            <a:r>
              <a:rPr lang="en-US" dirty="0"/>
              <a:t>Internal metrics:</a:t>
            </a:r>
          </a:p>
          <a:p>
            <a:pPr lvl="3"/>
            <a:r>
              <a:rPr lang="en-US" dirty="0"/>
              <a:t>Financial</a:t>
            </a:r>
          </a:p>
          <a:p>
            <a:pPr lvl="3"/>
            <a:r>
              <a:rPr lang="en-US" dirty="0"/>
              <a:t>Previous marketing activities: including7P’s and how the marketing metrics work with each other</a:t>
            </a:r>
          </a:p>
          <a:p>
            <a:pPr lvl="2"/>
            <a:r>
              <a:rPr lang="en-US" dirty="0"/>
              <a:t>External metrics</a:t>
            </a:r>
          </a:p>
          <a:p>
            <a:pPr lvl="3"/>
            <a:r>
              <a:rPr lang="en-US" dirty="0"/>
              <a:t>Measuring and benchmarking competitors/’best of breed’</a:t>
            </a:r>
          </a:p>
          <a:p>
            <a:pPr lvl="3"/>
            <a:r>
              <a:rPr lang="en-US" dirty="0"/>
              <a:t>Macro-environment: PESTLE</a:t>
            </a:r>
          </a:p>
          <a:p>
            <a:pPr lvl="2"/>
            <a:endParaRPr lang="en-US" dirty="0"/>
          </a:p>
        </p:txBody>
      </p:sp>
    </p:spTree>
    <p:extLst>
      <p:ext uri="{BB962C8B-B14F-4D97-AF65-F5344CB8AC3E}">
        <p14:creationId xmlns:p14="http://schemas.microsoft.com/office/powerpoint/2010/main" val="15894194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Using metrics for planning using the  APIC model</a:t>
            </a:r>
          </a:p>
        </p:txBody>
      </p:sp>
      <p:sp>
        <p:nvSpPr>
          <p:cNvPr id="3" name="Content Placeholder 2"/>
          <p:cNvSpPr>
            <a:spLocks noGrp="1"/>
          </p:cNvSpPr>
          <p:nvPr>
            <p:ph idx="1"/>
          </p:nvPr>
        </p:nvSpPr>
        <p:spPr/>
        <p:txBody>
          <a:bodyPr>
            <a:normAutofit fontScale="92500"/>
          </a:bodyPr>
          <a:lstStyle/>
          <a:p>
            <a:r>
              <a:rPr lang="en-US" dirty="0"/>
              <a:t>Planning</a:t>
            </a:r>
          </a:p>
          <a:p>
            <a:pPr lvl="1"/>
            <a:r>
              <a:rPr lang="en-US" dirty="0"/>
              <a:t>using the information from the metrics to develop objectives, strategies and tactics (7P’s).</a:t>
            </a:r>
          </a:p>
          <a:p>
            <a:pPr lvl="2"/>
            <a:r>
              <a:rPr lang="en-US" dirty="0"/>
              <a:t>SMART objectives</a:t>
            </a:r>
          </a:p>
          <a:p>
            <a:pPr lvl="2"/>
            <a:r>
              <a:rPr lang="en-US" dirty="0"/>
              <a:t>Easily broken down into tactical components</a:t>
            </a:r>
          </a:p>
          <a:p>
            <a:pPr lvl="2"/>
            <a:r>
              <a:rPr lang="en-US" dirty="0"/>
              <a:t>Integrated, all components have synergy with each other</a:t>
            </a:r>
          </a:p>
          <a:p>
            <a:pPr lvl="2"/>
            <a:r>
              <a:rPr lang="en-US" dirty="0"/>
              <a:t>Measurable, the tactical elements should all have clear metrics so that success can be measured.</a:t>
            </a:r>
          </a:p>
        </p:txBody>
      </p:sp>
    </p:spTree>
    <p:extLst>
      <p:ext uri="{BB962C8B-B14F-4D97-AF65-F5344CB8AC3E}">
        <p14:creationId xmlns:p14="http://schemas.microsoft.com/office/powerpoint/2010/main" val="147841341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Using metrics for planning using the  APIC model</a:t>
            </a:r>
          </a:p>
        </p:txBody>
      </p:sp>
      <p:sp>
        <p:nvSpPr>
          <p:cNvPr id="3" name="Content Placeholder 2"/>
          <p:cNvSpPr>
            <a:spLocks noGrp="1"/>
          </p:cNvSpPr>
          <p:nvPr>
            <p:ph idx="1"/>
          </p:nvPr>
        </p:nvSpPr>
        <p:spPr/>
        <p:txBody>
          <a:bodyPr>
            <a:normAutofit lnSpcReduction="10000"/>
          </a:bodyPr>
          <a:lstStyle/>
          <a:p>
            <a:r>
              <a:rPr lang="en-US" dirty="0"/>
              <a:t>Implementation</a:t>
            </a:r>
          </a:p>
          <a:p>
            <a:pPr lvl="1"/>
            <a:r>
              <a:rPr lang="en-US" dirty="0"/>
              <a:t>Doing it</a:t>
            </a:r>
          </a:p>
          <a:p>
            <a:pPr lvl="1"/>
            <a:r>
              <a:rPr lang="en-US" dirty="0"/>
              <a:t>Taking action to deliver the tactics, including generating the metrics to generate success</a:t>
            </a:r>
          </a:p>
          <a:p>
            <a:r>
              <a:rPr lang="en-US" dirty="0"/>
              <a:t>Control</a:t>
            </a:r>
          </a:p>
          <a:p>
            <a:pPr lvl="1"/>
            <a:r>
              <a:rPr lang="en-US" dirty="0"/>
              <a:t>Using the metrics to determine the next steps and where amendments are needed to ensure objectives are delivered</a:t>
            </a:r>
          </a:p>
        </p:txBody>
      </p:sp>
    </p:spTree>
    <p:extLst>
      <p:ext uri="{BB962C8B-B14F-4D97-AF65-F5344CB8AC3E}">
        <p14:creationId xmlns:p14="http://schemas.microsoft.com/office/powerpoint/2010/main" val="185163796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Automated techniques for reacting to metrics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71500" y="2307431"/>
            <a:ext cx="8001000" cy="2501900"/>
          </a:xfrm>
        </p:spPr>
      </p:pic>
    </p:spTree>
    <p:extLst>
      <p:ext uri="{BB962C8B-B14F-4D97-AF65-F5344CB8AC3E}">
        <p14:creationId xmlns:p14="http://schemas.microsoft.com/office/powerpoint/2010/main" val="133413847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What areas of marketing can be automated?</a:t>
            </a:r>
          </a:p>
        </p:txBody>
      </p:sp>
      <p:sp>
        <p:nvSpPr>
          <p:cNvPr id="3" name="Content Placeholder 2"/>
          <p:cNvSpPr>
            <a:spLocks noGrp="1"/>
          </p:cNvSpPr>
          <p:nvPr>
            <p:ph idx="1"/>
          </p:nvPr>
        </p:nvSpPr>
        <p:spPr/>
        <p:txBody>
          <a:bodyPr/>
          <a:lstStyle/>
          <a:p>
            <a:r>
              <a:rPr lang="en-US" dirty="0"/>
              <a:t>Email:</a:t>
            </a:r>
          </a:p>
          <a:p>
            <a:pPr lvl="1"/>
            <a:r>
              <a:rPr lang="en-US" dirty="0"/>
              <a:t>Email </a:t>
            </a:r>
            <a:r>
              <a:rPr lang="en-US" dirty="0">
                <a:hlinkClick r:id="rId2"/>
              </a:rPr>
              <a:t>personalisation</a:t>
            </a:r>
            <a:endParaRPr lang="en-US" dirty="0"/>
          </a:p>
          <a:p>
            <a:pPr lvl="1"/>
            <a:r>
              <a:rPr lang="en-US" dirty="0"/>
              <a:t>Real-time triggered emails based on actions taken by customers/prospects</a:t>
            </a:r>
          </a:p>
          <a:p>
            <a:pPr lvl="1"/>
            <a:r>
              <a:rPr lang="en-US" dirty="0">
                <a:hlinkClick r:id="rId3"/>
              </a:rPr>
              <a:t>Dynamic content</a:t>
            </a:r>
            <a:r>
              <a:rPr lang="en-US" dirty="0"/>
              <a:t> and </a:t>
            </a:r>
            <a:r>
              <a:rPr lang="en-US" dirty="0">
                <a:hlinkClick r:id="rId4"/>
              </a:rPr>
              <a:t>response measurement</a:t>
            </a:r>
            <a:endParaRPr lang="en-US" dirty="0"/>
          </a:p>
        </p:txBody>
      </p:sp>
    </p:spTree>
    <p:extLst>
      <p:ext uri="{BB962C8B-B14F-4D97-AF65-F5344CB8AC3E}">
        <p14:creationId xmlns:p14="http://schemas.microsoft.com/office/powerpoint/2010/main" val="279999403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What areas of marketing can be automated?</a:t>
            </a:r>
          </a:p>
        </p:txBody>
      </p:sp>
      <p:sp>
        <p:nvSpPr>
          <p:cNvPr id="3" name="Content Placeholder 2"/>
          <p:cNvSpPr>
            <a:spLocks noGrp="1"/>
          </p:cNvSpPr>
          <p:nvPr>
            <p:ph idx="1"/>
          </p:nvPr>
        </p:nvSpPr>
        <p:spPr/>
        <p:txBody>
          <a:bodyPr/>
          <a:lstStyle/>
          <a:p>
            <a:r>
              <a:rPr lang="en-US" dirty="0"/>
              <a:t>Database</a:t>
            </a:r>
          </a:p>
          <a:p>
            <a:pPr lvl="1"/>
            <a:r>
              <a:rPr lang="en-US" dirty="0"/>
              <a:t>Should include all the contact and communication details of customers and prospects</a:t>
            </a:r>
          </a:p>
          <a:p>
            <a:pPr lvl="1"/>
            <a:r>
              <a:rPr lang="en-US" dirty="0"/>
              <a:t>Website visits and email clicks should be recorded in the database.</a:t>
            </a:r>
          </a:p>
        </p:txBody>
      </p:sp>
    </p:spTree>
    <p:extLst>
      <p:ext uri="{BB962C8B-B14F-4D97-AF65-F5344CB8AC3E}">
        <p14:creationId xmlns:p14="http://schemas.microsoft.com/office/powerpoint/2010/main" val="252963588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What areas of marketing can be automated?</a:t>
            </a:r>
          </a:p>
        </p:txBody>
      </p:sp>
      <p:sp>
        <p:nvSpPr>
          <p:cNvPr id="3" name="Content Placeholder 2"/>
          <p:cNvSpPr>
            <a:spLocks noGrp="1"/>
          </p:cNvSpPr>
          <p:nvPr>
            <p:ph idx="1"/>
          </p:nvPr>
        </p:nvSpPr>
        <p:spPr/>
        <p:txBody>
          <a:bodyPr/>
          <a:lstStyle/>
          <a:p>
            <a:r>
              <a:rPr lang="en-US" dirty="0"/>
              <a:t>Lead capture, management and nurturing:</a:t>
            </a:r>
          </a:p>
          <a:p>
            <a:pPr lvl="1"/>
            <a:r>
              <a:rPr lang="en-US" dirty="0"/>
              <a:t>Integrated with offline activity</a:t>
            </a:r>
          </a:p>
          <a:p>
            <a:r>
              <a:rPr lang="en-US" dirty="0"/>
              <a:t>Automated sales alerts and tasks</a:t>
            </a:r>
          </a:p>
          <a:p>
            <a:r>
              <a:rPr lang="en-US" dirty="0"/>
              <a:t>Programme management:</a:t>
            </a:r>
          </a:p>
          <a:p>
            <a:pPr lvl="1"/>
            <a:r>
              <a:rPr lang="en-US" dirty="0"/>
              <a:t>Manage multiple channel marketing campaigns and programmes including online advertising, video, mobile and social media</a:t>
            </a:r>
          </a:p>
        </p:txBody>
      </p:sp>
    </p:spTree>
    <p:extLst>
      <p:ext uri="{BB962C8B-B14F-4D97-AF65-F5344CB8AC3E}">
        <p14:creationId xmlns:p14="http://schemas.microsoft.com/office/powerpoint/2010/main" val="113636686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Automated techniques for reacting to metrics</a:t>
            </a:r>
          </a:p>
        </p:txBody>
      </p:sp>
      <p:sp>
        <p:nvSpPr>
          <p:cNvPr id="3" name="Content Placeholder 2"/>
          <p:cNvSpPr>
            <a:spLocks noGrp="1"/>
          </p:cNvSpPr>
          <p:nvPr>
            <p:ph idx="1"/>
          </p:nvPr>
        </p:nvSpPr>
        <p:spPr/>
        <p:txBody>
          <a:bodyPr/>
          <a:lstStyle/>
          <a:p>
            <a:r>
              <a:rPr lang="en-US" dirty="0"/>
              <a:t>Automation involves much more than software platforms and processes that automate marketing processes.</a:t>
            </a:r>
          </a:p>
          <a:p>
            <a:r>
              <a:rPr lang="en-US" dirty="0"/>
              <a:t>Setting up and maintaining automation takes time and effort as you use metrics generated to continually improve the automation, incorporating A/B testing etc.</a:t>
            </a:r>
          </a:p>
        </p:txBody>
      </p:sp>
    </p:spTree>
    <p:extLst>
      <p:ext uri="{BB962C8B-B14F-4D97-AF65-F5344CB8AC3E}">
        <p14:creationId xmlns:p14="http://schemas.microsoft.com/office/powerpoint/2010/main" val="349855082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Automated techniques for reacting to metrics</a:t>
            </a:r>
          </a:p>
        </p:txBody>
      </p:sp>
      <p:sp>
        <p:nvSpPr>
          <p:cNvPr id="3" name="Content Placeholder 2"/>
          <p:cNvSpPr>
            <a:spLocks noGrp="1"/>
          </p:cNvSpPr>
          <p:nvPr>
            <p:ph idx="1"/>
          </p:nvPr>
        </p:nvSpPr>
        <p:spPr/>
        <p:txBody>
          <a:bodyPr/>
          <a:lstStyle/>
          <a:p>
            <a:r>
              <a:rPr lang="en-US" dirty="0"/>
              <a:t>Adopting automation becomes a change management activity.</a:t>
            </a:r>
          </a:p>
          <a:p>
            <a:endParaRPr lang="en-US" dirty="0"/>
          </a:p>
        </p:txBody>
      </p:sp>
    </p:spTree>
    <p:extLst>
      <p:ext uri="{BB962C8B-B14F-4D97-AF65-F5344CB8AC3E}">
        <p14:creationId xmlns:p14="http://schemas.microsoft.com/office/powerpoint/2010/main" val="6434050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Change Management</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90550" y="1876648"/>
            <a:ext cx="7962900" cy="3784600"/>
          </a:xfrm>
        </p:spPr>
      </p:pic>
      <p:sp>
        <p:nvSpPr>
          <p:cNvPr id="5" name="TextBox 4"/>
          <p:cNvSpPr txBox="1"/>
          <p:nvPr/>
        </p:nvSpPr>
        <p:spPr>
          <a:xfrm>
            <a:off x="1115616" y="1417638"/>
            <a:ext cx="6264696" cy="369332"/>
          </a:xfrm>
          <a:prstGeom prst="rect">
            <a:avLst/>
          </a:prstGeom>
          <a:noFill/>
        </p:spPr>
        <p:txBody>
          <a:bodyPr wrap="square" rtlCol="0">
            <a:spAutoFit/>
          </a:bodyPr>
          <a:lstStyle/>
          <a:p>
            <a:r>
              <a:rPr lang="en-US" dirty="0"/>
              <a:t>Adapted from the 4 Phase Model Bullock and Battern (1958)</a:t>
            </a:r>
          </a:p>
        </p:txBody>
      </p:sp>
    </p:spTree>
    <p:extLst>
      <p:ext uri="{BB962C8B-B14F-4D97-AF65-F5344CB8AC3E}">
        <p14:creationId xmlns:p14="http://schemas.microsoft.com/office/powerpoint/2010/main" val="373598306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Change Management</a:t>
            </a:r>
          </a:p>
        </p:txBody>
      </p:sp>
      <p:sp>
        <p:nvSpPr>
          <p:cNvPr id="3" name="Content Placeholder 2"/>
          <p:cNvSpPr>
            <a:spLocks noGrp="1"/>
          </p:cNvSpPr>
          <p:nvPr>
            <p:ph idx="1"/>
          </p:nvPr>
        </p:nvSpPr>
        <p:spPr/>
        <p:txBody>
          <a:bodyPr>
            <a:normAutofit fontScale="92500"/>
          </a:bodyPr>
          <a:lstStyle/>
          <a:p>
            <a:r>
              <a:rPr lang="en-US" dirty="0"/>
              <a:t>A range of different people may be needed to embed this new way of working.</a:t>
            </a:r>
          </a:p>
          <a:p>
            <a:r>
              <a:rPr lang="en-US" dirty="0"/>
              <a:t>The link between sales and marketing is particularly important for marketing automation as the lead information captured can be used by sales team to close sales and sales team need to trust and act on the information as well as feedback into it.</a:t>
            </a:r>
          </a:p>
        </p:txBody>
      </p:sp>
    </p:spTree>
    <p:extLst>
      <p:ext uri="{BB962C8B-B14F-4D97-AF65-F5344CB8AC3E}">
        <p14:creationId xmlns:p14="http://schemas.microsoft.com/office/powerpoint/2010/main" val="180419542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Attribution modelling</a:t>
            </a:r>
          </a:p>
        </p:txBody>
      </p:sp>
      <p:sp>
        <p:nvSpPr>
          <p:cNvPr id="3" name="Content Placeholder 2"/>
          <p:cNvSpPr>
            <a:spLocks noGrp="1"/>
          </p:cNvSpPr>
          <p:nvPr>
            <p:ph idx="1"/>
          </p:nvPr>
        </p:nvSpPr>
        <p:spPr/>
        <p:txBody>
          <a:bodyPr/>
          <a:lstStyle/>
          <a:p>
            <a:r>
              <a:rPr lang="en-US" dirty="0"/>
              <a:t>To quantify the influence of each element of marketing communication, both on- and offline has on a customers decision to buy.</a:t>
            </a:r>
          </a:p>
          <a:p>
            <a:r>
              <a:rPr lang="en-US" dirty="0"/>
              <a:t>Attribution modelling allows marketers to optimise the use of those resources that return the highest conversion and compare different elements and channels.</a:t>
            </a:r>
          </a:p>
          <a:p>
            <a:endParaRPr lang="en-US" dirty="0"/>
          </a:p>
        </p:txBody>
      </p:sp>
    </p:spTree>
    <p:extLst>
      <p:ext uri="{BB962C8B-B14F-4D97-AF65-F5344CB8AC3E}">
        <p14:creationId xmlns:p14="http://schemas.microsoft.com/office/powerpoint/2010/main" val="406185329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Attribution modelling</a:t>
            </a:r>
          </a:p>
        </p:txBody>
      </p:sp>
      <p:sp>
        <p:nvSpPr>
          <p:cNvPr id="3" name="Content Placeholder 2"/>
          <p:cNvSpPr>
            <a:spLocks noGrp="1"/>
          </p:cNvSpPr>
          <p:nvPr>
            <p:ph idx="1"/>
          </p:nvPr>
        </p:nvSpPr>
        <p:spPr/>
        <p:txBody>
          <a:bodyPr>
            <a:normAutofit fontScale="85000" lnSpcReduction="10000"/>
          </a:bodyPr>
          <a:lstStyle/>
          <a:p>
            <a:r>
              <a:rPr lang="en-US" dirty="0"/>
              <a:t>Understanding the customer journey (see Unit 2 exercise) across the whole marketing mix and in particular the promotional elements allow marketers  to gain a more accurate picture than they would from analysing data from each mix element individually.</a:t>
            </a:r>
          </a:p>
          <a:p>
            <a:r>
              <a:rPr lang="en-US" dirty="0"/>
              <a:t>Attribution data can be used to plan future campaigns, balancing between all activities, using the most cost-effective touchpoints demonstrated through metrics such as cost per action.</a:t>
            </a:r>
          </a:p>
        </p:txBody>
      </p:sp>
    </p:spTree>
    <p:extLst>
      <p:ext uri="{BB962C8B-B14F-4D97-AF65-F5344CB8AC3E}">
        <p14:creationId xmlns:p14="http://schemas.microsoft.com/office/powerpoint/2010/main" val="70222196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F23C0F8-AAEA-4142-9853-C72B5C680604}"/>
              </a:ext>
            </a:extLst>
          </p:cNvPr>
          <p:cNvSpPr>
            <a:spLocks noGrp="1"/>
          </p:cNvSpPr>
          <p:nvPr>
            <p:ph type="title"/>
          </p:nvPr>
        </p:nvSpPr>
        <p:spPr/>
        <p:txBody>
          <a:bodyPr/>
          <a:lstStyle/>
          <a:p>
            <a:endParaRPr lang="en-US"/>
          </a:p>
        </p:txBody>
      </p:sp>
      <p:pic>
        <p:nvPicPr>
          <p:cNvPr id="5" name="Content Placeholder 4">
            <a:extLst>
              <a:ext uri="{FF2B5EF4-FFF2-40B4-BE49-F238E27FC236}">
                <a16:creationId xmlns="" xmlns:a16="http://schemas.microsoft.com/office/drawing/2014/main" id="{077BC8E4-65FA-744F-87F7-C12E8D4BDEB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615445"/>
            <a:ext cx="8229600" cy="3885873"/>
          </a:xfrm>
        </p:spPr>
      </p:pic>
    </p:spTree>
    <p:extLst>
      <p:ext uri="{BB962C8B-B14F-4D97-AF65-F5344CB8AC3E}">
        <p14:creationId xmlns:p14="http://schemas.microsoft.com/office/powerpoint/2010/main" val="236658252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Attribution modelling</a:t>
            </a:r>
          </a:p>
        </p:txBody>
      </p:sp>
      <p:sp>
        <p:nvSpPr>
          <p:cNvPr id="3" name="Content Placeholder 2"/>
          <p:cNvSpPr>
            <a:spLocks noGrp="1"/>
          </p:cNvSpPr>
          <p:nvPr>
            <p:ph idx="1"/>
          </p:nvPr>
        </p:nvSpPr>
        <p:spPr/>
        <p:txBody>
          <a:bodyPr>
            <a:normAutofit/>
          </a:bodyPr>
          <a:lstStyle/>
          <a:p>
            <a:r>
              <a:rPr lang="en-US" dirty="0">
                <a:hlinkClick r:id="rId2"/>
              </a:rPr>
              <a:t>http://www.mckinsey.com/business-functions/marketing-and-sales/our-insights/why-companies-should-care-about-ecare</a:t>
            </a:r>
            <a:endParaRPr lang="en-US" dirty="0"/>
          </a:p>
          <a:p>
            <a:endParaRPr lang="en-US" dirty="0"/>
          </a:p>
        </p:txBody>
      </p:sp>
    </p:spTree>
    <p:extLst>
      <p:ext uri="{BB962C8B-B14F-4D97-AF65-F5344CB8AC3E}">
        <p14:creationId xmlns:p14="http://schemas.microsoft.com/office/powerpoint/2010/main" val="288512550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Latest trends in Metrics</a:t>
            </a:r>
          </a:p>
        </p:txBody>
      </p:sp>
      <p:sp>
        <p:nvSpPr>
          <p:cNvPr id="3" name="Content Placeholder 2"/>
          <p:cNvSpPr>
            <a:spLocks noGrp="1"/>
          </p:cNvSpPr>
          <p:nvPr>
            <p:ph idx="1"/>
          </p:nvPr>
        </p:nvSpPr>
        <p:spPr/>
        <p:txBody>
          <a:bodyPr/>
          <a:lstStyle/>
          <a:p>
            <a:r>
              <a:rPr lang="en-US" dirty="0"/>
              <a:t>Real-time data analysis</a:t>
            </a:r>
          </a:p>
          <a:p>
            <a:pPr lvl="1"/>
            <a:r>
              <a:rPr lang="en-US" dirty="0"/>
              <a:t>Analytics in real-time, with specific focus on  what users are doing on a website</a:t>
            </a:r>
          </a:p>
          <a:p>
            <a:pPr lvl="1"/>
            <a:r>
              <a:rPr lang="en-US" dirty="0"/>
              <a:t>Google offers real-time analytics on its Google Analytics pages</a:t>
            </a:r>
          </a:p>
        </p:txBody>
      </p:sp>
    </p:spTree>
    <p:extLst>
      <p:ext uri="{BB962C8B-B14F-4D97-AF65-F5344CB8AC3E}">
        <p14:creationId xmlns:p14="http://schemas.microsoft.com/office/powerpoint/2010/main" val="46540037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Advantages of real-time analytics</a:t>
            </a:r>
          </a:p>
        </p:txBody>
      </p:sp>
      <p:sp>
        <p:nvSpPr>
          <p:cNvPr id="3" name="Content Placeholder 2"/>
          <p:cNvSpPr>
            <a:spLocks noGrp="1"/>
          </p:cNvSpPr>
          <p:nvPr>
            <p:ph idx="1"/>
          </p:nvPr>
        </p:nvSpPr>
        <p:spPr/>
        <p:txBody>
          <a:bodyPr>
            <a:normAutofit fontScale="85000" lnSpcReduction="20000"/>
          </a:bodyPr>
          <a:lstStyle/>
          <a:p>
            <a:r>
              <a:rPr lang="en-US" dirty="0"/>
              <a:t>Spot errors very quickly – if a web-link is broken</a:t>
            </a:r>
          </a:p>
          <a:p>
            <a:r>
              <a:rPr lang="en-US" dirty="0"/>
              <a:t>If observing the competition, instant notification of changes in strategy and price</a:t>
            </a:r>
          </a:p>
          <a:p>
            <a:r>
              <a:rPr lang="en-US" dirty="0"/>
              <a:t>Changes implemented immediately</a:t>
            </a:r>
          </a:p>
          <a:p>
            <a:r>
              <a:rPr lang="en-US" dirty="0"/>
              <a:t>Save costs, information available immediately, save time  as you don</a:t>
            </a:r>
            <a:r>
              <a:rPr lang="uk-UA" dirty="0"/>
              <a:t>’</a:t>
            </a:r>
            <a:r>
              <a:rPr lang="en-US" dirty="0"/>
              <a:t>t have to send requests for information and wait for replies</a:t>
            </a:r>
          </a:p>
          <a:p>
            <a:r>
              <a:rPr lang="en-US" dirty="0"/>
              <a:t>Real-time inventories mean  not missing out on sales due to low stock levels or selling to much at a low price when stock is scarce</a:t>
            </a:r>
          </a:p>
          <a:p>
            <a:endParaRPr lang="en-US" dirty="0"/>
          </a:p>
        </p:txBody>
      </p:sp>
    </p:spTree>
    <p:extLst>
      <p:ext uri="{BB962C8B-B14F-4D97-AF65-F5344CB8AC3E}">
        <p14:creationId xmlns:p14="http://schemas.microsoft.com/office/powerpoint/2010/main" val="156701262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Disadvantages of real-time analytics</a:t>
            </a:r>
          </a:p>
        </p:txBody>
      </p:sp>
      <p:sp>
        <p:nvSpPr>
          <p:cNvPr id="3" name="Content Placeholder 2"/>
          <p:cNvSpPr>
            <a:spLocks noGrp="1"/>
          </p:cNvSpPr>
          <p:nvPr>
            <p:ph idx="1"/>
          </p:nvPr>
        </p:nvSpPr>
        <p:spPr/>
        <p:txBody>
          <a:bodyPr>
            <a:normAutofit fontScale="92500" lnSpcReduction="10000"/>
          </a:bodyPr>
          <a:lstStyle/>
          <a:p>
            <a:r>
              <a:rPr lang="en-US" dirty="0"/>
              <a:t>Cost of computing power</a:t>
            </a:r>
          </a:p>
          <a:p>
            <a:r>
              <a:rPr lang="en-US" dirty="0"/>
              <a:t>Change of culture to act immediately, with much shorter-term decisions</a:t>
            </a:r>
          </a:p>
          <a:p>
            <a:r>
              <a:rPr lang="en-US" dirty="0"/>
              <a:t>A change spotted in real-time might not be that significant –it could have been a one-off</a:t>
            </a:r>
          </a:p>
          <a:p>
            <a:r>
              <a:rPr lang="en-US" dirty="0"/>
              <a:t>Security of the Cloud environment, can be accessed outside the organisation. Policies and procedures need to be put in place.</a:t>
            </a:r>
          </a:p>
        </p:txBody>
      </p:sp>
    </p:spTree>
    <p:extLst>
      <p:ext uri="{BB962C8B-B14F-4D97-AF65-F5344CB8AC3E}">
        <p14:creationId xmlns:p14="http://schemas.microsoft.com/office/powerpoint/2010/main" val="126832876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Tracking social media sentiment</a:t>
            </a:r>
          </a:p>
        </p:txBody>
      </p:sp>
      <p:sp>
        <p:nvSpPr>
          <p:cNvPr id="3" name="Content Placeholder 2"/>
          <p:cNvSpPr>
            <a:spLocks noGrp="1"/>
          </p:cNvSpPr>
          <p:nvPr>
            <p:ph idx="1"/>
          </p:nvPr>
        </p:nvSpPr>
        <p:spPr/>
        <p:txBody>
          <a:bodyPr>
            <a:normAutofit lnSpcReduction="10000"/>
          </a:bodyPr>
          <a:lstStyle/>
          <a:p>
            <a:r>
              <a:rPr lang="en-US" dirty="0"/>
              <a:t>Sentiment analysis is the evaluation of content posted on social media to determine whether the views – ‘sentiment’ – of the poster are positive or negative.</a:t>
            </a:r>
          </a:p>
          <a:p>
            <a:r>
              <a:rPr lang="en-US" dirty="0"/>
              <a:t>To understand opinions  about an organisation, brand, product, topic etc. and to adjust and improve those perceptions where necessary</a:t>
            </a:r>
          </a:p>
        </p:txBody>
      </p:sp>
    </p:spTree>
    <p:extLst>
      <p:ext uri="{BB962C8B-B14F-4D97-AF65-F5344CB8AC3E}">
        <p14:creationId xmlns:p14="http://schemas.microsoft.com/office/powerpoint/2010/main" val="170239010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Tracking social media sentiment</a:t>
            </a:r>
          </a:p>
        </p:txBody>
      </p:sp>
      <p:sp>
        <p:nvSpPr>
          <p:cNvPr id="3" name="Content Placeholder 2"/>
          <p:cNvSpPr>
            <a:spLocks noGrp="1"/>
          </p:cNvSpPr>
          <p:nvPr>
            <p:ph idx="1"/>
          </p:nvPr>
        </p:nvSpPr>
        <p:spPr/>
        <p:txBody>
          <a:bodyPr/>
          <a:lstStyle/>
          <a:p>
            <a:r>
              <a:rPr lang="en-US" dirty="0"/>
              <a:t>Software can carry out sentiment analysis but this may be only 70% accurate  primarily because of the way language is used and interpreted.</a:t>
            </a:r>
          </a:p>
        </p:txBody>
      </p:sp>
    </p:spTree>
    <p:extLst>
      <p:ext uri="{BB962C8B-B14F-4D97-AF65-F5344CB8AC3E}">
        <p14:creationId xmlns:p14="http://schemas.microsoft.com/office/powerpoint/2010/main" val="171159150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Technology platform integration</a:t>
            </a:r>
          </a:p>
        </p:txBody>
      </p:sp>
      <p:sp>
        <p:nvSpPr>
          <p:cNvPr id="3" name="Content Placeholder 2"/>
          <p:cNvSpPr>
            <a:spLocks noGrp="1"/>
          </p:cNvSpPr>
          <p:nvPr>
            <p:ph idx="1"/>
          </p:nvPr>
        </p:nvSpPr>
        <p:spPr/>
        <p:txBody>
          <a:bodyPr/>
          <a:lstStyle/>
          <a:p>
            <a:r>
              <a:rPr lang="en-US" dirty="0"/>
              <a:t>Software platforms that integrate applications and services </a:t>
            </a:r>
          </a:p>
          <a:p>
            <a:r>
              <a:rPr lang="en-US" dirty="0"/>
              <a:t>One screen feeds for multiple social media channels and metrics </a:t>
            </a:r>
          </a:p>
          <a:p>
            <a:r>
              <a:rPr lang="en-US" dirty="0"/>
              <a:t>E.g. Hootsuite</a:t>
            </a:r>
          </a:p>
        </p:txBody>
      </p:sp>
    </p:spTree>
    <p:extLst>
      <p:ext uri="{BB962C8B-B14F-4D97-AF65-F5344CB8AC3E}">
        <p14:creationId xmlns:p14="http://schemas.microsoft.com/office/powerpoint/2010/main" val="35265930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Integrated analytics</a:t>
            </a:r>
          </a:p>
        </p:txBody>
      </p:sp>
      <p:sp>
        <p:nvSpPr>
          <p:cNvPr id="3" name="Content Placeholder 2"/>
          <p:cNvSpPr>
            <a:spLocks noGrp="1"/>
          </p:cNvSpPr>
          <p:nvPr>
            <p:ph idx="1"/>
          </p:nvPr>
        </p:nvSpPr>
        <p:spPr/>
        <p:txBody>
          <a:bodyPr/>
          <a:lstStyle/>
          <a:p>
            <a:r>
              <a:rPr lang="en-US" dirty="0"/>
              <a:t>We should think marketing analytics not web analytics as integrated online and offline metrics provide a wider view on which to make marketing decisions</a:t>
            </a:r>
          </a:p>
          <a:p>
            <a:r>
              <a:rPr lang="en-US" dirty="0"/>
              <a:t>Wider understanding = better decision making</a:t>
            </a:r>
          </a:p>
        </p:txBody>
      </p:sp>
    </p:spTree>
    <p:extLst>
      <p:ext uri="{BB962C8B-B14F-4D97-AF65-F5344CB8AC3E}">
        <p14:creationId xmlns:p14="http://schemas.microsoft.com/office/powerpoint/2010/main" val="86654544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15623</TotalTime>
  <Words>1645</Words>
  <Application>Microsoft Office PowerPoint</Application>
  <PresentationFormat>On-screen Show (4:3)</PresentationFormat>
  <Paragraphs>182</Paragraphs>
  <Slides>49</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49</vt:i4>
      </vt:variant>
    </vt:vector>
  </HeadingPairs>
  <TitlesOfParts>
    <vt:vector size="53" baseType="lpstr">
      <vt:lpstr>Arial</vt:lpstr>
      <vt:lpstr>Calibri</vt:lpstr>
      <vt:lpstr>Myriad Pro</vt:lpstr>
      <vt:lpstr>20140311PresentationUWTSDTemplate</vt:lpstr>
      <vt:lpstr>  </vt:lpstr>
      <vt:lpstr>Learning Outcomes</vt:lpstr>
      <vt:lpstr>PowerPoint Presentation</vt:lpstr>
      <vt:lpstr>Applying metrics in tactical activity</vt:lpstr>
      <vt:lpstr>PowerPoint Presentation</vt:lpstr>
      <vt:lpstr>PowerPoint Presentation</vt:lpstr>
      <vt:lpstr>PowerPoint Presentation</vt:lpstr>
      <vt:lpstr>Defining feedback loop</vt:lpstr>
      <vt:lpstr>Feedback loop</vt:lpstr>
      <vt:lpstr>Creating a test and learn environment</vt:lpstr>
      <vt:lpstr>PowerPoint Presentation</vt:lpstr>
      <vt:lpstr>Assessing Effectiveness</vt:lpstr>
      <vt:lpstr>How Metrics affect Marketing Activities </vt:lpstr>
      <vt:lpstr>PowerPoint Presentation</vt:lpstr>
      <vt:lpstr>Activity</vt:lpstr>
      <vt:lpstr>PowerPoint Presentation</vt:lpstr>
      <vt:lpstr>Modelling and Forecasting</vt:lpstr>
      <vt:lpstr>Modelling and Forecasting</vt:lpstr>
      <vt:lpstr>Modelling and Forecasting</vt:lpstr>
      <vt:lpstr>Modelling and Forecasting</vt:lpstr>
      <vt:lpstr>Scenario planning</vt:lpstr>
      <vt:lpstr>Scenario planning</vt:lpstr>
      <vt:lpstr>Activity</vt:lpstr>
      <vt:lpstr>Testing and analysis</vt:lpstr>
      <vt:lpstr>Testing and analysis</vt:lpstr>
      <vt:lpstr>Testing and analysis</vt:lpstr>
      <vt:lpstr>Activity</vt:lpstr>
      <vt:lpstr>Using metrics for planning  with the  APIC model</vt:lpstr>
      <vt:lpstr>Using metrics for planning using the  APIC model</vt:lpstr>
      <vt:lpstr>Using metrics for planning using the  APIC model</vt:lpstr>
      <vt:lpstr>Automated techniques for reacting to metrics</vt:lpstr>
      <vt:lpstr>What areas of marketing can be automated?</vt:lpstr>
      <vt:lpstr>What areas of marketing can be automated?</vt:lpstr>
      <vt:lpstr>What areas of marketing can be automated?</vt:lpstr>
      <vt:lpstr>Automated techniques for reacting to metrics</vt:lpstr>
      <vt:lpstr>Automated techniques for reacting to metrics</vt:lpstr>
      <vt:lpstr>Change Management</vt:lpstr>
      <vt:lpstr>Change Management</vt:lpstr>
      <vt:lpstr>Attribution modelling</vt:lpstr>
      <vt:lpstr>Attribution modelling</vt:lpstr>
      <vt:lpstr>PowerPoint Presentation</vt:lpstr>
      <vt:lpstr>Attribution modelling</vt:lpstr>
      <vt:lpstr>Latest trends in Metrics</vt:lpstr>
      <vt:lpstr>Advantages of real-time analytics</vt:lpstr>
      <vt:lpstr>Disadvantages of real-time analytics</vt:lpstr>
      <vt:lpstr>Tracking social media sentiment</vt:lpstr>
      <vt:lpstr>Tracking social media sentiment</vt:lpstr>
      <vt:lpstr>Technology platform integration</vt:lpstr>
      <vt:lpstr>Integrated analytics</vt:lpstr>
    </vt:vector>
  </TitlesOfParts>
  <Company>Microsoft</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Benyon, Caroline</dc:creator>
  <cp:lastModifiedBy>Thomas, Christopher (Business)</cp:lastModifiedBy>
  <cp:revision>398</cp:revision>
  <cp:lastPrinted>2016-02-08T18:19:33Z</cp:lastPrinted>
  <dcterms:created xsi:type="dcterms:W3CDTF">2015-05-19T15:55:27Z</dcterms:created>
  <dcterms:modified xsi:type="dcterms:W3CDTF">2018-06-15T11:57:30Z</dcterms:modified>
</cp:coreProperties>
</file>