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handoutMasterIdLst>
    <p:handoutMasterId r:id="rId3"/>
  </p:handout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493"/>
    <p:restoredTop sz="94652"/>
  </p:normalViewPr>
  <p:slideViewPr>
    <p:cSldViewPr snapToGrid="0" snapToObjects="1">
      <p:cViewPr>
        <p:scale>
          <a:sx n="48" d="100"/>
          <a:sy n="48" d="100"/>
        </p:scale>
        <p:origin x="3016"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handoutMaster" Target="handoutMasters/handout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DCC98B9-4138-4108-8D70-CD77D626F569}" type="datetimeFigureOut">
              <a:rPr lang="en-GB" smtClean="0"/>
              <a:t>06/03/2019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BE533B-40F1-4ACD-AA8A-D480D3413D98}" type="slidenum">
              <a:rPr lang="en-GB" smtClean="0"/>
              <a:t>‹#›</a:t>
            </a:fld>
            <a:endParaRPr lang="en-GB"/>
          </a:p>
        </p:txBody>
      </p:sp>
    </p:spTree>
    <p:extLst>
      <p:ext uri="{BB962C8B-B14F-4D97-AF65-F5344CB8AC3E}">
        <p14:creationId xmlns:p14="http://schemas.microsoft.com/office/powerpoint/2010/main" val="105108596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3/6/19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3/6/19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3/6/19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3/6/19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3/6/19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3/6/19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48597" y="228182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Group J Pipe Climber</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Duke </a:t>
            </a:r>
            <a:r>
              <a:rPr lang="en-GB" altLang="en-US" sz="4000" b="1" dirty="0" err="1">
                <a:solidFill>
                  <a:srgbClr val="002060"/>
                </a:solidFill>
                <a:latin typeface="Calibri" charset="0"/>
                <a:ea typeface="Calibri" charset="0"/>
                <a:cs typeface="Calibri" charset="0"/>
              </a:rPr>
              <a:t>Asamoah</a:t>
            </a:r>
            <a:r>
              <a:rPr lang="en-GB" altLang="en-US" sz="4000" b="1" dirty="0">
                <a:solidFill>
                  <a:srgbClr val="002060"/>
                </a:solidFill>
                <a:latin typeface="Calibri" charset="0"/>
                <a:ea typeface="Calibri" charset="0"/>
                <a:cs typeface="Calibri" charset="0"/>
              </a:rPr>
              <a:t> - </a:t>
            </a:r>
            <a:r>
              <a:rPr lang="en-GB" altLang="en-US" sz="4000" b="1" dirty="0" err="1">
                <a:solidFill>
                  <a:srgbClr val="002060"/>
                </a:solidFill>
                <a:latin typeface="Calibri" charset="0"/>
                <a:ea typeface="Calibri" charset="0"/>
                <a:cs typeface="Calibri" charset="0"/>
              </a:rPr>
              <a:t>Bsc</a:t>
            </a:r>
            <a:r>
              <a:rPr lang="en-GB" altLang="en-US" sz="4000" b="1" dirty="0">
                <a:solidFill>
                  <a:srgbClr val="002060"/>
                </a:solidFill>
                <a:latin typeface="Calibri" charset="0"/>
                <a:ea typeface="Calibri" charset="0"/>
                <a:cs typeface="Calibri" charset="0"/>
              </a:rPr>
              <a:t> Automotive Engineering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Claudia Andre </a:t>
            </a:r>
            <a:r>
              <a:rPr lang="en-GB" altLang="en-US" sz="4000" b="1">
                <a:solidFill>
                  <a:srgbClr val="002060"/>
                </a:solidFill>
                <a:latin typeface="Calibri" charset="0"/>
                <a:ea typeface="Calibri" charset="0"/>
                <a:cs typeface="Calibri" charset="0"/>
              </a:rPr>
              <a:t>– BEng</a:t>
            </a:r>
            <a:r>
              <a:rPr lang="en-GB" altLang="en-US" sz="4000" b="1" dirty="0">
                <a:solidFill>
                  <a:srgbClr val="002060"/>
                </a:solidFill>
                <a:latin typeface="Calibri" charset="0"/>
                <a:ea typeface="Calibri" charset="0"/>
                <a:cs typeface="Calibri" charset="0"/>
              </a:rPr>
              <a:t>(Hons) Mechanical Engineering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Alexander Baldwin - BEng (Hons) Motorsport Engineering</a:t>
            </a:r>
          </a:p>
          <a:p>
            <a:pPr>
              <a:lnSpc>
                <a:spcPct val="110000"/>
              </a:lnSpc>
              <a:spcBef>
                <a:spcPct val="0"/>
              </a:spcBef>
              <a:buNone/>
            </a:pPr>
            <a:r>
              <a:rPr lang="en-GB" altLang="en-US" sz="4000" b="1" dirty="0">
                <a:solidFill>
                  <a:srgbClr val="002060"/>
                </a:solidFill>
                <a:latin typeface="Calibri" charset="0"/>
                <a:ea typeface="Calibri" charset="0"/>
                <a:cs typeface="Calibri" charset="0"/>
              </a:rPr>
              <a:t>Jeff </a:t>
            </a:r>
            <a:r>
              <a:rPr lang="en-GB" altLang="en-US" sz="4000" b="1" dirty="0" err="1">
                <a:solidFill>
                  <a:srgbClr val="002060"/>
                </a:solidFill>
                <a:latin typeface="Calibri" charset="0"/>
                <a:ea typeface="Calibri" charset="0"/>
                <a:cs typeface="Calibri" charset="0"/>
              </a:rPr>
              <a:t>Elliss</a:t>
            </a:r>
            <a:r>
              <a:rPr lang="en-GB" altLang="en-US" sz="4000" b="1" dirty="0">
                <a:solidFill>
                  <a:srgbClr val="002060"/>
                </a:solidFill>
                <a:latin typeface="Calibri" charset="0"/>
                <a:ea typeface="Calibri" charset="0"/>
                <a:cs typeface="Calibri" charset="0"/>
              </a:rPr>
              <a:t> - BEng (Hons) Motorsport Engineering</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8232480"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The objective of this endeavor was to create a vehicle with the express purpose of ascending and descending a height of 2m. This was to be achieved by climbing a pipe of copper construction with an approximate diameter of 15mm.</a:t>
            </a:r>
          </a:p>
        </p:txBody>
      </p:sp>
      <p:sp>
        <p:nvSpPr>
          <p:cNvPr id="12" name="Text Box 8"/>
          <p:cNvSpPr txBox="1">
            <a:spLocks noChangeArrowheads="1"/>
          </p:cNvSpPr>
          <p:nvPr/>
        </p:nvSpPr>
        <p:spPr bwMode="auto">
          <a:xfrm>
            <a:off x="222301" y="9959661"/>
            <a:ext cx="8190179" cy="18693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Team Members</a:t>
            </a:r>
          </a:p>
          <a:p>
            <a:pPr>
              <a:spcBef>
                <a:spcPct val="20000"/>
              </a:spcBef>
            </a:pPr>
            <a:r>
              <a:rPr lang="en-AU" altLang="en-US" sz="2800" b="1" dirty="0"/>
              <a:t>Duke </a:t>
            </a:r>
            <a:r>
              <a:rPr lang="en-AU" altLang="en-US" sz="2800" b="1" dirty="0" err="1"/>
              <a:t>Asamoah</a:t>
            </a:r>
            <a:r>
              <a:rPr lang="en-AU" altLang="en-US" sz="2800" b="1" dirty="0"/>
              <a:t> (Power Generation and Storage)</a:t>
            </a:r>
          </a:p>
          <a:p>
            <a:r>
              <a:rPr lang="en-GB" b="1" dirty="0"/>
              <a:t>Motor </a:t>
            </a:r>
          </a:p>
          <a:p>
            <a:r>
              <a:rPr lang="en-GB" dirty="0"/>
              <a:t>A RS pro D/C motor was used for the pipe crawler. This was chosen because it fit the price range, it has the highest torque rate in the category of motors. With a mA of 4.41, the motor is efficient enough to withstand overloading using an X4 AA battery holder with wire lead. This was calculated using the formula of: I = VR then transpose to R = V/I. so the voltage on the motor was 6V and the Amps were 4.41. The voltage divided by the Amps gives a resistance of 1.34 Ω </a:t>
            </a:r>
          </a:p>
          <a:p>
            <a:r>
              <a:rPr lang="en-GB" b="1" dirty="0"/>
              <a:t>Battery Holder </a:t>
            </a:r>
          </a:p>
          <a:p>
            <a:r>
              <a:rPr lang="en-GB" dirty="0"/>
              <a:t>X4 AA battery holder, wire lead made from polypropylene was chosen to power the electrical motor, its slots hold batteries of 1.5V it is light and easy to attach. </a:t>
            </a:r>
          </a:p>
          <a:p>
            <a:r>
              <a:rPr lang="en-GB" b="1" dirty="0"/>
              <a:t>Battery </a:t>
            </a:r>
          </a:p>
          <a:p>
            <a:r>
              <a:rPr lang="en-GB" dirty="0"/>
              <a:t>Energise batteries were chosen, long lasting batteries are required to allow the motor to climb the pipe. </a:t>
            </a:r>
          </a:p>
          <a:p>
            <a:r>
              <a:rPr lang="en-GB" b="1" dirty="0"/>
              <a:t>Braking </a:t>
            </a:r>
          </a:p>
          <a:p>
            <a:r>
              <a:rPr lang="en-GB" dirty="0"/>
              <a:t>To brake the fall of the pipe climber two syringes were used, to determine the brake from spring calculations were made. The formula F = P X A was used to find out the </a:t>
            </a:r>
            <a:r>
              <a:rPr lang="en-GB" dirty="0" err="1"/>
              <a:t>newtons</a:t>
            </a:r>
            <a:r>
              <a:rPr lang="en-GB" dirty="0"/>
              <a:t> needed to recoil the syringe so it acts as a brake. </a:t>
            </a:r>
          </a:p>
          <a:p>
            <a:r>
              <a:rPr lang="en-GB" sz="2800" b="1" dirty="0"/>
              <a:t>Claudia Andre (Mechanical)</a:t>
            </a:r>
          </a:p>
          <a:p>
            <a:r>
              <a:rPr lang="en-GB" dirty="0"/>
              <a:t>Mechanical drive and propulsion- main </a:t>
            </a:r>
            <a:r>
              <a:rPr lang="en-GB" dirty="0" err="1"/>
              <a:t>esearch</a:t>
            </a:r>
            <a:r>
              <a:rPr lang="en-GB" dirty="0"/>
              <a:t> some material for </a:t>
            </a:r>
            <a:r>
              <a:rPr lang="en-GB" dirty="0" err="1"/>
              <a:t>chassi</a:t>
            </a:r>
            <a:r>
              <a:rPr lang="en-GB" dirty="0"/>
              <a:t> and wheels, </a:t>
            </a:r>
            <a:r>
              <a:rPr lang="en-GB" dirty="0" err="1"/>
              <a:t>matche</a:t>
            </a:r>
            <a:r>
              <a:rPr lang="en-GB" dirty="0"/>
              <a:t> torque and speed between load and motor. recognize effects of vibration</a:t>
            </a:r>
            <a:endParaRPr lang="en-GB" b="1" dirty="0"/>
          </a:p>
          <a:p>
            <a:endParaRPr lang="en-GB" dirty="0"/>
          </a:p>
          <a:p>
            <a:r>
              <a:rPr lang="en-GB" sz="2800" b="1" dirty="0"/>
              <a:t>Alexander Baldwin (Robustness and Payload)</a:t>
            </a:r>
          </a:p>
          <a:p>
            <a:r>
              <a:rPr lang="en-GB" dirty="0"/>
              <a:t>The parts and materials were specifically chosen to allow the pipe climber to be as reliable and as strong as possible. Aluminium was used for the chassis as it is strong, inexpensive and easy to manufacture.</a:t>
            </a:r>
          </a:p>
          <a:p>
            <a:r>
              <a:rPr lang="en-GB" dirty="0"/>
              <a:t>Wheels selected with bearings and placed with 2 per axle to allow a groove for the copper pipe to slot in therefore making the pipe climber more stable.</a:t>
            </a:r>
          </a:p>
          <a:p>
            <a:r>
              <a:rPr lang="en-GB" dirty="0"/>
              <a:t>CAD model was designed and a technical drawing was made from the 3D model which enabled to see dimensions and tolerances clearly.</a:t>
            </a:r>
          </a:p>
          <a:p>
            <a:pPr>
              <a:spcBef>
                <a:spcPct val="20000"/>
              </a:spcBef>
            </a:pPr>
            <a:r>
              <a:rPr lang="en-AU" altLang="en-US" sz="2800" b="1" dirty="0"/>
              <a:t>Jeffrey Elliss(Chassis Design)</a:t>
            </a:r>
          </a:p>
          <a:p>
            <a:pPr>
              <a:spcBef>
                <a:spcPct val="20000"/>
              </a:spcBef>
            </a:pPr>
            <a:r>
              <a:rPr lang="en-AU" altLang="en-US" dirty="0"/>
              <a:t>The chassis design and materials were selected by</a:t>
            </a:r>
          </a:p>
        </p:txBody>
      </p:sp>
      <p:sp>
        <p:nvSpPr>
          <p:cNvPr id="17" name="Text Box 21"/>
          <p:cNvSpPr txBox="1">
            <a:spLocks noChangeArrowheads="1"/>
          </p:cNvSpPr>
          <p:nvPr/>
        </p:nvSpPr>
        <p:spPr bwMode="auto">
          <a:xfrm>
            <a:off x="14759687" y="6257121"/>
            <a:ext cx="282575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Render of group J pipe climber.</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pic>
        <p:nvPicPr>
          <p:cNvPr id="28" name="Picture 2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0293" y="28555780"/>
            <a:ext cx="2722008" cy="2041507"/>
          </a:xfrm>
          <a:prstGeom prst="rect">
            <a:avLst/>
          </a:prstGeom>
        </p:spPr>
      </p:pic>
      <p:pic>
        <p:nvPicPr>
          <p:cNvPr id="5" name="Picture 4">
            <a:extLst>
              <a:ext uri="{FF2B5EF4-FFF2-40B4-BE49-F238E27FC236}">
                <a16:creationId xmlns:a16="http://schemas.microsoft.com/office/drawing/2014/main" id="{28CB4C7A-9FEB-4F43-8521-0D3B5F13C47A}"/>
              </a:ext>
            </a:extLst>
          </p:cNvPr>
          <p:cNvPicPr>
            <a:picLocks noChangeAspect="1"/>
          </p:cNvPicPr>
          <p:nvPr/>
        </p:nvPicPr>
        <p:blipFill rotWithShape="1">
          <a:blip r:embed="rId5"/>
          <a:srcRect l="42870" t="6680" r="28060" b="5269"/>
          <a:stretch/>
        </p:blipFill>
        <p:spPr>
          <a:xfrm>
            <a:off x="8475750" y="6121168"/>
            <a:ext cx="6165189" cy="8451744"/>
          </a:xfrm>
          <a:prstGeom prst="rect">
            <a:avLst/>
          </a:prstGeom>
        </p:spPr>
      </p:pic>
      <p:pic>
        <p:nvPicPr>
          <p:cNvPr id="16" name="Picture 15">
            <a:extLst>
              <a:ext uri="{FF2B5EF4-FFF2-40B4-BE49-F238E27FC236}">
                <a16:creationId xmlns:a16="http://schemas.microsoft.com/office/drawing/2014/main" id="{9AF7D1F4-F89A-4F53-A9F0-19868C38F3C2}"/>
              </a:ext>
            </a:extLst>
          </p:cNvPr>
          <p:cNvPicPr>
            <a:picLocks noChangeAspect="1"/>
          </p:cNvPicPr>
          <p:nvPr/>
        </p:nvPicPr>
        <p:blipFill rotWithShape="1">
          <a:blip r:embed="rId6"/>
          <a:srcRect l="10242" t="1497" r="20156" b="1612"/>
          <a:stretch/>
        </p:blipFill>
        <p:spPr>
          <a:xfrm>
            <a:off x="8412479" y="15399051"/>
            <a:ext cx="10145395" cy="7343970"/>
          </a:xfrm>
          <a:prstGeom prst="rect">
            <a:avLst/>
          </a:prstGeom>
        </p:spPr>
      </p:pic>
      <p:sp>
        <p:nvSpPr>
          <p:cNvPr id="24" name="Text Box 21">
            <a:extLst>
              <a:ext uri="{FF2B5EF4-FFF2-40B4-BE49-F238E27FC236}">
                <a16:creationId xmlns:a16="http://schemas.microsoft.com/office/drawing/2014/main" id="{53126BD5-58AB-4D33-B70B-58221435A95E}"/>
              </a:ext>
            </a:extLst>
          </p:cNvPr>
          <p:cNvSpPr txBox="1">
            <a:spLocks noChangeArrowheads="1"/>
          </p:cNvSpPr>
          <p:nvPr/>
        </p:nvSpPr>
        <p:spPr bwMode="auto">
          <a:xfrm>
            <a:off x="18557875" y="15399702"/>
            <a:ext cx="282575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Technical drawing of group J pipe climber.</a:t>
            </a:r>
          </a:p>
        </p:txBody>
      </p:sp>
      <p:sp>
        <p:nvSpPr>
          <p:cNvPr id="3" name="TextBox 2">
            <a:extLst>
              <a:ext uri="{FF2B5EF4-FFF2-40B4-BE49-F238E27FC236}">
                <a16:creationId xmlns:a16="http://schemas.microsoft.com/office/drawing/2014/main" id="{645507EF-A21B-A24C-A137-9E6B9CB32997}"/>
              </a:ext>
            </a:extLst>
          </p:cNvPr>
          <p:cNvSpPr txBox="1"/>
          <p:nvPr/>
        </p:nvSpPr>
        <p:spPr>
          <a:xfrm>
            <a:off x="8827451" y="23283759"/>
            <a:ext cx="8794376" cy="4154984"/>
          </a:xfrm>
          <a:prstGeom prst="rect">
            <a:avLst/>
          </a:prstGeom>
          <a:noFill/>
        </p:spPr>
        <p:txBody>
          <a:bodyPr wrap="square" rtlCol="0">
            <a:spAutoFit/>
          </a:bodyPr>
          <a:lstStyle/>
          <a:p>
            <a:r>
              <a:rPr lang="en-AU" altLang="en-US" sz="2400" dirty="0"/>
              <a:t>comparing a range of possibilities, including steel, plastics and aluminium. The primary reason for the two legged design is that it is simple to manufacture and allows a wide range of adjustability of the vehicles track width. This means that the pressure applied through the wheels to the pipe can be varied as is necessary to </a:t>
            </a:r>
            <a:r>
              <a:rPr lang="en-US" sz="2400" dirty="0"/>
              <a:t>generate traction. This is achieved by pivoting around the central connecting bar and applying a varying number of elastic bands around the bottom of the machine to provide the inward force. </a:t>
            </a:r>
          </a:p>
          <a:p>
            <a:r>
              <a:rPr lang="en-US" sz="2400" dirty="0"/>
              <a:t>The bolt at the top of the machine allows the wheels to be moved further apart if necessary and provides some extra structure to prevent the wheels from misaligning relative to each other. </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475</TotalTime>
  <Words>592</Words>
  <Application>Microsoft Macintosh PowerPoint</Application>
  <PresentationFormat>Custom</PresentationFormat>
  <Paragraphs>33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Jeffrey Elliss (1802644)</cp:lastModifiedBy>
  <cp:revision>44</cp:revision>
  <dcterms:created xsi:type="dcterms:W3CDTF">2016-02-25T08:27:32Z</dcterms:created>
  <dcterms:modified xsi:type="dcterms:W3CDTF">2019-03-06T21:12:44Z</dcterms:modified>
</cp:coreProperties>
</file>