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276" r:id="rId3"/>
    <p:sldId id="279" r:id="rId4"/>
    <p:sldId id="280" r:id="rId5"/>
    <p:sldId id="281" r:id="rId6"/>
    <p:sldId id="299" r:id="rId7"/>
    <p:sldId id="282" r:id="rId8"/>
    <p:sldId id="300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7" r:id="rId2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95" autoAdjust="0"/>
    <p:restoredTop sz="96571" autoAdjust="0"/>
  </p:normalViewPr>
  <p:slideViewPr>
    <p:cSldViewPr>
      <p:cViewPr varScale="1">
        <p:scale>
          <a:sx n="59" d="100"/>
          <a:sy n="59" d="100"/>
        </p:scale>
        <p:origin x="107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lang="en-GB" spc="-5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 smtClean="0"/>
              <a:pPr marL="12700">
                <a:lnSpc>
                  <a:spcPts val="1645"/>
                </a:lnSpc>
              </a:pPr>
              <a:t>‹#›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78710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9113096" cy="3876461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Topic: Feasibility Analysis: Part 2 </a:t>
            </a: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</a:rPr>
              <a:t> 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3168" y="291296"/>
            <a:ext cx="10972800" cy="56682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748280" marR="5080" indent="-2362200">
              <a:spcBef>
                <a:spcPts val="100"/>
              </a:spcBef>
            </a:pPr>
            <a:r>
              <a:rPr spc="-5" dirty="0"/>
              <a:t>Industry/Target Market </a:t>
            </a:r>
            <a:r>
              <a:rPr spc="-10" dirty="0"/>
              <a:t>Feasibility  </a:t>
            </a:r>
            <a:r>
              <a:rPr dirty="0"/>
              <a:t>Analysis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42825" y="889000"/>
            <a:ext cx="62166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000" dirty="0">
                <a:latin typeface="Times New Roman"/>
                <a:cs typeface="Times New Roman"/>
              </a:rPr>
              <a:t>1 of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2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11424" y="2420888"/>
            <a:ext cx="3354070" cy="87756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257810" marR="5080" indent="-245110">
              <a:lnSpc>
                <a:spcPts val="3350"/>
              </a:lnSpc>
              <a:spcBef>
                <a:spcPts val="219"/>
              </a:spcBef>
            </a:pPr>
            <a:r>
              <a:rPr sz="2800" spc="-5" dirty="0">
                <a:latin typeface="Times New Roman"/>
                <a:cs typeface="Times New Roman"/>
              </a:rPr>
              <a:t>Industry/Target Market  Feasibility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087889" y="1227144"/>
            <a:ext cx="5467233" cy="4501635"/>
            <a:chOff x="3827724" y="1524000"/>
            <a:chExt cx="4935276" cy="4876801"/>
          </a:xfrm>
        </p:grpSpPr>
        <p:sp>
          <p:nvSpPr>
            <p:cNvPr id="7" name="object 7"/>
            <p:cNvSpPr/>
            <p:nvPr/>
          </p:nvSpPr>
          <p:spPr>
            <a:xfrm>
              <a:off x="3827724" y="1524001"/>
              <a:ext cx="4935276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48006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8006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962400" y="1524000"/>
              <a:ext cx="4800600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24003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800600" y="0"/>
                  </a:lnTo>
                  <a:lnTo>
                    <a:pt x="4800600" y="4876800"/>
                  </a:lnTo>
                  <a:lnTo>
                    <a:pt x="24003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5303912" y="1285941"/>
            <a:ext cx="4513188" cy="4384040"/>
          </a:xfrm>
          <a:prstGeom prst="rect">
            <a:avLst/>
          </a:prstGeom>
        </p:spPr>
        <p:txBody>
          <a:bodyPr vert="horz" wrap="square" lIns="0" tIns="180340" rIns="0" bIns="0" rtlCol="0">
            <a:spAutoFit/>
          </a:bodyPr>
          <a:lstStyle/>
          <a:p>
            <a:pPr marL="12700">
              <a:spcBef>
                <a:spcPts val="1420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 dirty="0">
              <a:latin typeface="Times New Roman"/>
              <a:cs typeface="Times New Roman"/>
            </a:endParaRPr>
          </a:p>
          <a:p>
            <a:pPr marL="241300" marR="180340" indent="-152400">
              <a:spcBef>
                <a:spcPts val="1320"/>
              </a:spcBef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-5" dirty="0">
                <a:latin typeface="Times New Roman"/>
                <a:cs typeface="Times New Roman"/>
              </a:rPr>
              <a:t>an assessment </a:t>
            </a:r>
            <a:r>
              <a:rPr sz="2400" dirty="0">
                <a:latin typeface="Times New Roman"/>
                <a:cs typeface="Times New Roman"/>
              </a:rPr>
              <a:t>of the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overall  </a:t>
            </a:r>
            <a:r>
              <a:rPr sz="2400" spc="-5" dirty="0">
                <a:latin typeface="Times New Roman"/>
                <a:cs typeface="Times New Roman"/>
              </a:rPr>
              <a:t>appeal </a:t>
            </a:r>
            <a:r>
              <a:rPr sz="2400" dirty="0">
                <a:latin typeface="Times New Roman"/>
                <a:cs typeface="Times New Roman"/>
              </a:rPr>
              <a:t>of the industry and the  target </a:t>
            </a:r>
            <a:r>
              <a:rPr sz="2400" spc="-5" dirty="0">
                <a:latin typeface="Times New Roman"/>
                <a:cs typeface="Times New Roman"/>
              </a:rPr>
              <a:t>market for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proposed  business.</a:t>
            </a:r>
            <a:endParaRPr sz="2400" dirty="0">
              <a:latin typeface="Times New Roman"/>
              <a:cs typeface="Times New Roman"/>
            </a:endParaRPr>
          </a:p>
          <a:p>
            <a:pPr marL="241300" marR="121285" indent="-152400"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spc="-10" dirty="0">
                <a:latin typeface="Times New Roman"/>
                <a:cs typeface="Times New Roman"/>
              </a:rPr>
              <a:t>An </a:t>
            </a:r>
            <a:r>
              <a:rPr sz="2400" dirty="0">
                <a:latin typeface="Times New Roman"/>
                <a:cs typeface="Times New Roman"/>
              </a:rPr>
              <a:t>industry is a group of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firms  </a:t>
            </a:r>
            <a:r>
              <a:rPr sz="2400" dirty="0">
                <a:latin typeface="Times New Roman"/>
                <a:cs typeface="Times New Roman"/>
              </a:rPr>
              <a:t>producing a </a:t>
            </a:r>
            <a:r>
              <a:rPr sz="2400" spc="-5" dirty="0">
                <a:latin typeface="Times New Roman"/>
                <a:cs typeface="Times New Roman"/>
              </a:rPr>
              <a:t>similar product </a:t>
            </a:r>
            <a:r>
              <a:rPr sz="2400" dirty="0">
                <a:latin typeface="Times New Roman"/>
                <a:cs typeface="Times New Roman"/>
              </a:rPr>
              <a:t>or  </a:t>
            </a:r>
            <a:r>
              <a:rPr sz="2400" spc="-5" dirty="0">
                <a:latin typeface="Times New Roman"/>
                <a:cs typeface="Times New Roman"/>
              </a:rPr>
              <a:t>service.</a:t>
            </a:r>
            <a:endParaRPr sz="2400" dirty="0">
              <a:latin typeface="Times New Roman"/>
              <a:cs typeface="Times New Roman"/>
            </a:endParaRPr>
          </a:p>
          <a:p>
            <a:pPr marL="241300" marR="5080" indent="-152400"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firm’s </a:t>
            </a:r>
            <a:r>
              <a:rPr sz="2400" dirty="0">
                <a:latin typeface="Times New Roman"/>
                <a:cs typeface="Times New Roman"/>
              </a:rPr>
              <a:t>target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is the  </a:t>
            </a:r>
            <a:r>
              <a:rPr sz="2400" spc="-5" dirty="0">
                <a:latin typeface="Times New Roman"/>
                <a:cs typeface="Times New Roman"/>
              </a:rPr>
              <a:t>limited </a:t>
            </a:r>
            <a:r>
              <a:rPr sz="2400" dirty="0">
                <a:latin typeface="Times New Roman"/>
                <a:cs typeface="Times New Roman"/>
              </a:rPr>
              <a:t>portion of the industry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  plans to go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after.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2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4119945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95400" y="184302"/>
            <a:ext cx="10972800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748280" marR="5080" indent="-2362200">
              <a:spcBef>
                <a:spcPts val="100"/>
              </a:spcBef>
            </a:pPr>
            <a:r>
              <a:rPr spc="-5" dirty="0"/>
              <a:t>Industry/Target Market </a:t>
            </a:r>
            <a:r>
              <a:rPr spc="-10" dirty="0"/>
              <a:t>Feasibility  </a:t>
            </a:r>
            <a:r>
              <a:rPr dirty="0"/>
              <a:t>Analysis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172836" y="874234"/>
            <a:ext cx="5442585" cy="130365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319405" algn="ctr">
              <a:spcBef>
                <a:spcPts val="490"/>
              </a:spcBef>
            </a:pPr>
            <a:r>
              <a:rPr sz="2000" dirty="0">
                <a:latin typeface="Times New Roman"/>
                <a:cs typeface="Times New Roman"/>
              </a:rPr>
              <a:t>2 of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2</a:t>
            </a:r>
          </a:p>
          <a:p>
            <a:pPr marL="1437640" marR="5080" indent="-1424940">
              <a:spcBef>
                <a:spcPts val="55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 industry/target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market  </a:t>
            </a:r>
            <a:r>
              <a:rPr sz="2800" spc="-5" dirty="0">
                <a:latin typeface="Times New Roman"/>
                <a:cs typeface="Times New Roman"/>
              </a:rPr>
              <a:t>feasibility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0"/>
            <a:ext cx="3276600" cy="778418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>
              <a:spcBef>
                <a:spcPts val="10"/>
              </a:spcBef>
            </a:pPr>
            <a:endParaRPr sz="2650">
              <a:latin typeface="Times New Roman"/>
              <a:cs typeface="Times New Roman"/>
            </a:endParaRPr>
          </a:p>
          <a:p>
            <a:pPr marL="215900"/>
            <a:r>
              <a:rPr sz="2400" dirty="0">
                <a:latin typeface="Times New Roman"/>
                <a:cs typeface="Times New Roman"/>
              </a:rPr>
              <a:t>Industry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Attractiveness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763905" marR="759460" indent="-43180">
              <a:spcBef>
                <a:spcPts val="1620"/>
              </a:spcBef>
            </a:pPr>
            <a:r>
              <a:rPr sz="2400" dirty="0">
                <a:latin typeface="Times New Roman"/>
                <a:cs typeface="Times New Roman"/>
              </a:rPr>
              <a:t>Target Market  </a:t>
            </a:r>
            <a:r>
              <a:rPr sz="2400" spc="-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ttractivene</a:t>
            </a:r>
            <a:r>
              <a:rPr sz="2400" spc="-10" dirty="0">
                <a:latin typeface="Times New Roman"/>
                <a:cs typeface="Times New Roman"/>
              </a:rPr>
              <a:t>s</a:t>
            </a:r>
            <a:r>
              <a:rPr sz="2400" dirty="0">
                <a:latin typeface="Times New Roman"/>
                <a:cs typeface="Times New Roman"/>
              </a:rPr>
              <a:t>s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4566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37829"/>
            <a:ext cx="10972800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">
              <a:spcBef>
                <a:spcPts val="100"/>
              </a:spcBef>
            </a:pPr>
            <a:r>
              <a:rPr sz="4000" spc="-5" dirty="0"/>
              <a:t>Industry</a:t>
            </a:r>
            <a:r>
              <a:rPr sz="4000" spc="-10" dirty="0"/>
              <a:t> </a:t>
            </a:r>
            <a:r>
              <a:rPr sz="4000" spc="-5" dirty="0"/>
              <a:t>Attractiveness</a:t>
            </a:r>
          </a:p>
          <a:p>
            <a:pPr marL="3175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19"/>
            <a:ext cx="7994650" cy="296291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Times New Roman"/>
                <a:cs typeface="Times New Roman"/>
              </a:rPr>
              <a:t>Industry </a:t>
            </a:r>
            <a:r>
              <a:rPr sz="2800" spc="-5" dirty="0">
                <a:latin typeface="Times New Roman"/>
                <a:cs typeface="Times New Roman"/>
              </a:rPr>
              <a:t>Attractiveness</a:t>
            </a:r>
            <a:endParaRPr sz="28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Industries vary </a:t>
            </a:r>
            <a:r>
              <a:rPr sz="2400" spc="5" dirty="0">
                <a:latin typeface="Times New Roman"/>
                <a:cs typeface="Times New Roman"/>
              </a:rPr>
              <a:t>in </a:t>
            </a:r>
            <a:r>
              <a:rPr sz="2400" spc="-5" dirty="0">
                <a:latin typeface="Times New Roman"/>
                <a:cs typeface="Times New Roman"/>
              </a:rPr>
              <a:t>terms </a:t>
            </a:r>
            <a:r>
              <a:rPr sz="2400" dirty="0">
                <a:latin typeface="Times New Roman"/>
                <a:cs typeface="Times New Roman"/>
              </a:rPr>
              <a:t>of their overall</a:t>
            </a:r>
            <a:r>
              <a:rPr sz="2400" spc="-5" dirty="0">
                <a:latin typeface="Times New Roman"/>
                <a:cs typeface="Times New Roman"/>
              </a:rPr>
              <a:t> attractiveness.</a:t>
            </a:r>
            <a:endParaRPr sz="2400" dirty="0">
              <a:latin typeface="Times New Roman"/>
              <a:cs typeface="Times New Roman"/>
            </a:endParaRPr>
          </a:p>
          <a:p>
            <a:pPr marL="755650" marR="123190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 general, the </a:t>
            </a:r>
            <a:r>
              <a:rPr sz="2400" spc="-5" dirty="0">
                <a:latin typeface="Times New Roman"/>
                <a:cs typeface="Times New Roman"/>
              </a:rPr>
              <a:t>most </a:t>
            </a:r>
            <a:r>
              <a:rPr sz="2400" dirty="0">
                <a:latin typeface="Times New Roman"/>
                <a:cs typeface="Times New Roman"/>
              </a:rPr>
              <a:t>attractive industries have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  characteristics </a:t>
            </a:r>
            <a:r>
              <a:rPr sz="2400" spc="-5" dirty="0">
                <a:latin typeface="Times New Roman"/>
                <a:cs typeface="Times New Roman"/>
              </a:rPr>
              <a:t>depicted </a:t>
            </a:r>
            <a:r>
              <a:rPr sz="2400" dirty="0">
                <a:latin typeface="Times New Roman"/>
                <a:cs typeface="Times New Roman"/>
              </a:rPr>
              <a:t>on the next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slide.</a:t>
            </a:r>
          </a:p>
          <a:p>
            <a:pPr marL="755650" marR="5080" lvl="1" indent="-285750" algn="just">
              <a:spcBef>
                <a:spcPts val="590"/>
              </a:spcBef>
              <a:buChar char="–"/>
              <a:tabLst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Particularly important—the </a:t>
            </a:r>
            <a:r>
              <a:rPr sz="2400" dirty="0">
                <a:latin typeface="Times New Roman"/>
                <a:cs typeface="Times New Roman"/>
              </a:rPr>
              <a:t>degree to </a:t>
            </a:r>
            <a:r>
              <a:rPr sz="2400" spc="-5" dirty="0">
                <a:latin typeface="Times New Roman"/>
                <a:cs typeface="Times New Roman"/>
              </a:rPr>
              <a:t>which environmental 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trends are </a:t>
            </a:r>
            <a:r>
              <a:rPr sz="2400" spc="-5" dirty="0">
                <a:latin typeface="Times New Roman"/>
                <a:cs typeface="Times New Roman"/>
              </a:rPr>
              <a:t>moving </a:t>
            </a:r>
            <a:r>
              <a:rPr sz="2400" spc="5" dirty="0">
                <a:latin typeface="Times New Roman"/>
                <a:cs typeface="Times New Roman"/>
              </a:rPr>
              <a:t>in </a:t>
            </a:r>
            <a:r>
              <a:rPr sz="2400" spc="-5" dirty="0">
                <a:latin typeface="Times New Roman"/>
                <a:cs typeface="Times New Roman"/>
              </a:rPr>
              <a:t>favor </a:t>
            </a:r>
            <a:r>
              <a:rPr sz="2400" dirty="0">
                <a:latin typeface="Times New Roman"/>
                <a:cs typeface="Times New Roman"/>
              </a:rPr>
              <a:t>rather than </a:t>
            </a:r>
            <a:r>
              <a:rPr sz="2400" spc="-5" dirty="0">
                <a:latin typeface="Times New Roman"/>
                <a:cs typeface="Times New Roman"/>
              </a:rPr>
              <a:t>against  </a:t>
            </a:r>
            <a:r>
              <a:rPr sz="2400" dirty="0">
                <a:latin typeface="Times New Roman"/>
                <a:cs typeface="Times New Roman"/>
              </a:rPr>
              <a:t>the industry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350982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47120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5360" y="89108"/>
            <a:ext cx="11263550" cy="1151597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">
              <a:spcBef>
                <a:spcPts val="100"/>
              </a:spcBef>
            </a:pPr>
            <a:r>
              <a:rPr sz="3600" spc="-5" dirty="0"/>
              <a:t>Industry</a:t>
            </a:r>
            <a:r>
              <a:rPr sz="3600" spc="-10" dirty="0"/>
              <a:t> </a:t>
            </a:r>
            <a:r>
              <a:rPr sz="3600" spc="-5" dirty="0"/>
              <a:t>Attractiveness</a:t>
            </a:r>
          </a:p>
          <a:p>
            <a:pPr marL="3175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4B73588-9CEC-4199-A242-F6ED9326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698" y="1842247"/>
            <a:ext cx="9372600" cy="37338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C77D075-DDB2-64AB-EF57-5E618A82C4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1360" y="1322401"/>
            <a:ext cx="5629275" cy="43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935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479C7-6DA0-D41D-E759-1298A954F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Porter’s forces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1ECA02-B4AF-5989-2D35-D9CB47A3F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629F5-1728-36E1-4B6F-B26109666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1CBFC420-71A6-329A-F191-DEEE2012A3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5051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correspond directly to Porter’s forces: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9" name="Content Placeholder 28">
            <a:extLst>
              <a:ext uri="{FF2B5EF4-FFF2-40B4-BE49-F238E27FC236}">
                <a16:creationId xmlns:a16="http://schemas.microsoft.com/office/drawing/2014/main" id="{DD228BAF-D1D3-2B8D-B6EA-3D9D7D5AD3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594432"/>
              </p:ext>
            </p:extLst>
          </p:nvPr>
        </p:nvGraphicFramePr>
        <p:xfrm>
          <a:off x="407368" y="1318164"/>
          <a:ext cx="10972800" cy="2926080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350724941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15465335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Slide Item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Related Porter Force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68791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crowded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rivalry among competitors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70204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Fragmented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concentration, weaker rivalry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99221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 margins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Indicator of weak competitive forces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32422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Must-have product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buyer power / low substitute threat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63832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dependent on key raw material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supplier power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59425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Growing industry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Reduced rivalry pressure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66739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Early life cycle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Opportunity before rivalry intensifies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6198359"/>
                  </a:ext>
                </a:extLst>
              </a:tr>
            </a:tbl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BA97BB7D-9482-7FFD-26C8-FD96CCACBBA1}"/>
              </a:ext>
            </a:extLst>
          </p:cNvPr>
          <p:cNvSpPr txBox="1"/>
          <p:nvPr/>
        </p:nvSpPr>
        <p:spPr>
          <a:xfrm>
            <a:off x="408045" y="4581128"/>
            <a:ext cx="95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Attractive industries are those where competitive forces are relatively weak</a:t>
            </a:r>
          </a:p>
        </p:txBody>
      </p:sp>
    </p:spTree>
    <p:extLst>
      <p:ext uri="{BB962C8B-B14F-4D97-AF65-F5344CB8AC3E}">
        <p14:creationId xmlns:p14="http://schemas.microsoft.com/office/powerpoint/2010/main" val="1429092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5520" y="378934"/>
            <a:ext cx="7005895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Target Market</a:t>
            </a:r>
            <a:r>
              <a:rPr spc="-75" dirty="0"/>
              <a:t> </a:t>
            </a:r>
            <a:r>
              <a:rPr spc="-5" dirty="0"/>
              <a:t>Attractiveness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19"/>
            <a:ext cx="7988300" cy="406019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Target Market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Attractiveness</a:t>
            </a:r>
            <a:endParaRPr sz="2800">
              <a:latin typeface="Times New Roman"/>
              <a:cs typeface="Times New Roman"/>
            </a:endParaRPr>
          </a:p>
          <a:p>
            <a:pPr marL="755650" marR="20129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challenge in identifying an attractive target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is  to </a:t>
            </a:r>
            <a:r>
              <a:rPr sz="2400" spc="-5" dirty="0">
                <a:latin typeface="Times New Roman"/>
                <a:cs typeface="Times New Roman"/>
              </a:rPr>
              <a:t>find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that’s large enough </a:t>
            </a:r>
            <a:r>
              <a:rPr sz="2400" spc="-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the proposed  business </a:t>
            </a:r>
            <a:r>
              <a:rPr sz="2400" spc="-5" dirty="0">
                <a:latin typeface="Times New Roman"/>
                <a:cs typeface="Times New Roman"/>
              </a:rPr>
              <a:t>but 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5" dirty="0">
                <a:latin typeface="Times New Roman"/>
                <a:cs typeface="Times New Roman"/>
              </a:rPr>
              <a:t>yet </a:t>
            </a:r>
            <a:r>
              <a:rPr sz="2400" spc="-10" dirty="0">
                <a:latin typeface="Times New Roman"/>
                <a:cs typeface="Times New Roman"/>
              </a:rPr>
              <a:t>small </a:t>
            </a:r>
            <a:r>
              <a:rPr sz="2400" dirty="0">
                <a:latin typeface="Times New Roman"/>
                <a:cs typeface="Times New Roman"/>
              </a:rPr>
              <a:t>enough to avoid attracting </a:t>
            </a:r>
            <a:r>
              <a:rPr sz="2400" spc="-5" dirty="0">
                <a:latin typeface="Times New Roman"/>
                <a:cs typeface="Times New Roman"/>
              </a:rPr>
              <a:t>larger  competitors.</a:t>
            </a:r>
            <a:endParaRPr sz="2400">
              <a:latin typeface="Times New Roman"/>
              <a:cs typeface="Times New Roman"/>
            </a:endParaRPr>
          </a:p>
          <a:p>
            <a:pPr marL="755650" marR="29527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Assessing </a:t>
            </a:r>
            <a:r>
              <a:rPr sz="2400" dirty="0">
                <a:latin typeface="Times New Roman"/>
                <a:cs typeface="Times New Roman"/>
              </a:rPr>
              <a:t>the attractiveness of a target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is tougher  than an entire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industry.</a:t>
            </a:r>
            <a:endParaRPr sz="240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59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Often, </a:t>
            </a:r>
            <a:r>
              <a:rPr sz="2400" dirty="0">
                <a:latin typeface="Times New Roman"/>
                <a:cs typeface="Times New Roman"/>
              </a:rPr>
              <a:t>considerably ingenuity </a:t>
            </a:r>
            <a:r>
              <a:rPr sz="2400" spc="-10" dirty="0">
                <a:latin typeface="Times New Roman"/>
                <a:cs typeface="Times New Roman"/>
              </a:rPr>
              <a:t>must </a:t>
            </a:r>
            <a:r>
              <a:rPr sz="2400" spc="-5" dirty="0">
                <a:latin typeface="Times New Roman"/>
                <a:cs typeface="Times New Roman"/>
              </a:rPr>
              <a:t>be </a:t>
            </a:r>
            <a:r>
              <a:rPr sz="2400" dirty="0">
                <a:latin typeface="Times New Roman"/>
                <a:cs typeface="Times New Roman"/>
              </a:rPr>
              <a:t>employed to finding  </a:t>
            </a:r>
            <a:r>
              <a:rPr sz="2400" spc="-5" dirty="0">
                <a:latin typeface="Times New Roman"/>
                <a:cs typeface="Times New Roman"/>
              </a:rPr>
              <a:t>information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assess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attractiveness </a:t>
            </a:r>
            <a:r>
              <a:rPr sz="2400" dirty="0">
                <a:latin typeface="Times New Roman"/>
                <a:cs typeface="Times New Roman"/>
              </a:rPr>
              <a:t>of a </a:t>
            </a:r>
            <a:r>
              <a:rPr sz="2400" spc="-5" dirty="0">
                <a:latin typeface="Times New Roman"/>
                <a:cs typeface="Times New Roman"/>
              </a:rPr>
              <a:t>specific </a:t>
            </a:r>
            <a:r>
              <a:rPr sz="2400" dirty="0">
                <a:latin typeface="Times New Roman"/>
                <a:cs typeface="Times New Roman"/>
              </a:rPr>
              <a:t>target  </a:t>
            </a:r>
            <a:r>
              <a:rPr sz="2400" spc="-5" dirty="0">
                <a:latin typeface="Times New Roman"/>
                <a:cs typeface="Times New Roman"/>
              </a:rPr>
              <a:t>market.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58170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A4EA1-9DA1-A4DC-D52D-CF30B74FF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 attractiveness often means: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94612-D75A-DF8A-0DFF-A4DF5220D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Lower rivalry in that segment</a:t>
            </a:r>
          </a:p>
          <a:p>
            <a:r>
              <a:rPr lang="en-GB" dirty="0"/>
              <a:t>Lower buyer power in that segment</a:t>
            </a:r>
          </a:p>
          <a:p>
            <a:r>
              <a:rPr lang="en-GB" dirty="0"/>
              <a:t>Better differentiation opportunity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 segmentation modifies the competitive forces.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9D41B-F916-C140-0C8A-76A7C9D4B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77A1FC-1164-AAEB-86F9-6D28AB864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5442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384" y="89768"/>
            <a:ext cx="10972800" cy="1143000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Organizational Feasibility</a:t>
            </a:r>
            <a:r>
              <a:rPr spc="35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639571" y="2548890"/>
            <a:ext cx="3726179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42060" marR="5080" indent="-122936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Organizational Feasibility  Analysis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481728" y="1519329"/>
            <a:ext cx="5294792" cy="4119472"/>
            <a:chOff x="3957727" y="1519327"/>
            <a:chExt cx="4962525" cy="4886325"/>
          </a:xfrm>
        </p:grpSpPr>
        <p:sp>
          <p:nvSpPr>
            <p:cNvPr id="6" name="object 6"/>
            <p:cNvSpPr/>
            <p:nvPr/>
          </p:nvSpPr>
          <p:spPr>
            <a:xfrm>
              <a:off x="3962400" y="1524000"/>
              <a:ext cx="4953000" cy="4876800"/>
            </a:xfrm>
            <a:custGeom>
              <a:avLst/>
              <a:gdLst/>
              <a:ahLst/>
              <a:cxnLst/>
              <a:rect l="l" t="t" r="r" b="b"/>
              <a:pathLst>
                <a:path w="4953000" h="4876800">
                  <a:moveTo>
                    <a:pt x="49530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9530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0" y="1524000"/>
              <a:ext cx="4953000" cy="4876800"/>
            </a:xfrm>
            <a:custGeom>
              <a:avLst/>
              <a:gdLst/>
              <a:ahLst/>
              <a:cxnLst/>
              <a:rect l="l" t="t" r="r" b="b"/>
              <a:pathLst>
                <a:path w="4953000" h="4876800">
                  <a:moveTo>
                    <a:pt x="24765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953000" y="0"/>
                  </a:lnTo>
                  <a:lnTo>
                    <a:pt x="4953000" y="4876800"/>
                  </a:lnTo>
                  <a:lnTo>
                    <a:pt x="24765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640071" y="1466850"/>
            <a:ext cx="4653915" cy="3286760"/>
          </a:xfrm>
          <a:prstGeom prst="rect">
            <a:avLst/>
          </a:prstGeom>
        </p:spPr>
        <p:txBody>
          <a:bodyPr vert="horz" wrap="square" lIns="0" tIns="180340" rIns="0" bIns="0" rtlCol="0">
            <a:spAutoFit/>
          </a:bodyPr>
          <a:lstStyle/>
          <a:p>
            <a:pPr marL="12700">
              <a:spcBef>
                <a:spcPts val="1420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>
              <a:latin typeface="Times New Roman"/>
              <a:cs typeface="Times New Roman"/>
            </a:endParaRPr>
          </a:p>
          <a:p>
            <a:pPr marL="239395" marR="369570" indent="-151130">
              <a:spcBef>
                <a:spcPts val="1320"/>
              </a:spcBef>
              <a:buFont typeface="Arial"/>
              <a:buChar char="•"/>
              <a:tabLst>
                <a:tab pos="27051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conducted to </a:t>
            </a:r>
            <a:r>
              <a:rPr sz="2400" spc="-5" dirty="0">
                <a:latin typeface="Times New Roman"/>
                <a:cs typeface="Times New Roman"/>
              </a:rPr>
              <a:t>determine  whether </a:t>
            </a:r>
            <a:r>
              <a:rPr sz="2400" dirty="0">
                <a:latin typeface="Times New Roman"/>
                <a:cs typeface="Times New Roman"/>
              </a:rPr>
              <a:t>a proposed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has  </a:t>
            </a:r>
            <a:r>
              <a:rPr sz="2400" spc="-5" dirty="0">
                <a:latin typeface="Times New Roman"/>
                <a:cs typeface="Times New Roman"/>
              </a:rPr>
              <a:t>sufficient </a:t>
            </a:r>
            <a:r>
              <a:rPr sz="2400" spc="-10" dirty="0">
                <a:latin typeface="Times New Roman"/>
                <a:cs typeface="Times New Roman"/>
              </a:rPr>
              <a:t>management </a:t>
            </a:r>
            <a:r>
              <a:rPr sz="2400" spc="-5" dirty="0">
                <a:latin typeface="Times New Roman"/>
                <a:cs typeface="Times New Roman"/>
              </a:rPr>
              <a:t>expertise,  </a:t>
            </a:r>
            <a:r>
              <a:rPr sz="2400" dirty="0">
                <a:latin typeface="Times New Roman"/>
                <a:cs typeface="Times New Roman"/>
              </a:rPr>
              <a:t>organizational </a:t>
            </a:r>
            <a:r>
              <a:rPr sz="2400" spc="-5" dirty="0">
                <a:latin typeface="Times New Roman"/>
                <a:cs typeface="Times New Roman"/>
              </a:rPr>
              <a:t>competence, </a:t>
            </a:r>
            <a:r>
              <a:rPr sz="2400" dirty="0">
                <a:latin typeface="Times New Roman"/>
                <a:cs typeface="Times New Roman"/>
              </a:rPr>
              <a:t>and  </a:t>
            </a:r>
            <a:r>
              <a:rPr sz="2400" spc="-5" dirty="0">
                <a:latin typeface="Times New Roman"/>
                <a:cs typeface="Times New Roman"/>
              </a:rPr>
              <a:t>resources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successfully </a:t>
            </a:r>
            <a:r>
              <a:rPr sz="2400" dirty="0">
                <a:latin typeface="Times New Roman"/>
                <a:cs typeface="Times New Roman"/>
              </a:rPr>
              <a:t>launch  a</a:t>
            </a:r>
            <a:r>
              <a:rPr sz="2400" spc="-5" dirty="0">
                <a:latin typeface="Times New Roman"/>
                <a:cs typeface="Times New Roman"/>
              </a:rPr>
              <a:t> business.</a:t>
            </a:r>
            <a:endParaRPr sz="2400">
              <a:latin typeface="Times New Roman"/>
              <a:cs typeface="Times New Roman"/>
            </a:endParaRPr>
          </a:p>
          <a:p>
            <a:pPr marL="270510" indent="-181610">
              <a:buFont typeface="Arial"/>
              <a:buChar char="•"/>
              <a:tabLst>
                <a:tab pos="270510" algn="l"/>
              </a:tabLst>
            </a:pPr>
            <a:r>
              <a:rPr sz="2400" spc="-5" dirty="0">
                <a:latin typeface="Times New Roman"/>
                <a:cs typeface="Times New Roman"/>
              </a:rPr>
              <a:t>Focuses </a:t>
            </a:r>
            <a:r>
              <a:rPr sz="2400" dirty="0">
                <a:latin typeface="Times New Roman"/>
                <a:cs typeface="Times New Roman"/>
              </a:rPr>
              <a:t>on </a:t>
            </a:r>
            <a:r>
              <a:rPr sz="2400" spc="-5" dirty="0">
                <a:latin typeface="Times New Roman"/>
                <a:cs typeface="Times New Roman"/>
              </a:rPr>
              <a:t>non-financial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resources.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9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818713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7368" y="-18513"/>
            <a:ext cx="1133284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Organizational Feasibility</a:t>
            </a:r>
            <a:r>
              <a:rPr spc="35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773171" y="1482090"/>
            <a:ext cx="432752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78840" marR="5080" indent="-86614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organizational  feasibility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0"/>
            <a:ext cx="3276600" cy="778418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>
              <a:spcBef>
                <a:spcPts val="10"/>
              </a:spcBef>
            </a:pPr>
            <a:endParaRPr sz="2650">
              <a:latin typeface="Times New Roman"/>
              <a:cs typeface="Times New Roman"/>
            </a:endParaRPr>
          </a:p>
          <a:p>
            <a:pPr marL="295275"/>
            <a:r>
              <a:rPr sz="2400" spc="-5" dirty="0">
                <a:latin typeface="Times New Roman"/>
                <a:cs typeface="Times New Roman"/>
              </a:rPr>
              <a:t>Management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Prowess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0"/>
            <a:ext cx="3276600" cy="778418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>
              <a:spcBef>
                <a:spcPts val="10"/>
              </a:spcBef>
            </a:pPr>
            <a:endParaRPr sz="2650">
              <a:latin typeface="Times New Roman"/>
              <a:cs typeface="Times New Roman"/>
            </a:endParaRPr>
          </a:p>
          <a:p>
            <a:pPr marL="328295"/>
            <a:r>
              <a:rPr sz="2400" spc="-5" dirty="0">
                <a:latin typeface="Times New Roman"/>
                <a:cs typeface="Times New Roman"/>
              </a:rPr>
              <a:t>Resource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Sufficiency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88146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9200" y="-34957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445">
              <a:spcBef>
                <a:spcPts val="100"/>
              </a:spcBef>
            </a:pPr>
            <a:r>
              <a:rPr spc="-5" dirty="0"/>
              <a:t>Management</a:t>
            </a:r>
            <a:r>
              <a:rPr spc="-70" dirty="0"/>
              <a:t> </a:t>
            </a:r>
            <a:r>
              <a:rPr spc="-5" dirty="0"/>
              <a:t>Prowess</a:t>
            </a:r>
          </a:p>
          <a:p>
            <a:pPr marL="4445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544109"/>
            <a:ext cx="8006715" cy="3231653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indent="-342900">
              <a:spcBef>
                <a:spcPts val="459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10" dirty="0">
                <a:latin typeface="Times New Roman"/>
                <a:cs typeface="Times New Roman"/>
              </a:rPr>
              <a:t>Management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Prowess</a:t>
            </a:r>
            <a:endParaRPr sz="2800">
              <a:latin typeface="Times New Roman"/>
              <a:cs typeface="Times New Roman"/>
            </a:endParaRPr>
          </a:p>
          <a:p>
            <a:pPr marL="755650" marR="114935" lvl="1" indent="-285750" algn="just">
              <a:lnSpc>
                <a:spcPts val="2590"/>
              </a:lnSpc>
              <a:spcBef>
                <a:spcPts val="64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firm </a:t>
            </a:r>
            <a:r>
              <a:rPr sz="2400" dirty="0">
                <a:latin typeface="Times New Roman"/>
                <a:cs typeface="Times New Roman"/>
              </a:rPr>
              <a:t>should candidly evaluate the </a:t>
            </a:r>
            <a:r>
              <a:rPr sz="2400" spc="-5" dirty="0">
                <a:latin typeface="Times New Roman"/>
                <a:cs typeface="Times New Roman"/>
              </a:rPr>
              <a:t>prowess, </a:t>
            </a:r>
            <a:r>
              <a:rPr sz="2400" dirty="0">
                <a:latin typeface="Times New Roman"/>
                <a:cs typeface="Times New Roman"/>
              </a:rPr>
              <a:t>or ability, of  its </a:t>
            </a:r>
            <a:r>
              <a:rPr sz="2400" spc="-5" dirty="0">
                <a:latin typeface="Times New Roman"/>
                <a:cs typeface="Times New Roman"/>
              </a:rPr>
              <a:t>management </a:t>
            </a:r>
            <a:r>
              <a:rPr sz="2400" dirty="0">
                <a:latin typeface="Times New Roman"/>
                <a:cs typeface="Times New Roman"/>
              </a:rPr>
              <a:t>team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satisfy </a:t>
            </a:r>
            <a:r>
              <a:rPr sz="2400" dirty="0">
                <a:latin typeface="Times New Roman"/>
                <a:cs typeface="Times New Roman"/>
              </a:rPr>
              <a:t>itself that </a:t>
            </a:r>
            <a:r>
              <a:rPr sz="2400" spc="-5" dirty="0">
                <a:latin typeface="Times New Roman"/>
                <a:cs typeface="Times New Roman"/>
              </a:rPr>
              <a:t>management </a:t>
            </a:r>
            <a:r>
              <a:rPr sz="2400" dirty="0">
                <a:latin typeface="Times New Roman"/>
                <a:cs typeface="Times New Roman"/>
              </a:rPr>
              <a:t>has  the requisite </a:t>
            </a:r>
            <a:r>
              <a:rPr sz="2400" spc="-5" dirty="0">
                <a:latin typeface="Times New Roman"/>
                <a:cs typeface="Times New Roman"/>
              </a:rPr>
              <a:t>passion </a:t>
            </a:r>
            <a:r>
              <a:rPr sz="2400" dirty="0">
                <a:latin typeface="Times New Roman"/>
                <a:cs typeface="Times New Roman"/>
              </a:rPr>
              <a:t>and expertise to launch the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venture.</a:t>
            </a:r>
            <a:endParaRPr sz="2400">
              <a:latin typeface="Times New Roman"/>
              <a:cs typeface="Times New Roman"/>
            </a:endParaRPr>
          </a:p>
          <a:p>
            <a:pPr marL="755650" lvl="1" indent="-285750" algn="just">
              <a:spcBef>
                <a:spcPts val="270"/>
              </a:spcBef>
              <a:buChar char="–"/>
              <a:tabLst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Two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10" dirty="0">
                <a:latin typeface="Times New Roman"/>
                <a:cs typeface="Times New Roman"/>
              </a:rPr>
              <a:t>most </a:t>
            </a:r>
            <a:r>
              <a:rPr sz="2400" spc="-5" dirty="0">
                <a:latin typeface="Times New Roman"/>
                <a:cs typeface="Times New Roman"/>
              </a:rPr>
              <a:t>important factors </a:t>
            </a:r>
            <a:r>
              <a:rPr sz="2400" dirty="0">
                <a:latin typeface="Times New Roman"/>
                <a:cs typeface="Times New Roman"/>
              </a:rPr>
              <a:t>in this area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are:</a:t>
            </a:r>
            <a:endParaRPr sz="2400">
              <a:latin typeface="Times New Roman"/>
              <a:cs typeface="Times New Roman"/>
            </a:endParaRPr>
          </a:p>
          <a:p>
            <a:pPr marL="1155065" marR="5080" lvl="2" indent="-228600">
              <a:lnSpc>
                <a:spcPts val="2160"/>
              </a:lnSpc>
              <a:spcBef>
                <a:spcPts val="53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000" dirty="0">
                <a:latin typeface="Times New Roman"/>
                <a:cs typeface="Times New Roman"/>
              </a:rPr>
              <a:t>The </a:t>
            </a:r>
            <a:r>
              <a:rPr sz="2000" spc="-5" dirty="0">
                <a:latin typeface="Times New Roman"/>
                <a:cs typeface="Times New Roman"/>
              </a:rPr>
              <a:t>passion that the solo </a:t>
            </a:r>
            <a:r>
              <a:rPr sz="2000" dirty="0">
                <a:latin typeface="Times New Roman"/>
                <a:cs typeface="Times New Roman"/>
              </a:rPr>
              <a:t>entrepreneur or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founding </a:t>
            </a:r>
            <a:r>
              <a:rPr sz="2000" spc="-5" dirty="0">
                <a:latin typeface="Times New Roman"/>
                <a:cs typeface="Times New Roman"/>
              </a:rPr>
              <a:t>team has </a:t>
            </a:r>
            <a:r>
              <a:rPr sz="2000" dirty="0">
                <a:latin typeface="Times New Roman"/>
                <a:cs typeface="Times New Roman"/>
              </a:rPr>
              <a:t>for 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business</a:t>
            </a:r>
            <a:r>
              <a:rPr sz="2000" spc="-5" dirty="0">
                <a:latin typeface="Times New Roman"/>
                <a:cs typeface="Times New Roman"/>
              </a:rPr>
              <a:t> idea.</a:t>
            </a:r>
            <a:endParaRPr sz="2000">
              <a:latin typeface="Times New Roman"/>
              <a:cs typeface="Times New Roman"/>
            </a:endParaRPr>
          </a:p>
          <a:p>
            <a:pPr marL="1155065" marR="796290" lvl="2" indent="-228600">
              <a:lnSpc>
                <a:spcPts val="2160"/>
              </a:lnSpc>
              <a:spcBef>
                <a:spcPts val="50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000" dirty="0">
                <a:latin typeface="Times New Roman"/>
                <a:cs typeface="Times New Roman"/>
              </a:rPr>
              <a:t>The extent to </a:t>
            </a:r>
            <a:r>
              <a:rPr sz="2000" spc="-5" dirty="0">
                <a:latin typeface="Times New Roman"/>
                <a:cs typeface="Times New Roman"/>
              </a:rPr>
              <a:t>which sole </a:t>
            </a:r>
            <a:r>
              <a:rPr sz="2000" dirty="0">
                <a:latin typeface="Times New Roman"/>
                <a:cs typeface="Times New Roman"/>
              </a:rPr>
              <a:t>entrepreneur or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founding </a:t>
            </a:r>
            <a:r>
              <a:rPr sz="2000" spc="-5" dirty="0">
                <a:latin typeface="Times New Roman"/>
                <a:cs typeface="Times New Roman"/>
              </a:rPr>
              <a:t>team  </a:t>
            </a:r>
            <a:r>
              <a:rPr sz="2000" dirty="0">
                <a:latin typeface="Times New Roman"/>
                <a:cs typeface="Times New Roman"/>
              </a:rPr>
              <a:t>understands the </a:t>
            </a:r>
            <a:r>
              <a:rPr sz="2000" spc="-5" dirty="0">
                <a:latin typeface="Times New Roman"/>
                <a:cs typeface="Times New Roman"/>
              </a:rPr>
              <a:t>markets </a:t>
            </a:r>
            <a:r>
              <a:rPr sz="2000" spc="-10" dirty="0">
                <a:latin typeface="Times New Roman"/>
                <a:cs typeface="Times New Roman"/>
              </a:rPr>
              <a:t>in </a:t>
            </a:r>
            <a:r>
              <a:rPr sz="2000" spc="-5" dirty="0">
                <a:latin typeface="Times New Roman"/>
                <a:cs typeface="Times New Roman"/>
              </a:rPr>
              <a:t>which the </a:t>
            </a:r>
            <a:r>
              <a:rPr sz="2000" dirty="0">
                <a:latin typeface="Times New Roman"/>
                <a:cs typeface="Times New Roman"/>
              </a:rPr>
              <a:t>firm </a:t>
            </a:r>
            <a:r>
              <a:rPr sz="2000" spc="-5" dirty="0">
                <a:latin typeface="Times New Roman"/>
                <a:cs typeface="Times New Roman"/>
              </a:rPr>
              <a:t>will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participate.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15052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-64174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445">
              <a:spcBef>
                <a:spcPts val="100"/>
              </a:spcBef>
            </a:pPr>
            <a:r>
              <a:rPr spc="-5" dirty="0"/>
              <a:t>Management</a:t>
            </a:r>
            <a:r>
              <a:rPr spc="-70" dirty="0"/>
              <a:t> </a:t>
            </a:r>
            <a:r>
              <a:rPr spc="-5" dirty="0"/>
              <a:t>Prowess</a:t>
            </a:r>
          </a:p>
          <a:p>
            <a:pPr marL="4445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828800" y="2133600"/>
            <a:ext cx="5087620" cy="304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10401" y="2167890"/>
            <a:ext cx="3198495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  <a:buFont typeface="Arial"/>
              <a:buChar char="•"/>
              <a:tabLst>
                <a:tab pos="195580" algn="l"/>
              </a:tabLst>
            </a:pPr>
            <a:r>
              <a:rPr sz="2400" spc="-5" dirty="0">
                <a:latin typeface="Times New Roman"/>
                <a:cs typeface="Times New Roman"/>
              </a:rPr>
              <a:t>An </a:t>
            </a:r>
            <a:r>
              <a:rPr sz="2400" dirty="0">
                <a:latin typeface="Times New Roman"/>
                <a:cs typeface="Times New Roman"/>
              </a:rPr>
              <a:t>indication of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passion  </a:t>
            </a:r>
            <a:r>
              <a:rPr sz="2400" spc="5" dirty="0">
                <a:latin typeface="Times New Roman"/>
                <a:cs typeface="Times New Roman"/>
              </a:rPr>
              <a:t>is </a:t>
            </a:r>
            <a:r>
              <a:rPr sz="2400" dirty="0">
                <a:latin typeface="Times New Roman"/>
                <a:cs typeface="Times New Roman"/>
              </a:rPr>
              <a:t>the willingness of a  new venture team to  </a:t>
            </a:r>
            <a:r>
              <a:rPr sz="2400" spc="-5" dirty="0">
                <a:latin typeface="Times New Roman"/>
                <a:cs typeface="Times New Roman"/>
              </a:rPr>
              <a:t>complete </a:t>
            </a:r>
            <a:r>
              <a:rPr sz="2400" dirty="0">
                <a:latin typeface="Times New Roman"/>
                <a:cs typeface="Times New Roman"/>
              </a:rPr>
              <a:t>a  </a:t>
            </a:r>
            <a:r>
              <a:rPr sz="2400" spc="-5" dirty="0">
                <a:latin typeface="Times New Roman"/>
                <a:cs typeface="Times New Roman"/>
              </a:rPr>
              <a:t>comprehensive</a:t>
            </a:r>
            <a:endParaRPr sz="2400">
              <a:latin typeface="Times New Roman"/>
              <a:cs typeface="Times New Roman"/>
            </a:endParaRPr>
          </a:p>
          <a:p>
            <a:pPr marL="165100"/>
            <a:r>
              <a:rPr sz="2400" dirty="0">
                <a:latin typeface="Times New Roman"/>
                <a:cs typeface="Times New Roman"/>
              </a:rPr>
              <a:t>feasibility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analysis.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67138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0512" y="0"/>
            <a:ext cx="10670976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z="4000" spc="-5" dirty="0"/>
              <a:t>Resource</a:t>
            </a:r>
            <a:r>
              <a:rPr sz="4000" spc="-40" dirty="0"/>
              <a:t> </a:t>
            </a:r>
            <a:r>
              <a:rPr sz="4000" spc="-10" dirty="0"/>
              <a:t>Sufficiency</a:t>
            </a:r>
          </a:p>
          <a:p>
            <a:pPr marL="3810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468120"/>
            <a:ext cx="7816215" cy="3561079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Resource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Sufficiency</a:t>
            </a:r>
            <a:endParaRPr sz="2800">
              <a:latin typeface="Times New Roman"/>
              <a:cs typeface="Times New Roman"/>
            </a:endParaRPr>
          </a:p>
          <a:p>
            <a:pPr marL="755650" marR="918844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This topic pertains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an assessment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whether an  </a:t>
            </a:r>
            <a:r>
              <a:rPr sz="2400" dirty="0">
                <a:latin typeface="Times New Roman"/>
                <a:cs typeface="Times New Roman"/>
              </a:rPr>
              <a:t>entrepreneur has </a:t>
            </a:r>
            <a:r>
              <a:rPr sz="2400" spc="-5" dirty="0">
                <a:latin typeface="Times New Roman"/>
                <a:cs typeface="Times New Roman"/>
              </a:rPr>
              <a:t>sufficient </a:t>
            </a:r>
            <a:r>
              <a:rPr sz="2400" dirty="0">
                <a:latin typeface="Times New Roman"/>
                <a:cs typeface="Times New Roman"/>
              </a:rPr>
              <a:t>resources to launch the  proposed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venture.</a:t>
            </a:r>
            <a:endParaRPr sz="2400">
              <a:latin typeface="Times New Roman"/>
              <a:cs typeface="Times New Roman"/>
            </a:endParaRPr>
          </a:p>
          <a:p>
            <a:pPr marL="755650" marR="5080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To test resource </a:t>
            </a:r>
            <a:r>
              <a:rPr sz="2400" spc="-5" dirty="0">
                <a:latin typeface="Times New Roman"/>
                <a:cs typeface="Times New Roman"/>
              </a:rPr>
              <a:t>sufficiency,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firm should </a:t>
            </a:r>
            <a:r>
              <a:rPr sz="2400" dirty="0">
                <a:latin typeface="Times New Roman"/>
                <a:cs typeface="Times New Roman"/>
              </a:rPr>
              <a:t>list the 6 to 12  </a:t>
            </a:r>
            <a:r>
              <a:rPr sz="2400" spc="-10" dirty="0">
                <a:latin typeface="Times New Roman"/>
                <a:cs typeface="Times New Roman"/>
              </a:rPr>
              <a:t>most </a:t>
            </a:r>
            <a:r>
              <a:rPr sz="2400" dirty="0">
                <a:latin typeface="Times New Roman"/>
                <a:cs typeface="Times New Roman"/>
              </a:rPr>
              <a:t>critical </a:t>
            </a:r>
            <a:r>
              <a:rPr sz="2400" spc="-5" dirty="0">
                <a:latin typeface="Times New Roman"/>
                <a:cs typeface="Times New Roman"/>
              </a:rPr>
              <a:t>nonfinancial </a:t>
            </a:r>
            <a:r>
              <a:rPr sz="2400" dirty="0">
                <a:latin typeface="Times New Roman"/>
                <a:cs typeface="Times New Roman"/>
              </a:rPr>
              <a:t>resources that </a:t>
            </a:r>
            <a:r>
              <a:rPr sz="2400" spc="-5" dirty="0">
                <a:latin typeface="Times New Roman"/>
                <a:cs typeface="Times New Roman"/>
              </a:rPr>
              <a:t>will </a:t>
            </a:r>
            <a:r>
              <a:rPr sz="2400" dirty="0">
                <a:latin typeface="Times New Roman"/>
                <a:cs typeface="Times New Roman"/>
              </a:rPr>
              <a:t>be </a:t>
            </a:r>
            <a:r>
              <a:rPr sz="2400" spc="-5" dirty="0">
                <a:latin typeface="Times New Roman"/>
                <a:cs typeface="Times New Roman"/>
              </a:rPr>
              <a:t>needed </a:t>
            </a:r>
            <a:r>
              <a:rPr sz="2400" spc="5" dirty="0">
                <a:latin typeface="Times New Roman"/>
                <a:cs typeface="Times New Roman"/>
              </a:rPr>
              <a:t>to  </a:t>
            </a:r>
            <a:r>
              <a:rPr sz="2400" spc="-5" dirty="0">
                <a:latin typeface="Times New Roman"/>
                <a:cs typeface="Times New Roman"/>
              </a:rPr>
              <a:t>move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idea </a:t>
            </a:r>
            <a:r>
              <a:rPr sz="2400" spc="-5" dirty="0">
                <a:latin typeface="Times New Roman"/>
                <a:cs typeface="Times New Roman"/>
              </a:rPr>
              <a:t>forward successfully.</a:t>
            </a:r>
            <a:endParaRPr sz="2400">
              <a:latin typeface="Times New Roman"/>
              <a:cs typeface="Times New Roman"/>
            </a:endParaRPr>
          </a:p>
          <a:p>
            <a:pPr marL="1155065" marR="274320" lvl="2" indent="-228600" algn="just">
              <a:lnSpc>
                <a:spcPct val="100400"/>
              </a:lnSpc>
              <a:spcBef>
                <a:spcPts val="480"/>
              </a:spcBef>
              <a:buChar char="•"/>
              <a:tabLst>
                <a:tab pos="1155700" algn="l"/>
              </a:tabLst>
            </a:pPr>
            <a:r>
              <a:rPr sz="2000" dirty="0">
                <a:latin typeface="Times New Roman"/>
                <a:cs typeface="Times New Roman"/>
              </a:rPr>
              <a:t>If </a:t>
            </a:r>
            <a:r>
              <a:rPr sz="2000" spc="-5" dirty="0">
                <a:latin typeface="Times New Roman"/>
                <a:cs typeface="Times New Roman"/>
              </a:rPr>
              <a:t>critical </a:t>
            </a:r>
            <a:r>
              <a:rPr sz="2000" dirty="0">
                <a:latin typeface="Times New Roman"/>
                <a:cs typeface="Times New Roman"/>
              </a:rPr>
              <a:t>resources are not </a:t>
            </a:r>
            <a:r>
              <a:rPr sz="2000" spc="-5" dirty="0">
                <a:latin typeface="Times New Roman"/>
                <a:cs typeface="Times New Roman"/>
              </a:rPr>
              <a:t>available in certain areas, it </a:t>
            </a:r>
            <a:r>
              <a:rPr sz="2000" spc="-10" dirty="0">
                <a:latin typeface="Times New Roman"/>
                <a:cs typeface="Times New Roman"/>
              </a:rPr>
              <a:t>may </a:t>
            </a:r>
            <a:r>
              <a:rPr sz="2000" dirty="0">
                <a:latin typeface="Times New Roman"/>
                <a:cs typeface="Times New Roman"/>
              </a:rPr>
              <a:t>be  </a:t>
            </a:r>
            <a:r>
              <a:rPr sz="2000" spc="-5" dirty="0">
                <a:latin typeface="Times New Roman"/>
                <a:cs typeface="Times New Roman"/>
              </a:rPr>
              <a:t>impractical to </a:t>
            </a:r>
            <a:r>
              <a:rPr sz="2000" dirty="0">
                <a:latin typeface="Times New Roman"/>
                <a:cs typeface="Times New Roman"/>
              </a:rPr>
              <a:t>proceed </a:t>
            </a:r>
            <a:r>
              <a:rPr sz="2000" spc="-5" dirty="0">
                <a:latin typeface="Times New Roman"/>
                <a:cs typeface="Times New Roman"/>
              </a:rPr>
              <a:t>with the business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idea.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11696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7448" y="6047"/>
            <a:ext cx="10108704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z="4000" spc="-5" dirty="0"/>
              <a:t>Resource</a:t>
            </a:r>
            <a:r>
              <a:rPr sz="4000" spc="-40" dirty="0"/>
              <a:t> </a:t>
            </a:r>
            <a:r>
              <a:rPr sz="4000" spc="-10" dirty="0"/>
              <a:t>Sufficiency</a:t>
            </a:r>
          </a:p>
          <a:p>
            <a:pPr marL="3810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976437" y="2085786"/>
            <a:ext cx="8239125" cy="3895725"/>
            <a:chOff x="452527" y="2357527"/>
            <a:chExt cx="8239125" cy="3895725"/>
          </a:xfrm>
        </p:grpSpPr>
        <p:sp>
          <p:nvSpPr>
            <p:cNvPr id="5" name="object 5"/>
            <p:cNvSpPr/>
            <p:nvPr/>
          </p:nvSpPr>
          <p:spPr>
            <a:xfrm>
              <a:off x="457199" y="2362199"/>
              <a:ext cx="8229600" cy="3886200"/>
            </a:xfrm>
            <a:custGeom>
              <a:avLst/>
              <a:gdLst/>
              <a:ahLst/>
              <a:cxnLst/>
              <a:rect l="l" t="t" r="r" b="b"/>
              <a:pathLst>
                <a:path w="8229600" h="3886200">
                  <a:moveTo>
                    <a:pt x="8229600" y="0"/>
                  </a:moveTo>
                  <a:lnTo>
                    <a:pt x="0" y="0"/>
                  </a:lnTo>
                  <a:lnTo>
                    <a:pt x="0" y="3886200"/>
                  </a:lnTo>
                  <a:lnTo>
                    <a:pt x="8229600" y="38862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57199" y="2362199"/>
              <a:ext cx="8229600" cy="3886200"/>
            </a:xfrm>
            <a:custGeom>
              <a:avLst/>
              <a:gdLst/>
              <a:ahLst/>
              <a:cxnLst/>
              <a:rect l="l" t="t" r="r" b="b"/>
              <a:pathLst>
                <a:path w="8229600" h="3886200">
                  <a:moveTo>
                    <a:pt x="4114800" y="3886200"/>
                  </a:moveTo>
                  <a:lnTo>
                    <a:pt x="0" y="3886200"/>
                  </a:lnTo>
                  <a:lnTo>
                    <a:pt x="0" y="0"/>
                  </a:lnTo>
                  <a:lnTo>
                    <a:pt x="8229600" y="0"/>
                  </a:lnTo>
                  <a:lnTo>
                    <a:pt x="8229600" y="3886200"/>
                  </a:lnTo>
                  <a:lnTo>
                    <a:pt x="4114800" y="38862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981200" y="1369992"/>
            <a:ext cx="7426959" cy="4611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40180" marR="17780" indent="-822960"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Examples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nonfinancial </a:t>
            </a:r>
            <a:r>
              <a:rPr sz="2400" dirty="0">
                <a:latin typeface="Times New Roman"/>
                <a:cs typeface="Times New Roman"/>
              </a:rPr>
              <a:t>resources that </a:t>
            </a:r>
            <a:r>
              <a:rPr sz="2400" spc="-10" dirty="0">
                <a:latin typeface="Times New Roman"/>
                <a:cs typeface="Times New Roman"/>
              </a:rPr>
              <a:t>may </a:t>
            </a:r>
            <a:r>
              <a:rPr sz="2400" dirty="0">
                <a:latin typeface="Times New Roman"/>
                <a:cs typeface="Times New Roman"/>
              </a:rPr>
              <a:t>be critical  to the </a:t>
            </a:r>
            <a:r>
              <a:rPr sz="2400" spc="-5" dirty="0">
                <a:latin typeface="Times New Roman"/>
                <a:cs typeface="Times New Roman"/>
              </a:rPr>
              <a:t>successful </a:t>
            </a:r>
            <a:r>
              <a:rPr sz="2400" dirty="0">
                <a:latin typeface="Times New Roman"/>
                <a:cs typeface="Times New Roman"/>
              </a:rPr>
              <a:t>launch </a:t>
            </a:r>
            <a:r>
              <a:rPr sz="2400" spc="-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new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</a:t>
            </a:r>
            <a:endParaRPr sz="2400" dirty="0">
              <a:latin typeface="Times New Roman"/>
              <a:cs typeface="Times New Roman"/>
            </a:endParaRPr>
          </a:p>
          <a:p>
            <a:pPr marL="144780" indent="-119380">
              <a:spcBef>
                <a:spcPts val="2040"/>
              </a:spcBef>
              <a:buSzPct val="80000"/>
              <a:buChar char="•"/>
              <a:tabLst>
                <a:tab pos="144780" algn="l"/>
              </a:tabLst>
            </a:pPr>
            <a:r>
              <a:rPr sz="2000" spc="-5" dirty="0">
                <a:latin typeface="Times New Roman"/>
                <a:cs typeface="Times New Roman"/>
              </a:rPr>
              <a:t>Availability </a:t>
            </a:r>
            <a:r>
              <a:rPr sz="2000" dirty="0">
                <a:latin typeface="Times New Roman"/>
                <a:cs typeface="Times New Roman"/>
              </a:rPr>
              <a:t>of affordable </a:t>
            </a:r>
            <a:r>
              <a:rPr sz="2000" spc="-5" dirty="0">
                <a:latin typeface="Times New Roman"/>
                <a:cs typeface="Times New Roman"/>
              </a:rPr>
              <a:t>office </a:t>
            </a:r>
            <a:r>
              <a:rPr sz="2000" dirty="0">
                <a:latin typeface="Times New Roman"/>
                <a:cs typeface="Times New Roman"/>
              </a:rPr>
              <a:t>or </a:t>
            </a:r>
            <a:r>
              <a:rPr sz="2000" spc="-5" dirty="0">
                <a:latin typeface="Times New Roman"/>
                <a:cs typeface="Times New Roman"/>
              </a:rPr>
              <a:t>lab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space.</a:t>
            </a:r>
          </a:p>
          <a:p>
            <a:pPr marL="176530" indent="-151130">
              <a:spcBef>
                <a:spcPts val="124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Likelihood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local </a:t>
            </a:r>
            <a:r>
              <a:rPr sz="2000" dirty="0">
                <a:latin typeface="Times New Roman"/>
                <a:cs typeface="Times New Roman"/>
              </a:rPr>
              <a:t>and </a:t>
            </a:r>
            <a:r>
              <a:rPr sz="2000" spc="-5" dirty="0">
                <a:latin typeface="Times New Roman"/>
                <a:cs typeface="Times New Roman"/>
              </a:rPr>
              <a:t>state government </a:t>
            </a:r>
            <a:r>
              <a:rPr sz="2000" dirty="0">
                <a:latin typeface="Times New Roman"/>
                <a:cs typeface="Times New Roman"/>
              </a:rPr>
              <a:t>support of </a:t>
            </a:r>
            <a:r>
              <a:rPr sz="2000" spc="-5" dirty="0">
                <a:latin typeface="Times New Roman"/>
                <a:cs typeface="Times New Roman"/>
              </a:rPr>
              <a:t>the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business.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Quality </a:t>
            </a:r>
            <a:r>
              <a:rPr sz="2000" dirty="0">
                <a:latin typeface="Times New Roman"/>
                <a:cs typeface="Times New Roman"/>
              </a:rPr>
              <a:t>of the labor pool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available.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Proximity to </a:t>
            </a:r>
            <a:r>
              <a:rPr sz="2000" dirty="0">
                <a:latin typeface="Times New Roman"/>
                <a:cs typeface="Times New Roman"/>
              </a:rPr>
              <a:t>key </a:t>
            </a:r>
            <a:r>
              <a:rPr sz="2000" spc="-5" dirty="0">
                <a:latin typeface="Times New Roman"/>
                <a:cs typeface="Times New Roman"/>
              </a:rPr>
              <a:t>suppliers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customers.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Willingness </a:t>
            </a:r>
            <a:r>
              <a:rPr sz="2000" dirty="0">
                <a:latin typeface="Times New Roman"/>
                <a:cs typeface="Times New Roman"/>
              </a:rPr>
              <a:t>of high </a:t>
            </a:r>
            <a:r>
              <a:rPr sz="2000" spc="-5" dirty="0">
                <a:latin typeface="Times New Roman"/>
                <a:cs typeface="Times New Roman"/>
              </a:rPr>
              <a:t>quality employees to </a:t>
            </a:r>
            <a:r>
              <a:rPr sz="2000" dirty="0">
                <a:latin typeface="Times New Roman"/>
                <a:cs typeface="Times New Roman"/>
              </a:rPr>
              <a:t>join </a:t>
            </a:r>
            <a:r>
              <a:rPr sz="2000" spc="-5" dirty="0">
                <a:latin typeface="Times New Roman"/>
                <a:cs typeface="Times New Roman"/>
              </a:rPr>
              <a:t>the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firm.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Likelihood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establishing </a:t>
            </a:r>
            <a:r>
              <a:rPr sz="2000" dirty="0">
                <a:latin typeface="Times New Roman"/>
                <a:cs typeface="Times New Roman"/>
              </a:rPr>
              <a:t>favorable </a:t>
            </a:r>
            <a:r>
              <a:rPr sz="2000" spc="-5" dirty="0">
                <a:latin typeface="Times New Roman"/>
                <a:cs typeface="Times New Roman"/>
              </a:rPr>
              <a:t>strategic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partnerships.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Proximity to </a:t>
            </a:r>
            <a:r>
              <a:rPr sz="2000" spc="-10" dirty="0">
                <a:latin typeface="Times New Roman"/>
                <a:cs typeface="Times New Roman"/>
              </a:rPr>
              <a:t>similar firms </a:t>
            </a:r>
            <a:r>
              <a:rPr sz="2000" dirty="0">
                <a:latin typeface="Times New Roman"/>
                <a:cs typeface="Times New Roman"/>
              </a:rPr>
              <a:t>for the purpose of </a:t>
            </a:r>
            <a:r>
              <a:rPr sz="2000" spc="-5" dirty="0">
                <a:latin typeface="Times New Roman"/>
                <a:cs typeface="Times New Roman"/>
              </a:rPr>
              <a:t>sharing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knowledge.</a:t>
            </a:r>
          </a:p>
          <a:p>
            <a:pPr marL="176530" indent="-151130">
              <a:spcBef>
                <a:spcPts val="124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Possibility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obtaining intellectual </a:t>
            </a:r>
            <a:r>
              <a:rPr sz="2000" dirty="0">
                <a:latin typeface="Times New Roman"/>
                <a:cs typeface="Times New Roman"/>
              </a:rPr>
              <a:t>property </a:t>
            </a:r>
            <a:r>
              <a:rPr sz="2000" spc="-5" dirty="0">
                <a:latin typeface="Times New Roman"/>
                <a:cs typeface="Times New Roman"/>
              </a:rPr>
              <a:t>protection in </a:t>
            </a:r>
            <a:r>
              <a:rPr sz="2000" dirty="0">
                <a:latin typeface="Times New Roman"/>
                <a:cs typeface="Times New Roman"/>
              </a:rPr>
              <a:t>key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areas.</a:t>
            </a:r>
            <a:endParaRPr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50879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76200"/>
            <a:ext cx="10972800" cy="1143000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635">
              <a:spcBef>
                <a:spcPts val="100"/>
              </a:spcBef>
            </a:pPr>
            <a:r>
              <a:rPr spc="-5" dirty="0"/>
              <a:t>Financial Feasibility</a:t>
            </a:r>
            <a:r>
              <a:rPr spc="-50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034541" y="2548890"/>
            <a:ext cx="293687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47090" marR="5080" indent="-83439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Financial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Feasibility  Analysis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15</a:t>
            </a:fld>
            <a:endParaRPr spc="-5" dirty="0"/>
          </a:p>
        </p:txBody>
      </p:sp>
      <p:sp>
        <p:nvSpPr>
          <p:cNvPr id="5" name="object 5"/>
          <p:cNvSpPr txBox="1"/>
          <p:nvPr/>
        </p:nvSpPr>
        <p:spPr>
          <a:xfrm>
            <a:off x="5316488" y="1988840"/>
            <a:ext cx="5351512" cy="2137764"/>
          </a:xfrm>
          <a:prstGeom prst="rect">
            <a:avLst/>
          </a:prstGeom>
          <a:solidFill>
            <a:srgbClr val="FFFFCC"/>
          </a:solidFill>
          <a:ln w="9344">
            <a:solidFill>
              <a:srgbClr val="000000"/>
            </a:solidFill>
          </a:ln>
        </p:spPr>
        <p:txBody>
          <a:bodyPr vert="horz" wrap="square" lIns="0" tIns="123189" rIns="0" bIns="0" rtlCol="0">
            <a:spAutoFit/>
          </a:bodyPr>
          <a:lstStyle/>
          <a:p>
            <a:pPr marL="166370">
              <a:spcBef>
                <a:spcPts val="969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 dirty="0">
              <a:latin typeface="Times New Roman"/>
              <a:cs typeface="Times New Roman"/>
            </a:endParaRPr>
          </a:p>
          <a:p>
            <a:pPr marL="393700" marR="267335" indent="-151130">
              <a:spcBef>
                <a:spcPts val="1320"/>
              </a:spcBef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the final </a:t>
            </a:r>
            <a:r>
              <a:rPr sz="2400" spc="-5" dirty="0">
                <a:latin typeface="Times New Roman"/>
                <a:cs typeface="Times New Roman"/>
              </a:rPr>
              <a:t>component </a:t>
            </a:r>
            <a:r>
              <a:rPr sz="2400" dirty="0">
                <a:latin typeface="Times New Roman"/>
                <a:cs typeface="Times New Roman"/>
              </a:rPr>
              <a:t>of a  </a:t>
            </a:r>
            <a:r>
              <a:rPr sz="2400" spc="-5" dirty="0">
                <a:latin typeface="Times New Roman"/>
                <a:cs typeface="Times New Roman"/>
              </a:rPr>
              <a:t>comprehensive feasibility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analysis.</a:t>
            </a:r>
          </a:p>
          <a:p>
            <a:pPr marL="393700" marR="227329" indent="-151130"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preliminary financial assessment  </a:t>
            </a:r>
            <a:r>
              <a:rPr sz="2400" spc="5" dirty="0">
                <a:latin typeface="Times New Roman"/>
                <a:cs typeface="Times New Roman"/>
              </a:rPr>
              <a:t>is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sufficient.</a:t>
            </a:r>
            <a:endParaRPr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576428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8200" y="240368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635">
              <a:spcBef>
                <a:spcPts val="100"/>
              </a:spcBef>
            </a:pPr>
            <a:r>
              <a:rPr spc="-5" dirty="0"/>
              <a:t>Financial Feasibility</a:t>
            </a:r>
            <a:r>
              <a:rPr spc="-50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169411" y="1482090"/>
            <a:ext cx="3535679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82600" marR="5080" indent="-46990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financial  feasibility analysis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1172210" marR="441959" indent="-801370">
              <a:spcBef>
                <a:spcPts val="1620"/>
              </a:spcBef>
            </a:pPr>
            <a:r>
              <a:rPr sz="2400" dirty="0">
                <a:latin typeface="Times New Roman"/>
                <a:cs typeface="Times New Roman"/>
              </a:rPr>
              <a:t>Total </a:t>
            </a:r>
            <a:r>
              <a:rPr sz="2400" spc="-5" dirty="0">
                <a:latin typeface="Times New Roman"/>
                <a:cs typeface="Times New Roman"/>
              </a:rPr>
              <a:t>Start-Up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Cash  Needed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00400" cy="1143000"/>
          </a:xfrm>
          <a:custGeom>
            <a:avLst/>
            <a:gdLst/>
            <a:ahLst/>
            <a:cxnLst/>
            <a:rect l="l" t="t" r="r" b="b"/>
            <a:pathLst>
              <a:path w="3200400" h="1143000">
                <a:moveTo>
                  <a:pt x="3200400" y="0"/>
                </a:moveTo>
                <a:lnTo>
                  <a:pt x="0" y="0"/>
                </a:lnTo>
                <a:lnTo>
                  <a:pt x="0" y="1143000"/>
                </a:lnTo>
                <a:lnTo>
                  <a:pt x="32004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1"/>
            <a:ext cx="32004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442595" marR="43815" indent="-392430">
              <a:spcBef>
                <a:spcPts val="1620"/>
              </a:spcBef>
            </a:pPr>
            <a:r>
              <a:rPr sz="2400" spc="-5" dirty="0">
                <a:latin typeface="Times New Roman"/>
                <a:cs typeface="Times New Roman"/>
              </a:rPr>
              <a:t>Financial Performance </a:t>
            </a:r>
            <a:r>
              <a:rPr sz="2400" dirty="0">
                <a:latin typeface="Times New Roman"/>
                <a:cs typeface="Times New Roman"/>
              </a:rPr>
              <a:t>of  </a:t>
            </a:r>
            <a:r>
              <a:rPr sz="2400" spc="-5" dirty="0">
                <a:latin typeface="Times New Roman"/>
                <a:cs typeface="Times New Roman"/>
              </a:rPr>
              <a:t>Similar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Businesses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419600" y="42672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419600" y="4267200"/>
            <a:ext cx="3276600" cy="1143000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336550" marR="407670" indent="76835" algn="ctr">
              <a:spcBef>
                <a:spcPts val="180"/>
              </a:spcBef>
            </a:pPr>
            <a:r>
              <a:rPr sz="2400" spc="-5" dirty="0">
                <a:latin typeface="Times New Roman"/>
                <a:cs typeface="Times New Roman"/>
              </a:rPr>
              <a:t>Overall Financial  </a:t>
            </a:r>
            <a:r>
              <a:rPr sz="2400" dirty="0">
                <a:latin typeface="Times New Roman"/>
                <a:cs typeface="Times New Roman"/>
              </a:rPr>
              <a:t>Attractiveness of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  </a:t>
            </a:r>
            <a:r>
              <a:rPr sz="2400" spc="-5" dirty="0">
                <a:latin typeface="Times New Roman"/>
                <a:cs typeface="Times New Roman"/>
              </a:rPr>
              <a:t>Proposed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Venture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842442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9276" y="423062"/>
            <a:ext cx="6993448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Total Start-Up </a:t>
            </a:r>
            <a:r>
              <a:rPr spc="-10" dirty="0"/>
              <a:t>Cash</a:t>
            </a:r>
            <a:r>
              <a:rPr spc="-90" dirty="0"/>
              <a:t> </a:t>
            </a:r>
            <a:r>
              <a:rPr spc="-5" dirty="0"/>
              <a:t>Needed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544319"/>
            <a:ext cx="7662545" cy="332867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 algn="just">
              <a:spcBef>
                <a:spcPts val="800"/>
              </a:spcBef>
              <a:buChar char="•"/>
              <a:tabLst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Total Start-Up Cash </a:t>
            </a:r>
            <a:r>
              <a:rPr sz="2800" spc="-10" dirty="0">
                <a:latin typeface="Times New Roman"/>
                <a:cs typeface="Times New Roman"/>
              </a:rPr>
              <a:t>Needed</a:t>
            </a:r>
            <a:endParaRPr sz="2800">
              <a:latin typeface="Times New Roman"/>
              <a:cs typeface="Times New Roman"/>
            </a:endParaRPr>
          </a:p>
          <a:p>
            <a:pPr marL="755650" marR="578485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first </a:t>
            </a:r>
            <a:r>
              <a:rPr sz="2400" spc="-5" dirty="0">
                <a:latin typeface="Times New Roman"/>
                <a:cs typeface="Times New Roman"/>
              </a:rPr>
              <a:t>issues refers </a:t>
            </a:r>
            <a:r>
              <a:rPr sz="2400" dirty="0">
                <a:latin typeface="Times New Roman"/>
                <a:cs typeface="Times New Roman"/>
              </a:rPr>
              <a:t>to the the total </a:t>
            </a:r>
            <a:r>
              <a:rPr sz="2400" spc="-5" dirty="0">
                <a:latin typeface="Times New Roman"/>
                <a:cs typeface="Times New Roman"/>
              </a:rPr>
              <a:t>cash </a:t>
            </a:r>
            <a:r>
              <a:rPr sz="2400" dirty="0">
                <a:latin typeface="Times New Roman"/>
                <a:cs typeface="Times New Roman"/>
              </a:rPr>
              <a:t>needed to  prepare the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make </a:t>
            </a:r>
            <a:r>
              <a:rPr sz="2400" dirty="0">
                <a:latin typeface="Times New Roman"/>
                <a:cs typeface="Times New Roman"/>
              </a:rPr>
              <a:t>its first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sale.</a:t>
            </a:r>
            <a:endParaRPr sz="2400">
              <a:latin typeface="Times New Roman"/>
              <a:cs typeface="Times New Roman"/>
            </a:endParaRPr>
          </a:p>
          <a:p>
            <a:pPr marL="755650" marR="467995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An actual </a:t>
            </a:r>
            <a:r>
              <a:rPr sz="2400" dirty="0">
                <a:latin typeface="Times New Roman"/>
                <a:cs typeface="Times New Roman"/>
              </a:rPr>
              <a:t>budget should be prepared that lists all the  anticipated capital </a:t>
            </a:r>
            <a:r>
              <a:rPr sz="2400" spc="-5" dirty="0">
                <a:latin typeface="Times New Roman"/>
                <a:cs typeface="Times New Roman"/>
              </a:rPr>
              <a:t>purchases </a:t>
            </a:r>
            <a:r>
              <a:rPr sz="2400" dirty="0">
                <a:latin typeface="Times New Roman"/>
                <a:cs typeface="Times New Roman"/>
              </a:rPr>
              <a:t>and operating </a:t>
            </a:r>
            <a:r>
              <a:rPr sz="2400" spc="-5" dirty="0">
                <a:latin typeface="Times New Roman"/>
                <a:cs typeface="Times New Roman"/>
              </a:rPr>
              <a:t>expenses  needed </a:t>
            </a:r>
            <a:r>
              <a:rPr sz="2400" dirty="0">
                <a:latin typeface="Times New Roman"/>
                <a:cs typeface="Times New Roman"/>
              </a:rPr>
              <a:t>to generate the </a:t>
            </a:r>
            <a:r>
              <a:rPr sz="2400" spc="-5" dirty="0">
                <a:latin typeface="Times New Roman"/>
                <a:cs typeface="Times New Roman"/>
              </a:rPr>
              <a:t>first </a:t>
            </a:r>
            <a:r>
              <a:rPr sz="2400" dirty="0">
                <a:latin typeface="Times New Roman"/>
                <a:cs typeface="Times New Roman"/>
              </a:rPr>
              <a:t>$1 in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revenues.</a:t>
            </a:r>
            <a:endParaRPr sz="2400">
              <a:latin typeface="Times New Roman"/>
              <a:cs typeface="Times New Roman"/>
            </a:endParaRPr>
          </a:p>
          <a:p>
            <a:pPr marL="755650" marR="5080" lvl="1" indent="-285750" algn="just">
              <a:spcBef>
                <a:spcPts val="59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point of this exercise is to </a:t>
            </a:r>
            <a:r>
              <a:rPr sz="2400" spc="-5" dirty="0">
                <a:latin typeface="Times New Roman"/>
                <a:cs typeface="Times New Roman"/>
              </a:rPr>
              <a:t>determine </a:t>
            </a:r>
            <a:r>
              <a:rPr sz="2400" dirty="0">
                <a:latin typeface="Times New Roman"/>
                <a:cs typeface="Times New Roman"/>
              </a:rPr>
              <a:t>if the </a:t>
            </a:r>
            <a:r>
              <a:rPr sz="2400" spc="-5" dirty="0">
                <a:latin typeface="Times New Roman"/>
                <a:cs typeface="Times New Roman"/>
              </a:rPr>
              <a:t>proposed  </a:t>
            </a:r>
            <a:r>
              <a:rPr sz="2400" dirty="0">
                <a:latin typeface="Times New Roman"/>
                <a:cs typeface="Times New Roman"/>
              </a:rPr>
              <a:t>venture is realistic given the total start-up </a:t>
            </a:r>
            <a:r>
              <a:rPr sz="2400" spc="-5" dirty="0">
                <a:latin typeface="Times New Roman"/>
                <a:cs typeface="Times New Roman"/>
              </a:rPr>
              <a:t>cash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needed.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3716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6249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376" y="378933"/>
            <a:ext cx="11089231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057400" marR="5080" indent="-2044700">
              <a:spcBef>
                <a:spcPts val="100"/>
              </a:spcBef>
            </a:pPr>
            <a:r>
              <a:rPr spc="-5" dirty="0"/>
              <a:t>Financial Performance </a:t>
            </a:r>
            <a:r>
              <a:rPr dirty="0"/>
              <a:t>of</a:t>
            </a:r>
            <a:r>
              <a:rPr spc="-70" dirty="0"/>
              <a:t> </a:t>
            </a:r>
            <a:r>
              <a:rPr spc="-10" dirty="0"/>
              <a:t>Similar  </a:t>
            </a:r>
            <a:r>
              <a:rPr spc="-5" dirty="0"/>
              <a:t>Businesses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3392" y="1391919"/>
            <a:ext cx="10513167" cy="3831818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Financial </a:t>
            </a:r>
            <a:r>
              <a:rPr sz="2800" spc="-10" dirty="0">
                <a:latin typeface="Times New Roman"/>
                <a:cs typeface="Times New Roman"/>
              </a:rPr>
              <a:t>Performance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Similar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Businesses</a:t>
            </a:r>
            <a:endParaRPr sz="2800" dirty="0">
              <a:latin typeface="Times New Roman"/>
              <a:cs typeface="Times New Roman"/>
            </a:endParaRPr>
          </a:p>
          <a:p>
            <a:pPr marL="755650" marR="208279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Estimate </a:t>
            </a:r>
            <a:r>
              <a:rPr sz="2400" dirty="0">
                <a:latin typeface="Times New Roman"/>
                <a:cs typeface="Times New Roman"/>
              </a:rPr>
              <a:t>the proposed start-up’s </a:t>
            </a:r>
            <a:r>
              <a:rPr sz="2400" spc="-5" dirty="0">
                <a:latin typeface="Times New Roman"/>
                <a:cs typeface="Times New Roman"/>
              </a:rPr>
              <a:t>financial performance </a:t>
            </a:r>
            <a:r>
              <a:rPr sz="2400" dirty="0">
                <a:latin typeface="Times New Roman"/>
                <a:cs typeface="Times New Roman"/>
              </a:rPr>
              <a:t>by  </a:t>
            </a:r>
            <a:r>
              <a:rPr sz="2400" spc="-5" dirty="0">
                <a:latin typeface="Times New Roman"/>
                <a:cs typeface="Times New Roman"/>
              </a:rPr>
              <a:t>comparing </a:t>
            </a:r>
            <a:r>
              <a:rPr sz="2400" dirty="0">
                <a:latin typeface="Times New Roman"/>
                <a:cs typeface="Times New Roman"/>
              </a:rPr>
              <a:t>it to </a:t>
            </a:r>
            <a:r>
              <a:rPr sz="2400" spc="-5" dirty="0">
                <a:latin typeface="Times New Roman"/>
                <a:cs typeface="Times New Roman"/>
              </a:rPr>
              <a:t>similar, already established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businesses.</a:t>
            </a:r>
            <a:endParaRPr sz="2400" dirty="0">
              <a:latin typeface="Times New Roman"/>
              <a:cs typeface="Times New Roman"/>
            </a:endParaRPr>
          </a:p>
          <a:p>
            <a:pPr marL="755650" marR="6540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There are several ways to doing this, all of </a:t>
            </a:r>
            <a:r>
              <a:rPr sz="2400" spc="-5" dirty="0">
                <a:latin typeface="Times New Roman"/>
                <a:cs typeface="Times New Roman"/>
              </a:rPr>
              <a:t>which </a:t>
            </a:r>
            <a:r>
              <a:rPr sz="2400" dirty="0">
                <a:latin typeface="Times New Roman"/>
                <a:cs typeface="Times New Roman"/>
              </a:rPr>
              <a:t>involve a  little ethical </a:t>
            </a:r>
            <a:r>
              <a:rPr sz="2400" spc="-5" dirty="0">
                <a:latin typeface="Times New Roman"/>
                <a:cs typeface="Times New Roman"/>
              </a:rPr>
              <a:t>detective </a:t>
            </a:r>
            <a:r>
              <a:rPr sz="2400" dirty="0">
                <a:latin typeface="Times New Roman"/>
                <a:cs typeface="Times New Roman"/>
              </a:rPr>
              <a:t>work.</a:t>
            </a:r>
          </a:p>
          <a:p>
            <a:pPr marL="1155065" marR="73660" lvl="2" indent="-228600">
              <a:spcBef>
                <a:spcPts val="50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000" spc="-5" dirty="0">
                <a:latin typeface="Times New Roman"/>
                <a:cs typeface="Times New Roman"/>
              </a:rPr>
              <a:t>First, there </a:t>
            </a:r>
            <a:r>
              <a:rPr sz="2000" dirty="0">
                <a:latin typeface="Times New Roman"/>
                <a:cs typeface="Times New Roman"/>
              </a:rPr>
              <a:t>are </a:t>
            </a:r>
            <a:r>
              <a:rPr sz="2000" spc="-5" dirty="0">
                <a:latin typeface="Times New Roman"/>
                <a:cs typeface="Times New Roman"/>
              </a:rPr>
              <a:t>many reports available, some </a:t>
            </a:r>
            <a:r>
              <a:rPr sz="2000" dirty="0">
                <a:latin typeface="Times New Roman"/>
                <a:cs typeface="Times New Roman"/>
              </a:rPr>
              <a:t>for free </a:t>
            </a:r>
            <a:r>
              <a:rPr sz="2000" spc="-5" dirty="0">
                <a:latin typeface="Times New Roman"/>
                <a:cs typeface="Times New Roman"/>
              </a:rPr>
              <a:t>and some that  </a:t>
            </a:r>
            <a:r>
              <a:rPr sz="2000" dirty="0">
                <a:latin typeface="Times New Roman"/>
                <a:cs typeface="Times New Roman"/>
              </a:rPr>
              <a:t>require a fee, offering </a:t>
            </a:r>
            <a:r>
              <a:rPr sz="2000" spc="-5" dirty="0">
                <a:latin typeface="Times New Roman"/>
                <a:cs typeface="Times New Roman"/>
              </a:rPr>
              <a:t>detailed </a:t>
            </a:r>
            <a:r>
              <a:rPr sz="2000" dirty="0">
                <a:latin typeface="Times New Roman"/>
                <a:cs typeface="Times New Roman"/>
              </a:rPr>
              <a:t>industry trend </a:t>
            </a:r>
            <a:r>
              <a:rPr sz="2000" spc="-5" dirty="0">
                <a:latin typeface="Times New Roman"/>
                <a:cs typeface="Times New Roman"/>
              </a:rPr>
              <a:t>analysis </a:t>
            </a:r>
            <a:r>
              <a:rPr sz="2000" dirty="0">
                <a:latin typeface="Times New Roman"/>
                <a:cs typeface="Times New Roman"/>
              </a:rPr>
              <a:t>and reports  on thousands of </a:t>
            </a:r>
            <a:r>
              <a:rPr sz="2000" spc="-5" dirty="0">
                <a:latin typeface="Times New Roman"/>
                <a:cs typeface="Times New Roman"/>
              </a:rPr>
              <a:t>individual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firms.</a:t>
            </a:r>
            <a:endParaRPr sz="2000" dirty="0">
              <a:latin typeface="Times New Roman"/>
              <a:cs typeface="Times New Roman"/>
            </a:endParaRPr>
          </a:p>
          <a:p>
            <a:pPr marL="1155065" marR="5080" lvl="2" indent="-228600">
              <a:spcBef>
                <a:spcPts val="500"/>
              </a:spcBef>
              <a:buChar char="•"/>
              <a:tabLst>
                <a:tab pos="1155065" algn="l"/>
                <a:tab pos="1155700" algn="l"/>
                <a:tab pos="6832600" algn="l"/>
              </a:tabLst>
            </a:pPr>
            <a:r>
              <a:rPr sz="2000" dirty="0">
                <a:latin typeface="Times New Roman"/>
                <a:cs typeface="Times New Roman"/>
              </a:rPr>
              <a:t>Second, </a:t>
            </a:r>
            <a:r>
              <a:rPr sz="2000" spc="-10" dirty="0">
                <a:latin typeface="Times New Roman"/>
                <a:cs typeface="Times New Roman"/>
              </a:rPr>
              <a:t>simple </a:t>
            </a:r>
            <a:r>
              <a:rPr sz="2000" spc="-5" dirty="0">
                <a:latin typeface="Times New Roman"/>
                <a:cs typeface="Times New Roman"/>
              </a:rPr>
              <a:t>observational research </a:t>
            </a:r>
            <a:r>
              <a:rPr sz="2000" spc="-10" dirty="0">
                <a:latin typeface="Times New Roman"/>
                <a:cs typeface="Times New Roman"/>
              </a:rPr>
              <a:t>may</a:t>
            </a:r>
            <a:r>
              <a:rPr sz="2000" spc="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needed.	For  </a:t>
            </a:r>
            <a:r>
              <a:rPr sz="2000" spc="-5" dirty="0">
                <a:latin typeface="Times New Roman"/>
                <a:cs typeface="Times New Roman"/>
              </a:rPr>
              <a:t>example, the </a:t>
            </a:r>
            <a:r>
              <a:rPr sz="2000" dirty="0">
                <a:latin typeface="Times New Roman"/>
                <a:cs typeface="Times New Roman"/>
              </a:rPr>
              <a:t>owners of New Venture </a:t>
            </a:r>
            <a:r>
              <a:rPr sz="2000" spc="-5" dirty="0">
                <a:latin typeface="Times New Roman"/>
                <a:cs typeface="Times New Roman"/>
              </a:rPr>
              <a:t>Fitness </a:t>
            </a:r>
            <a:r>
              <a:rPr sz="2000" dirty="0">
                <a:latin typeface="Times New Roman"/>
                <a:cs typeface="Times New Roman"/>
              </a:rPr>
              <a:t>Drinks </a:t>
            </a:r>
            <a:r>
              <a:rPr sz="2000" spc="-5" dirty="0">
                <a:latin typeface="Times New Roman"/>
                <a:cs typeface="Times New Roman"/>
              </a:rPr>
              <a:t>could </a:t>
            </a:r>
            <a:r>
              <a:rPr sz="2000" spc="-10" dirty="0">
                <a:latin typeface="Times New Roman"/>
                <a:cs typeface="Times New Roman"/>
              </a:rPr>
              <a:t>estimate  </a:t>
            </a:r>
            <a:r>
              <a:rPr sz="2000" spc="-5" dirty="0">
                <a:latin typeface="Times New Roman"/>
                <a:cs typeface="Times New Roman"/>
              </a:rPr>
              <a:t>their sales </a:t>
            </a:r>
            <a:r>
              <a:rPr sz="2000" dirty="0">
                <a:latin typeface="Times New Roman"/>
                <a:cs typeface="Times New Roman"/>
              </a:rPr>
              <a:t>by tracking </a:t>
            </a:r>
            <a:r>
              <a:rPr sz="2000" spc="-5" dirty="0">
                <a:latin typeface="Times New Roman"/>
                <a:cs typeface="Times New Roman"/>
              </a:rPr>
              <a:t>the number </a:t>
            </a:r>
            <a:r>
              <a:rPr sz="2000" dirty="0">
                <a:latin typeface="Times New Roman"/>
                <a:cs typeface="Times New Roman"/>
              </a:rPr>
              <a:t>of people who </a:t>
            </a:r>
            <a:r>
              <a:rPr sz="2000" spc="-5" dirty="0">
                <a:latin typeface="Times New Roman"/>
                <a:cs typeface="Times New Roman"/>
              </a:rPr>
              <a:t>patronize </a:t>
            </a:r>
            <a:r>
              <a:rPr sz="2000" spc="-10" dirty="0">
                <a:latin typeface="Times New Roman"/>
                <a:cs typeface="Times New Roman"/>
              </a:rPr>
              <a:t>similar  </a:t>
            </a:r>
            <a:r>
              <a:rPr sz="2000" spc="-5" dirty="0">
                <a:latin typeface="Times New Roman"/>
                <a:cs typeface="Times New Roman"/>
              </a:rPr>
              <a:t>restaurants </a:t>
            </a:r>
            <a:r>
              <a:rPr sz="2000" dirty="0">
                <a:latin typeface="Times New Roman"/>
                <a:cs typeface="Times New Roman"/>
              </a:rPr>
              <a:t>and </a:t>
            </a:r>
            <a:r>
              <a:rPr sz="2000" spc="-10" dirty="0">
                <a:latin typeface="Times New Roman"/>
                <a:cs typeface="Times New Roman"/>
              </a:rPr>
              <a:t>estimating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average </a:t>
            </a:r>
            <a:r>
              <a:rPr sz="2000" spc="-5" dirty="0">
                <a:latin typeface="Times New Roman"/>
                <a:cs typeface="Times New Roman"/>
              </a:rPr>
              <a:t>amount each customer  </a:t>
            </a:r>
            <a:r>
              <a:rPr sz="2000" dirty="0">
                <a:latin typeface="Times New Roman"/>
                <a:cs typeface="Times New Roman"/>
              </a:rPr>
              <a:t>spends.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196752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968734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376" y="238800"/>
            <a:ext cx="10972800" cy="1120820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906270" marR="5080" indent="-1893570">
              <a:spcBef>
                <a:spcPts val="100"/>
              </a:spcBef>
            </a:pPr>
            <a:r>
              <a:rPr sz="3600" spc="-5" dirty="0"/>
              <a:t>Overall Financial Attractiveness </a:t>
            </a:r>
            <a:r>
              <a:rPr sz="3600" dirty="0"/>
              <a:t>of</a:t>
            </a:r>
            <a:r>
              <a:rPr sz="3600" spc="-90" dirty="0"/>
              <a:t> </a:t>
            </a:r>
            <a:r>
              <a:rPr sz="3600" spc="-5" dirty="0"/>
              <a:t>the  Proposed</a:t>
            </a:r>
            <a:r>
              <a:rPr sz="3600" spc="-25" dirty="0"/>
              <a:t> </a:t>
            </a:r>
            <a:r>
              <a:rPr sz="3600" spc="-5" dirty="0"/>
              <a:t>Venture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9416" y="1052736"/>
            <a:ext cx="11101943" cy="3944670"/>
          </a:xfrm>
          <a:prstGeom prst="rect">
            <a:avLst/>
          </a:prstGeom>
        </p:spPr>
        <p:txBody>
          <a:bodyPr vert="horz" wrap="square" lIns="0" tIns="170180" rIns="0" bIns="0" rtlCol="0">
            <a:spAutoFit/>
          </a:bodyPr>
          <a:lstStyle/>
          <a:p>
            <a:pPr marL="12700">
              <a:spcBef>
                <a:spcPts val="1340"/>
              </a:spcBef>
              <a:tabLst>
                <a:tab pos="4285615" algn="l"/>
                <a:tab pos="9156065" algn="l"/>
              </a:tabLst>
            </a:pPr>
            <a:r>
              <a:rPr sz="2000" u="heavy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 		</a:t>
            </a:r>
            <a:endParaRPr sz="2000" dirty="0">
              <a:latin typeface="Times New Roman"/>
              <a:cs typeface="Times New Roman"/>
            </a:endParaRPr>
          </a:p>
          <a:p>
            <a:pPr marL="904240" marR="1343660" indent="-342900">
              <a:spcBef>
                <a:spcPts val="1739"/>
              </a:spcBef>
              <a:buChar char="•"/>
              <a:tabLst>
                <a:tab pos="903605" algn="l"/>
                <a:tab pos="904240" algn="l"/>
              </a:tabLst>
            </a:pPr>
            <a:r>
              <a:rPr sz="2800" spc="-5" dirty="0">
                <a:latin typeface="Times New Roman"/>
                <a:cs typeface="Times New Roman"/>
              </a:rPr>
              <a:t>Overall Financial Attractiveness </a:t>
            </a:r>
            <a:r>
              <a:rPr sz="2800" dirty="0">
                <a:latin typeface="Times New Roman"/>
                <a:cs typeface="Times New Roman"/>
              </a:rPr>
              <a:t>of the </a:t>
            </a:r>
            <a:r>
              <a:rPr sz="2800" spc="-5" dirty="0">
                <a:latin typeface="Times New Roman"/>
                <a:cs typeface="Times New Roman"/>
              </a:rPr>
              <a:t>Proposed  Investment</a:t>
            </a:r>
            <a:endParaRPr sz="2800" dirty="0">
              <a:latin typeface="Times New Roman"/>
              <a:cs typeface="Times New Roman"/>
            </a:endParaRPr>
          </a:p>
          <a:p>
            <a:pPr marL="1304290" marR="1152525" lvl="1" indent="-285750">
              <a:spcBef>
                <a:spcPts val="600"/>
              </a:spcBef>
              <a:buChar char="–"/>
              <a:tabLst>
                <a:tab pos="1303655" algn="l"/>
                <a:tab pos="130429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number </a:t>
            </a:r>
            <a:r>
              <a:rPr sz="2400" dirty="0">
                <a:latin typeface="Times New Roman"/>
                <a:cs typeface="Times New Roman"/>
              </a:rPr>
              <a:t>of other </a:t>
            </a:r>
            <a:r>
              <a:rPr sz="2400" spc="-5" dirty="0">
                <a:latin typeface="Times New Roman"/>
                <a:cs typeface="Times New Roman"/>
              </a:rPr>
              <a:t>financial </a:t>
            </a:r>
            <a:r>
              <a:rPr sz="2400" dirty="0">
                <a:latin typeface="Times New Roman"/>
                <a:cs typeface="Times New Roman"/>
              </a:rPr>
              <a:t>factors are </a:t>
            </a:r>
            <a:r>
              <a:rPr sz="2400" spc="-5" dirty="0">
                <a:latin typeface="Times New Roman"/>
                <a:cs typeface="Times New Roman"/>
              </a:rPr>
              <a:t>associated with  promising business</a:t>
            </a:r>
            <a:r>
              <a:rPr sz="2400" dirty="0">
                <a:latin typeface="Times New Roman"/>
                <a:cs typeface="Times New Roman"/>
              </a:rPr>
              <a:t> startups.</a:t>
            </a:r>
          </a:p>
          <a:p>
            <a:pPr marL="1304290" marR="991869" lvl="1" indent="-285750">
              <a:spcBef>
                <a:spcPts val="600"/>
              </a:spcBef>
              <a:buChar char="–"/>
              <a:tabLst>
                <a:tab pos="1303655" algn="l"/>
                <a:tab pos="1304290" algn="l"/>
              </a:tabLst>
            </a:pPr>
            <a:r>
              <a:rPr sz="2400" dirty="0">
                <a:latin typeface="Times New Roman"/>
                <a:cs typeface="Times New Roman"/>
              </a:rPr>
              <a:t>In the feasibility analysis </a:t>
            </a:r>
            <a:r>
              <a:rPr sz="2400" spc="-5" dirty="0">
                <a:latin typeface="Times New Roman"/>
                <a:cs typeface="Times New Roman"/>
              </a:rPr>
              <a:t>stage, </a:t>
            </a:r>
            <a:r>
              <a:rPr sz="2400" dirty="0">
                <a:latin typeface="Times New Roman"/>
                <a:cs typeface="Times New Roman"/>
              </a:rPr>
              <a:t>the extent to </a:t>
            </a:r>
            <a:r>
              <a:rPr sz="2400" spc="-5" dirty="0">
                <a:latin typeface="Times New Roman"/>
                <a:cs typeface="Times New Roman"/>
              </a:rPr>
              <a:t>which </a:t>
            </a:r>
            <a:r>
              <a:rPr sz="2400" dirty="0">
                <a:latin typeface="Times New Roman"/>
                <a:cs typeface="Times New Roman"/>
              </a:rPr>
              <a:t>a  business opportunity is positive relative to each </a:t>
            </a:r>
            <a:r>
              <a:rPr sz="2400" spc="-5" dirty="0">
                <a:latin typeface="Times New Roman"/>
                <a:cs typeface="Times New Roman"/>
              </a:rPr>
              <a:t>factor </a:t>
            </a:r>
            <a:r>
              <a:rPr sz="2400" dirty="0">
                <a:latin typeface="Times New Roman"/>
                <a:cs typeface="Times New Roman"/>
              </a:rPr>
              <a:t>is  </a:t>
            </a:r>
            <a:r>
              <a:rPr sz="2400" spc="-5" dirty="0">
                <a:latin typeface="Times New Roman"/>
                <a:cs typeface="Times New Roman"/>
              </a:rPr>
              <a:t>based </a:t>
            </a:r>
            <a:r>
              <a:rPr sz="2400" dirty="0">
                <a:latin typeface="Times New Roman"/>
                <a:cs typeface="Times New Roman"/>
              </a:rPr>
              <a:t>on an </a:t>
            </a:r>
            <a:r>
              <a:rPr sz="2400" spc="-5" dirty="0">
                <a:latin typeface="Times New Roman"/>
                <a:cs typeface="Times New Roman"/>
              </a:rPr>
              <a:t>estimate </a:t>
            </a:r>
            <a:r>
              <a:rPr sz="2400" dirty="0">
                <a:latin typeface="Times New Roman"/>
                <a:cs typeface="Times New Roman"/>
              </a:rPr>
              <a:t>rather than </a:t>
            </a:r>
            <a:r>
              <a:rPr sz="2400" spc="-5" dirty="0">
                <a:latin typeface="Times New Roman"/>
                <a:cs typeface="Times New Roman"/>
              </a:rPr>
              <a:t>actual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performance.</a:t>
            </a:r>
            <a:endParaRPr sz="2400" dirty="0">
              <a:latin typeface="Times New Roman"/>
              <a:cs typeface="Times New Roman"/>
            </a:endParaRPr>
          </a:p>
          <a:p>
            <a:pPr marL="1304290" marR="823594" lvl="1" indent="-285750">
              <a:spcBef>
                <a:spcPts val="590"/>
              </a:spcBef>
              <a:buChar char="–"/>
              <a:tabLst>
                <a:tab pos="1303655" algn="l"/>
                <a:tab pos="1304290" algn="l"/>
              </a:tabLst>
            </a:pPr>
            <a:r>
              <a:rPr sz="2400" dirty="0">
                <a:latin typeface="Times New Roman"/>
                <a:cs typeface="Times New Roman"/>
              </a:rPr>
              <a:t>The table on the next slide lists the </a:t>
            </a:r>
            <a:r>
              <a:rPr sz="2400" spc="-5" dirty="0">
                <a:latin typeface="Times New Roman"/>
                <a:cs typeface="Times New Roman"/>
              </a:rPr>
              <a:t>factors </a:t>
            </a:r>
            <a:r>
              <a:rPr sz="2400" dirty="0">
                <a:latin typeface="Times New Roman"/>
                <a:cs typeface="Times New Roman"/>
              </a:rPr>
              <a:t>that pertain </a:t>
            </a:r>
            <a:r>
              <a:rPr sz="2400" spc="5" dirty="0">
                <a:latin typeface="Times New Roman"/>
                <a:cs typeface="Times New Roman"/>
              </a:rPr>
              <a:t>to  </a:t>
            </a:r>
            <a:r>
              <a:rPr sz="2400" dirty="0">
                <a:latin typeface="Times New Roman"/>
                <a:cs typeface="Times New Roman"/>
              </a:rPr>
              <a:t>the overall attractiveness of the </a:t>
            </a:r>
            <a:r>
              <a:rPr sz="2400" spc="-5" dirty="0">
                <a:latin typeface="Times New Roman"/>
                <a:cs typeface="Times New Roman"/>
              </a:rPr>
              <a:t>financial feasibility </a:t>
            </a:r>
            <a:r>
              <a:rPr sz="2400" dirty="0">
                <a:latin typeface="Times New Roman"/>
                <a:cs typeface="Times New Roman"/>
              </a:rPr>
              <a:t>of the  business</a:t>
            </a:r>
            <a:r>
              <a:rPr sz="2400" spc="-5" dirty="0">
                <a:latin typeface="Times New Roman"/>
                <a:cs typeface="Times New Roman"/>
              </a:rPr>
              <a:t> idea.</a:t>
            </a:r>
            <a:endParaRPr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342789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336" y="495935"/>
            <a:ext cx="10972800" cy="505267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906270" marR="5080" indent="-1893570">
              <a:spcBef>
                <a:spcPts val="100"/>
              </a:spcBef>
            </a:pPr>
            <a:r>
              <a:rPr sz="3200" spc="-5" dirty="0"/>
              <a:t>Overall Financial Attractiveness </a:t>
            </a:r>
            <a:r>
              <a:rPr sz="3200" dirty="0"/>
              <a:t>of</a:t>
            </a:r>
            <a:r>
              <a:rPr sz="3200" spc="-90" dirty="0"/>
              <a:t> </a:t>
            </a:r>
            <a:r>
              <a:rPr sz="3200" spc="-5" dirty="0"/>
              <a:t>the  Proposed</a:t>
            </a:r>
            <a:r>
              <a:rPr sz="3200" spc="-25" dirty="0"/>
              <a:t> </a:t>
            </a:r>
            <a:r>
              <a:rPr sz="3200" spc="-5" dirty="0"/>
              <a:t>Venture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271464" y="2433729"/>
            <a:ext cx="10657184" cy="3316832"/>
            <a:chOff x="300127" y="2433727"/>
            <a:chExt cx="8467725" cy="3590925"/>
          </a:xfrm>
        </p:grpSpPr>
        <p:sp>
          <p:nvSpPr>
            <p:cNvPr id="4" name="object 4"/>
            <p:cNvSpPr/>
            <p:nvPr/>
          </p:nvSpPr>
          <p:spPr>
            <a:xfrm>
              <a:off x="304799" y="2438399"/>
              <a:ext cx="8458200" cy="3581400"/>
            </a:xfrm>
            <a:custGeom>
              <a:avLst/>
              <a:gdLst/>
              <a:ahLst/>
              <a:cxnLst/>
              <a:rect l="l" t="t" r="r" b="b"/>
              <a:pathLst>
                <a:path w="8458200" h="3581400">
                  <a:moveTo>
                    <a:pt x="8458200" y="0"/>
                  </a:moveTo>
                  <a:lnTo>
                    <a:pt x="0" y="0"/>
                  </a:lnTo>
                  <a:lnTo>
                    <a:pt x="0" y="3581400"/>
                  </a:lnTo>
                  <a:lnTo>
                    <a:pt x="8458200" y="35814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04799" y="2438399"/>
              <a:ext cx="8458200" cy="3581400"/>
            </a:xfrm>
            <a:custGeom>
              <a:avLst/>
              <a:gdLst/>
              <a:ahLst/>
              <a:cxnLst/>
              <a:rect l="l" t="t" r="r" b="b"/>
              <a:pathLst>
                <a:path w="8458200" h="3581400">
                  <a:moveTo>
                    <a:pt x="4229100" y="3581400"/>
                  </a:moveTo>
                  <a:lnTo>
                    <a:pt x="0" y="3581400"/>
                  </a:lnTo>
                  <a:lnTo>
                    <a:pt x="0" y="0"/>
                  </a:lnTo>
                  <a:lnTo>
                    <a:pt x="8458200" y="0"/>
                  </a:lnTo>
                  <a:lnTo>
                    <a:pt x="8458200" y="3581400"/>
                  </a:lnTo>
                  <a:lnTo>
                    <a:pt x="4229100" y="35814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839416" y="968261"/>
            <a:ext cx="10939108" cy="46571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spcBef>
                <a:spcPts val="100"/>
              </a:spcBef>
              <a:tabLst>
                <a:tab pos="4298315" algn="l"/>
                <a:tab pos="9168765" algn="l"/>
              </a:tabLst>
            </a:pPr>
            <a:r>
              <a:rPr sz="2000" u="heavy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 	2 of</a:t>
            </a:r>
            <a:r>
              <a:rPr sz="2000" u="heavy" spc="-80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000" u="heavy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2	</a:t>
            </a:r>
            <a:endParaRPr sz="2000" dirty="0">
              <a:latin typeface="Times New Roman"/>
              <a:cs typeface="Times New Roman"/>
            </a:endParaRPr>
          </a:p>
          <a:p>
            <a:pPr marL="3834129" marR="1170305" indent="-2512060">
              <a:spcBef>
                <a:spcPts val="1750"/>
              </a:spcBef>
            </a:pPr>
            <a:r>
              <a:rPr sz="2400" spc="-5" dirty="0">
                <a:latin typeface="Times New Roman"/>
                <a:cs typeface="Times New Roman"/>
              </a:rPr>
              <a:t>Financial Factors Associated With Promising Business  </a:t>
            </a:r>
            <a:r>
              <a:rPr sz="2400" dirty="0">
                <a:latin typeface="Times New Roman"/>
                <a:cs typeface="Times New Roman"/>
              </a:rPr>
              <a:t>Opportunities</a:t>
            </a:r>
          </a:p>
          <a:p>
            <a:pPr marL="623570" marR="1224280" indent="-128270">
              <a:lnSpc>
                <a:spcPct val="122100"/>
              </a:lnSpc>
              <a:spcBef>
                <a:spcPts val="1380"/>
              </a:spcBef>
              <a:buSzPct val="90000"/>
              <a:buChar char="•"/>
              <a:tabLst>
                <a:tab pos="632460" algn="l"/>
              </a:tabLst>
            </a:pPr>
            <a:r>
              <a:rPr sz="2000" dirty="0">
                <a:latin typeface="Times New Roman"/>
                <a:cs typeface="Times New Roman"/>
              </a:rPr>
              <a:t>Steady and </a:t>
            </a:r>
            <a:r>
              <a:rPr sz="2000" spc="-5" dirty="0">
                <a:latin typeface="Times New Roman"/>
                <a:cs typeface="Times New Roman"/>
              </a:rPr>
              <a:t>rapid </a:t>
            </a:r>
            <a:r>
              <a:rPr sz="2000" dirty="0">
                <a:latin typeface="Times New Roman"/>
                <a:cs typeface="Times New Roman"/>
              </a:rPr>
              <a:t>growth </a:t>
            </a:r>
            <a:r>
              <a:rPr sz="2000" spc="-5" dirty="0">
                <a:latin typeface="Times New Roman"/>
                <a:cs typeface="Times New Roman"/>
              </a:rPr>
              <a:t>in sales </a:t>
            </a:r>
            <a:r>
              <a:rPr sz="2000" dirty="0">
                <a:latin typeface="Times New Roman"/>
                <a:cs typeface="Times New Roman"/>
              </a:rPr>
              <a:t>during the </a:t>
            </a:r>
            <a:r>
              <a:rPr sz="2000" spc="-5" dirty="0">
                <a:latin typeface="Times New Roman"/>
                <a:cs typeface="Times New Roman"/>
              </a:rPr>
              <a:t>first </a:t>
            </a:r>
            <a:r>
              <a:rPr sz="2000" dirty="0">
                <a:latin typeface="Times New Roman"/>
                <a:cs typeface="Times New Roman"/>
              </a:rPr>
              <a:t>5 </a:t>
            </a:r>
            <a:r>
              <a:rPr sz="2000" spc="-5" dirty="0">
                <a:latin typeface="Times New Roman"/>
                <a:cs typeface="Times New Roman"/>
              </a:rPr>
              <a:t>to </a:t>
            </a:r>
            <a:r>
              <a:rPr sz="2000" dirty="0">
                <a:latin typeface="Times New Roman"/>
                <a:cs typeface="Times New Roman"/>
              </a:rPr>
              <a:t>7 </a:t>
            </a:r>
            <a:r>
              <a:rPr sz="2000" spc="-5" dirty="0">
                <a:latin typeface="Times New Roman"/>
                <a:cs typeface="Times New Roman"/>
              </a:rPr>
              <a:t>years </a:t>
            </a:r>
            <a:r>
              <a:rPr sz="2000" dirty="0">
                <a:latin typeface="Times New Roman"/>
                <a:cs typeface="Times New Roman"/>
              </a:rPr>
              <a:t>in a </a:t>
            </a:r>
            <a:r>
              <a:rPr sz="2000" spc="-5" dirty="0">
                <a:latin typeface="Times New Roman"/>
                <a:cs typeface="Times New Roman"/>
              </a:rPr>
              <a:t>clearly  </a:t>
            </a:r>
            <a:r>
              <a:rPr sz="2000" dirty="0">
                <a:latin typeface="Times New Roman"/>
                <a:cs typeface="Times New Roman"/>
              </a:rPr>
              <a:t>defined </a:t>
            </a:r>
            <a:r>
              <a:rPr sz="2000" spc="-5" dirty="0">
                <a:latin typeface="Times New Roman"/>
                <a:cs typeface="Times New Roman"/>
              </a:rPr>
              <a:t>market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niche.</a:t>
            </a:r>
            <a:endParaRPr sz="2000" dirty="0">
              <a:latin typeface="Times New Roman"/>
              <a:cs typeface="Times New Roman"/>
            </a:endParaRPr>
          </a:p>
          <a:p>
            <a:pPr marL="623570" marR="1203960" indent="-128270">
              <a:lnSpc>
                <a:spcPts val="2930"/>
              </a:lnSpc>
              <a:spcBef>
                <a:spcPts val="175"/>
              </a:spcBef>
              <a:buChar char="•"/>
              <a:tabLst>
                <a:tab pos="647700" algn="l"/>
              </a:tabLst>
            </a:pPr>
            <a:r>
              <a:rPr sz="2000" dirty="0">
                <a:latin typeface="Times New Roman"/>
                <a:cs typeface="Times New Roman"/>
              </a:rPr>
              <a:t>High </a:t>
            </a:r>
            <a:r>
              <a:rPr sz="2000" spc="-5" dirty="0">
                <a:latin typeface="Times New Roman"/>
                <a:cs typeface="Times New Roman"/>
              </a:rPr>
              <a:t>percentage </a:t>
            </a:r>
            <a:r>
              <a:rPr sz="2000" dirty="0">
                <a:latin typeface="Times New Roman"/>
                <a:cs typeface="Times New Roman"/>
              </a:rPr>
              <a:t>of recurring </a:t>
            </a:r>
            <a:r>
              <a:rPr sz="2000" spc="-5" dirty="0">
                <a:latin typeface="Times New Roman"/>
                <a:cs typeface="Times New Roman"/>
              </a:rPr>
              <a:t>revenue—meaning that </a:t>
            </a:r>
            <a:r>
              <a:rPr sz="2000" dirty="0">
                <a:latin typeface="Times New Roman"/>
                <a:cs typeface="Times New Roman"/>
              </a:rPr>
              <a:t>once a firm </a:t>
            </a:r>
            <a:r>
              <a:rPr sz="2000" spc="-5" dirty="0">
                <a:latin typeface="Times New Roman"/>
                <a:cs typeface="Times New Roman"/>
              </a:rPr>
              <a:t>wins </a:t>
            </a:r>
            <a:r>
              <a:rPr sz="2000" dirty="0">
                <a:latin typeface="Times New Roman"/>
                <a:cs typeface="Times New Roman"/>
              </a:rPr>
              <a:t>a  </a:t>
            </a:r>
            <a:r>
              <a:rPr sz="2000" spc="-5" dirty="0">
                <a:latin typeface="Times New Roman"/>
                <a:cs typeface="Times New Roman"/>
              </a:rPr>
              <a:t>client, the client will </a:t>
            </a:r>
            <a:r>
              <a:rPr sz="2000" dirty="0">
                <a:latin typeface="Times New Roman"/>
                <a:cs typeface="Times New Roman"/>
              </a:rPr>
              <a:t>provide recurring sources of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revenue.</a:t>
            </a:r>
          </a:p>
          <a:p>
            <a:pPr marL="647700" indent="-152400">
              <a:spcBef>
                <a:spcPts val="334"/>
              </a:spcBef>
              <a:buChar char="•"/>
              <a:tabLst>
                <a:tab pos="647700" algn="l"/>
              </a:tabLst>
            </a:pPr>
            <a:r>
              <a:rPr sz="2000" spc="-5" dirty="0">
                <a:latin typeface="Times New Roman"/>
                <a:cs typeface="Times New Roman"/>
              </a:rPr>
              <a:t>Ability to forecast income </a:t>
            </a:r>
            <a:r>
              <a:rPr sz="2000" dirty="0">
                <a:latin typeface="Times New Roman"/>
                <a:cs typeface="Times New Roman"/>
              </a:rPr>
              <a:t>and expenses </a:t>
            </a:r>
            <a:r>
              <a:rPr sz="2000" spc="-5" dirty="0">
                <a:latin typeface="Times New Roman"/>
                <a:cs typeface="Times New Roman"/>
              </a:rPr>
              <a:t>with </a:t>
            </a:r>
            <a:r>
              <a:rPr sz="2000" dirty="0">
                <a:latin typeface="Times New Roman"/>
                <a:cs typeface="Times New Roman"/>
              </a:rPr>
              <a:t>a </a:t>
            </a:r>
            <a:r>
              <a:rPr sz="2000" spc="-5" dirty="0">
                <a:latin typeface="Times New Roman"/>
                <a:cs typeface="Times New Roman"/>
              </a:rPr>
              <a:t>reasonable </a:t>
            </a:r>
            <a:r>
              <a:rPr sz="2000" dirty="0">
                <a:latin typeface="Times New Roman"/>
                <a:cs typeface="Times New Roman"/>
              </a:rPr>
              <a:t>degree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</a:p>
          <a:p>
            <a:pPr marL="623570">
              <a:spcBef>
                <a:spcPts val="530"/>
              </a:spcBef>
            </a:pPr>
            <a:r>
              <a:rPr sz="2000" spc="-5" dirty="0">
                <a:latin typeface="Times New Roman"/>
                <a:cs typeface="Times New Roman"/>
              </a:rPr>
              <a:t>certainty.</a:t>
            </a:r>
            <a:endParaRPr sz="2000" dirty="0">
              <a:latin typeface="Times New Roman"/>
              <a:cs typeface="Times New Roman"/>
            </a:endParaRPr>
          </a:p>
          <a:p>
            <a:pPr marL="647700" indent="-152400">
              <a:spcBef>
                <a:spcPts val="1250"/>
              </a:spcBef>
              <a:buChar char="•"/>
              <a:tabLst>
                <a:tab pos="647700" algn="l"/>
              </a:tabLst>
            </a:pPr>
            <a:r>
              <a:rPr sz="2000" dirty="0">
                <a:latin typeface="Times New Roman"/>
                <a:cs typeface="Times New Roman"/>
              </a:rPr>
              <a:t>Internally </a:t>
            </a:r>
            <a:r>
              <a:rPr sz="2000" spc="-5" dirty="0">
                <a:latin typeface="Times New Roman"/>
                <a:cs typeface="Times New Roman"/>
              </a:rPr>
              <a:t>generated </a:t>
            </a:r>
            <a:r>
              <a:rPr sz="2000" dirty="0">
                <a:latin typeface="Times New Roman"/>
                <a:cs typeface="Times New Roman"/>
              </a:rPr>
              <a:t>funds </a:t>
            </a:r>
            <a:r>
              <a:rPr sz="2000" spc="-5" dirty="0">
                <a:latin typeface="Times New Roman"/>
                <a:cs typeface="Times New Roman"/>
              </a:rPr>
              <a:t>to </a:t>
            </a:r>
            <a:r>
              <a:rPr sz="2000" dirty="0">
                <a:latin typeface="Times New Roman"/>
                <a:cs typeface="Times New Roman"/>
              </a:rPr>
              <a:t>finance and </a:t>
            </a:r>
            <a:r>
              <a:rPr sz="2000" spc="-5" dirty="0">
                <a:latin typeface="Times New Roman"/>
                <a:cs typeface="Times New Roman"/>
              </a:rPr>
              <a:t>sustain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growth.</a:t>
            </a:r>
          </a:p>
          <a:p>
            <a:pPr marL="647700" indent="-152400">
              <a:spcBef>
                <a:spcPts val="1250"/>
              </a:spcBef>
              <a:buChar char="•"/>
              <a:tabLst>
                <a:tab pos="647700" algn="l"/>
              </a:tabLst>
            </a:pPr>
            <a:r>
              <a:rPr sz="2000" spc="-5" dirty="0">
                <a:latin typeface="Times New Roman"/>
                <a:cs typeface="Times New Roman"/>
              </a:rPr>
              <a:t>Availability </a:t>
            </a:r>
            <a:r>
              <a:rPr sz="2000" dirty="0">
                <a:latin typeface="Times New Roman"/>
                <a:cs typeface="Times New Roman"/>
              </a:rPr>
              <a:t>of an </a:t>
            </a:r>
            <a:r>
              <a:rPr sz="2000" spc="-5" dirty="0">
                <a:latin typeface="Times New Roman"/>
                <a:cs typeface="Times New Roman"/>
              </a:rPr>
              <a:t>exit opportunity </a:t>
            </a:r>
            <a:r>
              <a:rPr sz="2000" spc="5" dirty="0">
                <a:latin typeface="Times New Roman"/>
                <a:cs typeface="Times New Roman"/>
              </a:rPr>
              <a:t>for </a:t>
            </a:r>
            <a:r>
              <a:rPr sz="2000" spc="-5" dirty="0">
                <a:latin typeface="Times New Roman"/>
                <a:cs typeface="Times New Roman"/>
              </a:rPr>
              <a:t>investors to </a:t>
            </a:r>
            <a:r>
              <a:rPr sz="2000" dirty="0">
                <a:latin typeface="Times New Roman"/>
                <a:cs typeface="Times New Roman"/>
              </a:rPr>
              <a:t>convert </a:t>
            </a:r>
            <a:r>
              <a:rPr sz="2000" spc="-5" dirty="0">
                <a:latin typeface="Times New Roman"/>
                <a:cs typeface="Times New Roman"/>
              </a:rPr>
              <a:t>equity to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cash.</a:t>
            </a:r>
            <a:r>
              <a:rPr lang="en-GB" sz="2000" dirty="0">
                <a:latin typeface="Times New Roman"/>
                <a:cs typeface="Times New Roman"/>
              </a:rPr>
              <a:t> – e.g. public listing</a:t>
            </a:r>
            <a:endParaRPr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829064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C4FB-4EEB-A149-8316-234070C3F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42A8-E852-6C43-BFBB-8E8920464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Barringer, B., 2012. Entrepreneurship: Successfully Launching New Ventures, 4</a:t>
            </a:r>
            <a:r>
              <a:rPr lang="en-GB" baseline="30000" dirty="0"/>
              <a:t>th</a:t>
            </a:r>
            <a:r>
              <a:rPr lang="en-GB" dirty="0"/>
              <a:t> ed, Essex: Pearson.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3618B-050F-8D46-814F-549F7470D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03A91-7136-AD41-B4EA-496E517FF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08624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2527</TotalTime>
  <Words>1133</Words>
  <Application>Microsoft Office PowerPoint</Application>
  <PresentationFormat>Widescreen</PresentationFormat>
  <Paragraphs>147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Myriad Pro</vt:lpstr>
      <vt:lpstr>Times New Roman</vt:lpstr>
      <vt:lpstr>Verdana</vt:lpstr>
      <vt:lpstr>20140311PresentationUWTSDTemplate</vt:lpstr>
      <vt:lpstr>LCBB5013</vt:lpstr>
      <vt:lpstr>Industry/Target Market Feasibility  Analysis</vt:lpstr>
      <vt:lpstr>Industry/Target Market Feasibility  Analysis</vt:lpstr>
      <vt:lpstr>Industry Attractiveness 1 of 2</vt:lpstr>
      <vt:lpstr>Industry Attractiveness 2 of 2</vt:lpstr>
      <vt:lpstr>Porter’s forces</vt:lpstr>
      <vt:lpstr>Target Market Attractiveness</vt:lpstr>
      <vt:lpstr>Target market attractiveness often means:</vt:lpstr>
      <vt:lpstr>Organizational Feasibility Analysis 1 of 2</vt:lpstr>
      <vt:lpstr>Organizational Feasibility Analysis 2 of 2</vt:lpstr>
      <vt:lpstr>Management Prowess 1 of 2</vt:lpstr>
      <vt:lpstr>Management Prowess 2 of 2</vt:lpstr>
      <vt:lpstr>Resource Sufficiency 1 of 2</vt:lpstr>
      <vt:lpstr>Resource Sufficiency 2 of 2</vt:lpstr>
      <vt:lpstr>Financial Feasibility Analysis 1 of 2</vt:lpstr>
      <vt:lpstr>Financial Feasibility Analysis 2 of 2</vt:lpstr>
      <vt:lpstr>Total Start-Up Cash Needed</vt:lpstr>
      <vt:lpstr>Financial Performance of Similar  Businesses</vt:lpstr>
      <vt:lpstr>Overall Financial Attractiveness of the  Proposed Venture</vt:lpstr>
      <vt:lpstr>Overall Financial Attractiveness of the  Proposed Venture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Balendran Kandasamy</cp:lastModifiedBy>
  <cp:revision>139</cp:revision>
  <cp:lastPrinted>2018-07-09T15:27:01Z</cp:lastPrinted>
  <dcterms:created xsi:type="dcterms:W3CDTF">2002-10-07T19:43:58Z</dcterms:created>
  <dcterms:modified xsi:type="dcterms:W3CDTF">2026-02-28T00:02:33Z</dcterms:modified>
</cp:coreProperties>
</file>