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4"/>
    <p:sldMasterId id="2147483748" r:id="rId5"/>
  </p:sldMasterIdLst>
  <p:notesMasterIdLst>
    <p:notesMasterId r:id="rId88"/>
  </p:notesMasterIdLst>
  <p:handoutMasterIdLst>
    <p:handoutMasterId r:id="rId89"/>
  </p:handoutMasterIdLst>
  <p:sldIdLst>
    <p:sldId id="257" r:id="rId6"/>
    <p:sldId id="392" r:id="rId7"/>
    <p:sldId id="384" r:id="rId8"/>
    <p:sldId id="475" r:id="rId9"/>
    <p:sldId id="613" r:id="rId10"/>
    <p:sldId id="614" r:id="rId11"/>
    <p:sldId id="393" r:id="rId12"/>
    <p:sldId id="555" r:id="rId13"/>
    <p:sldId id="395" r:id="rId14"/>
    <p:sldId id="396" r:id="rId15"/>
    <p:sldId id="397" r:id="rId16"/>
    <p:sldId id="557" r:id="rId17"/>
    <p:sldId id="387" r:id="rId18"/>
    <p:sldId id="615" r:id="rId19"/>
    <p:sldId id="604" r:id="rId20"/>
    <p:sldId id="429" r:id="rId21"/>
    <p:sldId id="447" r:id="rId22"/>
    <p:sldId id="269" r:id="rId23"/>
    <p:sldId id="607" r:id="rId24"/>
    <p:sldId id="418" r:id="rId25"/>
    <p:sldId id="417" r:id="rId26"/>
    <p:sldId id="419" r:id="rId27"/>
    <p:sldId id="420" r:id="rId28"/>
    <p:sldId id="421" r:id="rId29"/>
    <p:sldId id="474" r:id="rId30"/>
    <p:sldId id="433" r:id="rId31"/>
    <p:sldId id="448" r:id="rId32"/>
    <p:sldId id="270" r:id="rId33"/>
    <p:sldId id="258" r:id="rId34"/>
    <p:sldId id="450" r:id="rId35"/>
    <p:sldId id="423" r:id="rId36"/>
    <p:sldId id="424" r:id="rId37"/>
    <p:sldId id="426" r:id="rId38"/>
    <p:sldId id="427" r:id="rId39"/>
    <p:sldId id="454" r:id="rId40"/>
    <p:sldId id="455" r:id="rId41"/>
    <p:sldId id="456" r:id="rId42"/>
    <p:sldId id="610" r:id="rId43"/>
    <p:sldId id="608" r:id="rId44"/>
    <p:sldId id="609" r:id="rId45"/>
    <p:sldId id="612" r:id="rId46"/>
    <p:sldId id="611" r:id="rId47"/>
    <p:sldId id="261" r:id="rId48"/>
    <p:sldId id="260" r:id="rId49"/>
    <p:sldId id="266" r:id="rId50"/>
    <p:sldId id="457" r:id="rId51"/>
    <p:sldId id="458" r:id="rId52"/>
    <p:sldId id="432" r:id="rId53"/>
    <p:sldId id="263" r:id="rId54"/>
    <p:sldId id="460" r:id="rId55"/>
    <p:sldId id="462" r:id="rId56"/>
    <p:sldId id="463" r:id="rId57"/>
    <p:sldId id="466" r:id="rId58"/>
    <p:sldId id="444" r:id="rId59"/>
    <p:sldId id="476" r:id="rId60"/>
    <p:sldId id="478" r:id="rId61"/>
    <p:sldId id="477" r:id="rId62"/>
    <p:sldId id="479" r:id="rId63"/>
    <p:sldId id="602" r:id="rId64"/>
    <p:sldId id="603" r:id="rId65"/>
    <p:sldId id="480" r:id="rId66"/>
    <p:sldId id="594" r:id="rId67"/>
    <p:sldId id="605" r:id="rId68"/>
    <p:sldId id="468" r:id="rId69"/>
    <p:sldId id="469" r:id="rId70"/>
    <p:sldId id="470" r:id="rId71"/>
    <p:sldId id="443" r:id="rId72"/>
    <p:sldId id="471" r:id="rId73"/>
    <p:sldId id="472" r:id="rId74"/>
    <p:sldId id="442" r:id="rId75"/>
    <p:sldId id="434" r:id="rId76"/>
    <p:sldId id="435" r:id="rId77"/>
    <p:sldId id="445" r:id="rId78"/>
    <p:sldId id="596" r:id="rId79"/>
    <p:sldId id="597" r:id="rId80"/>
    <p:sldId id="606" r:id="rId81"/>
    <p:sldId id="598" r:id="rId82"/>
    <p:sldId id="600" r:id="rId83"/>
    <p:sldId id="599" r:id="rId84"/>
    <p:sldId id="473" r:id="rId85"/>
    <p:sldId id="394" r:id="rId86"/>
    <p:sldId id="262"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259B"/>
    <a:srgbClr val="CC99FF"/>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3725" autoAdjust="0"/>
  </p:normalViewPr>
  <p:slideViewPr>
    <p:cSldViewPr snapToGrid="0">
      <p:cViewPr varScale="1">
        <p:scale>
          <a:sx n="83" d="100"/>
          <a:sy n="83" d="100"/>
        </p:scale>
        <p:origin x="45" y="519"/>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handoutMaster" Target="handoutMasters/handoutMaster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presProps" Target="pres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heme" Target="theme/theme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gradFill rotWithShape="1">
              <a:gsLst>
                <a:gs pos="0">
                  <a:schemeClr val="accent1">
                    <a:tint val="100000"/>
                    <a:shade val="85000"/>
                    <a:satMod val="100000"/>
                    <a:lumMod val="100000"/>
                  </a:schemeClr>
                </a:gs>
                <a:gs pos="100000">
                  <a:schemeClr val="accent1">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rgbClr r="0" g="0" b="0">
                  <a:shade val="35000"/>
                  <a:satMod val="160000"/>
                </a:scrgbClr>
              </a:contourClr>
            </a:sp3d>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2572-47D6-91B5-B08EA9A0FA41}"/>
            </c:ext>
          </c:extLst>
        </c:ser>
        <c:ser>
          <c:idx val="1"/>
          <c:order val="1"/>
          <c:tx>
            <c:strRef>
              <c:f>Sheet1!$C$1</c:f>
              <c:strCache>
                <c:ptCount val="1"/>
                <c:pt idx="0">
                  <c:v>Series 2</c:v>
                </c:pt>
              </c:strCache>
            </c:strRef>
          </c:tx>
          <c:spPr>
            <a:gradFill rotWithShape="1">
              <a:gsLst>
                <a:gs pos="0">
                  <a:schemeClr val="accent2">
                    <a:tint val="100000"/>
                    <a:shade val="85000"/>
                    <a:satMod val="100000"/>
                    <a:lumMod val="100000"/>
                  </a:schemeClr>
                </a:gs>
                <a:gs pos="100000">
                  <a:schemeClr val="accent2">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rgbClr r="0" g="0" b="0">
                  <a:shade val="35000"/>
                  <a:satMod val="160000"/>
                </a:scrgbClr>
              </a:contourClr>
            </a:sp3d>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2572-47D6-91B5-B08EA9A0FA41}"/>
            </c:ext>
          </c:extLst>
        </c:ser>
        <c:ser>
          <c:idx val="2"/>
          <c:order val="2"/>
          <c:tx>
            <c:strRef>
              <c:f>Sheet1!$D$1</c:f>
              <c:strCache>
                <c:ptCount val="1"/>
                <c:pt idx="0">
                  <c:v>Series 3</c:v>
                </c:pt>
              </c:strCache>
            </c:strRef>
          </c:tx>
          <c:spPr>
            <a:gradFill rotWithShape="1">
              <a:gsLst>
                <a:gs pos="0">
                  <a:schemeClr val="accent3">
                    <a:tint val="100000"/>
                    <a:shade val="85000"/>
                    <a:satMod val="100000"/>
                    <a:lumMod val="100000"/>
                  </a:schemeClr>
                </a:gs>
                <a:gs pos="100000">
                  <a:schemeClr val="accent3">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rgbClr r="0" g="0" b="0">
                  <a:shade val="35000"/>
                  <a:satMod val="160000"/>
                </a:scrgbClr>
              </a:contourClr>
            </a:sp3d>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2572-47D6-91B5-B08EA9A0FA41}"/>
            </c:ext>
          </c:extLst>
        </c:ser>
        <c:dLbls>
          <c:showLegendKey val="0"/>
          <c:showVal val="0"/>
          <c:showCatName val="0"/>
          <c:showSerName val="0"/>
          <c:showPercent val="0"/>
          <c:showBubbleSize val="0"/>
        </c:dLbls>
        <c:gapWidth val="100"/>
        <c:overlap val="-24"/>
        <c:axId val="665025880"/>
        <c:axId val="665015688"/>
      </c:barChart>
      <c:catAx>
        <c:axId val="665025880"/>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5015688"/>
        <c:crosses val="autoZero"/>
        <c:auto val="1"/>
        <c:lblAlgn val="ctr"/>
        <c:lblOffset val="100"/>
        <c:noMultiLvlLbl val="0"/>
      </c:catAx>
      <c:valAx>
        <c:axId val="665015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650258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4C5612-19F7-4982-8921-4EB534278D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115B41-B37A-4D29-BFF6-EE47BB182345}">
      <dgm:prSet/>
      <dgm:spPr/>
      <dgm:t>
        <a:bodyPr/>
        <a:lstStyle/>
        <a:p>
          <a:r>
            <a:rPr lang="en-GB"/>
            <a:t>What does my data tell me?</a:t>
          </a:r>
          <a:endParaRPr lang="en-US"/>
        </a:p>
      </dgm:t>
    </dgm:pt>
    <dgm:pt modelId="{715C087D-EF90-405C-A094-E6D36F8FED1F}" type="parTrans" cxnId="{E5F044EC-B715-43CE-B678-776A7D877600}">
      <dgm:prSet/>
      <dgm:spPr/>
      <dgm:t>
        <a:bodyPr/>
        <a:lstStyle/>
        <a:p>
          <a:endParaRPr lang="en-US"/>
        </a:p>
      </dgm:t>
    </dgm:pt>
    <dgm:pt modelId="{1B4A577D-ED2E-4509-A1AC-FE7430B74408}" type="sibTrans" cxnId="{E5F044EC-B715-43CE-B678-776A7D877600}">
      <dgm:prSet/>
      <dgm:spPr/>
      <dgm:t>
        <a:bodyPr/>
        <a:lstStyle/>
        <a:p>
          <a:endParaRPr lang="en-US"/>
        </a:p>
      </dgm:t>
    </dgm:pt>
    <dgm:pt modelId="{9D8A5D46-592E-4617-9C3F-8DB3EDE31260}">
      <dgm:prSet/>
      <dgm:spPr/>
      <dgm:t>
        <a:bodyPr/>
        <a:lstStyle/>
        <a:p>
          <a:r>
            <a:rPr lang="en-GB"/>
            <a:t>What research decisions am I making in analysing my data - and what are the implications and limitations of these decisions? </a:t>
          </a:r>
          <a:endParaRPr lang="en-US"/>
        </a:p>
      </dgm:t>
    </dgm:pt>
    <dgm:pt modelId="{0D5DFDE6-D39D-4051-AED7-6DACAA91F19B}" type="parTrans" cxnId="{B62B032D-1D6A-4FC8-AF45-30D629B6966A}">
      <dgm:prSet/>
      <dgm:spPr/>
      <dgm:t>
        <a:bodyPr/>
        <a:lstStyle/>
        <a:p>
          <a:endParaRPr lang="en-US"/>
        </a:p>
      </dgm:t>
    </dgm:pt>
    <dgm:pt modelId="{E8DFCAEA-97DF-4126-9332-513B2C76EA11}" type="sibTrans" cxnId="{B62B032D-1D6A-4FC8-AF45-30D629B6966A}">
      <dgm:prSet/>
      <dgm:spPr/>
      <dgm:t>
        <a:bodyPr/>
        <a:lstStyle/>
        <a:p>
          <a:endParaRPr lang="en-US"/>
        </a:p>
      </dgm:t>
    </dgm:pt>
    <dgm:pt modelId="{B13F9FCF-F196-4371-9A60-0C3CB3676886}">
      <dgm:prSet/>
      <dgm:spPr/>
      <dgm:t>
        <a:bodyPr/>
        <a:lstStyle/>
        <a:p>
          <a:r>
            <a:rPr lang="en-GB"/>
            <a:t>What warrant do I have for the strength of my findings?</a:t>
          </a:r>
          <a:endParaRPr lang="en-US"/>
        </a:p>
      </dgm:t>
    </dgm:pt>
    <dgm:pt modelId="{EA6FE64B-C331-4712-8535-7A278C0B00E6}" type="parTrans" cxnId="{A59C6FB5-4E49-4645-A4F2-D89498A9E0E8}">
      <dgm:prSet/>
      <dgm:spPr/>
      <dgm:t>
        <a:bodyPr/>
        <a:lstStyle/>
        <a:p>
          <a:endParaRPr lang="en-US"/>
        </a:p>
      </dgm:t>
    </dgm:pt>
    <dgm:pt modelId="{E3776235-3C83-48EB-B5DC-259E5698E87B}" type="sibTrans" cxnId="{A59C6FB5-4E49-4645-A4F2-D89498A9E0E8}">
      <dgm:prSet/>
      <dgm:spPr/>
      <dgm:t>
        <a:bodyPr/>
        <a:lstStyle/>
        <a:p>
          <a:endParaRPr lang="en-US"/>
        </a:p>
      </dgm:t>
    </dgm:pt>
    <dgm:pt modelId="{12D34AB9-E640-45A1-AA47-BAE7458366D4}">
      <dgm:prSet/>
      <dgm:spPr/>
      <dgm:t>
        <a:bodyPr/>
        <a:lstStyle/>
        <a:p>
          <a:r>
            <a:rPr lang="en-GB"/>
            <a:t>What might my responses to my RQs be? </a:t>
          </a:r>
          <a:endParaRPr lang="en-US"/>
        </a:p>
      </dgm:t>
    </dgm:pt>
    <dgm:pt modelId="{43124BB6-A16E-434E-8A97-ABD4B191B002}" type="parTrans" cxnId="{7C01319A-98AD-44F9-8D60-D88ED91EE715}">
      <dgm:prSet/>
      <dgm:spPr/>
      <dgm:t>
        <a:bodyPr/>
        <a:lstStyle/>
        <a:p>
          <a:endParaRPr lang="en-US"/>
        </a:p>
      </dgm:t>
    </dgm:pt>
    <dgm:pt modelId="{1DFFB6CA-8202-4CEC-A509-C6182BC5679F}" type="sibTrans" cxnId="{7C01319A-98AD-44F9-8D60-D88ED91EE715}">
      <dgm:prSet/>
      <dgm:spPr/>
      <dgm:t>
        <a:bodyPr/>
        <a:lstStyle/>
        <a:p>
          <a:endParaRPr lang="en-US"/>
        </a:p>
      </dgm:t>
    </dgm:pt>
    <dgm:pt modelId="{2CB00491-8C8E-49FD-9595-3E3A242E3A79}" type="pres">
      <dgm:prSet presAssocID="{564C5612-19F7-4982-8921-4EB534278D62}" presName="root" presStyleCnt="0">
        <dgm:presLayoutVars>
          <dgm:dir/>
          <dgm:resizeHandles val="exact"/>
        </dgm:presLayoutVars>
      </dgm:prSet>
      <dgm:spPr/>
    </dgm:pt>
    <dgm:pt modelId="{B3B80343-3DF5-4AB6-AA78-EB1ADF00AB39}" type="pres">
      <dgm:prSet presAssocID="{8A115B41-B37A-4D29-BFF6-EE47BB182345}" presName="compNode" presStyleCnt="0"/>
      <dgm:spPr/>
    </dgm:pt>
    <dgm:pt modelId="{C83CA27F-FC7D-46E3-B8EC-4E53F77F42B8}" type="pres">
      <dgm:prSet presAssocID="{8A115B41-B37A-4D29-BFF6-EE47BB182345}" presName="bgRect" presStyleLbl="bgShp" presStyleIdx="0" presStyleCnt="4"/>
      <dgm:spPr/>
    </dgm:pt>
    <dgm:pt modelId="{992334D6-8DD2-42A5-AC67-951259F80DEF}" type="pres">
      <dgm:prSet presAssocID="{8A115B41-B37A-4D29-BFF6-EE47BB1823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25398395-3EC2-4DEA-B499-D724E67D3610}" type="pres">
      <dgm:prSet presAssocID="{8A115B41-B37A-4D29-BFF6-EE47BB182345}" presName="spaceRect" presStyleCnt="0"/>
      <dgm:spPr/>
    </dgm:pt>
    <dgm:pt modelId="{0E80BFA7-296A-45C1-A875-C766601B4094}" type="pres">
      <dgm:prSet presAssocID="{8A115B41-B37A-4D29-BFF6-EE47BB182345}" presName="parTx" presStyleLbl="revTx" presStyleIdx="0" presStyleCnt="4">
        <dgm:presLayoutVars>
          <dgm:chMax val="0"/>
          <dgm:chPref val="0"/>
        </dgm:presLayoutVars>
      </dgm:prSet>
      <dgm:spPr/>
    </dgm:pt>
    <dgm:pt modelId="{D25CD235-257F-42F3-B0D2-64F593B201F2}" type="pres">
      <dgm:prSet presAssocID="{1B4A577D-ED2E-4509-A1AC-FE7430B74408}" presName="sibTrans" presStyleCnt="0"/>
      <dgm:spPr/>
    </dgm:pt>
    <dgm:pt modelId="{E74E7AF9-2255-411F-B86A-8CB5196A8D70}" type="pres">
      <dgm:prSet presAssocID="{9D8A5D46-592E-4617-9C3F-8DB3EDE31260}" presName="compNode" presStyleCnt="0"/>
      <dgm:spPr/>
    </dgm:pt>
    <dgm:pt modelId="{FB768698-9FD9-4608-8B41-A9DB87AFF71A}" type="pres">
      <dgm:prSet presAssocID="{9D8A5D46-592E-4617-9C3F-8DB3EDE31260}" presName="bgRect" presStyleLbl="bgShp" presStyleIdx="1" presStyleCnt="4"/>
      <dgm:spPr/>
    </dgm:pt>
    <dgm:pt modelId="{47E45172-9AE7-45FF-A91A-01A3FC97B469}" type="pres">
      <dgm:prSet presAssocID="{9D8A5D46-592E-4617-9C3F-8DB3EDE312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8C12D11-BDA1-4E1F-8B0B-078F125C2A5E}" type="pres">
      <dgm:prSet presAssocID="{9D8A5D46-592E-4617-9C3F-8DB3EDE31260}" presName="spaceRect" presStyleCnt="0"/>
      <dgm:spPr/>
    </dgm:pt>
    <dgm:pt modelId="{A6F5A7E7-A709-451A-8541-EC10802C5F3D}" type="pres">
      <dgm:prSet presAssocID="{9D8A5D46-592E-4617-9C3F-8DB3EDE31260}" presName="parTx" presStyleLbl="revTx" presStyleIdx="1" presStyleCnt="4">
        <dgm:presLayoutVars>
          <dgm:chMax val="0"/>
          <dgm:chPref val="0"/>
        </dgm:presLayoutVars>
      </dgm:prSet>
      <dgm:spPr/>
    </dgm:pt>
    <dgm:pt modelId="{954D7498-92DD-436F-99C7-36CC5E95D9AD}" type="pres">
      <dgm:prSet presAssocID="{E8DFCAEA-97DF-4126-9332-513B2C76EA11}" presName="sibTrans" presStyleCnt="0"/>
      <dgm:spPr/>
    </dgm:pt>
    <dgm:pt modelId="{6F365A21-FD0A-4496-9C25-783269DC39E8}" type="pres">
      <dgm:prSet presAssocID="{B13F9FCF-F196-4371-9A60-0C3CB3676886}" presName="compNode" presStyleCnt="0"/>
      <dgm:spPr/>
    </dgm:pt>
    <dgm:pt modelId="{C0EEC7C9-E844-4E49-90E0-47F61E3CD3EF}" type="pres">
      <dgm:prSet presAssocID="{B13F9FCF-F196-4371-9A60-0C3CB3676886}" presName="bgRect" presStyleLbl="bgShp" presStyleIdx="2" presStyleCnt="4"/>
      <dgm:spPr/>
    </dgm:pt>
    <dgm:pt modelId="{AD966785-9A03-437E-8D71-6F0D3DA6F77B}" type="pres">
      <dgm:prSet presAssocID="{B13F9FCF-F196-4371-9A60-0C3CB36768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ian"/>
        </a:ext>
      </dgm:extLst>
    </dgm:pt>
    <dgm:pt modelId="{74E9D232-777C-44FA-9F00-0D050DC5DB91}" type="pres">
      <dgm:prSet presAssocID="{B13F9FCF-F196-4371-9A60-0C3CB3676886}" presName="spaceRect" presStyleCnt="0"/>
      <dgm:spPr/>
    </dgm:pt>
    <dgm:pt modelId="{6169F7C8-B8D8-43AD-8D62-D3D614645D6C}" type="pres">
      <dgm:prSet presAssocID="{B13F9FCF-F196-4371-9A60-0C3CB3676886}" presName="parTx" presStyleLbl="revTx" presStyleIdx="2" presStyleCnt="4">
        <dgm:presLayoutVars>
          <dgm:chMax val="0"/>
          <dgm:chPref val="0"/>
        </dgm:presLayoutVars>
      </dgm:prSet>
      <dgm:spPr/>
    </dgm:pt>
    <dgm:pt modelId="{506545C2-AEE4-4213-B703-904B418AB972}" type="pres">
      <dgm:prSet presAssocID="{E3776235-3C83-48EB-B5DC-259E5698E87B}" presName="sibTrans" presStyleCnt="0"/>
      <dgm:spPr/>
    </dgm:pt>
    <dgm:pt modelId="{3E804906-5E79-4DB3-9330-4ADE74CB0049}" type="pres">
      <dgm:prSet presAssocID="{12D34AB9-E640-45A1-AA47-BAE7458366D4}" presName="compNode" presStyleCnt="0"/>
      <dgm:spPr/>
    </dgm:pt>
    <dgm:pt modelId="{FF638756-9B49-42E8-9985-0294F5F18B5D}" type="pres">
      <dgm:prSet presAssocID="{12D34AB9-E640-45A1-AA47-BAE7458366D4}" presName="bgRect" presStyleLbl="bgShp" presStyleIdx="3" presStyleCnt="4"/>
      <dgm:spPr/>
    </dgm:pt>
    <dgm:pt modelId="{440FD96A-89A5-42A2-9770-2F898908BC24}" type="pres">
      <dgm:prSet presAssocID="{12D34AB9-E640-45A1-AA47-BAE7458366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4B396A7A-BBC8-4C7F-99BB-282A9872E302}" type="pres">
      <dgm:prSet presAssocID="{12D34AB9-E640-45A1-AA47-BAE7458366D4}" presName="spaceRect" presStyleCnt="0"/>
      <dgm:spPr/>
    </dgm:pt>
    <dgm:pt modelId="{813FEE86-0895-47AC-9C67-A1E619A5AFB9}" type="pres">
      <dgm:prSet presAssocID="{12D34AB9-E640-45A1-AA47-BAE7458366D4}" presName="parTx" presStyleLbl="revTx" presStyleIdx="3" presStyleCnt="4">
        <dgm:presLayoutVars>
          <dgm:chMax val="0"/>
          <dgm:chPref val="0"/>
        </dgm:presLayoutVars>
      </dgm:prSet>
      <dgm:spPr/>
    </dgm:pt>
  </dgm:ptLst>
  <dgm:cxnLst>
    <dgm:cxn modelId="{C646C112-9688-4171-9EB1-CEB7513F5669}" type="presOf" srcId="{9D8A5D46-592E-4617-9C3F-8DB3EDE31260}" destId="{A6F5A7E7-A709-451A-8541-EC10802C5F3D}" srcOrd="0" destOrd="0" presId="urn:microsoft.com/office/officeart/2018/2/layout/IconVerticalSolidList"/>
    <dgm:cxn modelId="{B62B032D-1D6A-4FC8-AF45-30D629B6966A}" srcId="{564C5612-19F7-4982-8921-4EB534278D62}" destId="{9D8A5D46-592E-4617-9C3F-8DB3EDE31260}" srcOrd="1" destOrd="0" parTransId="{0D5DFDE6-D39D-4051-AED7-6DACAA91F19B}" sibTransId="{E8DFCAEA-97DF-4126-9332-513B2C76EA11}"/>
    <dgm:cxn modelId="{763B3A65-62BB-4FE8-BE04-BCA579705837}" type="presOf" srcId="{B13F9FCF-F196-4371-9A60-0C3CB3676886}" destId="{6169F7C8-B8D8-43AD-8D62-D3D614645D6C}" srcOrd="0" destOrd="0" presId="urn:microsoft.com/office/officeart/2018/2/layout/IconVerticalSolidList"/>
    <dgm:cxn modelId="{440CD447-51C7-4DCC-832B-D9F8C794193C}" type="presOf" srcId="{12D34AB9-E640-45A1-AA47-BAE7458366D4}" destId="{813FEE86-0895-47AC-9C67-A1E619A5AFB9}" srcOrd="0" destOrd="0" presId="urn:microsoft.com/office/officeart/2018/2/layout/IconVerticalSolidList"/>
    <dgm:cxn modelId="{5509714E-1CEA-4360-9781-4AF2E7BBD9AF}" type="presOf" srcId="{8A115B41-B37A-4D29-BFF6-EE47BB182345}" destId="{0E80BFA7-296A-45C1-A875-C766601B4094}" srcOrd="0" destOrd="0" presId="urn:microsoft.com/office/officeart/2018/2/layout/IconVerticalSolidList"/>
    <dgm:cxn modelId="{7C01319A-98AD-44F9-8D60-D88ED91EE715}" srcId="{564C5612-19F7-4982-8921-4EB534278D62}" destId="{12D34AB9-E640-45A1-AA47-BAE7458366D4}" srcOrd="3" destOrd="0" parTransId="{43124BB6-A16E-434E-8A97-ABD4B191B002}" sibTransId="{1DFFB6CA-8202-4CEC-A509-C6182BC5679F}"/>
    <dgm:cxn modelId="{A59C6FB5-4E49-4645-A4F2-D89498A9E0E8}" srcId="{564C5612-19F7-4982-8921-4EB534278D62}" destId="{B13F9FCF-F196-4371-9A60-0C3CB3676886}" srcOrd="2" destOrd="0" parTransId="{EA6FE64B-C331-4712-8535-7A278C0B00E6}" sibTransId="{E3776235-3C83-48EB-B5DC-259E5698E87B}"/>
    <dgm:cxn modelId="{121584CC-227A-44C9-B761-3747BD6809D8}" type="presOf" srcId="{564C5612-19F7-4982-8921-4EB534278D62}" destId="{2CB00491-8C8E-49FD-9595-3E3A242E3A79}" srcOrd="0" destOrd="0" presId="urn:microsoft.com/office/officeart/2018/2/layout/IconVerticalSolidList"/>
    <dgm:cxn modelId="{E5F044EC-B715-43CE-B678-776A7D877600}" srcId="{564C5612-19F7-4982-8921-4EB534278D62}" destId="{8A115B41-B37A-4D29-BFF6-EE47BB182345}" srcOrd="0" destOrd="0" parTransId="{715C087D-EF90-405C-A094-E6D36F8FED1F}" sibTransId="{1B4A577D-ED2E-4509-A1AC-FE7430B74408}"/>
    <dgm:cxn modelId="{92A5E83B-A34A-489D-904D-14651A79053C}" type="presParOf" srcId="{2CB00491-8C8E-49FD-9595-3E3A242E3A79}" destId="{B3B80343-3DF5-4AB6-AA78-EB1ADF00AB39}" srcOrd="0" destOrd="0" presId="urn:microsoft.com/office/officeart/2018/2/layout/IconVerticalSolidList"/>
    <dgm:cxn modelId="{7853A3E3-7E6C-499F-9953-8991ED6AF8E1}" type="presParOf" srcId="{B3B80343-3DF5-4AB6-AA78-EB1ADF00AB39}" destId="{C83CA27F-FC7D-46E3-B8EC-4E53F77F42B8}" srcOrd="0" destOrd="0" presId="urn:microsoft.com/office/officeart/2018/2/layout/IconVerticalSolidList"/>
    <dgm:cxn modelId="{251FEFFA-77AC-4C6C-825B-A8AB60DDF1B1}" type="presParOf" srcId="{B3B80343-3DF5-4AB6-AA78-EB1ADF00AB39}" destId="{992334D6-8DD2-42A5-AC67-951259F80DEF}" srcOrd="1" destOrd="0" presId="urn:microsoft.com/office/officeart/2018/2/layout/IconVerticalSolidList"/>
    <dgm:cxn modelId="{293A893B-E934-4634-AB10-4916E493A9A0}" type="presParOf" srcId="{B3B80343-3DF5-4AB6-AA78-EB1ADF00AB39}" destId="{25398395-3EC2-4DEA-B499-D724E67D3610}" srcOrd="2" destOrd="0" presId="urn:microsoft.com/office/officeart/2018/2/layout/IconVerticalSolidList"/>
    <dgm:cxn modelId="{5533CDCD-B603-477D-8E41-6C3B5DBA8EFC}" type="presParOf" srcId="{B3B80343-3DF5-4AB6-AA78-EB1ADF00AB39}" destId="{0E80BFA7-296A-45C1-A875-C766601B4094}" srcOrd="3" destOrd="0" presId="urn:microsoft.com/office/officeart/2018/2/layout/IconVerticalSolidList"/>
    <dgm:cxn modelId="{9979C2B5-089A-472A-A31C-3F71E314E049}" type="presParOf" srcId="{2CB00491-8C8E-49FD-9595-3E3A242E3A79}" destId="{D25CD235-257F-42F3-B0D2-64F593B201F2}" srcOrd="1" destOrd="0" presId="urn:microsoft.com/office/officeart/2018/2/layout/IconVerticalSolidList"/>
    <dgm:cxn modelId="{8C586D70-367F-4AE4-AE98-68FD7A107C25}" type="presParOf" srcId="{2CB00491-8C8E-49FD-9595-3E3A242E3A79}" destId="{E74E7AF9-2255-411F-B86A-8CB5196A8D70}" srcOrd="2" destOrd="0" presId="urn:microsoft.com/office/officeart/2018/2/layout/IconVerticalSolidList"/>
    <dgm:cxn modelId="{213F8330-DEF8-4DA4-9F7D-C6DCEC690E75}" type="presParOf" srcId="{E74E7AF9-2255-411F-B86A-8CB5196A8D70}" destId="{FB768698-9FD9-4608-8B41-A9DB87AFF71A}" srcOrd="0" destOrd="0" presId="urn:microsoft.com/office/officeart/2018/2/layout/IconVerticalSolidList"/>
    <dgm:cxn modelId="{2883A3C9-B91C-4525-AF34-472E15AB1315}" type="presParOf" srcId="{E74E7AF9-2255-411F-B86A-8CB5196A8D70}" destId="{47E45172-9AE7-45FF-A91A-01A3FC97B469}" srcOrd="1" destOrd="0" presId="urn:microsoft.com/office/officeart/2018/2/layout/IconVerticalSolidList"/>
    <dgm:cxn modelId="{99553165-473E-4A37-A244-A3DBAA77B424}" type="presParOf" srcId="{E74E7AF9-2255-411F-B86A-8CB5196A8D70}" destId="{08C12D11-BDA1-4E1F-8B0B-078F125C2A5E}" srcOrd="2" destOrd="0" presId="urn:microsoft.com/office/officeart/2018/2/layout/IconVerticalSolidList"/>
    <dgm:cxn modelId="{34D2F2FC-AD50-4C1E-8589-D9C0C9AEDB9C}" type="presParOf" srcId="{E74E7AF9-2255-411F-B86A-8CB5196A8D70}" destId="{A6F5A7E7-A709-451A-8541-EC10802C5F3D}" srcOrd="3" destOrd="0" presId="urn:microsoft.com/office/officeart/2018/2/layout/IconVerticalSolidList"/>
    <dgm:cxn modelId="{F018E031-55A8-4795-8A84-A477F22E711F}" type="presParOf" srcId="{2CB00491-8C8E-49FD-9595-3E3A242E3A79}" destId="{954D7498-92DD-436F-99C7-36CC5E95D9AD}" srcOrd="3" destOrd="0" presId="urn:microsoft.com/office/officeart/2018/2/layout/IconVerticalSolidList"/>
    <dgm:cxn modelId="{5E9515A3-912C-405F-85A8-57656AB40C1C}" type="presParOf" srcId="{2CB00491-8C8E-49FD-9595-3E3A242E3A79}" destId="{6F365A21-FD0A-4496-9C25-783269DC39E8}" srcOrd="4" destOrd="0" presId="urn:microsoft.com/office/officeart/2018/2/layout/IconVerticalSolidList"/>
    <dgm:cxn modelId="{AC5ADE1E-BBEF-4950-9F0B-DD1E4259DFD9}" type="presParOf" srcId="{6F365A21-FD0A-4496-9C25-783269DC39E8}" destId="{C0EEC7C9-E844-4E49-90E0-47F61E3CD3EF}" srcOrd="0" destOrd="0" presId="urn:microsoft.com/office/officeart/2018/2/layout/IconVerticalSolidList"/>
    <dgm:cxn modelId="{5E8DA472-C7C1-4F41-AA2D-1F62489BA613}" type="presParOf" srcId="{6F365A21-FD0A-4496-9C25-783269DC39E8}" destId="{AD966785-9A03-437E-8D71-6F0D3DA6F77B}" srcOrd="1" destOrd="0" presId="urn:microsoft.com/office/officeart/2018/2/layout/IconVerticalSolidList"/>
    <dgm:cxn modelId="{11C6149F-6439-4383-A345-4B9D03B1F525}" type="presParOf" srcId="{6F365A21-FD0A-4496-9C25-783269DC39E8}" destId="{74E9D232-777C-44FA-9F00-0D050DC5DB91}" srcOrd="2" destOrd="0" presId="urn:microsoft.com/office/officeart/2018/2/layout/IconVerticalSolidList"/>
    <dgm:cxn modelId="{3E44094B-7830-40B6-AA45-010230332170}" type="presParOf" srcId="{6F365A21-FD0A-4496-9C25-783269DC39E8}" destId="{6169F7C8-B8D8-43AD-8D62-D3D614645D6C}" srcOrd="3" destOrd="0" presId="urn:microsoft.com/office/officeart/2018/2/layout/IconVerticalSolidList"/>
    <dgm:cxn modelId="{94A4D40F-7944-4CA2-9741-9082B5B36B75}" type="presParOf" srcId="{2CB00491-8C8E-49FD-9595-3E3A242E3A79}" destId="{506545C2-AEE4-4213-B703-904B418AB972}" srcOrd="5" destOrd="0" presId="urn:microsoft.com/office/officeart/2018/2/layout/IconVerticalSolidList"/>
    <dgm:cxn modelId="{4EEF5AF8-A079-4B76-81CB-B77044E2083C}" type="presParOf" srcId="{2CB00491-8C8E-49FD-9595-3E3A242E3A79}" destId="{3E804906-5E79-4DB3-9330-4ADE74CB0049}" srcOrd="6" destOrd="0" presId="urn:microsoft.com/office/officeart/2018/2/layout/IconVerticalSolidList"/>
    <dgm:cxn modelId="{5C72CCDD-C502-4D61-ABD6-AFB8F03C037B}" type="presParOf" srcId="{3E804906-5E79-4DB3-9330-4ADE74CB0049}" destId="{FF638756-9B49-42E8-9985-0294F5F18B5D}" srcOrd="0" destOrd="0" presId="urn:microsoft.com/office/officeart/2018/2/layout/IconVerticalSolidList"/>
    <dgm:cxn modelId="{FA60F5C4-25AE-4682-9397-83EA37FA0E68}" type="presParOf" srcId="{3E804906-5E79-4DB3-9330-4ADE74CB0049}" destId="{440FD96A-89A5-42A2-9770-2F898908BC24}" srcOrd="1" destOrd="0" presId="urn:microsoft.com/office/officeart/2018/2/layout/IconVerticalSolidList"/>
    <dgm:cxn modelId="{0A8B9F8C-D44E-4233-9CC4-D440E251ED18}" type="presParOf" srcId="{3E804906-5E79-4DB3-9330-4ADE74CB0049}" destId="{4B396A7A-BBC8-4C7F-99BB-282A9872E302}" srcOrd="2" destOrd="0" presId="urn:microsoft.com/office/officeart/2018/2/layout/IconVerticalSolidList"/>
    <dgm:cxn modelId="{7F496CF9-CF03-47D9-9CBF-FE2C337E98EA}" type="presParOf" srcId="{3E804906-5E79-4DB3-9330-4ADE74CB0049}" destId="{813FEE86-0895-47AC-9C67-A1E619A5AF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C18FBF-3FF5-4C16-97CF-AF03740D7AB6}" type="doc">
      <dgm:prSet loTypeId="urn:microsoft.com/office/officeart/2005/8/layout/hList9" loCatId="list" qsTypeId="urn:microsoft.com/office/officeart/2005/8/quickstyle/simple4" qsCatId="simple" csTypeId="urn:microsoft.com/office/officeart/2005/8/colors/accent1_2" csCatId="accent1" phldr="1"/>
      <dgm:spPr/>
      <dgm:t>
        <a:bodyPr/>
        <a:lstStyle/>
        <a:p>
          <a:endParaRPr lang="en-US"/>
        </a:p>
      </dgm:t>
    </dgm:pt>
    <dgm:pt modelId="{B4F1B46E-22B2-4721-950C-8704487586DC}">
      <dgm:prSet phldrT="[Text]"/>
      <dgm:spPr/>
      <dgm:t>
        <a:bodyPr/>
        <a:lstStyle/>
        <a:p>
          <a:r>
            <a:rPr lang="en-US" dirty="0"/>
            <a:t>Focus group 1</a:t>
          </a:r>
        </a:p>
      </dgm:t>
    </dgm:pt>
    <dgm:pt modelId="{E8A66543-CC4D-4785-A93E-5B125E09F826}" type="parTrans" cxnId="{2C8317B2-2EBB-4589-86EA-C77B3B6E81AA}">
      <dgm:prSet/>
      <dgm:spPr/>
      <dgm:t>
        <a:bodyPr/>
        <a:lstStyle/>
        <a:p>
          <a:endParaRPr lang="en-US"/>
        </a:p>
      </dgm:t>
    </dgm:pt>
    <dgm:pt modelId="{A7E2530A-34E2-4E9F-BC78-8920BA140C41}" type="sibTrans" cxnId="{2C8317B2-2EBB-4589-86EA-C77B3B6E81AA}">
      <dgm:prSet/>
      <dgm:spPr/>
      <dgm:t>
        <a:bodyPr/>
        <a:lstStyle/>
        <a:p>
          <a:endParaRPr lang="en-US"/>
        </a:p>
      </dgm:t>
    </dgm:pt>
    <dgm:pt modelId="{9D72CDD3-5859-43DB-BD75-0C3C30E3DE62}">
      <dgm:prSet phldrT="[Text]"/>
      <dgm:spPr/>
      <dgm:t>
        <a:bodyPr/>
        <a:lstStyle/>
        <a:p>
          <a:r>
            <a:rPr lang="en-US" dirty="0"/>
            <a:t>Theme 1</a:t>
          </a:r>
        </a:p>
      </dgm:t>
    </dgm:pt>
    <dgm:pt modelId="{1D5B1F83-33A7-4298-BC11-2B1252AFAEA5}" type="parTrans" cxnId="{DDB5AD9A-40B0-48EF-AF2C-8CCDA330F7FE}">
      <dgm:prSet/>
      <dgm:spPr/>
      <dgm:t>
        <a:bodyPr/>
        <a:lstStyle/>
        <a:p>
          <a:endParaRPr lang="en-US"/>
        </a:p>
      </dgm:t>
    </dgm:pt>
    <dgm:pt modelId="{15E25BD4-1EBF-43C2-8885-DBF66B8429E1}" type="sibTrans" cxnId="{DDB5AD9A-40B0-48EF-AF2C-8CCDA330F7FE}">
      <dgm:prSet/>
      <dgm:spPr/>
      <dgm:t>
        <a:bodyPr/>
        <a:lstStyle/>
        <a:p>
          <a:endParaRPr lang="en-US"/>
        </a:p>
      </dgm:t>
    </dgm:pt>
    <dgm:pt modelId="{F9D46839-CD06-4669-AAE4-4D1E9AFEDA78}">
      <dgm:prSet phldrT="[Text]"/>
      <dgm:spPr/>
      <dgm:t>
        <a:bodyPr/>
        <a:lstStyle/>
        <a:p>
          <a:r>
            <a:rPr lang="en-US" dirty="0"/>
            <a:t>Theme 2</a:t>
          </a:r>
        </a:p>
      </dgm:t>
    </dgm:pt>
    <dgm:pt modelId="{B6B535D8-00AB-4FA1-AAEC-92498ABC6F4C}" type="parTrans" cxnId="{AD25A8A0-4628-40E2-8C9E-64E6AD4D4D91}">
      <dgm:prSet/>
      <dgm:spPr/>
      <dgm:t>
        <a:bodyPr/>
        <a:lstStyle/>
        <a:p>
          <a:endParaRPr lang="en-US"/>
        </a:p>
      </dgm:t>
    </dgm:pt>
    <dgm:pt modelId="{6497F199-DC2A-41F9-A449-D395E6BC4900}" type="sibTrans" cxnId="{AD25A8A0-4628-40E2-8C9E-64E6AD4D4D91}">
      <dgm:prSet/>
      <dgm:spPr/>
      <dgm:t>
        <a:bodyPr/>
        <a:lstStyle/>
        <a:p>
          <a:endParaRPr lang="en-US"/>
        </a:p>
      </dgm:t>
    </dgm:pt>
    <dgm:pt modelId="{7CB6360B-4022-4E96-922B-A12DE0E2A39F}">
      <dgm:prSet phldrT="[Text]"/>
      <dgm:spPr/>
      <dgm:t>
        <a:bodyPr/>
        <a:lstStyle/>
        <a:p>
          <a:r>
            <a:rPr lang="en-US" dirty="0"/>
            <a:t>Theme 3</a:t>
          </a:r>
        </a:p>
      </dgm:t>
    </dgm:pt>
    <dgm:pt modelId="{44B2858F-607B-47DF-B44B-EA7D73FDC9F2}" type="parTrans" cxnId="{CD5EFFB3-C9FD-4DAC-8D97-0C2FB02B380B}">
      <dgm:prSet/>
      <dgm:spPr/>
      <dgm:t>
        <a:bodyPr/>
        <a:lstStyle/>
        <a:p>
          <a:endParaRPr lang="en-US"/>
        </a:p>
      </dgm:t>
    </dgm:pt>
    <dgm:pt modelId="{B35ED9D1-2A17-4034-8D08-4945CA54F6C9}" type="sibTrans" cxnId="{CD5EFFB3-C9FD-4DAC-8D97-0C2FB02B380B}">
      <dgm:prSet/>
      <dgm:spPr/>
      <dgm:t>
        <a:bodyPr/>
        <a:lstStyle/>
        <a:p>
          <a:endParaRPr lang="en-US"/>
        </a:p>
      </dgm:t>
    </dgm:pt>
    <dgm:pt modelId="{70879558-61CA-4CCD-B2D6-5349B01EF337}">
      <dgm:prSet phldrT="[Text]"/>
      <dgm:spPr/>
      <dgm:t>
        <a:bodyPr/>
        <a:lstStyle/>
        <a:p>
          <a:r>
            <a:rPr lang="en-US" dirty="0"/>
            <a:t>Theme 4</a:t>
          </a:r>
        </a:p>
      </dgm:t>
    </dgm:pt>
    <dgm:pt modelId="{95F5E6EE-4E8D-49F8-8C9E-8BBFD01B6A0E}" type="parTrans" cxnId="{8FAB4659-6291-457D-941A-93BCD304031A}">
      <dgm:prSet/>
      <dgm:spPr/>
      <dgm:t>
        <a:bodyPr/>
        <a:lstStyle/>
        <a:p>
          <a:endParaRPr lang="en-US"/>
        </a:p>
      </dgm:t>
    </dgm:pt>
    <dgm:pt modelId="{053E317B-DD3F-4AFF-90D1-A55D37D325DC}" type="sibTrans" cxnId="{8FAB4659-6291-457D-941A-93BCD304031A}">
      <dgm:prSet/>
      <dgm:spPr/>
      <dgm:t>
        <a:bodyPr/>
        <a:lstStyle/>
        <a:p>
          <a:endParaRPr lang="en-US"/>
        </a:p>
      </dgm:t>
    </dgm:pt>
    <dgm:pt modelId="{F2881FB1-6580-4F21-A283-BFAA6F91D5D2}">
      <dgm:prSet phldrT="[Text]"/>
      <dgm:spPr/>
      <dgm:t>
        <a:bodyPr/>
        <a:lstStyle/>
        <a:p>
          <a:r>
            <a:rPr lang="en-US" dirty="0"/>
            <a:t>Focus group 2</a:t>
          </a:r>
        </a:p>
      </dgm:t>
    </dgm:pt>
    <dgm:pt modelId="{2D960FDD-BADA-480D-9043-497C56588AD3}" type="parTrans" cxnId="{4A31D641-1B5D-46D3-B685-0C4DC6EFE71B}">
      <dgm:prSet/>
      <dgm:spPr/>
      <dgm:t>
        <a:bodyPr/>
        <a:lstStyle/>
        <a:p>
          <a:endParaRPr lang="en-US"/>
        </a:p>
      </dgm:t>
    </dgm:pt>
    <dgm:pt modelId="{A5ABDC17-7AB5-4F0E-992A-F9343F5D74EB}" type="sibTrans" cxnId="{4A31D641-1B5D-46D3-B685-0C4DC6EFE71B}">
      <dgm:prSet/>
      <dgm:spPr/>
      <dgm:t>
        <a:bodyPr/>
        <a:lstStyle/>
        <a:p>
          <a:endParaRPr lang="en-US"/>
        </a:p>
      </dgm:t>
    </dgm:pt>
    <dgm:pt modelId="{D5197DDB-D5D2-499F-B255-CF7BB5AE2B43}">
      <dgm:prSet phldrT="[Text]"/>
      <dgm:spPr/>
      <dgm:t>
        <a:bodyPr/>
        <a:lstStyle/>
        <a:p>
          <a:endParaRPr lang="en-US" dirty="0"/>
        </a:p>
      </dgm:t>
    </dgm:pt>
    <dgm:pt modelId="{B14A4DC9-F40A-4867-ADB8-4BA8A1F83766}" type="parTrans" cxnId="{3204ED53-15A0-4643-A582-021A785F1BA2}">
      <dgm:prSet/>
      <dgm:spPr/>
      <dgm:t>
        <a:bodyPr/>
        <a:lstStyle/>
        <a:p>
          <a:endParaRPr lang="en-US"/>
        </a:p>
      </dgm:t>
    </dgm:pt>
    <dgm:pt modelId="{29F2454A-2FA8-4B3A-AC63-4A0B9FD04A75}" type="sibTrans" cxnId="{3204ED53-15A0-4643-A582-021A785F1BA2}">
      <dgm:prSet/>
      <dgm:spPr/>
      <dgm:t>
        <a:bodyPr/>
        <a:lstStyle/>
        <a:p>
          <a:endParaRPr lang="en-US"/>
        </a:p>
      </dgm:t>
    </dgm:pt>
    <dgm:pt modelId="{29E78340-8EBE-415C-B973-78A91A054B9C}">
      <dgm:prSet phldrT="[Text]"/>
      <dgm:spPr/>
      <dgm:t>
        <a:bodyPr/>
        <a:lstStyle/>
        <a:p>
          <a:endParaRPr lang="en-US" dirty="0"/>
        </a:p>
      </dgm:t>
    </dgm:pt>
    <dgm:pt modelId="{FF4E5F97-6974-4E39-A85D-DCB2E100798E}" type="parTrans" cxnId="{311348D8-FDE3-4C22-99F5-3B98C5F51F0D}">
      <dgm:prSet/>
      <dgm:spPr/>
      <dgm:t>
        <a:bodyPr/>
        <a:lstStyle/>
        <a:p>
          <a:endParaRPr lang="en-US"/>
        </a:p>
      </dgm:t>
    </dgm:pt>
    <dgm:pt modelId="{B4B9A51E-FA34-465E-B5B4-81CD76EB3FC2}" type="sibTrans" cxnId="{311348D8-FDE3-4C22-99F5-3B98C5F51F0D}">
      <dgm:prSet/>
      <dgm:spPr/>
      <dgm:t>
        <a:bodyPr/>
        <a:lstStyle/>
        <a:p>
          <a:endParaRPr lang="en-US"/>
        </a:p>
      </dgm:t>
    </dgm:pt>
    <dgm:pt modelId="{8321AB85-EA8C-4958-B404-B4C118CB3C18}">
      <dgm:prSet phldrT="[Text]"/>
      <dgm:spPr/>
      <dgm:t>
        <a:bodyPr/>
        <a:lstStyle/>
        <a:p>
          <a:endParaRPr lang="en-US" dirty="0"/>
        </a:p>
      </dgm:t>
    </dgm:pt>
    <dgm:pt modelId="{24ABE8B3-7220-436D-9636-F7B4C0B99576}" type="parTrans" cxnId="{129AEA77-5D2A-49D4-956D-99009974B6C5}">
      <dgm:prSet/>
      <dgm:spPr/>
      <dgm:t>
        <a:bodyPr/>
        <a:lstStyle/>
        <a:p>
          <a:endParaRPr lang="en-US"/>
        </a:p>
      </dgm:t>
    </dgm:pt>
    <dgm:pt modelId="{AA5F76CE-8FD4-4692-8BB1-EF84CF9D365E}" type="sibTrans" cxnId="{129AEA77-5D2A-49D4-956D-99009974B6C5}">
      <dgm:prSet/>
      <dgm:spPr/>
      <dgm:t>
        <a:bodyPr/>
        <a:lstStyle/>
        <a:p>
          <a:endParaRPr lang="en-US"/>
        </a:p>
      </dgm:t>
    </dgm:pt>
    <dgm:pt modelId="{6352CA33-6755-44BE-808F-400DA4CF80A7}">
      <dgm:prSet phldrT="[Text]"/>
      <dgm:spPr/>
      <dgm:t>
        <a:bodyPr/>
        <a:lstStyle/>
        <a:p>
          <a:r>
            <a:rPr lang="en-US" dirty="0"/>
            <a:t>Focus group 3</a:t>
          </a:r>
        </a:p>
      </dgm:t>
    </dgm:pt>
    <dgm:pt modelId="{AEB59203-63BA-4A96-BADC-40BAEBD9AA40}" type="parTrans" cxnId="{82BAE5DD-3A79-4870-9019-1254385E0650}">
      <dgm:prSet/>
      <dgm:spPr/>
      <dgm:t>
        <a:bodyPr/>
        <a:lstStyle/>
        <a:p>
          <a:endParaRPr lang="en-US"/>
        </a:p>
      </dgm:t>
    </dgm:pt>
    <dgm:pt modelId="{AAB4CF73-4B9B-4AA0-9074-16C2D2AE00A1}" type="sibTrans" cxnId="{82BAE5DD-3A79-4870-9019-1254385E0650}">
      <dgm:prSet/>
      <dgm:spPr/>
      <dgm:t>
        <a:bodyPr/>
        <a:lstStyle/>
        <a:p>
          <a:endParaRPr lang="en-US"/>
        </a:p>
      </dgm:t>
    </dgm:pt>
    <dgm:pt modelId="{9614A323-64B1-4077-A841-022051EC749A}">
      <dgm:prSet phldrT="[Text]"/>
      <dgm:spPr/>
      <dgm:t>
        <a:bodyPr/>
        <a:lstStyle/>
        <a:p>
          <a:endParaRPr lang="en-US" dirty="0"/>
        </a:p>
      </dgm:t>
    </dgm:pt>
    <dgm:pt modelId="{E5F6BCBD-B84E-4018-BE9E-BF57FF3B4B36}" type="parTrans" cxnId="{FC7BD086-74EA-4D6C-9657-E916D355F209}">
      <dgm:prSet/>
      <dgm:spPr/>
      <dgm:t>
        <a:bodyPr/>
        <a:lstStyle/>
        <a:p>
          <a:endParaRPr lang="en-US"/>
        </a:p>
      </dgm:t>
    </dgm:pt>
    <dgm:pt modelId="{FEC2A79F-8857-403A-A738-E8CE75C965E2}" type="sibTrans" cxnId="{FC7BD086-74EA-4D6C-9657-E916D355F209}">
      <dgm:prSet/>
      <dgm:spPr/>
      <dgm:t>
        <a:bodyPr/>
        <a:lstStyle/>
        <a:p>
          <a:endParaRPr lang="en-US"/>
        </a:p>
      </dgm:t>
    </dgm:pt>
    <dgm:pt modelId="{3D5CDB25-F8FA-444B-8D4A-1D29D0CBA282}">
      <dgm:prSet phldrT="[Text]"/>
      <dgm:spPr/>
      <dgm:t>
        <a:bodyPr/>
        <a:lstStyle/>
        <a:p>
          <a:endParaRPr lang="en-US" dirty="0"/>
        </a:p>
      </dgm:t>
    </dgm:pt>
    <dgm:pt modelId="{4C229933-AC16-44B7-98EC-4C0F07FABCB0}" type="parTrans" cxnId="{2E3C97E6-67D4-4948-B47A-1115C2B2979F}">
      <dgm:prSet/>
      <dgm:spPr/>
      <dgm:t>
        <a:bodyPr/>
        <a:lstStyle/>
        <a:p>
          <a:endParaRPr lang="en-US"/>
        </a:p>
      </dgm:t>
    </dgm:pt>
    <dgm:pt modelId="{189DA4C5-2A22-4C71-A806-7B4AB57767CC}" type="sibTrans" cxnId="{2E3C97E6-67D4-4948-B47A-1115C2B2979F}">
      <dgm:prSet/>
      <dgm:spPr/>
      <dgm:t>
        <a:bodyPr/>
        <a:lstStyle/>
        <a:p>
          <a:endParaRPr lang="en-US"/>
        </a:p>
      </dgm:t>
    </dgm:pt>
    <dgm:pt modelId="{7FCE83D9-631B-4420-BBFC-CA0AFA59F747}">
      <dgm:prSet phldrT="[Text]"/>
      <dgm:spPr/>
      <dgm:t>
        <a:bodyPr/>
        <a:lstStyle/>
        <a:p>
          <a:endParaRPr lang="en-US" dirty="0"/>
        </a:p>
      </dgm:t>
    </dgm:pt>
    <dgm:pt modelId="{C61EC981-13FA-4710-B079-D35692EEB764}" type="parTrans" cxnId="{E572418E-4340-4448-940D-253A2FA3B9B3}">
      <dgm:prSet/>
      <dgm:spPr/>
      <dgm:t>
        <a:bodyPr/>
        <a:lstStyle/>
        <a:p>
          <a:endParaRPr lang="en-US"/>
        </a:p>
      </dgm:t>
    </dgm:pt>
    <dgm:pt modelId="{1B48A0DE-4031-4D45-86A1-94CDAF68824A}" type="sibTrans" cxnId="{E572418E-4340-4448-940D-253A2FA3B9B3}">
      <dgm:prSet/>
      <dgm:spPr/>
      <dgm:t>
        <a:bodyPr/>
        <a:lstStyle/>
        <a:p>
          <a:endParaRPr lang="en-US"/>
        </a:p>
      </dgm:t>
    </dgm:pt>
    <dgm:pt modelId="{DB9FB862-4759-4D6A-84F3-01524B92723B}">
      <dgm:prSet phldrT="[Text]"/>
      <dgm:spPr/>
      <dgm:t>
        <a:bodyPr/>
        <a:lstStyle/>
        <a:p>
          <a:endParaRPr lang="en-US" dirty="0"/>
        </a:p>
      </dgm:t>
    </dgm:pt>
    <dgm:pt modelId="{CD1EE44C-3116-420B-89E3-1D797CB25D34}" type="parTrans" cxnId="{70CAB4FC-3D17-49C2-8A7B-F387031FCDCA}">
      <dgm:prSet/>
      <dgm:spPr/>
      <dgm:t>
        <a:bodyPr/>
        <a:lstStyle/>
        <a:p>
          <a:endParaRPr lang="en-US"/>
        </a:p>
      </dgm:t>
    </dgm:pt>
    <dgm:pt modelId="{4BD4D4A5-043E-4ED5-A5CA-8D46DADC3150}" type="sibTrans" cxnId="{70CAB4FC-3D17-49C2-8A7B-F387031FCDCA}">
      <dgm:prSet/>
      <dgm:spPr/>
      <dgm:t>
        <a:bodyPr/>
        <a:lstStyle/>
        <a:p>
          <a:endParaRPr lang="en-US"/>
        </a:p>
      </dgm:t>
    </dgm:pt>
    <dgm:pt modelId="{50451020-5E1A-4778-9E8D-169182A36191}">
      <dgm:prSet phldrT="[Text]"/>
      <dgm:spPr/>
      <dgm:t>
        <a:bodyPr/>
        <a:lstStyle/>
        <a:p>
          <a:endParaRPr lang="en-US" dirty="0"/>
        </a:p>
      </dgm:t>
    </dgm:pt>
    <dgm:pt modelId="{7DFC3849-4A12-49FB-B614-8AFD597CCB9E}" type="parTrans" cxnId="{0F86DBDB-3C4F-4C84-981B-7F4CA2A8EAF3}">
      <dgm:prSet/>
      <dgm:spPr/>
      <dgm:t>
        <a:bodyPr/>
        <a:lstStyle/>
        <a:p>
          <a:endParaRPr lang="en-US"/>
        </a:p>
      </dgm:t>
    </dgm:pt>
    <dgm:pt modelId="{EEDE2474-4F18-4F59-8E58-6382D253E514}" type="sibTrans" cxnId="{0F86DBDB-3C4F-4C84-981B-7F4CA2A8EAF3}">
      <dgm:prSet/>
      <dgm:spPr/>
      <dgm:t>
        <a:bodyPr/>
        <a:lstStyle/>
        <a:p>
          <a:endParaRPr lang="en-US"/>
        </a:p>
      </dgm:t>
    </dgm:pt>
    <dgm:pt modelId="{0DC7A063-583D-4B0F-88B2-BD54F95D95AF}" type="pres">
      <dgm:prSet presAssocID="{00C18FBF-3FF5-4C16-97CF-AF03740D7AB6}" presName="list" presStyleCnt="0">
        <dgm:presLayoutVars>
          <dgm:dir/>
          <dgm:animLvl val="lvl"/>
        </dgm:presLayoutVars>
      </dgm:prSet>
      <dgm:spPr/>
    </dgm:pt>
    <dgm:pt modelId="{3B23570A-ECC9-4DF8-BCB4-0465C69CBB88}" type="pres">
      <dgm:prSet presAssocID="{B4F1B46E-22B2-4721-950C-8704487586DC}" presName="posSpace" presStyleCnt="0"/>
      <dgm:spPr/>
    </dgm:pt>
    <dgm:pt modelId="{FC66A233-6BBA-46AF-B2F6-28E379B158E2}" type="pres">
      <dgm:prSet presAssocID="{B4F1B46E-22B2-4721-950C-8704487586DC}" presName="vertFlow" presStyleCnt="0"/>
      <dgm:spPr/>
    </dgm:pt>
    <dgm:pt modelId="{46739A04-1AA3-49C6-8EA7-EB1DE975B900}" type="pres">
      <dgm:prSet presAssocID="{B4F1B46E-22B2-4721-950C-8704487586DC}" presName="topSpace" presStyleCnt="0"/>
      <dgm:spPr/>
    </dgm:pt>
    <dgm:pt modelId="{535C6EC9-8098-42C5-8527-E62FF045E4EB}" type="pres">
      <dgm:prSet presAssocID="{B4F1B46E-22B2-4721-950C-8704487586DC}" presName="firstComp" presStyleCnt="0"/>
      <dgm:spPr/>
    </dgm:pt>
    <dgm:pt modelId="{6B08AC4B-4CEC-41E5-AE19-47A4E2720563}" type="pres">
      <dgm:prSet presAssocID="{B4F1B46E-22B2-4721-950C-8704487586DC}" presName="firstChild" presStyleLbl="bgAccFollowNode1" presStyleIdx="0" presStyleCnt="11"/>
      <dgm:spPr/>
    </dgm:pt>
    <dgm:pt modelId="{187D4E8C-5C91-4D00-870C-2C45D4EA263C}" type="pres">
      <dgm:prSet presAssocID="{B4F1B46E-22B2-4721-950C-8704487586DC}" presName="firstChildTx" presStyleLbl="bgAccFollowNode1" presStyleIdx="0" presStyleCnt="11">
        <dgm:presLayoutVars>
          <dgm:bulletEnabled val="1"/>
        </dgm:presLayoutVars>
      </dgm:prSet>
      <dgm:spPr/>
    </dgm:pt>
    <dgm:pt modelId="{ADF61BBD-28F4-4815-BC7F-82CF00464E8B}" type="pres">
      <dgm:prSet presAssocID="{F9D46839-CD06-4669-AAE4-4D1E9AFEDA78}" presName="comp" presStyleCnt="0"/>
      <dgm:spPr/>
    </dgm:pt>
    <dgm:pt modelId="{59179C9B-8BA4-4AC7-ACB1-A12DE00142E2}" type="pres">
      <dgm:prSet presAssocID="{F9D46839-CD06-4669-AAE4-4D1E9AFEDA78}" presName="child" presStyleLbl="bgAccFollowNode1" presStyleIdx="1" presStyleCnt="11"/>
      <dgm:spPr/>
    </dgm:pt>
    <dgm:pt modelId="{4AE7D907-B6F4-4647-AB3F-ABE94C438AE8}" type="pres">
      <dgm:prSet presAssocID="{F9D46839-CD06-4669-AAE4-4D1E9AFEDA78}" presName="childTx" presStyleLbl="bgAccFollowNode1" presStyleIdx="1" presStyleCnt="11">
        <dgm:presLayoutVars>
          <dgm:bulletEnabled val="1"/>
        </dgm:presLayoutVars>
      </dgm:prSet>
      <dgm:spPr/>
    </dgm:pt>
    <dgm:pt modelId="{E50A9A83-9985-4184-A476-E3402BD8E76E}" type="pres">
      <dgm:prSet presAssocID="{7CB6360B-4022-4E96-922B-A12DE0E2A39F}" presName="comp" presStyleCnt="0"/>
      <dgm:spPr/>
    </dgm:pt>
    <dgm:pt modelId="{1877502C-A892-4DC0-ADA6-FA065097BB90}" type="pres">
      <dgm:prSet presAssocID="{7CB6360B-4022-4E96-922B-A12DE0E2A39F}" presName="child" presStyleLbl="bgAccFollowNode1" presStyleIdx="2" presStyleCnt="11"/>
      <dgm:spPr/>
    </dgm:pt>
    <dgm:pt modelId="{D685DD23-B321-4B5E-842F-394CB33239FA}" type="pres">
      <dgm:prSet presAssocID="{7CB6360B-4022-4E96-922B-A12DE0E2A39F}" presName="childTx" presStyleLbl="bgAccFollowNode1" presStyleIdx="2" presStyleCnt="11">
        <dgm:presLayoutVars>
          <dgm:bulletEnabled val="1"/>
        </dgm:presLayoutVars>
      </dgm:prSet>
      <dgm:spPr/>
    </dgm:pt>
    <dgm:pt modelId="{E5677DE7-299C-4C9C-A4BC-6335CC601D12}" type="pres">
      <dgm:prSet presAssocID="{70879558-61CA-4CCD-B2D6-5349B01EF337}" presName="comp" presStyleCnt="0"/>
      <dgm:spPr/>
    </dgm:pt>
    <dgm:pt modelId="{51F68A05-A560-4C6F-BC90-521AEF3B0907}" type="pres">
      <dgm:prSet presAssocID="{70879558-61CA-4CCD-B2D6-5349B01EF337}" presName="child" presStyleLbl="bgAccFollowNode1" presStyleIdx="3" presStyleCnt="11"/>
      <dgm:spPr/>
    </dgm:pt>
    <dgm:pt modelId="{3EBE42F0-6491-49CC-95DC-985BA00CD458}" type="pres">
      <dgm:prSet presAssocID="{70879558-61CA-4CCD-B2D6-5349B01EF337}" presName="childTx" presStyleLbl="bgAccFollowNode1" presStyleIdx="3" presStyleCnt="11">
        <dgm:presLayoutVars>
          <dgm:bulletEnabled val="1"/>
        </dgm:presLayoutVars>
      </dgm:prSet>
      <dgm:spPr/>
    </dgm:pt>
    <dgm:pt modelId="{3845DB9A-BEF3-4D5D-B9C7-5FC0456401AC}" type="pres">
      <dgm:prSet presAssocID="{B4F1B46E-22B2-4721-950C-8704487586DC}" presName="negSpace" presStyleCnt="0"/>
      <dgm:spPr/>
    </dgm:pt>
    <dgm:pt modelId="{FC7ED273-8CFD-43C2-9C05-44FADF3E0637}" type="pres">
      <dgm:prSet presAssocID="{B4F1B46E-22B2-4721-950C-8704487586DC}" presName="circle" presStyleLbl="node1" presStyleIdx="0" presStyleCnt="4"/>
      <dgm:spPr/>
    </dgm:pt>
    <dgm:pt modelId="{13C564B0-C27E-4ABA-AFDA-59E145B256BA}" type="pres">
      <dgm:prSet presAssocID="{A7E2530A-34E2-4E9F-BC78-8920BA140C41}" presName="transSpace" presStyleCnt="0"/>
      <dgm:spPr/>
    </dgm:pt>
    <dgm:pt modelId="{6300E233-87DF-4270-9808-160BFEB8A5BE}" type="pres">
      <dgm:prSet presAssocID="{F2881FB1-6580-4F21-A283-BFAA6F91D5D2}" presName="posSpace" presStyleCnt="0"/>
      <dgm:spPr/>
    </dgm:pt>
    <dgm:pt modelId="{6E53DEF7-499E-42EE-802D-59B2F8915392}" type="pres">
      <dgm:prSet presAssocID="{F2881FB1-6580-4F21-A283-BFAA6F91D5D2}" presName="vertFlow" presStyleCnt="0"/>
      <dgm:spPr/>
    </dgm:pt>
    <dgm:pt modelId="{E08C30D1-35EA-4D05-9731-5D01E3FCBD09}" type="pres">
      <dgm:prSet presAssocID="{F2881FB1-6580-4F21-A283-BFAA6F91D5D2}" presName="topSpace" presStyleCnt="0"/>
      <dgm:spPr/>
    </dgm:pt>
    <dgm:pt modelId="{2F3BD88A-9166-4A26-B941-B9BAEE1A11D5}" type="pres">
      <dgm:prSet presAssocID="{F2881FB1-6580-4F21-A283-BFAA6F91D5D2}" presName="firstComp" presStyleCnt="0"/>
      <dgm:spPr/>
    </dgm:pt>
    <dgm:pt modelId="{F660F4B9-35DB-4256-A868-A35C6DCCF6B2}" type="pres">
      <dgm:prSet presAssocID="{F2881FB1-6580-4F21-A283-BFAA6F91D5D2}" presName="firstChild" presStyleLbl="bgAccFollowNode1" presStyleIdx="4" presStyleCnt="11"/>
      <dgm:spPr/>
    </dgm:pt>
    <dgm:pt modelId="{10C9E3CF-3A8F-4100-8ACD-91E2373197A2}" type="pres">
      <dgm:prSet presAssocID="{F2881FB1-6580-4F21-A283-BFAA6F91D5D2}" presName="firstChildTx" presStyleLbl="bgAccFollowNode1" presStyleIdx="4" presStyleCnt="11">
        <dgm:presLayoutVars>
          <dgm:bulletEnabled val="1"/>
        </dgm:presLayoutVars>
      </dgm:prSet>
      <dgm:spPr/>
    </dgm:pt>
    <dgm:pt modelId="{60887C36-4733-46AC-A452-5444F6BC3B23}" type="pres">
      <dgm:prSet presAssocID="{29E78340-8EBE-415C-B973-78A91A054B9C}" presName="comp" presStyleCnt="0"/>
      <dgm:spPr/>
    </dgm:pt>
    <dgm:pt modelId="{614EBA0E-D12B-447E-B378-B0FA2DEBEA2F}" type="pres">
      <dgm:prSet presAssocID="{29E78340-8EBE-415C-B973-78A91A054B9C}" presName="child" presStyleLbl="bgAccFollowNode1" presStyleIdx="5" presStyleCnt="11"/>
      <dgm:spPr/>
    </dgm:pt>
    <dgm:pt modelId="{B12AEB83-0A64-4B36-BF01-B2F834861BAA}" type="pres">
      <dgm:prSet presAssocID="{29E78340-8EBE-415C-B973-78A91A054B9C}" presName="childTx" presStyleLbl="bgAccFollowNode1" presStyleIdx="5" presStyleCnt="11">
        <dgm:presLayoutVars>
          <dgm:bulletEnabled val="1"/>
        </dgm:presLayoutVars>
      </dgm:prSet>
      <dgm:spPr/>
    </dgm:pt>
    <dgm:pt modelId="{3055F178-D8CA-413A-99F2-20C8231C0651}" type="pres">
      <dgm:prSet presAssocID="{8321AB85-EA8C-4958-B404-B4C118CB3C18}" presName="comp" presStyleCnt="0"/>
      <dgm:spPr/>
    </dgm:pt>
    <dgm:pt modelId="{68509703-D239-4E1B-8CF0-EF08079E1226}" type="pres">
      <dgm:prSet presAssocID="{8321AB85-EA8C-4958-B404-B4C118CB3C18}" presName="child" presStyleLbl="bgAccFollowNode1" presStyleIdx="6" presStyleCnt="11"/>
      <dgm:spPr/>
    </dgm:pt>
    <dgm:pt modelId="{E1767793-EDD5-4203-A612-8120A71CA906}" type="pres">
      <dgm:prSet presAssocID="{8321AB85-EA8C-4958-B404-B4C118CB3C18}" presName="childTx" presStyleLbl="bgAccFollowNode1" presStyleIdx="6" presStyleCnt="11">
        <dgm:presLayoutVars>
          <dgm:bulletEnabled val="1"/>
        </dgm:presLayoutVars>
      </dgm:prSet>
      <dgm:spPr/>
    </dgm:pt>
    <dgm:pt modelId="{69136330-53DB-4978-A56B-160862279381}" type="pres">
      <dgm:prSet presAssocID="{F2881FB1-6580-4F21-A283-BFAA6F91D5D2}" presName="negSpace" presStyleCnt="0"/>
      <dgm:spPr/>
    </dgm:pt>
    <dgm:pt modelId="{FD776C1E-557E-4553-9447-49B69EEC7907}" type="pres">
      <dgm:prSet presAssocID="{F2881FB1-6580-4F21-A283-BFAA6F91D5D2}" presName="circle" presStyleLbl="node1" presStyleIdx="1" presStyleCnt="4"/>
      <dgm:spPr/>
    </dgm:pt>
    <dgm:pt modelId="{FC2522F1-14BB-4B37-B60E-2E8A7E8A6C30}" type="pres">
      <dgm:prSet presAssocID="{A5ABDC17-7AB5-4F0E-992A-F9343F5D74EB}" presName="transSpace" presStyleCnt="0"/>
      <dgm:spPr/>
    </dgm:pt>
    <dgm:pt modelId="{2C2F6211-85A7-47FE-9239-DE94DF41A263}" type="pres">
      <dgm:prSet presAssocID="{6352CA33-6755-44BE-808F-400DA4CF80A7}" presName="posSpace" presStyleCnt="0"/>
      <dgm:spPr/>
    </dgm:pt>
    <dgm:pt modelId="{7B0C2EAE-70CB-4160-863D-210C3C66D5FD}" type="pres">
      <dgm:prSet presAssocID="{6352CA33-6755-44BE-808F-400DA4CF80A7}" presName="vertFlow" presStyleCnt="0"/>
      <dgm:spPr/>
    </dgm:pt>
    <dgm:pt modelId="{5AF3752E-55A6-443C-AD35-C49DF50A4566}" type="pres">
      <dgm:prSet presAssocID="{6352CA33-6755-44BE-808F-400DA4CF80A7}" presName="topSpace" presStyleCnt="0"/>
      <dgm:spPr/>
    </dgm:pt>
    <dgm:pt modelId="{53567A66-F0E9-4EF8-ADA9-764BA36AA6A9}" type="pres">
      <dgm:prSet presAssocID="{6352CA33-6755-44BE-808F-400DA4CF80A7}" presName="firstComp" presStyleCnt="0"/>
      <dgm:spPr/>
    </dgm:pt>
    <dgm:pt modelId="{AD2806AC-6A03-4F05-9F4D-F72EA0E56FBF}" type="pres">
      <dgm:prSet presAssocID="{6352CA33-6755-44BE-808F-400DA4CF80A7}" presName="firstChild" presStyleLbl="bgAccFollowNode1" presStyleIdx="7" presStyleCnt="11"/>
      <dgm:spPr/>
    </dgm:pt>
    <dgm:pt modelId="{F8977219-728E-448F-AE8B-46B14F4F17DE}" type="pres">
      <dgm:prSet presAssocID="{6352CA33-6755-44BE-808F-400DA4CF80A7}" presName="firstChildTx" presStyleLbl="bgAccFollowNode1" presStyleIdx="7" presStyleCnt="11">
        <dgm:presLayoutVars>
          <dgm:bulletEnabled val="1"/>
        </dgm:presLayoutVars>
      </dgm:prSet>
      <dgm:spPr/>
    </dgm:pt>
    <dgm:pt modelId="{46A8623B-DC64-4ED6-B73D-98FEAB030508}" type="pres">
      <dgm:prSet presAssocID="{3D5CDB25-F8FA-444B-8D4A-1D29D0CBA282}" presName="comp" presStyleCnt="0"/>
      <dgm:spPr/>
    </dgm:pt>
    <dgm:pt modelId="{5314AADB-0AD3-4BAE-9F15-B0FE4F44C802}" type="pres">
      <dgm:prSet presAssocID="{3D5CDB25-F8FA-444B-8D4A-1D29D0CBA282}" presName="child" presStyleLbl="bgAccFollowNode1" presStyleIdx="8" presStyleCnt="11"/>
      <dgm:spPr/>
    </dgm:pt>
    <dgm:pt modelId="{96624143-7928-48E9-817F-BC4A07250C32}" type="pres">
      <dgm:prSet presAssocID="{3D5CDB25-F8FA-444B-8D4A-1D29D0CBA282}" presName="childTx" presStyleLbl="bgAccFollowNode1" presStyleIdx="8" presStyleCnt="11">
        <dgm:presLayoutVars>
          <dgm:bulletEnabled val="1"/>
        </dgm:presLayoutVars>
      </dgm:prSet>
      <dgm:spPr/>
    </dgm:pt>
    <dgm:pt modelId="{FBCC4E74-37C0-494F-ABC0-7D18132E1437}" type="pres">
      <dgm:prSet presAssocID="{6352CA33-6755-44BE-808F-400DA4CF80A7}" presName="negSpace" presStyleCnt="0"/>
      <dgm:spPr/>
    </dgm:pt>
    <dgm:pt modelId="{89E6DA6E-7A23-44BD-8A99-378091FF741D}" type="pres">
      <dgm:prSet presAssocID="{6352CA33-6755-44BE-808F-400DA4CF80A7}" presName="circle" presStyleLbl="node1" presStyleIdx="2" presStyleCnt="4"/>
      <dgm:spPr/>
    </dgm:pt>
    <dgm:pt modelId="{E966790E-26B5-4EB8-981F-1094BF4B7611}" type="pres">
      <dgm:prSet presAssocID="{AAB4CF73-4B9B-4AA0-9074-16C2D2AE00A1}" presName="transSpace" presStyleCnt="0"/>
      <dgm:spPr/>
    </dgm:pt>
    <dgm:pt modelId="{229B7655-E1F4-4CF5-84B8-30F0491D32B5}" type="pres">
      <dgm:prSet presAssocID="{7FCE83D9-631B-4420-BBFC-CA0AFA59F747}" presName="posSpace" presStyleCnt="0"/>
      <dgm:spPr/>
    </dgm:pt>
    <dgm:pt modelId="{F85FFCDF-8E5F-492B-B22D-55A08EACE783}" type="pres">
      <dgm:prSet presAssocID="{7FCE83D9-631B-4420-BBFC-CA0AFA59F747}" presName="vertFlow" presStyleCnt="0"/>
      <dgm:spPr/>
    </dgm:pt>
    <dgm:pt modelId="{600B3FB2-1315-4A84-8613-B445666BC7D2}" type="pres">
      <dgm:prSet presAssocID="{7FCE83D9-631B-4420-BBFC-CA0AFA59F747}" presName="topSpace" presStyleCnt="0"/>
      <dgm:spPr/>
    </dgm:pt>
    <dgm:pt modelId="{E47C73E9-FBEE-4370-9B3F-E04EB7C4023A}" type="pres">
      <dgm:prSet presAssocID="{7FCE83D9-631B-4420-BBFC-CA0AFA59F747}" presName="firstComp" presStyleCnt="0"/>
      <dgm:spPr/>
    </dgm:pt>
    <dgm:pt modelId="{402C2C77-A32C-4D99-9940-12535E1181F2}" type="pres">
      <dgm:prSet presAssocID="{7FCE83D9-631B-4420-BBFC-CA0AFA59F747}" presName="firstChild" presStyleLbl="bgAccFollowNode1" presStyleIdx="9" presStyleCnt="11"/>
      <dgm:spPr/>
    </dgm:pt>
    <dgm:pt modelId="{5B88A17E-EFF5-4A04-9CC9-D2131DA9ECCC}" type="pres">
      <dgm:prSet presAssocID="{7FCE83D9-631B-4420-BBFC-CA0AFA59F747}" presName="firstChildTx" presStyleLbl="bgAccFollowNode1" presStyleIdx="9" presStyleCnt="11">
        <dgm:presLayoutVars>
          <dgm:bulletEnabled val="1"/>
        </dgm:presLayoutVars>
      </dgm:prSet>
      <dgm:spPr/>
    </dgm:pt>
    <dgm:pt modelId="{F3C2D87B-A5E7-46E2-B3D3-58E6D9562663}" type="pres">
      <dgm:prSet presAssocID="{50451020-5E1A-4778-9E8D-169182A36191}" presName="comp" presStyleCnt="0"/>
      <dgm:spPr/>
    </dgm:pt>
    <dgm:pt modelId="{3086D0BF-AAD1-4310-88ED-4D81A687BD50}" type="pres">
      <dgm:prSet presAssocID="{50451020-5E1A-4778-9E8D-169182A36191}" presName="child" presStyleLbl="bgAccFollowNode1" presStyleIdx="10" presStyleCnt="11"/>
      <dgm:spPr/>
    </dgm:pt>
    <dgm:pt modelId="{2B18CCD9-D6B1-4225-8D26-4BA691BB1837}" type="pres">
      <dgm:prSet presAssocID="{50451020-5E1A-4778-9E8D-169182A36191}" presName="childTx" presStyleLbl="bgAccFollowNode1" presStyleIdx="10" presStyleCnt="11">
        <dgm:presLayoutVars>
          <dgm:bulletEnabled val="1"/>
        </dgm:presLayoutVars>
      </dgm:prSet>
      <dgm:spPr/>
    </dgm:pt>
    <dgm:pt modelId="{9051EF7D-7D6C-4B43-A6C4-239F9933C94D}" type="pres">
      <dgm:prSet presAssocID="{7FCE83D9-631B-4420-BBFC-CA0AFA59F747}" presName="negSpace" presStyleCnt="0"/>
      <dgm:spPr/>
    </dgm:pt>
    <dgm:pt modelId="{7453D9C8-CD6E-4AA4-8A19-7F6F667528F0}" type="pres">
      <dgm:prSet presAssocID="{7FCE83D9-631B-4420-BBFC-CA0AFA59F747}" presName="circle" presStyleLbl="node1" presStyleIdx="3" presStyleCnt="4"/>
      <dgm:spPr/>
    </dgm:pt>
  </dgm:ptLst>
  <dgm:cxnLst>
    <dgm:cxn modelId="{0E640A01-5254-426D-9300-3ED2F4E3FC75}" type="presOf" srcId="{29E78340-8EBE-415C-B973-78A91A054B9C}" destId="{614EBA0E-D12B-447E-B378-B0FA2DEBEA2F}" srcOrd="0" destOrd="0" presId="urn:microsoft.com/office/officeart/2005/8/layout/hList9"/>
    <dgm:cxn modelId="{91E5380B-556D-40F8-ABFD-10D81CAF19AA}" type="presOf" srcId="{7CB6360B-4022-4E96-922B-A12DE0E2A39F}" destId="{D685DD23-B321-4B5E-842F-394CB33239FA}" srcOrd="1" destOrd="0" presId="urn:microsoft.com/office/officeart/2005/8/layout/hList9"/>
    <dgm:cxn modelId="{20AF3F0D-FCCC-4AE8-8B10-DDA56D69A389}" type="presOf" srcId="{6352CA33-6755-44BE-808F-400DA4CF80A7}" destId="{89E6DA6E-7A23-44BD-8A99-378091FF741D}" srcOrd="0" destOrd="0" presId="urn:microsoft.com/office/officeart/2005/8/layout/hList9"/>
    <dgm:cxn modelId="{7F3B5912-CE3A-4F69-B6A0-82162798FA63}" type="presOf" srcId="{00C18FBF-3FF5-4C16-97CF-AF03740D7AB6}" destId="{0DC7A063-583D-4B0F-88B2-BD54F95D95AF}" srcOrd="0" destOrd="0" presId="urn:microsoft.com/office/officeart/2005/8/layout/hList9"/>
    <dgm:cxn modelId="{9740321C-35B3-4F5F-BD46-905CB7B8FAEB}" type="presOf" srcId="{9614A323-64B1-4077-A841-022051EC749A}" destId="{AD2806AC-6A03-4F05-9F4D-F72EA0E56FBF}" srcOrd="0" destOrd="0" presId="urn:microsoft.com/office/officeart/2005/8/layout/hList9"/>
    <dgm:cxn modelId="{C0DEB330-C4FA-4F66-86CA-0C9C52F1F01F}" type="presOf" srcId="{29E78340-8EBE-415C-B973-78A91A054B9C}" destId="{B12AEB83-0A64-4B36-BF01-B2F834861BAA}" srcOrd="1" destOrd="0" presId="urn:microsoft.com/office/officeart/2005/8/layout/hList9"/>
    <dgm:cxn modelId="{70AA2139-FA57-4EAA-83C0-CFBB31F3B2CD}" type="presOf" srcId="{9D72CDD3-5859-43DB-BD75-0C3C30E3DE62}" destId="{187D4E8C-5C91-4D00-870C-2C45D4EA263C}" srcOrd="1" destOrd="0" presId="urn:microsoft.com/office/officeart/2005/8/layout/hList9"/>
    <dgm:cxn modelId="{EDF0B63A-DCA1-49A5-910A-B447CA5609B2}" type="presOf" srcId="{3D5CDB25-F8FA-444B-8D4A-1D29D0CBA282}" destId="{96624143-7928-48E9-817F-BC4A07250C32}" srcOrd="1" destOrd="0" presId="urn:microsoft.com/office/officeart/2005/8/layout/hList9"/>
    <dgm:cxn modelId="{FFE7CF3F-C427-4831-953F-615124811AB4}" type="presOf" srcId="{8321AB85-EA8C-4958-B404-B4C118CB3C18}" destId="{E1767793-EDD5-4203-A612-8120A71CA906}" srcOrd="1" destOrd="0" presId="urn:microsoft.com/office/officeart/2005/8/layout/hList9"/>
    <dgm:cxn modelId="{4A31D641-1B5D-46D3-B685-0C4DC6EFE71B}" srcId="{00C18FBF-3FF5-4C16-97CF-AF03740D7AB6}" destId="{F2881FB1-6580-4F21-A283-BFAA6F91D5D2}" srcOrd="1" destOrd="0" parTransId="{2D960FDD-BADA-480D-9043-497C56588AD3}" sibTransId="{A5ABDC17-7AB5-4F0E-992A-F9343F5D74EB}"/>
    <dgm:cxn modelId="{16E03549-76FD-4D73-932D-9C88E7D9FF05}" type="presOf" srcId="{DB9FB862-4759-4D6A-84F3-01524B92723B}" destId="{402C2C77-A32C-4D99-9940-12535E1181F2}" srcOrd="0" destOrd="0" presId="urn:microsoft.com/office/officeart/2005/8/layout/hList9"/>
    <dgm:cxn modelId="{B635AE6E-37F7-4F2E-8725-C1D81C11EBE6}" type="presOf" srcId="{8321AB85-EA8C-4958-B404-B4C118CB3C18}" destId="{68509703-D239-4E1B-8CF0-EF08079E1226}" srcOrd="0" destOrd="0" presId="urn:microsoft.com/office/officeart/2005/8/layout/hList9"/>
    <dgm:cxn modelId="{3F290A52-8A4A-4469-9AB4-D811A6E23C3C}" type="presOf" srcId="{F9D46839-CD06-4669-AAE4-4D1E9AFEDA78}" destId="{59179C9B-8BA4-4AC7-ACB1-A12DE00142E2}" srcOrd="0" destOrd="0" presId="urn:microsoft.com/office/officeart/2005/8/layout/hList9"/>
    <dgm:cxn modelId="{3204ED53-15A0-4643-A582-021A785F1BA2}" srcId="{F2881FB1-6580-4F21-A283-BFAA6F91D5D2}" destId="{D5197DDB-D5D2-499F-B255-CF7BB5AE2B43}" srcOrd="0" destOrd="0" parTransId="{B14A4DC9-F40A-4867-ADB8-4BA8A1F83766}" sibTransId="{29F2454A-2FA8-4B3A-AC63-4A0B9FD04A75}"/>
    <dgm:cxn modelId="{B2647B56-8947-4632-AB4A-42CBB9B48494}" type="presOf" srcId="{7FCE83D9-631B-4420-BBFC-CA0AFA59F747}" destId="{7453D9C8-CD6E-4AA4-8A19-7F6F667528F0}" srcOrd="0" destOrd="0" presId="urn:microsoft.com/office/officeart/2005/8/layout/hList9"/>
    <dgm:cxn modelId="{129AEA77-5D2A-49D4-956D-99009974B6C5}" srcId="{F2881FB1-6580-4F21-A283-BFAA6F91D5D2}" destId="{8321AB85-EA8C-4958-B404-B4C118CB3C18}" srcOrd="2" destOrd="0" parTransId="{24ABE8B3-7220-436D-9636-F7B4C0B99576}" sibTransId="{AA5F76CE-8FD4-4692-8BB1-EF84CF9D365E}"/>
    <dgm:cxn modelId="{8FAB4659-6291-457D-941A-93BCD304031A}" srcId="{B4F1B46E-22B2-4721-950C-8704487586DC}" destId="{70879558-61CA-4CCD-B2D6-5349B01EF337}" srcOrd="3" destOrd="0" parTransId="{95F5E6EE-4E8D-49F8-8C9E-8BBFD01B6A0E}" sibTransId="{053E317B-DD3F-4AFF-90D1-A55D37D325DC}"/>
    <dgm:cxn modelId="{FC7BD086-74EA-4D6C-9657-E916D355F209}" srcId="{6352CA33-6755-44BE-808F-400DA4CF80A7}" destId="{9614A323-64B1-4077-A841-022051EC749A}" srcOrd="0" destOrd="0" parTransId="{E5F6BCBD-B84E-4018-BE9E-BF57FF3B4B36}" sibTransId="{FEC2A79F-8857-403A-A738-E8CE75C965E2}"/>
    <dgm:cxn modelId="{E572418E-4340-4448-940D-253A2FA3B9B3}" srcId="{00C18FBF-3FF5-4C16-97CF-AF03740D7AB6}" destId="{7FCE83D9-631B-4420-BBFC-CA0AFA59F747}" srcOrd="3" destOrd="0" parTransId="{C61EC981-13FA-4710-B079-D35692EEB764}" sibTransId="{1B48A0DE-4031-4D45-86A1-94CDAF68824A}"/>
    <dgm:cxn modelId="{B736D792-8630-4423-BF25-ED6293A18ADD}" type="presOf" srcId="{9614A323-64B1-4077-A841-022051EC749A}" destId="{F8977219-728E-448F-AE8B-46B14F4F17DE}" srcOrd="1" destOrd="0" presId="urn:microsoft.com/office/officeart/2005/8/layout/hList9"/>
    <dgm:cxn modelId="{6C9D5899-99E2-4916-98F9-1660647928E3}" type="presOf" srcId="{DB9FB862-4759-4D6A-84F3-01524B92723B}" destId="{5B88A17E-EFF5-4A04-9CC9-D2131DA9ECCC}" srcOrd="1" destOrd="0" presId="urn:microsoft.com/office/officeart/2005/8/layout/hList9"/>
    <dgm:cxn modelId="{DDB5AD9A-40B0-48EF-AF2C-8CCDA330F7FE}" srcId="{B4F1B46E-22B2-4721-950C-8704487586DC}" destId="{9D72CDD3-5859-43DB-BD75-0C3C30E3DE62}" srcOrd="0" destOrd="0" parTransId="{1D5B1F83-33A7-4298-BC11-2B1252AFAEA5}" sibTransId="{15E25BD4-1EBF-43C2-8885-DBF66B8429E1}"/>
    <dgm:cxn modelId="{AD25A8A0-4628-40E2-8C9E-64E6AD4D4D91}" srcId="{B4F1B46E-22B2-4721-950C-8704487586DC}" destId="{F9D46839-CD06-4669-AAE4-4D1E9AFEDA78}" srcOrd="1" destOrd="0" parTransId="{B6B535D8-00AB-4FA1-AAEC-92498ABC6F4C}" sibTransId="{6497F199-DC2A-41F9-A449-D395E6BC4900}"/>
    <dgm:cxn modelId="{3EF668B1-7B6A-40A1-9E64-0829B2EF0539}" type="presOf" srcId="{F9D46839-CD06-4669-AAE4-4D1E9AFEDA78}" destId="{4AE7D907-B6F4-4647-AB3F-ABE94C438AE8}" srcOrd="1" destOrd="0" presId="urn:microsoft.com/office/officeart/2005/8/layout/hList9"/>
    <dgm:cxn modelId="{2C8317B2-2EBB-4589-86EA-C77B3B6E81AA}" srcId="{00C18FBF-3FF5-4C16-97CF-AF03740D7AB6}" destId="{B4F1B46E-22B2-4721-950C-8704487586DC}" srcOrd="0" destOrd="0" parTransId="{E8A66543-CC4D-4785-A93E-5B125E09F826}" sibTransId="{A7E2530A-34E2-4E9F-BC78-8920BA140C41}"/>
    <dgm:cxn modelId="{CD5EFFB3-C9FD-4DAC-8D97-0C2FB02B380B}" srcId="{B4F1B46E-22B2-4721-950C-8704487586DC}" destId="{7CB6360B-4022-4E96-922B-A12DE0E2A39F}" srcOrd="2" destOrd="0" parTransId="{44B2858F-607B-47DF-B44B-EA7D73FDC9F2}" sibTransId="{B35ED9D1-2A17-4034-8D08-4945CA54F6C9}"/>
    <dgm:cxn modelId="{70E22FBE-4510-487A-BD3F-D791559A8263}" type="presOf" srcId="{3D5CDB25-F8FA-444B-8D4A-1D29D0CBA282}" destId="{5314AADB-0AD3-4BAE-9F15-B0FE4F44C802}" srcOrd="0" destOrd="0" presId="urn:microsoft.com/office/officeart/2005/8/layout/hList9"/>
    <dgm:cxn modelId="{2DF4FDC6-9998-45E2-B49B-7BDDAE43878E}" type="presOf" srcId="{B4F1B46E-22B2-4721-950C-8704487586DC}" destId="{FC7ED273-8CFD-43C2-9C05-44FADF3E0637}" srcOrd="0" destOrd="0" presId="urn:microsoft.com/office/officeart/2005/8/layout/hList9"/>
    <dgm:cxn modelId="{A587C2CB-6562-4021-B4BF-D479DBE9444F}" type="presOf" srcId="{D5197DDB-D5D2-499F-B255-CF7BB5AE2B43}" destId="{F660F4B9-35DB-4256-A868-A35C6DCCF6B2}" srcOrd="0" destOrd="0" presId="urn:microsoft.com/office/officeart/2005/8/layout/hList9"/>
    <dgm:cxn modelId="{77F620CE-FC2D-42CF-890C-6A28A43BA06E}" type="presOf" srcId="{F2881FB1-6580-4F21-A283-BFAA6F91D5D2}" destId="{FD776C1E-557E-4553-9447-49B69EEC7907}" srcOrd="0" destOrd="0" presId="urn:microsoft.com/office/officeart/2005/8/layout/hList9"/>
    <dgm:cxn modelId="{AACC54D1-0243-46E9-9624-A663799E8A06}" type="presOf" srcId="{9D72CDD3-5859-43DB-BD75-0C3C30E3DE62}" destId="{6B08AC4B-4CEC-41E5-AE19-47A4E2720563}" srcOrd="0" destOrd="0" presId="urn:microsoft.com/office/officeart/2005/8/layout/hList9"/>
    <dgm:cxn modelId="{F3210AD4-6CEB-4017-A75B-E24F2FA3B062}" type="presOf" srcId="{70879558-61CA-4CCD-B2D6-5349B01EF337}" destId="{51F68A05-A560-4C6F-BC90-521AEF3B0907}" srcOrd="0" destOrd="0" presId="urn:microsoft.com/office/officeart/2005/8/layout/hList9"/>
    <dgm:cxn modelId="{311348D8-FDE3-4C22-99F5-3B98C5F51F0D}" srcId="{F2881FB1-6580-4F21-A283-BFAA6F91D5D2}" destId="{29E78340-8EBE-415C-B973-78A91A054B9C}" srcOrd="1" destOrd="0" parTransId="{FF4E5F97-6974-4E39-A85D-DCB2E100798E}" sibTransId="{B4B9A51E-FA34-465E-B5B4-81CD76EB3FC2}"/>
    <dgm:cxn modelId="{0F86DBDB-3C4F-4C84-981B-7F4CA2A8EAF3}" srcId="{7FCE83D9-631B-4420-BBFC-CA0AFA59F747}" destId="{50451020-5E1A-4778-9E8D-169182A36191}" srcOrd="1" destOrd="0" parTransId="{7DFC3849-4A12-49FB-B614-8AFD597CCB9E}" sibTransId="{EEDE2474-4F18-4F59-8E58-6382D253E514}"/>
    <dgm:cxn modelId="{82BAE5DD-3A79-4870-9019-1254385E0650}" srcId="{00C18FBF-3FF5-4C16-97CF-AF03740D7AB6}" destId="{6352CA33-6755-44BE-808F-400DA4CF80A7}" srcOrd="2" destOrd="0" parTransId="{AEB59203-63BA-4A96-BADC-40BAEBD9AA40}" sibTransId="{AAB4CF73-4B9B-4AA0-9074-16C2D2AE00A1}"/>
    <dgm:cxn modelId="{2E3C97E6-67D4-4948-B47A-1115C2B2979F}" srcId="{6352CA33-6755-44BE-808F-400DA4CF80A7}" destId="{3D5CDB25-F8FA-444B-8D4A-1D29D0CBA282}" srcOrd="1" destOrd="0" parTransId="{4C229933-AC16-44B7-98EC-4C0F07FABCB0}" sibTransId="{189DA4C5-2A22-4C71-A806-7B4AB57767CC}"/>
    <dgm:cxn modelId="{59E871E8-E7D2-4CCC-B749-A714977AF5E6}" type="presOf" srcId="{D5197DDB-D5D2-499F-B255-CF7BB5AE2B43}" destId="{10C9E3CF-3A8F-4100-8ACD-91E2373197A2}" srcOrd="1" destOrd="0" presId="urn:microsoft.com/office/officeart/2005/8/layout/hList9"/>
    <dgm:cxn modelId="{114529EA-CDEE-4574-B59D-8F35E4FE7A75}" type="presOf" srcId="{50451020-5E1A-4778-9E8D-169182A36191}" destId="{3086D0BF-AAD1-4310-88ED-4D81A687BD50}" srcOrd="0" destOrd="0" presId="urn:microsoft.com/office/officeart/2005/8/layout/hList9"/>
    <dgm:cxn modelId="{92B5CCEF-1CDF-4025-ACF6-0780E13B9A00}" type="presOf" srcId="{7CB6360B-4022-4E96-922B-A12DE0E2A39F}" destId="{1877502C-A892-4DC0-ADA6-FA065097BB90}" srcOrd="0" destOrd="0" presId="urn:microsoft.com/office/officeart/2005/8/layout/hList9"/>
    <dgm:cxn modelId="{62ECA4F6-D6A0-41F0-AB7C-2AA480A6F080}" type="presOf" srcId="{70879558-61CA-4CCD-B2D6-5349B01EF337}" destId="{3EBE42F0-6491-49CC-95DC-985BA00CD458}" srcOrd="1" destOrd="0" presId="urn:microsoft.com/office/officeart/2005/8/layout/hList9"/>
    <dgm:cxn modelId="{4CCFFDF9-D8E9-43FF-9A5C-0D554AC5AAB1}" type="presOf" srcId="{50451020-5E1A-4778-9E8D-169182A36191}" destId="{2B18CCD9-D6B1-4225-8D26-4BA691BB1837}" srcOrd="1" destOrd="0" presId="urn:microsoft.com/office/officeart/2005/8/layout/hList9"/>
    <dgm:cxn modelId="{70CAB4FC-3D17-49C2-8A7B-F387031FCDCA}" srcId="{7FCE83D9-631B-4420-BBFC-CA0AFA59F747}" destId="{DB9FB862-4759-4D6A-84F3-01524B92723B}" srcOrd="0" destOrd="0" parTransId="{CD1EE44C-3116-420B-89E3-1D797CB25D34}" sibTransId="{4BD4D4A5-043E-4ED5-A5CA-8D46DADC3150}"/>
    <dgm:cxn modelId="{E1D1E23B-EC87-45CC-9E87-38B27A23764D}" type="presParOf" srcId="{0DC7A063-583D-4B0F-88B2-BD54F95D95AF}" destId="{3B23570A-ECC9-4DF8-BCB4-0465C69CBB88}" srcOrd="0" destOrd="0" presId="urn:microsoft.com/office/officeart/2005/8/layout/hList9"/>
    <dgm:cxn modelId="{82537023-5CD7-4BB7-84CF-DE8196338CF2}" type="presParOf" srcId="{0DC7A063-583D-4B0F-88B2-BD54F95D95AF}" destId="{FC66A233-6BBA-46AF-B2F6-28E379B158E2}" srcOrd="1" destOrd="0" presId="urn:microsoft.com/office/officeart/2005/8/layout/hList9"/>
    <dgm:cxn modelId="{5DFED7C8-2E54-4441-B032-3A4788B2A8D3}" type="presParOf" srcId="{FC66A233-6BBA-46AF-B2F6-28E379B158E2}" destId="{46739A04-1AA3-49C6-8EA7-EB1DE975B900}" srcOrd="0" destOrd="0" presId="urn:microsoft.com/office/officeart/2005/8/layout/hList9"/>
    <dgm:cxn modelId="{59D81910-4316-4EAE-9A67-0B3EDF027306}" type="presParOf" srcId="{FC66A233-6BBA-46AF-B2F6-28E379B158E2}" destId="{535C6EC9-8098-42C5-8527-E62FF045E4EB}" srcOrd="1" destOrd="0" presId="urn:microsoft.com/office/officeart/2005/8/layout/hList9"/>
    <dgm:cxn modelId="{C4FBC461-0B5D-4B7E-9CAF-A88B1223F18A}" type="presParOf" srcId="{535C6EC9-8098-42C5-8527-E62FF045E4EB}" destId="{6B08AC4B-4CEC-41E5-AE19-47A4E2720563}" srcOrd="0" destOrd="0" presId="urn:microsoft.com/office/officeart/2005/8/layout/hList9"/>
    <dgm:cxn modelId="{16A1B336-CE68-4171-8D18-284543992BEA}" type="presParOf" srcId="{535C6EC9-8098-42C5-8527-E62FF045E4EB}" destId="{187D4E8C-5C91-4D00-870C-2C45D4EA263C}" srcOrd="1" destOrd="0" presId="urn:microsoft.com/office/officeart/2005/8/layout/hList9"/>
    <dgm:cxn modelId="{7A41C261-6E27-4943-9CD0-4E08EB7E56A7}" type="presParOf" srcId="{FC66A233-6BBA-46AF-B2F6-28E379B158E2}" destId="{ADF61BBD-28F4-4815-BC7F-82CF00464E8B}" srcOrd="2" destOrd="0" presId="urn:microsoft.com/office/officeart/2005/8/layout/hList9"/>
    <dgm:cxn modelId="{03CD72CE-2160-4837-B2C9-B73CABBC437B}" type="presParOf" srcId="{ADF61BBD-28F4-4815-BC7F-82CF00464E8B}" destId="{59179C9B-8BA4-4AC7-ACB1-A12DE00142E2}" srcOrd="0" destOrd="0" presId="urn:microsoft.com/office/officeart/2005/8/layout/hList9"/>
    <dgm:cxn modelId="{F9662DB2-653F-4128-AA82-4C07C6F00722}" type="presParOf" srcId="{ADF61BBD-28F4-4815-BC7F-82CF00464E8B}" destId="{4AE7D907-B6F4-4647-AB3F-ABE94C438AE8}" srcOrd="1" destOrd="0" presId="urn:microsoft.com/office/officeart/2005/8/layout/hList9"/>
    <dgm:cxn modelId="{03977053-B57D-4C39-B7C2-51CB96F9B4FC}" type="presParOf" srcId="{FC66A233-6BBA-46AF-B2F6-28E379B158E2}" destId="{E50A9A83-9985-4184-A476-E3402BD8E76E}" srcOrd="3" destOrd="0" presId="urn:microsoft.com/office/officeart/2005/8/layout/hList9"/>
    <dgm:cxn modelId="{8AFFD233-399B-4D57-9BB6-80A351FA6A3B}" type="presParOf" srcId="{E50A9A83-9985-4184-A476-E3402BD8E76E}" destId="{1877502C-A892-4DC0-ADA6-FA065097BB90}" srcOrd="0" destOrd="0" presId="urn:microsoft.com/office/officeart/2005/8/layout/hList9"/>
    <dgm:cxn modelId="{9909963A-5660-453F-8E99-8BCC82487A65}" type="presParOf" srcId="{E50A9A83-9985-4184-A476-E3402BD8E76E}" destId="{D685DD23-B321-4B5E-842F-394CB33239FA}" srcOrd="1" destOrd="0" presId="urn:microsoft.com/office/officeart/2005/8/layout/hList9"/>
    <dgm:cxn modelId="{B628A148-8501-42F8-B49E-281D353B606E}" type="presParOf" srcId="{FC66A233-6BBA-46AF-B2F6-28E379B158E2}" destId="{E5677DE7-299C-4C9C-A4BC-6335CC601D12}" srcOrd="4" destOrd="0" presId="urn:microsoft.com/office/officeart/2005/8/layout/hList9"/>
    <dgm:cxn modelId="{8D569982-26E1-4090-9C18-DC58158F325D}" type="presParOf" srcId="{E5677DE7-299C-4C9C-A4BC-6335CC601D12}" destId="{51F68A05-A560-4C6F-BC90-521AEF3B0907}" srcOrd="0" destOrd="0" presId="urn:microsoft.com/office/officeart/2005/8/layout/hList9"/>
    <dgm:cxn modelId="{2FA9E744-008C-4725-86D6-3B7B8883E6D9}" type="presParOf" srcId="{E5677DE7-299C-4C9C-A4BC-6335CC601D12}" destId="{3EBE42F0-6491-49CC-95DC-985BA00CD458}" srcOrd="1" destOrd="0" presId="urn:microsoft.com/office/officeart/2005/8/layout/hList9"/>
    <dgm:cxn modelId="{DEF99A7A-98F1-424D-AC92-7C6B69A0E544}" type="presParOf" srcId="{0DC7A063-583D-4B0F-88B2-BD54F95D95AF}" destId="{3845DB9A-BEF3-4D5D-B9C7-5FC0456401AC}" srcOrd="2" destOrd="0" presId="urn:microsoft.com/office/officeart/2005/8/layout/hList9"/>
    <dgm:cxn modelId="{ACD8FD0D-39C9-49DB-B77E-B03522FDF5FC}" type="presParOf" srcId="{0DC7A063-583D-4B0F-88B2-BD54F95D95AF}" destId="{FC7ED273-8CFD-43C2-9C05-44FADF3E0637}" srcOrd="3" destOrd="0" presId="urn:microsoft.com/office/officeart/2005/8/layout/hList9"/>
    <dgm:cxn modelId="{2C72EC61-81F4-4DCD-A533-255CBC66AE34}" type="presParOf" srcId="{0DC7A063-583D-4B0F-88B2-BD54F95D95AF}" destId="{13C564B0-C27E-4ABA-AFDA-59E145B256BA}" srcOrd="4" destOrd="0" presId="urn:microsoft.com/office/officeart/2005/8/layout/hList9"/>
    <dgm:cxn modelId="{775600F8-FCFE-4862-8108-85F84EA9DEE2}" type="presParOf" srcId="{0DC7A063-583D-4B0F-88B2-BD54F95D95AF}" destId="{6300E233-87DF-4270-9808-160BFEB8A5BE}" srcOrd="5" destOrd="0" presId="urn:microsoft.com/office/officeart/2005/8/layout/hList9"/>
    <dgm:cxn modelId="{AE3B7A69-67E7-41D2-BC1A-3586A3CC259D}" type="presParOf" srcId="{0DC7A063-583D-4B0F-88B2-BD54F95D95AF}" destId="{6E53DEF7-499E-42EE-802D-59B2F8915392}" srcOrd="6" destOrd="0" presId="urn:microsoft.com/office/officeart/2005/8/layout/hList9"/>
    <dgm:cxn modelId="{76A9B804-07B5-4060-AA61-249A1765ECB9}" type="presParOf" srcId="{6E53DEF7-499E-42EE-802D-59B2F8915392}" destId="{E08C30D1-35EA-4D05-9731-5D01E3FCBD09}" srcOrd="0" destOrd="0" presId="urn:microsoft.com/office/officeart/2005/8/layout/hList9"/>
    <dgm:cxn modelId="{6162898E-21FD-497B-BFEE-B78CF45F7D9A}" type="presParOf" srcId="{6E53DEF7-499E-42EE-802D-59B2F8915392}" destId="{2F3BD88A-9166-4A26-B941-B9BAEE1A11D5}" srcOrd="1" destOrd="0" presId="urn:microsoft.com/office/officeart/2005/8/layout/hList9"/>
    <dgm:cxn modelId="{71D4EFDE-15BC-4327-9242-5F72F9DAFAD4}" type="presParOf" srcId="{2F3BD88A-9166-4A26-B941-B9BAEE1A11D5}" destId="{F660F4B9-35DB-4256-A868-A35C6DCCF6B2}" srcOrd="0" destOrd="0" presId="urn:microsoft.com/office/officeart/2005/8/layout/hList9"/>
    <dgm:cxn modelId="{9B414BA4-2018-40DF-8E7D-AD7E78EF0217}" type="presParOf" srcId="{2F3BD88A-9166-4A26-B941-B9BAEE1A11D5}" destId="{10C9E3CF-3A8F-4100-8ACD-91E2373197A2}" srcOrd="1" destOrd="0" presId="urn:microsoft.com/office/officeart/2005/8/layout/hList9"/>
    <dgm:cxn modelId="{28BA3997-5DD1-4713-9F4F-B2881F36E8DC}" type="presParOf" srcId="{6E53DEF7-499E-42EE-802D-59B2F8915392}" destId="{60887C36-4733-46AC-A452-5444F6BC3B23}" srcOrd="2" destOrd="0" presId="urn:microsoft.com/office/officeart/2005/8/layout/hList9"/>
    <dgm:cxn modelId="{7A6208FE-C5A8-4871-9488-BEEAE472C061}" type="presParOf" srcId="{60887C36-4733-46AC-A452-5444F6BC3B23}" destId="{614EBA0E-D12B-447E-B378-B0FA2DEBEA2F}" srcOrd="0" destOrd="0" presId="urn:microsoft.com/office/officeart/2005/8/layout/hList9"/>
    <dgm:cxn modelId="{2148A8C9-9BA6-45BD-9008-59301C4B49FC}" type="presParOf" srcId="{60887C36-4733-46AC-A452-5444F6BC3B23}" destId="{B12AEB83-0A64-4B36-BF01-B2F834861BAA}" srcOrd="1" destOrd="0" presId="urn:microsoft.com/office/officeart/2005/8/layout/hList9"/>
    <dgm:cxn modelId="{32E6E4AD-0BFD-4285-AC4A-131E4A0904F2}" type="presParOf" srcId="{6E53DEF7-499E-42EE-802D-59B2F8915392}" destId="{3055F178-D8CA-413A-99F2-20C8231C0651}" srcOrd="3" destOrd="0" presId="urn:microsoft.com/office/officeart/2005/8/layout/hList9"/>
    <dgm:cxn modelId="{A1DB4BC0-DADA-4058-A3BB-D04BE7DF689A}" type="presParOf" srcId="{3055F178-D8CA-413A-99F2-20C8231C0651}" destId="{68509703-D239-4E1B-8CF0-EF08079E1226}" srcOrd="0" destOrd="0" presId="urn:microsoft.com/office/officeart/2005/8/layout/hList9"/>
    <dgm:cxn modelId="{5B5F83FC-F721-4241-90AB-7117B39AABD5}" type="presParOf" srcId="{3055F178-D8CA-413A-99F2-20C8231C0651}" destId="{E1767793-EDD5-4203-A612-8120A71CA906}" srcOrd="1" destOrd="0" presId="urn:microsoft.com/office/officeart/2005/8/layout/hList9"/>
    <dgm:cxn modelId="{D8406746-50BE-425E-A523-9ED524500743}" type="presParOf" srcId="{0DC7A063-583D-4B0F-88B2-BD54F95D95AF}" destId="{69136330-53DB-4978-A56B-160862279381}" srcOrd="7" destOrd="0" presId="urn:microsoft.com/office/officeart/2005/8/layout/hList9"/>
    <dgm:cxn modelId="{A91BC494-75AC-4CCA-8CC1-7E9884C2F3AD}" type="presParOf" srcId="{0DC7A063-583D-4B0F-88B2-BD54F95D95AF}" destId="{FD776C1E-557E-4553-9447-49B69EEC7907}" srcOrd="8" destOrd="0" presId="urn:microsoft.com/office/officeart/2005/8/layout/hList9"/>
    <dgm:cxn modelId="{487F9920-08DF-4AC5-BA64-D35F42602B66}" type="presParOf" srcId="{0DC7A063-583D-4B0F-88B2-BD54F95D95AF}" destId="{FC2522F1-14BB-4B37-B60E-2E8A7E8A6C30}" srcOrd="9" destOrd="0" presId="urn:microsoft.com/office/officeart/2005/8/layout/hList9"/>
    <dgm:cxn modelId="{DC194D92-7E98-42DD-A8CA-BCD1EDD2C95D}" type="presParOf" srcId="{0DC7A063-583D-4B0F-88B2-BD54F95D95AF}" destId="{2C2F6211-85A7-47FE-9239-DE94DF41A263}" srcOrd="10" destOrd="0" presId="urn:microsoft.com/office/officeart/2005/8/layout/hList9"/>
    <dgm:cxn modelId="{575F4FD6-9E0F-4F5E-88EE-9B265B6FD4F4}" type="presParOf" srcId="{0DC7A063-583D-4B0F-88B2-BD54F95D95AF}" destId="{7B0C2EAE-70CB-4160-863D-210C3C66D5FD}" srcOrd="11" destOrd="0" presId="urn:microsoft.com/office/officeart/2005/8/layout/hList9"/>
    <dgm:cxn modelId="{8AE96C49-A416-4FC7-84EE-2BDAF35C57FF}" type="presParOf" srcId="{7B0C2EAE-70CB-4160-863D-210C3C66D5FD}" destId="{5AF3752E-55A6-443C-AD35-C49DF50A4566}" srcOrd="0" destOrd="0" presId="urn:microsoft.com/office/officeart/2005/8/layout/hList9"/>
    <dgm:cxn modelId="{235B263C-399E-4245-95BD-2AA1F19D4AB4}" type="presParOf" srcId="{7B0C2EAE-70CB-4160-863D-210C3C66D5FD}" destId="{53567A66-F0E9-4EF8-ADA9-764BA36AA6A9}" srcOrd="1" destOrd="0" presId="urn:microsoft.com/office/officeart/2005/8/layout/hList9"/>
    <dgm:cxn modelId="{265DA8D6-D429-4956-8CB8-10EE7EF20F0C}" type="presParOf" srcId="{53567A66-F0E9-4EF8-ADA9-764BA36AA6A9}" destId="{AD2806AC-6A03-4F05-9F4D-F72EA0E56FBF}" srcOrd="0" destOrd="0" presId="urn:microsoft.com/office/officeart/2005/8/layout/hList9"/>
    <dgm:cxn modelId="{35A8C2CA-EB30-45FD-8152-A7470BE42B4C}" type="presParOf" srcId="{53567A66-F0E9-4EF8-ADA9-764BA36AA6A9}" destId="{F8977219-728E-448F-AE8B-46B14F4F17DE}" srcOrd="1" destOrd="0" presId="urn:microsoft.com/office/officeart/2005/8/layout/hList9"/>
    <dgm:cxn modelId="{6ACEADBE-023B-4505-93FF-04069F754490}" type="presParOf" srcId="{7B0C2EAE-70CB-4160-863D-210C3C66D5FD}" destId="{46A8623B-DC64-4ED6-B73D-98FEAB030508}" srcOrd="2" destOrd="0" presId="urn:microsoft.com/office/officeart/2005/8/layout/hList9"/>
    <dgm:cxn modelId="{AD010A9C-D63C-4BD8-BA56-A4D20026F974}" type="presParOf" srcId="{46A8623B-DC64-4ED6-B73D-98FEAB030508}" destId="{5314AADB-0AD3-4BAE-9F15-B0FE4F44C802}" srcOrd="0" destOrd="0" presId="urn:microsoft.com/office/officeart/2005/8/layout/hList9"/>
    <dgm:cxn modelId="{10F973FE-8000-468C-900B-4ED99BE40E65}" type="presParOf" srcId="{46A8623B-DC64-4ED6-B73D-98FEAB030508}" destId="{96624143-7928-48E9-817F-BC4A07250C32}" srcOrd="1" destOrd="0" presId="urn:microsoft.com/office/officeart/2005/8/layout/hList9"/>
    <dgm:cxn modelId="{EF3F399A-E096-436A-AD74-CF747D62B02A}" type="presParOf" srcId="{0DC7A063-583D-4B0F-88B2-BD54F95D95AF}" destId="{FBCC4E74-37C0-494F-ABC0-7D18132E1437}" srcOrd="12" destOrd="0" presId="urn:microsoft.com/office/officeart/2005/8/layout/hList9"/>
    <dgm:cxn modelId="{5EA17F20-F6C6-4B5A-AFEB-38BD8F975065}" type="presParOf" srcId="{0DC7A063-583D-4B0F-88B2-BD54F95D95AF}" destId="{89E6DA6E-7A23-44BD-8A99-378091FF741D}" srcOrd="13" destOrd="0" presId="urn:microsoft.com/office/officeart/2005/8/layout/hList9"/>
    <dgm:cxn modelId="{463280A8-1DBA-4FE7-B5B2-8151A298EB35}" type="presParOf" srcId="{0DC7A063-583D-4B0F-88B2-BD54F95D95AF}" destId="{E966790E-26B5-4EB8-981F-1094BF4B7611}" srcOrd="14" destOrd="0" presId="urn:microsoft.com/office/officeart/2005/8/layout/hList9"/>
    <dgm:cxn modelId="{A4221FEF-656B-43DD-8382-199EAB5F1E7B}" type="presParOf" srcId="{0DC7A063-583D-4B0F-88B2-BD54F95D95AF}" destId="{229B7655-E1F4-4CF5-84B8-30F0491D32B5}" srcOrd="15" destOrd="0" presId="urn:microsoft.com/office/officeart/2005/8/layout/hList9"/>
    <dgm:cxn modelId="{48FA6F14-4694-4C77-8D75-48D3A22A3540}" type="presParOf" srcId="{0DC7A063-583D-4B0F-88B2-BD54F95D95AF}" destId="{F85FFCDF-8E5F-492B-B22D-55A08EACE783}" srcOrd="16" destOrd="0" presId="urn:microsoft.com/office/officeart/2005/8/layout/hList9"/>
    <dgm:cxn modelId="{3995A447-6B53-4DFA-8494-06C3A1F8D7F7}" type="presParOf" srcId="{F85FFCDF-8E5F-492B-B22D-55A08EACE783}" destId="{600B3FB2-1315-4A84-8613-B445666BC7D2}" srcOrd="0" destOrd="0" presId="urn:microsoft.com/office/officeart/2005/8/layout/hList9"/>
    <dgm:cxn modelId="{C652D75D-BE73-43BB-9138-B232AAF272A1}" type="presParOf" srcId="{F85FFCDF-8E5F-492B-B22D-55A08EACE783}" destId="{E47C73E9-FBEE-4370-9B3F-E04EB7C4023A}" srcOrd="1" destOrd="0" presId="urn:microsoft.com/office/officeart/2005/8/layout/hList9"/>
    <dgm:cxn modelId="{5F19BD3C-10AC-4F51-A8FD-00351A52371B}" type="presParOf" srcId="{E47C73E9-FBEE-4370-9B3F-E04EB7C4023A}" destId="{402C2C77-A32C-4D99-9940-12535E1181F2}" srcOrd="0" destOrd="0" presId="urn:microsoft.com/office/officeart/2005/8/layout/hList9"/>
    <dgm:cxn modelId="{1D14EEBA-2351-4066-8BB7-C42885F1D780}" type="presParOf" srcId="{E47C73E9-FBEE-4370-9B3F-E04EB7C4023A}" destId="{5B88A17E-EFF5-4A04-9CC9-D2131DA9ECCC}" srcOrd="1" destOrd="0" presId="urn:microsoft.com/office/officeart/2005/8/layout/hList9"/>
    <dgm:cxn modelId="{D230C2D8-6446-403F-971D-BA59F9482A7E}" type="presParOf" srcId="{F85FFCDF-8E5F-492B-B22D-55A08EACE783}" destId="{F3C2D87B-A5E7-46E2-B3D3-58E6D9562663}" srcOrd="2" destOrd="0" presId="urn:microsoft.com/office/officeart/2005/8/layout/hList9"/>
    <dgm:cxn modelId="{71EFAC4F-7BC1-470A-9459-DE14D03A3B20}" type="presParOf" srcId="{F3C2D87B-A5E7-46E2-B3D3-58E6D9562663}" destId="{3086D0BF-AAD1-4310-88ED-4D81A687BD50}" srcOrd="0" destOrd="0" presId="urn:microsoft.com/office/officeart/2005/8/layout/hList9"/>
    <dgm:cxn modelId="{6035C1AD-47FA-47BC-9D78-974272EBB1D2}" type="presParOf" srcId="{F3C2D87B-A5E7-46E2-B3D3-58E6D9562663}" destId="{2B18CCD9-D6B1-4225-8D26-4BA691BB1837}" srcOrd="1" destOrd="0" presId="urn:microsoft.com/office/officeart/2005/8/layout/hList9"/>
    <dgm:cxn modelId="{ADA815FB-429E-4ABD-97FC-4AEA97B4630C}" type="presParOf" srcId="{0DC7A063-583D-4B0F-88B2-BD54F95D95AF}" destId="{9051EF7D-7D6C-4B43-A6C4-239F9933C94D}" srcOrd="17" destOrd="0" presId="urn:microsoft.com/office/officeart/2005/8/layout/hList9"/>
    <dgm:cxn modelId="{7961C21C-3FE8-4B71-95E5-AB5835F91CC1}" type="presParOf" srcId="{0DC7A063-583D-4B0F-88B2-BD54F95D95AF}" destId="{7453D9C8-CD6E-4AA4-8A19-7F6F667528F0}" srcOrd="1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9E87A2-EA1F-4794-9E93-7FDD2E53A284}" type="doc">
      <dgm:prSet loTypeId="urn:microsoft.com/office/officeart/2018/2/layout/IconLabelDescriptionList" loCatId="icon" qsTypeId="urn:microsoft.com/office/officeart/2005/8/quickstyle/simple1" qsCatId="simple" csTypeId="urn:microsoft.com/office/officeart/2005/8/colors/accent3_2" csCatId="accent3" phldr="1"/>
      <dgm:spPr/>
      <dgm:t>
        <a:bodyPr/>
        <a:lstStyle/>
        <a:p>
          <a:endParaRPr lang="en-GB"/>
        </a:p>
      </dgm:t>
    </dgm:pt>
    <dgm:pt modelId="{E633F6D9-3D20-4115-B0C5-9EF9DD8E30B3}">
      <dgm:prSet phldrT="[Text]"/>
      <dgm:spPr/>
      <dgm:t>
        <a:bodyPr/>
        <a:lstStyle/>
        <a:p>
          <a:pPr>
            <a:lnSpc>
              <a:spcPct val="100000"/>
            </a:lnSpc>
            <a:defRPr b="1"/>
          </a:pPr>
          <a:r>
            <a:rPr lang="en-GB"/>
            <a:t>Appendices</a:t>
          </a:r>
        </a:p>
      </dgm:t>
    </dgm:pt>
    <dgm:pt modelId="{23A50C54-315B-49A4-9EE7-CF8E99CB85D3}" type="parTrans" cxnId="{30D0D3C8-84B7-43AB-B9AA-8725385927A3}">
      <dgm:prSet/>
      <dgm:spPr/>
      <dgm:t>
        <a:bodyPr/>
        <a:lstStyle/>
        <a:p>
          <a:endParaRPr lang="en-GB"/>
        </a:p>
      </dgm:t>
    </dgm:pt>
    <dgm:pt modelId="{142B3C8D-F0F5-4AA2-992B-C1E5173C566F}" type="sibTrans" cxnId="{30D0D3C8-84B7-43AB-B9AA-8725385927A3}">
      <dgm:prSet/>
      <dgm:spPr/>
      <dgm:t>
        <a:bodyPr/>
        <a:lstStyle/>
        <a:p>
          <a:endParaRPr lang="en-GB"/>
        </a:p>
      </dgm:t>
    </dgm:pt>
    <dgm:pt modelId="{BB94A444-CE96-4B24-862C-45873304E453}">
      <dgm:prSet phldrT="[Text]"/>
      <dgm:spPr/>
      <dgm:t>
        <a:bodyPr/>
        <a:lstStyle/>
        <a:p>
          <a:pPr>
            <a:lnSpc>
              <a:spcPct val="100000"/>
            </a:lnSpc>
          </a:pPr>
          <a:r>
            <a:rPr lang="en-GB" dirty="0"/>
            <a:t>You may want to direct the reader to further information in an appendix. For example, a copy of your interview questions.</a:t>
          </a:r>
        </a:p>
      </dgm:t>
    </dgm:pt>
    <dgm:pt modelId="{F365C23C-FA95-480F-AB3C-9F13C399809B}" type="parTrans" cxnId="{433AEA98-BEFB-480E-A886-C8405234E86A}">
      <dgm:prSet/>
      <dgm:spPr/>
      <dgm:t>
        <a:bodyPr/>
        <a:lstStyle/>
        <a:p>
          <a:endParaRPr lang="en-GB"/>
        </a:p>
      </dgm:t>
    </dgm:pt>
    <dgm:pt modelId="{BBA7ADD3-742E-4805-8CCF-20C355A6D884}" type="sibTrans" cxnId="{433AEA98-BEFB-480E-A886-C8405234E86A}">
      <dgm:prSet/>
      <dgm:spPr/>
      <dgm:t>
        <a:bodyPr/>
        <a:lstStyle/>
        <a:p>
          <a:endParaRPr lang="en-GB"/>
        </a:p>
      </dgm:t>
    </dgm:pt>
    <dgm:pt modelId="{9F377387-9D11-4EF7-AA34-7FD51199B6C7}">
      <dgm:prSet phldrT="[Text]"/>
      <dgm:spPr/>
      <dgm:t>
        <a:bodyPr/>
        <a:lstStyle/>
        <a:p>
          <a:pPr>
            <a:lnSpc>
              <a:spcPct val="100000"/>
            </a:lnSpc>
            <a:defRPr b="1"/>
          </a:pPr>
          <a:r>
            <a:rPr lang="en-GB"/>
            <a:t>Tables</a:t>
          </a:r>
        </a:p>
      </dgm:t>
    </dgm:pt>
    <dgm:pt modelId="{9ED4F448-D142-4695-B599-60B66FAB5C17}" type="parTrans" cxnId="{3BB61745-FF29-4B8A-AAD8-111A25F84783}">
      <dgm:prSet/>
      <dgm:spPr/>
      <dgm:t>
        <a:bodyPr/>
        <a:lstStyle/>
        <a:p>
          <a:endParaRPr lang="en-GB"/>
        </a:p>
      </dgm:t>
    </dgm:pt>
    <dgm:pt modelId="{1C0D4D21-F9BF-494C-88E6-A8295694B263}" type="sibTrans" cxnId="{3BB61745-FF29-4B8A-AAD8-111A25F84783}">
      <dgm:prSet/>
      <dgm:spPr/>
      <dgm:t>
        <a:bodyPr/>
        <a:lstStyle/>
        <a:p>
          <a:endParaRPr lang="en-GB"/>
        </a:p>
      </dgm:t>
    </dgm:pt>
    <dgm:pt modelId="{1854BD4D-1901-444B-85BA-1FAD9B1F0D8E}">
      <dgm:prSet phldrT="[Text]"/>
      <dgm:spPr/>
      <dgm:t>
        <a:bodyPr/>
        <a:lstStyle/>
        <a:p>
          <a:pPr>
            <a:lnSpc>
              <a:spcPct val="100000"/>
            </a:lnSpc>
          </a:pPr>
          <a:r>
            <a:rPr lang="en-GB" dirty="0"/>
            <a:t>Label tables as Table 1 etc. </a:t>
          </a:r>
        </a:p>
      </dgm:t>
    </dgm:pt>
    <dgm:pt modelId="{B8762C4D-1636-4977-BB78-34810C8A3DEB}" type="parTrans" cxnId="{96A7E05C-65EE-4D1C-8F0E-5938391112F5}">
      <dgm:prSet/>
      <dgm:spPr/>
      <dgm:t>
        <a:bodyPr/>
        <a:lstStyle/>
        <a:p>
          <a:endParaRPr lang="en-GB"/>
        </a:p>
      </dgm:t>
    </dgm:pt>
    <dgm:pt modelId="{DA6B6C21-18B7-47C2-9414-F7EFB34761EE}" type="sibTrans" cxnId="{96A7E05C-65EE-4D1C-8F0E-5938391112F5}">
      <dgm:prSet/>
      <dgm:spPr/>
      <dgm:t>
        <a:bodyPr/>
        <a:lstStyle/>
        <a:p>
          <a:endParaRPr lang="en-GB"/>
        </a:p>
      </dgm:t>
    </dgm:pt>
    <dgm:pt modelId="{289B3259-1BBB-4ED0-9A43-E49A118F5B25}">
      <dgm:prSet phldrT="[Text]"/>
      <dgm:spPr/>
      <dgm:t>
        <a:bodyPr/>
        <a:lstStyle/>
        <a:p>
          <a:pPr>
            <a:lnSpc>
              <a:spcPct val="100000"/>
            </a:lnSpc>
            <a:defRPr b="1"/>
          </a:pPr>
          <a:r>
            <a:rPr lang="en-GB"/>
            <a:t>Figures</a:t>
          </a:r>
        </a:p>
      </dgm:t>
    </dgm:pt>
    <dgm:pt modelId="{5B746D6C-FA46-4EB9-A3AD-5E3EC9F0F4AA}" type="parTrans" cxnId="{CBAA25EA-4319-4442-B914-90A7D0E0B0DA}">
      <dgm:prSet/>
      <dgm:spPr/>
      <dgm:t>
        <a:bodyPr/>
        <a:lstStyle/>
        <a:p>
          <a:endParaRPr lang="en-GB"/>
        </a:p>
      </dgm:t>
    </dgm:pt>
    <dgm:pt modelId="{D551AACA-A678-4107-A779-79A58294F288}" type="sibTrans" cxnId="{CBAA25EA-4319-4442-B914-90A7D0E0B0DA}">
      <dgm:prSet/>
      <dgm:spPr/>
      <dgm:t>
        <a:bodyPr/>
        <a:lstStyle/>
        <a:p>
          <a:endParaRPr lang="en-GB"/>
        </a:p>
      </dgm:t>
    </dgm:pt>
    <dgm:pt modelId="{7A2EA027-F96F-4BE8-A27D-4E28C4B8CDAF}">
      <dgm:prSet phldrT="[Text]"/>
      <dgm:spPr/>
      <dgm:t>
        <a:bodyPr/>
        <a:lstStyle/>
        <a:p>
          <a:pPr>
            <a:lnSpc>
              <a:spcPct val="100000"/>
            </a:lnSpc>
          </a:pPr>
          <a:r>
            <a:rPr lang="en-GB" dirty="0"/>
            <a:t>Anything that is not a table is a ‘figure’</a:t>
          </a:r>
        </a:p>
        <a:p>
          <a:pPr>
            <a:lnSpc>
              <a:spcPct val="100000"/>
            </a:lnSpc>
          </a:pPr>
          <a:r>
            <a:rPr lang="en-GB" dirty="0"/>
            <a:t>Fig. 1 </a:t>
          </a:r>
        </a:p>
      </dgm:t>
    </dgm:pt>
    <dgm:pt modelId="{30714E24-6E03-41A3-AB50-93373CFB67CA}" type="parTrans" cxnId="{9D97729E-407F-4BCE-90A6-38BE3AED0B3B}">
      <dgm:prSet/>
      <dgm:spPr/>
      <dgm:t>
        <a:bodyPr/>
        <a:lstStyle/>
        <a:p>
          <a:endParaRPr lang="en-GB"/>
        </a:p>
      </dgm:t>
    </dgm:pt>
    <dgm:pt modelId="{3FB67A1F-88CC-4510-9DE9-969219833232}" type="sibTrans" cxnId="{9D97729E-407F-4BCE-90A6-38BE3AED0B3B}">
      <dgm:prSet/>
      <dgm:spPr/>
      <dgm:t>
        <a:bodyPr/>
        <a:lstStyle/>
        <a:p>
          <a:endParaRPr lang="en-GB"/>
        </a:p>
      </dgm:t>
    </dgm:pt>
    <dgm:pt modelId="{0FF53004-060A-4DA2-8025-6502A9ED37C7}" type="pres">
      <dgm:prSet presAssocID="{BE9E87A2-EA1F-4794-9E93-7FDD2E53A284}" presName="root" presStyleCnt="0">
        <dgm:presLayoutVars>
          <dgm:dir/>
          <dgm:resizeHandles val="exact"/>
        </dgm:presLayoutVars>
      </dgm:prSet>
      <dgm:spPr/>
    </dgm:pt>
    <dgm:pt modelId="{F497FC1C-664B-44BD-A431-E49C179CA7DF}" type="pres">
      <dgm:prSet presAssocID="{E633F6D9-3D20-4115-B0C5-9EF9DD8E30B3}" presName="compNode" presStyleCnt="0"/>
      <dgm:spPr/>
    </dgm:pt>
    <dgm:pt modelId="{89F684D6-D605-4E96-9DE6-0420E4B34A89}" type="pres">
      <dgm:prSet presAssocID="{E633F6D9-3D20-4115-B0C5-9EF9DD8E30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04CA77A-647D-4937-9E57-7768596D8CCD}" type="pres">
      <dgm:prSet presAssocID="{E633F6D9-3D20-4115-B0C5-9EF9DD8E30B3}" presName="iconSpace" presStyleCnt="0"/>
      <dgm:spPr/>
    </dgm:pt>
    <dgm:pt modelId="{C1967A27-7EEF-46A7-8509-9CDED5522294}" type="pres">
      <dgm:prSet presAssocID="{E633F6D9-3D20-4115-B0C5-9EF9DD8E30B3}" presName="parTx" presStyleLbl="revTx" presStyleIdx="0" presStyleCnt="6">
        <dgm:presLayoutVars>
          <dgm:chMax val="0"/>
          <dgm:chPref val="0"/>
        </dgm:presLayoutVars>
      </dgm:prSet>
      <dgm:spPr/>
    </dgm:pt>
    <dgm:pt modelId="{B4F08CDE-732E-4BFE-BAFE-AEB42D23B651}" type="pres">
      <dgm:prSet presAssocID="{E633F6D9-3D20-4115-B0C5-9EF9DD8E30B3}" presName="txSpace" presStyleCnt="0"/>
      <dgm:spPr/>
    </dgm:pt>
    <dgm:pt modelId="{877476A6-8C3B-4C83-8BFB-04637C01DE87}" type="pres">
      <dgm:prSet presAssocID="{E633F6D9-3D20-4115-B0C5-9EF9DD8E30B3}" presName="desTx" presStyleLbl="revTx" presStyleIdx="1" presStyleCnt="6">
        <dgm:presLayoutVars/>
      </dgm:prSet>
      <dgm:spPr/>
    </dgm:pt>
    <dgm:pt modelId="{C8144169-0B90-41A2-95C6-415EDC710436}" type="pres">
      <dgm:prSet presAssocID="{142B3C8D-F0F5-4AA2-992B-C1E5173C566F}" presName="sibTrans" presStyleCnt="0"/>
      <dgm:spPr/>
    </dgm:pt>
    <dgm:pt modelId="{38E5C362-BC1A-42C8-91E1-A7808BD2C4BA}" type="pres">
      <dgm:prSet presAssocID="{9F377387-9D11-4EF7-AA34-7FD51199B6C7}" presName="compNode" presStyleCnt="0"/>
      <dgm:spPr/>
    </dgm:pt>
    <dgm:pt modelId="{270E6496-38FD-4B95-B942-7B9EE1C0F870}" type="pres">
      <dgm:prSet presAssocID="{9F377387-9D11-4EF7-AA34-7FD51199B6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able with solid fill"/>
        </a:ext>
      </dgm:extLst>
    </dgm:pt>
    <dgm:pt modelId="{0398D831-75B8-4B95-BB28-C67A2DFAABEF}" type="pres">
      <dgm:prSet presAssocID="{9F377387-9D11-4EF7-AA34-7FD51199B6C7}" presName="iconSpace" presStyleCnt="0"/>
      <dgm:spPr/>
    </dgm:pt>
    <dgm:pt modelId="{C281380F-594B-4EEB-8B2D-DC1F50A58CE4}" type="pres">
      <dgm:prSet presAssocID="{9F377387-9D11-4EF7-AA34-7FD51199B6C7}" presName="parTx" presStyleLbl="revTx" presStyleIdx="2" presStyleCnt="6">
        <dgm:presLayoutVars>
          <dgm:chMax val="0"/>
          <dgm:chPref val="0"/>
        </dgm:presLayoutVars>
      </dgm:prSet>
      <dgm:spPr/>
    </dgm:pt>
    <dgm:pt modelId="{4484DBF1-91EC-4BF0-B2C5-82A472FB8EE4}" type="pres">
      <dgm:prSet presAssocID="{9F377387-9D11-4EF7-AA34-7FD51199B6C7}" presName="txSpace" presStyleCnt="0"/>
      <dgm:spPr/>
    </dgm:pt>
    <dgm:pt modelId="{7DDB396F-08AF-4266-866D-E6BDECAE0795}" type="pres">
      <dgm:prSet presAssocID="{9F377387-9D11-4EF7-AA34-7FD51199B6C7}" presName="desTx" presStyleLbl="revTx" presStyleIdx="3" presStyleCnt="6">
        <dgm:presLayoutVars/>
      </dgm:prSet>
      <dgm:spPr/>
    </dgm:pt>
    <dgm:pt modelId="{A85320E4-B269-497E-B73D-1B56556213C1}" type="pres">
      <dgm:prSet presAssocID="{1C0D4D21-F9BF-494C-88E6-A8295694B263}" presName="sibTrans" presStyleCnt="0"/>
      <dgm:spPr/>
    </dgm:pt>
    <dgm:pt modelId="{F501690D-E26C-41B9-8B28-DCC4C2815186}" type="pres">
      <dgm:prSet presAssocID="{289B3259-1BBB-4ED0-9A43-E49A118F5B25}" presName="compNode" presStyleCnt="0"/>
      <dgm:spPr/>
    </dgm:pt>
    <dgm:pt modelId="{F0E4322C-2FBD-4153-AE47-0A83888EF9E4}" type="pres">
      <dgm:prSet presAssocID="{289B3259-1BBB-4ED0-9A43-E49A118F5B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ie chart with solid fill"/>
        </a:ext>
      </dgm:extLst>
    </dgm:pt>
    <dgm:pt modelId="{9FF93A64-0DE0-4E5A-B02C-F08C4E04D945}" type="pres">
      <dgm:prSet presAssocID="{289B3259-1BBB-4ED0-9A43-E49A118F5B25}" presName="iconSpace" presStyleCnt="0"/>
      <dgm:spPr/>
    </dgm:pt>
    <dgm:pt modelId="{6ED89BBB-9EC1-4D38-98F9-56F224661955}" type="pres">
      <dgm:prSet presAssocID="{289B3259-1BBB-4ED0-9A43-E49A118F5B25}" presName="parTx" presStyleLbl="revTx" presStyleIdx="4" presStyleCnt="6">
        <dgm:presLayoutVars>
          <dgm:chMax val="0"/>
          <dgm:chPref val="0"/>
        </dgm:presLayoutVars>
      </dgm:prSet>
      <dgm:spPr/>
    </dgm:pt>
    <dgm:pt modelId="{58B9DF02-8AAD-472E-BF6A-F5E86548B60C}" type="pres">
      <dgm:prSet presAssocID="{289B3259-1BBB-4ED0-9A43-E49A118F5B25}" presName="txSpace" presStyleCnt="0"/>
      <dgm:spPr/>
    </dgm:pt>
    <dgm:pt modelId="{E0500167-41F4-4C58-BAC5-8CFDFC9FD1E0}" type="pres">
      <dgm:prSet presAssocID="{289B3259-1BBB-4ED0-9A43-E49A118F5B25}" presName="desTx" presStyleLbl="revTx" presStyleIdx="5" presStyleCnt="6">
        <dgm:presLayoutVars/>
      </dgm:prSet>
      <dgm:spPr/>
    </dgm:pt>
  </dgm:ptLst>
  <dgm:cxnLst>
    <dgm:cxn modelId="{9F399F34-CDED-4A49-80B9-2D29F6886F7C}" type="presOf" srcId="{289B3259-1BBB-4ED0-9A43-E49A118F5B25}" destId="{6ED89BBB-9EC1-4D38-98F9-56F224661955}" srcOrd="0" destOrd="0" presId="urn:microsoft.com/office/officeart/2018/2/layout/IconLabelDescriptionList"/>
    <dgm:cxn modelId="{96A7E05C-65EE-4D1C-8F0E-5938391112F5}" srcId="{9F377387-9D11-4EF7-AA34-7FD51199B6C7}" destId="{1854BD4D-1901-444B-85BA-1FAD9B1F0D8E}" srcOrd="0" destOrd="0" parTransId="{B8762C4D-1636-4977-BB78-34810C8A3DEB}" sibTransId="{DA6B6C21-18B7-47C2-9414-F7EFB34761EE}"/>
    <dgm:cxn modelId="{3BB61745-FF29-4B8A-AAD8-111A25F84783}" srcId="{BE9E87A2-EA1F-4794-9E93-7FDD2E53A284}" destId="{9F377387-9D11-4EF7-AA34-7FD51199B6C7}" srcOrd="1" destOrd="0" parTransId="{9ED4F448-D142-4695-B599-60B66FAB5C17}" sibTransId="{1C0D4D21-F9BF-494C-88E6-A8295694B263}"/>
    <dgm:cxn modelId="{FBB6A465-AA2F-46C4-B375-BC163EA0942B}" type="presOf" srcId="{BB94A444-CE96-4B24-862C-45873304E453}" destId="{877476A6-8C3B-4C83-8BFB-04637C01DE87}" srcOrd="0" destOrd="0" presId="urn:microsoft.com/office/officeart/2018/2/layout/IconLabelDescriptionList"/>
    <dgm:cxn modelId="{5FD47D77-D4E9-41F8-BF29-9F50C3B5B51B}" type="presOf" srcId="{9F377387-9D11-4EF7-AA34-7FD51199B6C7}" destId="{C281380F-594B-4EEB-8B2D-DC1F50A58CE4}" srcOrd="0" destOrd="0" presId="urn:microsoft.com/office/officeart/2018/2/layout/IconLabelDescriptionList"/>
    <dgm:cxn modelId="{99FD8D84-99DA-43D5-A4D5-5C7E0DA8E009}" type="presOf" srcId="{1854BD4D-1901-444B-85BA-1FAD9B1F0D8E}" destId="{7DDB396F-08AF-4266-866D-E6BDECAE0795}" srcOrd="0" destOrd="0" presId="urn:microsoft.com/office/officeart/2018/2/layout/IconLabelDescriptionList"/>
    <dgm:cxn modelId="{433AEA98-BEFB-480E-A886-C8405234E86A}" srcId="{E633F6D9-3D20-4115-B0C5-9EF9DD8E30B3}" destId="{BB94A444-CE96-4B24-862C-45873304E453}" srcOrd="0" destOrd="0" parTransId="{F365C23C-FA95-480F-AB3C-9F13C399809B}" sibTransId="{BBA7ADD3-742E-4805-8CCF-20C355A6D884}"/>
    <dgm:cxn modelId="{1277619A-F30D-4D72-8AEA-713E6CD2154B}" type="presOf" srcId="{7A2EA027-F96F-4BE8-A27D-4E28C4B8CDAF}" destId="{E0500167-41F4-4C58-BAC5-8CFDFC9FD1E0}" srcOrd="0" destOrd="0" presId="urn:microsoft.com/office/officeart/2018/2/layout/IconLabelDescriptionList"/>
    <dgm:cxn modelId="{9D97729E-407F-4BCE-90A6-38BE3AED0B3B}" srcId="{289B3259-1BBB-4ED0-9A43-E49A118F5B25}" destId="{7A2EA027-F96F-4BE8-A27D-4E28C4B8CDAF}" srcOrd="0" destOrd="0" parTransId="{30714E24-6E03-41A3-AB50-93373CFB67CA}" sibTransId="{3FB67A1F-88CC-4510-9DE9-969219833232}"/>
    <dgm:cxn modelId="{D5F51EB1-571D-4AF8-8F85-5413CB363376}" type="presOf" srcId="{E633F6D9-3D20-4115-B0C5-9EF9DD8E30B3}" destId="{C1967A27-7EEF-46A7-8509-9CDED5522294}" srcOrd="0" destOrd="0" presId="urn:microsoft.com/office/officeart/2018/2/layout/IconLabelDescriptionList"/>
    <dgm:cxn modelId="{30D0D3C8-84B7-43AB-B9AA-8725385927A3}" srcId="{BE9E87A2-EA1F-4794-9E93-7FDD2E53A284}" destId="{E633F6D9-3D20-4115-B0C5-9EF9DD8E30B3}" srcOrd="0" destOrd="0" parTransId="{23A50C54-315B-49A4-9EE7-CF8E99CB85D3}" sibTransId="{142B3C8D-F0F5-4AA2-992B-C1E5173C566F}"/>
    <dgm:cxn modelId="{CBAA25EA-4319-4442-B914-90A7D0E0B0DA}" srcId="{BE9E87A2-EA1F-4794-9E93-7FDD2E53A284}" destId="{289B3259-1BBB-4ED0-9A43-E49A118F5B25}" srcOrd="2" destOrd="0" parTransId="{5B746D6C-FA46-4EB9-A3AD-5E3EC9F0F4AA}" sibTransId="{D551AACA-A678-4107-A779-79A58294F288}"/>
    <dgm:cxn modelId="{D5AB17F4-0292-43F0-9B48-E1724FE3F4AA}" type="presOf" srcId="{BE9E87A2-EA1F-4794-9E93-7FDD2E53A284}" destId="{0FF53004-060A-4DA2-8025-6502A9ED37C7}" srcOrd="0" destOrd="0" presId="urn:microsoft.com/office/officeart/2018/2/layout/IconLabelDescriptionList"/>
    <dgm:cxn modelId="{23D705F5-610E-49E8-9F51-7297B4E20FA5}" type="presParOf" srcId="{0FF53004-060A-4DA2-8025-6502A9ED37C7}" destId="{F497FC1C-664B-44BD-A431-E49C179CA7DF}" srcOrd="0" destOrd="0" presId="urn:microsoft.com/office/officeart/2018/2/layout/IconLabelDescriptionList"/>
    <dgm:cxn modelId="{88524C73-DC8B-4E9D-A223-36958C74350A}" type="presParOf" srcId="{F497FC1C-664B-44BD-A431-E49C179CA7DF}" destId="{89F684D6-D605-4E96-9DE6-0420E4B34A89}" srcOrd="0" destOrd="0" presId="urn:microsoft.com/office/officeart/2018/2/layout/IconLabelDescriptionList"/>
    <dgm:cxn modelId="{930A45AC-74DD-474F-88EC-76D9B13E5A0F}" type="presParOf" srcId="{F497FC1C-664B-44BD-A431-E49C179CA7DF}" destId="{A04CA77A-647D-4937-9E57-7768596D8CCD}" srcOrd="1" destOrd="0" presId="urn:microsoft.com/office/officeart/2018/2/layout/IconLabelDescriptionList"/>
    <dgm:cxn modelId="{8400E73A-3783-4847-A196-EC3AEF103530}" type="presParOf" srcId="{F497FC1C-664B-44BD-A431-E49C179CA7DF}" destId="{C1967A27-7EEF-46A7-8509-9CDED5522294}" srcOrd="2" destOrd="0" presId="urn:microsoft.com/office/officeart/2018/2/layout/IconLabelDescriptionList"/>
    <dgm:cxn modelId="{70B7E20A-5CC8-43BD-8D4D-9C11EC1CAE34}" type="presParOf" srcId="{F497FC1C-664B-44BD-A431-E49C179CA7DF}" destId="{B4F08CDE-732E-4BFE-BAFE-AEB42D23B651}" srcOrd="3" destOrd="0" presId="urn:microsoft.com/office/officeart/2018/2/layout/IconLabelDescriptionList"/>
    <dgm:cxn modelId="{849054F8-755B-4B5C-B321-9F4A831257AD}" type="presParOf" srcId="{F497FC1C-664B-44BD-A431-E49C179CA7DF}" destId="{877476A6-8C3B-4C83-8BFB-04637C01DE87}" srcOrd="4" destOrd="0" presId="urn:microsoft.com/office/officeart/2018/2/layout/IconLabelDescriptionList"/>
    <dgm:cxn modelId="{9771EEAC-BC34-46E7-9579-D8A627E5A036}" type="presParOf" srcId="{0FF53004-060A-4DA2-8025-6502A9ED37C7}" destId="{C8144169-0B90-41A2-95C6-415EDC710436}" srcOrd="1" destOrd="0" presId="urn:microsoft.com/office/officeart/2018/2/layout/IconLabelDescriptionList"/>
    <dgm:cxn modelId="{218A0B4F-8C8D-4A0E-9F91-61ECA6667F4F}" type="presParOf" srcId="{0FF53004-060A-4DA2-8025-6502A9ED37C7}" destId="{38E5C362-BC1A-42C8-91E1-A7808BD2C4BA}" srcOrd="2" destOrd="0" presId="urn:microsoft.com/office/officeart/2018/2/layout/IconLabelDescriptionList"/>
    <dgm:cxn modelId="{AB4F7ADF-29BA-4F47-B664-7C258D7ADA6C}" type="presParOf" srcId="{38E5C362-BC1A-42C8-91E1-A7808BD2C4BA}" destId="{270E6496-38FD-4B95-B942-7B9EE1C0F870}" srcOrd="0" destOrd="0" presId="urn:microsoft.com/office/officeart/2018/2/layout/IconLabelDescriptionList"/>
    <dgm:cxn modelId="{CA663F18-1D0C-4F46-A76E-BF896E335518}" type="presParOf" srcId="{38E5C362-BC1A-42C8-91E1-A7808BD2C4BA}" destId="{0398D831-75B8-4B95-BB28-C67A2DFAABEF}" srcOrd="1" destOrd="0" presId="urn:microsoft.com/office/officeart/2018/2/layout/IconLabelDescriptionList"/>
    <dgm:cxn modelId="{5F6944C3-687D-4B52-AC22-31837944E083}" type="presParOf" srcId="{38E5C362-BC1A-42C8-91E1-A7808BD2C4BA}" destId="{C281380F-594B-4EEB-8B2D-DC1F50A58CE4}" srcOrd="2" destOrd="0" presId="urn:microsoft.com/office/officeart/2018/2/layout/IconLabelDescriptionList"/>
    <dgm:cxn modelId="{772D198E-F863-4D98-A1B0-B9B8DEEF0CCB}" type="presParOf" srcId="{38E5C362-BC1A-42C8-91E1-A7808BD2C4BA}" destId="{4484DBF1-91EC-4BF0-B2C5-82A472FB8EE4}" srcOrd="3" destOrd="0" presId="urn:microsoft.com/office/officeart/2018/2/layout/IconLabelDescriptionList"/>
    <dgm:cxn modelId="{A42EE1C9-EED9-4DD8-B4BF-54E14BD1F5AD}" type="presParOf" srcId="{38E5C362-BC1A-42C8-91E1-A7808BD2C4BA}" destId="{7DDB396F-08AF-4266-866D-E6BDECAE0795}" srcOrd="4" destOrd="0" presId="urn:microsoft.com/office/officeart/2018/2/layout/IconLabelDescriptionList"/>
    <dgm:cxn modelId="{D1502ACE-6ECC-4BF7-B51A-B23E0D8D75E9}" type="presParOf" srcId="{0FF53004-060A-4DA2-8025-6502A9ED37C7}" destId="{A85320E4-B269-497E-B73D-1B56556213C1}" srcOrd="3" destOrd="0" presId="urn:microsoft.com/office/officeart/2018/2/layout/IconLabelDescriptionList"/>
    <dgm:cxn modelId="{1C1865E3-9E64-4F6E-A6C0-4208537CE35B}" type="presParOf" srcId="{0FF53004-060A-4DA2-8025-6502A9ED37C7}" destId="{F501690D-E26C-41B9-8B28-DCC4C2815186}" srcOrd="4" destOrd="0" presId="urn:microsoft.com/office/officeart/2018/2/layout/IconLabelDescriptionList"/>
    <dgm:cxn modelId="{7F185345-A12F-4E6A-9650-171C51A9AEF0}" type="presParOf" srcId="{F501690D-E26C-41B9-8B28-DCC4C2815186}" destId="{F0E4322C-2FBD-4153-AE47-0A83888EF9E4}" srcOrd="0" destOrd="0" presId="urn:microsoft.com/office/officeart/2018/2/layout/IconLabelDescriptionList"/>
    <dgm:cxn modelId="{4B6D9EF0-7AEB-48ED-9761-4D4AE8329947}" type="presParOf" srcId="{F501690D-E26C-41B9-8B28-DCC4C2815186}" destId="{9FF93A64-0DE0-4E5A-B02C-F08C4E04D945}" srcOrd="1" destOrd="0" presId="urn:microsoft.com/office/officeart/2018/2/layout/IconLabelDescriptionList"/>
    <dgm:cxn modelId="{7399906F-7223-43E2-894F-F89A78D51A62}" type="presParOf" srcId="{F501690D-E26C-41B9-8B28-DCC4C2815186}" destId="{6ED89BBB-9EC1-4D38-98F9-56F224661955}" srcOrd="2" destOrd="0" presId="urn:microsoft.com/office/officeart/2018/2/layout/IconLabelDescriptionList"/>
    <dgm:cxn modelId="{72442D6E-766D-4CB5-A6BE-1FE5B4983DEE}" type="presParOf" srcId="{F501690D-E26C-41B9-8B28-DCC4C2815186}" destId="{58B9DF02-8AAD-472E-BF6A-F5E86548B60C}" srcOrd="3" destOrd="0" presId="urn:microsoft.com/office/officeart/2018/2/layout/IconLabelDescriptionList"/>
    <dgm:cxn modelId="{B6F6BA86-5C7B-495B-8D6B-6F4266F83A8B}" type="presParOf" srcId="{F501690D-E26C-41B9-8B28-DCC4C2815186}" destId="{E0500167-41F4-4C58-BAC5-8CFDFC9FD1E0}"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CA27F-FC7D-46E3-B8EC-4E53F77F42B8}">
      <dsp:nvSpPr>
        <dsp:cNvPr id="0" name=""/>
        <dsp:cNvSpPr/>
      </dsp:nvSpPr>
      <dsp:spPr>
        <a:xfrm>
          <a:off x="0" y="2042"/>
          <a:ext cx="5641974" cy="10351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334D6-8DD2-42A5-AC67-951259F80DEF}">
      <dsp:nvSpPr>
        <dsp:cNvPr id="0" name=""/>
        <dsp:cNvSpPr/>
      </dsp:nvSpPr>
      <dsp:spPr>
        <a:xfrm>
          <a:off x="313145" y="234960"/>
          <a:ext cx="569355" cy="5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80BFA7-296A-45C1-A875-C766601B4094}">
      <dsp:nvSpPr>
        <dsp:cNvPr id="0" name=""/>
        <dsp:cNvSpPr/>
      </dsp:nvSpPr>
      <dsp:spPr>
        <a:xfrm>
          <a:off x="1195647" y="2042"/>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800100">
            <a:lnSpc>
              <a:spcPct val="90000"/>
            </a:lnSpc>
            <a:spcBef>
              <a:spcPct val="0"/>
            </a:spcBef>
            <a:spcAft>
              <a:spcPct val="35000"/>
            </a:spcAft>
            <a:buNone/>
          </a:pPr>
          <a:r>
            <a:rPr lang="en-GB" sz="1800" kern="1200"/>
            <a:t>What does my data tell me?</a:t>
          </a:r>
          <a:endParaRPr lang="en-US" sz="1800" kern="1200"/>
        </a:p>
      </dsp:txBody>
      <dsp:txXfrm>
        <a:off x="1195647" y="2042"/>
        <a:ext cx="4446327" cy="1035192"/>
      </dsp:txXfrm>
    </dsp:sp>
    <dsp:sp modelId="{FB768698-9FD9-4608-8B41-A9DB87AFF71A}">
      <dsp:nvSpPr>
        <dsp:cNvPr id="0" name=""/>
        <dsp:cNvSpPr/>
      </dsp:nvSpPr>
      <dsp:spPr>
        <a:xfrm>
          <a:off x="0" y="1296033"/>
          <a:ext cx="5641974" cy="103519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45172-9AE7-45FF-A91A-01A3FC97B469}">
      <dsp:nvSpPr>
        <dsp:cNvPr id="0" name=""/>
        <dsp:cNvSpPr/>
      </dsp:nvSpPr>
      <dsp:spPr>
        <a:xfrm>
          <a:off x="313145" y="1528951"/>
          <a:ext cx="569355" cy="5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F5A7E7-A709-451A-8541-EC10802C5F3D}">
      <dsp:nvSpPr>
        <dsp:cNvPr id="0" name=""/>
        <dsp:cNvSpPr/>
      </dsp:nvSpPr>
      <dsp:spPr>
        <a:xfrm>
          <a:off x="1195647" y="1296033"/>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800100">
            <a:lnSpc>
              <a:spcPct val="90000"/>
            </a:lnSpc>
            <a:spcBef>
              <a:spcPct val="0"/>
            </a:spcBef>
            <a:spcAft>
              <a:spcPct val="35000"/>
            </a:spcAft>
            <a:buNone/>
          </a:pPr>
          <a:r>
            <a:rPr lang="en-GB" sz="1800" kern="1200"/>
            <a:t>What research decisions am I making in analysing my data - and what are the implications and limitations of these decisions? </a:t>
          </a:r>
          <a:endParaRPr lang="en-US" sz="1800" kern="1200"/>
        </a:p>
      </dsp:txBody>
      <dsp:txXfrm>
        <a:off x="1195647" y="1296033"/>
        <a:ext cx="4446327" cy="1035192"/>
      </dsp:txXfrm>
    </dsp:sp>
    <dsp:sp modelId="{C0EEC7C9-E844-4E49-90E0-47F61E3CD3EF}">
      <dsp:nvSpPr>
        <dsp:cNvPr id="0" name=""/>
        <dsp:cNvSpPr/>
      </dsp:nvSpPr>
      <dsp:spPr>
        <a:xfrm>
          <a:off x="0" y="2590024"/>
          <a:ext cx="5641974" cy="103519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66785-9A03-437E-8D71-6F0D3DA6F77B}">
      <dsp:nvSpPr>
        <dsp:cNvPr id="0" name=""/>
        <dsp:cNvSpPr/>
      </dsp:nvSpPr>
      <dsp:spPr>
        <a:xfrm>
          <a:off x="313145" y="2822942"/>
          <a:ext cx="569355" cy="5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69F7C8-B8D8-43AD-8D62-D3D614645D6C}">
      <dsp:nvSpPr>
        <dsp:cNvPr id="0" name=""/>
        <dsp:cNvSpPr/>
      </dsp:nvSpPr>
      <dsp:spPr>
        <a:xfrm>
          <a:off x="1195647" y="259002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800100">
            <a:lnSpc>
              <a:spcPct val="90000"/>
            </a:lnSpc>
            <a:spcBef>
              <a:spcPct val="0"/>
            </a:spcBef>
            <a:spcAft>
              <a:spcPct val="35000"/>
            </a:spcAft>
            <a:buNone/>
          </a:pPr>
          <a:r>
            <a:rPr lang="en-GB" sz="1800" kern="1200"/>
            <a:t>What warrant do I have for the strength of my findings?</a:t>
          </a:r>
          <a:endParaRPr lang="en-US" sz="1800" kern="1200"/>
        </a:p>
      </dsp:txBody>
      <dsp:txXfrm>
        <a:off x="1195647" y="2590024"/>
        <a:ext cx="4446327" cy="1035192"/>
      </dsp:txXfrm>
    </dsp:sp>
    <dsp:sp modelId="{FF638756-9B49-42E8-9985-0294F5F18B5D}">
      <dsp:nvSpPr>
        <dsp:cNvPr id="0" name=""/>
        <dsp:cNvSpPr/>
      </dsp:nvSpPr>
      <dsp:spPr>
        <a:xfrm>
          <a:off x="0" y="3884014"/>
          <a:ext cx="5641974" cy="103519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FD96A-89A5-42A2-9770-2F898908BC24}">
      <dsp:nvSpPr>
        <dsp:cNvPr id="0" name=""/>
        <dsp:cNvSpPr/>
      </dsp:nvSpPr>
      <dsp:spPr>
        <a:xfrm>
          <a:off x="313145" y="4116933"/>
          <a:ext cx="569355" cy="5693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3FEE86-0895-47AC-9C67-A1E619A5AFB9}">
      <dsp:nvSpPr>
        <dsp:cNvPr id="0" name=""/>
        <dsp:cNvSpPr/>
      </dsp:nvSpPr>
      <dsp:spPr>
        <a:xfrm>
          <a:off x="1195647" y="388401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800100">
            <a:lnSpc>
              <a:spcPct val="90000"/>
            </a:lnSpc>
            <a:spcBef>
              <a:spcPct val="0"/>
            </a:spcBef>
            <a:spcAft>
              <a:spcPct val="35000"/>
            </a:spcAft>
            <a:buNone/>
          </a:pPr>
          <a:r>
            <a:rPr lang="en-GB" sz="1800" kern="1200"/>
            <a:t>What might my responses to my RQs be? </a:t>
          </a:r>
          <a:endParaRPr lang="en-US" sz="1800" kern="1200"/>
        </a:p>
      </dsp:txBody>
      <dsp:txXfrm>
        <a:off x="1195647" y="3884014"/>
        <a:ext cx="4446327" cy="1035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8AC4B-4CEC-41E5-AE19-47A4E2720563}">
      <dsp:nvSpPr>
        <dsp:cNvPr id="0" name=""/>
        <dsp:cNvSpPr/>
      </dsp:nvSpPr>
      <dsp:spPr>
        <a:xfrm>
          <a:off x="819461" y="453531"/>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Theme 1</a:t>
          </a:r>
        </a:p>
      </dsp:txBody>
      <dsp:txXfrm>
        <a:off x="1063655" y="453531"/>
        <a:ext cx="1282015" cy="1017981"/>
      </dsp:txXfrm>
    </dsp:sp>
    <dsp:sp modelId="{59179C9B-8BA4-4AC7-ACB1-A12DE00142E2}">
      <dsp:nvSpPr>
        <dsp:cNvPr id="0" name=""/>
        <dsp:cNvSpPr/>
      </dsp:nvSpPr>
      <dsp:spPr>
        <a:xfrm>
          <a:off x="819461" y="1471513"/>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Theme 2</a:t>
          </a:r>
        </a:p>
      </dsp:txBody>
      <dsp:txXfrm>
        <a:off x="1063655" y="1471513"/>
        <a:ext cx="1282015" cy="1017981"/>
      </dsp:txXfrm>
    </dsp:sp>
    <dsp:sp modelId="{1877502C-A892-4DC0-ADA6-FA065097BB90}">
      <dsp:nvSpPr>
        <dsp:cNvPr id="0" name=""/>
        <dsp:cNvSpPr/>
      </dsp:nvSpPr>
      <dsp:spPr>
        <a:xfrm>
          <a:off x="819461" y="2489494"/>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Theme 3</a:t>
          </a:r>
        </a:p>
      </dsp:txBody>
      <dsp:txXfrm>
        <a:off x="1063655" y="2489494"/>
        <a:ext cx="1282015" cy="1017981"/>
      </dsp:txXfrm>
    </dsp:sp>
    <dsp:sp modelId="{51F68A05-A560-4C6F-BC90-521AEF3B0907}">
      <dsp:nvSpPr>
        <dsp:cNvPr id="0" name=""/>
        <dsp:cNvSpPr/>
      </dsp:nvSpPr>
      <dsp:spPr>
        <a:xfrm>
          <a:off x="819461" y="3507476"/>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r>
            <a:rPr lang="en-US" sz="2600" kern="1200" dirty="0"/>
            <a:t>Theme 4</a:t>
          </a:r>
        </a:p>
      </dsp:txBody>
      <dsp:txXfrm>
        <a:off x="1063655" y="3507476"/>
        <a:ext cx="1282015" cy="1017981"/>
      </dsp:txXfrm>
    </dsp:sp>
    <dsp:sp modelId="{FC7ED273-8CFD-43C2-9C05-44FADF3E0637}">
      <dsp:nvSpPr>
        <dsp:cNvPr id="0" name=""/>
        <dsp:cNvSpPr/>
      </dsp:nvSpPr>
      <dsp:spPr>
        <a:xfrm>
          <a:off x="5483" y="46542"/>
          <a:ext cx="1017472" cy="1017472"/>
        </a:xfrm>
        <a:prstGeom prst="ellips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US" sz="1900" kern="1200" dirty="0"/>
            <a:t>Focus group 1</a:t>
          </a:r>
        </a:p>
      </dsp:txBody>
      <dsp:txXfrm>
        <a:off x="154488" y="195547"/>
        <a:ext cx="719462" cy="719462"/>
      </dsp:txXfrm>
    </dsp:sp>
    <dsp:sp modelId="{F660F4B9-35DB-4256-A868-A35C6DCCF6B2}">
      <dsp:nvSpPr>
        <dsp:cNvPr id="0" name=""/>
        <dsp:cNvSpPr/>
      </dsp:nvSpPr>
      <dsp:spPr>
        <a:xfrm>
          <a:off x="3363143" y="453531"/>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3607337" y="453531"/>
        <a:ext cx="1282015" cy="1017981"/>
      </dsp:txXfrm>
    </dsp:sp>
    <dsp:sp modelId="{614EBA0E-D12B-447E-B378-B0FA2DEBEA2F}">
      <dsp:nvSpPr>
        <dsp:cNvPr id="0" name=""/>
        <dsp:cNvSpPr/>
      </dsp:nvSpPr>
      <dsp:spPr>
        <a:xfrm>
          <a:off x="3363143" y="1471513"/>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3607337" y="1471513"/>
        <a:ext cx="1282015" cy="1017981"/>
      </dsp:txXfrm>
    </dsp:sp>
    <dsp:sp modelId="{68509703-D239-4E1B-8CF0-EF08079E1226}">
      <dsp:nvSpPr>
        <dsp:cNvPr id="0" name=""/>
        <dsp:cNvSpPr/>
      </dsp:nvSpPr>
      <dsp:spPr>
        <a:xfrm>
          <a:off x="3363143" y="2489494"/>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3607337" y="2489494"/>
        <a:ext cx="1282015" cy="1017981"/>
      </dsp:txXfrm>
    </dsp:sp>
    <dsp:sp modelId="{FD776C1E-557E-4553-9447-49B69EEC7907}">
      <dsp:nvSpPr>
        <dsp:cNvPr id="0" name=""/>
        <dsp:cNvSpPr/>
      </dsp:nvSpPr>
      <dsp:spPr>
        <a:xfrm>
          <a:off x="2549165" y="46542"/>
          <a:ext cx="1017472" cy="1017472"/>
        </a:xfrm>
        <a:prstGeom prst="ellips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US" sz="1900" kern="1200" dirty="0"/>
            <a:t>Focus group 2</a:t>
          </a:r>
        </a:p>
      </dsp:txBody>
      <dsp:txXfrm>
        <a:off x="2698170" y="195547"/>
        <a:ext cx="719462" cy="719462"/>
      </dsp:txXfrm>
    </dsp:sp>
    <dsp:sp modelId="{AD2806AC-6A03-4F05-9F4D-F72EA0E56FBF}">
      <dsp:nvSpPr>
        <dsp:cNvPr id="0" name=""/>
        <dsp:cNvSpPr/>
      </dsp:nvSpPr>
      <dsp:spPr>
        <a:xfrm>
          <a:off x="5906825" y="453531"/>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6151018" y="453531"/>
        <a:ext cx="1282015" cy="1017981"/>
      </dsp:txXfrm>
    </dsp:sp>
    <dsp:sp modelId="{5314AADB-0AD3-4BAE-9F15-B0FE4F44C802}">
      <dsp:nvSpPr>
        <dsp:cNvPr id="0" name=""/>
        <dsp:cNvSpPr/>
      </dsp:nvSpPr>
      <dsp:spPr>
        <a:xfrm>
          <a:off x="5906825" y="1471513"/>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6151018" y="1471513"/>
        <a:ext cx="1282015" cy="1017981"/>
      </dsp:txXfrm>
    </dsp:sp>
    <dsp:sp modelId="{89E6DA6E-7A23-44BD-8A99-378091FF741D}">
      <dsp:nvSpPr>
        <dsp:cNvPr id="0" name=""/>
        <dsp:cNvSpPr/>
      </dsp:nvSpPr>
      <dsp:spPr>
        <a:xfrm>
          <a:off x="5092847" y="46542"/>
          <a:ext cx="1017472" cy="1017472"/>
        </a:xfrm>
        <a:prstGeom prst="ellips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US" sz="1900" kern="1200" dirty="0"/>
            <a:t>Focus group 3</a:t>
          </a:r>
        </a:p>
      </dsp:txBody>
      <dsp:txXfrm>
        <a:off x="5241852" y="195547"/>
        <a:ext cx="719462" cy="719462"/>
      </dsp:txXfrm>
    </dsp:sp>
    <dsp:sp modelId="{402C2C77-A32C-4D99-9940-12535E1181F2}">
      <dsp:nvSpPr>
        <dsp:cNvPr id="0" name=""/>
        <dsp:cNvSpPr/>
      </dsp:nvSpPr>
      <dsp:spPr>
        <a:xfrm>
          <a:off x="8450507" y="453531"/>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8694700" y="453531"/>
        <a:ext cx="1282015" cy="1017981"/>
      </dsp:txXfrm>
    </dsp:sp>
    <dsp:sp modelId="{3086D0BF-AAD1-4310-88ED-4D81A687BD50}">
      <dsp:nvSpPr>
        <dsp:cNvPr id="0" name=""/>
        <dsp:cNvSpPr/>
      </dsp:nvSpPr>
      <dsp:spPr>
        <a:xfrm>
          <a:off x="8450507" y="1471513"/>
          <a:ext cx="1526209" cy="1017981"/>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0" tIns="184912" rIns="184912" bIns="184912" numCol="1" spcCol="1270" anchor="ctr" anchorCtr="0">
          <a:noAutofit/>
        </a:bodyPr>
        <a:lstStyle/>
        <a:p>
          <a:pPr marL="0" lvl="0" indent="0" algn="l" defTabSz="1155700">
            <a:lnSpc>
              <a:spcPct val="90000"/>
            </a:lnSpc>
            <a:spcBef>
              <a:spcPct val="0"/>
            </a:spcBef>
            <a:spcAft>
              <a:spcPct val="35000"/>
            </a:spcAft>
            <a:buNone/>
          </a:pPr>
          <a:endParaRPr lang="en-US" sz="2600" kern="1200" dirty="0"/>
        </a:p>
      </dsp:txBody>
      <dsp:txXfrm>
        <a:off x="8694700" y="1471513"/>
        <a:ext cx="1282015" cy="1017981"/>
      </dsp:txXfrm>
    </dsp:sp>
    <dsp:sp modelId="{7453D9C8-CD6E-4AA4-8A19-7F6F667528F0}">
      <dsp:nvSpPr>
        <dsp:cNvPr id="0" name=""/>
        <dsp:cNvSpPr/>
      </dsp:nvSpPr>
      <dsp:spPr>
        <a:xfrm>
          <a:off x="7636529" y="46542"/>
          <a:ext cx="1017472" cy="1017472"/>
        </a:xfrm>
        <a:prstGeom prst="ellipse">
          <a:avLst/>
        </a:prstGeom>
        <a:gradFill rotWithShape="0">
          <a:gsLst>
            <a:gs pos="0">
              <a:schemeClr val="accent1">
                <a:hueOff val="0"/>
                <a:satOff val="0"/>
                <a:lumOff val="0"/>
                <a:alphaOff val="0"/>
                <a:tint val="100000"/>
                <a:shade val="85000"/>
                <a:satMod val="100000"/>
                <a:lumMod val="100000"/>
              </a:schemeClr>
            </a:gs>
            <a:gs pos="100000">
              <a:schemeClr val="accent1">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a:off x="7785534" y="195547"/>
        <a:ext cx="719462" cy="7194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684D6-D605-4E96-9DE6-0420E4B34A89}">
      <dsp:nvSpPr>
        <dsp:cNvPr id="0" name=""/>
        <dsp:cNvSpPr/>
      </dsp:nvSpPr>
      <dsp:spPr>
        <a:xfrm>
          <a:off x="2217" y="979028"/>
          <a:ext cx="1042453" cy="1042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967A27-7EEF-46A7-8509-9CDED5522294}">
      <dsp:nvSpPr>
        <dsp:cNvPr id="0" name=""/>
        <dsp:cNvSpPr/>
      </dsp:nvSpPr>
      <dsp:spPr>
        <a:xfrm>
          <a:off x="2217"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Appendices</a:t>
          </a:r>
        </a:p>
      </dsp:txBody>
      <dsp:txXfrm>
        <a:off x="2217" y="2133881"/>
        <a:ext cx="2978437" cy="446765"/>
      </dsp:txXfrm>
    </dsp:sp>
    <dsp:sp modelId="{877476A6-8C3B-4C83-8BFB-04637C01DE87}">
      <dsp:nvSpPr>
        <dsp:cNvPr id="0" name=""/>
        <dsp:cNvSpPr/>
      </dsp:nvSpPr>
      <dsp:spPr>
        <a:xfrm>
          <a:off x="2217"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You may want to direct the reader to further information in an appendix. For example, a copy of your interview questions.</a:t>
          </a:r>
        </a:p>
      </dsp:txBody>
      <dsp:txXfrm>
        <a:off x="2217" y="2632925"/>
        <a:ext cx="2978437" cy="960045"/>
      </dsp:txXfrm>
    </dsp:sp>
    <dsp:sp modelId="{270E6496-38FD-4B95-B942-7B9EE1C0F870}">
      <dsp:nvSpPr>
        <dsp:cNvPr id="0" name=""/>
        <dsp:cNvSpPr/>
      </dsp:nvSpPr>
      <dsp:spPr>
        <a:xfrm>
          <a:off x="3501881" y="979028"/>
          <a:ext cx="1042453" cy="1042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81380F-594B-4EEB-8B2D-DC1F50A58CE4}">
      <dsp:nvSpPr>
        <dsp:cNvPr id="0" name=""/>
        <dsp:cNvSpPr/>
      </dsp:nvSpPr>
      <dsp:spPr>
        <a:xfrm>
          <a:off x="3501881"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Tables</a:t>
          </a:r>
        </a:p>
      </dsp:txBody>
      <dsp:txXfrm>
        <a:off x="3501881" y="2133881"/>
        <a:ext cx="2978437" cy="446765"/>
      </dsp:txXfrm>
    </dsp:sp>
    <dsp:sp modelId="{7DDB396F-08AF-4266-866D-E6BDECAE0795}">
      <dsp:nvSpPr>
        <dsp:cNvPr id="0" name=""/>
        <dsp:cNvSpPr/>
      </dsp:nvSpPr>
      <dsp:spPr>
        <a:xfrm>
          <a:off x="3501881"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Label tables as Table 1 etc. </a:t>
          </a:r>
        </a:p>
      </dsp:txBody>
      <dsp:txXfrm>
        <a:off x="3501881" y="2632925"/>
        <a:ext cx="2978437" cy="960045"/>
      </dsp:txXfrm>
    </dsp:sp>
    <dsp:sp modelId="{F0E4322C-2FBD-4153-AE47-0A83888EF9E4}">
      <dsp:nvSpPr>
        <dsp:cNvPr id="0" name=""/>
        <dsp:cNvSpPr/>
      </dsp:nvSpPr>
      <dsp:spPr>
        <a:xfrm>
          <a:off x="7001545" y="979028"/>
          <a:ext cx="1042453" cy="1042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D89BBB-9EC1-4D38-98F9-56F224661955}">
      <dsp:nvSpPr>
        <dsp:cNvPr id="0" name=""/>
        <dsp:cNvSpPr/>
      </dsp:nvSpPr>
      <dsp:spPr>
        <a:xfrm>
          <a:off x="7001545"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Figures</a:t>
          </a:r>
        </a:p>
      </dsp:txBody>
      <dsp:txXfrm>
        <a:off x="7001545" y="2133881"/>
        <a:ext cx="2978437" cy="446765"/>
      </dsp:txXfrm>
    </dsp:sp>
    <dsp:sp modelId="{E0500167-41F4-4C58-BAC5-8CFDFC9FD1E0}">
      <dsp:nvSpPr>
        <dsp:cNvPr id="0" name=""/>
        <dsp:cNvSpPr/>
      </dsp:nvSpPr>
      <dsp:spPr>
        <a:xfrm>
          <a:off x="7001545"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Anything that is not a table is a ‘figure’</a:t>
          </a:r>
        </a:p>
        <a:p>
          <a:pPr marL="0" lvl="0" indent="0" algn="l" defTabSz="755650">
            <a:lnSpc>
              <a:spcPct val="100000"/>
            </a:lnSpc>
            <a:spcBef>
              <a:spcPct val="0"/>
            </a:spcBef>
            <a:spcAft>
              <a:spcPct val="35000"/>
            </a:spcAft>
            <a:buNone/>
          </a:pPr>
          <a:r>
            <a:rPr lang="en-GB" sz="1700" kern="1200" dirty="0"/>
            <a:t>Fig. 1 </a:t>
          </a:r>
        </a:p>
      </dsp:txBody>
      <dsp:txXfrm>
        <a:off x="7001545" y="2632925"/>
        <a:ext cx="2978437" cy="9600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5/2/2025</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5/2/2025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7B605BE-52DD-4D4A-8483-2BEB034EB06D}" type="slidenum">
              <a:rPr lang="en-GB"/>
              <a:t>82</a:t>
            </a:fld>
            <a:endParaRPr lang="en-GB"/>
          </a:p>
        </p:txBody>
      </p:sp>
    </p:spTree>
    <p:extLst>
      <p:ext uri="{BB962C8B-B14F-4D97-AF65-F5344CB8AC3E}">
        <p14:creationId xmlns:p14="http://schemas.microsoft.com/office/powerpoint/2010/main" val="2717316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644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5283732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5/2/2025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372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1351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32747003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Tuesday, February 2, 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44433578"/>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Tuesday, February 2, 20XX</a:t>
            </a:r>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3736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7828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776289"/>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9564371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974063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025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2249012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5/2/2025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8290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919687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808827022"/>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Tuesday, February 2, 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69659639"/>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Tuesday, February 2, 20XX</a:t>
            </a:r>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364682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851211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189525"/>
      </p:ext>
    </p:extLst>
  </p:cSld>
  <p:clrMapOvr>
    <a:masterClrMapping/>
  </p:clrMapOvr>
  <p:hf hdr="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61819346"/>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0143885"/>
      </p:ext>
    </p:extLst>
  </p:cSld>
  <p:clrMapOvr>
    <a:masterClrMapping/>
  </p:clrMapOvr>
  <p:hf hdr="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254887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3072765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26463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r>
              <a:rPr lang="en-US"/>
              <a:t>Tuesday, February 2, 20XX</a:t>
            </a:r>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A1B0FB-D917-4C8C-928F-313BD683BF39}"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234908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r>
              <a:rPr lang="en-US"/>
              <a:t>Tuesday, February 2, 20XX</a:t>
            </a:r>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A1B0FB-D917-4C8C-928F-313BD683BF39}"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41453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6" r:id="rId14"/>
    <p:sldLayoutId id="2147483734" r:id="rId15"/>
    <p:sldLayoutId id="2147483707" r:id="rId16"/>
    <p:sldLayoutId id="2147483731" r:id="rId17"/>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s://repository.uwtsd.ac.uk/id/eprint/2807/1/2807%20Evans%2C%20Gareth%20%282023%29%20EDD%20Understanding%20the%20Impact%20of%20School%20Inspection.pdf" TargetMode="External"/><Relationship Id="rId2" Type="http://schemas.openxmlformats.org/officeDocument/2006/relationships/image" Target="../media/image20.tmp"/><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3.tmp"/><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tmp"/><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tmp"/><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tmp"/><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repository.uwtsd.ac.uk/id/eprint/3190/1/Rogers_Nicholas_2024_Thesis.pdf" TargetMode="External"/><Relationship Id="rId2" Type="http://schemas.openxmlformats.org/officeDocument/2006/relationships/image" Target="../media/image34.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41.tmp"/><Relationship Id="rId2" Type="http://schemas.openxmlformats.org/officeDocument/2006/relationships/image" Target="../media/image40.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2.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4.tmp"/><Relationship Id="rId2" Type="http://schemas.openxmlformats.org/officeDocument/2006/relationships/image" Target="../media/image43.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0.xml.rels><?xml version="1.0" encoding="UTF-8" standalone="yes"?>
<Relationships xmlns="http://schemas.openxmlformats.org/package/2006/relationships"><Relationship Id="rId2" Type="http://schemas.openxmlformats.org/officeDocument/2006/relationships/image" Target="../media/image51.tmp"/><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8.tmp"/><Relationship Id="rId2" Type="http://schemas.openxmlformats.org/officeDocument/2006/relationships/image" Target="../media/image57.tmp"/><Relationship Id="rId1" Type="http://schemas.openxmlformats.org/officeDocument/2006/relationships/slideLayout" Target="../slideLayouts/slideLayout1.xml"/><Relationship Id="rId4" Type="http://schemas.openxmlformats.org/officeDocument/2006/relationships/image" Target="../media/image59.tmp"/></Relationships>
</file>

<file path=ppt/slides/_rels/slide60.xml.rels><?xml version="1.0" encoding="UTF-8" standalone="yes"?>
<Relationships xmlns="http://schemas.openxmlformats.org/package/2006/relationships"><Relationship Id="rId2" Type="http://schemas.openxmlformats.org/officeDocument/2006/relationships/image" Target="../media/image60.tmp"/><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3" Type="http://schemas.openxmlformats.org/officeDocument/2006/relationships/image" Target="../media/image63.tmp"/><Relationship Id="rId2" Type="http://schemas.openxmlformats.org/officeDocument/2006/relationships/image" Target="../media/image62.tmp"/><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3.xml"/></Relationships>
</file>

<file path=ppt/slides/_rels/slide64.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6.tmp"/><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6.tmp"/><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7.tmp"/><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8.tmp"/><Relationship Id="rId2" Type="http://schemas.openxmlformats.org/officeDocument/2006/relationships/image" Target="../media/image51.tmp"/><Relationship Id="rId1" Type="http://schemas.openxmlformats.org/officeDocument/2006/relationships/slideLayout" Target="../slideLayouts/slideLayout2.xml"/><Relationship Id="rId4" Type="http://schemas.openxmlformats.org/officeDocument/2006/relationships/image" Target="../media/image69.tmp"/></Relationships>
</file>

<file path=ppt/slides/_rels/slide72.xml.rels><?xml version="1.0" encoding="UTF-8" standalone="yes"?>
<Relationships xmlns="http://schemas.openxmlformats.org/package/2006/relationships"><Relationship Id="rId3" Type="http://schemas.openxmlformats.org/officeDocument/2006/relationships/image" Target="../media/image70.tmp"/><Relationship Id="rId2" Type="http://schemas.openxmlformats.org/officeDocument/2006/relationships/image" Target="../media/image52.tmp"/><Relationship Id="rId1" Type="http://schemas.openxmlformats.org/officeDocument/2006/relationships/slideLayout" Target="../slideLayouts/slideLayout2.xml"/><Relationship Id="rId4" Type="http://schemas.openxmlformats.org/officeDocument/2006/relationships/image" Target="../media/image71.tmp"/></Relationships>
</file>

<file path=ppt/slides/_rels/slide73.xml.rels><?xml version="1.0" encoding="UTF-8" standalone="yes"?>
<Relationships xmlns="http://schemas.openxmlformats.org/package/2006/relationships"><Relationship Id="rId3" Type="http://schemas.openxmlformats.org/officeDocument/2006/relationships/image" Target="../media/image73.tmp"/><Relationship Id="rId2" Type="http://schemas.openxmlformats.org/officeDocument/2006/relationships/image" Target="../media/image72.tmp"/><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75.tmp"/><Relationship Id="rId2" Type="http://schemas.openxmlformats.org/officeDocument/2006/relationships/image" Target="../media/image74.tmp"/><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6.tmp"/><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image" Target="../media/image78.tmp"/><Relationship Id="rId2" Type="http://schemas.openxmlformats.org/officeDocument/2006/relationships/image" Target="../media/image77.tmp"/><Relationship Id="rId1" Type="http://schemas.openxmlformats.org/officeDocument/2006/relationships/slideLayout" Target="../slideLayouts/slideLayout2.xml"/><Relationship Id="rId4" Type="http://schemas.openxmlformats.org/officeDocument/2006/relationships/image" Target="../media/image79.tmp"/></Relationships>
</file>

<file path=ppt/slides/_rels/slide80.xml.rels><?xml version="1.0" encoding="UTF-8" standalone="yes"?>
<Relationships xmlns="http://schemas.openxmlformats.org/package/2006/relationships"><Relationship Id="rId3" Type="http://schemas.openxmlformats.org/officeDocument/2006/relationships/image" Target="../media/image81.tmp"/><Relationship Id="rId2" Type="http://schemas.openxmlformats.org/officeDocument/2006/relationships/image" Target="../media/image80.tmp"/><Relationship Id="rId1" Type="http://schemas.openxmlformats.org/officeDocument/2006/relationships/slideLayout" Target="../slideLayouts/slideLayout2.xml"/><Relationship Id="rId5" Type="http://schemas.openxmlformats.org/officeDocument/2006/relationships/image" Target="../media/image83.tmp"/><Relationship Id="rId4" Type="http://schemas.openxmlformats.org/officeDocument/2006/relationships/image" Target="../media/image82.tmp"/></Relationships>
</file>

<file path=ppt/slides/_rels/slide8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3" name="Straight Connector 2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b="38859"/>
          <a:stretch/>
        </p:blipFill>
        <p:spPr>
          <a:xfrm>
            <a:off x="20" y="975"/>
            <a:ext cx="12191980" cy="6858000"/>
          </a:xfrm>
          <a:prstGeom prst="rect">
            <a:avLst/>
          </a:prstGeom>
        </p:spPr>
      </p:pic>
      <p:sp>
        <p:nvSpPr>
          <p:cNvPr id="27" name="Rectangle 26">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4309349" y="3429000"/>
            <a:ext cx="7501651" cy="1090938"/>
          </a:xfrm>
        </p:spPr>
        <p:txBody>
          <a:bodyPr vert="horz" lIns="91440" tIns="45720" rIns="91440" bIns="45720" rtlCol="0" anchor="b" anchorCtr="0">
            <a:normAutofit/>
          </a:bodyPr>
          <a:lstStyle/>
          <a:p>
            <a:r>
              <a:rPr lang="en-US" kern="1200" cap="all" spc="200" baseline="0">
                <a:solidFill>
                  <a:srgbClr val="FFFFFF"/>
                </a:solidFill>
                <a:latin typeface="+mj-lt"/>
                <a:ea typeface="+mj-ea"/>
                <a:cs typeface="+mj-cs"/>
              </a:rPr>
              <a:t>ECDE7013</a:t>
            </a:r>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4309349" y="4779313"/>
            <a:ext cx="7501650" cy="514816"/>
          </a:xfrm>
        </p:spPr>
        <p:txBody>
          <a:bodyPr vert="horz" lIns="91440" tIns="45720" rIns="91440" bIns="45720" rtlCol="0" anchor="t">
            <a:normAutofit/>
          </a:bodyPr>
          <a:lstStyle/>
          <a:p>
            <a:pPr marL="0" indent="0">
              <a:lnSpc>
                <a:spcPct val="100000"/>
              </a:lnSpc>
              <a:spcBef>
                <a:spcPts val="0"/>
              </a:spcBef>
            </a:pPr>
            <a:r>
              <a:rPr lang="en-US" sz="1800">
                <a:solidFill>
                  <a:srgbClr val="FFFFFF"/>
                </a:solidFill>
              </a:rPr>
              <a:t>Day 4</a:t>
            </a:r>
          </a:p>
        </p:txBody>
      </p:sp>
      <p:cxnSp>
        <p:nvCxnSpPr>
          <p:cNvPr id="29" name="Straight Connector 28">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CAD39"/>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772B5-B272-A7E6-39F7-3C8BA7962FA8}"/>
              </a:ext>
            </a:extLst>
          </p:cNvPr>
          <p:cNvSpPr>
            <a:spLocks noGrp="1"/>
          </p:cNvSpPr>
          <p:nvPr>
            <p:ph type="title"/>
          </p:nvPr>
        </p:nvSpPr>
        <p:spPr>
          <a:xfrm>
            <a:off x="643468" y="643467"/>
            <a:ext cx="3415612" cy="5571066"/>
          </a:xfrm>
        </p:spPr>
        <p:txBody>
          <a:bodyPr>
            <a:normAutofit/>
          </a:bodyPr>
          <a:lstStyle/>
          <a:p>
            <a:r>
              <a:rPr lang="en-GB">
                <a:solidFill>
                  <a:srgbClr val="FFFFFF"/>
                </a:solidFill>
              </a:rPr>
              <a:t>Key Questions</a:t>
            </a:r>
          </a:p>
        </p:txBody>
      </p:sp>
      <p:graphicFrame>
        <p:nvGraphicFramePr>
          <p:cNvPr id="5" name="Content Placeholder 2">
            <a:extLst>
              <a:ext uri="{FF2B5EF4-FFF2-40B4-BE49-F238E27FC236}">
                <a16:creationId xmlns:a16="http://schemas.microsoft.com/office/drawing/2014/main" id="{2DAC2644-7BF4-F8B5-E258-156258418398}"/>
              </a:ext>
            </a:extLst>
          </p:cNvPr>
          <p:cNvGraphicFramePr>
            <a:graphicFrameLocks noGrp="1"/>
          </p:cNvGraphicFramePr>
          <p:nvPr>
            <p:ph idx="1"/>
            <p:extLst>
              <p:ext uri="{D42A27DB-BD31-4B8C-83A1-F6EECF244321}">
                <p14:modId xmlns:p14="http://schemas.microsoft.com/office/powerpoint/2010/main" val="137291158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61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p:txBody>
          <a:bodyPr/>
          <a:lstStyle/>
          <a:p>
            <a:r>
              <a:rPr lang="en-US" dirty="0"/>
              <a:t>Preparatory Task</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779912" cy="1892300"/>
          </a:xfrm>
          <a:noFill/>
        </p:spPr>
        <p:txBody>
          <a:bodyPr>
            <a:normAutofit/>
          </a:bodyPr>
          <a:lstStyle/>
          <a:p>
            <a:pPr marL="67945">
              <a:lnSpc>
                <a:spcPts val="1365"/>
              </a:lnSpc>
              <a:spcBef>
                <a:spcPts val="5"/>
              </a:spcBef>
            </a:pPr>
            <a:r>
              <a:rPr lang="en-GB" sz="1800" dirty="0">
                <a:effectLst/>
                <a:latin typeface="Calibri" panose="020F0502020204030204" pitchFamily="34" charset="0"/>
                <a:ea typeface="Calibri" panose="020F0502020204030204" pitchFamily="34" charset="0"/>
              </a:rPr>
              <a:t>Prepare your dataset so that it is ready for analysis (transcribe interviews, export quantitative data into suitable format…) </a:t>
            </a:r>
          </a:p>
          <a:p>
            <a:pPr marL="0" indent="0">
              <a:lnSpc>
                <a:spcPts val="1365"/>
              </a:lnSpc>
              <a:spcBef>
                <a:spcPts val="5"/>
              </a:spcBef>
              <a:buNone/>
            </a:pPr>
            <a:endParaRPr lang="en-GB" sz="1800" dirty="0">
              <a:effectLst/>
              <a:latin typeface="Calibri" panose="020F0502020204030204" pitchFamily="34" charset="0"/>
              <a:ea typeface="Calibri" panose="020F0502020204030204" pitchFamily="34" charset="0"/>
            </a:endParaRPr>
          </a:p>
          <a:p>
            <a:pPr marL="67945">
              <a:lnSpc>
                <a:spcPts val="1365"/>
              </a:lnSpc>
              <a:spcBef>
                <a:spcPts val="5"/>
              </a:spcBef>
            </a:pPr>
            <a:r>
              <a:rPr lang="en-GB" sz="1800" dirty="0">
                <a:effectLst/>
                <a:latin typeface="Calibri" panose="020F0502020204030204" pitchFamily="34" charset="0"/>
                <a:ea typeface="Calibri" panose="020F0502020204030204" pitchFamily="34" charset="0"/>
              </a:rPr>
              <a:t>Make a</a:t>
            </a:r>
            <a:r>
              <a:rPr lang="en-GB" sz="1800" i="1" dirty="0">
                <a:effectLst/>
                <a:latin typeface="Calibri" panose="020F0502020204030204" pitchFamily="34" charset="0"/>
                <a:ea typeface="Calibri" panose="020F0502020204030204" pitchFamily="34" charset="0"/>
              </a:rPr>
              <a:t> </a:t>
            </a:r>
            <a:r>
              <a:rPr lang="en-GB" sz="1800" b="1" i="1" u="sng" dirty="0">
                <a:effectLst/>
                <a:latin typeface="Calibri" panose="020F0502020204030204" pitchFamily="34" charset="0"/>
                <a:ea typeface="Calibri" panose="020F0502020204030204" pitchFamily="34" charset="0"/>
              </a:rPr>
              <a:t>start</a:t>
            </a:r>
            <a:r>
              <a:rPr lang="en-GB" sz="1800" b="1" u="sng" dirty="0">
                <a:effectLst/>
                <a:latin typeface="Calibri" panose="020F0502020204030204" pitchFamily="34" charset="0"/>
                <a:ea typeface="Calibri" panose="020F0502020204030204" pitchFamily="34" charset="0"/>
              </a:rPr>
              <a:t> </a:t>
            </a:r>
            <a:r>
              <a:rPr lang="en-GB" sz="1800" dirty="0">
                <a:effectLst/>
                <a:latin typeface="Calibri" panose="020F0502020204030204" pitchFamily="34" charset="0"/>
                <a:ea typeface="Calibri" panose="020F0502020204030204" pitchFamily="34" charset="0"/>
              </a:rPr>
              <a:t>with your analysis – use the analytical frame that you have identified.</a:t>
            </a:r>
          </a:p>
          <a:p>
            <a:pPr marL="0" indent="0">
              <a:lnSpc>
                <a:spcPts val="1365"/>
              </a:lnSpc>
              <a:spcBef>
                <a:spcPts val="5"/>
              </a:spcBef>
              <a:buNone/>
            </a:pPr>
            <a:endParaRPr lang="en-GB" sz="1800" dirty="0">
              <a:effectLst/>
              <a:latin typeface="Calibri" panose="020F0502020204030204" pitchFamily="34" charset="0"/>
              <a:ea typeface="Calibri" panose="020F0502020204030204" pitchFamily="34" charset="0"/>
            </a:endParaRPr>
          </a:p>
          <a:p>
            <a:pPr marL="67945">
              <a:lnSpc>
                <a:spcPts val="1365"/>
              </a:lnSpc>
              <a:spcBef>
                <a:spcPts val="5"/>
              </a:spcBef>
            </a:pPr>
            <a:r>
              <a:rPr lang="en-GB" sz="1800" dirty="0">
                <a:effectLst/>
                <a:latin typeface="Calibri" panose="020F0502020204030204" pitchFamily="34" charset="0"/>
                <a:ea typeface="Calibri" panose="020F0502020204030204" pitchFamily="34" charset="0"/>
              </a:rPr>
              <a:t>Prepare a short update for your peers on how this is going; prepare questions if you want their advice/views/comments. </a:t>
            </a:r>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E5EC1-BE7F-6FB0-8756-D3F7F3CB8E86}"/>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580742E5-2CD6-DA69-CFBD-C11AB9510DE1}"/>
              </a:ext>
            </a:extLst>
          </p:cNvPr>
          <p:cNvSpPr>
            <a:spLocks noGrp="1"/>
          </p:cNvSpPr>
          <p:nvPr>
            <p:ph type="title"/>
          </p:nvPr>
        </p:nvSpPr>
        <p:spPr/>
        <p:txBody>
          <a:bodyPr/>
          <a:lstStyle/>
          <a:p>
            <a:r>
              <a:rPr lang="en-GB" dirty="0"/>
              <a:t>Today’s Plan</a:t>
            </a:r>
          </a:p>
        </p:txBody>
      </p:sp>
      <p:sp>
        <p:nvSpPr>
          <p:cNvPr id="12" name="Content Placeholder 11">
            <a:extLst>
              <a:ext uri="{FF2B5EF4-FFF2-40B4-BE49-F238E27FC236}">
                <a16:creationId xmlns:a16="http://schemas.microsoft.com/office/drawing/2014/main" id="{666B6FCF-0C58-510A-6FBA-1CCF5FE4712B}"/>
              </a:ext>
            </a:extLst>
          </p:cNvPr>
          <p:cNvSpPr>
            <a:spLocks noGrp="1"/>
          </p:cNvSpPr>
          <p:nvPr>
            <p:ph idx="1"/>
          </p:nvPr>
        </p:nvSpPr>
        <p:spPr/>
        <p:txBody>
          <a:bodyPr/>
          <a:lstStyle/>
          <a:p>
            <a:r>
              <a:rPr lang="en-GB" dirty="0"/>
              <a:t>1. Presentation of data – qualitative and qualitative</a:t>
            </a:r>
          </a:p>
          <a:p>
            <a:r>
              <a:rPr lang="en-GB" dirty="0"/>
              <a:t>2. Your progress to date</a:t>
            </a:r>
          </a:p>
          <a:p>
            <a:r>
              <a:rPr lang="en-GB" dirty="0"/>
              <a:t>3. Thinking about the thesis… </a:t>
            </a:r>
          </a:p>
          <a:p>
            <a:endParaRPr lang="en-GB" dirty="0"/>
          </a:p>
        </p:txBody>
      </p:sp>
      <p:pic>
        <p:nvPicPr>
          <p:cNvPr id="14" name="Picture 13" descr="A yellow and blue emoji with a surprised expression&#10;&#10;Description automatically generated">
            <a:extLst>
              <a:ext uri="{FF2B5EF4-FFF2-40B4-BE49-F238E27FC236}">
                <a16:creationId xmlns:a16="http://schemas.microsoft.com/office/drawing/2014/main" id="{8F8F2545-A3C2-F7B5-61EA-D453404B9C65}"/>
              </a:ext>
            </a:extLst>
          </p:cNvPr>
          <p:cNvPicPr>
            <a:picLocks noChangeAspect="1"/>
          </p:cNvPicPr>
          <p:nvPr/>
        </p:nvPicPr>
        <p:blipFill>
          <a:blip r:embed="rId2"/>
          <a:stretch>
            <a:fillRect/>
          </a:stretch>
        </p:blipFill>
        <p:spPr>
          <a:xfrm>
            <a:off x="5814916" y="4067709"/>
            <a:ext cx="1971861" cy="1816188"/>
          </a:xfrm>
          <a:prstGeom prst="rect">
            <a:avLst/>
          </a:prstGeom>
        </p:spPr>
      </p:pic>
      <p:sp>
        <p:nvSpPr>
          <p:cNvPr id="2" name="TextBox 1">
            <a:extLst>
              <a:ext uri="{FF2B5EF4-FFF2-40B4-BE49-F238E27FC236}">
                <a16:creationId xmlns:a16="http://schemas.microsoft.com/office/drawing/2014/main" id="{BE53987F-F7AC-EA51-6975-C2B329B4A180}"/>
              </a:ext>
            </a:extLst>
          </p:cNvPr>
          <p:cNvSpPr txBox="1"/>
          <p:nvPr/>
        </p:nvSpPr>
        <p:spPr>
          <a:xfrm>
            <a:off x="9023230" y="2286000"/>
            <a:ext cx="2020019" cy="646331"/>
          </a:xfrm>
          <a:prstGeom prst="rect">
            <a:avLst/>
          </a:prstGeom>
          <a:noFill/>
          <a:ln w="28575">
            <a:solidFill>
              <a:schemeClr val="accent4"/>
            </a:solidFill>
          </a:ln>
        </p:spPr>
        <p:txBody>
          <a:bodyPr wrap="square" rtlCol="0">
            <a:spAutoFit/>
          </a:bodyPr>
          <a:lstStyle/>
          <a:p>
            <a:r>
              <a:rPr lang="en-GB" dirty="0"/>
              <a:t>+ reporting your research tools</a:t>
            </a:r>
          </a:p>
        </p:txBody>
      </p:sp>
    </p:spTree>
    <p:extLst>
      <p:ext uri="{BB962C8B-B14F-4D97-AF65-F5344CB8AC3E}">
        <p14:creationId xmlns:p14="http://schemas.microsoft.com/office/powerpoint/2010/main" val="268745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roplet of water">
            <a:extLst>
              <a:ext uri="{FF2B5EF4-FFF2-40B4-BE49-F238E27FC236}">
                <a16:creationId xmlns:a16="http://schemas.microsoft.com/office/drawing/2014/main" id="{6935A3B8-376D-BB86-D163-43C56750806D}"/>
              </a:ext>
            </a:extLst>
          </p:cNvPr>
          <p:cNvPicPr>
            <a:picLocks noChangeAspect="1"/>
          </p:cNvPicPr>
          <p:nvPr/>
        </p:nvPicPr>
        <p:blipFill rotWithShape="1">
          <a:blip r:embed="rId2"/>
          <a:srcRect t="19858" b="5142"/>
          <a:stretch/>
        </p:blipFill>
        <p:spPr>
          <a:xfrm>
            <a:off x="20" y="975"/>
            <a:ext cx="12191980" cy="6858000"/>
          </a:xfrm>
          <a:prstGeom prst="rect">
            <a:avLst/>
          </a:prstGeom>
        </p:spPr>
      </p:pic>
      <p:sp>
        <p:nvSpPr>
          <p:cNvPr id="16" name="Rectangle 15">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B98A83-5744-813F-D0CB-08F9923CEB82}"/>
              </a:ext>
            </a:extLst>
          </p:cNvPr>
          <p:cNvSpPr>
            <a:spLocks noGrp="1"/>
          </p:cNvSpPr>
          <p:nvPr>
            <p:ph type="ctrTitle"/>
          </p:nvPr>
        </p:nvSpPr>
        <p:spPr>
          <a:xfrm>
            <a:off x="4309349" y="3429000"/>
            <a:ext cx="7501651" cy="1090938"/>
          </a:xfrm>
        </p:spPr>
        <p:txBody>
          <a:bodyPr anchor="b">
            <a:normAutofit/>
          </a:bodyPr>
          <a:lstStyle/>
          <a:p>
            <a:pPr algn="l"/>
            <a:r>
              <a:rPr lang="en-GB" sz="3900">
                <a:solidFill>
                  <a:srgbClr val="FFFFFF"/>
                </a:solidFill>
                <a:latin typeface="Calibri" panose="020F0502020204030204" pitchFamily="34" charset="0"/>
                <a:cs typeface="Calibri" panose="020F0502020204030204" pitchFamily="34" charset="0"/>
              </a:rPr>
              <a:t>Reporting your research tools</a:t>
            </a:r>
          </a:p>
        </p:txBody>
      </p:sp>
      <p:cxnSp>
        <p:nvCxnSpPr>
          <p:cNvPr id="18" name="Straight Connector 17">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F6C473"/>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439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E203A77-116D-4A5E-5872-9AA2E64EA004}"/>
              </a:ext>
            </a:extLst>
          </p:cNvPr>
          <p:cNvSpPr>
            <a:spLocks noGrp="1"/>
          </p:cNvSpPr>
          <p:nvPr>
            <p:ph sz="half" idx="4294967295"/>
          </p:nvPr>
        </p:nvSpPr>
        <p:spPr>
          <a:xfrm>
            <a:off x="213173" y="183089"/>
            <a:ext cx="3236913" cy="4456230"/>
          </a:xfrm>
          <a:ln>
            <a:solidFill>
              <a:schemeClr val="accent6"/>
            </a:solidFill>
          </a:ln>
        </p:spPr>
        <p:txBody>
          <a:bodyPr>
            <a:noAutofit/>
          </a:bodyPr>
          <a:lstStyle/>
          <a:p>
            <a:pPr marL="0" indent="0" algn="l">
              <a:buNone/>
            </a:pPr>
            <a:r>
              <a:rPr lang="en-GB" sz="1600" b="1" i="0" dirty="0">
                <a:solidFill>
                  <a:srgbClr val="0D405F"/>
                </a:solidFill>
                <a:effectLst/>
                <a:latin typeface="Inter"/>
              </a:rPr>
              <a:t>Questionnaires</a:t>
            </a:r>
          </a:p>
          <a:p>
            <a:pPr>
              <a:lnSpc>
                <a:spcPct val="100000"/>
              </a:lnSpc>
            </a:pPr>
            <a:r>
              <a:rPr lang="en-GB" sz="1600" b="0" i="0" dirty="0">
                <a:solidFill>
                  <a:srgbClr val="002060"/>
                </a:solidFill>
                <a:effectLst/>
                <a:latin typeface="Inter"/>
              </a:rPr>
              <a:t>Describe where, when and how the questionnaire was conducted.</a:t>
            </a:r>
          </a:p>
          <a:p>
            <a:pPr>
              <a:lnSpc>
                <a:spcPct val="100000"/>
              </a:lnSpc>
            </a:pPr>
            <a:r>
              <a:rPr lang="en-GB" sz="1600" b="0" i="0" dirty="0">
                <a:solidFill>
                  <a:srgbClr val="002060"/>
                </a:solidFill>
                <a:effectLst/>
                <a:latin typeface="Inter"/>
              </a:rPr>
              <a:t>How did you design the </a:t>
            </a:r>
            <a:r>
              <a:rPr lang="en-GB" sz="1600" dirty="0">
                <a:solidFill>
                  <a:srgbClr val="002060"/>
                </a:solidFill>
                <a:latin typeface="Inter"/>
              </a:rPr>
              <a:t>questionnaire?</a:t>
            </a:r>
            <a:endParaRPr lang="en-GB" sz="1600" b="0" i="0" dirty="0">
              <a:solidFill>
                <a:srgbClr val="002060"/>
              </a:solidFill>
              <a:effectLst/>
              <a:latin typeface="Inter"/>
            </a:endParaRPr>
          </a:p>
          <a:p>
            <a:pPr algn="l">
              <a:lnSpc>
                <a:spcPct val="100000"/>
              </a:lnSpc>
              <a:buFont typeface="Arial" panose="020B0604020202020204" pitchFamily="34" charset="0"/>
              <a:buChar char="•"/>
            </a:pPr>
            <a:r>
              <a:rPr lang="en-GB" sz="1600" b="0" i="0" dirty="0">
                <a:solidFill>
                  <a:srgbClr val="002060"/>
                </a:solidFill>
                <a:effectLst/>
                <a:latin typeface="Inter"/>
              </a:rPr>
              <a:t>What form did your questions take (e.g. multiple choice, </a:t>
            </a:r>
            <a:r>
              <a:rPr lang="en-GB" sz="1600" dirty="0">
                <a:solidFill>
                  <a:srgbClr val="002060"/>
                </a:solidFill>
                <a:latin typeface="Inter"/>
              </a:rPr>
              <a:t>Likert scale</a:t>
            </a:r>
            <a:r>
              <a:rPr lang="en-GB" sz="1600" b="0" i="0" dirty="0">
                <a:solidFill>
                  <a:srgbClr val="002060"/>
                </a:solidFill>
                <a:effectLst/>
                <a:latin typeface="Inter"/>
              </a:rPr>
              <a:t>)?</a:t>
            </a:r>
          </a:p>
          <a:p>
            <a:pPr algn="l">
              <a:lnSpc>
                <a:spcPct val="100000"/>
              </a:lnSpc>
              <a:buFont typeface="Arial" panose="020B0604020202020204" pitchFamily="34" charset="0"/>
              <a:buChar char="•"/>
            </a:pPr>
            <a:r>
              <a:rPr lang="en-GB" sz="1600" b="0" i="0" dirty="0">
                <a:solidFill>
                  <a:srgbClr val="002060"/>
                </a:solidFill>
                <a:effectLst/>
                <a:latin typeface="Inter"/>
              </a:rPr>
              <a:t>Were your surveys conducted in-person or virtually?</a:t>
            </a:r>
          </a:p>
          <a:p>
            <a:pPr algn="l">
              <a:lnSpc>
                <a:spcPct val="100000"/>
              </a:lnSpc>
              <a:buFont typeface="Arial" panose="020B0604020202020204" pitchFamily="34" charset="0"/>
              <a:buChar char="•"/>
            </a:pPr>
            <a:r>
              <a:rPr lang="en-GB" sz="1600" b="0" i="0" dirty="0">
                <a:solidFill>
                  <a:srgbClr val="002060"/>
                </a:solidFill>
                <a:effectLst/>
                <a:latin typeface="Inter"/>
              </a:rPr>
              <a:t>What </a:t>
            </a:r>
            <a:r>
              <a:rPr lang="en-GB" sz="1600" dirty="0">
                <a:solidFill>
                  <a:srgbClr val="002060"/>
                </a:solidFill>
                <a:latin typeface="Inter"/>
              </a:rPr>
              <a:t>sampling method</a:t>
            </a:r>
            <a:r>
              <a:rPr lang="en-GB" sz="1600" b="0" i="0" dirty="0">
                <a:solidFill>
                  <a:srgbClr val="002060"/>
                </a:solidFill>
                <a:effectLst/>
                <a:latin typeface="Inter"/>
              </a:rPr>
              <a:t> did you use to select participants?</a:t>
            </a:r>
          </a:p>
          <a:p>
            <a:pPr algn="l">
              <a:lnSpc>
                <a:spcPct val="100000"/>
              </a:lnSpc>
              <a:buFont typeface="Arial" panose="020B0604020202020204" pitchFamily="34" charset="0"/>
              <a:buChar char="•"/>
            </a:pPr>
            <a:r>
              <a:rPr lang="en-GB" sz="1600" b="0" i="0" dirty="0">
                <a:solidFill>
                  <a:srgbClr val="002060"/>
                </a:solidFill>
                <a:effectLst/>
                <a:latin typeface="Inter"/>
              </a:rPr>
              <a:t>What was your sample size and response rate?</a:t>
            </a:r>
          </a:p>
        </p:txBody>
      </p:sp>
      <p:sp>
        <p:nvSpPr>
          <p:cNvPr id="6" name="Content Placeholder 5">
            <a:extLst>
              <a:ext uri="{FF2B5EF4-FFF2-40B4-BE49-F238E27FC236}">
                <a16:creationId xmlns:a16="http://schemas.microsoft.com/office/drawing/2014/main" id="{5AB031F3-07B2-6A87-DEA4-C0D6E324F4C5}"/>
              </a:ext>
            </a:extLst>
          </p:cNvPr>
          <p:cNvSpPr>
            <a:spLocks noGrp="1"/>
          </p:cNvSpPr>
          <p:nvPr>
            <p:ph sz="quarter" idx="4294967295"/>
          </p:nvPr>
        </p:nvSpPr>
        <p:spPr>
          <a:xfrm>
            <a:off x="7292976" y="2954338"/>
            <a:ext cx="4685852" cy="2790825"/>
          </a:xfrm>
          <a:ln>
            <a:solidFill>
              <a:srgbClr val="00B0F0"/>
            </a:solidFill>
          </a:ln>
        </p:spPr>
        <p:txBody>
          <a:bodyPr>
            <a:normAutofit/>
          </a:bodyPr>
          <a:lstStyle/>
          <a:p>
            <a:pPr marL="0" indent="0" algn="l">
              <a:buNone/>
            </a:pPr>
            <a:r>
              <a:rPr lang="en-GB" sz="1700" b="1" dirty="0">
                <a:solidFill>
                  <a:srgbClr val="0D405F"/>
                </a:solidFill>
                <a:latin typeface="Inter"/>
              </a:rPr>
              <a:t>Use of pre-existing data</a:t>
            </a:r>
            <a:endParaRPr lang="en-GB" sz="1700" b="1" i="0" dirty="0">
              <a:solidFill>
                <a:srgbClr val="0D405F"/>
              </a:solidFill>
              <a:effectLst/>
              <a:latin typeface="Inter"/>
            </a:endParaRPr>
          </a:p>
          <a:p>
            <a:pPr algn="l"/>
            <a:r>
              <a:rPr lang="en-GB" sz="1700" b="0" i="0" dirty="0">
                <a:solidFill>
                  <a:srgbClr val="0D405F"/>
                </a:solidFill>
                <a:effectLst/>
                <a:latin typeface="Inter"/>
              </a:rPr>
              <a:t>Explain how you gathered and selected the material (such as datasets or archival data) that you used in your analysis.</a:t>
            </a:r>
          </a:p>
          <a:p>
            <a:pPr algn="l">
              <a:buFont typeface="Arial" panose="020B0604020202020204" pitchFamily="34" charset="0"/>
              <a:buChar char="•"/>
            </a:pPr>
            <a:r>
              <a:rPr lang="en-GB" sz="1700" b="0" i="0" dirty="0">
                <a:solidFill>
                  <a:srgbClr val="0D405F"/>
                </a:solidFill>
                <a:effectLst/>
                <a:latin typeface="Inter"/>
              </a:rPr>
              <a:t>Where did you source the material?</a:t>
            </a:r>
          </a:p>
          <a:p>
            <a:pPr algn="l">
              <a:buFont typeface="Arial" panose="020B0604020202020204" pitchFamily="34" charset="0"/>
              <a:buChar char="•"/>
            </a:pPr>
            <a:r>
              <a:rPr lang="en-GB" sz="1700" b="0" i="0" dirty="0">
                <a:solidFill>
                  <a:srgbClr val="0D405F"/>
                </a:solidFill>
                <a:effectLst/>
                <a:latin typeface="Inter"/>
              </a:rPr>
              <a:t>How was the data originally produced?</a:t>
            </a:r>
          </a:p>
          <a:p>
            <a:pPr algn="l">
              <a:buFont typeface="Arial" panose="020B0604020202020204" pitchFamily="34" charset="0"/>
              <a:buChar char="•"/>
            </a:pPr>
            <a:r>
              <a:rPr lang="en-GB" sz="1700" b="0" i="0" dirty="0">
                <a:solidFill>
                  <a:srgbClr val="0D405F"/>
                </a:solidFill>
                <a:effectLst/>
                <a:latin typeface="Inter"/>
              </a:rPr>
              <a:t>What criteria did you use to select material (e.g. date range, related to a particular group)?</a:t>
            </a:r>
          </a:p>
          <a:p>
            <a:pPr algn="l">
              <a:buFont typeface="Arial" panose="020B0604020202020204" pitchFamily="34" charset="0"/>
              <a:buChar char="•"/>
            </a:pPr>
            <a:endParaRPr lang="en-GB" dirty="0">
              <a:solidFill>
                <a:srgbClr val="0D405F"/>
              </a:solidFill>
              <a:latin typeface="Inter"/>
            </a:endParaRPr>
          </a:p>
          <a:p>
            <a:pPr algn="l">
              <a:buFont typeface="Arial" panose="020B0604020202020204" pitchFamily="34" charset="0"/>
              <a:buChar char="•"/>
            </a:pPr>
            <a:endParaRPr lang="en-GB" b="0" i="0" dirty="0">
              <a:solidFill>
                <a:srgbClr val="0D405F"/>
              </a:solidFill>
              <a:effectLst/>
              <a:latin typeface="Inter"/>
            </a:endParaRPr>
          </a:p>
          <a:p>
            <a:pPr algn="l">
              <a:buFont typeface="Arial" panose="020B0604020202020204" pitchFamily="34" charset="0"/>
              <a:buChar char="•"/>
            </a:pPr>
            <a:endParaRPr lang="en-GB" b="0" i="0" dirty="0">
              <a:solidFill>
                <a:srgbClr val="0D405F"/>
              </a:solidFill>
              <a:effectLst/>
              <a:latin typeface="Inter"/>
            </a:endParaRPr>
          </a:p>
          <a:p>
            <a:endParaRPr lang="en-GB" dirty="0"/>
          </a:p>
        </p:txBody>
      </p:sp>
      <p:sp>
        <p:nvSpPr>
          <p:cNvPr id="7" name="TextBox 6">
            <a:extLst>
              <a:ext uri="{FF2B5EF4-FFF2-40B4-BE49-F238E27FC236}">
                <a16:creationId xmlns:a16="http://schemas.microsoft.com/office/drawing/2014/main" id="{C585FFF0-EA36-2607-165D-51AFB0748A01}"/>
              </a:ext>
            </a:extLst>
          </p:cNvPr>
          <p:cNvSpPr txBox="1"/>
          <p:nvPr/>
        </p:nvSpPr>
        <p:spPr>
          <a:xfrm>
            <a:off x="3589173" y="3429000"/>
            <a:ext cx="3564716" cy="3293209"/>
          </a:xfrm>
          <a:prstGeom prst="rect">
            <a:avLst/>
          </a:prstGeom>
          <a:noFill/>
          <a:ln>
            <a:solidFill>
              <a:schemeClr val="accent4"/>
            </a:solidFill>
          </a:ln>
        </p:spPr>
        <p:txBody>
          <a:bodyPr wrap="square" rtlCol="0">
            <a:spAutoFit/>
          </a:bodyPr>
          <a:lstStyle/>
          <a:p>
            <a:pPr algn="l"/>
            <a:r>
              <a:rPr lang="en-GB" sz="1600" b="1" dirty="0">
                <a:solidFill>
                  <a:srgbClr val="0D405F"/>
                </a:solidFill>
                <a:latin typeface="Inter"/>
              </a:rPr>
              <a:t>Observation</a:t>
            </a:r>
          </a:p>
          <a:p>
            <a:pPr marL="285750" indent="-285750" algn="l">
              <a:buFont typeface="Arial" panose="020B0604020202020204" pitchFamily="34" charset="0"/>
              <a:buChar char="•"/>
            </a:pPr>
            <a:r>
              <a:rPr lang="en-GB" sz="1600" b="0" i="0" dirty="0">
                <a:solidFill>
                  <a:srgbClr val="0D405F"/>
                </a:solidFill>
                <a:effectLst/>
                <a:latin typeface="Inter"/>
              </a:rPr>
              <a:t>Describe where, when, and how you </a:t>
            </a:r>
            <a:r>
              <a:rPr lang="en-GB" sz="1600" b="0" i="0" dirty="0">
                <a:solidFill>
                  <a:srgbClr val="002060"/>
                </a:solidFill>
                <a:effectLst/>
                <a:latin typeface="Inter"/>
              </a:rPr>
              <a:t>conducted the observation.</a:t>
            </a:r>
          </a:p>
          <a:p>
            <a:pPr marL="285750" indent="-285750" algn="l">
              <a:buFont typeface="Arial" panose="020B0604020202020204" pitchFamily="34" charset="0"/>
              <a:buChar char="•"/>
            </a:pPr>
            <a:r>
              <a:rPr lang="en-GB" sz="1600" b="0" i="0" dirty="0">
                <a:solidFill>
                  <a:srgbClr val="0D405F"/>
                </a:solidFill>
                <a:effectLst/>
                <a:latin typeface="Inter"/>
              </a:rPr>
              <a:t>What group or community did you observe? How long did you spend there?</a:t>
            </a:r>
          </a:p>
          <a:p>
            <a:pPr marL="285750" indent="-285750" algn="l">
              <a:buFont typeface="Arial" panose="020B0604020202020204" pitchFamily="34" charset="0"/>
              <a:buChar char="•"/>
            </a:pPr>
            <a:r>
              <a:rPr lang="en-GB" sz="1600" b="0" i="0" dirty="0">
                <a:solidFill>
                  <a:srgbClr val="0D405F"/>
                </a:solidFill>
                <a:effectLst/>
                <a:latin typeface="Inter"/>
              </a:rPr>
              <a:t>How did you gain access to this group? What role did you play in the community?</a:t>
            </a:r>
          </a:p>
          <a:p>
            <a:pPr marL="285750" indent="-285750" algn="l">
              <a:buFont typeface="Arial" panose="020B0604020202020204" pitchFamily="34" charset="0"/>
              <a:buChar char="•"/>
            </a:pPr>
            <a:r>
              <a:rPr lang="en-GB" sz="1600" b="0" i="0" dirty="0">
                <a:solidFill>
                  <a:srgbClr val="0D405F"/>
                </a:solidFill>
                <a:effectLst/>
                <a:latin typeface="Inter"/>
              </a:rPr>
              <a:t>How long did you spend conducting the research? Where was it located?</a:t>
            </a:r>
          </a:p>
          <a:p>
            <a:pPr marL="285750" indent="-285750" algn="l">
              <a:buFont typeface="Arial" panose="020B0604020202020204" pitchFamily="34" charset="0"/>
              <a:buChar char="•"/>
            </a:pPr>
            <a:r>
              <a:rPr lang="en-GB" sz="1600" b="0" i="0" dirty="0">
                <a:solidFill>
                  <a:srgbClr val="0D405F"/>
                </a:solidFill>
                <a:effectLst/>
                <a:latin typeface="Inter"/>
              </a:rPr>
              <a:t>How did you record your data (e.g., </a:t>
            </a:r>
            <a:r>
              <a:rPr lang="en-GB" sz="1600" b="0" i="0" dirty="0" err="1">
                <a:solidFill>
                  <a:srgbClr val="0D405F"/>
                </a:solidFill>
                <a:effectLst/>
                <a:latin typeface="Inter"/>
              </a:rPr>
              <a:t>audiovisual</a:t>
            </a:r>
            <a:r>
              <a:rPr lang="en-GB" sz="1600" b="0" i="0" dirty="0">
                <a:solidFill>
                  <a:srgbClr val="0D405F"/>
                </a:solidFill>
                <a:effectLst/>
                <a:latin typeface="Inter"/>
              </a:rPr>
              <a:t> recordings, note-taking)?</a:t>
            </a:r>
          </a:p>
        </p:txBody>
      </p:sp>
      <p:sp>
        <p:nvSpPr>
          <p:cNvPr id="8" name="TextBox 7">
            <a:extLst>
              <a:ext uri="{FF2B5EF4-FFF2-40B4-BE49-F238E27FC236}">
                <a16:creationId xmlns:a16="http://schemas.microsoft.com/office/drawing/2014/main" id="{461B658C-B1E3-1A42-9A84-838AF5669327}"/>
              </a:ext>
            </a:extLst>
          </p:cNvPr>
          <p:cNvSpPr txBox="1"/>
          <p:nvPr/>
        </p:nvSpPr>
        <p:spPr>
          <a:xfrm>
            <a:off x="4347823" y="676752"/>
            <a:ext cx="5890305" cy="2062103"/>
          </a:xfrm>
          <a:prstGeom prst="rect">
            <a:avLst/>
          </a:prstGeom>
          <a:noFill/>
          <a:ln>
            <a:solidFill>
              <a:srgbClr val="00B050"/>
            </a:solidFill>
          </a:ln>
        </p:spPr>
        <p:txBody>
          <a:bodyPr wrap="square" rtlCol="0">
            <a:spAutoFit/>
          </a:bodyPr>
          <a:lstStyle/>
          <a:p>
            <a:pPr algn="l"/>
            <a:r>
              <a:rPr lang="en-GB" sz="1600" b="1" i="0" dirty="0">
                <a:solidFill>
                  <a:srgbClr val="0D405F"/>
                </a:solidFill>
                <a:effectLst/>
                <a:latin typeface="Inter"/>
              </a:rPr>
              <a:t>Interviews</a:t>
            </a:r>
          </a:p>
          <a:p>
            <a:pPr marL="285750" indent="-285750" algn="l">
              <a:buFont typeface="Arial" panose="020B0604020202020204" pitchFamily="34" charset="0"/>
              <a:buChar char="•"/>
            </a:pPr>
            <a:r>
              <a:rPr lang="en-GB" sz="1600" b="0" i="0" dirty="0">
                <a:solidFill>
                  <a:srgbClr val="002060"/>
                </a:solidFill>
                <a:effectLst/>
                <a:latin typeface="Inter"/>
              </a:rPr>
              <a:t>Describe where, when and how the </a:t>
            </a:r>
            <a:r>
              <a:rPr lang="en-GB" sz="1600" dirty="0">
                <a:solidFill>
                  <a:srgbClr val="002060"/>
                </a:solidFill>
                <a:latin typeface="Inter"/>
              </a:rPr>
              <a:t>interviews</a:t>
            </a:r>
            <a:r>
              <a:rPr lang="en-GB" sz="1600" b="0" i="0" dirty="0">
                <a:solidFill>
                  <a:srgbClr val="002060"/>
                </a:solidFill>
                <a:effectLst/>
                <a:latin typeface="Inter"/>
              </a:rPr>
              <a:t> were conducted.</a:t>
            </a:r>
          </a:p>
          <a:p>
            <a:pPr marL="285750" indent="-285750" algn="l">
              <a:buFont typeface="Arial" panose="020B0604020202020204" pitchFamily="34" charset="0"/>
              <a:buChar char="•"/>
            </a:pPr>
            <a:r>
              <a:rPr lang="en-GB" sz="1600" b="0" i="0" dirty="0">
                <a:solidFill>
                  <a:srgbClr val="002060"/>
                </a:solidFill>
                <a:effectLst/>
                <a:latin typeface="Inter"/>
              </a:rPr>
              <a:t>How did you find and select participants?</a:t>
            </a:r>
          </a:p>
          <a:p>
            <a:pPr marL="285750" indent="-285750" algn="l">
              <a:buFont typeface="Arial" panose="020B0604020202020204" pitchFamily="34" charset="0"/>
              <a:buChar char="•"/>
            </a:pPr>
            <a:r>
              <a:rPr lang="en-GB" sz="1600" b="0" i="0" dirty="0">
                <a:solidFill>
                  <a:srgbClr val="002060"/>
                </a:solidFill>
                <a:effectLst/>
                <a:latin typeface="Inter"/>
              </a:rPr>
              <a:t>How many participants took part?</a:t>
            </a:r>
          </a:p>
          <a:p>
            <a:pPr marL="285750" indent="-285750" algn="l">
              <a:buFont typeface="Arial" panose="020B0604020202020204" pitchFamily="34" charset="0"/>
              <a:buChar char="•"/>
            </a:pPr>
            <a:r>
              <a:rPr lang="en-GB" sz="1600" b="0" i="0" dirty="0">
                <a:solidFill>
                  <a:srgbClr val="002060"/>
                </a:solidFill>
                <a:effectLst/>
                <a:latin typeface="Inter"/>
              </a:rPr>
              <a:t>What form did the interviews take (</a:t>
            </a:r>
            <a:r>
              <a:rPr lang="en-GB" sz="1600" dirty="0">
                <a:solidFill>
                  <a:srgbClr val="002060"/>
                </a:solidFill>
                <a:latin typeface="Inter"/>
              </a:rPr>
              <a:t>structured</a:t>
            </a:r>
            <a:r>
              <a:rPr lang="en-GB" sz="1600" b="0" i="0" dirty="0">
                <a:solidFill>
                  <a:srgbClr val="002060"/>
                </a:solidFill>
                <a:effectLst/>
                <a:latin typeface="Inter"/>
              </a:rPr>
              <a:t>, </a:t>
            </a:r>
            <a:r>
              <a:rPr lang="en-GB" sz="1600" dirty="0">
                <a:solidFill>
                  <a:srgbClr val="002060"/>
                </a:solidFill>
                <a:latin typeface="Inter"/>
              </a:rPr>
              <a:t>semi-structured</a:t>
            </a:r>
            <a:r>
              <a:rPr lang="en-GB" sz="1600" b="0" i="0" dirty="0">
                <a:solidFill>
                  <a:srgbClr val="002060"/>
                </a:solidFill>
                <a:effectLst/>
                <a:latin typeface="Inter"/>
              </a:rPr>
              <a:t>, or </a:t>
            </a:r>
            <a:r>
              <a:rPr lang="en-GB" sz="1600" dirty="0">
                <a:solidFill>
                  <a:srgbClr val="002060"/>
                </a:solidFill>
                <a:latin typeface="Inter"/>
              </a:rPr>
              <a:t>unstructured</a:t>
            </a:r>
            <a:r>
              <a:rPr lang="en-GB" sz="1600" b="0" i="0" dirty="0">
                <a:solidFill>
                  <a:srgbClr val="002060"/>
                </a:solidFill>
                <a:effectLst/>
                <a:latin typeface="Inter"/>
              </a:rPr>
              <a:t>)?</a:t>
            </a:r>
          </a:p>
          <a:p>
            <a:pPr marL="285750" indent="-285750" algn="l">
              <a:buFont typeface="Arial" panose="020B0604020202020204" pitchFamily="34" charset="0"/>
              <a:buChar char="•"/>
            </a:pPr>
            <a:r>
              <a:rPr lang="en-GB" sz="1600" b="0" i="0" dirty="0">
                <a:solidFill>
                  <a:srgbClr val="002060"/>
                </a:solidFill>
                <a:effectLst/>
                <a:latin typeface="Inter"/>
              </a:rPr>
              <a:t>How long were the interviews?</a:t>
            </a:r>
          </a:p>
          <a:p>
            <a:pPr marL="285750" indent="-285750" algn="l">
              <a:buFont typeface="Arial" panose="020B0604020202020204" pitchFamily="34" charset="0"/>
              <a:buChar char="•"/>
            </a:pPr>
            <a:r>
              <a:rPr lang="en-GB" sz="1600" b="0" i="0" dirty="0">
                <a:solidFill>
                  <a:srgbClr val="002060"/>
                </a:solidFill>
                <a:effectLst/>
                <a:latin typeface="Inter"/>
              </a:rPr>
              <a:t>How were they recorded?</a:t>
            </a:r>
          </a:p>
        </p:txBody>
      </p:sp>
    </p:spTree>
    <p:extLst>
      <p:ext uri="{BB962C8B-B14F-4D97-AF65-F5344CB8AC3E}">
        <p14:creationId xmlns:p14="http://schemas.microsoft.com/office/powerpoint/2010/main" val="416901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98EE1-F9FC-26F8-15EF-01EEC59AC0A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Reliable v. Valid???</a:t>
            </a:r>
          </a:p>
        </p:txBody>
      </p:sp>
      <p:graphicFrame>
        <p:nvGraphicFramePr>
          <p:cNvPr id="4" name="Table 4">
            <a:extLst>
              <a:ext uri="{FF2B5EF4-FFF2-40B4-BE49-F238E27FC236}">
                <a16:creationId xmlns:a16="http://schemas.microsoft.com/office/drawing/2014/main" id="{33C9DB73-D44B-AD60-3AF6-0512CCAF364E}"/>
              </a:ext>
            </a:extLst>
          </p:cNvPr>
          <p:cNvGraphicFramePr>
            <a:graphicFrameLocks noGrp="1"/>
          </p:cNvGraphicFramePr>
          <p:nvPr>
            <p:ph idx="1"/>
          </p:nvPr>
        </p:nvGraphicFramePr>
        <p:xfrm>
          <a:off x="933450" y="2351195"/>
          <a:ext cx="10325100" cy="3937000"/>
        </p:xfrm>
        <a:graphic>
          <a:graphicData uri="http://schemas.openxmlformats.org/drawingml/2006/table">
            <a:tbl>
              <a:tblPr firstRow="1" bandRow="1">
                <a:tableStyleId>{5C22544A-7EE6-4342-B048-85BDC9FD1C3A}</a:tableStyleId>
              </a:tblPr>
              <a:tblGrid>
                <a:gridCol w="3441700">
                  <a:extLst>
                    <a:ext uri="{9D8B030D-6E8A-4147-A177-3AD203B41FA5}">
                      <a16:colId xmlns:a16="http://schemas.microsoft.com/office/drawing/2014/main" val="1928132873"/>
                    </a:ext>
                  </a:extLst>
                </a:gridCol>
                <a:gridCol w="3441700">
                  <a:extLst>
                    <a:ext uri="{9D8B030D-6E8A-4147-A177-3AD203B41FA5}">
                      <a16:colId xmlns:a16="http://schemas.microsoft.com/office/drawing/2014/main" val="874265781"/>
                    </a:ext>
                  </a:extLst>
                </a:gridCol>
                <a:gridCol w="3441700">
                  <a:extLst>
                    <a:ext uri="{9D8B030D-6E8A-4147-A177-3AD203B41FA5}">
                      <a16:colId xmlns:a16="http://schemas.microsoft.com/office/drawing/2014/main" val="1783279760"/>
                    </a:ext>
                  </a:extLst>
                </a:gridCol>
              </a:tblGrid>
              <a:tr h="370840">
                <a:tc>
                  <a:txBody>
                    <a:bodyPr/>
                    <a:lstStyle/>
                    <a:p>
                      <a:endParaRPr lang="en-GB"/>
                    </a:p>
                  </a:txBody>
                  <a:tcPr/>
                </a:tc>
                <a:tc>
                  <a:txBody>
                    <a:bodyPr/>
                    <a:lstStyle/>
                    <a:p>
                      <a:r>
                        <a:rPr lang="en-GB" sz="1800" b="1" i="0" kern="1200" dirty="0">
                          <a:solidFill>
                            <a:schemeClr val="lt1"/>
                          </a:solidFill>
                          <a:effectLst/>
                          <a:latin typeface="+mn-lt"/>
                          <a:ea typeface="+mn-ea"/>
                          <a:cs typeface="+mn-cs"/>
                        </a:rPr>
                        <a:t>Reliability</a:t>
                      </a:r>
                      <a:endParaRPr lang="en-GB" dirty="0"/>
                    </a:p>
                  </a:txBody>
                  <a:tcPr/>
                </a:tc>
                <a:tc>
                  <a:txBody>
                    <a:bodyPr/>
                    <a:lstStyle/>
                    <a:p>
                      <a:r>
                        <a:rPr lang="en-GB" dirty="0"/>
                        <a:t>Validity</a:t>
                      </a:r>
                    </a:p>
                  </a:txBody>
                  <a:tcPr/>
                </a:tc>
                <a:extLst>
                  <a:ext uri="{0D108BD9-81ED-4DB2-BD59-A6C34878D82A}">
                    <a16:rowId xmlns:a16="http://schemas.microsoft.com/office/drawing/2014/main" val="3745283427"/>
                  </a:ext>
                </a:extLst>
              </a:tr>
              <a:tr h="370840">
                <a:tc>
                  <a:txBody>
                    <a:bodyPr/>
                    <a:lstStyle/>
                    <a:p>
                      <a:r>
                        <a:rPr lang="en-GB" sz="1800" b="1" i="0" kern="1200" dirty="0">
                          <a:solidFill>
                            <a:schemeClr val="dk1"/>
                          </a:solidFill>
                          <a:effectLst/>
                          <a:latin typeface="+mn-lt"/>
                          <a:ea typeface="+mn-ea"/>
                          <a:cs typeface="+mn-cs"/>
                        </a:rPr>
                        <a:t>What does it tell you?</a:t>
                      </a:r>
                      <a:endParaRPr lang="en-GB" dirty="0"/>
                    </a:p>
                  </a:txBody>
                  <a:tcPr/>
                </a:tc>
                <a:tc>
                  <a:txBody>
                    <a:bodyPr/>
                    <a:lstStyle/>
                    <a:p>
                      <a:r>
                        <a:rPr lang="en-GB" sz="1800" b="0" i="0" kern="1200" dirty="0">
                          <a:solidFill>
                            <a:schemeClr val="dk1"/>
                          </a:solidFill>
                          <a:effectLst/>
                          <a:latin typeface="+mn-lt"/>
                          <a:ea typeface="+mn-ea"/>
                          <a:cs typeface="+mn-cs"/>
                        </a:rPr>
                        <a:t>The extent to which the results can be reproduced when the research is repeated under the same conditions.</a:t>
                      </a:r>
                      <a:endParaRPr lang="en-GB" dirty="0"/>
                    </a:p>
                  </a:txBody>
                  <a:tcPr/>
                </a:tc>
                <a:tc>
                  <a:txBody>
                    <a:bodyPr/>
                    <a:lstStyle/>
                    <a:p>
                      <a:r>
                        <a:rPr lang="en-GB" sz="1800" b="0" i="0" kern="1200" dirty="0">
                          <a:solidFill>
                            <a:schemeClr val="dk1"/>
                          </a:solidFill>
                          <a:effectLst/>
                          <a:latin typeface="+mn-lt"/>
                          <a:ea typeface="+mn-ea"/>
                          <a:cs typeface="+mn-cs"/>
                        </a:rPr>
                        <a:t>The extent to which the results really measure what they are supposed to measure.</a:t>
                      </a:r>
                      <a:endParaRPr lang="en-GB" dirty="0"/>
                    </a:p>
                  </a:txBody>
                  <a:tcPr/>
                </a:tc>
                <a:extLst>
                  <a:ext uri="{0D108BD9-81ED-4DB2-BD59-A6C34878D82A}">
                    <a16:rowId xmlns:a16="http://schemas.microsoft.com/office/drawing/2014/main" val="141500619"/>
                  </a:ext>
                </a:extLst>
              </a:tr>
              <a:tr h="370840">
                <a:tc>
                  <a:txBody>
                    <a:bodyPr/>
                    <a:lstStyle/>
                    <a:p>
                      <a:r>
                        <a:rPr lang="en-GB" sz="1800" b="1" i="0" kern="1200" dirty="0">
                          <a:solidFill>
                            <a:schemeClr val="dk1"/>
                          </a:solidFill>
                          <a:effectLst/>
                          <a:latin typeface="+mn-lt"/>
                          <a:ea typeface="+mn-ea"/>
                          <a:cs typeface="+mn-cs"/>
                        </a:rPr>
                        <a:t>How is it assessed?</a:t>
                      </a:r>
                      <a:endParaRPr lang="en-GB" dirty="0"/>
                    </a:p>
                  </a:txBody>
                  <a:tcPr/>
                </a:tc>
                <a:tc>
                  <a:txBody>
                    <a:bodyPr/>
                    <a:lstStyle/>
                    <a:p>
                      <a:r>
                        <a:rPr lang="en-GB" sz="1800" b="0" i="0" kern="1200" dirty="0">
                          <a:solidFill>
                            <a:schemeClr val="dk1"/>
                          </a:solidFill>
                          <a:effectLst/>
                          <a:latin typeface="+mn-lt"/>
                          <a:ea typeface="+mn-ea"/>
                          <a:cs typeface="+mn-cs"/>
                        </a:rPr>
                        <a:t>By checking the consistency of results across time, across different observers, and across parts of the test itself.</a:t>
                      </a:r>
                      <a:endParaRPr lang="en-GB" dirty="0"/>
                    </a:p>
                  </a:txBody>
                  <a:tcPr/>
                </a:tc>
                <a:tc>
                  <a:txBody>
                    <a:bodyPr/>
                    <a:lstStyle/>
                    <a:p>
                      <a:r>
                        <a:rPr lang="en-GB" sz="1800" b="0" i="0" kern="1200" dirty="0">
                          <a:solidFill>
                            <a:schemeClr val="dk1"/>
                          </a:solidFill>
                          <a:effectLst/>
                          <a:latin typeface="+mn-lt"/>
                          <a:ea typeface="+mn-ea"/>
                          <a:cs typeface="+mn-cs"/>
                        </a:rPr>
                        <a:t>By checking how well the results correspond to established theories and other measures of the same concept.</a:t>
                      </a:r>
                      <a:endParaRPr lang="en-GB" dirty="0"/>
                    </a:p>
                  </a:txBody>
                  <a:tcPr/>
                </a:tc>
                <a:extLst>
                  <a:ext uri="{0D108BD9-81ED-4DB2-BD59-A6C34878D82A}">
                    <a16:rowId xmlns:a16="http://schemas.microsoft.com/office/drawing/2014/main" val="1418589208"/>
                  </a:ext>
                </a:extLst>
              </a:tr>
              <a:tr h="370840">
                <a:tc>
                  <a:txBody>
                    <a:bodyPr/>
                    <a:lstStyle/>
                    <a:p>
                      <a:r>
                        <a:rPr lang="en-GB" sz="1800" b="1" i="0" kern="1200" dirty="0">
                          <a:solidFill>
                            <a:schemeClr val="dk1"/>
                          </a:solidFill>
                          <a:effectLst/>
                          <a:latin typeface="+mn-lt"/>
                          <a:ea typeface="+mn-ea"/>
                          <a:cs typeface="+mn-cs"/>
                        </a:rPr>
                        <a:t>How do they relate?</a:t>
                      </a:r>
                      <a:endParaRPr lang="en-GB" dirty="0"/>
                    </a:p>
                  </a:txBody>
                  <a:tcPr/>
                </a:tc>
                <a:tc>
                  <a:txBody>
                    <a:bodyPr/>
                    <a:lstStyle/>
                    <a:p>
                      <a:r>
                        <a:rPr lang="en-GB" sz="1800" b="0" i="0" kern="1200" dirty="0">
                          <a:solidFill>
                            <a:schemeClr val="dk1"/>
                          </a:solidFill>
                          <a:effectLst/>
                          <a:latin typeface="+mn-lt"/>
                          <a:ea typeface="+mn-ea"/>
                          <a:cs typeface="+mn-cs"/>
                        </a:rPr>
                        <a:t>A reliable measurement is not always valid: the results might be </a:t>
                      </a:r>
                      <a:r>
                        <a:rPr lang="en-GB" sz="1800" b="0" i="0" u="none" strike="noStrike" kern="1200" dirty="0">
                          <a:solidFill>
                            <a:schemeClr val="dk1"/>
                          </a:solidFill>
                          <a:effectLst/>
                          <a:latin typeface="+mn-lt"/>
                          <a:ea typeface="+mn-ea"/>
                          <a:cs typeface="+mn-cs"/>
                        </a:rPr>
                        <a:t>reproducible</a:t>
                      </a:r>
                      <a:r>
                        <a:rPr lang="en-GB" sz="1800" b="0" i="0" kern="1200" dirty="0">
                          <a:solidFill>
                            <a:schemeClr val="dk1"/>
                          </a:solidFill>
                          <a:effectLst/>
                          <a:latin typeface="+mn-lt"/>
                          <a:ea typeface="+mn-ea"/>
                          <a:cs typeface="+mn-cs"/>
                        </a:rPr>
                        <a:t>, but they’re not necessarily correct.</a:t>
                      </a:r>
                      <a:endParaRPr lang="en-GB" dirty="0"/>
                    </a:p>
                  </a:txBody>
                  <a:tcPr/>
                </a:tc>
                <a:tc>
                  <a:txBody>
                    <a:bodyPr/>
                    <a:lstStyle/>
                    <a:p>
                      <a:pPr fontAlgn="t"/>
                      <a:r>
                        <a:rPr lang="en-GB" dirty="0">
                          <a:effectLst/>
                        </a:rPr>
                        <a:t>A valid measurement is generally reliable: if a test produces accurate results, they should be reproducible.</a:t>
                      </a:r>
                    </a:p>
                  </a:txBody>
                  <a:tcPr/>
                </a:tc>
                <a:extLst>
                  <a:ext uri="{0D108BD9-81ED-4DB2-BD59-A6C34878D82A}">
                    <a16:rowId xmlns:a16="http://schemas.microsoft.com/office/drawing/2014/main" val="2428040147"/>
                  </a:ext>
                </a:extLst>
              </a:tr>
            </a:tbl>
          </a:graphicData>
        </a:graphic>
      </p:graphicFrame>
    </p:spTree>
    <p:extLst>
      <p:ext uri="{BB962C8B-B14F-4D97-AF65-F5344CB8AC3E}">
        <p14:creationId xmlns:p14="http://schemas.microsoft.com/office/powerpoint/2010/main" val="61798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7C9C-4057-4C68-A028-AC6EED010E03}"/>
              </a:ext>
            </a:extLst>
          </p:cNvPr>
          <p:cNvSpPr>
            <a:spLocks noGrp="1"/>
          </p:cNvSpPr>
          <p:nvPr>
            <p:ph type="title"/>
          </p:nvPr>
        </p:nvSpPr>
        <p:spPr>
          <a:xfrm>
            <a:off x="691078" y="1076322"/>
            <a:ext cx="10312571" cy="1354844"/>
          </a:xfrm>
        </p:spPr>
        <p:txBody>
          <a:bodyPr>
            <a:normAutofit fontScale="90000"/>
          </a:bodyPr>
          <a:lstStyle/>
          <a:p>
            <a:r>
              <a:rPr lang="en-GB" dirty="0">
                <a:latin typeface="Calibri" panose="020F0502020204030204" pitchFamily="34" charset="0"/>
                <a:cs typeface="Calibri" panose="020F0502020204030204" pitchFamily="34" charset="0"/>
              </a:rPr>
              <a:t>Reliable v. Valid???</a:t>
            </a:r>
            <a:br>
              <a:rPr lang="en-GB" dirty="0"/>
            </a:br>
            <a:br>
              <a:rPr lang="en-GB" dirty="0"/>
            </a:br>
            <a:r>
              <a:rPr lang="en-GB" sz="2200" b="0" i="0" dirty="0">
                <a:solidFill>
                  <a:srgbClr val="0D405F"/>
                </a:solidFill>
                <a:effectLst/>
                <a:latin typeface="Inter"/>
              </a:rPr>
              <a:t>A symptom questionnaire is used to diagnose a patient with a long-term medical condition. </a:t>
            </a:r>
            <a:endParaRPr lang="en-GB" sz="2200" dirty="0"/>
          </a:p>
        </p:txBody>
      </p:sp>
      <p:sp>
        <p:nvSpPr>
          <p:cNvPr id="3" name="Content Placeholder 2">
            <a:extLst>
              <a:ext uri="{FF2B5EF4-FFF2-40B4-BE49-F238E27FC236}">
                <a16:creationId xmlns:a16="http://schemas.microsoft.com/office/drawing/2014/main" id="{5BD9B665-541E-1847-3DF1-1E211B74D5EF}"/>
              </a:ext>
            </a:extLst>
          </p:cNvPr>
          <p:cNvSpPr>
            <a:spLocks noGrp="1"/>
          </p:cNvSpPr>
          <p:nvPr>
            <p:ph sz="half" idx="1"/>
          </p:nvPr>
        </p:nvSpPr>
        <p:spPr>
          <a:xfrm>
            <a:off x="691078" y="3091009"/>
            <a:ext cx="5009584" cy="1918557"/>
          </a:xfrm>
        </p:spPr>
        <p:txBody>
          <a:bodyPr>
            <a:normAutofit fontScale="92500" lnSpcReduction="10000"/>
          </a:bodyPr>
          <a:lstStyle/>
          <a:p>
            <a:r>
              <a:rPr lang="en-GB" b="0" i="0" dirty="0">
                <a:solidFill>
                  <a:srgbClr val="0D405F"/>
                </a:solidFill>
                <a:effectLst/>
                <a:latin typeface="Inter"/>
              </a:rPr>
              <a:t>Several different doctors use the same questionnaire with the same patient at the same time with the same diagnoses.</a:t>
            </a:r>
          </a:p>
          <a:p>
            <a:endParaRPr lang="en-GB" dirty="0">
              <a:solidFill>
                <a:srgbClr val="0D405F"/>
              </a:solidFill>
              <a:latin typeface="Inter"/>
            </a:endParaRPr>
          </a:p>
          <a:p>
            <a:r>
              <a:rPr lang="en-GB" b="0" i="0" dirty="0">
                <a:solidFill>
                  <a:srgbClr val="0D405F"/>
                </a:solidFill>
                <a:effectLst/>
                <a:latin typeface="Inter"/>
              </a:rPr>
              <a:t>This indicates that the questionnaire…..</a:t>
            </a:r>
          </a:p>
        </p:txBody>
      </p:sp>
      <p:sp>
        <p:nvSpPr>
          <p:cNvPr id="4" name="Content Placeholder 3">
            <a:extLst>
              <a:ext uri="{FF2B5EF4-FFF2-40B4-BE49-F238E27FC236}">
                <a16:creationId xmlns:a16="http://schemas.microsoft.com/office/drawing/2014/main" id="{AC000A56-F7DD-5766-5ECA-98C9716F5EDE}"/>
              </a:ext>
            </a:extLst>
          </p:cNvPr>
          <p:cNvSpPr>
            <a:spLocks noGrp="1"/>
          </p:cNvSpPr>
          <p:nvPr>
            <p:ph sz="half" idx="2"/>
          </p:nvPr>
        </p:nvSpPr>
        <p:spPr>
          <a:xfrm>
            <a:off x="5935074" y="3091009"/>
            <a:ext cx="5250899" cy="2529206"/>
          </a:xfrm>
        </p:spPr>
        <p:txBody>
          <a:bodyPr>
            <a:normAutofit fontScale="92500" lnSpcReduction="10000"/>
          </a:bodyPr>
          <a:lstStyle/>
          <a:p>
            <a:r>
              <a:rPr lang="en-GB" b="0" i="0" dirty="0">
                <a:solidFill>
                  <a:srgbClr val="0D405F"/>
                </a:solidFill>
                <a:effectLst/>
                <a:latin typeface="Inter"/>
              </a:rPr>
              <a:t>Several different doctors use the same questionnaire with the same patient at the same time but give different diagnoses.</a:t>
            </a:r>
          </a:p>
          <a:p>
            <a:pPr marL="0" indent="0">
              <a:buNone/>
            </a:pPr>
            <a:r>
              <a:rPr lang="en-GB" b="0" i="0" dirty="0">
                <a:solidFill>
                  <a:srgbClr val="0D405F"/>
                </a:solidFill>
                <a:effectLst/>
                <a:latin typeface="Inter"/>
              </a:rPr>
              <a:t> </a:t>
            </a:r>
          </a:p>
          <a:p>
            <a:r>
              <a:rPr lang="en-GB" b="0" i="0" dirty="0">
                <a:solidFill>
                  <a:srgbClr val="0D405F"/>
                </a:solidFill>
                <a:effectLst/>
                <a:latin typeface="Inter"/>
              </a:rPr>
              <a:t>This indicates that the questionnaire…</a:t>
            </a: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                       </a:t>
            </a:r>
            <a:endParaRPr lang="en-GB" dirty="0"/>
          </a:p>
        </p:txBody>
      </p:sp>
      <p:sp>
        <p:nvSpPr>
          <p:cNvPr id="7" name="TextBox 6">
            <a:extLst>
              <a:ext uri="{FF2B5EF4-FFF2-40B4-BE49-F238E27FC236}">
                <a16:creationId xmlns:a16="http://schemas.microsoft.com/office/drawing/2014/main" id="{413237BE-F3AD-D505-8165-C3D92E1AFD56}"/>
              </a:ext>
            </a:extLst>
          </p:cNvPr>
          <p:cNvSpPr txBox="1"/>
          <p:nvPr/>
        </p:nvSpPr>
        <p:spPr>
          <a:xfrm>
            <a:off x="9295465" y="173905"/>
            <a:ext cx="2703932" cy="830997"/>
          </a:xfrm>
          <a:prstGeom prst="rect">
            <a:avLst/>
          </a:prstGeom>
          <a:noFill/>
          <a:ln w="28575">
            <a:solidFill>
              <a:schemeClr val="accent1"/>
            </a:solidFill>
          </a:ln>
        </p:spPr>
        <p:txBody>
          <a:bodyPr wrap="square" rtlCol="0">
            <a:spAutoFit/>
          </a:bodyPr>
          <a:lstStyle/>
          <a:p>
            <a:r>
              <a:rPr lang="en-GB" sz="1200" dirty="0"/>
              <a:t>Reliability = </a:t>
            </a:r>
          </a:p>
          <a:p>
            <a:r>
              <a:rPr lang="en-GB" sz="1200" b="0" i="0" kern="1200" dirty="0">
                <a:solidFill>
                  <a:schemeClr val="dk1"/>
                </a:solidFill>
                <a:effectLst/>
                <a:latin typeface="+mn-lt"/>
                <a:ea typeface="+mn-ea"/>
                <a:cs typeface="+mn-cs"/>
              </a:rPr>
              <a:t>The extent to which the results can be reproduced when the research is repeated under the same conditions.</a:t>
            </a:r>
            <a:endParaRPr lang="en-GB" sz="1200" dirty="0"/>
          </a:p>
        </p:txBody>
      </p:sp>
      <p:sp>
        <p:nvSpPr>
          <p:cNvPr id="5" name="Rectangle: Rounded Corners 4">
            <a:extLst>
              <a:ext uri="{FF2B5EF4-FFF2-40B4-BE49-F238E27FC236}">
                <a16:creationId xmlns:a16="http://schemas.microsoft.com/office/drawing/2014/main" id="{3C1680B2-849D-C9CA-9B87-99F1A675C72D}"/>
              </a:ext>
            </a:extLst>
          </p:cNvPr>
          <p:cNvSpPr/>
          <p:nvPr/>
        </p:nvSpPr>
        <p:spPr>
          <a:xfrm>
            <a:off x="1363185"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D405F"/>
                </a:solidFill>
                <a:latin typeface="Inter"/>
              </a:rPr>
              <a:t>has …. reliability</a:t>
            </a:r>
            <a:endParaRPr lang="en-GB" dirty="0"/>
          </a:p>
        </p:txBody>
      </p:sp>
      <p:sp>
        <p:nvSpPr>
          <p:cNvPr id="6" name="Rectangle: Rounded Corners 5">
            <a:extLst>
              <a:ext uri="{FF2B5EF4-FFF2-40B4-BE49-F238E27FC236}">
                <a16:creationId xmlns:a16="http://schemas.microsoft.com/office/drawing/2014/main" id="{C690427E-2E2F-ED32-8804-B7FFF753890B}"/>
              </a:ext>
            </a:extLst>
          </p:cNvPr>
          <p:cNvSpPr/>
          <p:nvPr/>
        </p:nvSpPr>
        <p:spPr>
          <a:xfrm>
            <a:off x="6620518"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D405F"/>
                </a:solidFill>
                <a:latin typeface="Inter"/>
              </a:rPr>
              <a:t>has … reliability</a:t>
            </a:r>
            <a:endParaRPr lang="en-GB" dirty="0"/>
          </a:p>
        </p:txBody>
      </p:sp>
    </p:spTree>
    <p:extLst>
      <p:ext uri="{BB962C8B-B14F-4D97-AF65-F5344CB8AC3E}">
        <p14:creationId xmlns:p14="http://schemas.microsoft.com/office/powerpoint/2010/main" val="291780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additive="base">
                                        <p:cTn id="2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7C9C-4057-4C68-A028-AC6EED010E03}"/>
              </a:ext>
            </a:extLst>
          </p:cNvPr>
          <p:cNvSpPr>
            <a:spLocks noGrp="1"/>
          </p:cNvSpPr>
          <p:nvPr>
            <p:ph type="title"/>
          </p:nvPr>
        </p:nvSpPr>
        <p:spPr>
          <a:xfrm>
            <a:off x="691078" y="1076322"/>
            <a:ext cx="10312571" cy="1354844"/>
          </a:xfrm>
        </p:spPr>
        <p:txBody>
          <a:bodyPr>
            <a:normAutofit fontScale="90000"/>
          </a:bodyPr>
          <a:lstStyle/>
          <a:p>
            <a:r>
              <a:rPr lang="en-GB" dirty="0">
                <a:latin typeface="Calibri" panose="020F0502020204030204" pitchFamily="34" charset="0"/>
                <a:cs typeface="Calibri" panose="020F0502020204030204" pitchFamily="34" charset="0"/>
              </a:rPr>
              <a:t>Reliable v. Valid???</a:t>
            </a:r>
            <a:br>
              <a:rPr lang="en-GB" dirty="0"/>
            </a:br>
            <a:br>
              <a:rPr lang="en-GB" dirty="0"/>
            </a:br>
            <a:r>
              <a:rPr lang="en-GB" sz="2200" b="0" i="0" dirty="0">
                <a:solidFill>
                  <a:srgbClr val="0D405F"/>
                </a:solidFill>
                <a:effectLst/>
                <a:latin typeface="Inter"/>
              </a:rPr>
              <a:t>A symptom questionnaire is used to diagnose a patient with a long-term medical condition. </a:t>
            </a:r>
            <a:endParaRPr lang="en-GB" sz="2200" dirty="0"/>
          </a:p>
        </p:txBody>
      </p:sp>
      <p:sp>
        <p:nvSpPr>
          <p:cNvPr id="3" name="Content Placeholder 2">
            <a:extLst>
              <a:ext uri="{FF2B5EF4-FFF2-40B4-BE49-F238E27FC236}">
                <a16:creationId xmlns:a16="http://schemas.microsoft.com/office/drawing/2014/main" id="{5BD9B665-541E-1847-3DF1-1E211B74D5EF}"/>
              </a:ext>
            </a:extLst>
          </p:cNvPr>
          <p:cNvSpPr>
            <a:spLocks noGrp="1"/>
          </p:cNvSpPr>
          <p:nvPr>
            <p:ph sz="half" idx="1"/>
          </p:nvPr>
        </p:nvSpPr>
        <p:spPr>
          <a:xfrm>
            <a:off x="691078" y="3091009"/>
            <a:ext cx="5009584" cy="1918557"/>
          </a:xfrm>
        </p:spPr>
        <p:txBody>
          <a:bodyPr>
            <a:normAutofit fontScale="92500" lnSpcReduction="10000"/>
          </a:bodyPr>
          <a:lstStyle/>
          <a:p>
            <a:r>
              <a:rPr lang="en-GB" b="0" i="0" dirty="0">
                <a:solidFill>
                  <a:srgbClr val="0D405F"/>
                </a:solidFill>
                <a:effectLst/>
                <a:latin typeface="Inter"/>
              </a:rPr>
              <a:t>Several different doctors use the same questionnaire with the same patient at the same time with the same diagnoses.</a:t>
            </a:r>
          </a:p>
          <a:p>
            <a:endParaRPr lang="en-GB" dirty="0">
              <a:solidFill>
                <a:srgbClr val="0D405F"/>
              </a:solidFill>
              <a:latin typeface="Inter"/>
            </a:endParaRPr>
          </a:p>
          <a:p>
            <a:r>
              <a:rPr lang="en-GB" b="0" i="0" dirty="0">
                <a:solidFill>
                  <a:srgbClr val="0D405F"/>
                </a:solidFill>
                <a:effectLst/>
                <a:latin typeface="Inter"/>
              </a:rPr>
              <a:t>This indicates that the questionnaire…..</a:t>
            </a:r>
          </a:p>
        </p:txBody>
      </p:sp>
      <p:sp>
        <p:nvSpPr>
          <p:cNvPr id="4" name="Content Placeholder 3">
            <a:extLst>
              <a:ext uri="{FF2B5EF4-FFF2-40B4-BE49-F238E27FC236}">
                <a16:creationId xmlns:a16="http://schemas.microsoft.com/office/drawing/2014/main" id="{AC000A56-F7DD-5766-5ECA-98C9716F5EDE}"/>
              </a:ext>
            </a:extLst>
          </p:cNvPr>
          <p:cNvSpPr>
            <a:spLocks noGrp="1"/>
          </p:cNvSpPr>
          <p:nvPr>
            <p:ph sz="half" idx="2"/>
          </p:nvPr>
        </p:nvSpPr>
        <p:spPr>
          <a:xfrm>
            <a:off x="5935074" y="3091009"/>
            <a:ext cx="5250899" cy="2529206"/>
          </a:xfrm>
        </p:spPr>
        <p:txBody>
          <a:bodyPr>
            <a:normAutofit fontScale="92500" lnSpcReduction="10000"/>
          </a:bodyPr>
          <a:lstStyle/>
          <a:p>
            <a:r>
              <a:rPr lang="en-GB" b="0" i="0" dirty="0">
                <a:solidFill>
                  <a:srgbClr val="0D405F"/>
                </a:solidFill>
                <a:effectLst/>
                <a:latin typeface="Inter"/>
              </a:rPr>
              <a:t>Several different doctors use the same questionnaire with the same patient at the same time but give different diagnoses.</a:t>
            </a:r>
          </a:p>
          <a:p>
            <a:pPr marL="0" indent="0">
              <a:buNone/>
            </a:pPr>
            <a:r>
              <a:rPr lang="en-GB" b="0" i="0" dirty="0">
                <a:solidFill>
                  <a:srgbClr val="0D405F"/>
                </a:solidFill>
                <a:effectLst/>
                <a:latin typeface="Inter"/>
              </a:rPr>
              <a:t> </a:t>
            </a:r>
          </a:p>
          <a:p>
            <a:r>
              <a:rPr lang="en-GB" b="0" i="0" dirty="0">
                <a:solidFill>
                  <a:srgbClr val="0D405F"/>
                </a:solidFill>
                <a:effectLst/>
                <a:latin typeface="Inter"/>
              </a:rPr>
              <a:t>This indicates that the questionnaire…</a:t>
            </a: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                       </a:t>
            </a:r>
            <a:endParaRPr lang="en-GB" dirty="0"/>
          </a:p>
        </p:txBody>
      </p:sp>
      <p:sp>
        <p:nvSpPr>
          <p:cNvPr id="7" name="TextBox 6">
            <a:extLst>
              <a:ext uri="{FF2B5EF4-FFF2-40B4-BE49-F238E27FC236}">
                <a16:creationId xmlns:a16="http://schemas.microsoft.com/office/drawing/2014/main" id="{413237BE-F3AD-D505-8165-C3D92E1AFD56}"/>
              </a:ext>
            </a:extLst>
          </p:cNvPr>
          <p:cNvSpPr txBox="1"/>
          <p:nvPr/>
        </p:nvSpPr>
        <p:spPr>
          <a:xfrm>
            <a:off x="9295465" y="173905"/>
            <a:ext cx="2703932" cy="830997"/>
          </a:xfrm>
          <a:prstGeom prst="rect">
            <a:avLst/>
          </a:prstGeom>
          <a:noFill/>
          <a:ln w="28575">
            <a:solidFill>
              <a:schemeClr val="accent1"/>
            </a:solidFill>
          </a:ln>
        </p:spPr>
        <p:txBody>
          <a:bodyPr wrap="square" rtlCol="0">
            <a:spAutoFit/>
          </a:bodyPr>
          <a:lstStyle/>
          <a:p>
            <a:r>
              <a:rPr lang="en-GB" sz="1200" dirty="0"/>
              <a:t>Reliability = </a:t>
            </a:r>
          </a:p>
          <a:p>
            <a:r>
              <a:rPr lang="en-GB" sz="1200" b="0" i="0" kern="1200" dirty="0">
                <a:solidFill>
                  <a:schemeClr val="dk1"/>
                </a:solidFill>
                <a:effectLst/>
                <a:latin typeface="+mn-lt"/>
                <a:ea typeface="+mn-ea"/>
                <a:cs typeface="+mn-cs"/>
              </a:rPr>
              <a:t>The extent to which the results can be reproduced when the research is repeated under the same conditions.</a:t>
            </a:r>
            <a:endParaRPr lang="en-GB" sz="1200" dirty="0"/>
          </a:p>
        </p:txBody>
      </p:sp>
      <p:sp>
        <p:nvSpPr>
          <p:cNvPr id="5" name="Rectangle: Rounded Corners 4">
            <a:extLst>
              <a:ext uri="{FF2B5EF4-FFF2-40B4-BE49-F238E27FC236}">
                <a16:creationId xmlns:a16="http://schemas.microsoft.com/office/drawing/2014/main" id="{3C1680B2-849D-C9CA-9B87-99F1A675C72D}"/>
              </a:ext>
            </a:extLst>
          </p:cNvPr>
          <p:cNvSpPr/>
          <p:nvPr/>
        </p:nvSpPr>
        <p:spPr>
          <a:xfrm>
            <a:off x="1363185"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0D405F"/>
                </a:solidFill>
                <a:latin typeface="Inter"/>
              </a:rPr>
              <a:t>has high reliability</a:t>
            </a:r>
            <a:endParaRPr lang="en-GB"/>
          </a:p>
        </p:txBody>
      </p:sp>
      <p:sp>
        <p:nvSpPr>
          <p:cNvPr id="6" name="Rectangle: Rounded Corners 5">
            <a:extLst>
              <a:ext uri="{FF2B5EF4-FFF2-40B4-BE49-F238E27FC236}">
                <a16:creationId xmlns:a16="http://schemas.microsoft.com/office/drawing/2014/main" id="{C690427E-2E2F-ED32-8804-B7FFF753890B}"/>
              </a:ext>
            </a:extLst>
          </p:cNvPr>
          <p:cNvSpPr/>
          <p:nvPr/>
        </p:nvSpPr>
        <p:spPr>
          <a:xfrm>
            <a:off x="6620518"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D405F"/>
                </a:solidFill>
                <a:latin typeface="Inter"/>
              </a:rPr>
              <a:t>has low reliability</a:t>
            </a:r>
            <a:endParaRPr lang="en-GB" dirty="0"/>
          </a:p>
        </p:txBody>
      </p:sp>
    </p:spTree>
    <p:extLst>
      <p:ext uri="{BB962C8B-B14F-4D97-AF65-F5344CB8AC3E}">
        <p14:creationId xmlns:p14="http://schemas.microsoft.com/office/powerpoint/2010/main" val="284718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1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1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 calcmode="lin" valueType="num">
                                      <p:cBhvr additive="base">
                                        <p:cTn id="19" dur="1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0" dur="10" fill="hold"/>
                                        <p:tgtEl>
                                          <p:spTgt spid="4">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 calcmode="lin" valueType="num">
                                      <p:cBhvr additive="base">
                                        <p:cTn id="23" dur="1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4" dur="10" fill="hold"/>
                                        <p:tgtEl>
                                          <p:spTgt spid="4">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 calcmode="lin" valueType="num">
                                      <p:cBhvr additive="base">
                                        <p:cTn id="27" dur="1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8" dur="10" fill="hold"/>
                                        <p:tgtEl>
                                          <p:spTgt spid="4">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additive="base">
                                        <p:cTn id="35" dur="500" fill="hold"/>
                                        <p:tgtEl>
                                          <p:spTgt spid="6"/>
                                        </p:tgtEl>
                                        <p:attrNameLst>
                                          <p:attrName>ppt_x</p:attrName>
                                        </p:attrNameLst>
                                      </p:cBhvr>
                                      <p:tavLst>
                                        <p:tav tm="0">
                                          <p:val>
                                            <p:strVal val="#ppt_x"/>
                                          </p:val>
                                        </p:tav>
                                        <p:tav tm="100000">
                                          <p:val>
                                            <p:strVal val="#ppt_x"/>
                                          </p:val>
                                        </p:tav>
                                      </p:tavLst>
                                    </p:anim>
                                    <p:anim calcmode="lin" valueType="num">
                                      <p:cBhvr additive="base">
                                        <p:cTn id="3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7C9C-4057-4C68-A028-AC6EED010E03}"/>
              </a:ext>
            </a:extLst>
          </p:cNvPr>
          <p:cNvSpPr>
            <a:spLocks noGrp="1"/>
          </p:cNvSpPr>
          <p:nvPr>
            <p:ph type="title"/>
          </p:nvPr>
        </p:nvSpPr>
        <p:spPr>
          <a:xfrm>
            <a:off x="691078" y="1076322"/>
            <a:ext cx="10312571" cy="1354844"/>
          </a:xfrm>
        </p:spPr>
        <p:txBody>
          <a:bodyPr>
            <a:normAutofit fontScale="90000"/>
          </a:bodyPr>
          <a:lstStyle/>
          <a:p>
            <a:r>
              <a:rPr lang="en-GB" dirty="0">
                <a:latin typeface="Calibri" panose="020F0502020204030204" pitchFamily="34" charset="0"/>
                <a:cs typeface="Calibri" panose="020F0502020204030204" pitchFamily="34" charset="0"/>
              </a:rPr>
              <a:t>Reliable v. Valid???</a:t>
            </a:r>
            <a:br>
              <a:rPr lang="en-GB" dirty="0"/>
            </a:br>
            <a:br>
              <a:rPr lang="en-GB" dirty="0"/>
            </a:br>
            <a:r>
              <a:rPr lang="en-GB" sz="2200" b="0" i="0" dirty="0">
                <a:solidFill>
                  <a:srgbClr val="0D405F"/>
                </a:solidFill>
                <a:effectLst/>
                <a:latin typeface="Inter"/>
              </a:rPr>
              <a:t>A symptom questionnaire is used to diagnose a patient with a long-term medical condition. </a:t>
            </a:r>
            <a:endParaRPr lang="en-GB" sz="2200" dirty="0"/>
          </a:p>
        </p:txBody>
      </p:sp>
      <p:sp>
        <p:nvSpPr>
          <p:cNvPr id="3" name="Content Placeholder 2">
            <a:extLst>
              <a:ext uri="{FF2B5EF4-FFF2-40B4-BE49-F238E27FC236}">
                <a16:creationId xmlns:a16="http://schemas.microsoft.com/office/drawing/2014/main" id="{5BD9B665-541E-1847-3DF1-1E211B74D5EF}"/>
              </a:ext>
            </a:extLst>
          </p:cNvPr>
          <p:cNvSpPr>
            <a:spLocks noGrp="1"/>
          </p:cNvSpPr>
          <p:nvPr>
            <p:ph sz="half" idx="1"/>
          </p:nvPr>
        </p:nvSpPr>
        <p:spPr>
          <a:xfrm>
            <a:off x="691077" y="3091009"/>
            <a:ext cx="10312571" cy="2529206"/>
          </a:xfrm>
        </p:spPr>
        <p:txBody>
          <a:bodyPr>
            <a:normAutofit/>
          </a:bodyPr>
          <a:lstStyle/>
          <a:p>
            <a:r>
              <a:rPr lang="en-GB" dirty="0">
                <a:solidFill>
                  <a:srgbClr val="0D405F"/>
                </a:solidFill>
                <a:latin typeface="Inter"/>
              </a:rPr>
              <a:t>Several different doctors use the same questionnaire with the same patient at different times. The diagnoses are the same.</a:t>
            </a:r>
          </a:p>
          <a:p>
            <a:endParaRPr lang="en-GB" dirty="0">
              <a:solidFill>
                <a:srgbClr val="0D405F"/>
              </a:solidFill>
              <a:latin typeface="Inter"/>
            </a:endParaRPr>
          </a:p>
          <a:p>
            <a:r>
              <a:rPr lang="en-GB" dirty="0">
                <a:solidFill>
                  <a:srgbClr val="0D405F"/>
                </a:solidFill>
                <a:latin typeface="Inter"/>
              </a:rPr>
              <a:t>This indicates that the questionnaire…..</a:t>
            </a:r>
          </a:p>
        </p:txBody>
      </p:sp>
      <p:sp>
        <p:nvSpPr>
          <p:cNvPr id="5" name="TextBox 4">
            <a:extLst>
              <a:ext uri="{FF2B5EF4-FFF2-40B4-BE49-F238E27FC236}">
                <a16:creationId xmlns:a16="http://schemas.microsoft.com/office/drawing/2014/main" id="{0DE91758-F479-250C-A37F-DB241FA4744B}"/>
              </a:ext>
            </a:extLst>
          </p:cNvPr>
          <p:cNvSpPr txBox="1"/>
          <p:nvPr/>
        </p:nvSpPr>
        <p:spPr>
          <a:xfrm>
            <a:off x="9289855" y="178474"/>
            <a:ext cx="2765639" cy="1569660"/>
          </a:xfrm>
          <a:prstGeom prst="rect">
            <a:avLst/>
          </a:prstGeom>
          <a:noFill/>
          <a:ln w="28575">
            <a:solidFill>
              <a:schemeClr val="accent1"/>
            </a:solidFill>
          </a:ln>
        </p:spPr>
        <p:txBody>
          <a:bodyPr wrap="square" rtlCol="0">
            <a:spAutoFit/>
          </a:bodyPr>
          <a:lstStyle/>
          <a:p>
            <a:r>
              <a:rPr lang="en-GB" sz="1200" dirty="0"/>
              <a:t>Reliability = </a:t>
            </a:r>
          </a:p>
          <a:p>
            <a:r>
              <a:rPr lang="en-GB" sz="1200" b="0" i="0" kern="1200" dirty="0">
                <a:solidFill>
                  <a:schemeClr val="dk1"/>
                </a:solidFill>
                <a:effectLst/>
                <a:latin typeface="+mn-lt"/>
                <a:ea typeface="+mn-ea"/>
                <a:cs typeface="+mn-cs"/>
              </a:rPr>
              <a:t>The extent to which the results can be reproduced when the research is repeated under the same conditions.</a:t>
            </a:r>
            <a:endParaRPr lang="en-GB" sz="1200" dirty="0"/>
          </a:p>
          <a:p>
            <a:r>
              <a:rPr lang="en-GB" sz="1200" dirty="0"/>
              <a:t>Validity = </a:t>
            </a:r>
          </a:p>
          <a:p>
            <a:r>
              <a:rPr lang="en-GB" sz="1200" b="0" i="0" kern="1200" dirty="0">
                <a:solidFill>
                  <a:schemeClr val="dk1"/>
                </a:solidFill>
                <a:effectLst/>
                <a:latin typeface="+mn-lt"/>
                <a:ea typeface="+mn-ea"/>
                <a:cs typeface="+mn-cs"/>
              </a:rPr>
              <a:t>The extent to which the results really measure what they are supposed to measure.</a:t>
            </a:r>
            <a:endParaRPr lang="en-GB" sz="1200" dirty="0"/>
          </a:p>
        </p:txBody>
      </p:sp>
      <p:sp>
        <p:nvSpPr>
          <p:cNvPr id="6" name="Rectangle: Rounded Corners 5">
            <a:extLst>
              <a:ext uri="{FF2B5EF4-FFF2-40B4-BE49-F238E27FC236}">
                <a16:creationId xmlns:a16="http://schemas.microsoft.com/office/drawing/2014/main" id="{548DFD8A-3D5D-EB61-D00C-B364261EEAF4}"/>
              </a:ext>
            </a:extLst>
          </p:cNvPr>
          <p:cNvSpPr/>
          <p:nvPr/>
        </p:nvSpPr>
        <p:spPr>
          <a:xfrm>
            <a:off x="3612721" y="5073258"/>
            <a:ext cx="4179313" cy="1093914"/>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0D405F"/>
                </a:solidFill>
                <a:latin typeface="Inter"/>
              </a:rPr>
              <a:t>has high reliability and high validity</a:t>
            </a:r>
            <a:endParaRPr lang="en-GB"/>
          </a:p>
        </p:txBody>
      </p:sp>
    </p:spTree>
    <p:extLst>
      <p:ext uri="{BB962C8B-B14F-4D97-AF65-F5344CB8AC3E}">
        <p14:creationId xmlns:p14="http://schemas.microsoft.com/office/powerpoint/2010/main" val="298575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EF56-E059-844A-4CC7-188A275AC0AF}"/>
              </a:ext>
            </a:extLst>
          </p:cNvPr>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What elements can affect validity?</a:t>
            </a:r>
            <a:endParaRPr lang="en-GB" sz="3300" dirty="0">
              <a:latin typeface="Calibri" panose="020F0502020204030204" pitchFamily="34" charset="0"/>
              <a:cs typeface="Calibri" panose="020F0502020204030204" pitchFamily="34" charset="0"/>
            </a:endParaRPr>
          </a:p>
        </p:txBody>
      </p:sp>
      <p:graphicFrame>
        <p:nvGraphicFramePr>
          <p:cNvPr id="6" name="Table 6">
            <a:extLst>
              <a:ext uri="{FF2B5EF4-FFF2-40B4-BE49-F238E27FC236}">
                <a16:creationId xmlns:a16="http://schemas.microsoft.com/office/drawing/2014/main" id="{BB44BC5D-A669-ED63-9AA5-C47A38CAA64E}"/>
              </a:ext>
            </a:extLst>
          </p:cNvPr>
          <p:cNvGraphicFramePr>
            <a:graphicFrameLocks noGrp="1"/>
          </p:cNvGraphicFramePr>
          <p:nvPr>
            <p:ph idx="1"/>
          </p:nvPr>
        </p:nvGraphicFramePr>
        <p:xfrm>
          <a:off x="690563" y="2339975"/>
          <a:ext cx="10325100" cy="3792074"/>
        </p:xfrm>
        <a:graphic>
          <a:graphicData uri="http://schemas.openxmlformats.org/drawingml/2006/table">
            <a:tbl>
              <a:tblPr firstRow="1" bandRow="1">
                <a:tableStyleId>{5C22544A-7EE6-4342-B048-85BDC9FD1C3A}</a:tableStyleId>
              </a:tblPr>
              <a:tblGrid>
                <a:gridCol w="3722411">
                  <a:extLst>
                    <a:ext uri="{9D8B030D-6E8A-4147-A177-3AD203B41FA5}">
                      <a16:colId xmlns:a16="http://schemas.microsoft.com/office/drawing/2014/main" val="460026570"/>
                    </a:ext>
                  </a:extLst>
                </a:gridCol>
                <a:gridCol w="6602689">
                  <a:extLst>
                    <a:ext uri="{9D8B030D-6E8A-4147-A177-3AD203B41FA5}">
                      <a16:colId xmlns:a16="http://schemas.microsoft.com/office/drawing/2014/main" val="310072450"/>
                    </a:ext>
                  </a:extLst>
                </a:gridCol>
              </a:tblGrid>
              <a:tr h="425879">
                <a:tc>
                  <a:txBody>
                    <a:bodyPr/>
                    <a:lstStyle/>
                    <a:p>
                      <a:r>
                        <a:rPr lang="en-GB" dirty="0"/>
                        <a:t>Element</a:t>
                      </a:r>
                    </a:p>
                  </a:txBody>
                  <a:tcPr/>
                </a:tc>
                <a:tc>
                  <a:txBody>
                    <a:bodyPr/>
                    <a:lstStyle/>
                    <a:p>
                      <a:r>
                        <a:rPr lang="en-GB" dirty="0"/>
                        <a:t>Meaning</a:t>
                      </a:r>
                    </a:p>
                  </a:txBody>
                  <a:tcPr/>
                </a:tc>
                <a:extLst>
                  <a:ext uri="{0D108BD9-81ED-4DB2-BD59-A6C34878D82A}">
                    <a16:rowId xmlns:a16="http://schemas.microsoft.com/office/drawing/2014/main" val="2960684775"/>
                  </a:ext>
                </a:extLst>
              </a:tr>
              <a:tr h="425879">
                <a:tc>
                  <a:txBody>
                    <a:bodyPr/>
                    <a:lstStyle/>
                    <a:p>
                      <a:r>
                        <a:rPr lang="en-GB" dirty="0"/>
                        <a:t>Sampling bias</a:t>
                      </a:r>
                    </a:p>
                  </a:txBody>
                  <a:tcPr/>
                </a:tc>
                <a:tc>
                  <a:txBody>
                    <a:bodyPr/>
                    <a:lstStyle/>
                    <a:p>
                      <a:r>
                        <a:rPr lang="en-GB" sz="1800" b="0" i="0" kern="1200" dirty="0">
                          <a:solidFill>
                            <a:schemeClr val="dk1"/>
                          </a:solidFill>
                          <a:effectLst/>
                          <a:latin typeface="+mn-lt"/>
                          <a:ea typeface="+mn-ea"/>
                          <a:cs typeface="+mn-cs"/>
                        </a:rPr>
                        <a:t>The sample is not representative of the population.</a:t>
                      </a:r>
                      <a:endParaRPr lang="en-GB" dirty="0"/>
                    </a:p>
                  </a:txBody>
                  <a:tcPr/>
                </a:tc>
                <a:extLst>
                  <a:ext uri="{0D108BD9-81ED-4DB2-BD59-A6C34878D82A}">
                    <a16:rowId xmlns:a16="http://schemas.microsoft.com/office/drawing/2014/main" val="413069361"/>
                  </a:ext>
                </a:extLst>
              </a:tr>
              <a:tr h="735079">
                <a:tc>
                  <a:txBody>
                    <a:bodyPr/>
                    <a:lstStyle/>
                    <a:p>
                      <a:r>
                        <a:rPr lang="en-GB" dirty="0"/>
                        <a:t>History</a:t>
                      </a:r>
                    </a:p>
                  </a:txBody>
                  <a:tcPr/>
                </a:tc>
                <a:tc>
                  <a:txBody>
                    <a:bodyPr/>
                    <a:lstStyle/>
                    <a:p>
                      <a:r>
                        <a:rPr lang="en-GB" sz="1800" b="0" i="0" kern="1200" dirty="0">
                          <a:solidFill>
                            <a:schemeClr val="dk1"/>
                          </a:solidFill>
                          <a:effectLst/>
                          <a:latin typeface="+mn-lt"/>
                          <a:ea typeface="+mn-ea"/>
                          <a:cs typeface="+mn-cs"/>
                        </a:rPr>
                        <a:t>An unrelated event influences the outcomes (e.g. results of a test makes participants have a negative view).</a:t>
                      </a:r>
                      <a:endParaRPr lang="en-GB" dirty="0"/>
                    </a:p>
                  </a:txBody>
                  <a:tcPr/>
                </a:tc>
                <a:extLst>
                  <a:ext uri="{0D108BD9-81ED-4DB2-BD59-A6C34878D82A}">
                    <a16:rowId xmlns:a16="http://schemas.microsoft.com/office/drawing/2014/main" val="2247812606"/>
                  </a:ext>
                </a:extLst>
              </a:tr>
              <a:tr h="735079">
                <a:tc>
                  <a:txBody>
                    <a:bodyPr/>
                    <a:lstStyle/>
                    <a:p>
                      <a:r>
                        <a:rPr lang="en-GB" dirty="0"/>
                        <a:t>Experimenter effect </a:t>
                      </a:r>
                    </a:p>
                  </a:txBody>
                  <a:tcPr/>
                </a:tc>
                <a:tc>
                  <a:txBody>
                    <a:bodyPr/>
                    <a:lstStyle/>
                    <a:p>
                      <a:r>
                        <a:rPr lang="en-GB" sz="1800" b="0" i="0" kern="1200" dirty="0">
                          <a:solidFill>
                            <a:schemeClr val="dk1"/>
                          </a:solidFill>
                          <a:effectLst/>
                          <a:latin typeface="+mn-lt"/>
                          <a:ea typeface="+mn-ea"/>
                          <a:cs typeface="+mn-cs"/>
                        </a:rPr>
                        <a:t>The characteristics or behaviours of the experimenter unintentionally influence the outcomes.</a:t>
                      </a:r>
                      <a:endParaRPr lang="en-GB" dirty="0"/>
                    </a:p>
                  </a:txBody>
                  <a:tcPr/>
                </a:tc>
                <a:extLst>
                  <a:ext uri="{0D108BD9-81ED-4DB2-BD59-A6C34878D82A}">
                    <a16:rowId xmlns:a16="http://schemas.microsoft.com/office/drawing/2014/main" val="1418065684"/>
                  </a:ext>
                </a:extLst>
              </a:tr>
              <a:tr h="735079">
                <a:tc>
                  <a:txBody>
                    <a:bodyPr/>
                    <a:lstStyle/>
                    <a:p>
                      <a:r>
                        <a:rPr lang="en-GB" dirty="0"/>
                        <a:t>Hawthorne effect</a:t>
                      </a:r>
                    </a:p>
                  </a:txBody>
                  <a:tcPr/>
                </a:tc>
                <a:tc>
                  <a:txBody>
                    <a:bodyPr/>
                    <a:lstStyle/>
                    <a:p>
                      <a:r>
                        <a:rPr lang="en-GB" sz="1800" b="0" i="0" kern="1200" dirty="0">
                          <a:solidFill>
                            <a:schemeClr val="dk1"/>
                          </a:solidFill>
                          <a:effectLst/>
                          <a:latin typeface="+mn-lt"/>
                          <a:ea typeface="+mn-ea"/>
                          <a:cs typeface="+mn-cs"/>
                        </a:rPr>
                        <a:t>The tendency for participants to change their behaviours simply because they know they are being studied.</a:t>
                      </a:r>
                      <a:endParaRPr lang="en-GB" dirty="0"/>
                    </a:p>
                  </a:txBody>
                  <a:tcPr/>
                </a:tc>
                <a:extLst>
                  <a:ext uri="{0D108BD9-81ED-4DB2-BD59-A6C34878D82A}">
                    <a16:rowId xmlns:a16="http://schemas.microsoft.com/office/drawing/2014/main" val="292827661"/>
                  </a:ext>
                </a:extLst>
              </a:tr>
              <a:tr h="735079">
                <a:tc>
                  <a:txBody>
                    <a:bodyPr/>
                    <a:lstStyle/>
                    <a:p>
                      <a:r>
                        <a:rPr lang="en-GB" dirty="0"/>
                        <a:t>Situation effect</a:t>
                      </a:r>
                    </a:p>
                  </a:txBody>
                  <a:tcPr/>
                </a:tc>
                <a:tc>
                  <a:txBody>
                    <a:bodyPr/>
                    <a:lstStyle/>
                    <a:p>
                      <a:r>
                        <a:rPr lang="en-GB" sz="1800" b="0" i="0" kern="1200" dirty="0">
                          <a:solidFill>
                            <a:schemeClr val="dk1"/>
                          </a:solidFill>
                          <a:effectLst/>
                          <a:latin typeface="+mn-lt"/>
                          <a:ea typeface="+mn-ea"/>
                          <a:cs typeface="+mn-cs"/>
                        </a:rPr>
                        <a:t>Factors like the setting, time of day, location, researchers’ characteristics etc. limit generalisability of the findings.</a:t>
                      </a:r>
                      <a:endParaRPr lang="en-GB" dirty="0"/>
                    </a:p>
                  </a:txBody>
                  <a:tcPr/>
                </a:tc>
                <a:extLst>
                  <a:ext uri="{0D108BD9-81ED-4DB2-BD59-A6C34878D82A}">
                    <a16:rowId xmlns:a16="http://schemas.microsoft.com/office/drawing/2014/main" val="738733975"/>
                  </a:ext>
                </a:extLst>
              </a:tr>
            </a:tbl>
          </a:graphicData>
        </a:graphic>
      </p:graphicFrame>
      <p:sp>
        <p:nvSpPr>
          <p:cNvPr id="7" name="TextBox 6">
            <a:extLst>
              <a:ext uri="{FF2B5EF4-FFF2-40B4-BE49-F238E27FC236}">
                <a16:creationId xmlns:a16="http://schemas.microsoft.com/office/drawing/2014/main" id="{7659B9A3-F3F7-1363-F85D-674790C18F82}"/>
              </a:ext>
            </a:extLst>
          </p:cNvPr>
          <p:cNvSpPr txBox="1"/>
          <p:nvPr/>
        </p:nvSpPr>
        <p:spPr>
          <a:xfrm>
            <a:off x="7993988" y="6355922"/>
            <a:ext cx="3848333" cy="369332"/>
          </a:xfrm>
          <a:prstGeom prst="rect">
            <a:avLst/>
          </a:prstGeom>
          <a:noFill/>
          <a:ln w="28575">
            <a:solidFill>
              <a:schemeClr val="accent1"/>
            </a:solidFill>
          </a:ln>
        </p:spPr>
        <p:txBody>
          <a:bodyPr wrap="square" rtlCol="0">
            <a:spAutoFit/>
          </a:bodyPr>
          <a:lstStyle/>
          <a:p>
            <a:r>
              <a:rPr lang="en-GB" dirty="0"/>
              <a:t>How can we counter these threats?</a:t>
            </a:r>
          </a:p>
        </p:txBody>
      </p:sp>
    </p:spTree>
    <p:extLst>
      <p:ext uri="{BB962C8B-B14F-4D97-AF65-F5344CB8AC3E}">
        <p14:creationId xmlns:p14="http://schemas.microsoft.com/office/powerpoint/2010/main" val="1933809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16F975B-42BE-4D50-58D4-8E69A3513E0B}"/>
              </a:ext>
            </a:extLst>
          </p:cNvPr>
          <p:cNvPicPr>
            <a:picLocks noChangeAspect="1"/>
          </p:cNvPicPr>
          <p:nvPr/>
        </p:nvPicPr>
        <p:blipFill rotWithShape="1">
          <a:blip r:embed="rId2"/>
          <a:srcRect t="35031" b="8719"/>
          <a:stretch/>
        </p:blipFill>
        <p:spPr>
          <a:xfrm>
            <a:off x="0" y="0"/>
            <a:ext cx="12191980" cy="6857989"/>
          </a:xfrm>
          <a:prstGeom prst="rect">
            <a:avLst/>
          </a:prstGeom>
        </p:spPr>
      </p:pic>
      <p:sp>
        <p:nvSpPr>
          <p:cNvPr id="2" name="Title 1">
            <a:extLst>
              <a:ext uri="{FF2B5EF4-FFF2-40B4-BE49-F238E27FC236}">
                <a16:creationId xmlns:a16="http://schemas.microsoft.com/office/drawing/2014/main" id="{9969C161-7009-01C3-9405-603104C22A42}"/>
              </a:ext>
            </a:extLst>
          </p:cNvPr>
          <p:cNvSpPr>
            <a:spLocks noGrp="1"/>
          </p:cNvSpPr>
          <p:nvPr>
            <p:ph type="ctrTitle"/>
          </p:nvPr>
        </p:nvSpPr>
        <p:spPr>
          <a:xfrm>
            <a:off x="80512" y="1112000"/>
            <a:ext cx="7242685" cy="2460770"/>
          </a:xfrm>
        </p:spPr>
        <p:txBody>
          <a:bodyPr vert="horz" lIns="91440" tIns="45720" rIns="91440" bIns="45720" rtlCol="0" anchor="t">
            <a:normAutofit/>
          </a:bodyPr>
          <a:lstStyle/>
          <a:p>
            <a:pPr>
              <a:lnSpc>
                <a:spcPct val="90000"/>
              </a:lnSpc>
            </a:pPr>
            <a:r>
              <a:rPr lang="en-US" sz="3800" spc="-10" dirty="0">
                <a:effectLst/>
              </a:rPr>
              <a:t>KQ4 - Piloting research tools – why bother?</a:t>
            </a:r>
            <a:br>
              <a:rPr lang="en-US" sz="3800" spc="-10" dirty="0">
                <a:effectLst/>
              </a:rPr>
            </a:br>
            <a:br>
              <a:rPr lang="en-US" sz="3800" spc="-10" dirty="0">
                <a:effectLst/>
              </a:rPr>
            </a:br>
            <a:r>
              <a:rPr lang="en-US" sz="3800" spc="-10" dirty="0">
                <a:effectLst/>
              </a:rPr>
              <a:t>Interviews &amp; </a:t>
            </a:r>
            <a:r>
              <a:rPr lang="en-US" sz="3800" spc="-10" dirty="0"/>
              <a:t>Q</a:t>
            </a:r>
            <a:r>
              <a:rPr lang="en-US" sz="3800" spc="-10" dirty="0">
                <a:effectLst/>
              </a:rPr>
              <a:t>uestionnaires</a:t>
            </a:r>
            <a:endParaRPr lang="en-US" sz="3800" dirty="0"/>
          </a:p>
        </p:txBody>
      </p:sp>
    </p:spTree>
    <p:extLst>
      <p:ext uri="{BB962C8B-B14F-4D97-AF65-F5344CB8AC3E}">
        <p14:creationId xmlns:p14="http://schemas.microsoft.com/office/powerpoint/2010/main" val="3533709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6421-02B4-760E-4246-E786603B2877}"/>
              </a:ext>
            </a:extLst>
          </p:cNvPr>
          <p:cNvSpPr>
            <a:spLocks noGrp="1"/>
          </p:cNvSpPr>
          <p:nvPr>
            <p:ph type="title"/>
          </p:nvPr>
        </p:nvSpPr>
        <p:spPr>
          <a:xfrm>
            <a:off x="869358" y="758940"/>
            <a:ext cx="11270883" cy="1442463"/>
          </a:xfrm>
        </p:spPr>
        <p:txBody>
          <a:bodyPr>
            <a:normAutofit fontScale="90000"/>
          </a:bodyPr>
          <a:lstStyle/>
          <a:p>
            <a:br>
              <a:rPr lang="en-GB" sz="4400" spc="-10" dirty="0">
                <a:effectLst/>
                <a:latin typeface="Tw Cen MT" panose="020B0602020104020603" pitchFamily="34" charset="0"/>
                <a:ea typeface="Calibri" panose="020F0502020204030204" pitchFamily="34" charset="0"/>
              </a:rPr>
            </a:br>
            <a:r>
              <a:rPr lang="en-GB" sz="4400" spc="-10" dirty="0">
                <a:effectLst/>
                <a:latin typeface="Calibri" panose="020F0502020204030204" pitchFamily="34" charset="0"/>
                <a:ea typeface="Calibri" panose="020F0502020204030204" pitchFamily="34" charset="0"/>
                <a:cs typeface="Calibri" panose="020F0502020204030204" pitchFamily="34" charset="0"/>
              </a:rPr>
              <a:t>KQ4 - Piloting research tools – why bother?</a:t>
            </a:r>
            <a:br>
              <a:rPr lang="en-GB" sz="4400" spc="-10" dirty="0">
                <a:effectLst/>
                <a:latin typeface="Calibri" panose="020F0502020204030204" pitchFamily="34" charset="0"/>
                <a:ea typeface="Calibri" panose="020F0502020204030204" pitchFamily="34" charset="0"/>
                <a:cs typeface="Calibri" panose="020F0502020204030204" pitchFamily="34" charset="0"/>
              </a:rPr>
            </a:br>
            <a:r>
              <a:rPr lang="en-GB" sz="4400" spc="-10" dirty="0">
                <a:effectLst/>
                <a:latin typeface="Calibri" panose="020F0502020204030204" pitchFamily="34" charset="0"/>
                <a:ea typeface="Calibri" panose="020F0502020204030204" pitchFamily="34" charset="0"/>
                <a:cs typeface="Calibri" panose="020F0502020204030204" pitchFamily="34" charset="0"/>
              </a:rPr>
              <a:t>Interviews &amp; questionnaires</a:t>
            </a:r>
            <a:br>
              <a:rPr lang="en-GB" sz="4400" spc="-10" dirty="0">
                <a:effectLst/>
                <a:latin typeface="Tw Cen MT" panose="020B0602020104020603"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6E08BC8A-6B64-F70B-04B8-C3CABB61B4EF}"/>
              </a:ext>
            </a:extLst>
          </p:cNvPr>
          <p:cNvSpPr>
            <a:spLocks noGrp="1"/>
          </p:cNvSpPr>
          <p:nvPr>
            <p:ph idx="1"/>
          </p:nvPr>
        </p:nvSpPr>
        <p:spPr>
          <a:xfrm>
            <a:off x="691079" y="2687939"/>
            <a:ext cx="10325000" cy="3564436"/>
          </a:xfrm>
        </p:spPr>
        <p:txBody>
          <a:bodyPr>
            <a:normAutofit/>
          </a:bodyPr>
          <a:lstStyle/>
          <a:p>
            <a:pPr marL="0" indent="0">
              <a:buNone/>
            </a:pPr>
            <a:r>
              <a:rPr lang="en-GB" dirty="0"/>
              <a:t>Piloting is crucial:</a:t>
            </a:r>
          </a:p>
          <a:p>
            <a:r>
              <a:rPr lang="en-GB" dirty="0"/>
              <a:t>ensure that researcher has included questions necessary to measure the concept being studied (</a:t>
            </a:r>
            <a:r>
              <a:rPr lang="en-GB" dirty="0" err="1"/>
              <a:t>Dikko</a:t>
            </a:r>
            <a:r>
              <a:rPr lang="en-GB" dirty="0"/>
              <a:t>, 2016)</a:t>
            </a:r>
          </a:p>
          <a:p>
            <a:r>
              <a:rPr lang="en-GB" dirty="0"/>
              <a:t>help identify if there are flaws, or limitations within the interview design that allow necessary modifications to the major study (</a:t>
            </a:r>
            <a:r>
              <a:rPr lang="en-GB" dirty="0" err="1"/>
              <a:t>Kvale</a:t>
            </a:r>
            <a:r>
              <a:rPr lang="en-GB" dirty="0"/>
              <a:t>, 2007) </a:t>
            </a:r>
          </a:p>
          <a:p>
            <a:r>
              <a:rPr lang="en-GB" dirty="0"/>
              <a:t>To ensure validity and reliability…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62122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2D357-1056-074F-7546-A5C401374577}"/>
              </a:ext>
            </a:extLst>
          </p:cNvPr>
          <p:cNvSpPr>
            <a:spLocks noGrp="1"/>
          </p:cNvSpPr>
          <p:nvPr>
            <p:ph type="title"/>
          </p:nvPr>
        </p:nvSpPr>
        <p:spPr>
          <a:xfrm>
            <a:off x="707366" y="722900"/>
            <a:ext cx="10303774" cy="1407505"/>
          </a:xfrm>
        </p:spPr>
        <p:txBody>
          <a:bodyPr/>
          <a:lstStyle/>
          <a:p>
            <a:r>
              <a:rPr lang="en-GB" dirty="0"/>
              <a:t>Ensuring…</a:t>
            </a:r>
          </a:p>
        </p:txBody>
      </p:sp>
      <p:sp>
        <p:nvSpPr>
          <p:cNvPr id="5" name="Text Placeholder 4">
            <a:extLst>
              <a:ext uri="{FF2B5EF4-FFF2-40B4-BE49-F238E27FC236}">
                <a16:creationId xmlns:a16="http://schemas.microsoft.com/office/drawing/2014/main" id="{B66B1FDD-2F33-F6E3-28C1-3872A2A6F2C8}"/>
              </a:ext>
            </a:extLst>
          </p:cNvPr>
          <p:cNvSpPr>
            <a:spLocks noGrp="1"/>
          </p:cNvSpPr>
          <p:nvPr>
            <p:ph type="body" idx="1"/>
          </p:nvPr>
        </p:nvSpPr>
        <p:spPr>
          <a:xfrm>
            <a:off x="125286" y="2897293"/>
            <a:ext cx="2191568" cy="678966"/>
          </a:xfrm>
          <a:ln>
            <a:solidFill>
              <a:schemeClr val="accent4"/>
            </a:solidFill>
          </a:ln>
        </p:spPr>
        <p:txBody>
          <a:bodyPr>
            <a:normAutofit fontScale="32500" lnSpcReduction="20000"/>
          </a:bodyPr>
          <a:lstStyle/>
          <a:p>
            <a:r>
              <a:rPr lang="en-GB" sz="8000" dirty="0"/>
              <a:t>Reliability</a:t>
            </a:r>
          </a:p>
          <a:p>
            <a:r>
              <a:rPr lang="en-GB" sz="2400" b="0" i="0" kern="1200" dirty="0">
                <a:solidFill>
                  <a:schemeClr val="dk1"/>
                </a:solidFill>
                <a:effectLst/>
                <a:latin typeface="+mn-lt"/>
                <a:ea typeface="+mn-ea"/>
                <a:cs typeface="+mn-cs"/>
              </a:rPr>
              <a:t>The extent to which the results can be reproduced when the research is repeated under the same conditions.</a:t>
            </a:r>
            <a:endParaRPr lang="en-GB" sz="2400" dirty="0"/>
          </a:p>
        </p:txBody>
      </p:sp>
      <p:sp>
        <p:nvSpPr>
          <p:cNvPr id="6" name="Content Placeholder 5">
            <a:extLst>
              <a:ext uri="{FF2B5EF4-FFF2-40B4-BE49-F238E27FC236}">
                <a16:creationId xmlns:a16="http://schemas.microsoft.com/office/drawing/2014/main" id="{5674DD07-FCFF-5314-C772-9E7770BAA152}"/>
              </a:ext>
            </a:extLst>
          </p:cNvPr>
          <p:cNvSpPr>
            <a:spLocks noGrp="1"/>
          </p:cNvSpPr>
          <p:nvPr>
            <p:ph sz="half" idx="2"/>
          </p:nvPr>
        </p:nvSpPr>
        <p:spPr>
          <a:xfrm>
            <a:off x="125286" y="3576259"/>
            <a:ext cx="11638498" cy="3107659"/>
          </a:xfrm>
          <a:ln>
            <a:solidFill>
              <a:schemeClr val="accent4"/>
            </a:solidFill>
          </a:ln>
        </p:spPr>
        <p:txBody>
          <a:bodyPr>
            <a:normAutofit fontScale="25000" lnSpcReduction="20000"/>
          </a:bodyPr>
          <a:lstStyle/>
          <a:p>
            <a:pPr algn="l">
              <a:buFont typeface="Arial" panose="020B0604020202020204" pitchFamily="34" charset="0"/>
              <a:buChar char="•"/>
            </a:pPr>
            <a:r>
              <a:rPr lang="en-GB" sz="5600" dirty="0">
                <a:solidFill>
                  <a:schemeClr val="tx1"/>
                </a:solidFill>
                <a:latin typeface="Calibri" panose="020F0502020204030204" pitchFamily="34" charset="0"/>
              </a:rPr>
              <a:t>In an interview situation, d</a:t>
            </a:r>
            <a:r>
              <a:rPr lang="en-GB" sz="5600" b="0" i="0" dirty="0">
                <a:solidFill>
                  <a:schemeClr val="tx1"/>
                </a:solidFill>
                <a:effectLst/>
                <a:latin typeface="Calibri" panose="020F0502020204030204" pitchFamily="34" charset="0"/>
              </a:rPr>
              <a:t>o the questions sound right? It is surprising how often a question looks acceptable when written on piece of a paper but sounds false, stilted or simply silly when read out loud. Might the question need to be paraphrased so that it sounds more natural?</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participants understand the questions? It is easy for technical vocabulary and jargon to creep into questions, so we need to ensure that it is eliminated.</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Have we included any ambiguous questions, double barrelled questions, loaded or leading questions?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Does the interview retain the attention and interest of participants throughout? If attention is lost, then the quality of the data may be in doubt. Changes may be required in order to retain the respondent’s interest.</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interview flow properly? </a:t>
            </a:r>
          </a:p>
          <a:p>
            <a:pPr>
              <a:buFont typeface="Arial" panose="020B0604020202020204" pitchFamily="34" charset="0"/>
              <a:buChar char="•"/>
            </a:pPr>
            <a:r>
              <a:rPr lang="en-GB" sz="5600" dirty="0">
                <a:solidFill>
                  <a:schemeClr val="tx1"/>
                </a:solidFill>
                <a:latin typeface="Calibri" panose="020F0502020204030204" pitchFamily="34" charset="0"/>
              </a:rPr>
              <a:t>In a questionnaire, c</a:t>
            </a:r>
            <a:r>
              <a:rPr lang="en-GB" sz="5600" b="0" i="0" dirty="0">
                <a:solidFill>
                  <a:schemeClr val="tx1"/>
                </a:solidFill>
                <a:effectLst/>
                <a:latin typeface="Calibri" panose="020F0502020204030204" pitchFamily="34" charset="0"/>
              </a:rPr>
              <a:t>an the respondent understand the routing instructions? Particularly with paper questionnaires, we should check that the routing instructions can be understood.</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questionnaire unfolds in a logical sequence, with a minimum of jumps between different ideas?</a:t>
            </a:r>
          </a:p>
          <a:p>
            <a:pPr>
              <a:buFont typeface="Arial" panose="020B0604020202020204" pitchFamily="34" charset="0"/>
              <a:buChar char="•"/>
            </a:pPr>
            <a:endParaRPr lang="en-GB" sz="5600" b="0" i="0" dirty="0">
              <a:solidFill>
                <a:schemeClr val="tx1"/>
              </a:solidFill>
              <a:effectLst/>
              <a:latin typeface="Calibri" panose="020F0502020204030204" pitchFamily="34" charset="0"/>
            </a:endParaRPr>
          </a:p>
          <a:p>
            <a:endParaRPr lang="en-GB" dirty="0"/>
          </a:p>
        </p:txBody>
      </p:sp>
      <p:sp>
        <p:nvSpPr>
          <p:cNvPr id="7" name="Text Placeholder 6">
            <a:extLst>
              <a:ext uri="{FF2B5EF4-FFF2-40B4-BE49-F238E27FC236}">
                <a16:creationId xmlns:a16="http://schemas.microsoft.com/office/drawing/2014/main" id="{79C2D89F-87DF-0B84-B32B-7D0EA99E6D0F}"/>
              </a:ext>
            </a:extLst>
          </p:cNvPr>
          <p:cNvSpPr>
            <a:spLocks noGrp="1"/>
          </p:cNvSpPr>
          <p:nvPr>
            <p:ph type="body" sz="quarter" idx="3"/>
          </p:nvPr>
        </p:nvSpPr>
        <p:spPr>
          <a:xfrm>
            <a:off x="3646251" y="285541"/>
            <a:ext cx="1795272" cy="666801"/>
          </a:xfrm>
          <a:ln>
            <a:solidFill>
              <a:srgbClr val="00B0F0"/>
            </a:solidFill>
          </a:ln>
        </p:spPr>
        <p:txBody>
          <a:bodyPr>
            <a:normAutofit fontScale="32500" lnSpcReduction="20000"/>
          </a:bodyPr>
          <a:lstStyle/>
          <a:p>
            <a:r>
              <a:rPr lang="en-GB" sz="8000" dirty="0"/>
              <a:t>Validity</a:t>
            </a:r>
          </a:p>
          <a:p>
            <a:r>
              <a:rPr lang="en-GB" sz="2400" b="0" i="0" kern="1200" dirty="0">
                <a:solidFill>
                  <a:schemeClr val="dk1"/>
                </a:solidFill>
                <a:effectLst/>
                <a:latin typeface="+mn-lt"/>
                <a:ea typeface="+mn-ea"/>
                <a:cs typeface="+mn-cs"/>
              </a:rPr>
              <a:t>The extent to which the results really measure what they are supposed to measure.</a:t>
            </a:r>
            <a:endParaRPr lang="en-GB" sz="2400" dirty="0"/>
          </a:p>
        </p:txBody>
      </p:sp>
      <p:sp>
        <p:nvSpPr>
          <p:cNvPr id="8" name="Content Placeholder 7">
            <a:extLst>
              <a:ext uri="{FF2B5EF4-FFF2-40B4-BE49-F238E27FC236}">
                <a16:creationId xmlns:a16="http://schemas.microsoft.com/office/drawing/2014/main" id="{EAA9E87F-EF82-EC6A-13C2-E2A53F0C2C4B}"/>
              </a:ext>
            </a:extLst>
          </p:cNvPr>
          <p:cNvSpPr>
            <a:spLocks noGrp="1"/>
          </p:cNvSpPr>
          <p:nvPr>
            <p:ph sz="quarter" idx="4"/>
          </p:nvPr>
        </p:nvSpPr>
        <p:spPr>
          <a:xfrm>
            <a:off x="3646251" y="958425"/>
            <a:ext cx="8420463" cy="2278351"/>
          </a:xfrm>
          <a:ln>
            <a:solidFill>
              <a:srgbClr val="00B0F0"/>
            </a:solidFill>
          </a:ln>
        </p:spPr>
        <p:txBody>
          <a:bodyPr>
            <a:normAutofit fontScale="25000" lnSpcReduction="20000"/>
          </a:bodyPr>
          <a:lstStyle/>
          <a:p>
            <a:pPr algn="l">
              <a:buFont typeface="Arial" panose="020B0604020202020204" pitchFamily="34" charset="0"/>
              <a:buChar char="•"/>
            </a:pPr>
            <a:r>
              <a:rPr lang="en-GB" sz="5600" b="0" i="0" dirty="0">
                <a:solidFill>
                  <a:schemeClr val="tx1"/>
                </a:solidFill>
                <a:effectLst/>
                <a:latin typeface="Calibri" panose="020F0502020204030204" pitchFamily="34" charset="0"/>
              </a:rPr>
              <a:t>Can participants answer the questions? We must ensure that we should ask the questions that they are capable of providing answers.</a:t>
            </a:r>
          </a:p>
          <a:p>
            <a:pPr algn="l">
              <a:buFont typeface="Arial" panose="020B0604020202020204" pitchFamily="34" charset="0"/>
              <a:buChar char="•"/>
            </a:pPr>
            <a:r>
              <a:rPr lang="en-GB" sz="5600" dirty="0">
                <a:solidFill>
                  <a:schemeClr val="tx1"/>
                </a:solidFill>
                <a:latin typeface="Calibri" panose="020F0502020204030204" pitchFamily="34" charset="0"/>
              </a:rPr>
              <a:t>In a questionnaire, a</a:t>
            </a:r>
            <a:r>
              <a:rPr lang="en-GB" sz="5600" b="0" i="0" dirty="0">
                <a:solidFill>
                  <a:schemeClr val="tx1"/>
                </a:solidFill>
                <a:effectLst/>
                <a:latin typeface="Calibri" panose="020F0502020204030204" pitchFamily="34" charset="0"/>
              </a:rPr>
              <a:t>re the response codes provided sufficient? Missing response codes can lead to answers being forced to fit into the codes provided, or to large numbers of ‘other’ answers.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response codes provide the sufficient discrimination? If most respondents give the same answer, then the pre-codes provided may need to be reviewed to see how the discrimination can be improved and, if that cannot be achieved, queries should be raised regarding the value of including the question.</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questions and responses allow us to answer the research question(s)? We need to ensure that the answers which respondents give to those questions are the responses to the questions that we think we are asking.</a:t>
            </a:r>
          </a:p>
        </p:txBody>
      </p:sp>
    </p:spTree>
    <p:extLst>
      <p:ext uri="{BB962C8B-B14F-4D97-AF65-F5344CB8AC3E}">
        <p14:creationId xmlns:p14="http://schemas.microsoft.com/office/powerpoint/2010/main" val="2472859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851CF-06ED-5797-9C07-31A468F5B47B}"/>
              </a:ext>
            </a:extLst>
          </p:cNvPr>
          <p:cNvSpPr>
            <a:spLocks noGrp="1"/>
          </p:cNvSpPr>
          <p:nvPr>
            <p:ph type="title"/>
          </p:nvPr>
        </p:nvSpPr>
        <p:spPr/>
        <p:txBody>
          <a:bodyPr/>
          <a:lstStyle/>
          <a:p>
            <a:r>
              <a:rPr lang="en-GB" dirty="0"/>
              <a:t>BERA Guidelines 2024</a:t>
            </a:r>
          </a:p>
        </p:txBody>
      </p:sp>
      <p:sp>
        <p:nvSpPr>
          <p:cNvPr id="6" name="Slide Number Placeholder 5">
            <a:extLst>
              <a:ext uri="{FF2B5EF4-FFF2-40B4-BE49-F238E27FC236}">
                <a16:creationId xmlns:a16="http://schemas.microsoft.com/office/drawing/2014/main" id="{C512E40B-2B86-2C1F-AE0B-4CD85185DDC7}"/>
              </a:ext>
            </a:extLst>
          </p:cNvPr>
          <p:cNvSpPr>
            <a:spLocks noGrp="1"/>
          </p:cNvSpPr>
          <p:nvPr>
            <p:ph type="sldNum" sz="quarter" idx="12"/>
          </p:nvPr>
        </p:nvSpPr>
        <p:spPr/>
        <p:txBody>
          <a:bodyPr/>
          <a:lstStyle/>
          <a:p>
            <a:endParaRPr lang="en-US" dirty="0"/>
          </a:p>
        </p:txBody>
      </p:sp>
      <p:pic>
        <p:nvPicPr>
          <p:cNvPr id="12" name="Content Placeholder 11" descr="A red cover with white text&#10;&#10;Description automatically generated">
            <a:extLst>
              <a:ext uri="{FF2B5EF4-FFF2-40B4-BE49-F238E27FC236}">
                <a16:creationId xmlns:a16="http://schemas.microsoft.com/office/drawing/2014/main" id="{56EBD64A-9E8E-A028-6C3C-40109F096C04}"/>
              </a:ext>
            </a:extLst>
          </p:cNvPr>
          <p:cNvPicPr>
            <a:picLocks noGrp="1" noChangeAspect="1"/>
          </p:cNvPicPr>
          <p:nvPr>
            <p:ph idx="1"/>
          </p:nvPr>
        </p:nvPicPr>
        <p:blipFill>
          <a:blip r:embed="rId2"/>
          <a:stretch>
            <a:fillRect/>
          </a:stretch>
        </p:blipFill>
        <p:spPr>
          <a:xfrm>
            <a:off x="6752787" y="254730"/>
            <a:ext cx="4521885" cy="6348540"/>
          </a:xfrm>
          <a:ln>
            <a:solidFill>
              <a:srgbClr val="FF0000"/>
            </a:solidFill>
          </a:ln>
        </p:spPr>
      </p:pic>
    </p:spTree>
    <p:extLst>
      <p:ext uri="{BB962C8B-B14F-4D97-AF65-F5344CB8AC3E}">
        <p14:creationId xmlns:p14="http://schemas.microsoft.com/office/powerpoint/2010/main" val="1872660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AA79480-0C81-D152-BAC8-71B0E1CC4CC9}"/>
              </a:ext>
            </a:extLst>
          </p:cNvPr>
          <p:cNvPicPr>
            <a:picLocks noChangeAspect="1"/>
          </p:cNvPicPr>
          <p:nvPr/>
        </p:nvPicPr>
        <p:blipFill rotWithShape="1">
          <a:blip r:embed="rId2">
            <a:alphaModFix amt="45000"/>
          </a:blip>
          <a:srcRect l="3135" r="1" b="1"/>
          <a:stretch/>
        </p:blipFill>
        <p:spPr>
          <a:xfrm>
            <a:off x="20" y="-1"/>
            <a:ext cx="12188932" cy="6858000"/>
          </a:xfrm>
          <a:prstGeom prst="rect">
            <a:avLst/>
          </a:prstGeom>
        </p:spPr>
      </p:pic>
      <p:sp>
        <p:nvSpPr>
          <p:cNvPr id="4" name="Title 3">
            <a:extLst>
              <a:ext uri="{FF2B5EF4-FFF2-40B4-BE49-F238E27FC236}">
                <a16:creationId xmlns:a16="http://schemas.microsoft.com/office/drawing/2014/main" id="{8FE0AA09-46D0-8B70-7D07-59B64824E6EE}"/>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a:solidFill>
                  <a:schemeClr val="tx1"/>
                </a:solidFill>
                <a:latin typeface="+mj-lt"/>
                <a:ea typeface="+mj-ea"/>
                <a:cs typeface="+mj-cs"/>
              </a:rPr>
              <a:t>Presentation of data</a:t>
            </a:r>
          </a:p>
        </p:txBody>
      </p:sp>
      <p:sp>
        <p:nvSpPr>
          <p:cNvPr id="5" name="Text Placeholder 4">
            <a:extLst>
              <a:ext uri="{FF2B5EF4-FFF2-40B4-BE49-F238E27FC236}">
                <a16:creationId xmlns:a16="http://schemas.microsoft.com/office/drawing/2014/main" id="{1D95F95B-A0A7-41F2-630E-69327F2ED708}"/>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0" name="Straight Connector 19">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4554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24127" y="585216"/>
            <a:ext cx="10713547" cy="1499616"/>
          </a:xfrm>
        </p:spPr>
        <p:txBody>
          <a:bodyPr/>
          <a:lstStyle/>
          <a:p>
            <a:r>
              <a:rPr lang="en-US" dirty="0"/>
              <a:t>Presentation of findings/results - overall aims</a:t>
            </a:r>
          </a:p>
        </p:txBody>
      </p:sp>
      <p:sp>
        <p:nvSpPr>
          <p:cNvPr id="14" name="Content Placeholder 13"/>
          <p:cNvSpPr>
            <a:spLocks noGrp="1"/>
          </p:cNvSpPr>
          <p:nvPr>
            <p:ph idx="1"/>
          </p:nvPr>
        </p:nvSpPr>
        <p:spPr>
          <a:xfrm>
            <a:off x="1104900" y="2084832"/>
            <a:ext cx="10442822" cy="4087368"/>
          </a:xfrm>
        </p:spPr>
        <p:txBody>
          <a:bodyPr>
            <a:normAutofit/>
          </a:bodyPr>
          <a:lstStyle/>
          <a:p>
            <a:endParaRPr lang="en-US" dirty="0"/>
          </a:p>
          <a:p>
            <a:pPr marL="0" indent="0">
              <a:buNone/>
            </a:pPr>
            <a:r>
              <a:rPr lang="en-US" dirty="0"/>
              <a:t>To tell the story of your research </a:t>
            </a:r>
            <a:r>
              <a:rPr lang="en-US" dirty="0">
                <a:solidFill>
                  <a:srgbClr val="FF0000"/>
                </a:solidFill>
              </a:rPr>
              <a:t>in response to the research questions that you have set</a:t>
            </a:r>
            <a:r>
              <a:rPr lang="en-US" dirty="0"/>
              <a:t>.</a:t>
            </a:r>
          </a:p>
          <a:p>
            <a:pPr marL="0" indent="0">
              <a:buNone/>
            </a:pPr>
            <a:endParaRPr lang="en-US" dirty="0"/>
          </a:p>
          <a:p>
            <a:pPr marL="0" indent="0">
              <a:buNone/>
            </a:pPr>
            <a:r>
              <a:rPr lang="en-US" dirty="0"/>
              <a:t>To </a:t>
            </a:r>
            <a:r>
              <a:rPr lang="en-US" dirty="0" err="1"/>
              <a:t>organise</a:t>
            </a:r>
            <a:r>
              <a:rPr lang="en-US" dirty="0"/>
              <a:t> your data </a:t>
            </a:r>
            <a:r>
              <a:rPr lang="en-US" dirty="0">
                <a:solidFill>
                  <a:srgbClr val="FF0000"/>
                </a:solidFill>
              </a:rPr>
              <a:t>in a systematic way </a:t>
            </a:r>
            <a:r>
              <a:rPr lang="en-US" dirty="0"/>
              <a:t>that exemplifies, illustrates or illuminates an analytical point.</a:t>
            </a:r>
          </a:p>
          <a:p>
            <a:pPr marL="0" indent="0">
              <a:buNone/>
            </a:pPr>
            <a:endParaRPr lang="en-US" dirty="0"/>
          </a:p>
          <a:p>
            <a:pPr marL="0" indent="0">
              <a:buNone/>
            </a:pPr>
            <a:r>
              <a:rPr lang="en-US" dirty="0"/>
              <a:t>To lead the reader </a:t>
            </a:r>
            <a:r>
              <a:rPr lang="en-US" dirty="0">
                <a:solidFill>
                  <a:srgbClr val="FF0000"/>
                </a:solidFill>
              </a:rPr>
              <a:t>on a coherent journey </a:t>
            </a:r>
            <a:r>
              <a:rPr lang="en-US" dirty="0"/>
              <a:t>through the findings.</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73942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Tips</a:t>
            </a:r>
          </a:p>
        </p:txBody>
      </p:sp>
      <p:sp>
        <p:nvSpPr>
          <p:cNvPr id="14" name="Content Placeholder 13"/>
          <p:cNvSpPr>
            <a:spLocks noGrp="1"/>
          </p:cNvSpPr>
          <p:nvPr>
            <p:ph idx="1"/>
          </p:nvPr>
        </p:nvSpPr>
        <p:spPr>
          <a:xfrm>
            <a:off x="1024128" y="1762431"/>
            <a:ext cx="10376375" cy="4837471"/>
          </a:xfrm>
        </p:spPr>
        <p:txBody>
          <a:bodyPr>
            <a:normAutofit/>
          </a:bodyPr>
          <a:lstStyle/>
          <a:p>
            <a:endParaRPr lang="en-US" dirty="0"/>
          </a:p>
          <a:p>
            <a:pPr>
              <a:buFont typeface="Wingdings" panose="05000000000000000000" pitchFamily="2" charset="2"/>
              <a:buChar char="Ø"/>
            </a:pPr>
            <a:r>
              <a:rPr lang="en-US" dirty="0"/>
              <a:t> Arrange the facts in some kind of order - according to your analytical tool.</a:t>
            </a:r>
          </a:p>
          <a:p>
            <a:pPr>
              <a:buFont typeface="Wingdings" panose="05000000000000000000" pitchFamily="2" charset="2"/>
              <a:buChar char="Ø"/>
            </a:pPr>
            <a:r>
              <a:rPr lang="en-US" dirty="0"/>
              <a:t> Don’t add comments on the significance of the results or offer an interpretation at this point – this comes in the discussion section.</a:t>
            </a:r>
          </a:p>
          <a:p>
            <a:pPr>
              <a:buFont typeface="Wingdings" panose="05000000000000000000" pitchFamily="2" charset="2"/>
              <a:buChar char="Ø"/>
            </a:pPr>
            <a:r>
              <a:rPr lang="en-US" dirty="0"/>
              <a:t> Use visuals, quotes, graphs, charts and tables to tell the ‘story’ of the data.</a:t>
            </a:r>
          </a:p>
          <a:p>
            <a:pPr>
              <a:buFont typeface="Wingdings" panose="05000000000000000000" pitchFamily="2" charset="2"/>
              <a:buChar char="Ø"/>
            </a:pPr>
            <a:r>
              <a:rPr lang="en-US" dirty="0"/>
              <a:t> Qualitative data can also be presented in graphs or charts as appropriate.</a:t>
            </a:r>
          </a:p>
          <a:p>
            <a:pPr>
              <a:buFont typeface="Wingdings" panose="05000000000000000000" pitchFamily="2" charset="2"/>
              <a:buChar char="Ø"/>
            </a:pPr>
            <a:r>
              <a:rPr lang="en-US" dirty="0"/>
              <a:t> Guide the reader through the results with clear headings and sub-headings.</a:t>
            </a:r>
          </a:p>
          <a:p>
            <a:pPr>
              <a:buFont typeface="Wingdings" panose="05000000000000000000" pitchFamily="2" charset="2"/>
              <a:buChar char="Ø"/>
            </a:pPr>
            <a:r>
              <a:rPr lang="en-US" dirty="0"/>
              <a:t> Write in the past tense.</a:t>
            </a:r>
          </a:p>
          <a:p>
            <a:endParaRPr lang="en-US" dirty="0"/>
          </a:p>
          <a:p>
            <a:pPr marL="0" indent="0">
              <a:buNone/>
            </a:pPr>
            <a:r>
              <a:rPr lang="en-US" dirty="0"/>
              <a:t>                       *DO NOT PRESENT RAW DATA.</a:t>
            </a:r>
          </a:p>
        </p:txBody>
      </p:sp>
    </p:spTree>
    <p:extLst>
      <p:ext uri="{BB962C8B-B14F-4D97-AF65-F5344CB8AC3E}">
        <p14:creationId xmlns:p14="http://schemas.microsoft.com/office/powerpoint/2010/main" val="476222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A571-7C9E-54D3-97D4-3811346B0F3F}"/>
              </a:ext>
            </a:extLst>
          </p:cNvPr>
          <p:cNvSpPr>
            <a:spLocks noGrp="1"/>
          </p:cNvSpPr>
          <p:nvPr>
            <p:ph type="title"/>
          </p:nvPr>
        </p:nvSpPr>
        <p:spPr/>
        <p:txBody>
          <a:bodyPr/>
          <a:lstStyle/>
          <a:p>
            <a:r>
              <a:rPr lang="en-GB" dirty="0"/>
              <a:t>However…</a:t>
            </a:r>
          </a:p>
        </p:txBody>
      </p:sp>
      <p:pic>
        <p:nvPicPr>
          <p:cNvPr id="8" name="Content Placeholder 7" descr="A paper with text and red and blue writing&#10;&#10;Description automatically generated">
            <a:extLst>
              <a:ext uri="{FF2B5EF4-FFF2-40B4-BE49-F238E27FC236}">
                <a16:creationId xmlns:a16="http://schemas.microsoft.com/office/drawing/2014/main" id="{229A8D4F-925B-4812-AED3-E62C58F5556E}"/>
              </a:ext>
            </a:extLst>
          </p:cNvPr>
          <p:cNvPicPr>
            <a:picLocks noGrp="1" noChangeAspect="1"/>
          </p:cNvPicPr>
          <p:nvPr>
            <p:ph idx="1"/>
          </p:nvPr>
        </p:nvPicPr>
        <p:blipFill>
          <a:blip r:embed="rId2"/>
          <a:stretch>
            <a:fillRect/>
          </a:stretch>
        </p:blipFill>
        <p:spPr>
          <a:xfrm>
            <a:off x="6174223" y="163313"/>
            <a:ext cx="4909257" cy="6612580"/>
          </a:xfrm>
        </p:spPr>
      </p:pic>
      <p:sp>
        <p:nvSpPr>
          <p:cNvPr id="6" name="Slide Number Placeholder 5">
            <a:extLst>
              <a:ext uri="{FF2B5EF4-FFF2-40B4-BE49-F238E27FC236}">
                <a16:creationId xmlns:a16="http://schemas.microsoft.com/office/drawing/2014/main" id="{35D1EF1C-01AB-6783-ECD4-B8CA74AAA439}"/>
              </a:ext>
            </a:extLst>
          </p:cNvPr>
          <p:cNvSpPr>
            <a:spLocks noGrp="1"/>
          </p:cNvSpPr>
          <p:nvPr>
            <p:ph type="sldNum" sz="quarter" idx="12"/>
          </p:nvPr>
        </p:nvSpPr>
        <p:spPr/>
        <p:txBody>
          <a:bodyPr/>
          <a:lstStyle/>
          <a:p>
            <a:fld id="{DBA1B0FB-D917-4C8C-928F-313BD683BF39}" type="slidenum">
              <a:rPr lang="en-US" smtClean="0"/>
              <a:pPr/>
              <a:t>19</a:t>
            </a:fld>
            <a:endParaRPr lang="en-US"/>
          </a:p>
        </p:txBody>
      </p:sp>
      <p:sp>
        <p:nvSpPr>
          <p:cNvPr id="9" name="TextBox 8">
            <a:extLst>
              <a:ext uri="{FF2B5EF4-FFF2-40B4-BE49-F238E27FC236}">
                <a16:creationId xmlns:a16="http://schemas.microsoft.com/office/drawing/2014/main" id="{A52EF62D-C41C-644B-65BB-5CBCD8940645}"/>
              </a:ext>
            </a:extLst>
          </p:cNvPr>
          <p:cNvSpPr txBox="1"/>
          <p:nvPr/>
        </p:nvSpPr>
        <p:spPr>
          <a:xfrm>
            <a:off x="316414" y="5639707"/>
            <a:ext cx="2350836" cy="830997"/>
          </a:xfrm>
          <a:prstGeom prst="rect">
            <a:avLst/>
          </a:prstGeom>
          <a:noFill/>
        </p:spPr>
        <p:txBody>
          <a:bodyPr wrap="square" rtlCol="0">
            <a:spAutoFit/>
          </a:bodyPr>
          <a:lstStyle/>
          <a:p>
            <a:r>
              <a:rPr lang="en-GB" sz="1200" dirty="0">
                <a:hlinkClick r:id="rId3"/>
              </a:rPr>
              <a:t>Understanding the impact of school inspection: An analysis of how school leaders in Wales interpret and respond to inspection outcomes</a:t>
            </a:r>
            <a:endParaRPr lang="en-GB" sz="1200" dirty="0"/>
          </a:p>
        </p:txBody>
      </p:sp>
    </p:spTree>
    <p:extLst>
      <p:ext uri="{BB962C8B-B14F-4D97-AF65-F5344CB8AC3E}">
        <p14:creationId xmlns:p14="http://schemas.microsoft.com/office/powerpoint/2010/main" val="2779538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92161A-98DC-D782-D422-D97B5F3598A3}"/>
              </a:ext>
            </a:extLst>
          </p:cNvPr>
          <p:cNvSpPr>
            <a:spLocks noGrp="1"/>
          </p:cNvSpPr>
          <p:nvPr>
            <p:ph type="ctrTitle"/>
          </p:nvPr>
        </p:nvSpPr>
        <p:spPr>
          <a:xfrm>
            <a:off x="457200" y="4960137"/>
            <a:ext cx="7772400" cy="1463040"/>
          </a:xfrm>
        </p:spPr>
        <p:txBody>
          <a:bodyPr>
            <a:normAutofit/>
          </a:bodyPr>
          <a:lstStyle/>
          <a:p>
            <a:r>
              <a:rPr lang="en-GB" dirty="0"/>
              <a:t>Presentation of data:</a:t>
            </a:r>
            <a:br>
              <a:rPr lang="en-GB" dirty="0"/>
            </a:br>
            <a:r>
              <a:rPr lang="en-GB" dirty="0"/>
              <a:t>thematic analysis</a:t>
            </a:r>
          </a:p>
        </p:txBody>
      </p:sp>
      <p:sp>
        <p:nvSpPr>
          <p:cNvPr id="5" name="Subtitle 4">
            <a:extLst>
              <a:ext uri="{FF2B5EF4-FFF2-40B4-BE49-F238E27FC236}">
                <a16:creationId xmlns:a16="http://schemas.microsoft.com/office/drawing/2014/main" id="{17701F4F-B736-93FA-D4DC-D6C01C9A6DCC}"/>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6846062B-1709-5EF5-0B00-690A87AE813B}"/>
              </a:ext>
            </a:extLst>
          </p:cNvPr>
          <p:cNvPicPr>
            <a:picLocks noChangeAspect="1"/>
          </p:cNvPicPr>
          <p:nvPr/>
        </p:nvPicPr>
        <p:blipFill rotWithShape="1">
          <a:blip r:embed="rId2"/>
          <a:srcRect t="18394" b="16104"/>
          <a:stretch/>
        </p:blipFill>
        <p:spPr>
          <a:xfrm>
            <a:off x="20" y="10"/>
            <a:ext cx="12191980" cy="4571990"/>
          </a:xfrm>
          <a:prstGeom prst="rect">
            <a:avLst/>
          </a:prstGeom>
        </p:spPr>
      </p:pic>
    </p:spTree>
    <p:extLst>
      <p:ext uri="{BB962C8B-B14F-4D97-AF65-F5344CB8AC3E}">
        <p14:creationId xmlns:p14="http://schemas.microsoft.com/office/powerpoint/2010/main" val="15567511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9E521-E82F-03F5-8CE3-579227EABD29}"/>
              </a:ext>
            </a:extLst>
          </p:cNvPr>
          <p:cNvSpPr>
            <a:spLocks noGrp="1"/>
          </p:cNvSpPr>
          <p:nvPr>
            <p:ph type="title"/>
          </p:nvPr>
        </p:nvSpPr>
        <p:spPr/>
        <p:txBody>
          <a:bodyPr/>
          <a:lstStyle/>
          <a:p>
            <a:r>
              <a:rPr lang="en-GB" dirty="0"/>
              <a:t>Research focus</a:t>
            </a:r>
          </a:p>
        </p:txBody>
      </p:sp>
      <p:sp>
        <p:nvSpPr>
          <p:cNvPr id="3" name="Content Placeholder 2">
            <a:extLst>
              <a:ext uri="{FF2B5EF4-FFF2-40B4-BE49-F238E27FC236}">
                <a16:creationId xmlns:a16="http://schemas.microsoft.com/office/drawing/2014/main" id="{75E6A2A6-96E5-B0F4-7FCC-3974CB67EA5B}"/>
              </a:ext>
            </a:extLst>
          </p:cNvPr>
          <p:cNvSpPr>
            <a:spLocks noGrp="1"/>
          </p:cNvSpPr>
          <p:nvPr>
            <p:ph idx="1"/>
          </p:nvPr>
        </p:nvSpPr>
        <p:spPr/>
        <p:txBody>
          <a:bodyPr>
            <a:normAutofit/>
          </a:bodyPr>
          <a:lstStyle/>
          <a:p>
            <a:pPr marL="0" indent="0">
              <a:buNone/>
            </a:pPr>
            <a:r>
              <a:rPr lang="en-GB" sz="5000" dirty="0"/>
              <a:t>An exploration of the perceptions of undergraduate trainee teachers regarding the factors that impacted upon their use of incidental Welsh in the primary classroom.</a:t>
            </a:r>
          </a:p>
        </p:txBody>
      </p:sp>
    </p:spTree>
    <p:extLst>
      <p:ext uri="{BB962C8B-B14F-4D97-AF65-F5344CB8AC3E}">
        <p14:creationId xmlns:p14="http://schemas.microsoft.com/office/powerpoint/2010/main" val="3988899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AA93-98BE-0327-C4B2-62616324B112}"/>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BA41B991-89E6-5490-5620-731E5FDC39EB}"/>
              </a:ext>
            </a:extLst>
          </p:cNvPr>
          <p:cNvSpPr>
            <a:spLocks noGrp="1"/>
          </p:cNvSpPr>
          <p:nvPr>
            <p:ph idx="1"/>
          </p:nvPr>
        </p:nvSpPr>
        <p:spPr>
          <a:xfrm>
            <a:off x="713118" y="2084832"/>
            <a:ext cx="10696754" cy="4224528"/>
          </a:xfrm>
        </p:spPr>
        <p:txBody>
          <a:bodyPr>
            <a:normAutofit fontScale="62500" lnSpcReduction="20000"/>
          </a:bodyPr>
          <a:lstStyle/>
          <a:p>
            <a:r>
              <a:rPr lang="en-GB" sz="4300" dirty="0"/>
              <a:t>1.Does a trainee’s personal level of Welsh impact upon his/her ability to use incidental Welsh in the classroom?</a:t>
            </a:r>
          </a:p>
          <a:p>
            <a:endParaRPr lang="en-GB" sz="4300" dirty="0"/>
          </a:p>
          <a:p>
            <a:r>
              <a:rPr lang="en-GB" sz="4300" dirty="0"/>
              <a:t>2.Do trainee teachers perceive the classroom within which they are placed to have an impact on their use of incidental Welsh?</a:t>
            </a:r>
          </a:p>
          <a:p>
            <a:pPr>
              <a:buFont typeface="Wingdings" panose="05000000000000000000" pitchFamily="2" charset="2"/>
              <a:buChar char="§"/>
            </a:pPr>
            <a:r>
              <a:rPr lang="en-GB" dirty="0"/>
              <a:t>Do trainee teachers believe that some teachers use more incidental Welsh than others? </a:t>
            </a:r>
          </a:p>
          <a:p>
            <a:pPr>
              <a:buFont typeface="Wingdings" panose="05000000000000000000" pitchFamily="2" charset="2"/>
              <a:buChar char="§"/>
            </a:pPr>
            <a:r>
              <a:rPr lang="en-GB" dirty="0"/>
              <a:t>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Do trainee teachers believe that pupils in some classrooms use more incidental Welsh than in others? </a:t>
            </a:r>
          </a:p>
          <a:p>
            <a:pPr>
              <a:buFont typeface="Wingdings" panose="05000000000000000000" pitchFamily="2" charset="2"/>
              <a:buChar char="§"/>
            </a:pPr>
            <a:r>
              <a:rPr lang="en-GB" dirty="0"/>
              <a:t>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Do trainee teachers perceive every school to have the same expectations of them with regard to their use of incidental Welsh?</a:t>
            </a:r>
          </a:p>
        </p:txBody>
      </p:sp>
    </p:spTree>
    <p:extLst>
      <p:ext uri="{BB962C8B-B14F-4D97-AF65-F5344CB8AC3E}">
        <p14:creationId xmlns:p14="http://schemas.microsoft.com/office/powerpoint/2010/main" val="1791506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fontScale="85000" lnSpcReduction="10000"/>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8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2905534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537467"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As a subject, was it more important in some schools than others? What were the expectations of the different schools with regard to the use of Welsh by teachers? By pupils? Who set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What are the expectations of the school with regard to the use of Welsh by teachers? By pupils? Who sets these expectations?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(other teachers/ headteacher/ governors?)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(Athrawon Bro visits?/feeder comprehensive school staff visits?) </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5966316" y="1851804"/>
            <a:ext cx="5886378" cy="4572000"/>
          </a:xfrm>
        </p:spPr>
        <p:txBody>
          <a:bodyPr>
            <a:normAutofit/>
          </a:bodyPr>
          <a:lstStyle/>
          <a:p>
            <a:pPr>
              <a:lnSpc>
                <a:spcPct val="107000"/>
              </a:lnSpc>
              <a:spcAft>
                <a:spcPts val="800"/>
              </a:spcAft>
            </a:pP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 </a:t>
            </a:r>
          </a:p>
          <a:p>
            <a:pPr>
              <a:lnSpc>
                <a:spcPct val="107000"/>
              </a:lnSpc>
              <a:spcAft>
                <a:spcPts val="800"/>
              </a:spcAft>
            </a:pP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400" dirty="0">
                <a:solidFill>
                  <a:schemeClr val="tx1">
                    <a:lumMod val="65000"/>
                    <a:lumOff val="35000"/>
                  </a:schemeClr>
                </a:solidFill>
                <a:effectLst/>
                <a:latin typeface="Calibri" panose="020F0502020204030204" pitchFamily="34" charset="0"/>
                <a:ea typeface="DengXian" panose="02010600030101010101" pitchFamily="2" charset="-122"/>
                <a:cs typeface="Times New Roman" panose="02020603050405020304" pitchFamily="18" charset="0"/>
              </a:rPr>
              <a:t>(Confidence/expectations/other foci relating to teaching)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1024253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9" name="Straight Connector 4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51" name="Rectangle 50">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and question mark">
            <a:extLst>
              <a:ext uri="{FF2B5EF4-FFF2-40B4-BE49-F238E27FC236}">
                <a16:creationId xmlns:a16="http://schemas.microsoft.com/office/drawing/2014/main" id="{422A645E-83A7-2224-FF25-45CE532C8B68}"/>
              </a:ext>
            </a:extLst>
          </p:cNvPr>
          <p:cNvPicPr>
            <a:picLocks noChangeAspect="1"/>
          </p:cNvPicPr>
          <p:nvPr/>
        </p:nvPicPr>
        <p:blipFill rotWithShape="1">
          <a:blip r:embed="rId2">
            <a:alphaModFix amt="45000"/>
          </a:blip>
          <a:srcRect l="25"/>
          <a:stretch/>
        </p:blipFill>
        <p:spPr>
          <a:xfrm>
            <a:off x="20" y="-1"/>
            <a:ext cx="12188932" cy="6858000"/>
          </a:xfrm>
          <a:prstGeom prst="rect">
            <a:avLst/>
          </a:prstGeom>
        </p:spPr>
      </p:pic>
      <p:sp>
        <p:nvSpPr>
          <p:cNvPr id="8" name="Title 7">
            <a:extLst>
              <a:ext uri="{FF2B5EF4-FFF2-40B4-BE49-F238E27FC236}">
                <a16:creationId xmlns:a16="http://schemas.microsoft.com/office/drawing/2014/main" id="{762F459D-9C9A-5418-7A84-1FF1EFA6E62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a:solidFill>
                  <a:schemeClr val="tx1"/>
                </a:solidFill>
                <a:latin typeface="+mj-lt"/>
                <a:ea typeface="+mj-ea"/>
                <a:cs typeface="+mj-cs"/>
              </a:rPr>
              <a:t>What are the themes?</a:t>
            </a:r>
          </a:p>
        </p:txBody>
      </p:sp>
      <p:sp>
        <p:nvSpPr>
          <p:cNvPr id="9" name="Text Placeholder 8">
            <a:extLst>
              <a:ext uri="{FF2B5EF4-FFF2-40B4-BE49-F238E27FC236}">
                <a16:creationId xmlns:a16="http://schemas.microsoft.com/office/drawing/2014/main" id="{9299E9C5-AC07-F718-C5A3-55F005A709C3}"/>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53" name="Straight Connector 52">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DBD5642E-3869-2181-D8CE-17EB6789757B}"/>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DBA1B0FB-D917-4C8C-928F-313BD683BF39}" type="slidenum">
              <a:rPr lang="en-US">
                <a:solidFill>
                  <a:schemeClr val="tx1"/>
                </a:solidFill>
              </a:rPr>
              <a:pPr>
                <a:spcAft>
                  <a:spcPts val="600"/>
                </a:spcAft>
              </a:pPr>
              <a:t>25</a:t>
            </a:fld>
            <a:endParaRPr lang="en-US" dirty="0">
              <a:solidFill>
                <a:schemeClr val="tx1"/>
              </a:solidFill>
            </a:endParaRPr>
          </a:p>
        </p:txBody>
      </p:sp>
    </p:spTree>
    <p:extLst>
      <p:ext uri="{BB962C8B-B14F-4D97-AF65-F5344CB8AC3E}">
        <p14:creationId xmlns:p14="http://schemas.microsoft.com/office/powerpoint/2010/main" val="198299622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22A9-E4ED-A41D-0BCC-60C9E0C60C65}"/>
              </a:ext>
            </a:extLst>
          </p:cNvPr>
          <p:cNvSpPr>
            <a:spLocks noGrp="1"/>
          </p:cNvSpPr>
          <p:nvPr>
            <p:ph type="title"/>
          </p:nvPr>
        </p:nvSpPr>
        <p:spPr/>
        <p:txBody>
          <a:bodyPr/>
          <a:lstStyle/>
          <a:p>
            <a:r>
              <a:rPr lang="en-GB" dirty="0"/>
              <a:t>themes</a:t>
            </a:r>
          </a:p>
        </p:txBody>
      </p:sp>
      <p:pic>
        <p:nvPicPr>
          <p:cNvPr id="7" name="Content Placeholder 6" descr="Table&#10;&#10;Description automatically generated">
            <a:extLst>
              <a:ext uri="{FF2B5EF4-FFF2-40B4-BE49-F238E27FC236}">
                <a16:creationId xmlns:a16="http://schemas.microsoft.com/office/drawing/2014/main" id="{A2B5CE6E-78A2-B7AC-7F6A-145197B03D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57313" y="365184"/>
            <a:ext cx="6334659" cy="6305707"/>
          </a:xfrm>
        </p:spPr>
      </p:pic>
    </p:spTree>
    <p:extLst>
      <p:ext uri="{BB962C8B-B14F-4D97-AF65-F5344CB8AC3E}">
        <p14:creationId xmlns:p14="http://schemas.microsoft.com/office/powerpoint/2010/main" val="6551174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ogramming data on computer monitor">
            <a:extLst>
              <a:ext uri="{FF2B5EF4-FFF2-40B4-BE49-F238E27FC236}">
                <a16:creationId xmlns:a16="http://schemas.microsoft.com/office/drawing/2014/main" id="{B6A8F0F4-77B2-F296-D046-38B2D4EAA074}"/>
              </a:ext>
            </a:extLst>
          </p:cNvPr>
          <p:cNvPicPr>
            <a:picLocks noChangeAspect="1"/>
          </p:cNvPicPr>
          <p:nvPr/>
        </p:nvPicPr>
        <p:blipFill rotWithShape="1">
          <a:blip r:embed="rId2">
            <a:alphaModFix amt="45000"/>
          </a:blip>
          <a:srcRect t="12043" r="-1" b="3665"/>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US" sz="6600">
                <a:solidFill>
                  <a:schemeClr val="tx1"/>
                </a:solidFill>
              </a:rPr>
              <a:t>‘Numbers’ data: Examples of Visuals  </a:t>
            </a:r>
          </a:p>
        </p:txBody>
      </p:sp>
      <p:sp>
        <p:nvSpPr>
          <p:cNvPr id="3" name="Subtitle 2"/>
          <p:cNvSpPr>
            <a:spLocks noGrp="1"/>
          </p:cNvSpPr>
          <p:nvPr>
            <p:ph type="subTitle" idx="1"/>
          </p:nvPr>
        </p:nvSpPr>
        <p:spPr>
          <a:xfrm>
            <a:off x="8451608" y="643467"/>
            <a:ext cx="3096926" cy="5571066"/>
          </a:xfrm>
        </p:spPr>
        <p:txBody>
          <a:bodyPr>
            <a:normAutofit/>
          </a:bodyPr>
          <a:lstStyle/>
          <a:p>
            <a:r>
              <a:rPr lang="en-US" sz="2000">
                <a:solidFill>
                  <a:schemeClr val="tx1"/>
                </a:solidFill>
              </a:rPr>
              <a:t>Use visuals to show how prevalent or typical a finding is in your results.</a:t>
            </a: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56475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E5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1024128" y="585216"/>
            <a:ext cx="6007027" cy="1499616"/>
          </a:xfrm>
        </p:spPr>
        <p:txBody>
          <a:bodyPr>
            <a:normAutofit/>
          </a:bodyPr>
          <a:lstStyle/>
          <a:p>
            <a:r>
              <a:rPr lang="en-US">
                <a:solidFill>
                  <a:srgbClr val="FFFFFF"/>
                </a:solidFill>
              </a:rPr>
              <a:t>What do the numbers mean?</a:t>
            </a:r>
          </a:p>
        </p:txBody>
      </p:sp>
      <p:cxnSp>
        <p:nvCxnSpPr>
          <p:cNvPr id="22" name="Straight Connector 2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1024128" y="2286000"/>
            <a:ext cx="6007027" cy="4023360"/>
          </a:xfrm>
        </p:spPr>
        <p:txBody>
          <a:bodyPr>
            <a:normAutofit/>
          </a:bodyPr>
          <a:lstStyle/>
          <a:p>
            <a:pPr marL="0" indent="0">
              <a:buNone/>
            </a:pPr>
            <a:endParaRPr lang="en-US" sz="1700">
              <a:solidFill>
                <a:srgbClr val="FFFFFF"/>
              </a:solidFill>
            </a:endParaRPr>
          </a:p>
          <a:p>
            <a:pPr marL="0" indent="0">
              <a:buNone/>
            </a:pPr>
            <a:r>
              <a:rPr lang="en-US" sz="1700">
                <a:solidFill>
                  <a:srgbClr val="FFFFFF"/>
                </a:solidFill>
              </a:rPr>
              <a:t>If you use percentages, make sure the reader knows the sample size. </a:t>
            </a:r>
          </a:p>
          <a:p>
            <a:pPr marL="0" indent="0">
              <a:buNone/>
            </a:pPr>
            <a:endParaRPr lang="en-US" sz="1700">
              <a:solidFill>
                <a:srgbClr val="FFFFFF"/>
              </a:solidFill>
            </a:endParaRPr>
          </a:p>
          <a:p>
            <a:pPr marL="0" indent="0">
              <a:buNone/>
            </a:pPr>
            <a:r>
              <a:rPr lang="en-US" sz="1700">
                <a:solidFill>
                  <a:srgbClr val="FFFFFF"/>
                </a:solidFill>
              </a:rPr>
              <a:t>                    100% of the participants agreed</a:t>
            </a:r>
          </a:p>
          <a:p>
            <a:pPr marL="0" indent="0">
              <a:buNone/>
            </a:pPr>
            <a:endParaRPr lang="en-US" sz="1700">
              <a:solidFill>
                <a:srgbClr val="FFFFFF"/>
              </a:solidFill>
            </a:endParaRPr>
          </a:p>
          <a:p>
            <a:pPr marL="0" indent="0">
              <a:buNone/>
            </a:pPr>
            <a:r>
              <a:rPr lang="en-US" sz="1700">
                <a:solidFill>
                  <a:srgbClr val="FFFFFF"/>
                </a:solidFill>
              </a:rPr>
              <a:t>              (but there were only five participants in the sample)</a:t>
            </a:r>
          </a:p>
          <a:p>
            <a:endParaRPr lang="en-US" sz="1700">
              <a:solidFill>
                <a:srgbClr val="FFFFFF"/>
              </a:solidFill>
            </a:endParaRPr>
          </a:p>
          <a:p>
            <a:pPr marL="0" indent="0">
              <a:buNone/>
            </a:pPr>
            <a:r>
              <a:rPr lang="en-US" sz="1700">
                <a:solidFill>
                  <a:srgbClr val="FFFFFF"/>
                </a:solidFill>
              </a:rPr>
              <a:t>Make sure the numbers are not misleading.</a:t>
            </a:r>
          </a:p>
          <a:p>
            <a:pPr marL="0" indent="0">
              <a:buNone/>
            </a:pPr>
            <a:r>
              <a:rPr lang="en-US" sz="1700">
                <a:solidFill>
                  <a:srgbClr val="FFFFFF"/>
                </a:solidFill>
              </a:rPr>
              <a:t>             </a:t>
            </a:r>
          </a:p>
        </p:txBody>
      </p:sp>
      <p:pic>
        <p:nvPicPr>
          <p:cNvPr id="16" name="Picture 15" descr="Rubberized numbers on the wall">
            <a:extLst>
              <a:ext uri="{FF2B5EF4-FFF2-40B4-BE49-F238E27FC236}">
                <a16:creationId xmlns:a16="http://schemas.microsoft.com/office/drawing/2014/main" id="{DD63BFC7-0797-9B38-C607-10BE015EF18B}"/>
              </a:ext>
            </a:extLst>
          </p:cNvPr>
          <p:cNvPicPr>
            <a:picLocks noChangeAspect="1"/>
          </p:cNvPicPr>
          <p:nvPr/>
        </p:nvPicPr>
        <p:blipFill rotWithShape="1">
          <a:blip r:embed="rId2"/>
          <a:srcRect l="28227" r="26613" b="-1"/>
          <a:stretch/>
        </p:blipFill>
        <p:spPr>
          <a:xfrm>
            <a:off x="7552266" y="10"/>
            <a:ext cx="4639734" cy="6857990"/>
          </a:xfrm>
          <a:prstGeom prst="rect">
            <a:avLst/>
          </a:prstGeom>
        </p:spPr>
      </p:pic>
    </p:spTree>
    <p:extLst>
      <p:ext uri="{BB962C8B-B14F-4D97-AF65-F5344CB8AC3E}">
        <p14:creationId xmlns:p14="http://schemas.microsoft.com/office/powerpoint/2010/main" val="198551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use graphs and charts to show prevalence</a:t>
            </a:r>
          </a:p>
        </p:txBody>
      </p:sp>
      <p:graphicFrame>
        <p:nvGraphicFramePr>
          <p:cNvPr id="6" name="Content Placeholder 5" descr="Clustered Column chart showing the values of 3 series for 4 categories"/>
          <p:cNvGraphicFramePr>
            <a:graphicFrameLocks noGrp="1"/>
          </p:cNvGraphicFramePr>
          <p:nvPr>
            <p:ph idx="1"/>
          </p:nvPr>
        </p:nvGraphicFramePr>
        <p:xfrm>
          <a:off x="1104900" y="1600200"/>
          <a:ext cx="9982200" cy="45720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10278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2BE0-CC46-1C47-32BC-111E47B63120}"/>
              </a:ext>
            </a:extLst>
          </p:cNvPr>
          <p:cNvSpPr>
            <a:spLocks noGrp="1"/>
          </p:cNvSpPr>
          <p:nvPr>
            <p:ph type="title"/>
          </p:nvPr>
        </p:nvSpPr>
        <p:spPr>
          <a:xfrm>
            <a:off x="1016754" y="227497"/>
            <a:ext cx="9720072" cy="1499616"/>
          </a:xfrm>
        </p:spPr>
        <p:txBody>
          <a:bodyPr anchor="b">
            <a:normAutofit/>
          </a:bodyPr>
          <a:lstStyle/>
          <a:p>
            <a:r>
              <a:rPr lang="en-GB" dirty="0"/>
              <a:t>Contextual Information: Location</a:t>
            </a:r>
          </a:p>
        </p:txBody>
      </p:sp>
      <p:pic>
        <p:nvPicPr>
          <p:cNvPr id="5" name="Content Placeholder 4" descr="Chart, pie chart&#10;&#10;Description automatically generated">
            <a:extLst>
              <a:ext uri="{FF2B5EF4-FFF2-40B4-BE49-F238E27FC236}">
                <a16:creationId xmlns:a16="http://schemas.microsoft.com/office/drawing/2014/main" id="{064DB1F2-B7AE-4C34-DAAB-64019301D02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p:blipFill>
        <p:spPr>
          <a:xfrm>
            <a:off x="1912502" y="1771816"/>
            <a:ext cx="9119292" cy="4993272"/>
          </a:xfrm>
          <a:noFill/>
        </p:spPr>
      </p:pic>
      <p:sp>
        <p:nvSpPr>
          <p:cNvPr id="3" name="Oval 2">
            <a:extLst>
              <a:ext uri="{FF2B5EF4-FFF2-40B4-BE49-F238E27FC236}">
                <a16:creationId xmlns:a16="http://schemas.microsoft.com/office/drawing/2014/main" id="{AC7D7EBF-A415-9C82-8081-40876928525C}"/>
              </a:ext>
            </a:extLst>
          </p:cNvPr>
          <p:cNvSpPr/>
          <p:nvPr/>
        </p:nvSpPr>
        <p:spPr>
          <a:xfrm>
            <a:off x="9210323" y="6205699"/>
            <a:ext cx="958204" cy="42480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9207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04D58-C385-4F51-A938-805A9CF29E82}"/>
              </a:ext>
            </a:extLst>
          </p:cNvPr>
          <p:cNvSpPr>
            <a:spLocks noGrp="1"/>
          </p:cNvSpPr>
          <p:nvPr>
            <p:ph type="title"/>
          </p:nvPr>
        </p:nvSpPr>
        <p:spPr/>
        <p:txBody>
          <a:bodyPr/>
          <a:lstStyle/>
          <a:p>
            <a:r>
              <a:rPr lang="en-GB" dirty="0"/>
              <a:t>Contextual Information: </a:t>
            </a:r>
            <a:br>
              <a:rPr lang="en-GB" dirty="0"/>
            </a:br>
            <a:r>
              <a:rPr lang="en-GB" dirty="0"/>
              <a:t>location</a:t>
            </a:r>
          </a:p>
        </p:txBody>
      </p:sp>
      <p:pic>
        <p:nvPicPr>
          <p:cNvPr id="7" name="Content Placeholder 6" descr="Chart, bar chart&#10;&#10;Description automatically generated">
            <a:extLst>
              <a:ext uri="{FF2B5EF4-FFF2-40B4-BE49-F238E27FC236}">
                <a16:creationId xmlns:a16="http://schemas.microsoft.com/office/drawing/2014/main" id="{9DFA16E3-7DB1-C915-0ECB-83E0B084C7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8126" y="1840302"/>
            <a:ext cx="9461432" cy="4897895"/>
          </a:xfrm>
        </p:spPr>
      </p:pic>
    </p:spTree>
    <p:extLst>
      <p:ext uri="{BB962C8B-B14F-4D97-AF65-F5344CB8AC3E}">
        <p14:creationId xmlns:p14="http://schemas.microsoft.com/office/powerpoint/2010/main" val="42051281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4F93-83E9-8500-301B-B88FAA8A5BEC}"/>
              </a:ext>
            </a:extLst>
          </p:cNvPr>
          <p:cNvSpPr>
            <a:spLocks noGrp="1"/>
          </p:cNvSpPr>
          <p:nvPr>
            <p:ph type="title"/>
          </p:nvPr>
        </p:nvSpPr>
        <p:spPr/>
        <p:txBody>
          <a:bodyPr/>
          <a:lstStyle/>
          <a:p>
            <a:r>
              <a:rPr lang="en-GB" dirty="0"/>
              <a:t>Contextual Information: </a:t>
            </a:r>
            <a:br>
              <a:rPr lang="en-GB" dirty="0"/>
            </a:br>
            <a:r>
              <a:rPr lang="en-GB" dirty="0"/>
              <a:t>age-groups taught</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CF083A4-219C-B7DB-A2D9-0CA2344FDA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11284" y="1882082"/>
            <a:ext cx="8070119" cy="4975918"/>
          </a:xfrm>
        </p:spPr>
      </p:pic>
    </p:spTree>
    <p:extLst>
      <p:ext uri="{BB962C8B-B14F-4D97-AF65-F5344CB8AC3E}">
        <p14:creationId xmlns:p14="http://schemas.microsoft.com/office/powerpoint/2010/main" val="14509710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E6B3-5C53-D650-4635-F7DBF88751E6}"/>
              </a:ext>
            </a:extLst>
          </p:cNvPr>
          <p:cNvSpPr>
            <a:spLocks noGrp="1"/>
          </p:cNvSpPr>
          <p:nvPr>
            <p:ph type="title"/>
          </p:nvPr>
        </p:nvSpPr>
        <p:spPr/>
        <p:txBody>
          <a:bodyPr/>
          <a:lstStyle/>
          <a:p>
            <a:r>
              <a:rPr lang="en-GB" dirty="0"/>
              <a:t>Regularity</a:t>
            </a:r>
          </a:p>
        </p:txBody>
      </p:sp>
      <p:pic>
        <p:nvPicPr>
          <p:cNvPr id="9" name="Content Placeholder 8" descr="Chart, bar chart&#10;&#10;Description automatically generated">
            <a:extLst>
              <a:ext uri="{FF2B5EF4-FFF2-40B4-BE49-F238E27FC236}">
                <a16:creationId xmlns:a16="http://schemas.microsoft.com/office/drawing/2014/main" id="{BDF2684C-AF95-C83B-9028-75113D2F1B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9398" y="1800045"/>
            <a:ext cx="9567473" cy="4788194"/>
          </a:xfrm>
        </p:spPr>
      </p:pic>
    </p:spTree>
    <p:extLst>
      <p:ext uri="{BB962C8B-B14F-4D97-AF65-F5344CB8AC3E}">
        <p14:creationId xmlns:p14="http://schemas.microsoft.com/office/powerpoint/2010/main" val="23404985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DD5A-7760-B61D-0E3E-B8A168EC2FFC}"/>
              </a:ext>
            </a:extLst>
          </p:cNvPr>
          <p:cNvSpPr>
            <a:spLocks noGrp="1"/>
          </p:cNvSpPr>
          <p:nvPr>
            <p:ph type="title"/>
          </p:nvPr>
        </p:nvSpPr>
        <p:spPr/>
        <p:txBody>
          <a:bodyPr/>
          <a:lstStyle/>
          <a:p>
            <a:r>
              <a:rPr lang="en-GB" dirty="0"/>
              <a:t>Regularity of use - patterns</a:t>
            </a:r>
          </a:p>
        </p:txBody>
      </p:sp>
      <p:pic>
        <p:nvPicPr>
          <p:cNvPr id="5" name="Content Placeholder 4" descr="Chart, bar chart&#10;&#10;Description automatically generated">
            <a:extLst>
              <a:ext uri="{FF2B5EF4-FFF2-40B4-BE49-F238E27FC236}">
                <a16:creationId xmlns:a16="http://schemas.microsoft.com/office/drawing/2014/main" id="{97708DB3-4D6D-B55D-7BB0-5BBC840F6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1557" y="1857556"/>
            <a:ext cx="9855002" cy="4777632"/>
          </a:xfrm>
        </p:spPr>
      </p:pic>
    </p:spTree>
    <p:extLst>
      <p:ext uri="{BB962C8B-B14F-4D97-AF65-F5344CB8AC3E}">
        <p14:creationId xmlns:p14="http://schemas.microsoft.com/office/powerpoint/2010/main" val="3884641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use tables and lists</a:t>
            </a:r>
          </a:p>
        </p:txBody>
      </p:sp>
      <p:graphicFrame>
        <p:nvGraphicFramePr>
          <p:cNvPr id="16" name="Content Placeholder 15"/>
          <p:cNvGraphicFramePr>
            <a:graphicFrameLocks noGrp="1"/>
          </p:cNvGraphicFramePr>
          <p:nvPr>
            <p:ph idx="1"/>
          </p:nvPr>
        </p:nvGraphicFramePr>
        <p:xfrm>
          <a:off x="1159654" y="2169647"/>
          <a:ext cx="9982200" cy="1828800"/>
        </p:xfrm>
        <a:graphic>
          <a:graphicData uri="http://schemas.openxmlformats.org/drawingml/2006/table">
            <a:tbl>
              <a:tblPr firstRow="1" bandRow="1">
                <a:tableStyleId>{5C22544A-7EE6-4342-B048-85BDC9FD1C3A}</a:tableStyleId>
              </a:tblPr>
              <a:tblGrid>
                <a:gridCol w="3327400">
                  <a:extLst>
                    <a:ext uri="{9D8B030D-6E8A-4147-A177-3AD203B41FA5}">
                      <a16:colId xmlns:a16="http://schemas.microsoft.com/office/drawing/2014/main" val="20000"/>
                    </a:ext>
                  </a:extLst>
                </a:gridCol>
                <a:gridCol w="3327400">
                  <a:extLst>
                    <a:ext uri="{9D8B030D-6E8A-4147-A177-3AD203B41FA5}">
                      <a16:colId xmlns:a16="http://schemas.microsoft.com/office/drawing/2014/main" val="20001"/>
                    </a:ext>
                  </a:extLst>
                </a:gridCol>
                <a:gridCol w="3327400">
                  <a:extLst>
                    <a:ext uri="{9D8B030D-6E8A-4147-A177-3AD203B41FA5}">
                      <a16:colId xmlns:a16="http://schemas.microsoft.com/office/drawing/2014/main" val="20002"/>
                    </a:ext>
                  </a:extLst>
                </a:gridCol>
              </a:tblGrid>
              <a:tr h="457200">
                <a:tc>
                  <a:txBody>
                    <a:bodyPr/>
                    <a:lstStyle/>
                    <a:p>
                      <a:r>
                        <a:rPr lang="en-US" dirty="0"/>
                        <a:t>Class</a:t>
                      </a:r>
                      <a:endParaRPr dirty="0"/>
                    </a:p>
                  </a:txBody>
                  <a:tcPr anchor="ctr"/>
                </a:tc>
                <a:tc>
                  <a:txBody>
                    <a:bodyPr/>
                    <a:lstStyle/>
                    <a:p>
                      <a:pPr algn="ctr"/>
                      <a:r>
                        <a:rPr dirty="0"/>
                        <a:t>Group 1</a:t>
                      </a:r>
                    </a:p>
                  </a:txBody>
                  <a:tcPr anchor="ctr"/>
                </a:tc>
                <a:tc>
                  <a:txBody>
                    <a:bodyPr/>
                    <a:lstStyle/>
                    <a:p>
                      <a:pPr algn="ctr"/>
                      <a:r>
                        <a:rPr dirty="0"/>
                        <a:t>Group 2</a:t>
                      </a:r>
                    </a:p>
                  </a:txBody>
                  <a:tcPr anchor="ctr"/>
                </a:tc>
                <a:extLst>
                  <a:ext uri="{0D108BD9-81ED-4DB2-BD59-A6C34878D82A}">
                    <a16:rowId xmlns:a16="http://schemas.microsoft.com/office/drawing/2014/main" val="10000"/>
                  </a:ext>
                </a:extLst>
              </a:tr>
              <a:tr h="457200">
                <a:tc>
                  <a:txBody>
                    <a:bodyPr/>
                    <a:lstStyle/>
                    <a:p>
                      <a:r>
                        <a:rPr dirty="0"/>
                        <a:t>Class 1</a:t>
                      </a:r>
                    </a:p>
                  </a:txBody>
                  <a:tcPr anchor="ctr"/>
                </a:tc>
                <a:tc>
                  <a:txBody>
                    <a:bodyPr/>
                    <a:lstStyle/>
                    <a:p>
                      <a:pPr algn="ctr"/>
                      <a:r>
                        <a:rPr dirty="0"/>
                        <a:t>82</a:t>
                      </a:r>
                    </a:p>
                  </a:txBody>
                  <a:tcPr anchor="ctr"/>
                </a:tc>
                <a:tc>
                  <a:txBody>
                    <a:bodyPr/>
                    <a:lstStyle/>
                    <a:p>
                      <a:pPr algn="ctr"/>
                      <a:r>
                        <a:t>95</a:t>
                      </a:r>
                    </a:p>
                  </a:txBody>
                  <a:tcPr anchor="ctr"/>
                </a:tc>
                <a:extLst>
                  <a:ext uri="{0D108BD9-81ED-4DB2-BD59-A6C34878D82A}">
                    <a16:rowId xmlns:a16="http://schemas.microsoft.com/office/drawing/2014/main" val="10001"/>
                  </a:ext>
                </a:extLst>
              </a:tr>
              <a:tr h="457200">
                <a:tc>
                  <a:txBody>
                    <a:bodyPr/>
                    <a:lstStyle/>
                    <a:p>
                      <a:r>
                        <a:t>Class</a:t>
                      </a:r>
                      <a:r>
                        <a:rPr baseline="0"/>
                        <a:t> 2</a:t>
                      </a:r>
                      <a:endParaRPr/>
                    </a:p>
                  </a:txBody>
                  <a:tcPr anchor="ctr"/>
                </a:tc>
                <a:tc>
                  <a:txBody>
                    <a:bodyPr/>
                    <a:lstStyle/>
                    <a:p>
                      <a:pPr algn="ctr"/>
                      <a:r>
                        <a:rPr dirty="0"/>
                        <a:t>76</a:t>
                      </a:r>
                    </a:p>
                  </a:txBody>
                  <a:tcPr anchor="ctr"/>
                </a:tc>
                <a:tc>
                  <a:txBody>
                    <a:bodyPr/>
                    <a:lstStyle/>
                    <a:p>
                      <a:pPr algn="ctr"/>
                      <a:r>
                        <a:rPr dirty="0"/>
                        <a:t>88</a:t>
                      </a:r>
                    </a:p>
                  </a:txBody>
                  <a:tcPr anchor="ctr"/>
                </a:tc>
                <a:extLst>
                  <a:ext uri="{0D108BD9-81ED-4DB2-BD59-A6C34878D82A}">
                    <a16:rowId xmlns:a16="http://schemas.microsoft.com/office/drawing/2014/main" val="10002"/>
                  </a:ext>
                </a:extLst>
              </a:tr>
              <a:tr h="457200">
                <a:tc>
                  <a:txBody>
                    <a:bodyPr/>
                    <a:lstStyle/>
                    <a:p>
                      <a:r>
                        <a:t>Class 3</a:t>
                      </a:r>
                    </a:p>
                  </a:txBody>
                  <a:tcPr anchor="ctr"/>
                </a:tc>
                <a:tc>
                  <a:txBody>
                    <a:bodyPr/>
                    <a:lstStyle/>
                    <a:p>
                      <a:pPr algn="ctr"/>
                      <a:r>
                        <a:t>84</a:t>
                      </a:r>
                    </a:p>
                  </a:txBody>
                  <a:tcPr anchor="ctr"/>
                </a:tc>
                <a:tc>
                  <a:txBody>
                    <a:bodyPr/>
                    <a:lstStyle/>
                    <a:p>
                      <a:pPr algn="ctr"/>
                      <a:r>
                        <a:rPr dirty="0"/>
                        <a:t>90</a:t>
                      </a: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03A16-FE46-ED17-827B-B599C307D991}"/>
              </a:ext>
            </a:extLst>
          </p:cNvPr>
          <p:cNvSpPr>
            <a:spLocks noGrp="1"/>
          </p:cNvSpPr>
          <p:nvPr>
            <p:ph type="title"/>
          </p:nvPr>
        </p:nvSpPr>
        <p:spPr/>
        <p:txBody>
          <a:bodyPr/>
          <a:lstStyle/>
          <a:p>
            <a:r>
              <a:rPr lang="en-GB" dirty="0"/>
              <a:t>To present information</a:t>
            </a:r>
          </a:p>
        </p:txBody>
      </p:sp>
      <p:pic>
        <p:nvPicPr>
          <p:cNvPr id="13" name="Content Placeholder 12" descr="Table&#10;&#10;Description automatically generated">
            <a:extLst>
              <a:ext uri="{FF2B5EF4-FFF2-40B4-BE49-F238E27FC236}">
                <a16:creationId xmlns:a16="http://schemas.microsoft.com/office/drawing/2014/main" id="{44767150-0D97-E11F-F872-376BE93B0D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68684" y="1736650"/>
            <a:ext cx="9093569" cy="4477684"/>
          </a:xfrm>
        </p:spPr>
      </p:pic>
    </p:spTree>
    <p:extLst>
      <p:ext uri="{BB962C8B-B14F-4D97-AF65-F5344CB8AC3E}">
        <p14:creationId xmlns:p14="http://schemas.microsoft.com/office/powerpoint/2010/main" val="7575722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7353-0F7D-A071-6A6E-B67CF51C0927}"/>
              </a:ext>
            </a:extLst>
          </p:cNvPr>
          <p:cNvSpPr>
            <a:spLocks noGrp="1"/>
          </p:cNvSpPr>
          <p:nvPr>
            <p:ph type="title"/>
          </p:nvPr>
        </p:nvSpPr>
        <p:spPr>
          <a:xfrm>
            <a:off x="876300" y="585216"/>
            <a:ext cx="11518900" cy="1499616"/>
          </a:xfrm>
        </p:spPr>
        <p:txBody>
          <a:bodyPr/>
          <a:lstStyle/>
          <a:p>
            <a:r>
              <a:rPr lang="en-GB" dirty="0"/>
              <a:t>To show process (Thematic Analysis)</a:t>
            </a:r>
          </a:p>
        </p:txBody>
      </p:sp>
      <p:pic>
        <p:nvPicPr>
          <p:cNvPr id="9" name="Content Placeholder 8" descr="Table&#10;&#10;Description automatically generated">
            <a:extLst>
              <a:ext uri="{FF2B5EF4-FFF2-40B4-BE49-F238E27FC236}">
                <a16:creationId xmlns:a16="http://schemas.microsoft.com/office/drawing/2014/main" id="{17E7BD95-0FC4-C9C2-2F79-86FD60F62C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5054" y="1777331"/>
            <a:ext cx="8541891" cy="4696109"/>
          </a:xfrm>
        </p:spPr>
      </p:pic>
    </p:spTree>
    <p:extLst>
      <p:ext uri="{BB962C8B-B14F-4D97-AF65-F5344CB8AC3E}">
        <p14:creationId xmlns:p14="http://schemas.microsoft.com/office/powerpoint/2010/main" val="20074263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6D08D-A496-8BAE-27E4-AB59315A4BC3}"/>
              </a:ext>
            </a:extLst>
          </p:cNvPr>
          <p:cNvSpPr>
            <a:spLocks noGrp="1"/>
          </p:cNvSpPr>
          <p:nvPr>
            <p:ph type="title"/>
          </p:nvPr>
        </p:nvSpPr>
        <p:spPr/>
        <p:txBody>
          <a:bodyPr/>
          <a:lstStyle/>
          <a:p>
            <a:r>
              <a:rPr lang="en-GB" dirty="0"/>
              <a:t>To show process (data analysis)</a:t>
            </a:r>
          </a:p>
        </p:txBody>
      </p:sp>
      <p:pic>
        <p:nvPicPr>
          <p:cNvPr id="8" name="Content Placeholder 7" descr="A table of information&#10;&#10;Description automatically generated with medium confidence">
            <a:extLst>
              <a:ext uri="{FF2B5EF4-FFF2-40B4-BE49-F238E27FC236}">
                <a16:creationId xmlns:a16="http://schemas.microsoft.com/office/drawing/2014/main" id="{F5A72E36-7ABD-C824-DF57-134384E1E836}"/>
              </a:ext>
            </a:extLst>
          </p:cNvPr>
          <p:cNvPicPr>
            <a:picLocks noGrp="1" noChangeAspect="1"/>
          </p:cNvPicPr>
          <p:nvPr>
            <p:ph idx="1"/>
          </p:nvPr>
        </p:nvPicPr>
        <p:blipFill>
          <a:blip r:embed="rId2"/>
          <a:stretch>
            <a:fillRect/>
          </a:stretch>
        </p:blipFill>
        <p:spPr>
          <a:xfrm>
            <a:off x="1953029" y="1831676"/>
            <a:ext cx="6817159" cy="4961567"/>
          </a:xfrm>
        </p:spPr>
      </p:pic>
    </p:spTree>
    <p:extLst>
      <p:ext uri="{BB962C8B-B14F-4D97-AF65-F5344CB8AC3E}">
        <p14:creationId xmlns:p14="http://schemas.microsoft.com/office/powerpoint/2010/main" val="9190058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32DB-A00D-8346-9795-186F0BD3FC41}"/>
              </a:ext>
            </a:extLst>
          </p:cNvPr>
          <p:cNvSpPr>
            <a:spLocks noGrp="1"/>
          </p:cNvSpPr>
          <p:nvPr>
            <p:ph type="title"/>
          </p:nvPr>
        </p:nvSpPr>
        <p:spPr/>
        <p:txBody>
          <a:bodyPr/>
          <a:lstStyle/>
          <a:p>
            <a:r>
              <a:rPr lang="en-GB" dirty="0"/>
              <a:t>To show process (research approach)</a:t>
            </a:r>
          </a:p>
        </p:txBody>
      </p:sp>
      <p:pic>
        <p:nvPicPr>
          <p:cNvPr id="8" name="Content Placeholder 7" descr="A table with text on it&#10;&#10;Description automatically generated">
            <a:extLst>
              <a:ext uri="{FF2B5EF4-FFF2-40B4-BE49-F238E27FC236}">
                <a16:creationId xmlns:a16="http://schemas.microsoft.com/office/drawing/2014/main" id="{8FB7F185-8134-9F32-43EF-4FABE2716D1C}"/>
              </a:ext>
            </a:extLst>
          </p:cNvPr>
          <p:cNvPicPr>
            <a:picLocks noGrp="1" noChangeAspect="1"/>
          </p:cNvPicPr>
          <p:nvPr>
            <p:ph idx="1"/>
          </p:nvPr>
        </p:nvPicPr>
        <p:blipFill>
          <a:blip r:embed="rId2"/>
          <a:stretch>
            <a:fillRect/>
          </a:stretch>
        </p:blipFill>
        <p:spPr>
          <a:xfrm>
            <a:off x="2128095" y="2050540"/>
            <a:ext cx="7512138" cy="4557324"/>
          </a:xfrm>
        </p:spPr>
      </p:pic>
      <p:sp>
        <p:nvSpPr>
          <p:cNvPr id="9" name="TextBox 8">
            <a:extLst>
              <a:ext uri="{FF2B5EF4-FFF2-40B4-BE49-F238E27FC236}">
                <a16:creationId xmlns:a16="http://schemas.microsoft.com/office/drawing/2014/main" id="{C9676055-AA17-9938-46C1-0F5F0F3C77FC}"/>
              </a:ext>
            </a:extLst>
          </p:cNvPr>
          <p:cNvSpPr txBox="1"/>
          <p:nvPr/>
        </p:nvSpPr>
        <p:spPr>
          <a:xfrm>
            <a:off x="10610490" y="5488911"/>
            <a:ext cx="1380227" cy="1200329"/>
          </a:xfrm>
          <a:prstGeom prst="rect">
            <a:avLst/>
          </a:prstGeom>
          <a:noFill/>
          <a:ln>
            <a:solidFill>
              <a:schemeClr val="accent2">
                <a:lumMod val="20000"/>
                <a:lumOff val="80000"/>
              </a:schemeClr>
            </a:solidFill>
          </a:ln>
        </p:spPr>
        <p:txBody>
          <a:bodyPr wrap="square" rtlCol="0">
            <a:spAutoFit/>
          </a:bodyPr>
          <a:lstStyle/>
          <a:p>
            <a:r>
              <a:rPr lang="en-GB" sz="1200" dirty="0">
                <a:hlinkClick r:id="rId3"/>
              </a:rPr>
              <a:t>Simulated Online Music Composing Lessons: developing teaching models through action research</a:t>
            </a:r>
            <a:endParaRPr lang="en-GB" sz="1200" dirty="0"/>
          </a:p>
        </p:txBody>
      </p:sp>
    </p:spTree>
    <p:extLst>
      <p:ext uri="{BB962C8B-B14F-4D97-AF65-F5344CB8AC3E}">
        <p14:creationId xmlns:p14="http://schemas.microsoft.com/office/powerpoint/2010/main" val="1651894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3C099-119A-3888-B025-E2B2DDD27041}"/>
              </a:ext>
            </a:extLst>
          </p:cNvPr>
          <p:cNvSpPr>
            <a:spLocks noGrp="1"/>
          </p:cNvSpPr>
          <p:nvPr>
            <p:ph type="title"/>
          </p:nvPr>
        </p:nvSpPr>
        <p:spPr/>
        <p:txBody>
          <a:bodyPr/>
          <a:lstStyle/>
          <a:p>
            <a:r>
              <a:rPr lang="en-GB" dirty="0"/>
              <a:t>example: use graphics</a:t>
            </a:r>
          </a:p>
        </p:txBody>
      </p:sp>
      <p:pic>
        <p:nvPicPr>
          <p:cNvPr id="8" name="Content Placeholder 7" descr="A diagram of a circular cycle&#10;&#10;Description automatically generated">
            <a:extLst>
              <a:ext uri="{FF2B5EF4-FFF2-40B4-BE49-F238E27FC236}">
                <a16:creationId xmlns:a16="http://schemas.microsoft.com/office/drawing/2014/main" id="{18507380-A345-5D00-CFFB-7AD2E5DE1C65}"/>
              </a:ext>
            </a:extLst>
          </p:cNvPr>
          <p:cNvPicPr>
            <a:picLocks noGrp="1" noChangeAspect="1"/>
          </p:cNvPicPr>
          <p:nvPr>
            <p:ph idx="1"/>
          </p:nvPr>
        </p:nvPicPr>
        <p:blipFill>
          <a:blip r:embed="rId2"/>
          <a:stretch>
            <a:fillRect/>
          </a:stretch>
        </p:blipFill>
        <p:spPr>
          <a:xfrm>
            <a:off x="2844801" y="1646225"/>
            <a:ext cx="5954726" cy="4978665"/>
          </a:xfrm>
        </p:spPr>
      </p:pic>
    </p:spTree>
    <p:extLst>
      <p:ext uri="{BB962C8B-B14F-4D97-AF65-F5344CB8AC3E}">
        <p14:creationId xmlns:p14="http://schemas.microsoft.com/office/powerpoint/2010/main" val="28104005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5464E-3070-2139-524B-9D093F899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2DFAF-8272-F6C8-3BA9-276A5635D9D4}"/>
              </a:ext>
            </a:extLst>
          </p:cNvPr>
          <p:cNvSpPr>
            <a:spLocks noGrp="1"/>
          </p:cNvSpPr>
          <p:nvPr>
            <p:ph type="title"/>
          </p:nvPr>
        </p:nvSpPr>
        <p:spPr/>
        <p:txBody>
          <a:bodyPr/>
          <a:lstStyle/>
          <a:p>
            <a:r>
              <a:rPr lang="en-GB" dirty="0"/>
              <a:t>example: use graphics</a:t>
            </a:r>
          </a:p>
        </p:txBody>
      </p:sp>
      <p:pic>
        <p:nvPicPr>
          <p:cNvPr id="6" name="Content Placeholder 5" descr="A diagram of a research process&#10;&#10;Description automatically generated">
            <a:extLst>
              <a:ext uri="{FF2B5EF4-FFF2-40B4-BE49-F238E27FC236}">
                <a16:creationId xmlns:a16="http://schemas.microsoft.com/office/drawing/2014/main" id="{58E61584-1409-CF37-6837-DD7EA4EC5ABD}"/>
              </a:ext>
            </a:extLst>
          </p:cNvPr>
          <p:cNvPicPr>
            <a:picLocks noGrp="1" noChangeAspect="1"/>
          </p:cNvPicPr>
          <p:nvPr>
            <p:ph idx="1"/>
          </p:nvPr>
        </p:nvPicPr>
        <p:blipFill>
          <a:blip r:embed="rId2"/>
          <a:stretch>
            <a:fillRect/>
          </a:stretch>
        </p:blipFill>
        <p:spPr>
          <a:xfrm>
            <a:off x="1719031" y="1874975"/>
            <a:ext cx="7692006" cy="4758218"/>
          </a:xfrm>
        </p:spPr>
      </p:pic>
    </p:spTree>
    <p:extLst>
      <p:ext uri="{BB962C8B-B14F-4D97-AF65-F5344CB8AC3E}">
        <p14:creationId xmlns:p14="http://schemas.microsoft.com/office/powerpoint/2010/main" val="15343735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86E3A5-3F95-AB68-5FD9-F5742C4786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3D640B-9CF1-2D49-B9FE-83442EE52412}"/>
              </a:ext>
            </a:extLst>
          </p:cNvPr>
          <p:cNvSpPr>
            <a:spLocks noGrp="1"/>
          </p:cNvSpPr>
          <p:nvPr>
            <p:ph type="title"/>
          </p:nvPr>
        </p:nvSpPr>
        <p:spPr/>
        <p:txBody>
          <a:bodyPr/>
          <a:lstStyle/>
          <a:p>
            <a:r>
              <a:rPr lang="en-GB" dirty="0"/>
              <a:t>example: use graphics</a:t>
            </a:r>
          </a:p>
        </p:txBody>
      </p:sp>
      <p:pic>
        <p:nvPicPr>
          <p:cNvPr id="6" name="Content Placeholder 5" descr="A screenshot of a computer&#10;&#10;Description automatically generated">
            <a:extLst>
              <a:ext uri="{FF2B5EF4-FFF2-40B4-BE49-F238E27FC236}">
                <a16:creationId xmlns:a16="http://schemas.microsoft.com/office/drawing/2014/main" id="{9604912F-DEB3-2012-7103-839598252AD0}"/>
              </a:ext>
            </a:extLst>
          </p:cNvPr>
          <p:cNvPicPr>
            <a:picLocks noGrp="1" noChangeAspect="1"/>
          </p:cNvPicPr>
          <p:nvPr>
            <p:ph idx="1"/>
          </p:nvPr>
        </p:nvPicPr>
        <p:blipFill>
          <a:blip r:embed="rId2"/>
          <a:stretch>
            <a:fillRect/>
          </a:stretch>
        </p:blipFill>
        <p:spPr>
          <a:xfrm>
            <a:off x="2120503" y="1867863"/>
            <a:ext cx="7950994" cy="4796348"/>
          </a:xfrm>
        </p:spPr>
      </p:pic>
    </p:spTree>
    <p:extLst>
      <p:ext uri="{BB962C8B-B14F-4D97-AF65-F5344CB8AC3E}">
        <p14:creationId xmlns:p14="http://schemas.microsoft.com/office/powerpoint/2010/main" val="37036195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101010 data lines to infinity">
            <a:extLst>
              <a:ext uri="{FF2B5EF4-FFF2-40B4-BE49-F238E27FC236}">
                <a16:creationId xmlns:a16="http://schemas.microsoft.com/office/drawing/2014/main" id="{2C2C412D-0475-F6B1-70EE-0DBA52A3FD2C}"/>
              </a:ext>
            </a:extLst>
          </p:cNvPr>
          <p:cNvPicPr>
            <a:picLocks noChangeAspect="1"/>
          </p:cNvPicPr>
          <p:nvPr/>
        </p:nvPicPr>
        <p:blipFill rotWithShape="1">
          <a:blip r:embed="rId2"/>
          <a:srcRect t="13127"/>
          <a:stretch/>
        </p:blipFill>
        <p:spPr>
          <a:xfrm>
            <a:off x="20" y="975"/>
            <a:ext cx="12191980" cy="6858000"/>
          </a:xfrm>
          <a:prstGeom prst="rect">
            <a:avLst/>
          </a:prstGeom>
        </p:spPr>
      </p:pic>
      <p:sp>
        <p:nvSpPr>
          <p:cNvPr id="17" name="Rectangle 16">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09349" y="3429000"/>
            <a:ext cx="7501651" cy="1090938"/>
          </a:xfrm>
        </p:spPr>
        <p:txBody>
          <a:bodyPr vert="horz" lIns="91440" tIns="45720" rIns="91440" bIns="45720" rtlCol="0" anchor="b">
            <a:normAutofit/>
          </a:bodyPr>
          <a:lstStyle/>
          <a:p>
            <a:pPr algn="l"/>
            <a:r>
              <a:rPr lang="en-US" kern="1200" cap="all" spc="200" baseline="0">
                <a:solidFill>
                  <a:srgbClr val="FFFFFF"/>
                </a:solidFill>
                <a:latin typeface="+mj-lt"/>
                <a:ea typeface="+mj-ea"/>
                <a:cs typeface="+mj-cs"/>
              </a:rPr>
              <a:t>‘Words’ data </a:t>
            </a:r>
          </a:p>
        </p:txBody>
      </p:sp>
      <p:sp>
        <p:nvSpPr>
          <p:cNvPr id="3" name="Text Placeholder 2"/>
          <p:cNvSpPr>
            <a:spLocks noGrp="1"/>
          </p:cNvSpPr>
          <p:nvPr>
            <p:ph type="body" idx="1"/>
          </p:nvPr>
        </p:nvSpPr>
        <p:spPr>
          <a:xfrm>
            <a:off x="4309349" y="4779313"/>
            <a:ext cx="7501650" cy="514816"/>
          </a:xfrm>
        </p:spPr>
        <p:txBody>
          <a:bodyPr vert="horz" lIns="91440" tIns="45720" rIns="91440" bIns="45720" rtlCol="0" anchor="t">
            <a:normAutofit/>
          </a:bodyPr>
          <a:lstStyle/>
          <a:p>
            <a:r>
              <a:rPr lang="en-US">
                <a:solidFill>
                  <a:srgbClr val="FFFFFF"/>
                </a:solidFill>
              </a:rPr>
              <a:t>Using quotes</a:t>
            </a:r>
          </a:p>
        </p:txBody>
      </p:sp>
      <p:cxnSp>
        <p:nvCxnSpPr>
          <p:cNvPr id="19" name="Straight Connector 18">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3CD3E7"/>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884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4900" y="356419"/>
            <a:ext cx="10546856" cy="1096962"/>
          </a:xfrm>
        </p:spPr>
        <p:txBody>
          <a:bodyPr>
            <a:normAutofit fontScale="90000"/>
          </a:bodyPr>
          <a:lstStyle/>
          <a:p>
            <a:r>
              <a:rPr lang="en-US" dirty="0"/>
              <a:t>EXAMPLE: use Smart Art graphics to present identified themes</a:t>
            </a:r>
          </a:p>
        </p:txBody>
      </p:sp>
      <p:graphicFrame>
        <p:nvGraphicFramePr>
          <p:cNvPr id="4" name="Content Placeholder 3" descr="Stacked List showing 4 groups arranged from left to right with task descriptions under each group"/>
          <p:cNvGraphicFramePr>
            <a:graphicFrameLocks noGrp="1"/>
          </p:cNvGraphicFramePr>
          <p:nvPr>
            <p:ph idx="1"/>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26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6066818" cy="1499616"/>
          </a:xfrm>
        </p:spPr>
        <p:txBody>
          <a:bodyPr vert="horz" lIns="91440" tIns="45720" rIns="91440" bIns="45720" rtlCol="0" anchor="ctr">
            <a:normAutofit/>
          </a:bodyPr>
          <a:lstStyle/>
          <a:p>
            <a:pPr algn="l"/>
            <a:r>
              <a:rPr lang="en-US" spc="100"/>
              <a:t>Quotes</a:t>
            </a:r>
          </a:p>
        </p:txBody>
      </p:sp>
      <p:sp>
        <p:nvSpPr>
          <p:cNvPr id="4" name="Text Placeholder 3"/>
          <p:cNvSpPr>
            <a:spLocks noGrp="1"/>
          </p:cNvSpPr>
          <p:nvPr>
            <p:ph type="body" sz="half" idx="2"/>
          </p:nvPr>
        </p:nvSpPr>
        <p:spPr>
          <a:xfrm>
            <a:off x="1024128" y="2286000"/>
            <a:ext cx="6066818" cy="4023360"/>
          </a:xfrm>
        </p:spPr>
        <p:txBody>
          <a:bodyPr vert="horz" lIns="45720" tIns="45720" rIns="45720" bIns="45720" rtlCol="0">
            <a:normAutofit/>
          </a:bodyPr>
          <a:lstStyle/>
          <a:p>
            <a:pPr>
              <a:lnSpc>
                <a:spcPct val="90000"/>
              </a:lnSpc>
            </a:pPr>
            <a:endParaRPr lang="en-US" sz="3000" dirty="0">
              <a:solidFill>
                <a:schemeClr val="tx1"/>
              </a:solidFill>
            </a:endParaRPr>
          </a:p>
          <a:p>
            <a:pPr>
              <a:lnSpc>
                <a:spcPct val="90000"/>
              </a:lnSpc>
            </a:pPr>
            <a:r>
              <a:rPr lang="en-US" sz="3000" dirty="0">
                <a:solidFill>
                  <a:schemeClr val="tx1"/>
                </a:solidFill>
              </a:rPr>
              <a:t>Use quotes to illustrate a point from your results.</a:t>
            </a:r>
          </a:p>
          <a:p>
            <a:pPr>
              <a:lnSpc>
                <a:spcPct val="90000"/>
              </a:lnSpc>
            </a:pPr>
            <a:endParaRPr lang="en-US" sz="3000" dirty="0">
              <a:solidFill>
                <a:schemeClr val="tx1"/>
              </a:solidFill>
            </a:endParaRPr>
          </a:p>
          <a:p>
            <a:pPr>
              <a:lnSpc>
                <a:spcPct val="90000"/>
              </a:lnSpc>
            </a:pPr>
            <a:r>
              <a:rPr lang="en-US" sz="3000" dirty="0">
                <a:solidFill>
                  <a:schemeClr val="tx1"/>
                </a:solidFill>
              </a:rPr>
              <a:t>Be selective and ensure quotes are coded e.g. Teacher A noted that…</a:t>
            </a:r>
          </a:p>
          <a:p>
            <a:pPr>
              <a:lnSpc>
                <a:spcPct val="90000"/>
              </a:lnSpc>
            </a:pPr>
            <a:endParaRPr lang="en-US" sz="3000" dirty="0">
              <a:solidFill>
                <a:schemeClr val="tx1"/>
              </a:solidFill>
            </a:endParaRPr>
          </a:p>
          <a:p>
            <a:pPr>
              <a:lnSpc>
                <a:spcPct val="90000"/>
              </a:lnSpc>
            </a:pPr>
            <a:r>
              <a:rPr lang="en-US" sz="3000" dirty="0">
                <a:solidFill>
                  <a:schemeClr val="tx1"/>
                </a:solidFill>
              </a:rPr>
              <a:t>Indent long quotes so the reader can follow the narrative.</a:t>
            </a:r>
          </a:p>
          <a:p>
            <a:pPr>
              <a:lnSpc>
                <a:spcPct val="90000"/>
              </a:lnSpc>
            </a:pPr>
            <a:endParaRPr lang="en-US" dirty="0">
              <a:solidFill>
                <a:schemeClr val="tx1"/>
              </a:solidFill>
            </a:endParaRPr>
          </a:p>
          <a:p>
            <a:pPr>
              <a:lnSpc>
                <a:spcPct val="90000"/>
              </a:lnSpc>
            </a:pPr>
            <a:endParaRPr lang="en-US" dirty="0">
              <a:solidFill>
                <a:schemeClr val="tx1"/>
              </a:solidFill>
            </a:endParaRPr>
          </a:p>
          <a:p>
            <a:pPr>
              <a:lnSpc>
                <a:spcPct val="90000"/>
              </a:lnSpc>
            </a:pPr>
            <a:endParaRPr lang="en-US" dirty="0">
              <a:solidFill>
                <a:schemeClr val="tx1"/>
              </a:solidFill>
            </a:endParaRPr>
          </a:p>
          <a:p>
            <a:pPr>
              <a:lnSpc>
                <a:spcPct val="90000"/>
              </a:lnSpc>
            </a:pPr>
            <a:endParaRPr lang="en-US" dirty="0">
              <a:solidFill>
                <a:schemeClr val="tx1"/>
              </a:solidFill>
            </a:endParaRPr>
          </a:p>
        </p:txBody>
      </p:sp>
      <p:pic>
        <p:nvPicPr>
          <p:cNvPr id="5" name="Picture Placeholder 4" descr="Close-up of books on shelves with more books blurred in foreground and background"/>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l="22975" r="16136"/>
          <a:stretch/>
        </p:blipFill>
        <p:spPr>
          <a:xfrm>
            <a:off x="7552266" y="10"/>
            <a:ext cx="4639733" cy="6857990"/>
          </a:xfrm>
          <a:prstGeom prst="rect">
            <a:avLst/>
          </a:prstGeom>
        </p:spPr>
      </p:pic>
    </p:spTree>
    <p:extLst>
      <p:ext uri="{BB962C8B-B14F-4D97-AF65-F5344CB8AC3E}">
        <p14:creationId xmlns:p14="http://schemas.microsoft.com/office/powerpoint/2010/main" val="3683544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75AAB0-F90F-FE81-AEFF-D4CBD7A0D77B}"/>
              </a:ext>
            </a:extLst>
          </p:cNvPr>
          <p:cNvSpPr>
            <a:spLocks noGrp="1"/>
          </p:cNvSpPr>
          <p:nvPr>
            <p:ph type="title"/>
          </p:nvPr>
        </p:nvSpPr>
        <p:spPr>
          <a:xfrm>
            <a:off x="1105659" y="395697"/>
            <a:ext cx="9980682" cy="851759"/>
          </a:xfrm>
        </p:spPr>
        <p:txBody>
          <a:bodyPr>
            <a:noAutofit/>
          </a:bodyPr>
          <a:lstStyle/>
          <a:p>
            <a:r>
              <a:rPr lang="en-US" sz="4000" kern="1200" cap="all" spc="200" baseline="0" dirty="0">
                <a:solidFill>
                  <a:schemeClr val="tx1"/>
                </a:solidFill>
                <a:latin typeface="+mj-lt"/>
                <a:ea typeface="+mj-ea"/>
                <a:cs typeface="+mj-cs"/>
              </a:rPr>
              <a:t>Presentation of data: </a:t>
            </a:r>
            <a:br>
              <a:rPr lang="en-US" sz="4000" kern="1200" cap="all" spc="200" baseline="0" dirty="0">
                <a:solidFill>
                  <a:schemeClr val="tx1"/>
                </a:solidFill>
                <a:latin typeface="+mj-lt"/>
                <a:ea typeface="+mj-ea"/>
                <a:cs typeface="+mj-cs"/>
              </a:rPr>
            </a:br>
            <a:r>
              <a:rPr lang="en-US" sz="4000" kern="1200" cap="all" spc="200" baseline="0" dirty="0">
                <a:solidFill>
                  <a:schemeClr val="tx1"/>
                </a:solidFill>
                <a:latin typeface="+mj-lt"/>
                <a:ea typeface="+mj-ea"/>
                <a:cs typeface="+mj-cs"/>
              </a:rPr>
              <a:t>quotations (spoken)</a:t>
            </a:r>
            <a:endParaRPr lang="en-GB" sz="4000" dirty="0">
              <a:solidFill>
                <a:schemeClr val="tx1"/>
              </a:solidFill>
            </a:endParaRPr>
          </a:p>
        </p:txBody>
      </p:sp>
      <p:pic>
        <p:nvPicPr>
          <p:cNvPr id="7" name="Content Placeholder 6" descr="Graphical user interface, text, application, email&#10;&#10;Description automatically generated">
            <a:extLst>
              <a:ext uri="{FF2B5EF4-FFF2-40B4-BE49-F238E27FC236}">
                <a16:creationId xmlns:a16="http://schemas.microsoft.com/office/drawing/2014/main" id="{D1162BAE-4093-8A97-718C-A82F72FB85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1921" y="2176847"/>
            <a:ext cx="5986382" cy="3107597"/>
          </a:xfrm>
          <a:ln w="28575">
            <a:solidFill>
              <a:schemeClr val="accent5"/>
            </a:solidFill>
          </a:ln>
        </p:spPr>
      </p:pic>
      <p:pic>
        <p:nvPicPr>
          <p:cNvPr id="9" name="Picture 8" descr="Text&#10;&#10;Description automatically generated">
            <a:extLst>
              <a:ext uri="{FF2B5EF4-FFF2-40B4-BE49-F238E27FC236}">
                <a16:creationId xmlns:a16="http://schemas.microsoft.com/office/drawing/2014/main" id="{8570EA86-B7BA-7055-DD5E-A794E937ED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1486" y="5428900"/>
            <a:ext cx="5986382" cy="1275490"/>
          </a:xfrm>
          <a:prstGeom prst="rect">
            <a:avLst/>
          </a:prstGeom>
          <a:ln>
            <a:solidFill>
              <a:schemeClr val="accent5"/>
            </a:solidFill>
          </a:ln>
        </p:spPr>
      </p:pic>
      <p:sp>
        <p:nvSpPr>
          <p:cNvPr id="10" name="TextBox 9">
            <a:extLst>
              <a:ext uri="{FF2B5EF4-FFF2-40B4-BE49-F238E27FC236}">
                <a16:creationId xmlns:a16="http://schemas.microsoft.com/office/drawing/2014/main" id="{D6CC60F0-CC1F-744B-72E3-56205AF97F3B}"/>
              </a:ext>
            </a:extLst>
          </p:cNvPr>
          <p:cNvSpPr txBox="1"/>
          <p:nvPr/>
        </p:nvSpPr>
        <p:spPr>
          <a:xfrm>
            <a:off x="534838" y="2323104"/>
            <a:ext cx="2180985" cy="646331"/>
          </a:xfrm>
          <a:prstGeom prst="rect">
            <a:avLst/>
          </a:prstGeom>
          <a:noFill/>
          <a:ln>
            <a:solidFill>
              <a:schemeClr val="accent1"/>
            </a:solidFill>
          </a:ln>
        </p:spPr>
        <p:txBody>
          <a:bodyPr wrap="square" rtlCol="0">
            <a:spAutoFit/>
          </a:bodyPr>
          <a:lstStyle/>
          <a:p>
            <a:r>
              <a:rPr lang="en-GB" dirty="0"/>
              <a:t>Introductory information</a:t>
            </a:r>
          </a:p>
        </p:txBody>
      </p:sp>
      <p:sp>
        <p:nvSpPr>
          <p:cNvPr id="11" name="TextBox 10">
            <a:extLst>
              <a:ext uri="{FF2B5EF4-FFF2-40B4-BE49-F238E27FC236}">
                <a16:creationId xmlns:a16="http://schemas.microsoft.com/office/drawing/2014/main" id="{DD733822-5EB5-7D9E-AA38-4758B42E9CD7}"/>
              </a:ext>
            </a:extLst>
          </p:cNvPr>
          <p:cNvSpPr txBox="1"/>
          <p:nvPr/>
        </p:nvSpPr>
        <p:spPr>
          <a:xfrm>
            <a:off x="534838" y="3244333"/>
            <a:ext cx="2027672" cy="369332"/>
          </a:xfrm>
          <a:prstGeom prst="rect">
            <a:avLst/>
          </a:prstGeom>
          <a:noFill/>
          <a:ln>
            <a:solidFill>
              <a:schemeClr val="accent1"/>
            </a:solidFill>
          </a:ln>
        </p:spPr>
        <p:txBody>
          <a:bodyPr wrap="square" rtlCol="0">
            <a:spAutoFit/>
          </a:bodyPr>
          <a:lstStyle/>
          <a:p>
            <a:r>
              <a:rPr lang="en-GB" dirty="0"/>
              <a:t>Direct quotation</a:t>
            </a:r>
          </a:p>
        </p:txBody>
      </p:sp>
      <p:sp>
        <p:nvSpPr>
          <p:cNvPr id="12" name="TextBox 11">
            <a:extLst>
              <a:ext uri="{FF2B5EF4-FFF2-40B4-BE49-F238E27FC236}">
                <a16:creationId xmlns:a16="http://schemas.microsoft.com/office/drawing/2014/main" id="{B87F3171-9528-D349-DF1D-2E607F5E8BED}"/>
              </a:ext>
            </a:extLst>
          </p:cNvPr>
          <p:cNvSpPr txBox="1"/>
          <p:nvPr/>
        </p:nvSpPr>
        <p:spPr>
          <a:xfrm>
            <a:off x="534838" y="5667090"/>
            <a:ext cx="1381569" cy="369332"/>
          </a:xfrm>
          <a:prstGeom prst="rect">
            <a:avLst/>
          </a:prstGeom>
          <a:noFill/>
          <a:ln>
            <a:solidFill>
              <a:schemeClr val="accent1"/>
            </a:solidFill>
          </a:ln>
        </p:spPr>
        <p:txBody>
          <a:bodyPr wrap="square" rtlCol="0">
            <a:spAutoFit/>
          </a:bodyPr>
          <a:lstStyle/>
          <a:p>
            <a:r>
              <a:rPr lang="en-GB" dirty="0"/>
              <a:t>Footnotes</a:t>
            </a:r>
          </a:p>
        </p:txBody>
      </p:sp>
      <p:cxnSp>
        <p:nvCxnSpPr>
          <p:cNvPr id="14" name="Straight Arrow Connector 13">
            <a:extLst>
              <a:ext uri="{FF2B5EF4-FFF2-40B4-BE49-F238E27FC236}">
                <a16:creationId xmlns:a16="http://schemas.microsoft.com/office/drawing/2014/main" id="{58418FA3-DB74-2447-2D02-A3DDCA3EECDE}"/>
              </a:ext>
            </a:extLst>
          </p:cNvPr>
          <p:cNvCxnSpPr>
            <a:cxnSpLocks/>
            <a:stCxn id="10" idx="3"/>
          </p:cNvCxnSpPr>
          <p:nvPr/>
        </p:nvCxnSpPr>
        <p:spPr>
          <a:xfrm flipV="1">
            <a:off x="2715823" y="2507770"/>
            <a:ext cx="775000" cy="138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1671A8E-A647-2A95-C554-2277B96A4E22}"/>
              </a:ext>
            </a:extLst>
          </p:cNvPr>
          <p:cNvCxnSpPr>
            <a:cxnSpLocks/>
            <a:stCxn id="12" idx="3"/>
          </p:cNvCxnSpPr>
          <p:nvPr/>
        </p:nvCxnSpPr>
        <p:spPr>
          <a:xfrm>
            <a:off x="1916407" y="5851756"/>
            <a:ext cx="1959757" cy="1412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4EB6931-5D02-734A-66E2-60FBD02AB524}"/>
              </a:ext>
            </a:extLst>
          </p:cNvPr>
          <p:cNvCxnSpPr>
            <a:cxnSpLocks/>
            <a:stCxn id="11" idx="3"/>
          </p:cNvCxnSpPr>
          <p:nvPr/>
        </p:nvCxnSpPr>
        <p:spPr>
          <a:xfrm>
            <a:off x="2562510" y="3428999"/>
            <a:ext cx="1388388"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743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9A627-ED03-1434-97C6-52C3970DDE9B}"/>
              </a:ext>
            </a:extLst>
          </p:cNvPr>
          <p:cNvSpPr>
            <a:spLocks noGrp="1"/>
          </p:cNvSpPr>
          <p:nvPr>
            <p:ph type="title"/>
          </p:nvPr>
        </p:nvSpPr>
        <p:spPr>
          <a:xfrm>
            <a:off x="1047755" y="781879"/>
            <a:ext cx="9980682" cy="1096962"/>
          </a:xfrm>
        </p:spPr>
        <p:txBody>
          <a:bodyPr>
            <a:noAutofit/>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(spoken)</a:t>
            </a:r>
            <a:endParaRPr lang="en-GB" sz="4800" dirty="0"/>
          </a:p>
        </p:txBody>
      </p:sp>
      <p:pic>
        <p:nvPicPr>
          <p:cNvPr id="5" name="Content Placeholder 4" descr="Text&#10;&#10;Description automatically generated">
            <a:extLst>
              <a:ext uri="{FF2B5EF4-FFF2-40B4-BE49-F238E27FC236}">
                <a16:creationId xmlns:a16="http://schemas.microsoft.com/office/drawing/2014/main" id="{6DD9A87F-97C0-17F9-3840-57F1BC82D2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18754" y="2503737"/>
            <a:ext cx="7109683" cy="1372397"/>
          </a:xfrm>
          <a:ln>
            <a:solidFill>
              <a:srgbClr val="FFC000"/>
            </a:solidFill>
          </a:ln>
        </p:spPr>
      </p:pic>
      <p:sp>
        <p:nvSpPr>
          <p:cNvPr id="6" name="TextBox 5">
            <a:extLst>
              <a:ext uri="{FF2B5EF4-FFF2-40B4-BE49-F238E27FC236}">
                <a16:creationId xmlns:a16="http://schemas.microsoft.com/office/drawing/2014/main" id="{35D825A8-8CAA-BA6C-54FB-43F6E7C075A7}"/>
              </a:ext>
            </a:extLst>
          </p:cNvPr>
          <p:cNvSpPr txBox="1"/>
          <p:nvPr/>
        </p:nvSpPr>
        <p:spPr>
          <a:xfrm>
            <a:off x="1127186" y="2668732"/>
            <a:ext cx="2070476" cy="646331"/>
          </a:xfrm>
          <a:prstGeom prst="rect">
            <a:avLst/>
          </a:prstGeom>
          <a:noFill/>
          <a:ln>
            <a:solidFill>
              <a:schemeClr val="accent2"/>
            </a:solidFill>
          </a:ln>
        </p:spPr>
        <p:txBody>
          <a:bodyPr wrap="square" rtlCol="0">
            <a:spAutoFit/>
          </a:bodyPr>
          <a:lstStyle/>
          <a:p>
            <a:r>
              <a:rPr lang="en-GB" dirty="0"/>
              <a:t>Words spoken in research interview</a:t>
            </a:r>
          </a:p>
        </p:txBody>
      </p:sp>
      <p:cxnSp>
        <p:nvCxnSpPr>
          <p:cNvPr id="8" name="Straight Arrow Connector 7">
            <a:extLst>
              <a:ext uri="{FF2B5EF4-FFF2-40B4-BE49-F238E27FC236}">
                <a16:creationId xmlns:a16="http://schemas.microsoft.com/office/drawing/2014/main" id="{A7FDC220-23D6-CC9A-2E0D-18DB2F08F035}"/>
              </a:ext>
            </a:extLst>
          </p:cNvPr>
          <p:cNvCxnSpPr>
            <a:cxnSpLocks/>
            <a:stCxn id="6" idx="3"/>
          </p:cNvCxnSpPr>
          <p:nvPr/>
        </p:nvCxnSpPr>
        <p:spPr>
          <a:xfrm flipV="1">
            <a:off x="3197662" y="2991897"/>
            <a:ext cx="64396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2440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5716-B3B7-C73C-BC44-C0055A11C088}"/>
              </a:ext>
            </a:extLst>
          </p:cNvPr>
          <p:cNvSpPr>
            <a:spLocks noGrp="1"/>
          </p:cNvSpPr>
          <p:nvPr>
            <p:ph type="title"/>
          </p:nvPr>
        </p:nvSpPr>
        <p:spPr>
          <a:xfrm>
            <a:off x="1024128" y="608936"/>
            <a:ext cx="9720072" cy="1499616"/>
          </a:xfrm>
        </p:spPr>
        <p:txBody>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(written)</a:t>
            </a:r>
            <a:endParaRPr lang="en-GB" dirty="0"/>
          </a:p>
        </p:txBody>
      </p:sp>
      <p:pic>
        <p:nvPicPr>
          <p:cNvPr id="5" name="Content Placeholder 4" descr="Text&#10;&#10;Description automatically generated">
            <a:extLst>
              <a:ext uri="{FF2B5EF4-FFF2-40B4-BE49-F238E27FC236}">
                <a16:creationId xmlns:a16="http://schemas.microsoft.com/office/drawing/2014/main" id="{5B5C9F9D-28F2-87AD-102B-8B800D9F3A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15800" y="2476493"/>
            <a:ext cx="5868141" cy="1135037"/>
          </a:xfrm>
          <a:ln>
            <a:solidFill>
              <a:srgbClr val="00B050"/>
            </a:solidFill>
          </a:ln>
        </p:spPr>
      </p:pic>
      <p:pic>
        <p:nvPicPr>
          <p:cNvPr id="7" name="Picture 6" descr="Text&#10;&#10;Description automatically generated">
            <a:extLst>
              <a:ext uri="{FF2B5EF4-FFF2-40B4-BE49-F238E27FC236}">
                <a16:creationId xmlns:a16="http://schemas.microsoft.com/office/drawing/2014/main" id="{71D75819-EB67-1CE0-4576-1803CCB92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5800" y="4605649"/>
            <a:ext cx="5868141" cy="1089328"/>
          </a:xfrm>
          <a:prstGeom prst="rect">
            <a:avLst/>
          </a:prstGeom>
          <a:ln>
            <a:solidFill>
              <a:srgbClr val="7030A0"/>
            </a:solidFill>
          </a:ln>
        </p:spPr>
      </p:pic>
      <p:sp>
        <p:nvSpPr>
          <p:cNvPr id="8" name="TextBox 7">
            <a:extLst>
              <a:ext uri="{FF2B5EF4-FFF2-40B4-BE49-F238E27FC236}">
                <a16:creationId xmlns:a16="http://schemas.microsoft.com/office/drawing/2014/main" id="{846C8034-899B-80EB-3017-27B0D90259FF}"/>
              </a:ext>
            </a:extLst>
          </p:cNvPr>
          <p:cNvSpPr txBox="1"/>
          <p:nvPr/>
        </p:nvSpPr>
        <p:spPr>
          <a:xfrm>
            <a:off x="931653" y="2500609"/>
            <a:ext cx="2012830" cy="646331"/>
          </a:xfrm>
          <a:prstGeom prst="rect">
            <a:avLst/>
          </a:prstGeom>
          <a:noFill/>
          <a:ln>
            <a:solidFill>
              <a:schemeClr val="accent2"/>
            </a:solidFill>
          </a:ln>
        </p:spPr>
        <p:txBody>
          <a:bodyPr wrap="square" rtlCol="0">
            <a:spAutoFit/>
          </a:bodyPr>
          <a:lstStyle/>
          <a:p>
            <a:r>
              <a:rPr lang="en-GB" dirty="0"/>
              <a:t>Written in a formal observation report</a:t>
            </a:r>
          </a:p>
        </p:txBody>
      </p:sp>
      <p:sp>
        <p:nvSpPr>
          <p:cNvPr id="9" name="TextBox 8">
            <a:extLst>
              <a:ext uri="{FF2B5EF4-FFF2-40B4-BE49-F238E27FC236}">
                <a16:creationId xmlns:a16="http://schemas.microsoft.com/office/drawing/2014/main" id="{32CB06DA-5B81-540D-5091-DE18DD7EA8FA}"/>
              </a:ext>
            </a:extLst>
          </p:cNvPr>
          <p:cNvSpPr txBox="1"/>
          <p:nvPr/>
        </p:nvSpPr>
        <p:spPr>
          <a:xfrm>
            <a:off x="971910" y="4605649"/>
            <a:ext cx="2248619" cy="923330"/>
          </a:xfrm>
          <a:prstGeom prst="rect">
            <a:avLst/>
          </a:prstGeom>
          <a:noFill/>
          <a:ln>
            <a:solidFill>
              <a:schemeClr val="accent2"/>
            </a:solidFill>
          </a:ln>
        </p:spPr>
        <p:txBody>
          <a:bodyPr wrap="square" rtlCol="0">
            <a:spAutoFit/>
          </a:bodyPr>
          <a:lstStyle/>
          <a:p>
            <a:r>
              <a:rPr lang="en-GB" dirty="0"/>
              <a:t>Written by me in research observation notes</a:t>
            </a:r>
          </a:p>
        </p:txBody>
      </p:sp>
      <p:cxnSp>
        <p:nvCxnSpPr>
          <p:cNvPr id="11" name="Straight Arrow Connector 10">
            <a:extLst>
              <a:ext uri="{FF2B5EF4-FFF2-40B4-BE49-F238E27FC236}">
                <a16:creationId xmlns:a16="http://schemas.microsoft.com/office/drawing/2014/main" id="{C2A6378D-E042-B079-6633-4E007C290C0C}"/>
              </a:ext>
            </a:extLst>
          </p:cNvPr>
          <p:cNvCxnSpPr>
            <a:stCxn id="8" idx="3"/>
          </p:cNvCxnSpPr>
          <p:nvPr/>
        </p:nvCxnSpPr>
        <p:spPr>
          <a:xfrm flipV="1">
            <a:off x="2944483" y="2817962"/>
            <a:ext cx="1702279" cy="5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AEC4AEE-C148-E6D0-1236-C9D6D91AA12F}"/>
              </a:ext>
            </a:extLst>
          </p:cNvPr>
          <p:cNvCxnSpPr>
            <a:cxnSpLocks/>
          </p:cNvCxnSpPr>
          <p:nvPr/>
        </p:nvCxnSpPr>
        <p:spPr>
          <a:xfrm>
            <a:off x="3220529" y="5059274"/>
            <a:ext cx="1426233" cy="8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619604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130" y="599536"/>
            <a:ext cx="9980682" cy="1096962"/>
          </a:xfrm>
        </p:spPr>
        <p:txBody>
          <a:bodyPr anchor="b">
            <a:normAutofit/>
          </a:bodyPr>
          <a:lstStyle/>
          <a:p>
            <a:r>
              <a:rPr lang="en-US" dirty="0"/>
              <a:t>Appendices, tables and figures</a:t>
            </a:r>
          </a:p>
        </p:txBody>
      </p:sp>
      <p:graphicFrame>
        <p:nvGraphicFramePr>
          <p:cNvPr id="3" name="Diagram 2">
            <a:extLst>
              <a:ext uri="{FF2B5EF4-FFF2-40B4-BE49-F238E27FC236}">
                <a16:creationId xmlns:a16="http://schemas.microsoft.com/office/drawing/2014/main" id="{A86E312E-3498-873F-8CB2-7BE5FF75B204}"/>
              </a:ext>
            </a:extLst>
          </p:cNvPr>
          <p:cNvGraphicFramePr/>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a:xfrm>
            <a:off x="1104900" y="76200"/>
            <a:ext cx="9980682" cy="1096962"/>
          </a:xfrm>
        </p:spPr>
        <p:txBody>
          <a:bodyPr anchor="b">
            <a:normAutofit/>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7479" y="91678"/>
            <a:ext cx="5736777" cy="6690122"/>
          </a:xfrm>
          <a:noFill/>
          <a:ln>
            <a:solidFill>
              <a:schemeClr val="accent6">
                <a:lumMod val="75000"/>
              </a:schemeClr>
            </a:solidFill>
          </a:ln>
        </p:spPr>
      </p:pic>
      <p:sp>
        <p:nvSpPr>
          <p:cNvPr id="3" name="TextBox 2">
            <a:extLst>
              <a:ext uri="{FF2B5EF4-FFF2-40B4-BE49-F238E27FC236}">
                <a16:creationId xmlns:a16="http://schemas.microsoft.com/office/drawing/2014/main" id="{3B9F06E9-B03E-EA8A-ECFF-7E16176FE611}"/>
              </a:ext>
            </a:extLst>
          </p:cNvPr>
          <p:cNvSpPr txBox="1"/>
          <p:nvPr/>
        </p:nvSpPr>
        <p:spPr>
          <a:xfrm>
            <a:off x="903450" y="2352932"/>
            <a:ext cx="3772583" cy="2031325"/>
          </a:xfrm>
          <a:prstGeom prst="rect">
            <a:avLst/>
          </a:prstGeom>
          <a:noFill/>
        </p:spPr>
        <p:txBody>
          <a:bodyPr wrap="square" rtlCol="0">
            <a:spAutoFit/>
          </a:bodyPr>
          <a:lstStyle/>
          <a:p>
            <a:r>
              <a:rPr lang="en-GB" dirty="0">
                <a:solidFill>
                  <a:srgbClr val="FF0000"/>
                </a:solidFill>
              </a:rPr>
              <a:t>Documents</a:t>
            </a:r>
          </a:p>
          <a:p>
            <a:endParaRPr lang="en-GB" dirty="0">
              <a:solidFill>
                <a:srgbClr val="FF0000"/>
              </a:solidFill>
            </a:endParaRPr>
          </a:p>
          <a:p>
            <a:endParaRPr lang="en-GB" dirty="0"/>
          </a:p>
          <a:p>
            <a:r>
              <a:rPr lang="en-GB" dirty="0">
                <a:solidFill>
                  <a:srgbClr val="0070C0"/>
                </a:solidFill>
              </a:rPr>
              <a:t>Copy of questionnaires</a:t>
            </a:r>
          </a:p>
          <a:p>
            <a:endParaRPr lang="en-GB" dirty="0">
              <a:solidFill>
                <a:srgbClr val="0070C0"/>
              </a:solidFill>
            </a:endParaRPr>
          </a:p>
          <a:p>
            <a:endParaRPr lang="en-GB" dirty="0"/>
          </a:p>
          <a:p>
            <a:r>
              <a:rPr lang="en-GB" dirty="0">
                <a:solidFill>
                  <a:srgbClr val="00B050"/>
                </a:solidFill>
              </a:rPr>
              <a:t>Copy of interview questions</a:t>
            </a:r>
          </a:p>
        </p:txBody>
      </p:sp>
      <p:sp>
        <p:nvSpPr>
          <p:cNvPr id="7" name="Left Brace 6">
            <a:extLst>
              <a:ext uri="{FF2B5EF4-FFF2-40B4-BE49-F238E27FC236}">
                <a16:creationId xmlns:a16="http://schemas.microsoft.com/office/drawing/2014/main" id="{FBB82CD2-11B6-F667-885E-49E31D041229}"/>
              </a:ext>
            </a:extLst>
          </p:cNvPr>
          <p:cNvSpPr/>
          <p:nvPr/>
        </p:nvSpPr>
        <p:spPr>
          <a:xfrm>
            <a:off x="5157097" y="3430369"/>
            <a:ext cx="543985" cy="210805"/>
          </a:xfrm>
          <a:prstGeom prst="leftBrace">
            <a:avLst>
              <a:gd name="adj1" fmla="val 8333"/>
              <a:gd name="adj2" fmla="val 53478"/>
            </a:avLst>
          </a:prstGeom>
          <a:ln w="28575">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
        <p:nvSpPr>
          <p:cNvPr id="11" name="Left Brace 10">
            <a:extLst>
              <a:ext uri="{FF2B5EF4-FFF2-40B4-BE49-F238E27FC236}">
                <a16:creationId xmlns:a16="http://schemas.microsoft.com/office/drawing/2014/main" id="{814C1279-A7ED-D083-F33E-11E4375A02EC}"/>
              </a:ext>
            </a:extLst>
          </p:cNvPr>
          <p:cNvSpPr/>
          <p:nvPr/>
        </p:nvSpPr>
        <p:spPr>
          <a:xfrm>
            <a:off x="5157097" y="923368"/>
            <a:ext cx="543985" cy="499588"/>
          </a:xfrm>
          <a:prstGeom prst="leftBrace">
            <a:avLst>
              <a:gd name="adj1" fmla="val 8333"/>
              <a:gd name="adj2" fmla="val 53478"/>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Left Brace 12">
            <a:extLst>
              <a:ext uri="{FF2B5EF4-FFF2-40B4-BE49-F238E27FC236}">
                <a16:creationId xmlns:a16="http://schemas.microsoft.com/office/drawing/2014/main" id="{78B63C2A-018D-2EA9-B872-22BE6FB0FC93}"/>
              </a:ext>
            </a:extLst>
          </p:cNvPr>
          <p:cNvSpPr/>
          <p:nvPr/>
        </p:nvSpPr>
        <p:spPr>
          <a:xfrm>
            <a:off x="5157097" y="1528012"/>
            <a:ext cx="543985" cy="854545"/>
          </a:xfrm>
          <a:prstGeom prst="leftBrace">
            <a:avLst>
              <a:gd name="adj1" fmla="val 8333"/>
              <a:gd name="adj2" fmla="val 53478"/>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
        <p:nvSpPr>
          <p:cNvPr id="26" name="Left Brace 25">
            <a:extLst>
              <a:ext uri="{FF2B5EF4-FFF2-40B4-BE49-F238E27FC236}">
                <a16:creationId xmlns:a16="http://schemas.microsoft.com/office/drawing/2014/main" id="{A4C1AA5F-7567-65CD-E131-FB6A4758729C}"/>
              </a:ext>
            </a:extLst>
          </p:cNvPr>
          <p:cNvSpPr/>
          <p:nvPr/>
        </p:nvSpPr>
        <p:spPr>
          <a:xfrm>
            <a:off x="5157097" y="2814381"/>
            <a:ext cx="543985" cy="399708"/>
          </a:xfrm>
          <a:prstGeom prst="leftBrace">
            <a:avLst>
              <a:gd name="adj1" fmla="val 8333"/>
              <a:gd name="adj2" fmla="val 53478"/>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Tree>
    <p:extLst>
      <p:ext uri="{BB962C8B-B14F-4D97-AF65-F5344CB8AC3E}">
        <p14:creationId xmlns:p14="http://schemas.microsoft.com/office/powerpoint/2010/main" val="680436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4BC8A20-515B-2832-77C9-B610FFEEA2A2}"/>
              </a:ext>
            </a:extLst>
          </p:cNvPr>
          <p:cNvSpPr>
            <a:spLocks noGrp="1"/>
          </p:cNvSpPr>
          <p:nvPr>
            <p:ph type="title"/>
          </p:nvPr>
        </p:nvSpPr>
        <p:spPr>
          <a:xfrm>
            <a:off x="1024128" y="766113"/>
            <a:ext cx="9980682" cy="1096962"/>
          </a:xfrm>
        </p:spPr>
        <p:txBody>
          <a:bodyPr/>
          <a:lstStyle/>
          <a:p>
            <a:r>
              <a:rPr lang="en-US" dirty="0"/>
              <a:t>Figures</a:t>
            </a:r>
          </a:p>
        </p:txBody>
      </p:sp>
      <p:sp>
        <p:nvSpPr>
          <p:cNvPr id="6" name="Content Placeholder 5">
            <a:extLst>
              <a:ext uri="{FF2B5EF4-FFF2-40B4-BE49-F238E27FC236}">
                <a16:creationId xmlns:a16="http://schemas.microsoft.com/office/drawing/2014/main" id="{DEB7B2B2-447F-01E0-2075-1860D553164A}"/>
              </a:ext>
            </a:extLst>
          </p:cNvPr>
          <p:cNvSpPr>
            <a:spLocks noGrp="1"/>
          </p:cNvSpPr>
          <p:nvPr>
            <p:ph idx="1"/>
          </p:nvPr>
        </p:nvSpPr>
        <p:spPr/>
        <p:txBody>
          <a:bodyPr/>
          <a:lstStyle/>
          <a:p>
            <a:endParaRPr lang="en-GB" dirty="0"/>
          </a:p>
        </p:txBody>
      </p:sp>
      <p:pic>
        <p:nvPicPr>
          <p:cNvPr id="7" name="Content Placeholder 4" descr="Chart, pie chart&#10;&#10;Description automatically generated">
            <a:extLst>
              <a:ext uri="{FF2B5EF4-FFF2-40B4-BE49-F238E27FC236}">
                <a16:creationId xmlns:a16="http://schemas.microsoft.com/office/drawing/2014/main" id="{64C172B9-7FBF-148F-A77F-69E31BD3654E}"/>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2399302" y="1620839"/>
            <a:ext cx="9438695" cy="5167684"/>
          </a:xfrm>
          <a:prstGeom prst="rect">
            <a:avLst/>
          </a:prstGeom>
          <a:noFill/>
        </p:spPr>
      </p:pic>
      <p:sp>
        <p:nvSpPr>
          <p:cNvPr id="8" name="Oval 7">
            <a:extLst>
              <a:ext uri="{FF2B5EF4-FFF2-40B4-BE49-F238E27FC236}">
                <a16:creationId xmlns:a16="http://schemas.microsoft.com/office/drawing/2014/main" id="{DBBD853B-BD81-3C9A-CF20-4A45AAE5B188}"/>
              </a:ext>
            </a:extLst>
          </p:cNvPr>
          <p:cNvSpPr/>
          <p:nvPr/>
        </p:nvSpPr>
        <p:spPr>
          <a:xfrm>
            <a:off x="2399302" y="6128031"/>
            <a:ext cx="2466109" cy="52026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27798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a:xfrm>
            <a:off x="1104900" y="76200"/>
            <a:ext cx="9980682" cy="1096962"/>
          </a:xfrm>
        </p:spPr>
        <p:txBody>
          <a:bodyPr anchor="b">
            <a:normAutofit/>
          </a:bodyPr>
          <a:lstStyle/>
          <a:p>
            <a:r>
              <a:rPr lang="en-GB" dirty="0"/>
              <a:t>Figures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1290" y="76200"/>
            <a:ext cx="5131502" cy="6687782"/>
          </a:xfrm>
          <a:noFill/>
          <a:ln>
            <a:solidFill>
              <a:schemeClr val="accent6">
                <a:lumMod val="75000"/>
              </a:schemeClr>
            </a:solidFill>
          </a:ln>
        </p:spPr>
      </p:pic>
      <p:sp>
        <p:nvSpPr>
          <p:cNvPr id="4" name="Oval 3">
            <a:extLst>
              <a:ext uri="{FF2B5EF4-FFF2-40B4-BE49-F238E27FC236}">
                <a16:creationId xmlns:a16="http://schemas.microsoft.com/office/drawing/2014/main" id="{233B720E-D308-2F32-65D0-BA5FDE9438C9}"/>
              </a:ext>
            </a:extLst>
          </p:cNvPr>
          <p:cNvSpPr/>
          <p:nvPr/>
        </p:nvSpPr>
        <p:spPr>
          <a:xfrm>
            <a:off x="3927516" y="1086929"/>
            <a:ext cx="5619050" cy="27604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9215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3E269-C46B-7F47-D379-1288E40626F1}"/>
              </a:ext>
            </a:extLst>
          </p:cNvPr>
          <p:cNvSpPr>
            <a:spLocks noGrp="1"/>
          </p:cNvSpPr>
          <p:nvPr>
            <p:ph type="title"/>
          </p:nvPr>
        </p:nvSpPr>
        <p:spPr>
          <a:xfrm>
            <a:off x="1104900" y="76200"/>
            <a:ext cx="9980682" cy="1096962"/>
          </a:xfrm>
        </p:spPr>
        <p:txBody>
          <a:bodyPr anchor="b">
            <a:normAutofit/>
          </a:bodyPr>
          <a:lstStyle/>
          <a:p>
            <a:r>
              <a:rPr lang="en-GB" dirty="0"/>
              <a:t>Questions?</a:t>
            </a:r>
          </a:p>
        </p:txBody>
      </p:sp>
      <p:pic>
        <p:nvPicPr>
          <p:cNvPr id="5" name="Picture 4" descr="Yellow question mark">
            <a:extLst>
              <a:ext uri="{FF2B5EF4-FFF2-40B4-BE49-F238E27FC236}">
                <a16:creationId xmlns:a16="http://schemas.microsoft.com/office/drawing/2014/main" id="{67057292-36C1-6AC9-1072-9FC3B9FEC43A}"/>
              </a:ext>
            </a:extLst>
          </p:cNvPr>
          <p:cNvPicPr>
            <a:picLocks noChangeAspect="1"/>
          </p:cNvPicPr>
          <p:nvPr/>
        </p:nvPicPr>
        <p:blipFill rotWithShape="1">
          <a:blip r:embed="rId2"/>
          <a:srcRect t="3423" r="2" b="20243"/>
          <a:stretch/>
        </p:blipFill>
        <p:spPr>
          <a:xfrm>
            <a:off x="1104900" y="1600200"/>
            <a:ext cx="9982200" cy="4572000"/>
          </a:xfrm>
          <a:prstGeom prst="rect">
            <a:avLst/>
          </a:prstGeom>
          <a:noFill/>
        </p:spPr>
      </p:pic>
    </p:spTree>
    <p:extLst>
      <p:ext uri="{BB962C8B-B14F-4D97-AF65-F5344CB8AC3E}">
        <p14:creationId xmlns:p14="http://schemas.microsoft.com/office/powerpoint/2010/main" val="224993550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8" name="Straight Connector 17">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43ED482-053A-7E1B-CAB4-38BAD7EFA4BA}"/>
              </a:ext>
            </a:extLst>
          </p:cNvPr>
          <p:cNvPicPr>
            <a:picLocks noChangeAspect="1"/>
          </p:cNvPicPr>
          <p:nvPr/>
        </p:nvPicPr>
        <p:blipFill rotWithShape="1">
          <a:blip r:embed="rId2">
            <a:alphaModFix amt="45000"/>
          </a:blip>
          <a:srcRect t="13393" r="-1" b="11837"/>
          <a:stretch/>
        </p:blipFill>
        <p:spPr>
          <a:xfrm>
            <a:off x="20" y="-1"/>
            <a:ext cx="12188932" cy="6858000"/>
          </a:xfrm>
          <a:prstGeom prst="rect">
            <a:avLst/>
          </a:prstGeom>
        </p:spPr>
      </p:pic>
      <p:sp>
        <p:nvSpPr>
          <p:cNvPr id="2" name="Title 1">
            <a:extLst>
              <a:ext uri="{FF2B5EF4-FFF2-40B4-BE49-F238E27FC236}">
                <a16:creationId xmlns:a16="http://schemas.microsoft.com/office/drawing/2014/main" id="{29AD3DE4-B40B-487B-B65E-2F303CDA9246}"/>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Over to you…</a:t>
            </a:r>
          </a:p>
        </p:txBody>
      </p:sp>
      <p:sp>
        <p:nvSpPr>
          <p:cNvPr id="7" name="Text Placeholder 6">
            <a:extLst>
              <a:ext uri="{FF2B5EF4-FFF2-40B4-BE49-F238E27FC236}">
                <a16:creationId xmlns:a16="http://schemas.microsoft.com/office/drawing/2014/main" id="{75CEE6EF-9DF8-983C-2682-1BEDDED1C97D}"/>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2" name="Straight Connector 21">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FE1B4FFB-12A1-F5C7-4406-3AD547EAC20F}"/>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498153316"/>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ooks stacked on a table">
            <a:extLst>
              <a:ext uri="{FF2B5EF4-FFF2-40B4-BE49-F238E27FC236}">
                <a16:creationId xmlns:a16="http://schemas.microsoft.com/office/drawing/2014/main" id="{E5E9EDCC-9BD7-9ABC-D0DC-09273615C6A6}"/>
              </a:ext>
            </a:extLst>
          </p:cNvPr>
          <p:cNvPicPr>
            <a:picLocks noChangeAspect="1"/>
          </p:cNvPicPr>
          <p:nvPr/>
        </p:nvPicPr>
        <p:blipFill rotWithShape="1">
          <a:blip r:embed="rId2">
            <a:duotone>
              <a:prstClr val="black"/>
              <a:schemeClr val="tx2">
                <a:tint val="45000"/>
                <a:satMod val="400000"/>
              </a:schemeClr>
            </a:duotone>
            <a:alphaModFix amt="35000"/>
          </a:blip>
          <a:srcRect t="15709"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FB781301-6875-A553-E999-75898FB9B9CB}"/>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ECDE7013 and </a:t>
            </a:r>
            <a:br>
              <a:rPr lang="en-US" sz="6600" kern="1200" cap="all" spc="200" baseline="0" dirty="0">
                <a:solidFill>
                  <a:schemeClr val="tx1"/>
                </a:solidFill>
                <a:latin typeface="+mj-lt"/>
                <a:ea typeface="+mj-ea"/>
                <a:cs typeface="+mj-cs"/>
              </a:rPr>
            </a:br>
            <a:r>
              <a:rPr lang="en-US" sz="6600" kern="1200" cap="all" spc="200" baseline="0" dirty="0">
                <a:solidFill>
                  <a:schemeClr val="tx1"/>
                </a:solidFill>
                <a:latin typeface="+mj-lt"/>
                <a:ea typeface="+mj-ea"/>
                <a:cs typeface="+mj-cs"/>
              </a:rPr>
              <a:t>looking ahead…</a:t>
            </a:r>
          </a:p>
        </p:txBody>
      </p:sp>
      <p:sp>
        <p:nvSpPr>
          <p:cNvPr id="3" name="Text Placeholder 2">
            <a:extLst>
              <a:ext uri="{FF2B5EF4-FFF2-40B4-BE49-F238E27FC236}">
                <a16:creationId xmlns:a16="http://schemas.microsoft.com/office/drawing/2014/main" id="{023E8263-372D-8C18-6967-ABA234586AF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0" name="Straight Connector 19">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2B8429DC-C51C-BA9B-27DB-D974F416C742}"/>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a:spcAft>
                <a:spcPts val="600"/>
              </a:spcAft>
            </a:pPr>
            <a:fld id="{18B0368F-86A2-4741-90F5-95A273CEDBD6}" type="datetime1">
              <a:rPr lang="en-US">
                <a:solidFill>
                  <a:schemeClr val="tx1"/>
                </a:solidFill>
              </a:rPr>
              <a:pPr>
                <a:spcAft>
                  <a:spcPts val="600"/>
                </a:spcAft>
              </a:pPr>
              <a:t>5/2/2025</a:t>
            </a:fld>
            <a:endParaRPr lang="en-US">
              <a:solidFill>
                <a:schemeClr val="tx1"/>
              </a:solidFill>
            </a:endParaRPr>
          </a:p>
        </p:txBody>
      </p:sp>
      <p:sp>
        <p:nvSpPr>
          <p:cNvPr id="5" name="Footer Placeholder 4">
            <a:extLst>
              <a:ext uri="{FF2B5EF4-FFF2-40B4-BE49-F238E27FC236}">
                <a16:creationId xmlns:a16="http://schemas.microsoft.com/office/drawing/2014/main" id="{325B53BD-0C58-A9E5-5FD1-43D3B4C5EA4B}"/>
              </a:ext>
            </a:extLst>
          </p:cNvPr>
          <p:cNvSpPr>
            <a:spLocks noGrp="1"/>
          </p:cNvSpPr>
          <p:nvPr>
            <p:ph type="ftr" sz="quarter" idx="11"/>
          </p:nvPr>
        </p:nvSpPr>
        <p:spPr>
          <a:xfrm>
            <a:off x="4842932" y="6470704"/>
            <a:ext cx="5901459" cy="274320"/>
          </a:xfrm>
        </p:spPr>
        <p:txBody>
          <a:bodyPr vert="horz" lIns="91440" tIns="45720" rIns="91440" bIns="45720" rtlCol="0" anchor="ctr">
            <a:normAutofit/>
          </a:bodyPr>
          <a:lstStyle/>
          <a:p>
            <a:endParaRPr lang="en-US" sz="1000" kern="1200" cap="all" baseline="0">
              <a:solidFill>
                <a:schemeClr val="tx1"/>
              </a:solidFill>
              <a:latin typeface="+mj-lt"/>
              <a:ea typeface="+mn-ea"/>
              <a:cs typeface="+mn-cs"/>
            </a:endParaRPr>
          </a:p>
        </p:txBody>
      </p:sp>
      <p:sp>
        <p:nvSpPr>
          <p:cNvPr id="6" name="Slide Number Placeholder 5">
            <a:extLst>
              <a:ext uri="{FF2B5EF4-FFF2-40B4-BE49-F238E27FC236}">
                <a16:creationId xmlns:a16="http://schemas.microsoft.com/office/drawing/2014/main" id="{57983E27-C0D2-FB1E-5DE5-522F0AE086CA}"/>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E15108C-154A-4A5A-9C05-91A49A422BA7}" type="slidenum">
              <a:rPr lang="en-US">
                <a:solidFill>
                  <a:schemeClr val="tx1"/>
                </a:solidFill>
              </a:rPr>
              <a:pPr>
                <a:spcAft>
                  <a:spcPts val="600"/>
                </a:spcAft>
              </a:pPr>
              <a:t>55</a:t>
            </a:fld>
            <a:endParaRPr lang="en-US">
              <a:solidFill>
                <a:schemeClr val="tx1"/>
              </a:solidFill>
            </a:endParaRPr>
          </a:p>
        </p:txBody>
      </p:sp>
    </p:spTree>
    <p:extLst>
      <p:ext uri="{BB962C8B-B14F-4D97-AF65-F5344CB8AC3E}">
        <p14:creationId xmlns:p14="http://schemas.microsoft.com/office/powerpoint/2010/main" val="2814483466"/>
      </p:ext>
    </p:extLst>
  </p:cSld>
  <p:clrMapOvr>
    <a:overrideClrMapping bg1="dk1" tx1="lt1" bg2="dk2" tx2="lt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7A13FDC-FB59-99D0-06FA-0C1FF43A2532}"/>
              </a:ext>
            </a:extLst>
          </p:cNvPr>
          <p:cNvSpPr>
            <a:spLocks noGrp="1"/>
          </p:cNvSpPr>
          <p:nvPr>
            <p:ph type="title"/>
          </p:nvPr>
        </p:nvSpPr>
        <p:spPr/>
        <p:txBody>
          <a:bodyPr/>
          <a:lstStyle/>
          <a:p>
            <a:r>
              <a:rPr lang="en-GB" dirty="0"/>
              <a:t>reminder</a:t>
            </a:r>
          </a:p>
        </p:txBody>
      </p:sp>
      <p:sp>
        <p:nvSpPr>
          <p:cNvPr id="11" name="Content Placeholder 10">
            <a:extLst>
              <a:ext uri="{FF2B5EF4-FFF2-40B4-BE49-F238E27FC236}">
                <a16:creationId xmlns:a16="http://schemas.microsoft.com/office/drawing/2014/main" id="{0FBB1354-FBB8-6DCE-5D46-7C4AA15A97A3}"/>
              </a:ext>
            </a:extLst>
          </p:cNvPr>
          <p:cNvSpPr>
            <a:spLocks noGrp="1"/>
          </p:cNvSpPr>
          <p:nvPr>
            <p:ph idx="1"/>
          </p:nvPr>
        </p:nvSpPr>
        <p:spPr/>
        <p:txBody>
          <a:bodyPr>
            <a:normAutofit/>
          </a:bodyPr>
          <a:lstStyle/>
          <a:p>
            <a:r>
              <a:rPr lang="en-GB" sz="4000" dirty="0">
                <a:effectLst/>
                <a:ea typeface="Calibri" panose="020F0502020204030204" pitchFamily="34" charset="0"/>
              </a:rPr>
              <a:t>Assessment Component 2 Submission </a:t>
            </a:r>
            <a:r>
              <a:rPr lang="en-GB" sz="4000" dirty="0">
                <a:ea typeface="Calibri" panose="020F0502020204030204" pitchFamily="34" charset="0"/>
              </a:rPr>
              <a:t>D</a:t>
            </a:r>
            <a:r>
              <a:rPr lang="en-GB" sz="4000" dirty="0">
                <a:effectLst/>
                <a:ea typeface="Calibri" panose="020F0502020204030204" pitchFamily="34" charset="0"/>
              </a:rPr>
              <a:t>ate: </a:t>
            </a:r>
          </a:p>
          <a:p>
            <a:r>
              <a:rPr lang="en-GB" sz="4000" dirty="0">
                <a:ea typeface="Calibri" panose="020F0502020204030204" pitchFamily="34" charset="0"/>
              </a:rPr>
              <a:t>16</a:t>
            </a:r>
            <a:r>
              <a:rPr lang="en-GB" sz="4000" baseline="30000" dirty="0">
                <a:effectLst/>
                <a:ea typeface="Calibri" panose="020F0502020204030204" pitchFamily="34" charset="0"/>
              </a:rPr>
              <a:t>th</a:t>
            </a:r>
            <a:r>
              <a:rPr lang="en-GB" sz="4000" dirty="0">
                <a:effectLst/>
                <a:ea typeface="Calibri" panose="020F0502020204030204" pitchFamily="34" charset="0"/>
              </a:rPr>
              <a:t> June, 2025 at 23.59pm</a:t>
            </a:r>
            <a:endParaRPr lang="en-GB" sz="4000" dirty="0"/>
          </a:p>
        </p:txBody>
      </p:sp>
    </p:spTree>
    <p:extLst>
      <p:ext uri="{BB962C8B-B14F-4D97-AF65-F5344CB8AC3E}">
        <p14:creationId xmlns:p14="http://schemas.microsoft.com/office/powerpoint/2010/main" val="41475272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289D597-F428-2DDC-5455-1FA83F055FCA}"/>
              </a:ext>
            </a:extLst>
          </p:cNvPr>
          <p:cNvSpPr>
            <a:spLocks noGrp="1"/>
          </p:cNvSpPr>
          <p:nvPr>
            <p:ph type="title"/>
          </p:nvPr>
        </p:nvSpPr>
        <p:spPr>
          <a:xfrm>
            <a:off x="1024128" y="979136"/>
            <a:ext cx="9720072" cy="1362418"/>
          </a:xfrm>
        </p:spPr>
        <p:txBody>
          <a:bodyPr>
            <a:normAutofit fontScale="90000"/>
          </a:bodyPr>
          <a:lstStyle/>
          <a:p>
            <a:r>
              <a:rPr lang="en-GB" dirty="0">
                <a:effectLst/>
                <a:ea typeface="Calibri" panose="020F0502020204030204" pitchFamily="34" charset="0"/>
              </a:rPr>
              <a:t>Celebratory sharing session:</a:t>
            </a:r>
            <a:r>
              <a:rPr lang="en-GB" dirty="0">
                <a:ea typeface="Calibri" panose="020F0502020204030204" pitchFamily="34" charset="0"/>
              </a:rPr>
              <a:t> </a:t>
            </a:r>
            <a:r>
              <a:rPr lang="en-GB" dirty="0"/>
              <a:t> </a:t>
            </a:r>
            <a:br>
              <a:rPr lang="en-GB" dirty="0"/>
            </a:br>
            <a:r>
              <a:rPr lang="en-GB" dirty="0"/>
              <a:t>Wednesday, 18</a:t>
            </a:r>
            <a:r>
              <a:rPr lang="en-GB" baseline="30000" dirty="0"/>
              <a:t>th</a:t>
            </a:r>
            <a:r>
              <a:rPr lang="en-GB" dirty="0"/>
              <a:t> June, 6pM</a:t>
            </a:r>
            <a:br>
              <a:rPr lang="en-GB" sz="5400" dirty="0">
                <a:effectLst/>
                <a:ea typeface="Calibri" panose="020F0502020204030204" pitchFamily="34" charset="0"/>
              </a:rPr>
            </a:br>
            <a:endParaRPr lang="en-GB" dirty="0"/>
          </a:p>
        </p:txBody>
      </p:sp>
      <p:sp>
        <p:nvSpPr>
          <p:cNvPr id="10" name="Text Placeholder 9">
            <a:extLst>
              <a:ext uri="{FF2B5EF4-FFF2-40B4-BE49-F238E27FC236}">
                <a16:creationId xmlns:a16="http://schemas.microsoft.com/office/drawing/2014/main" id="{01C88507-3B32-872F-D954-6CD08FF76D0B}"/>
              </a:ext>
            </a:extLst>
          </p:cNvPr>
          <p:cNvSpPr>
            <a:spLocks noGrp="1"/>
          </p:cNvSpPr>
          <p:nvPr>
            <p:ph type="body" idx="1"/>
          </p:nvPr>
        </p:nvSpPr>
        <p:spPr/>
        <p:txBody>
          <a:bodyPr/>
          <a:lstStyle/>
          <a:p>
            <a:r>
              <a:rPr lang="en-GB" dirty="0"/>
              <a:t>Part 1</a:t>
            </a:r>
          </a:p>
        </p:txBody>
      </p:sp>
      <p:sp>
        <p:nvSpPr>
          <p:cNvPr id="8" name="Content Placeholder 7">
            <a:extLst>
              <a:ext uri="{FF2B5EF4-FFF2-40B4-BE49-F238E27FC236}">
                <a16:creationId xmlns:a16="http://schemas.microsoft.com/office/drawing/2014/main" id="{34E2E0AA-EF08-12BB-9B2D-48AA0FCD0723}"/>
              </a:ext>
            </a:extLst>
          </p:cNvPr>
          <p:cNvSpPr>
            <a:spLocks noGrp="1"/>
          </p:cNvSpPr>
          <p:nvPr>
            <p:ph sz="half" idx="2"/>
          </p:nvPr>
        </p:nvSpPr>
        <p:spPr>
          <a:xfrm>
            <a:off x="1024128" y="2484708"/>
            <a:ext cx="4754880" cy="3341572"/>
          </a:xfrm>
        </p:spPr>
        <p:txBody>
          <a:bodyPr/>
          <a:lstStyle/>
          <a:p>
            <a:endParaRPr lang="en-GB" sz="1800" dirty="0"/>
          </a:p>
          <a:p>
            <a:pPr>
              <a:lnSpc>
                <a:spcPct val="100000"/>
              </a:lnSpc>
            </a:pPr>
            <a:r>
              <a:rPr lang="en-GB" sz="1800" dirty="0">
                <a:effectLst/>
                <a:ea typeface="Calibri" panose="020F0502020204030204" pitchFamily="34" charset="0"/>
              </a:rPr>
              <a:t>We will share the headline summaries of the research projects (5-minute challenge!) </a:t>
            </a:r>
          </a:p>
          <a:p>
            <a:pPr marL="0" indent="0">
              <a:buNone/>
            </a:pPr>
            <a:endParaRPr lang="en-GB" sz="1800" dirty="0"/>
          </a:p>
          <a:p>
            <a:endParaRPr lang="en-GB" dirty="0"/>
          </a:p>
        </p:txBody>
      </p:sp>
      <p:sp>
        <p:nvSpPr>
          <p:cNvPr id="11" name="Text Placeholder 10">
            <a:extLst>
              <a:ext uri="{FF2B5EF4-FFF2-40B4-BE49-F238E27FC236}">
                <a16:creationId xmlns:a16="http://schemas.microsoft.com/office/drawing/2014/main" id="{59F87E9F-0D1D-B85B-6340-3C5C69053693}"/>
              </a:ext>
            </a:extLst>
          </p:cNvPr>
          <p:cNvSpPr>
            <a:spLocks noGrp="1"/>
          </p:cNvSpPr>
          <p:nvPr>
            <p:ph type="body" sz="quarter" idx="3"/>
          </p:nvPr>
        </p:nvSpPr>
        <p:spPr/>
        <p:txBody>
          <a:bodyPr/>
          <a:lstStyle/>
          <a:p>
            <a:r>
              <a:rPr lang="en-GB" dirty="0"/>
              <a:t>Part 2</a:t>
            </a:r>
          </a:p>
        </p:txBody>
      </p:sp>
      <p:sp>
        <p:nvSpPr>
          <p:cNvPr id="9" name="Content Placeholder 8">
            <a:extLst>
              <a:ext uri="{FF2B5EF4-FFF2-40B4-BE49-F238E27FC236}">
                <a16:creationId xmlns:a16="http://schemas.microsoft.com/office/drawing/2014/main" id="{5DFB1458-67CA-F71E-60F3-9CCA8B3593B6}"/>
              </a:ext>
            </a:extLst>
          </p:cNvPr>
          <p:cNvSpPr>
            <a:spLocks noGrp="1"/>
          </p:cNvSpPr>
          <p:nvPr>
            <p:ph sz="quarter" idx="4"/>
          </p:nvPr>
        </p:nvSpPr>
        <p:spPr>
          <a:xfrm>
            <a:off x="5990888" y="3002596"/>
            <a:ext cx="5597263" cy="3341572"/>
          </a:xfrm>
        </p:spPr>
        <p:txBody>
          <a:bodyPr/>
          <a:lstStyle/>
          <a:p>
            <a:pPr marL="68580" marR="979805">
              <a:lnSpc>
                <a:spcPts val="1350"/>
              </a:lnSpc>
              <a:spcAft>
                <a:spcPts val="0"/>
              </a:spcAft>
            </a:pPr>
            <a:r>
              <a:rPr lang="en-GB" sz="1800" dirty="0">
                <a:effectLst/>
                <a:ea typeface="Calibri" panose="020F0502020204030204" pitchFamily="34" charset="0"/>
              </a:rPr>
              <a:t>Outline of the next stage…</a:t>
            </a:r>
          </a:p>
          <a:p>
            <a:pPr marL="68580" marR="979805">
              <a:lnSpc>
                <a:spcPts val="1350"/>
              </a:lnSpc>
              <a:spcAft>
                <a:spcPts val="0"/>
              </a:spcAft>
            </a:pPr>
            <a:endParaRPr lang="en-GB" sz="1800" dirty="0">
              <a:effectLst/>
              <a:ea typeface="Calibri" panose="020F0502020204030204" pitchFamily="34" charset="0"/>
            </a:endParaRPr>
          </a:p>
          <a:p>
            <a:pPr marL="342900" marR="979805" lvl="0" indent="-342900">
              <a:lnSpc>
                <a:spcPts val="1350"/>
              </a:lnSpc>
              <a:spcAft>
                <a:spcPts val="0"/>
              </a:spcAft>
              <a:buFont typeface="Courier New" panose="02070309020205020404" pitchFamily="49" charset="0"/>
              <a:buChar char="o"/>
            </a:pPr>
            <a:r>
              <a:rPr lang="en-GB" sz="1800" dirty="0">
                <a:effectLst/>
                <a:ea typeface="Calibri" panose="020F0502020204030204" pitchFamily="34" charset="0"/>
              </a:rPr>
              <a:t>Q&amp;A</a:t>
            </a:r>
            <a:endParaRPr lang="en-GB" sz="1800" dirty="0"/>
          </a:p>
          <a:p>
            <a:endParaRPr lang="en-GB" dirty="0"/>
          </a:p>
        </p:txBody>
      </p:sp>
    </p:spTree>
    <p:extLst>
      <p:ext uri="{BB962C8B-B14F-4D97-AF65-F5344CB8AC3E}">
        <p14:creationId xmlns:p14="http://schemas.microsoft.com/office/powerpoint/2010/main" val="19491327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56CA922-83B8-F88A-6C4E-FE90C19A4E1E}"/>
              </a:ext>
            </a:extLst>
          </p:cNvPr>
          <p:cNvSpPr>
            <a:spLocks noGrp="1"/>
          </p:cNvSpPr>
          <p:nvPr>
            <p:ph type="title"/>
          </p:nvPr>
        </p:nvSpPr>
        <p:spPr>
          <a:xfrm>
            <a:off x="1024128" y="884265"/>
            <a:ext cx="9720072" cy="1499616"/>
          </a:xfrm>
        </p:spPr>
        <p:txBody>
          <a:bodyPr/>
          <a:lstStyle/>
          <a:p>
            <a:r>
              <a:rPr lang="en-GB" dirty="0"/>
              <a:t>Advance warning…</a:t>
            </a:r>
            <a:br>
              <a:rPr lang="en-GB" dirty="0"/>
            </a:br>
            <a:endParaRPr lang="en-GB" dirty="0"/>
          </a:p>
        </p:txBody>
      </p:sp>
      <p:sp>
        <p:nvSpPr>
          <p:cNvPr id="11" name="Content Placeholder 10">
            <a:extLst>
              <a:ext uri="{FF2B5EF4-FFF2-40B4-BE49-F238E27FC236}">
                <a16:creationId xmlns:a16="http://schemas.microsoft.com/office/drawing/2014/main" id="{B46A5508-EF83-A4B9-1204-5181728042BA}"/>
              </a:ext>
            </a:extLst>
          </p:cNvPr>
          <p:cNvSpPr>
            <a:spLocks noGrp="1"/>
          </p:cNvSpPr>
          <p:nvPr>
            <p:ph idx="1"/>
          </p:nvPr>
        </p:nvSpPr>
        <p:spPr>
          <a:xfrm>
            <a:off x="598099" y="2725946"/>
            <a:ext cx="5779699" cy="3704183"/>
          </a:xfrm>
        </p:spPr>
        <p:txBody>
          <a:bodyPr/>
          <a:lstStyle/>
          <a:p>
            <a:r>
              <a:rPr lang="en-GB" dirty="0"/>
              <a:t>You will need to prepare a ‘pre-proposal’ – an indication as to what your thesis </a:t>
            </a:r>
            <a:r>
              <a:rPr lang="en-GB" b="1" dirty="0"/>
              <a:t>might</a:t>
            </a:r>
            <a:r>
              <a:rPr lang="en-GB" dirty="0"/>
              <a:t> involve.</a:t>
            </a:r>
          </a:p>
          <a:p>
            <a:endParaRPr lang="en-GB" dirty="0"/>
          </a:p>
          <a:p>
            <a:r>
              <a:rPr lang="en-GB" dirty="0"/>
              <a:t>Please email this to me by the 20</a:t>
            </a:r>
            <a:r>
              <a:rPr lang="en-GB" baseline="30000" dirty="0"/>
              <a:t>th</a:t>
            </a:r>
            <a:r>
              <a:rPr lang="en-GB" dirty="0"/>
              <a:t> of August </a:t>
            </a:r>
            <a:r>
              <a:rPr lang="en-GB" b="1" dirty="0"/>
              <a:t>at the latest. </a:t>
            </a:r>
          </a:p>
          <a:p>
            <a:r>
              <a:rPr lang="en-GB" dirty="0"/>
              <a:t>This is the date of the final exam board which will (hopefully!) transfer you across to Part 2.</a:t>
            </a:r>
          </a:p>
          <a:p>
            <a:endParaRPr lang="en-GB" dirty="0"/>
          </a:p>
          <a:p>
            <a:r>
              <a:rPr lang="en-GB" dirty="0"/>
              <a:t>(ECDE7013 assignment return date = 14/07.)</a:t>
            </a:r>
          </a:p>
        </p:txBody>
      </p:sp>
      <p:pic>
        <p:nvPicPr>
          <p:cNvPr id="15" name="Picture 14" descr="A screenshot of a paper&#10;&#10;Description automatically generated">
            <a:extLst>
              <a:ext uri="{FF2B5EF4-FFF2-40B4-BE49-F238E27FC236}">
                <a16:creationId xmlns:a16="http://schemas.microsoft.com/office/drawing/2014/main" id="{88ADCF39-3DDF-0DB5-5751-31946DD78E5D}"/>
              </a:ext>
            </a:extLst>
          </p:cNvPr>
          <p:cNvPicPr>
            <a:picLocks noChangeAspect="1"/>
          </p:cNvPicPr>
          <p:nvPr/>
        </p:nvPicPr>
        <p:blipFill>
          <a:blip r:embed="rId2"/>
          <a:stretch>
            <a:fillRect/>
          </a:stretch>
        </p:blipFill>
        <p:spPr>
          <a:xfrm>
            <a:off x="6654301" y="291530"/>
            <a:ext cx="5221397" cy="6274939"/>
          </a:xfrm>
          <a:prstGeom prst="rect">
            <a:avLst/>
          </a:prstGeom>
          <a:ln>
            <a:solidFill>
              <a:schemeClr val="accent2"/>
            </a:solidFill>
          </a:ln>
        </p:spPr>
      </p:pic>
    </p:spTree>
    <p:extLst>
      <p:ext uri="{BB962C8B-B14F-4D97-AF65-F5344CB8AC3E}">
        <p14:creationId xmlns:p14="http://schemas.microsoft.com/office/powerpoint/2010/main" val="13868536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033D82A-34D5-4A1F-A25B-568EA668C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A8AA91C-C1E0-4606-86F0-7E56E6038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1D9B220-C7A5-9C37-D009-AA2EB2CBFB6D}"/>
              </a:ext>
            </a:extLst>
          </p:cNvPr>
          <p:cNvSpPr>
            <a:spLocks noGrp="1"/>
          </p:cNvSpPr>
          <p:nvPr>
            <p:ph type="ctrTitle"/>
          </p:nvPr>
        </p:nvSpPr>
        <p:spPr>
          <a:xfrm>
            <a:off x="457200" y="4960137"/>
            <a:ext cx="7772400" cy="1463040"/>
          </a:xfrm>
        </p:spPr>
        <p:txBody>
          <a:bodyPr vert="horz" lIns="91440" tIns="45720" rIns="91440" bIns="45720" rtlCol="0">
            <a:normAutofit/>
          </a:bodyPr>
          <a:lstStyle/>
          <a:p>
            <a:r>
              <a:rPr lang="en-US" dirty="0">
                <a:solidFill>
                  <a:srgbClr val="FFFFFF"/>
                </a:solidFill>
              </a:rPr>
              <a:t>Thinking about The Thesis</a:t>
            </a:r>
          </a:p>
        </p:txBody>
      </p:sp>
      <p:sp>
        <p:nvSpPr>
          <p:cNvPr id="20" name="Subtitle 19">
            <a:extLst>
              <a:ext uri="{FF2B5EF4-FFF2-40B4-BE49-F238E27FC236}">
                <a16:creationId xmlns:a16="http://schemas.microsoft.com/office/drawing/2014/main" id="{56910615-E5F4-4B86-C5CD-ED0EC7343CCE}"/>
              </a:ext>
            </a:extLst>
          </p:cNvPr>
          <p:cNvSpPr>
            <a:spLocks noGrp="1"/>
          </p:cNvSpPr>
          <p:nvPr>
            <p:ph type="subTitle" idx="1"/>
          </p:nvPr>
        </p:nvSpPr>
        <p:spPr>
          <a:xfrm>
            <a:off x="8610600" y="4960137"/>
            <a:ext cx="3200400" cy="1463040"/>
          </a:xfrm>
        </p:spPr>
        <p:txBody>
          <a:bodyPr>
            <a:normAutofit/>
          </a:bodyPr>
          <a:lstStyle/>
          <a:p>
            <a:endParaRPr lang="en-GB">
              <a:solidFill>
                <a:srgbClr val="FFFFFF"/>
              </a:solidFill>
            </a:endParaRPr>
          </a:p>
        </p:txBody>
      </p:sp>
      <p:pic>
        <p:nvPicPr>
          <p:cNvPr id="14" name="Picture 13" descr="A yellow sign with black text&#10;&#10;Description automatically generated">
            <a:extLst>
              <a:ext uri="{FF2B5EF4-FFF2-40B4-BE49-F238E27FC236}">
                <a16:creationId xmlns:a16="http://schemas.microsoft.com/office/drawing/2014/main" id="{635C8F2D-3986-347C-8092-4B314008EF71}"/>
              </a:ext>
            </a:extLst>
          </p:cNvPr>
          <p:cNvPicPr>
            <a:picLocks noChangeAspect="1"/>
          </p:cNvPicPr>
          <p:nvPr/>
        </p:nvPicPr>
        <p:blipFill rotWithShape="1">
          <a:blip r:embed="rId2"/>
          <a:srcRect r="52600" b="1"/>
          <a:stretch/>
        </p:blipFill>
        <p:spPr>
          <a:xfrm>
            <a:off x="20" y="10"/>
            <a:ext cx="3952937" cy="4399090"/>
          </a:xfrm>
          <a:prstGeom prst="rect">
            <a:avLst/>
          </a:prstGeom>
        </p:spPr>
      </p:pic>
      <p:pic>
        <p:nvPicPr>
          <p:cNvPr id="10" name="Picture 9" descr="A wooden signpost with arrows pointing to different choices&#10;&#10;Description automatically generated">
            <a:extLst>
              <a:ext uri="{FF2B5EF4-FFF2-40B4-BE49-F238E27FC236}">
                <a16:creationId xmlns:a16="http://schemas.microsoft.com/office/drawing/2014/main" id="{14926278-E9EB-3A54-6EDA-CC1DC5111FDF}"/>
              </a:ext>
            </a:extLst>
          </p:cNvPr>
          <p:cNvPicPr>
            <a:picLocks noChangeAspect="1"/>
          </p:cNvPicPr>
          <p:nvPr/>
        </p:nvPicPr>
        <p:blipFill rotWithShape="1">
          <a:blip r:embed="rId3"/>
          <a:srcRect l="13881" r="19322" b="-1"/>
          <a:stretch/>
        </p:blipFill>
        <p:spPr>
          <a:xfrm>
            <a:off x="4117621" y="-11961"/>
            <a:ext cx="3954910" cy="4411061"/>
          </a:xfrm>
          <a:prstGeom prst="rect">
            <a:avLst/>
          </a:prstGeom>
        </p:spPr>
      </p:pic>
      <p:pic>
        <p:nvPicPr>
          <p:cNvPr id="12" name="Picture 11" descr="A group of white square letters with black letters on a yellow background&#10;&#10;Description automatically generated">
            <a:extLst>
              <a:ext uri="{FF2B5EF4-FFF2-40B4-BE49-F238E27FC236}">
                <a16:creationId xmlns:a16="http://schemas.microsoft.com/office/drawing/2014/main" id="{66DB5B66-ED1F-F1F5-9EEA-FF4FA2FC3324}"/>
              </a:ext>
            </a:extLst>
          </p:cNvPr>
          <p:cNvPicPr>
            <a:picLocks noChangeAspect="1"/>
          </p:cNvPicPr>
          <p:nvPr/>
        </p:nvPicPr>
        <p:blipFill rotWithShape="1">
          <a:blip r:embed="rId4"/>
          <a:srcRect l="20249" r="38278"/>
          <a:stretch/>
        </p:blipFill>
        <p:spPr>
          <a:xfrm>
            <a:off x="8229600" y="10"/>
            <a:ext cx="3966198" cy="4399091"/>
          </a:xfrm>
          <a:prstGeom prst="rect">
            <a:avLst/>
          </a:prstGeom>
        </p:spPr>
      </p:pic>
      <p:cxnSp>
        <p:nvCxnSpPr>
          <p:cNvPr id="26" name="Straight Connector 25">
            <a:extLst>
              <a:ext uri="{FF2B5EF4-FFF2-40B4-BE49-F238E27FC236}">
                <a16:creationId xmlns:a16="http://schemas.microsoft.com/office/drawing/2014/main" id="{A1BD66FD-B09F-4B77-9801-8F6CA8EDD8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4874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B2F63790-02BE-4D55-ABCA-10CAD6091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C6F41-5C23-499A-59AE-F448828F47DF}"/>
              </a:ext>
            </a:extLst>
          </p:cNvPr>
          <p:cNvSpPr>
            <a:spLocks noGrp="1"/>
          </p:cNvSpPr>
          <p:nvPr>
            <p:ph type="title"/>
          </p:nvPr>
        </p:nvSpPr>
        <p:spPr>
          <a:xfrm>
            <a:off x="241540" y="648182"/>
            <a:ext cx="5743045" cy="3581063"/>
          </a:xfrm>
        </p:spPr>
        <p:txBody>
          <a:bodyPr vert="horz" lIns="91440" tIns="45720" rIns="91440" bIns="45720" rtlCol="0" anchor="b">
            <a:normAutofit/>
          </a:bodyPr>
          <a:lstStyle/>
          <a:p>
            <a:r>
              <a:rPr lang="en-US" sz="4400" dirty="0">
                <a:solidFill>
                  <a:srgbClr val="2B259B"/>
                </a:solidFill>
              </a:rPr>
              <a:t>Thinking about The Thesis</a:t>
            </a:r>
            <a:endParaRPr lang="en-US" sz="4400" kern="1200" cap="all" spc="200" baseline="0" dirty="0">
              <a:solidFill>
                <a:srgbClr val="2B259B"/>
              </a:solidFill>
              <a:latin typeface="+mj-lt"/>
              <a:ea typeface="+mj-ea"/>
              <a:cs typeface="+mj-cs"/>
            </a:endParaRPr>
          </a:p>
        </p:txBody>
      </p:sp>
      <p:sp>
        <p:nvSpPr>
          <p:cNvPr id="3" name="Text Placeholder 2">
            <a:extLst>
              <a:ext uri="{FF2B5EF4-FFF2-40B4-BE49-F238E27FC236}">
                <a16:creationId xmlns:a16="http://schemas.microsoft.com/office/drawing/2014/main" id="{CC5DA3F1-81CC-EF11-4A1D-281CE2EBCF26}"/>
              </a:ext>
            </a:extLst>
          </p:cNvPr>
          <p:cNvSpPr>
            <a:spLocks noGrp="1"/>
          </p:cNvSpPr>
          <p:nvPr>
            <p:ph type="body" idx="1"/>
          </p:nvPr>
        </p:nvSpPr>
        <p:spPr>
          <a:xfrm>
            <a:off x="613611" y="4433575"/>
            <a:ext cx="5370974" cy="1463040"/>
          </a:xfrm>
        </p:spPr>
        <p:txBody>
          <a:bodyPr vert="horz" lIns="91440" tIns="45720" rIns="91440" bIns="45720" rtlCol="0" anchor="t">
            <a:normAutofit/>
          </a:bodyPr>
          <a:lstStyle/>
          <a:p>
            <a:pPr algn="r"/>
            <a:endParaRPr lang="en-US" sz="1600"/>
          </a:p>
        </p:txBody>
      </p:sp>
      <p:cxnSp>
        <p:nvCxnSpPr>
          <p:cNvPr id="26" name="Straight Connector 25">
            <a:extLst>
              <a:ext uri="{FF2B5EF4-FFF2-40B4-BE49-F238E27FC236}">
                <a16:creationId xmlns:a16="http://schemas.microsoft.com/office/drawing/2014/main" id="{B25F28BA-1F8F-4067-9CFA-0DBF0C7AF2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9085" y="4343196"/>
            <a:ext cx="5029200" cy="0"/>
          </a:xfrm>
          <a:prstGeom prst="line">
            <a:avLst/>
          </a:prstGeom>
          <a:ln w="19050">
            <a:solidFill>
              <a:srgbClr val="262BCB"/>
            </a:solidFill>
          </a:ln>
        </p:spPr>
        <p:style>
          <a:lnRef idx="1">
            <a:schemeClr val="accent1"/>
          </a:lnRef>
          <a:fillRef idx="0">
            <a:schemeClr val="accent1"/>
          </a:fillRef>
          <a:effectRef idx="0">
            <a:schemeClr val="accent1"/>
          </a:effectRef>
          <a:fontRef idx="minor">
            <a:schemeClr val="tx1"/>
          </a:fontRef>
        </p:style>
      </p:cxnSp>
      <p:pic>
        <p:nvPicPr>
          <p:cNvPr id="7" name="Picture 6" descr="A person holding a sign&#10;&#10;Description automatically generated">
            <a:extLst>
              <a:ext uri="{FF2B5EF4-FFF2-40B4-BE49-F238E27FC236}">
                <a16:creationId xmlns:a16="http://schemas.microsoft.com/office/drawing/2014/main" id="{9F0CB245-62F4-B450-B19E-7D9EC4EABD46}"/>
              </a:ext>
            </a:extLst>
          </p:cNvPr>
          <p:cNvPicPr>
            <a:picLocks noChangeAspect="1"/>
          </p:cNvPicPr>
          <p:nvPr/>
        </p:nvPicPr>
        <p:blipFill rotWithShape="1">
          <a:blip r:embed="rId2"/>
          <a:srcRect l="4667" r="3816" b="2"/>
          <a:stretch/>
        </p:blipFill>
        <p:spPr>
          <a:xfrm>
            <a:off x="6615118" y="975"/>
            <a:ext cx="5576882" cy="6858000"/>
          </a:xfrm>
          <a:prstGeom prst="rect">
            <a:avLst/>
          </a:prstGeom>
        </p:spPr>
      </p:pic>
      <p:sp>
        <p:nvSpPr>
          <p:cNvPr id="6" name="Slide Number Placeholder 5">
            <a:extLst>
              <a:ext uri="{FF2B5EF4-FFF2-40B4-BE49-F238E27FC236}">
                <a16:creationId xmlns:a16="http://schemas.microsoft.com/office/drawing/2014/main" id="{4580165E-2AAB-54E4-9822-3D5D751CE254}"/>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E15108C-154A-4A5A-9C05-91A49A422BA7}" type="slidenum">
              <a:rPr lang="en-US">
                <a:solidFill>
                  <a:srgbClr val="FFFFFF"/>
                </a:solidFill>
              </a:rPr>
              <a:pPr>
                <a:spcAft>
                  <a:spcPts val="600"/>
                </a:spcAft>
              </a:pPr>
              <a:t>60</a:t>
            </a:fld>
            <a:endParaRPr lang="en-US">
              <a:solidFill>
                <a:srgbClr val="FFFFFF"/>
              </a:solidFill>
            </a:endParaRPr>
          </a:p>
        </p:txBody>
      </p:sp>
      <p:sp>
        <p:nvSpPr>
          <p:cNvPr id="4" name="Date Placeholder 3">
            <a:extLst>
              <a:ext uri="{FF2B5EF4-FFF2-40B4-BE49-F238E27FC236}">
                <a16:creationId xmlns:a16="http://schemas.microsoft.com/office/drawing/2014/main" id="{D15AC1AC-6500-C0B5-D6F9-DDDF649B39DA}"/>
              </a:ext>
            </a:extLst>
          </p:cNvPr>
          <p:cNvSpPr>
            <a:spLocks noGrp="1"/>
          </p:cNvSpPr>
          <p:nvPr>
            <p:ph type="dt" sz="half" idx="10"/>
          </p:nvPr>
        </p:nvSpPr>
        <p:spPr>
          <a:xfrm>
            <a:off x="8683190" y="6470704"/>
            <a:ext cx="2154143" cy="274320"/>
          </a:xfrm>
        </p:spPr>
        <p:txBody>
          <a:bodyPr vert="horz" lIns="91440" tIns="45720" rIns="91440" bIns="45720" rtlCol="0" anchor="ctr">
            <a:normAutofit/>
          </a:bodyPr>
          <a:lstStyle/>
          <a:p>
            <a:pPr algn="r">
              <a:spcAft>
                <a:spcPts val="600"/>
              </a:spcAft>
            </a:pPr>
            <a:fld id="{174DBC07-F065-4048-9278-CC88A4192E0E}" type="datetime1">
              <a:rPr lang="en-US">
                <a:solidFill>
                  <a:srgbClr val="FFFFFF"/>
                </a:solidFill>
              </a:rPr>
              <a:pPr algn="r">
                <a:spcAft>
                  <a:spcPts val="600"/>
                </a:spcAft>
              </a:pPr>
              <a:t>5/2/2025</a:t>
            </a:fld>
            <a:endParaRPr lang="en-US">
              <a:solidFill>
                <a:srgbClr val="FFFFFF"/>
              </a:solidFill>
            </a:endParaRPr>
          </a:p>
        </p:txBody>
      </p:sp>
    </p:spTree>
    <p:extLst>
      <p:ext uri="{BB962C8B-B14F-4D97-AF65-F5344CB8AC3E}">
        <p14:creationId xmlns:p14="http://schemas.microsoft.com/office/powerpoint/2010/main" val="39617797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5827D30-DF76-6CDF-05C0-14F3107974DE}"/>
              </a:ext>
            </a:extLst>
          </p:cNvPr>
          <p:cNvPicPr>
            <a:picLocks noChangeAspect="1"/>
          </p:cNvPicPr>
          <p:nvPr/>
        </p:nvPicPr>
        <p:blipFill rotWithShape="1">
          <a:blip r:embed="rId2">
            <a:alphaModFix amt="45000"/>
          </a:blip>
          <a:srcRect t="7609" r="-1" b="8099"/>
          <a:stretch/>
        </p:blipFill>
        <p:spPr>
          <a:xfrm>
            <a:off x="20" y="-1"/>
            <a:ext cx="12188932" cy="6858000"/>
          </a:xfrm>
          <a:prstGeom prst="rect">
            <a:avLst/>
          </a:prstGeom>
        </p:spPr>
      </p:pic>
      <p:sp>
        <p:nvSpPr>
          <p:cNvPr id="2" name="Title 1">
            <a:extLst>
              <a:ext uri="{FF2B5EF4-FFF2-40B4-BE49-F238E27FC236}">
                <a16:creationId xmlns:a16="http://schemas.microsoft.com/office/drawing/2014/main" id="{6C97DBC5-3272-D110-88BE-DDC43F9EED72}"/>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Writing</a:t>
            </a:r>
          </a:p>
        </p:txBody>
      </p:sp>
      <p:sp>
        <p:nvSpPr>
          <p:cNvPr id="3" name="Text Placeholder 2">
            <a:extLst>
              <a:ext uri="{FF2B5EF4-FFF2-40B4-BE49-F238E27FC236}">
                <a16:creationId xmlns:a16="http://schemas.microsoft.com/office/drawing/2014/main" id="{60FEA551-CB66-4994-87C5-2B4ADD17461B}"/>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0" name="Straight Connector 19">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483424"/>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E582A6-D230-F911-AB1A-4A82B533E3A0}"/>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C779A01D-E670-A4B6-7781-B44F9BDCE65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w="28575">
            <a:solidFill>
              <a:srgbClr val="7030A0"/>
            </a:solidFill>
          </a:ln>
        </p:spPr>
      </p:pic>
      <p:pic>
        <p:nvPicPr>
          <p:cNvPr id="10" name="Content Placeholder 9" descr="A close up of text&#10;&#10;Description automatically generated">
            <a:extLst>
              <a:ext uri="{FF2B5EF4-FFF2-40B4-BE49-F238E27FC236}">
                <a16:creationId xmlns:a16="http://schemas.microsoft.com/office/drawing/2014/main" id="{EFAD3810-FBD0-02FF-CBD1-6ACE8DBC2BB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228501" y="3784868"/>
            <a:ext cx="8433261" cy="2786063"/>
          </a:xfrm>
          <a:ln w="28575">
            <a:solidFill>
              <a:schemeClr val="accent5"/>
            </a:solidFill>
          </a:ln>
        </p:spPr>
      </p:pic>
      <p:sp>
        <p:nvSpPr>
          <p:cNvPr id="11" name="TextBox 10">
            <a:extLst>
              <a:ext uri="{FF2B5EF4-FFF2-40B4-BE49-F238E27FC236}">
                <a16:creationId xmlns:a16="http://schemas.microsoft.com/office/drawing/2014/main" id="{5D831075-B60A-3DFC-5EC6-AF134B7A6880}"/>
              </a:ext>
            </a:extLst>
          </p:cNvPr>
          <p:cNvSpPr txBox="1"/>
          <p:nvPr/>
        </p:nvSpPr>
        <p:spPr>
          <a:xfrm>
            <a:off x="10244780" y="2232842"/>
            <a:ext cx="1373340" cy="923330"/>
          </a:xfrm>
          <a:prstGeom prst="rect">
            <a:avLst/>
          </a:prstGeom>
          <a:noFill/>
          <a:ln w="19050">
            <a:solidFill>
              <a:schemeClr val="accent2"/>
            </a:solidFill>
          </a:ln>
        </p:spPr>
        <p:txBody>
          <a:bodyPr wrap="square" rtlCol="0">
            <a:spAutoFit/>
          </a:bodyPr>
          <a:lstStyle/>
          <a:p>
            <a:r>
              <a:rPr lang="en-GB" dirty="0"/>
              <a:t>Opening of methodology chapters</a:t>
            </a:r>
          </a:p>
        </p:txBody>
      </p:sp>
      <p:sp>
        <p:nvSpPr>
          <p:cNvPr id="3" name="TextBox 2">
            <a:extLst>
              <a:ext uri="{FF2B5EF4-FFF2-40B4-BE49-F238E27FC236}">
                <a16:creationId xmlns:a16="http://schemas.microsoft.com/office/drawing/2014/main" id="{FF23F110-8069-2189-A219-6A98602C5B45}"/>
              </a:ext>
            </a:extLst>
          </p:cNvPr>
          <p:cNvSpPr txBox="1"/>
          <p:nvPr/>
        </p:nvSpPr>
        <p:spPr>
          <a:xfrm>
            <a:off x="851600" y="4117675"/>
            <a:ext cx="1581510" cy="923330"/>
          </a:xfrm>
          <a:prstGeom prst="rect">
            <a:avLst/>
          </a:prstGeom>
          <a:noFill/>
          <a:ln w="38100">
            <a:solidFill>
              <a:srgbClr val="FF0000"/>
            </a:solidFill>
          </a:ln>
        </p:spPr>
        <p:txBody>
          <a:bodyPr wrap="square" rtlCol="0">
            <a:spAutoFit/>
          </a:bodyPr>
          <a:lstStyle/>
          <a:p>
            <a:r>
              <a:rPr lang="en-GB" dirty="0"/>
              <a:t>What are the:</a:t>
            </a:r>
          </a:p>
          <a:p>
            <a:r>
              <a:rPr lang="en-GB" dirty="0"/>
              <a:t>* similarities?</a:t>
            </a:r>
          </a:p>
          <a:p>
            <a:r>
              <a:rPr lang="en-GB" dirty="0"/>
              <a:t>* differences?</a:t>
            </a:r>
          </a:p>
        </p:txBody>
      </p:sp>
    </p:spTree>
    <p:extLst>
      <p:ext uri="{BB962C8B-B14F-4D97-AF65-F5344CB8AC3E}">
        <p14:creationId xmlns:p14="http://schemas.microsoft.com/office/powerpoint/2010/main" val="40470902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wireframe of lines and dots&#10;&#10;Description automatically generated">
            <a:extLst>
              <a:ext uri="{FF2B5EF4-FFF2-40B4-BE49-F238E27FC236}">
                <a16:creationId xmlns:a16="http://schemas.microsoft.com/office/drawing/2014/main" id="{35BCA279-09CC-E1CA-D46D-89FB1D284C35}"/>
              </a:ext>
            </a:extLst>
          </p:cNvPr>
          <p:cNvPicPr>
            <a:picLocks noChangeAspect="1"/>
          </p:cNvPicPr>
          <p:nvPr/>
        </p:nvPicPr>
        <p:blipFill rotWithShape="1">
          <a:blip r:embed="rId2">
            <a:alphaModFix amt="45000"/>
          </a:blip>
          <a:srcRect t="28992" r="-1" b="13300"/>
          <a:stretch/>
        </p:blipFill>
        <p:spPr>
          <a:xfrm>
            <a:off x="20" y="-1"/>
            <a:ext cx="12188932" cy="6858000"/>
          </a:xfrm>
          <a:prstGeom prst="rect">
            <a:avLst/>
          </a:prstGeom>
        </p:spPr>
      </p:pic>
      <p:sp>
        <p:nvSpPr>
          <p:cNvPr id="2" name="Title 1">
            <a:extLst>
              <a:ext uri="{FF2B5EF4-FFF2-40B4-BE49-F238E27FC236}">
                <a16:creationId xmlns:a16="http://schemas.microsoft.com/office/drawing/2014/main" id="{7C5EA7EA-7260-FCB7-2EFE-928EEA44D135}"/>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Structure &amp; content</a:t>
            </a:r>
          </a:p>
        </p:txBody>
      </p:sp>
      <p:sp>
        <p:nvSpPr>
          <p:cNvPr id="8" name="Text Placeholder 7">
            <a:extLst>
              <a:ext uri="{FF2B5EF4-FFF2-40B4-BE49-F238E27FC236}">
                <a16:creationId xmlns:a16="http://schemas.microsoft.com/office/drawing/2014/main" id="{C6E63BF3-9834-4832-106B-0B02277E48A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37" name="Straight Connector 3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F09EFBE2-80DD-6C17-697B-D45130EBFF03}"/>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956252855"/>
      </p:ext>
    </p:extLst>
  </p:cSld>
  <p:clrMapOvr>
    <a:overrideClrMapping bg1="dk1" tx1="lt1" bg2="dk2" tx2="lt2" accent1="accent1" accent2="accent2" accent3="accent3" accent4="accent4" accent5="accent5" accent6="accent6" hlink="hlink" folHlink="folHlink"/>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3B2C4990-F618-A4B3-4BE3-741633BF340D}"/>
              </a:ext>
            </a:extLst>
          </p:cNvPr>
          <p:cNvSpPr txBox="1"/>
          <p:nvPr/>
        </p:nvSpPr>
        <p:spPr>
          <a:xfrm>
            <a:off x="572135" y="2882353"/>
            <a:ext cx="3324045" cy="646331"/>
          </a:xfrm>
          <a:prstGeom prst="rect">
            <a:avLst/>
          </a:prstGeom>
          <a:noFill/>
          <a:ln>
            <a:solidFill>
              <a:srgbClr val="FFC000"/>
            </a:solidFill>
          </a:ln>
        </p:spPr>
        <p:txBody>
          <a:bodyPr wrap="square" rtlCol="0">
            <a:spAutoFit/>
          </a:bodyPr>
          <a:lstStyle/>
          <a:p>
            <a:r>
              <a:rPr lang="en-GB" dirty="0"/>
              <a:t>Remember to include a title page! (but no number)</a:t>
            </a:r>
          </a:p>
        </p:txBody>
      </p:sp>
      <p:cxnSp>
        <p:nvCxnSpPr>
          <p:cNvPr id="7" name="Straight Arrow Connector 6">
            <a:extLst>
              <a:ext uri="{FF2B5EF4-FFF2-40B4-BE49-F238E27FC236}">
                <a16:creationId xmlns:a16="http://schemas.microsoft.com/office/drawing/2014/main" id="{724BA167-038D-D067-C96A-77B47F68289A}"/>
              </a:ext>
            </a:extLst>
          </p:cNvPr>
          <p:cNvCxnSpPr>
            <a:cxnSpLocks/>
            <a:stCxn id="3" idx="3"/>
          </p:cNvCxnSpPr>
          <p:nvPr/>
        </p:nvCxnSpPr>
        <p:spPr>
          <a:xfrm flipV="1">
            <a:off x="3896180" y="644106"/>
            <a:ext cx="2372348" cy="2561413"/>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05671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8" name="TextBox 7">
            <a:extLst>
              <a:ext uri="{FF2B5EF4-FFF2-40B4-BE49-F238E27FC236}">
                <a16:creationId xmlns:a16="http://schemas.microsoft.com/office/drawing/2014/main" id="{972B6C68-288B-44D6-914E-1D35558F596F}"/>
              </a:ext>
            </a:extLst>
          </p:cNvPr>
          <p:cNvSpPr txBox="1"/>
          <p:nvPr/>
        </p:nvSpPr>
        <p:spPr>
          <a:xfrm flipH="1">
            <a:off x="770626" y="3165592"/>
            <a:ext cx="3892689" cy="369332"/>
          </a:xfrm>
          <a:prstGeom prst="rect">
            <a:avLst/>
          </a:prstGeom>
          <a:noFill/>
          <a:ln w="28575">
            <a:solidFill>
              <a:srgbClr val="FFC000"/>
            </a:solidFill>
          </a:ln>
        </p:spPr>
        <p:txBody>
          <a:bodyPr wrap="square" rtlCol="0">
            <a:spAutoFit/>
          </a:bodyPr>
          <a:lstStyle/>
          <a:p>
            <a:r>
              <a:rPr lang="en-GB" dirty="0"/>
              <a:t>All these things come BEFORE page 1.</a:t>
            </a:r>
          </a:p>
        </p:txBody>
      </p:sp>
      <p:cxnSp>
        <p:nvCxnSpPr>
          <p:cNvPr id="9" name="Straight Arrow Connector 8">
            <a:extLst>
              <a:ext uri="{FF2B5EF4-FFF2-40B4-BE49-F238E27FC236}">
                <a16:creationId xmlns:a16="http://schemas.microsoft.com/office/drawing/2014/main" id="{B7E308B1-C13F-8AF3-2AEB-863073F20E30}"/>
              </a:ext>
            </a:extLst>
          </p:cNvPr>
          <p:cNvCxnSpPr>
            <a:cxnSpLocks/>
            <a:stCxn id="8" idx="1"/>
          </p:cNvCxnSpPr>
          <p:nvPr/>
        </p:nvCxnSpPr>
        <p:spPr>
          <a:xfrm flipV="1">
            <a:off x="4663315" y="3048000"/>
            <a:ext cx="759195" cy="302258"/>
          </a:xfrm>
          <a:prstGeom prst="straightConnector1">
            <a:avLst/>
          </a:prstGeom>
          <a:ln w="3810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5C284B3-BFB3-D46B-FA6B-48D90C38588C}"/>
              </a:ext>
            </a:extLst>
          </p:cNvPr>
          <p:cNvSpPr txBox="1"/>
          <p:nvPr/>
        </p:nvSpPr>
        <p:spPr>
          <a:xfrm>
            <a:off x="5445828" y="676069"/>
            <a:ext cx="5083834" cy="2674189"/>
          </a:xfrm>
          <a:prstGeom prst="rect">
            <a:avLst/>
          </a:prstGeom>
          <a:noFill/>
          <a:ln w="57150">
            <a:solidFill>
              <a:srgbClr val="FFC000"/>
            </a:solidFill>
          </a:ln>
        </p:spPr>
        <p:txBody>
          <a:bodyPr wrap="square" rtlCol="0">
            <a:spAutoFit/>
          </a:bodyPr>
          <a:lstStyle/>
          <a:p>
            <a:endParaRPr lang="en-GB" dirty="0"/>
          </a:p>
        </p:txBody>
      </p:sp>
      <p:sp>
        <p:nvSpPr>
          <p:cNvPr id="16" name="Rectangle: Rounded Corners 15">
            <a:extLst>
              <a:ext uri="{FF2B5EF4-FFF2-40B4-BE49-F238E27FC236}">
                <a16:creationId xmlns:a16="http://schemas.microsoft.com/office/drawing/2014/main" id="{E55205CB-FE9F-6015-0ADD-5E67AC4C5B2C}"/>
              </a:ext>
            </a:extLst>
          </p:cNvPr>
          <p:cNvSpPr/>
          <p:nvPr/>
        </p:nvSpPr>
        <p:spPr>
          <a:xfrm>
            <a:off x="9655834" y="529087"/>
            <a:ext cx="494581" cy="3005837"/>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533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1AB-76A4-8DE3-B80F-33C9968FBEB2}"/>
              </a:ext>
            </a:extLst>
          </p:cNvPr>
          <p:cNvSpPr>
            <a:spLocks noGrp="1"/>
          </p:cNvSpPr>
          <p:nvPr>
            <p:ph type="title"/>
          </p:nvPr>
        </p:nvSpPr>
        <p:spPr/>
        <p:txBody>
          <a:bodyPr/>
          <a:lstStyle/>
          <a:p>
            <a:endParaRPr lang="en-GB" dirty="0"/>
          </a:p>
        </p:txBody>
      </p:sp>
      <p:pic>
        <p:nvPicPr>
          <p:cNvPr id="4" name="Content Placeholder 4" descr="A screenshot of a computer&#10;&#10;Description automatically generated with medium confidence">
            <a:extLst>
              <a:ext uri="{FF2B5EF4-FFF2-40B4-BE49-F238E27FC236}">
                <a16:creationId xmlns:a16="http://schemas.microsoft.com/office/drawing/2014/main" id="{246CF11F-3DBE-6D8F-47D5-1F520D59A31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776" y="439199"/>
            <a:ext cx="8281652" cy="11667169"/>
          </a:xfrm>
          <a:ln w="28575">
            <a:solidFill>
              <a:srgbClr val="6A22DE"/>
            </a:solidFill>
          </a:ln>
        </p:spPr>
      </p:pic>
      <p:pic>
        <p:nvPicPr>
          <p:cNvPr id="5" name="Content Placeholder 4" descr="A screenshot of a computer screen&#10;&#10;Description automatically generated">
            <a:extLst>
              <a:ext uri="{FF2B5EF4-FFF2-40B4-BE49-F238E27FC236}">
                <a16:creationId xmlns:a16="http://schemas.microsoft.com/office/drawing/2014/main" id="{E44EF423-A907-7184-0369-03B4C281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3942" y="2149946"/>
            <a:ext cx="12083116" cy="3654001"/>
          </a:xfrm>
          <a:prstGeom prst="rect">
            <a:avLst/>
          </a:prstGeom>
          <a:ln w="28575">
            <a:solidFill>
              <a:schemeClr val="accent5"/>
            </a:solidFill>
          </a:ln>
        </p:spPr>
      </p:pic>
      <p:sp>
        <p:nvSpPr>
          <p:cNvPr id="6" name="Rectangle: Rounded Corners 5">
            <a:extLst>
              <a:ext uri="{FF2B5EF4-FFF2-40B4-BE49-F238E27FC236}">
                <a16:creationId xmlns:a16="http://schemas.microsoft.com/office/drawing/2014/main" id="{E94AF3AD-9BB4-DA1C-E4AB-08832B4FCD4D}"/>
              </a:ext>
            </a:extLst>
          </p:cNvPr>
          <p:cNvSpPr/>
          <p:nvPr/>
        </p:nvSpPr>
        <p:spPr>
          <a:xfrm>
            <a:off x="809105" y="1429789"/>
            <a:ext cx="1352204" cy="48213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97DE505-0939-93EA-6CF4-EC62B17C04B6}"/>
              </a:ext>
            </a:extLst>
          </p:cNvPr>
          <p:cNvSpPr/>
          <p:nvPr/>
        </p:nvSpPr>
        <p:spPr>
          <a:xfrm>
            <a:off x="867294" y="2071798"/>
            <a:ext cx="1881448"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D7F13EF-9D32-EF79-90F7-43C5DAF853E7}"/>
              </a:ext>
            </a:extLst>
          </p:cNvPr>
          <p:cNvSpPr/>
          <p:nvPr/>
        </p:nvSpPr>
        <p:spPr>
          <a:xfrm>
            <a:off x="4342014" y="3355571"/>
            <a:ext cx="2546466"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08953E5-8BB0-7AB5-0A8E-82C5DE8B9E15}"/>
              </a:ext>
            </a:extLst>
          </p:cNvPr>
          <p:cNvSpPr/>
          <p:nvPr/>
        </p:nvSpPr>
        <p:spPr>
          <a:xfrm>
            <a:off x="873655" y="5500254"/>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376E0C9-9E30-E87E-EA5B-FC078A567604}"/>
              </a:ext>
            </a:extLst>
          </p:cNvPr>
          <p:cNvSpPr/>
          <p:nvPr/>
        </p:nvSpPr>
        <p:spPr>
          <a:xfrm>
            <a:off x="4342014" y="3837709"/>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50A6CD7-AD05-2D36-CCB6-363EC08F9631}"/>
              </a:ext>
            </a:extLst>
          </p:cNvPr>
          <p:cNvSpPr/>
          <p:nvPr/>
        </p:nvSpPr>
        <p:spPr>
          <a:xfrm>
            <a:off x="750701" y="4096512"/>
            <a:ext cx="2070083" cy="1134964"/>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AAD28CF-ED1F-E008-595E-918F5DE42F06}"/>
              </a:ext>
            </a:extLst>
          </p:cNvPr>
          <p:cNvSpPr/>
          <p:nvPr/>
        </p:nvSpPr>
        <p:spPr>
          <a:xfrm>
            <a:off x="4244817" y="4365290"/>
            <a:ext cx="2070083" cy="910521"/>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8E5D469-1A3E-1EE9-8BCA-F193C07BDF6E}"/>
              </a:ext>
            </a:extLst>
          </p:cNvPr>
          <p:cNvSpPr/>
          <p:nvPr/>
        </p:nvSpPr>
        <p:spPr>
          <a:xfrm>
            <a:off x="750701" y="2774234"/>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8E50A41-A528-7E93-A458-72C96CCBF809}"/>
              </a:ext>
            </a:extLst>
          </p:cNvPr>
          <p:cNvSpPr/>
          <p:nvPr/>
        </p:nvSpPr>
        <p:spPr>
          <a:xfrm>
            <a:off x="4342014" y="2850712"/>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555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F6E1-EB97-18DB-EDC0-87AF93ECB877}"/>
              </a:ext>
            </a:extLst>
          </p:cNvPr>
          <p:cNvSpPr>
            <a:spLocks noGrp="1"/>
          </p:cNvSpPr>
          <p:nvPr>
            <p:ph type="title"/>
          </p:nvPr>
        </p:nvSpPr>
        <p:spPr/>
        <p:txBody>
          <a:bodyPr/>
          <a:lstStyle/>
          <a:p>
            <a:r>
              <a:rPr lang="en-GB" dirty="0"/>
              <a:t>Contents</a:t>
            </a:r>
          </a:p>
        </p:txBody>
      </p:sp>
      <p:pic>
        <p:nvPicPr>
          <p:cNvPr id="5" name="Content Placeholder 4" descr="A screenshot of a computer screen&#10;&#10;Description automatically generated">
            <a:extLst>
              <a:ext uri="{FF2B5EF4-FFF2-40B4-BE49-F238E27FC236}">
                <a16:creationId xmlns:a16="http://schemas.microsoft.com/office/drawing/2014/main" id="{EA5267CA-D228-81A4-42B5-61A88A98D1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3427" y="2830502"/>
            <a:ext cx="9701283" cy="2933721"/>
          </a:xfrm>
          <a:ln w="19050">
            <a:solidFill>
              <a:schemeClr val="accent5"/>
            </a:solidFill>
          </a:ln>
        </p:spPr>
      </p:pic>
      <p:sp>
        <p:nvSpPr>
          <p:cNvPr id="6" name="TextBox 5">
            <a:extLst>
              <a:ext uri="{FF2B5EF4-FFF2-40B4-BE49-F238E27FC236}">
                <a16:creationId xmlns:a16="http://schemas.microsoft.com/office/drawing/2014/main" id="{671B6E06-F724-8B73-F209-0AF8CA659699}"/>
              </a:ext>
            </a:extLst>
          </p:cNvPr>
          <p:cNvSpPr txBox="1"/>
          <p:nvPr/>
        </p:nvSpPr>
        <p:spPr>
          <a:xfrm>
            <a:off x="9892145" y="5253644"/>
            <a:ext cx="1008611" cy="609600"/>
          </a:xfrm>
          <a:prstGeom prst="rect">
            <a:avLst/>
          </a:prstGeom>
          <a:noFill/>
          <a:ln w="57150">
            <a:solidFill>
              <a:schemeClr val="accent5"/>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55121B1F-A559-7242-7842-8B2786AFCEFF}"/>
              </a:ext>
            </a:extLst>
          </p:cNvPr>
          <p:cNvSpPr txBox="1"/>
          <p:nvPr/>
        </p:nvSpPr>
        <p:spPr>
          <a:xfrm>
            <a:off x="10557164" y="6255604"/>
            <a:ext cx="1318953" cy="369332"/>
          </a:xfrm>
          <a:prstGeom prst="rect">
            <a:avLst/>
          </a:prstGeom>
          <a:noFill/>
          <a:ln w="28575">
            <a:solidFill>
              <a:schemeClr val="accent5"/>
            </a:solidFill>
          </a:ln>
        </p:spPr>
        <p:txBody>
          <a:bodyPr wrap="square" rtlCol="0">
            <a:spAutoFit/>
          </a:bodyPr>
          <a:lstStyle/>
          <a:p>
            <a:r>
              <a:rPr lang="en-GB" dirty="0"/>
              <a:t>Page 1 here</a:t>
            </a:r>
          </a:p>
        </p:txBody>
      </p:sp>
      <p:cxnSp>
        <p:nvCxnSpPr>
          <p:cNvPr id="9" name="Straight Arrow Connector 8">
            <a:extLst>
              <a:ext uri="{FF2B5EF4-FFF2-40B4-BE49-F238E27FC236}">
                <a16:creationId xmlns:a16="http://schemas.microsoft.com/office/drawing/2014/main" id="{09D83C3F-BD57-A9D9-6328-AF9D8A82A07E}"/>
              </a:ext>
            </a:extLst>
          </p:cNvPr>
          <p:cNvCxnSpPr>
            <a:cxnSpLocks/>
          </p:cNvCxnSpPr>
          <p:nvPr/>
        </p:nvCxnSpPr>
        <p:spPr>
          <a:xfrm flipH="1" flipV="1">
            <a:off x="10607040" y="5957455"/>
            <a:ext cx="360218" cy="29814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5406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89288" y="215660"/>
            <a:ext cx="4785413" cy="6741677"/>
          </a:xfrm>
          <a:ln>
            <a:solidFill>
              <a:srgbClr val="6A22DE"/>
            </a:solidFill>
          </a:ln>
        </p:spPr>
      </p:pic>
      <p:sp>
        <p:nvSpPr>
          <p:cNvPr id="3" name="TextBox 2">
            <a:extLst>
              <a:ext uri="{FF2B5EF4-FFF2-40B4-BE49-F238E27FC236}">
                <a16:creationId xmlns:a16="http://schemas.microsoft.com/office/drawing/2014/main" id="{DA90A087-11A5-AC2A-240D-339D6D0D68AE}"/>
              </a:ext>
            </a:extLst>
          </p:cNvPr>
          <p:cNvSpPr txBox="1"/>
          <p:nvPr/>
        </p:nvSpPr>
        <p:spPr>
          <a:xfrm>
            <a:off x="5469147" y="753374"/>
            <a:ext cx="5095336" cy="369332"/>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B8E9E67-EF02-26A3-7E2A-4828F1752EF2}"/>
              </a:ext>
            </a:extLst>
          </p:cNvPr>
          <p:cNvSpPr txBox="1"/>
          <p:nvPr/>
        </p:nvSpPr>
        <p:spPr>
          <a:xfrm>
            <a:off x="1535503" y="2369389"/>
            <a:ext cx="2559170" cy="646331"/>
          </a:xfrm>
          <a:prstGeom prst="rect">
            <a:avLst/>
          </a:prstGeom>
          <a:noFill/>
          <a:ln>
            <a:solidFill>
              <a:srgbClr val="FFC000"/>
            </a:solidFill>
          </a:ln>
        </p:spPr>
        <p:txBody>
          <a:bodyPr wrap="square" rtlCol="0">
            <a:spAutoFit/>
          </a:bodyPr>
          <a:lstStyle/>
          <a:p>
            <a:r>
              <a:rPr lang="en-GB" dirty="0"/>
              <a:t>Formal pieces of text required by the university.</a:t>
            </a:r>
          </a:p>
        </p:txBody>
      </p:sp>
      <p:pic>
        <p:nvPicPr>
          <p:cNvPr id="10" name="Picture 9" descr="Graphical user interface, text, application, email&#10;&#10;Description automatically generated">
            <a:extLst>
              <a:ext uri="{FF2B5EF4-FFF2-40B4-BE49-F238E27FC236}">
                <a16:creationId xmlns:a16="http://schemas.microsoft.com/office/drawing/2014/main" id="{DD12BA42-4251-81C0-7ABF-46AF60A75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33" y="3659878"/>
            <a:ext cx="4697683" cy="3112456"/>
          </a:xfrm>
          <a:prstGeom prst="rect">
            <a:avLst/>
          </a:prstGeom>
          <a:ln>
            <a:solidFill>
              <a:srgbClr val="FFC000"/>
            </a:solidFill>
          </a:ln>
        </p:spPr>
      </p:pic>
      <p:cxnSp>
        <p:nvCxnSpPr>
          <p:cNvPr id="12" name="Straight Arrow Connector 11">
            <a:extLst>
              <a:ext uri="{FF2B5EF4-FFF2-40B4-BE49-F238E27FC236}">
                <a16:creationId xmlns:a16="http://schemas.microsoft.com/office/drawing/2014/main" id="{0B1D672B-8E8C-C9DB-464D-1DC27F0B40D1}"/>
              </a:ext>
            </a:extLst>
          </p:cNvPr>
          <p:cNvCxnSpPr/>
          <p:nvPr/>
        </p:nvCxnSpPr>
        <p:spPr>
          <a:xfrm>
            <a:off x="2444151" y="3015720"/>
            <a:ext cx="0" cy="503857"/>
          </a:xfrm>
          <a:prstGeom prst="straightConnector1">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294E65D-4D79-CE56-DE78-4C1D5CC900EB}"/>
              </a:ext>
            </a:extLst>
          </p:cNvPr>
          <p:cNvSpPr txBox="1"/>
          <p:nvPr/>
        </p:nvSpPr>
        <p:spPr>
          <a:xfrm>
            <a:off x="1024128" y="5049328"/>
            <a:ext cx="511375" cy="369332"/>
          </a:xfrm>
          <a:prstGeom prst="rect">
            <a:avLst/>
          </a:prstGeom>
          <a:solidFill>
            <a:schemeClr val="bg1"/>
          </a:solidFill>
        </p:spPr>
        <p:txBody>
          <a:bodyPr wrap="square" rtlCol="0">
            <a:spAutoFit/>
          </a:bodyPr>
          <a:lstStyle/>
          <a:p>
            <a:endParaRPr lang="en-GB" dirty="0">
              <a:solidFill>
                <a:schemeClr val="bg1"/>
              </a:solidFill>
            </a:endParaRPr>
          </a:p>
        </p:txBody>
      </p:sp>
    </p:spTree>
    <p:extLst>
      <p:ext uri="{BB962C8B-B14F-4D97-AF65-F5344CB8AC3E}">
        <p14:creationId xmlns:p14="http://schemas.microsoft.com/office/powerpoint/2010/main" val="64444450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9" name="TextBox 8">
            <a:extLst>
              <a:ext uri="{FF2B5EF4-FFF2-40B4-BE49-F238E27FC236}">
                <a16:creationId xmlns:a16="http://schemas.microsoft.com/office/drawing/2014/main" id="{DE112B5C-3071-002F-7BD5-C77996E87242}"/>
              </a:ext>
            </a:extLst>
          </p:cNvPr>
          <p:cNvSpPr txBox="1"/>
          <p:nvPr/>
        </p:nvSpPr>
        <p:spPr>
          <a:xfrm>
            <a:off x="5423140" y="1818158"/>
            <a:ext cx="5256362" cy="369332"/>
          </a:xfrm>
          <a:prstGeom prst="rect">
            <a:avLst/>
          </a:prstGeom>
          <a:noFill/>
          <a:ln w="38100">
            <a:solidFill>
              <a:srgbClr val="FFC000"/>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FAC6DE98-3F93-2654-9899-E265A4520767}"/>
              </a:ext>
            </a:extLst>
          </p:cNvPr>
          <p:cNvSpPr txBox="1"/>
          <p:nvPr/>
        </p:nvSpPr>
        <p:spPr>
          <a:xfrm>
            <a:off x="1535502" y="2288875"/>
            <a:ext cx="2323381" cy="646331"/>
          </a:xfrm>
          <a:prstGeom prst="rect">
            <a:avLst/>
          </a:prstGeom>
          <a:noFill/>
          <a:ln w="28575">
            <a:solidFill>
              <a:srgbClr val="FFC000"/>
            </a:solidFill>
          </a:ln>
        </p:spPr>
        <p:txBody>
          <a:bodyPr wrap="square" rtlCol="0">
            <a:spAutoFit/>
          </a:bodyPr>
          <a:lstStyle/>
          <a:p>
            <a:r>
              <a:rPr lang="en-GB" dirty="0"/>
              <a:t>I labelled the contents page itself</a:t>
            </a:r>
          </a:p>
        </p:txBody>
      </p:sp>
      <p:cxnSp>
        <p:nvCxnSpPr>
          <p:cNvPr id="12" name="Straight Arrow Connector 11">
            <a:extLst>
              <a:ext uri="{FF2B5EF4-FFF2-40B4-BE49-F238E27FC236}">
                <a16:creationId xmlns:a16="http://schemas.microsoft.com/office/drawing/2014/main" id="{170F9B69-4ED8-397E-2A62-A7E51A3286C9}"/>
              </a:ext>
            </a:extLst>
          </p:cNvPr>
          <p:cNvCxnSpPr>
            <a:cxnSpLocks/>
          </p:cNvCxnSpPr>
          <p:nvPr/>
        </p:nvCxnSpPr>
        <p:spPr>
          <a:xfrm flipV="1">
            <a:off x="3893389" y="2024332"/>
            <a:ext cx="1402600" cy="44282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69490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50766486-9BE3-D8D8-E379-1D08D8F5EC1D}"/>
              </a:ext>
            </a:extLst>
          </p:cNvPr>
          <p:cNvSpPr txBox="1"/>
          <p:nvPr/>
        </p:nvSpPr>
        <p:spPr>
          <a:xfrm>
            <a:off x="5400136" y="2254370"/>
            <a:ext cx="5198853" cy="1174630"/>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01831CBA-30BF-27E9-AE92-CEF70590281B}"/>
              </a:ext>
            </a:extLst>
          </p:cNvPr>
          <p:cNvSpPr txBox="1"/>
          <p:nvPr/>
        </p:nvSpPr>
        <p:spPr>
          <a:xfrm>
            <a:off x="1024128" y="2777706"/>
            <a:ext cx="2443691" cy="646331"/>
          </a:xfrm>
          <a:prstGeom prst="rect">
            <a:avLst/>
          </a:prstGeom>
          <a:noFill/>
          <a:ln w="28575">
            <a:solidFill>
              <a:srgbClr val="FFC000"/>
            </a:solidFill>
          </a:ln>
        </p:spPr>
        <p:txBody>
          <a:bodyPr wrap="square" rtlCol="0">
            <a:spAutoFit/>
          </a:bodyPr>
          <a:lstStyle/>
          <a:p>
            <a:r>
              <a:rPr lang="en-GB" b="1" dirty="0"/>
              <a:t>List</a:t>
            </a:r>
            <a:r>
              <a:rPr lang="en-GB" dirty="0"/>
              <a:t> of appendices – </a:t>
            </a:r>
          </a:p>
          <a:p>
            <a:r>
              <a:rPr lang="en-GB" dirty="0"/>
              <a:t>not actual appendices</a:t>
            </a:r>
          </a:p>
        </p:txBody>
      </p:sp>
      <p:cxnSp>
        <p:nvCxnSpPr>
          <p:cNvPr id="7" name="Straight Arrow Connector 6">
            <a:extLst>
              <a:ext uri="{FF2B5EF4-FFF2-40B4-BE49-F238E27FC236}">
                <a16:creationId xmlns:a16="http://schemas.microsoft.com/office/drawing/2014/main" id="{67D1AAD6-4E8A-00DE-4D43-9E11F244DACE}"/>
              </a:ext>
            </a:extLst>
          </p:cNvPr>
          <p:cNvCxnSpPr>
            <a:cxnSpLocks/>
          </p:cNvCxnSpPr>
          <p:nvPr/>
        </p:nvCxnSpPr>
        <p:spPr>
          <a:xfrm flipV="1">
            <a:off x="3467819" y="2731698"/>
            <a:ext cx="1817298" cy="20128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90478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p:txBody>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48551" y="109231"/>
            <a:ext cx="5696159" cy="6639537"/>
          </a:xfrm>
          <a:ln w="38100">
            <a:solidFill>
              <a:srgbClr val="6A22DE"/>
            </a:solidFill>
          </a:ln>
        </p:spPr>
      </p:pic>
      <p:pic>
        <p:nvPicPr>
          <p:cNvPr id="4" name="Picture 3" descr="A close-up of a white background&#10;&#10;Description automatically generated">
            <a:extLst>
              <a:ext uri="{FF2B5EF4-FFF2-40B4-BE49-F238E27FC236}">
                <a16:creationId xmlns:a16="http://schemas.microsoft.com/office/drawing/2014/main" id="{74379E84-9938-CF6B-E1F9-275157D009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911" y="2439567"/>
            <a:ext cx="5256370" cy="680987"/>
          </a:xfrm>
          <a:prstGeom prst="rect">
            <a:avLst/>
          </a:prstGeom>
        </p:spPr>
      </p:pic>
      <p:pic>
        <p:nvPicPr>
          <p:cNvPr id="7" name="Picture 6">
            <a:extLst>
              <a:ext uri="{FF2B5EF4-FFF2-40B4-BE49-F238E27FC236}">
                <a16:creationId xmlns:a16="http://schemas.microsoft.com/office/drawing/2014/main" id="{34F111E2-B722-41E7-B412-BC302C523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2188" y="3082911"/>
            <a:ext cx="5187094" cy="440943"/>
          </a:xfrm>
          <a:prstGeom prst="rect">
            <a:avLst/>
          </a:prstGeom>
        </p:spPr>
      </p:pic>
      <p:sp>
        <p:nvSpPr>
          <p:cNvPr id="8" name="TextBox 7">
            <a:extLst>
              <a:ext uri="{FF2B5EF4-FFF2-40B4-BE49-F238E27FC236}">
                <a16:creationId xmlns:a16="http://schemas.microsoft.com/office/drawing/2014/main" id="{E1F5D83B-8E62-9973-B3C7-57A26D4F7775}"/>
              </a:ext>
            </a:extLst>
          </p:cNvPr>
          <p:cNvSpPr txBox="1"/>
          <p:nvPr/>
        </p:nvSpPr>
        <p:spPr>
          <a:xfrm>
            <a:off x="412911" y="2377440"/>
            <a:ext cx="5382978" cy="1230923"/>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30725788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p:txBody>
          <a:bodyPr/>
          <a:lstStyle/>
          <a:p>
            <a:r>
              <a:rPr lang="en-GB" dirty="0"/>
              <a:t>Figures / tables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59692" y="120770"/>
            <a:ext cx="4732594" cy="6631861"/>
          </a:xfrm>
          <a:ln w="28575">
            <a:solidFill>
              <a:srgbClr val="6A22DE"/>
            </a:solidFill>
          </a:ln>
        </p:spPr>
      </p:pic>
      <p:pic>
        <p:nvPicPr>
          <p:cNvPr id="3" name="Picture 2" descr="A white text on a white background&#10;&#10;Description automatically generated">
            <a:extLst>
              <a:ext uri="{FF2B5EF4-FFF2-40B4-BE49-F238E27FC236}">
                <a16:creationId xmlns:a16="http://schemas.microsoft.com/office/drawing/2014/main" id="{058D70BD-FB7F-F5D0-20B0-EE8564CB4D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042" y="1891884"/>
            <a:ext cx="4504747" cy="2909470"/>
          </a:xfrm>
          <a:prstGeom prst="rect">
            <a:avLst/>
          </a:prstGeom>
          <a:ln w="28575">
            <a:solidFill>
              <a:schemeClr val="accent5"/>
            </a:solidFill>
          </a:ln>
        </p:spPr>
      </p:pic>
      <p:pic>
        <p:nvPicPr>
          <p:cNvPr id="6" name="Picture 5" descr="A screenshot of a computer&#10;&#10;Description automatically generated">
            <a:extLst>
              <a:ext uri="{FF2B5EF4-FFF2-40B4-BE49-F238E27FC236}">
                <a16:creationId xmlns:a16="http://schemas.microsoft.com/office/drawing/2014/main" id="{ED492C8C-61C7-0DB7-DD9A-FCC67BF553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6042" y="4966116"/>
            <a:ext cx="4732594" cy="1459176"/>
          </a:xfrm>
          <a:prstGeom prst="rect">
            <a:avLst/>
          </a:prstGeom>
          <a:ln w="28575">
            <a:solidFill>
              <a:schemeClr val="accent5"/>
            </a:solidFill>
          </a:ln>
        </p:spPr>
      </p:pic>
    </p:spTree>
    <p:extLst>
      <p:ext uri="{BB962C8B-B14F-4D97-AF65-F5344CB8AC3E}">
        <p14:creationId xmlns:p14="http://schemas.microsoft.com/office/powerpoint/2010/main" val="94517264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E7385-9198-0869-648D-1C4C481BC963}"/>
              </a:ext>
            </a:extLst>
          </p:cNvPr>
          <p:cNvSpPr>
            <a:spLocks noGrp="1"/>
          </p:cNvSpPr>
          <p:nvPr>
            <p:ph type="title"/>
          </p:nvPr>
        </p:nvSpPr>
        <p:spPr>
          <a:xfrm>
            <a:off x="423607" y="2391013"/>
            <a:ext cx="2915269" cy="1499616"/>
          </a:xfrm>
          <a:ln>
            <a:solidFill>
              <a:schemeClr val="accent3"/>
            </a:solidFill>
          </a:ln>
        </p:spPr>
        <p:txBody>
          <a:bodyPr>
            <a:noAutofit/>
          </a:bodyPr>
          <a:lstStyle/>
          <a:p>
            <a:r>
              <a:rPr lang="en-GB" sz="4000" dirty="0"/>
              <a:t>Abbreviations </a:t>
            </a:r>
            <a:br>
              <a:rPr lang="en-GB" sz="4000" dirty="0"/>
            </a:br>
            <a:r>
              <a:rPr lang="en-GB" sz="4000" dirty="0"/>
              <a:t>or</a:t>
            </a:r>
            <a:br>
              <a:rPr lang="en-GB" sz="4000" dirty="0"/>
            </a:br>
            <a:r>
              <a:rPr lang="en-GB" sz="4000" dirty="0"/>
              <a:t>glossary</a:t>
            </a:r>
          </a:p>
        </p:txBody>
      </p:sp>
      <p:pic>
        <p:nvPicPr>
          <p:cNvPr id="5" name="Content Placeholder 4" descr="A white paper with black text&#10;&#10;Description automatically generated">
            <a:extLst>
              <a:ext uri="{FF2B5EF4-FFF2-40B4-BE49-F238E27FC236}">
                <a16:creationId xmlns:a16="http://schemas.microsoft.com/office/drawing/2014/main" id="{0D5B47FD-EF8C-B377-DCFA-ED118C6637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48981" y="581808"/>
            <a:ext cx="3999774" cy="5852806"/>
          </a:xfrm>
          <a:ln w="28575">
            <a:solidFill>
              <a:schemeClr val="accent5"/>
            </a:solidFill>
          </a:ln>
        </p:spPr>
      </p:pic>
      <p:pic>
        <p:nvPicPr>
          <p:cNvPr id="7" name="Picture 6" descr="A list of words on a white background&#10;&#10;Description automatically generated">
            <a:extLst>
              <a:ext uri="{FF2B5EF4-FFF2-40B4-BE49-F238E27FC236}">
                <a16:creationId xmlns:a16="http://schemas.microsoft.com/office/drawing/2014/main" id="{60D83B8F-5F3D-1CC0-0E50-14BFF1A7C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8860" y="581808"/>
            <a:ext cx="3976380" cy="5852806"/>
          </a:xfrm>
          <a:prstGeom prst="rect">
            <a:avLst/>
          </a:prstGeom>
          <a:ln w="28575">
            <a:solidFill>
              <a:srgbClr val="6A22DE"/>
            </a:solidFill>
          </a:ln>
        </p:spPr>
      </p:pic>
    </p:spTree>
    <p:extLst>
      <p:ext uri="{BB962C8B-B14F-4D97-AF65-F5344CB8AC3E}">
        <p14:creationId xmlns:p14="http://schemas.microsoft.com/office/powerpoint/2010/main" val="36167511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FE62-5D17-C37C-419C-01D1317F424B}"/>
              </a:ext>
            </a:extLst>
          </p:cNvPr>
          <p:cNvSpPr>
            <a:spLocks noGrp="1"/>
          </p:cNvSpPr>
          <p:nvPr>
            <p:ph type="title"/>
          </p:nvPr>
        </p:nvSpPr>
        <p:spPr/>
        <p:txBody>
          <a:bodyPr/>
          <a:lstStyle/>
          <a:p>
            <a:r>
              <a:rPr lang="en-GB" dirty="0"/>
              <a:t>structure</a:t>
            </a:r>
          </a:p>
        </p:txBody>
      </p:sp>
      <p:pic>
        <p:nvPicPr>
          <p:cNvPr id="8" name="Content Placeholder 7" descr="A list of questions on a computer&#10;&#10;Description automatically generated">
            <a:extLst>
              <a:ext uri="{FF2B5EF4-FFF2-40B4-BE49-F238E27FC236}">
                <a16:creationId xmlns:a16="http://schemas.microsoft.com/office/drawing/2014/main" id="{B2A238ED-4012-058E-3D30-71F47069B4CA}"/>
              </a:ext>
            </a:extLst>
          </p:cNvPr>
          <p:cNvPicPr>
            <a:picLocks noGrp="1" noChangeAspect="1"/>
          </p:cNvPicPr>
          <p:nvPr>
            <p:ph idx="1"/>
          </p:nvPr>
        </p:nvPicPr>
        <p:blipFill>
          <a:blip r:embed="rId2"/>
          <a:stretch>
            <a:fillRect/>
          </a:stretch>
        </p:blipFill>
        <p:spPr>
          <a:xfrm>
            <a:off x="313232" y="2198498"/>
            <a:ext cx="5999946" cy="4697404"/>
          </a:xfrm>
          <a:ln w="28575">
            <a:solidFill>
              <a:schemeClr val="accent5"/>
            </a:solidFill>
          </a:ln>
        </p:spPr>
      </p:pic>
      <p:pic>
        <p:nvPicPr>
          <p:cNvPr id="10" name="Picture 9" descr="A page of a book&#10;&#10;Description automatically generated">
            <a:extLst>
              <a:ext uri="{FF2B5EF4-FFF2-40B4-BE49-F238E27FC236}">
                <a16:creationId xmlns:a16="http://schemas.microsoft.com/office/drawing/2014/main" id="{16ABBE23-EAA6-D152-776B-72CDA394E7AA}"/>
              </a:ext>
            </a:extLst>
          </p:cNvPr>
          <p:cNvPicPr>
            <a:picLocks noChangeAspect="1"/>
          </p:cNvPicPr>
          <p:nvPr/>
        </p:nvPicPr>
        <p:blipFill>
          <a:blip r:embed="rId3"/>
          <a:stretch>
            <a:fillRect/>
          </a:stretch>
        </p:blipFill>
        <p:spPr>
          <a:xfrm>
            <a:off x="6650602" y="920448"/>
            <a:ext cx="5228166" cy="4207039"/>
          </a:xfrm>
          <a:prstGeom prst="rect">
            <a:avLst/>
          </a:prstGeom>
          <a:ln w="28575">
            <a:solidFill>
              <a:srgbClr val="7030A0"/>
            </a:solidFill>
          </a:ln>
        </p:spPr>
      </p:pic>
    </p:spTree>
    <p:extLst>
      <p:ext uri="{BB962C8B-B14F-4D97-AF65-F5344CB8AC3E}">
        <p14:creationId xmlns:p14="http://schemas.microsoft.com/office/powerpoint/2010/main" val="313840224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23E1-3CBB-C236-4EA2-988328A0B8F6}"/>
              </a:ext>
            </a:extLst>
          </p:cNvPr>
          <p:cNvSpPr>
            <a:spLocks noGrp="1"/>
          </p:cNvSpPr>
          <p:nvPr>
            <p:ph type="title"/>
          </p:nvPr>
        </p:nvSpPr>
        <p:spPr/>
        <p:txBody>
          <a:bodyPr/>
          <a:lstStyle/>
          <a:p>
            <a:r>
              <a:rPr lang="en-GB" dirty="0"/>
              <a:t>Chapter order</a:t>
            </a:r>
          </a:p>
        </p:txBody>
      </p:sp>
      <p:graphicFrame>
        <p:nvGraphicFramePr>
          <p:cNvPr id="14" name="Content Placeholder 13">
            <a:extLst>
              <a:ext uri="{FF2B5EF4-FFF2-40B4-BE49-F238E27FC236}">
                <a16:creationId xmlns:a16="http://schemas.microsoft.com/office/drawing/2014/main" id="{2D514E9D-2B67-80FF-E6C1-F3D99734C2C5}"/>
              </a:ext>
            </a:extLst>
          </p:cNvPr>
          <p:cNvGraphicFramePr>
            <a:graphicFrameLocks noGrp="1"/>
          </p:cNvGraphicFramePr>
          <p:nvPr>
            <p:ph idx="1"/>
            <p:extLst>
              <p:ext uri="{D42A27DB-BD31-4B8C-83A1-F6EECF244321}">
                <p14:modId xmlns:p14="http://schemas.microsoft.com/office/powerpoint/2010/main" val="1607186758"/>
              </p:ext>
            </p:extLst>
          </p:nvPr>
        </p:nvGraphicFramePr>
        <p:xfrm>
          <a:off x="560852" y="2297502"/>
          <a:ext cx="11070296" cy="4150360"/>
        </p:xfrm>
        <a:graphic>
          <a:graphicData uri="http://schemas.openxmlformats.org/drawingml/2006/table">
            <a:tbl>
              <a:tblPr firstRow="1" bandRow="1">
                <a:tableStyleId>{5C22544A-7EE6-4342-B048-85BDC9FD1C3A}</a:tableStyleId>
              </a:tblPr>
              <a:tblGrid>
                <a:gridCol w="1165536">
                  <a:extLst>
                    <a:ext uri="{9D8B030D-6E8A-4147-A177-3AD203B41FA5}">
                      <a16:colId xmlns:a16="http://schemas.microsoft.com/office/drawing/2014/main" val="3697191886"/>
                    </a:ext>
                  </a:extLst>
                </a:gridCol>
                <a:gridCol w="4366603">
                  <a:extLst>
                    <a:ext uri="{9D8B030D-6E8A-4147-A177-3AD203B41FA5}">
                      <a16:colId xmlns:a16="http://schemas.microsoft.com/office/drawing/2014/main" val="2936250842"/>
                    </a:ext>
                  </a:extLst>
                </a:gridCol>
                <a:gridCol w="5538157">
                  <a:extLst>
                    <a:ext uri="{9D8B030D-6E8A-4147-A177-3AD203B41FA5}">
                      <a16:colId xmlns:a16="http://schemas.microsoft.com/office/drawing/2014/main" val="2685529008"/>
                    </a:ext>
                  </a:extLst>
                </a:gridCol>
              </a:tblGrid>
              <a:tr h="370840">
                <a:tc>
                  <a:txBody>
                    <a:bodyPr/>
                    <a:lstStyle/>
                    <a:p>
                      <a:r>
                        <a:rPr lang="en-GB" dirty="0">
                          <a:ln>
                            <a:solidFill>
                              <a:schemeClr val="accent2">
                                <a:lumMod val="75000"/>
                              </a:schemeClr>
                            </a:solidFill>
                          </a:ln>
                          <a:solidFill>
                            <a:schemeClr val="accent2">
                              <a:lumMod val="75000"/>
                            </a:schemeClr>
                          </a:solidFill>
                        </a:rPr>
                        <a:t>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rgbClr val="7030A0"/>
                            </a:solidFill>
                          </a:ln>
                          <a:solidFill>
                            <a:schemeClr val="bg1"/>
                          </a:solidFill>
                        </a:rPr>
                        <a:t>60,000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solidFill>
                  </a:tcPr>
                </a:tc>
                <a:tc>
                  <a:txBody>
                    <a:bodyPr/>
                    <a:lstStyle/>
                    <a:p>
                      <a:r>
                        <a:rPr lang="en-GB" dirty="0">
                          <a:ln>
                            <a:solidFill>
                              <a:srgbClr val="7030A0"/>
                            </a:solidFill>
                          </a:ln>
                          <a:effectLst>
                            <a:innerShdw blurRad="63500" dist="50800" dir="16200000">
                              <a:prstClr val="black">
                                <a:alpha val="50000"/>
                              </a:prstClr>
                            </a:innerShdw>
                          </a:effectLst>
                        </a:rPr>
                        <a:t>100,000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499844634"/>
                  </a:ext>
                </a:extLst>
              </a:tr>
              <a:tr h="370840">
                <a:tc>
                  <a:txBody>
                    <a:bodyPr/>
                    <a:lstStyle/>
                    <a:p>
                      <a:r>
                        <a:rPr lang="en-GB" dirty="0">
                          <a:ln>
                            <a:solidFill>
                              <a:schemeClr val="accent2">
                                <a:lumMod val="75000"/>
                              </a:schemeClr>
                            </a:solidFill>
                          </a:ln>
                          <a:solidFill>
                            <a:schemeClr val="accent2"/>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Introduction and rationale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Introduction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3131090"/>
                  </a:ext>
                </a:extLst>
              </a:tr>
              <a:tr h="370840">
                <a:tc>
                  <a:txBody>
                    <a:bodyPr/>
                    <a:lstStyle/>
                    <a:p>
                      <a:r>
                        <a:rPr lang="en-GB" dirty="0">
                          <a:ln>
                            <a:solidFill>
                              <a:schemeClr val="accent2">
                                <a:lumMod val="75000"/>
                              </a:schemeClr>
                            </a:solidFill>
                          </a:ln>
                          <a:solidFill>
                            <a:schemeClr val="accent2"/>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Conceptual framework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The teaching and learning of Welsh as a second language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9456822"/>
                  </a:ext>
                </a:extLst>
              </a:tr>
              <a:tr h="370840">
                <a:tc>
                  <a:txBody>
                    <a:bodyPr/>
                    <a:lstStyle/>
                    <a:p>
                      <a:r>
                        <a:rPr lang="en-GB" dirty="0">
                          <a:ln>
                            <a:solidFill>
                              <a:schemeClr val="accent2">
                                <a:lumMod val="75000"/>
                              </a:schemeClr>
                            </a:solidFill>
                          </a:ln>
                          <a:solidFill>
                            <a:schemeClr val="accent2"/>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00220993"/>
                  </a:ext>
                </a:extLst>
              </a:tr>
              <a:tr h="370840">
                <a:tc>
                  <a:txBody>
                    <a:bodyPr/>
                    <a:lstStyle/>
                    <a:p>
                      <a:r>
                        <a:rPr lang="en-GB" dirty="0">
                          <a:ln>
                            <a:solidFill>
                              <a:schemeClr val="accent2">
                                <a:lumMod val="75000"/>
                              </a:schemeClr>
                            </a:solidFill>
                          </a:ln>
                          <a:solidFill>
                            <a:schemeClr val="accent2"/>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0196804"/>
                  </a:ext>
                </a:extLst>
              </a:tr>
              <a:tr h="370840">
                <a:tc>
                  <a:txBody>
                    <a:bodyPr/>
                    <a:lstStyle/>
                    <a:p>
                      <a:r>
                        <a:rPr lang="en-GB" dirty="0">
                          <a:ln>
                            <a:solidFill>
                              <a:schemeClr val="accent2">
                                <a:lumMod val="75000"/>
                              </a:schemeClr>
                            </a:solidFill>
                          </a:ln>
                          <a:solidFill>
                            <a:schemeClr val="accent2"/>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Data analysis and 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Case Studies (presentation of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9277868"/>
                  </a:ext>
                </a:extLst>
              </a:tr>
              <a:tr h="370840">
                <a:tc>
                  <a:txBody>
                    <a:bodyPr/>
                    <a:lstStyle/>
                    <a:p>
                      <a:r>
                        <a:rPr lang="en-GB" dirty="0">
                          <a:ln>
                            <a:solidFill>
                              <a:schemeClr val="accent2">
                                <a:lumMod val="75000"/>
                              </a:schemeClr>
                            </a:solidFill>
                          </a:ln>
                          <a:solidFill>
                            <a:schemeClr val="accent2"/>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Conclusions (includes recommendations,</a:t>
                      </a:r>
                    </a:p>
                    <a:p>
                      <a:r>
                        <a:rPr lang="en-GB" dirty="0">
                          <a:ln>
                            <a:solidFill>
                              <a:schemeClr val="accent5"/>
                            </a:solidFill>
                          </a:ln>
                          <a:solidFill>
                            <a:schemeClr val="accent5"/>
                          </a:solidFill>
                          <a:latin typeface="Calibri" panose="020F0502020204030204" pitchFamily="34" charset="0"/>
                          <a:cs typeface="Calibri" panose="020F0502020204030204" pitchFamily="34" charset="0"/>
                        </a:rPr>
                        <a:t>limitations &amp; contribution)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Questionnaire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1901501"/>
                  </a:ext>
                </a:extLst>
              </a:tr>
              <a:tr h="370840">
                <a:tc>
                  <a:txBody>
                    <a:bodyPr/>
                    <a:lstStyle/>
                    <a:p>
                      <a:r>
                        <a:rPr lang="en-GB" dirty="0">
                          <a:ln>
                            <a:solidFill>
                              <a:schemeClr val="accent2">
                                <a:lumMod val="75000"/>
                              </a:schemeClr>
                            </a:solidFill>
                          </a:ln>
                          <a:solidFill>
                            <a:schemeClr val="accent2"/>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8746662"/>
                  </a:ext>
                </a:extLst>
              </a:tr>
              <a:tr h="370840">
                <a:tc>
                  <a:txBody>
                    <a:bodyPr/>
                    <a:lstStyle/>
                    <a:p>
                      <a:r>
                        <a:rPr lang="en-GB" dirty="0">
                          <a:ln>
                            <a:solidFill>
                              <a:schemeClr val="accent2">
                                <a:lumMod val="75000"/>
                              </a:schemeClr>
                            </a:solidFill>
                          </a:ln>
                          <a:solidFill>
                            <a:schemeClr val="accent2"/>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Conclusions and Recommendations (includes limitations &amp; contribution)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52108902"/>
                  </a:ext>
                </a:extLst>
              </a:tr>
            </a:tbl>
          </a:graphicData>
        </a:graphic>
      </p:graphicFrame>
      <p:sp>
        <p:nvSpPr>
          <p:cNvPr id="15" name="TextBox 14">
            <a:extLst>
              <a:ext uri="{FF2B5EF4-FFF2-40B4-BE49-F238E27FC236}">
                <a16:creationId xmlns:a16="http://schemas.microsoft.com/office/drawing/2014/main" id="{0EF32A7C-6D7C-922D-0594-D0F44EAB737C}"/>
              </a:ext>
            </a:extLst>
          </p:cNvPr>
          <p:cNvSpPr txBox="1"/>
          <p:nvPr/>
        </p:nvSpPr>
        <p:spPr>
          <a:xfrm>
            <a:off x="10118650" y="500332"/>
            <a:ext cx="1512498" cy="923330"/>
          </a:xfrm>
          <a:prstGeom prst="rect">
            <a:avLst/>
          </a:prstGeom>
          <a:noFill/>
          <a:ln w="38100">
            <a:solidFill>
              <a:srgbClr val="FF0000"/>
            </a:solidFill>
          </a:ln>
        </p:spPr>
        <p:txBody>
          <a:bodyPr wrap="square" rtlCol="0">
            <a:spAutoFit/>
          </a:bodyPr>
          <a:lstStyle/>
          <a:p>
            <a:r>
              <a:rPr lang="en-GB" dirty="0"/>
              <a:t>What are the:</a:t>
            </a:r>
          </a:p>
          <a:p>
            <a:r>
              <a:rPr lang="en-GB" dirty="0"/>
              <a:t>* similarities?</a:t>
            </a:r>
          </a:p>
          <a:p>
            <a:r>
              <a:rPr lang="en-GB" dirty="0"/>
              <a:t>* differences?</a:t>
            </a:r>
          </a:p>
        </p:txBody>
      </p:sp>
      <p:cxnSp>
        <p:nvCxnSpPr>
          <p:cNvPr id="17" name="Straight Arrow Connector 16">
            <a:extLst>
              <a:ext uri="{FF2B5EF4-FFF2-40B4-BE49-F238E27FC236}">
                <a16:creationId xmlns:a16="http://schemas.microsoft.com/office/drawing/2014/main" id="{972AB3A8-EB46-5FE6-026A-42ECDDDCF039}"/>
              </a:ext>
            </a:extLst>
          </p:cNvPr>
          <p:cNvCxnSpPr/>
          <p:nvPr/>
        </p:nvCxnSpPr>
        <p:spPr>
          <a:xfrm>
            <a:off x="5138943" y="2835215"/>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6B77A2B-EFFE-6D13-764D-CFD6CAFBE303}"/>
              </a:ext>
            </a:extLst>
          </p:cNvPr>
          <p:cNvCxnSpPr/>
          <p:nvPr/>
        </p:nvCxnSpPr>
        <p:spPr>
          <a:xfrm>
            <a:off x="5138943" y="3602966"/>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5FE4124-9B2B-DFDC-2919-8C4D5C78FC51}"/>
              </a:ext>
            </a:extLst>
          </p:cNvPr>
          <p:cNvCxnSpPr/>
          <p:nvPr/>
        </p:nvCxnSpPr>
        <p:spPr>
          <a:xfrm>
            <a:off x="5138943" y="3973902"/>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05DC9DD-CC3B-D13D-C743-4693D640C938}"/>
              </a:ext>
            </a:extLst>
          </p:cNvPr>
          <p:cNvCxnSpPr>
            <a:cxnSpLocks/>
          </p:cNvCxnSpPr>
          <p:nvPr/>
        </p:nvCxnSpPr>
        <p:spPr>
          <a:xfrm>
            <a:off x="4928558" y="4997570"/>
            <a:ext cx="1085477" cy="782128"/>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37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23E1-3CBB-C236-4EA2-988328A0B8F6}"/>
              </a:ext>
            </a:extLst>
          </p:cNvPr>
          <p:cNvSpPr>
            <a:spLocks noGrp="1"/>
          </p:cNvSpPr>
          <p:nvPr>
            <p:ph type="title"/>
          </p:nvPr>
        </p:nvSpPr>
        <p:spPr/>
        <p:txBody>
          <a:bodyPr/>
          <a:lstStyle/>
          <a:p>
            <a:r>
              <a:rPr lang="en-GB" dirty="0"/>
              <a:t>Chapter order</a:t>
            </a:r>
          </a:p>
        </p:txBody>
      </p:sp>
      <p:graphicFrame>
        <p:nvGraphicFramePr>
          <p:cNvPr id="14" name="Content Placeholder 13">
            <a:extLst>
              <a:ext uri="{FF2B5EF4-FFF2-40B4-BE49-F238E27FC236}">
                <a16:creationId xmlns:a16="http://schemas.microsoft.com/office/drawing/2014/main" id="{2D514E9D-2B67-80FF-E6C1-F3D99734C2C5}"/>
              </a:ext>
            </a:extLst>
          </p:cNvPr>
          <p:cNvGraphicFramePr>
            <a:graphicFrameLocks noGrp="1"/>
          </p:cNvGraphicFramePr>
          <p:nvPr>
            <p:ph idx="1"/>
            <p:extLst>
              <p:ext uri="{D42A27DB-BD31-4B8C-83A1-F6EECF244321}">
                <p14:modId xmlns:p14="http://schemas.microsoft.com/office/powerpoint/2010/main" val="1231553500"/>
              </p:ext>
            </p:extLst>
          </p:nvPr>
        </p:nvGraphicFramePr>
        <p:xfrm>
          <a:off x="560852" y="2297502"/>
          <a:ext cx="11070296" cy="4150360"/>
        </p:xfrm>
        <a:graphic>
          <a:graphicData uri="http://schemas.openxmlformats.org/drawingml/2006/table">
            <a:tbl>
              <a:tblPr firstRow="1" bandRow="1">
                <a:tableStyleId>{5C22544A-7EE6-4342-B048-85BDC9FD1C3A}</a:tableStyleId>
              </a:tblPr>
              <a:tblGrid>
                <a:gridCol w="1165536">
                  <a:extLst>
                    <a:ext uri="{9D8B030D-6E8A-4147-A177-3AD203B41FA5}">
                      <a16:colId xmlns:a16="http://schemas.microsoft.com/office/drawing/2014/main" val="3697191886"/>
                    </a:ext>
                  </a:extLst>
                </a:gridCol>
                <a:gridCol w="4366603">
                  <a:extLst>
                    <a:ext uri="{9D8B030D-6E8A-4147-A177-3AD203B41FA5}">
                      <a16:colId xmlns:a16="http://schemas.microsoft.com/office/drawing/2014/main" val="2936250842"/>
                    </a:ext>
                  </a:extLst>
                </a:gridCol>
                <a:gridCol w="5538157">
                  <a:extLst>
                    <a:ext uri="{9D8B030D-6E8A-4147-A177-3AD203B41FA5}">
                      <a16:colId xmlns:a16="http://schemas.microsoft.com/office/drawing/2014/main" val="2685529008"/>
                    </a:ext>
                  </a:extLst>
                </a:gridCol>
              </a:tblGrid>
              <a:tr h="370840">
                <a:tc>
                  <a:txBody>
                    <a:bodyPr/>
                    <a:lstStyle/>
                    <a:p>
                      <a:r>
                        <a:rPr lang="en-GB" dirty="0">
                          <a:ln>
                            <a:solidFill>
                              <a:schemeClr val="accent2">
                                <a:lumMod val="75000"/>
                              </a:schemeClr>
                            </a:solidFill>
                          </a:ln>
                          <a:solidFill>
                            <a:schemeClr val="accent2">
                              <a:lumMod val="75000"/>
                            </a:schemeClr>
                          </a:solidFill>
                        </a:rPr>
                        <a:t>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rgbClr val="7030A0"/>
                            </a:solidFill>
                          </a:ln>
                          <a:solidFill>
                            <a:schemeClr val="bg1"/>
                          </a:solidFill>
                        </a:rPr>
                        <a:t>60,000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solidFill>
                  </a:tcPr>
                </a:tc>
                <a:tc>
                  <a:txBody>
                    <a:bodyPr/>
                    <a:lstStyle/>
                    <a:p>
                      <a:r>
                        <a:rPr lang="en-GB" dirty="0">
                          <a:ln>
                            <a:solidFill>
                              <a:srgbClr val="7030A0"/>
                            </a:solidFill>
                          </a:ln>
                          <a:effectLst>
                            <a:innerShdw blurRad="63500" dist="50800" dir="16200000">
                              <a:prstClr val="black">
                                <a:alpha val="50000"/>
                              </a:prstClr>
                            </a:innerShdw>
                          </a:effectLst>
                        </a:rPr>
                        <a:t>100,000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499844634"/>
                  </a:ext>
                </a:extLst>
              </a:tr>
              <a:tr h="370840">
                <a:tc>
                  <a:txBody>
                    <a:bodyPr/>
                    <a:lstStyle/>
                    <a:p>
                      <a:r>
                        <a:rPr lang="en-GB" dirty="0">
                          <a:ln>
                            <a:solidFill>
                              <a:schemeClr val="accent2">
                                <a:lumMod val="75000"/>
                              </a:schemeClr>
                            </a:solidFill>
                          </a:ln>
                          <a:solidFill>
                            <a:schemeClr val="accent2"/>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Introduction and rationale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Introduction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3131090"/>
                  </a:ext>
                </a:extLst>
              </a:tr>
              <a:tr h="370840">
                <a:tc>
                  <a:txBody>
                    <a:bodyPr/>
                    <a:lstStyle/>
                    <a:p>
                      <a:r>
                        <a:rPr lang="en-GB" dirty="0">
                          <a:ln>
                            <a:solidFill>
                              <a:schemeClr val="accent2">
                                <a:lumMod val="75000"/>
                              </a:schemeClr>
                            </a:solidFill>
                          </a:ln>
                          <a:solidFill>
                            <a:schemeClr val="accent2"/>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Conceptual framework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The teaching and learning of Welsh as a second language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9456822"/>
                  </a:ext>
                </a:extLst>
              </a:tr>
              <a:tr h="370840">
                <a:tc>
                  <a:txBody>
                    <a:bodyPr/>
                    <a:lstStyle/>
                    <a:p>
                      <a:r>
                        <a:rPr lang="en-GB" dirty="0">
                          <a:ln>
                            <a:solidFill>
                              <a:schemeClr val="accent2">
                                <a:lumMod val="75000"/>
                              </a:schemeClr>
                            </a:solidFill>
                          </a:ln>
                          <a:solidFill>
                            <a:schemeClr val="accent2"/>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00220993"/>
                  </a:ext>
                </a:extLst>
              </a:tr>
              <a:tr h="370840">
                <a:tc>
                  <a:txBody>
                    <a:bodyPr/>
                    <a:lstStyle/>
                    <a:p>
                      <a:r>
                        <a:rPr lang="en-GB" dirty="0">
                          <a:ln>
                            <a:solidFill>
                              <a:schemeClr val="accent2">
                                <a:lumMod val="75000"/>
                              </a:schemeClr>
                            </a:solidFill>
                          </a:ln>
                          <a:solidFill>
                            <a:schemeClr val="accent2"/>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0196804"/>
                  </a:ext>
                </a:extLst>
              </a:tr>
              <a:tr h="370840">
                <a:tc>
                  <a:txBody>
                    <a:bodyPr/>
                    <a:lstStyle/>
                    <a:p>
                      <a:r>
                        <a:rPr lang="en-GB" dirty="0">
                          <a:ln>
                            <a:solidFill>
                              <a:schemeClr val="accent2">
                                <a:lumMod val="75000"/>
                              </a:schemeClr>
                            </a:solidFill>
                          </a:ln>
                          <a:solidFill>
                            <a:schemeClr val="accent2"/>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Data analysis and 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Case Studies (presentation of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9277868"/>
                  </a:ext>
                </a:extLst>
              </a:tr>
              <a:tr h="370840">
                <a:tc>
                  <a:txBody>
                    <a:bodyPr/>
                    <a:lstStyle/>
                    <a:p>
                      <a:r>
                        <a:rPr lang="en-GB" dirty="0">
                          <a:ln>
                            <a:solidFill>
                              <a:schemeClr val="accent2">
                                <a:lumMod val="75000"/>
                              </a:schemeClr>
                            </a:solidFill>
                          </a:ln>
                          <a:solidFill>
                            <a:schemeClr val="accent2"/>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Conclusions (includes recommendations,</a:t>
                      </a:r>
                    </a:p>
                    <a:p>
                      <a:r>
                        <a:rPr lang="en-GB" dirty="0">
                          <a:ln>
                            <a:solidFill>
                              <a:schemeClr val="accent5"/>
                            </a:solidFill>
                          </a:ln>
                          <a:solidFill>
                            <a:schemeClr val="accent5"/>
                          </a:solidFill>
                          <a:latin typeface="Calibri" panose="020F0502020204030204" pitchFamily="34" charset="0"/>
                          <a:cs typeface="Calibri" panose="020F0502020204030204" pitchFamily="34" charset="0"/>
                        </a:rPr>
                        <a:t>limitations &amp; contribution)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Questionnaire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1901501"/>
                  </a:ext>
                </a:extLst>
              </a:tr>
              <a:tr h="370840">
                <a:tc>
                  <a:txBody>
                    <a:bodyPr/>
                    <a:lstStyle/>
                    <a:p>
                      <a:r>
                        <a:rPr lang="en-GB" dirty="0">
                          <a:ln>
                            <a:solidFill>
                              <a:schemeClr val="accent2">
                                <a:lumMod val="75000"/>
                              </a:schemeClr>
                            </a:solidFill>
                          </a:ln>
                          <a:solidFill>
                            <a:schemeClr val="accent2"/>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8746662"/>
                  </a:ext>
                </a:extLst>
              </a:tr>
              <a:tr h="370840">
                <a:tc>
                  <a:txBody>
                    <a:bodyPr/>
                    <a:lstStyle/>
                    <a:p>
                      <a:r>
                        <a:rPr lang="en-GB" dirty="0">
                          <a:ln>
                            <a:solidFill>
                              <a:schemeClr val="accent2">
                                <a:lumMod val="75000"/>
                              </a:schemeClr>
                            </a:solidFill>
                          </a:ln>
                          <a:solidFill>
                            <a:schemeClr val="accent2"/>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Conclusions and Recommendations (includes limitations &amp; contribution)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52108902"/>
                  </a:ext>
                </a:extLst>
              </a:tr>
            </a:tbl>
          </a:graphicData>
        </a:graphic>
      </p:graphicFrame>
      <p:sp>
        <p:nvSpPr>
          <p:cNvPr id="4" name="Left Brace 3">
            <a:extLst>
              <a:ext uri="{FF2B5EF4-FFF2-40B4-BE49-F238E27FC236}">
                <a16:creationId xmlns:a16="http://schemas.microsoft.com/office/drawing/2014/main" id="{6C563A71-B96C-DA7A-3C89-593EFC016B91}"/>
              </a:ext>
            </a:extLst>
          </p:cNvPr>
          <p:cNvSpPr/>
          <p:nvPr/>
        </p:nvSpPr>
        <p:spPr>
          <a:xfrm>
            <a:off x="4876801" y="4186687"/>
            <a:ext cx="1621766" cy="1305464"/>
          </a:xfrm>
          <a:prstGeom prst="leftBrace">
            <a:avLst>
              <a:gd name="adj1" fmla="val 6683"/>
              <a:gd name="adj2" fmla="val 14247"/>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627392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A2C15-2694-50AF-AA5A-8826C21B9133}"/>
              </a:ext>
            </a:extLst>
          </p:cNvPr>
          <p:cNvSpPr>
            <a:spLocks noGrp="1"/>
          </p:cNvSpPr>
          <p:nvPr>
            <p:ph type="title"/>
          </p:nvPr>
        </p:nvSpPr>
        <p:spPr/>
        <p:txBody>
          <a:bodyPr/>
          <a:lstStyle/>
          <a:p>
            <a:endParaRPr lang="en-GB"/>
          </a:p>
        </p:txBody>
      </p:sp>
      <p:pic>
        <p:nvPicPr>
          <p:cNvPr id="12" name="Content Placeholder 11" descr="A screenshot of a computer&#10;&#10;Description automatically generated">
            <a:extLst>
              <a:ext uri="{FF2B5EF4-FFF2-40B4-BE49-F238E27FC236}">
                <a16:creationId xmlns:a16="http://schemas.microsoft.com/office/drawing/2014/main" id="{29F612DE-4825-3070-2364-5CD5260ADD3A}"/>
              </a:ext>
            </a:extLst>
          </p:cNvPr>
          <p:cNvPicPr>
            <a:picLocks noGrp="1" noChangeAspect="1"/>
          </p:cNvPicPr>
          <p:nvPr>
            <p:ph idx="1"/>
          </p:nvPr>
        </p:nvPicPr>
        <p:blipFill>
          <a:blip r:embed="rId2"/>
          <a:stretch>
            <a:fillRect/>
          </a:stretch>
        </p:blipFill>
        <p:spPr>
          <a:xfrm>
            <a:off x="952644" y="513152"/>
            <a:ext cx="8676447" cy="5558349"/>
          </a:xfrm>
          <a:ln w="28575">
            <a:solidFill>
              <a:schemeClr val="accent5"/>
            </a:solidFill>
          </a:ln>
        </p:spPr>
      </p:pic>
      <p:sp>
        <p:nvSpPr>
          <p:cNvPr id="13" name="TextBox 12">
            <a:extLst>
              <a:ext uri="{FF2B5EF4-FFF2-40B4-BE49-F238E27FC236}">
                <a16:creationId xmlns:a16="http://schemas.microsoft.com/office/drawing/2014/main" id="{050B6AE6-C1B1-452C-0A19-D0A39A472586}"/>
              </a:ext>
            </a:extLst>
          </p:cNvPr>
          <p:cNvSpPr txBox="1"/>
          <p:nvPr/>
        </p:nvSpPr>
        <p:spPr>
          <a:xfrm>
            <a:off x="10410645" y="6071501"/>
            <a:ext cx="889958" cy="369332"/>
          </a:xfrm>
          <a:prstGeom prst="rect">
            <a:avLst/>
          </a:prstGeom>
          <a:noFill/>
          <a:ln w="28575">
            <a:solidFill>
              <a:schemeClr val="accent5"/>
            </a:solidFill>
          </a:ln>
        </p:spPr>
        <p:txBody>
          <a:bodyPr wrap="square" rtlCol="0">
            <a:spAutoFit/>
          </a:bodyPr>
          <a:lstStyle/>
          <a:p>
            <a:r>
              <a:rPr lang="en-GB" dirty="0"/>
              <a:t>80-164</a:t>
            </a:r>
          </a:p>
        </p:txBody>
      </p:sp>
    </p:spTree>
    <p:extLst>
      <p:ext uri="{BB962C8B-B14F-4D97-AF65-F5344CB8AC3E}">
        <p14:creationId xmlns:p14="http://schemas.microsoft.com/office/powerpoint/2010/main" val="28362870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A4E6E8F-2BEC-A72F-4578-F2A4043D6FFC}"/>
              </a:ext>
            </a:extLst>
          </p:cNvPr>
          <p:cNvSpPr>
            <a:spLocks noGrp="1"/>
          </p:cNvSpPr>
          <p:nvPr>
            <p:ph type="title"/>
          </p:nvPr>
        </p:nvSpPr>
        <p:spPr/>
        <p:txBody>
          <a:bodyPr/>
          <a:lstStyle/>
          <a:p>
            <a:r>
              <a:rPr lang="en-GB" dirty="0"/>
              <a:t>Research Tools:</a:t>
            </a:r>
          </a:p>
        </p:txBody>
      </p:sp>
      <p:sp>
        <p:nvSpPr>
          <p:cNvPr id="11" name="Content Placeholder 10">
            <a:extLst>
              <a:ext uri="{FF2B5EF4-FFF2-40B4-BE49-F238E27FC236}">
                <a16:creationId xmlns:a16="http://schemas.microsoft.com/office/drawing/2014/main" id="{7A9F2D6C-ABEF-003C-9A79-A045F46F4964}"/>
              </a:ext>
            </a:extLst>
          </p:cNvPr>
          <p:cNvSpPr>
            <a:spLocks noGrp="1"/>
          </p:cNvSpPr>
          <p:nvPr>
            <p:ph sz="half" idx="1"/>
          </p:nvPr>
        </p:nvSpPr>
        <p:spPr>
          <a:xfrm>
            <a:off x="1024127" y="2714444"/>
            <a:ext cx="4754880" cy="3594915"/>
          </a:xfrm>
        </p:spPr>
        <p:txBody>
          <a:bodyPr>
            <a:normAutofit fontScale="92500" lnSpcReduction="10000"/>
          </a:bodyPr>
          <a:lstStyle/>
          <a:p>
            <a:pPr>
              <a:buFont typeface="Wingdings" panose="05000000000000000000" pitchFamily="2" charset="2"/>
              <a:buChar char="v"/>
            </a:pPr>
            <a:r>
              <a:rPr lang="en-GB" dirty="0"/>
              <a:t> Classroom observation x3</a:t>
            </a:r>
          </a:p>
          <a:p>
            <a:pPr>
              <a:buFont typeface="Wingdings" panose="05000000000000000000" pitchFamily="2" charset="2"/>
              <a:buChar char="v"/>
            </a:pPr>
            <a:r>
              <a:rPr lang="en-GB" dirty="0"/>
              <a:t> Additional questionnaire x2</a:t>
            </a:r>
          </a:p>
          <a:p>
            <a:pPr>
              <a:buFont typeface="Wingdings" panose="05000000000000000000" pitchFamily="2" charset="2"/>
              <a:buChar char="v"/>
            </a:pPr>
            <a:r>
              <a:rPr lang="en-GB" dirty="0"/>
              <a:t> Teacher interview / questionnaire</a:t>
            </a:r>
          </a:p>
          <a:p>
            <a:pPr>
              <a:buFont typeface="Wingdings" panose="05000000000000000000" pitchFamily="2" charset="2"/>
              <a:buChar char="v"/>
            </a:pPr>
            <a:r>
              <a:rPr lang="en-GB" dirty="0"/>
              <a:t> Trainee interview – NQT year</a:t>
            </a:r>
          </a:p>
        </p:txBody>
      </p:sp>
      <p:sp>
        <p:nvSpPr>
          <p:cNvPr id="8" name="Text Placeholder 7">
            <a:extLst>
              <a:ext uri="{FF2B5EF4-FFF2-40B4-BE49-F238E27FC236}">
                <a16:creationId xmlns:a16="http://schemas.microsoft.com/office/drawing/2014/main" id="{6A5D94C5-C8C8-AA5A-C688-62FDCF42D8AC}"/>
              </a:ext>
            </a:extLst>
          </p:cNvPr>
          <p:cNvSpPr>
            <a:spLocks noGrp="1"/>
          </p:cNvSpPr>
          <p:nvPr>
            <p:ph sz="half" idx="2"/>
          </p:nvPr>
        </p:nvSpPr>
        <p:spPr>
          <a:xfrm>
            <a:off x="5989320" y="2714444"/>
            <a:ext cx="4754880" cy="3594916"/>
          </a:xfrm>
        </p:spPr>
        <p:txBody>
          <a:bodyPr>
            <a:normAutofit fontScale="92500" lnSpcReduction="10000"/>
          </a:bodyPr>
          <a:lstStyle/>
          <a:p>
            <a:pPr>
              <a:buFont typeface="Wingdings" panose="05000000000000000000" pitchFamily="2" charset="2"/>
              <a:buChar char="v"/>
            </a:pPr>
            <a:r>
              <a:rPr lang="en-GB" dirty="0"/>
              <a:t> Document scrutiny</a:t>
            </a:r>
          </a:p>
          <a:p>
            <a:pPr>
              <a:buFont typeface="Arial" panose="020B0604020202020204" pitchFamily="34" charset="0"/>
              <a:buChar char="•"/>
            </a:pPr>
            <a:r>
              <a:rPr lang="en-GB" dirty="0"/>
              <a:t> Formative reports - 1 per week of each placement</a:t>
            </a:r>
          </a:p>
          <a:p>
            <a:pPr>
              <a:buFont typeface="Arial" panose="020B0604020202020204" pitchFamily="34" charset="0"/>
              <a:buChar char="•"/>
            </a:pPr>
            <a:r>
              <a:rPr lang="en-GB" dirty="0"/>
              <a:t> End of placement reports - 1 per placement</a:t>
            </a:r>
          </a:p>
          <a:p>
            <a:pPr>
              <a:buFont typeface="Arial" panose="020B0604020202020204" pitchFamily="34" charset="0"/>
              <a:buChar char="•"/>
            </a:pPr>
            <a:r>
              <a:rPr lang="en-GB" dirty="0"/>
              <a:t> Estyn inspection reports for each school</a:t>
            </a:r>
          </a:p>
          <a:p>
            <a:pPr>
              <a:buFont typeface="Arial" panose="020B0604020202020204" pitchFamily="34" charset="0"/>
              <a:buChar char="•"/>
            </a:pPr>
            <a:r>
              <a:rPr lang="en-GB" dirty="0"/>
              <a:t> Information on school websites</a:t>
            </a:r>
          </a:p>
          <a:p>
            <a:pPr>
              <a:buFont typeface="Arial" panose="020B0604020202020204" pitchFamily="34" charset="0"/>
              <a:buChar char="•"/>
            </a:pPr>
            <a:r>
              <a:rPr lang="en-GB" dirty="0"/>
              <a:t> List of lessons taught x3</a:t>
            </a:r>
          </a:p>
          <a:p>
            <a:pPr>
              <a:buFont typeface="Arial" panose="020B0604020202020204" pitchFamily="34" charset="0"/>
              <a:buChar char="•"/>
            </a:pPr>
            <a:r>
              <a:rPr lang="en-GB" dirty="0"/>
              <a:t> Incidental Welsh planning sheet x2</a:t>
            </a:r>
          </a:p>
          <a:p>
            <a:pPr>
              <a:buFont typeface="Arial" panose="020B0604020202020204" pitchFamily="34" charset="0"/>
              <a:buChar char="•"/>
            </a:pPr>
            <a:r>
              <a:rPr lang="en-GB" dirty="0"/>
              <a:t> Incidental Welsh checklist x3</a:t>
            </a:r>
          </a:p>
        </p:txBody>
      </p:sp>
      <p:sp>
        <p:nvSpPr>
          <p:cNvPr id="12" name="TextBox 11">
            <a:extLst>
              <a:ext uri="{FF2B5EF4-FFF2-40B4-BE49-F238E27FC236}">
                <a16:creationId xmlns:a16="http://schemas.microsoft.com/office/drawing/2014/main" id="{F8E38890-425A-ADD1-16CC-A1E713FF5861}"/>
              </a:ext>
            </a:extLst>
          </p:cNvPr>
          <p:cNvSpPr txBox="1"/>
          <p:nvPr/>
        </p:nvSpPr>
        <p:spPr>
          <a:xfrm>
            <a:off x="4941009" y="792488"/>
            <a:ext cx="6095051" cy="1477328"/>
          </a:xfrm>
          <a:prstGeom prst="rect">
            <a:avLst/>
          </a:prstGeom>
          <a:noFill/>
        </p:spPr>
        <p:txBody>
          <a:bodyPr wrap="square" rtlCol="0">
            <a:spAutoFit/>
          </a:bodyPr>
          <a:lstStyle/>
          <a:p>
            <a:r>
              <a:rPr lang="en-GB" sz="2400" b="1" dirty="0">
                <a:solidFill>
                  <a:schemeClr val="accent2"/>
                </a:solidFill>
              </a:rPr>
              <a:t>Part 1: Whole cohort questionnaires x5</a:t>
            </a:r>
          </a:p>
          <a:p>
            <a:endParaRPr lang="en-GB" sz="2400" b="1" dirty="0">
              <a:solidFill>
                <a:schemeClr val="accent2"/>
              </a:solidFill>
            </a:endParaRPr>
          </a:p>
          <a:p>
            <a:r>
              <a:rPr lang="en-GB" sz="2400" b="1" dirty="0">
                <a:solidFill>
                  <a:schemeClr val="accent2"/>
                </a:solidFill>
              </a:rPr>
              <a:t>Part 2: Case Study, 8 participants</a:t>
            </a:r>
          </a:p>
          <a:p>
            <a:endParaRPr lang="en-GB" dirty="0"/>
          </a:p>
        </p:txBody>
      </p:sp>
    </p:spTree>
    <p:extLst>
      <p:ext uri="{BB962C8B-B14F-4D97-AF65-F5344CB8AC3E}">
        <p14:creationId xmlns:p14="http://schemas.microsoft.com/office/powerpoint/2010/main" val="413419065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FD707-B3FE-5C8B-65CF-D86821CC8AE0}"/>
              </a:ext>
            </a:extLst>
          </p:cNvPr>
          <p:cNvSpPr>
            <a:spLocks noGrp="1"/>
          </p:cNvSpPr>
          <p:nvPr>
            <p:ph type="title"/>
          </p:nvPr>
        </p:nvSpPr>
        <p:spPr/>
        <p:txBody>
          <a:bodyPr/>
          <a:lstStyle/>
          <a:p>
            <a:endParaRPr lang="en-GB"/>
          </a:p>
        </p:txBody>
      </p:sp>
      <p:pic>
        <p:nvPicPr>
          <p:cNvPr id="10" name="Picture 9" descr="A list of text with numbers&#10;&#10;Description automatically generated with medium confidence">
            <a:extLst>
              <a:ext uri="{FF2B5EF4-FFF2-40B4-BE49-F238E27FC236}">
                <a16:creationId xmlns:a16="http://schemas.microsoft.com/office/drawing/2014/main" id="{9F49E771-1E38-F24E-6005-18734C3BB062}"/>
              </a:ext>
            </a:extLst>
          </p:cNvPr>
          <p:cNvPicPr>
            <a:picLocks noChangeAspect="1"/>
          </p:cNvPicPr>
          <p:nvPr/>
        </p:nvPicPr>
        <p:blipFill>
          <a:blip r:embed="rId2"/>
          <a:stretch>
            <a:fillRect/>
          </a:stretch>
        </p:blipFill>
        <p:spPr>
          <a:xfrm>
            <a:off x="113730" y="96737"/>
            <a:ext cx="4104679" cy="6176047"/>
          </a:xfrm>
          <a:prstGeom prst="rect">
            <a:avLst/>
          </a:prstGeom>
          <a:ln w="28575">
            <a:solidFill>
              <a:srgbClr val="7030A0"/>
            </a:solidFill>
          </a:ln>
        </p:spPr>
      </p:pic>
      <p:pic>
        <p:nvPicPr>
          <p:cNvPr id="12" name="Picture 11" descr="A white sheet with black text&#10;&#10;Description automatically generated with medium confidence">
            <a:extLst>
              <a:ext uri="{FF2B5EF4-FFF2-40B4-BE49-F238E27FC236}">
                <a16:creationId xmlns:a16="http://schemas.microsoft.com/office/drawing/2014/main" id="{5644B190-ABC2-AE15-63F1-FE39315D9FA1}"/>
              </a:ext>
            </a:extLst>
          </p:cNvPr>
          <p:cNvPicPr>
            <a:picLocks noChangeAspect="1"/>
          </p:cNvPicPr>
          <p:nvPr/>
        </p:nvPicPr>
        <p:blipFill>
          <a:blip r:embed="rId3"/>
          <a:stretch>
            <a:fillRect/>
          </a:stretch>
        </p:blipFill>
        <p:spPr>
          <a:xfrm>
            <a:off x="4090559" y="585216"/>
            <a:ext cx="4010881" cy="6176047"/>
          </a:xfrm>
          <a:prstGeom prst="rect">
            <a:avLst/>
          </a:prstGeom>
          <a:ln w="28575">
            <a:solidFill>
              <a:srgbClr val="7030A0"/>
            </a:solidFill>
          </a:ln>
        </p:spPr>
      </p:pic>
      <p:pic>
        <p:nvPicPr>
          <p:cNvPr id="14" name="Picture 13" descr="A list of information on a white background&#10;&#10;Description automatically generated">
            <a:extLst>
              <a:ext uri="{FF2B5EF4-FFF2-40B4-BE49-F238E27FC236}">
                <a16:creationId xmlns:a16="http://schemas.microsoft.com/office/drawing/2014/main" id="{FBEBEAF3-E949-C86C-E0A7-74CF2E458032}"/>
              </a:ext>
            </a:extLst>
          </p:cNvPr>
          <p:cNvPicPr>
            <a:picLocks noChangeAspect="1"/>
          </p:cNvPicPr>
          <p:nvPr/>
        </p:nvPicPr>
        <p:blipFill>
          <a:blip r:embed="rId4"/>
          <a:stretch>
            <a:fillRect/>
          </a:stretch>
        </p:blipFill>
        <p:spPr>
          <a:xfrm>
            <a:off x="7964790" y="1439388"/>
            <a:ext cx="4100790" cy="2233851"/>
          </a:xfrm>
          <a:prstGeom prst="rect">
            <a:avLst/>
          </a:prstGeom>
          <a:ln w="28575">
            <a:solidFill>
              <a:srgbClr val="7030A0"/>
            </a:solidFill>
          </a:ln>
        </p:spPr>
      </p:pic>
      <p:sp>
        <p:nvSpPr>
          <p:cNvPr id="21" name="TextBox 20">
            <a:extLst>
              <a:ext uri="{FF2B5EF4-FFF2-40B4-BE49-F238E27FC236}">
                <a16:creationId xmlns:a16="http://schemas.microsoft.com/office/drawing/2014/main" id="{BB60F5B5-981B-EB53-1D02-9107C881A123}"/>
              </a:ext>
            </a:extLst>
          </p:cNvPr>
          <p:cNvSpPr txBox="1"/>
          <p:nvPr/>
        </p:nvSpPr>
        <p:spPr>
          <a:xfrm>
            <a:off x="9080740" y="5532408"/>
            <a:ext cx="1184694" cy="369332"/>
          </a:xfrm>
          <a:prstGeom prst="rect">
            <a:avLst/>
          </a:prstGeom>
          <a:noFill/>
          <a:ln w="28575">
            <a:solidFill>
              <a:srgbClr val="7030A0"/>
            </a:solidFill>
          </a:ln>
        </p:spPr>
        <p:txBody>
          <a:bodyPr wrap="square" rtlCol="0">
            <a:spAutoFit/>
          </a:bodyPr>
          <a:lstStyle/>
          <a:p>
            <a:r>
              <a:rPr lang="en-GB" dirty="0"/>
              <a:t>100 - 250</a:t>
            </a:r>
          </a:p>
        </p:txBody>
      </p:sp>
    </p:spTree>
    <p:extLst>
      <p:ext uri="{BB962C8B-B14F-4D97-AF65-F5344CB8AC3E}">
        <p14:creationId xmlns:p14="http://schemas.microsoft.com/office/powerpoint/2010/main" val="426544144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0264-6371-9932-A475-20A2314AC917}"/>
              </a:ext>
            </a:extLst>
          </p:cNvPr>
          <p:cNvSpPr>
            <a:spLocks noGrp="1"/>
          </p:cNvSpPr>
          <p:nvPr>
            <p:ph type="title"/>
          </p:nvPr>
        </p:nvSpPr>
        <p:spPr/>
        <p:txBody>
          <a:bodyPr/>
          <a:lstStyle/>
          <a:p>
            <a:r>
              <a:rPr lang="en-GB" dirty="0"/>
              <a:t>References</a:t>
            </a:r>
          </a:p>
        </p:txBody>
      </p:sp>
      <p:pic>
        <p:nvPicPr>
          <p:cNvPr id="5" name="Content Placeholder 4" descr="A rectangular rectangle with black and red squares&#10;&#10;Description automatically generated">
            <a:extLst>
              <a:ext uri="{FF2B5EF4-FFF2-40B4-BE49-F238E27FC236}">
                <a16:creationId xmlns:a16="http://schemas.microsoft.com/office/drawing/2014/main" id="{5F3A3E27-D827-448E-7950-7C9EB242B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3693" y="2028294"/>
            <a:ext cx="4233893" cy="347665"/>
          </a:xfrm>
          <a:ln w="28575">
            <a:solidFill>
              <a:schemeClr val="accent5"/>
            </a:solidFill>
          </a:ln>
        </p:spPr>
      </p:pic>
      <p:pic>
        <p:nvPicPr>
          <p:cNvPr id="7" name="Picture 6" descr="A rectangular frame with many small colored dots&#10;&#10;Description automatically generated with medium confidence">
            <a:extLst>
              <a:ext uri="{FF2B5EF4-FFF2-40B4-BE49-F238E27FC236}">
                <a16:creationId xmlns:a16="http://schemas.microsoft.com/office/drawing/2014/main" id="{4FFBFAD1-2FB5-F042-337E-62670CB71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362" y="1015396"/>
            <a:ext cx="4655227" cy="745932"/>
          </a:xfrm>
          <a:prstGeom prst="rect">
            <a:avLst/>
          </a:prstGeom>
          <a:ln w="28575">
            <a:solidFill>
              <a:srgbClr val="7030A0"/>
            </a:solidFill>
          </a:ln>
        </p:spPr>
      </p:pic>
      <p:pic>
        <p:nvPicPr>
          <p:cNvPr id="9" name="Picture 8" descr="A paper with text on it&#10;&#10;Description automatically generated">
            <a:extLst>
              <a:ext uri="{FF2B5EF4-FFF2-40B4-BE49-F238E27FC236}">
                <a16:creationId xmlns:a16="http://schemas.microsoft.com/office/drawing/2014/main" id="{FCA1922A-F545-DEB3-B826-74F1161A81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3692" y="2747480"/>
            <a:ext cx="4233893" cy="4557746"/>
          </a:xfrm>
          <a:prstGeom prst="rect">
            <a:avLst/>
          </a:prstGeom>
          <a:ln w="28575">
            <a:solidFill>
              <a:schemeClr val="accent5"/>
            </a:solidFill>
          </a:ln>
        </p:spPr>
      </p:pic>
      <p:pic>
        <p:nvPicPr>
          <p:cNvPr id="11" name="Picture 10" descr="A paper with text on it&#10;&#10;Description automatically generated">
            <a:extLst>
              <a:ext uri="{FF2B5EF4-FFF2-40B4-BE49-F238E27FC236}">
                <a16:creationId xmlns:a16="http://schemas.microsoft.com/office/drawing/2014/main" id="{3BF68065-2DCD-08CC-7851-3951A2CC6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3362" y="2135625"/>
            <a:ext cx="4655226" cy="5046720"/>
          </a:xfrm>
          <a:prstGeom prst="rect">
            <a:avLst/>
          </a:prstGeom>
          <a:ln w="28575">
            <a:solidFill>
              <a:srgbClr val="7030A0"/>
            </a:solidFill>
          </a:ln>
        </p:spPr>
      </p:pic>
    </p:spTree>
    <p:extLst>
      <p:ext uri="{BB962C8B-B14F-4D97-AF65-F5344CB8AC3E}">
        <p14:creationId xmlns:p14="http://schemas.microsoft.com/office/powerpoint/2010/main" val="22714400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E4CD2-95B3-027F-91F3-9AB81BD54066}"/>
              </a:ext>
            </a:extLst>
          </p:cNvPr>
          <p:cNvSpPr>
            <a:spLocks noGrp="1"/>
          </p:cNvSpPr>
          <p:nvPr>
            <p:ph type="title"/>
          </p:nvPr>
        </p:nvSpPr>
        <p:spPr>
          <a:xfrm>
            <a:off x="1024128" y="585216"/>
            <a:ext cx="6066818" cy="1499616"/>
          </a:xfrm>
        </p:spPr>
        <p:txBody>
          <a:bodyPr>
            <a:normAutofit/>
          </a:bodyPr>
          <a:lstStyle/>
          <a:p>
            <a:r>
              <a:rPr lang="en-GB" dirty="0"/>
              <a:t>Follow-up tasks</a:t>
            </a:r>
          </a:p>
        </p:txBody>
      </p:sp>
      <p:sp>
        <p:nvSpPr>
          <p:cNvPr id="3" name="Subtitle 2">
            <a:extLst>
              <a:ext uri="{FF2B5EF4-FFF2-40B4-BE49-F238E27FC236}">
                <a16:creationId xmlns:a16="http://schemas.microsoft.com/office/drawing/2014/main" id="{303C4724-41E6-AF51-B46C-D967CDB17D38}"/>
              </a:ext>
            </a:extLst>
          </p:cNvPr>
          <p:cNvSpPr>
            <a:spLocks noGrp="1"/>
          </p:cNvSpPr>
          <p:nvPr>
            <p:ph idx="1"/>
          </p:nvPr>
        </p:nvSpPr>
        <p:spPr>
          <a:xfrm>
            <a:off x="1024128" y="2286000"/>
            <a:ext cx="6066818" cy="4023360"/>
          </a:xfrm>
        </p:spPr>
        <p:txBody>
          <a:bodyPr>
            <a:normAutofit/>
          </a:bodyPr>
          <a:lstStyle/>
          <a:p>
            <a:pPr marL="67945">
              <a:spcBef>
                <a:spcPts val="5"/>
              </a:spcBef>
            </a:pPr>
            <a:r>
              <a:rPr lang="en-GB" sz="1900" dirty="0">
                <a:effectLst/>
                <a:latin typeface="Calibri" panose="020F0502020204030204" pitchFamily="34" charset="0"/>
                <a:ea typeface="Calibri" panose="020F0502020204030204" pitchFamily="34" charset="0"/>
              </a:rPr>
              <a:t>Complete your data analysis process and draft your findings chapter.</a:t>
            </a:r>
          </a:p>
          <a:p>
            <a:pPr marL="67945">
              <a:spcBef>
                <a:spcPts val="5"/>
              </a:spcBef>
            </a:pPr>
            <a:r>
              <a:rPr lang="en-GB" sz="1900" dirty="0">
                <a:effectLst/>
                <a:latin typeface="Calibri" panose="020F0502020204030204" pitchFamily="34" charset="0"/>
                <a:ea typeface="Calibri" panose="020F0502020204030204" pitchFamily="34" charset="0"/>
              </a:rPr>
              <a:t> </a:t>
            </a:r>
          </a:p>
          <a:p>
            <a:pPr marL="67945">
              <a:spcBef>
                <a:spcPts val="5"/>
              </a:spcBef>
            </a:pPr>
            <a:r>
              <a:rPr lang="en-GB" sz="1900" dirty="0">
                <a:effectLst/>
                <a:latin typeface="Calibri" panose="020F0502020204030204" pitchFamily="34" charset="0"/>
                <a:ea typeface="Calibri" panose="020F0502020204030204" pitchFamily="34" charset="0"/>
              </a:rPr>
              <a:t>Draft your discussion chapter: </a:t>
            </a:r>
          </a:p>
          <a:p>
            <a:pPr marL="67945">
              <a:spcBef>
                <a:spcPts val="5"/>
              </a:spcBef>
            </a:pPr>
            <a:r>
              <a:rPr lang="en-GB" sz="1900" dirty="0">
                <a:effectLst/>
                <a:latin typeface="Calibri" panose="020F0502020204030204" pitchFamily="34" charset="0"/>
                <a:ea typeface="Calibri" panose="020F0502020204030204" pitchFamily="34" charset="0"/>
              </a:rPr>
              <a:t>Consider: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do you want to unpack further as a result of your study?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have you learnt in relation to your RQs?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does this sit in relation to the field and the material in your literature review?</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robust was your research? What are the limitations?</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does your study address the ‘gap’ you identified?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further research is needed? </a:t>
            </a:r>
          </a:p>
          <a:p>
            <a:endParaRPr lang="en-GB" sz="1900" dirty="0"/>
          </a:p>
        </p:txBody>
      </p:sp>
      <p:pic>
        <p:nvPicPr>
          <p:cNvPr id="10" name="Picture 9" descr="Magnifying glass on clear background">
            <a:extLst>
              <a:ext uri="{FF2B5EF4-FFF2-40B4-BE49-F238E27FC236}">
                <a16:creationId xmlns:a16="http://schemas.microsoft.com/office/drawing/2014/main" id="{F6DE6114-362D-E0D2-3A27-CB5203ECA9C6}"/>
              </a:ext>
            </a:extLst>
          </p:cNvPr>
          <p:cNvPicPr>
            <a:picLocks noChangeAspect="1"/>
          </p:cNvPicPr>
          <p:nvPr/>
        </p:nvPicPr>
        <p:blipFill rotWithShape="1">
          <a:blip r:embed="rId2"/>
          <a:srcRect l="40560" r="14280" b="-1"/>
          <a:stretch/>
        </p:blipFill>
        <p:spPr>
          <a:xfrm>
            <a:off x="7552266" y="10"/>
            <a:ext cx="4639733" cy="6857990"/>
          </a:xfrm>
          <a:prstGeom prst="rect">
            <a:avLst/>
          </a:prstGeom>
        </p:spPr>
      </p:pic>
      <p:sp>
        <p:nvSpPr>
          <p:cNvPr id="8" name="Slide Number Placeholder 7">
            <a:extLst>
              <a:ext uri="{FF2B5EF4-FFF2-40B4-BE49-F238E27FC236}">
                <a16:creationId xmlns:a16="http://schemas.microsoft.com/office/drawing/2014/main" id="{608BAC95-09BB-B6E7-4E9D-21CDDAF1266E}"/>
              </a:ext>
            </a:extLst>
          </p:cNvPr>
          <p:cNvSpPr>
            <a:spLocks noGrp="1"/>
          </p:cNvSpPr>
          <p:nvPr>
            <p:ph type="sldNum" sz="quarter" idx="12"/>
          </p:nvPr>
        </p:nvSpPr>
        <p:spPr>
          <a:xfrm>
            <a:off x="10837333" y="6470704"/>
            <a:ext cx="973667" cy="274320"/>
          </a:xfrm>
        </p:spPr>
        <p:txBody>
          <a:bodyPr>
            <a:normAutofit/>
          </a:bodyPr>
          <a:lstStyle/>
          <a:p>
            <a:pPr>
              <a:spcAft>
                <a:spcPts val="600"/>
              </a:spcAft>
            </a:pPr>
            <a:fld id="{DBA1B0FB-D917-4C8C-928F-313BD683BF39}" type="slidenum">
              <a:rPr lang="en-US">
                <a:solidFill>
                  <a:srgbClr val="FFFFFF"/>
                </a:solidFill>
              </a:rPr>
              <a:pPr>
                <a:spcAft>
                  <a:spcPts val="600"/>
                </a:spcAft>
              </a:pPr>
              <a:t>81</a:t>
            </a:fld>
            <a:endParaRPr lang="en-US">
              <a:solidFill>
                <a:srgbClr val="FFFFFF"/>
              </a:solidFill>
            </a:endParaRPr>
          </a:p>
        </p:txBody>
      </p:sp>
    </p:spTree>
    <p:extLst>
      <p:ext uri="{BB962C8B-B14F-4D97-AF65-F5344CB8AC3E}">
        <p14:creationId xmlns:p14="http://schemas.microsoft.com/office/powerpoint/2010/main" val="189647269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735D5-CE62-6ACC-B756-9E3AE6F59219}"/>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Step 6: Reporting</a:t>
            </a:r>
          </a:p>
        </p:txBody>
      </p:sp>
      <p:pic>
        <p:nvPicPr>
          <p:cNvPr id="4" name="Picture 4" descr="Free Images : location, phone, share, app, business, groups, colleagues ...">
            <a:extLst>
              <a:ext uri="{FF2B5EF4-FFF2-40B4-BE49-F238E27FC236}">
                <a16:creationId xmlns:a16="http://schemas.microsoft.com/office/drawing/2014/main" id="{B3E355E4-1A81-88F3-2880-6472D6A119F3}"/>
              </a:ext>
            </a:extLst>
          </p:cNvPr>
          <p:cNvPicPr>
            <a:picLocks noGrp="1" noChangeAspect="1"/>
          </p:cNvPicPr>
          <p:nvPr>
            <p:ph idx="1"/>
          </p:nvPr>
        </p:nvPicPr>
        <p:blipFill rotWithShape="1">
          <a:blip r:embed="rId3"/>
          <a:srcRect t="15291" b="2891"/>
          <a:stretch/>
        </p:blipFill>
        <p:spPr>
          <a:xfrm>
            <a:off x="20" y="10"/>
            <a:ext cx="12191980" cy="6857990"/>
          </a:xfrm>
          <a:prstGeom prst="rect">
            <a:avLst/>
          </a:prstGeom>
        </p:spPr>
      </p:pic>
    </p:spTree>
    <p:extLst>
      <p:ext uri="{BB962C8B-B14F-4D97-AF65-F5344CB8AC3E}">
        <p14:creationId xmlns:p14="http://schemas.microsoft.com/office/powerpoint/2010/main" val="31350298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1_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{608BFB8E-E0C7-4004-AC3A-AB02EA8A8073}tf33713516_win32</Template>
  <TotalTime>555</TotalTime>
  <Words>3567</Words>
  <Application>Microsoft Office PowerPoint</Application>
  <PresentationFormat>Widescreen</PresentationFormat>
  <Paragraphs>413</Paragraphs>
  <Slides>82</Slides>
  <Notes>3</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82</vt:i4>
      </vt:variant>
    </vt:vector>
  </HeadingPairs>
  <TitlesOfParts>
    <vt:vector size="93" baseType="lpstr">
      <vt:lpstr>Inter</vt:lpstr>
      <vt:lpstr>Arial</vt:lpstr>
      <vt:lpstr>Calibri</vt:lpstr>
      <vt:lpstr>Courier New</vt:lpstr>
      <vt:lpstr>Symbol</vt:lpstr>
      <vt:lpstr>Tw Cen MT</vt:lpstr>
      <vt:lpstr>Tw Cen MT Condensed</vt:lpstr>
      <vt:lpstr>Wingdings</vt:lpstr>
      <vt:lpstr>Wingdings 3</vt:lpstr>
      <vt:lpstr>Integral</vt:lpstr>
      <vt:lpstr>1_Integral</vt:lpstr>
      <vt:lpstr>ECDE7013</vt:lpstr>
      <vt:lpstr>Key Questions</vt:lpstr>
      <vt:lpstr>Preparatory Task</vt:lpstr>
      <vt:lpstr>Today’s Plan</vt:lpstr>
      <vt:lpstr>Reporting your research tools</vt:lpstr>
      <vt:lpstr>PowerPoint Presentation</vt:lpstr>
      <vt:lpstr>Reliable v. Valid???</vt:lpstr>
      <vt:lpstr>Reliable v. Valid???  A symptom questionnaire is used to diagnose a patient with a long-term medical condition. </vt:lpstr>
      <vt:lpstr>Reliable v. Valid???  A symptom questionnaire is used to diagnose a patient with a long-term medical condition. </vt:lpstr>
      <vt:lpstr>Reliable v. Valid???  A symptom questionnaire is used to diagnose a patient with a long-term medical condition. </vt:lpstr>
      <vt:lpstr>What elements can affect validity?</vt:lpstr>
      <vt:lpstr>KQ4 - Piloting research tools – why bother?  Interviews &amp; Questionnaires</vt:lpstr>
      <vt:lpstr> KQ4 - Piloting research tools – why bother? Interviews &amp; questionnaires </vt:lpstr>
      <vt:lpstr>Ensuring…</vt:lpstr>
      <vt:lpstr>BERA Guidelines 2024</vt:lpstr>
      <vt:lpstr>Presentation of data</vt:lpstr>
      <vt:lpstr>Presentation of findings/results - overall aims</vt:lpstr>
      <vt:lpstr>Tips</vt:lpstr>
      <vt:lpstr>However…</vt:lpstr>
      <vt:lpstr>Presentation of data: thematic analysis</vt:lpstr>
      <vt:lpstr>Research focus</vt:lpstr>
      <vt:lpstr>Research questions</vt:lpstr>
      <vt:lpstr>Interview questions</vt:lpstr>
      <vt:lpstr>Interview questions</vt:lpstr>
      <vt:lpstr>What are the themes?</vt:lpstr>
      <vt:lpstr>themes</vt:lpstr>
      <vt:lpstr>‘Numbers’ data: Examples of Visuals  </vt:lpstr>
      <vt:lpstr>What do the numbers mean?</vt:lpstr>
      <vt:lpstr>EXAMPLE: use graphs and charts to show prevalence</vt:lpstr>
      <vt:lpstr>Contextual Information: Location</vt:lpstr>
      <vt:lpstr>Contextual Information:  location</vt:lpstr>
      <vt:lpstr>Contextual Information:  age-groups taught</vt:lpstr>
      <vt:lpstr>Regularity</vt:lpstr>
      <vt:lpstr>Regularity of use - patterns</vt:lpstr>
      <vt:lpstr>EXAMPLE: use tables and lists</vt:lpstr>
      <vt:lpstr>To present information</vt:lpstr>
      <vt:lpstr>To show process (Thematic Analysis)</vt:lpstr>
      <vt:lpstr>To show process (data analysis)</vt:lpstr>
      <vt:lpstr>To show process (research approach)</vt:lpstr>
      <vt:lpstr>example: use graphics</vt:lpstr>
      <vt:lpstr>example: use graphics</vt:lpstr>
      <vt:lpstr>example: use graphics</vt:lpstr>
      <vt:lpstr>‘Words’ data </vt:lpstr>
      <vt:lpstr>EXAMPLE: use Smart Art graphics to present identified themes</vt:lpstr>
      <vt:lpstr>Quotes</vt:lpstr>
      <vt:lpstr>Presentation of data:  quotations (spoken)</vt:lpstr>
      <vt:lpstr>Presentation of data:  quotations (spoken)</vt:lpstr>
      <vt:lpstr>Presentation of data  quotations (written)</vt:lpstr>
      <vt:lpstr>Appendices, tables and figures</vt:lpstr>
      <vt:lpstr> Appendices</vt:lpstr>
      <vt:lpstr>Figures</vt:lpstr>
      <vt:lpstr>Figures</vt:lpstr>
      <vt:lpstr>Questions?</vt:lpstr>
      <vt:lpstr>Over to you…</vt:lpstr>
      <vt:lpstr>ECDE7013 and  looking ahead…</vt:lpstr>
      <vt:lpstr>reminder</vt:lpstr>
      <vt:lpstr>Celebratory sharing session:   Wednesday, 18th June, 6pM </vt:lpstr>
      <vt:lpstr>Advance warning… </vt:lpstr>
      <vt:lpstr>Thinking about The Thesis</vt:lpstr>
      <vt:lpstr>Thinking about The Thesis</vt:lpstr>
      <vt:lpstr>Writing</vt:lpstr>
      <vt:lpstr>PowerPoint Presentation</vt:lpstr>
      <vt:lpstr>Structure &amp; content</vt:lpstr>
      <vt:lpstr>Contents</vt:lpstr>
      <vt:lpstr>Contents</vt:lpstr>
      <vt:lpstr>PowerPoint Presentation</vt:lpstr>
      <vt:lpstr>Contents</vt:lpstr>
      <vt:lpstr>contents</vt:lpstr>
      <vt:lpstr>contents</vt:lpstr>
      <vt:lpstr>contents</vt:lpstr>
      <vt:lpstr> appendices</vt:lpstr>
      <vt:lpstr>Figures / tables</vt:lpstr>
      <vt:lpstr>Abbreviations  or glossary</vt:lpstr>
      <vt:lpstr>structure</vt:lpstr>
      <vt:lpstr>Chapter order</vt:lpstr>
      <vt:lpstr>Chapter order</vt:lpstr>
      <vt:lpstr>PowerPoint Presentation</vt:lpstr>
      <vt:lpstr>Research Tools:</vt:lpstr>
      <vt:lpstr>PowerPoint Presentation</vt:lpstr>
      <vt:lpstr>References</vt:lpstr>
      <vt:lpstr>Follow-up tasks</vt:lpstr>
      <vt:lpstr>Step 6: Reporting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Catherine Morgan</dc:creator>
  <cp:lastModifiedBy>Catherine Morgan</cp:lastModifiedBy>
  <cp:revision>60</cp:revision>
  <dcterms:created xsi:type="dcterms:W3CDTF">2022-11-11T11:14:10Z</dcterms:created>
  <dcterms:modified xsi:type="dcterms:W3CDTF">2025-05-02T15:52:56Z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