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80" r:id="rId15"/>
    <p:sldId id="29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Controlling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</a:t>
            </a:r>
            <a:r>
              <a:rPr lang="en-GB" dirty="0">
                <a:solidFill>
                  <a:schemeClr val="tx1"/>
                </a:solidFill>
              </a:rPr>
              <a:t>labels </a:t>
            </a:r>
            <a:r>
              <a:rPr lang="en-GB" dirty="0">
                <a:solidFill>
                  <a:srgbClr val="0070C0"/>
                </a:solidFill>
              </a:rPr>
              <a:t>public: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>
                <a:solidFill>
                  <a:srgbClr val="0070C0"/>
                </a:solidFill>
              </a:rPr>
              <a:t>private:</a:t>
            </a:r>
            <a:r>
              <a:rPr lang="en-GB" dirty="0">
                <a:solidFill>
                  <a:schemeClr val="tx1"/>
                </a:solidFill>
              </a:rPr>
              <a:t> and </a:t>
            </a:r>
            <a:r>
              <a:rPr lang="en-GB" dirty="0">
                <a:solidFill>
                  <a:srgbClr val="0070C0"/>
                </a:solidFill>
              </a:rPr>
              <a:t>protected:</a:t>
            </a:r>
            <a:r>
              <a:rPr lang="en-GB" dirty="0">
                <a:solidFill>
                  <a:schemeClr val="tx1"/>
                </a:solidFill>
              </a:rPr>
              <a:t> are used to control access to a class’s data </a:t>
            </a:r>
            <a:r>
              <a:rPr lang="en-GB" dirty="0" smtClean="0">
                <a:solidFill>
                  <a:schemeClr val="tx1"/>
                </a:solidFill>
              </a:rPr>
              <a:t>members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Private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Private </a:t>
            </a:r>
            <a:r>
              <a:rPr lang="en-GB" dirty="0">
                <a:solidFill>
                  <a:schemeClr val="tx1"/>
                </a:solidFill>
              </a:rPr>
              <a:t>member variables are not normally accessible outside the class. This protects (hides) data from other clients. Private member variables are preceded with the private: </a:t>
            </a:r>
            <a:r>
              <a:rPr lang="en-GB" dirty="0" smtClean="0">
                <a:solidFill>
                  <a:schemeClr val="tx1"/>
                </a:solidFill>
              </a:rPr>
              <a:t>label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3123073"/>
              </p:ext>
            </p:extLst>
          </p:nvPr>
        </p:nvGraphicFramePr>
        <p:xfrm>
          <a:off x="838200" y="5105400"/>
          <a:ext cx="7467600" cy="762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6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NB&gt; Private members of a base class are accessible only by member functions and friends of the base </a:t>
                      </a:r>
                      <a:r>
                        <a:rPr lang="en-US" sz="2000" dirty="0" smtClean="0">
                          <a:effectLst/>
                        </a:rPr>
                        <a:t>class</a:t>
                      </a:r>
                      <a:endParaRPr lang="en-GB" sz="20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0068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Public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Public functions permit outside clients to modify certain data contained within the class. The functions that the class provides to the outside world are preceded with the public: </a:t>
            </a:r>
            <a:r>
              <a:rPr lang="en-GB" dirty="0" smtClean="0">
                <a:solidFill>
                  <a:schemeClr val="tx1"/>
                </a:solidFill>
              </a:rPr>
              <a:t>label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public functions of a class are called the classes interface or public </a:t>
            </a:r>
            <a:r>
              <a:rPr lang="en-GB" dirty="0" smtClean="0">
                <a:solidFill>
                  <a:schemeClr val="tx1"/>
                </a:solidFill>
              </a:rPr>
              <a:t>interface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130045"/>
              </p:ext>
            </p:extLst>
          </p:nvPr>
        </p:nvGraphicFramePr>
        <p:xfrm>
          <a:off x="838200" y="5486400"/>
          <a:ext cx="7467600" cy="762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6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NB&gt; </a:t>
                      </a:r>
                      <a:r>
                        <a:rPr lang="en-US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Public members of a base class are accessible by </a:t>
                      </a:r>
                      <a:r>
                        <a:rPr lang="en-US" sz="20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</a:t>
                      </a:r>
                      <a:r>
                        <a:rPr lang="en-US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functions in the program</a:t>
                      </a:r>
                      <a:endParaRPr lang="en-GB" sz="20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4922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Protected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Protected member variables are </a:t>
            </a:r>
            <a:r>
              <a:rPr lang="en-GB" sz="2800" dirty="0" smtClean="0">
                <a:solidFill>
                  <a:schemeClr val="tx1"/>
                </a:solidFill>
              </a:rPr>
              <a:t>similar to private member variables - visible </a:t>
            </a:r>
            <a:r>
              <a:rPr lang="en-GB" sz="2800" dirty="0">
                <a:solidFill>
                  <a:schemeClr val="tx1"/>
                </a:solidFill>
              </a:rPr>
              <a:t>within all class functions, but remain hidden outside the </a:t>
            </a:r>
            <a:r>
              <a:rPr lang="en-GB" sz="2800" dirty="0" smtClean="0">
                <a:solidFill>
                  <a:schemeClr val="tx1"/>
                </a:solidFill>
              </a:rPr>
              <a:t>class.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However, protected member variables or member </a:t>
            </a:r>
            <a:r>
              <a:rPr lang="en-GB" sz="2800" dirty="0">
                <a:solidFill>
                  <a:schemeClr val="tx1"/>
                </a:solidFill>
              </a:rPr>
              <a:t>functions </a:t>
            </a:r>
            <a:r>
              <a:rPr lang="en-GB" sz="2800" dirty="0" smtClean="0">
                <a:solidFill>
                  <a:schemeClr val="tx1"/>
                </a:solidFill>
              </a:rPr>
              <a:t>of </a:t>
            </a:r>
            <a:r>
              <a:rPr lang="en-GB" sz="2800" dirty="0">
                <a:solidFill>
                  <a:schemeClr val="tx1"/>
                </a:solidFill>
              </a:rPr>
              <a:t>the base </a:t>
            </a:r>
            <a:r>
              <a:rPr lang="en-GB" sz="2800" dirty="0" smtClean="0">
                <a:solidFill>
                  <a:schemeClr val="tx1"/>
                </a:solidFill>
              </a:rPr>
              <a:t>class, can also be accessed in child classes (derived classes)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We’ll discuss </a:t>
            </a:r>
            <a:r>
              <a:rPr lang="en-GB" sz="2800" smtClean="0">
                <a:solidFill>
                  <a:schemeClr val="tx1"/>
                </a:solidFill>
              </a:rPr>
              <a:t>base classes </a:t>
            </a:r>
            <a:r>
              <a:rPr lang="en-GB" sz="2800" dirty="0" smtClean="0">
                <a:solidFill>
                  <a:schemeClr val="tx1"/>
                </a:solidFill>
              </a:rPr>
              <a:t>&amp; child classes in more detail later.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939579"/>
              </p:ext>
            </p:extLst>
          </p:nvPr>
        </p:nvGraphicFramePr>
        <p:xfrm>
          <a:off x="838200" y="5867400"/>
          <a:ext cx="7467600" cy="762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6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NB&gt; </a:t>
                      </a:r>
                      <a:r>
                        <a:rPr lang="en-US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Protected access serves as an intermediate level of protection between public access and private access</a:t>
                      </a:r>
                      <a:endParaRPr lang="en-GB" sz="20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033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Default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default access for members of a class is private. Access to members of a class may be explicitly set to public or protected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751" y="3733800"/>
            <a:ext cx="9538628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18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Utility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Not all functions need to be made public. Some functions are only ever used internally by other class </a:t>
            </a:r>
            <a:r>
              <a:rPr lang="en-GB" dirty="0" smtClean="0">
                <a:solidFill>
                  <a:schemeClr val="tx1"/>
                </a:solidFill>
              </a:rPr>
              <a:t>functions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For example a function </a:t>
            </a:r>
            <a:r>
              <a:rPr lang="en-GB" dirty="0" err="1">
                <a:solidFill>
                  <a:schemeClr val="tx1"/>
                </a:solidFill>
              </a:rPr>
              <a:t>isActive</a:t>
            </a:r>
            <a:r>
              <a:rPr lang="en-GB" dirty="0">
                <a:solidFill>
                  <a:schemeClr val="tx1"/>
                </a:solidFill>
              </a:rPr>
              <a:t> my only be used to test if a particle from an emitter is currently </a:t>
            </a:r>
            <a:r>
              <a:rPr lang="en-GB" dirty="0" smtClean="0">
                <a:solidFill>
                  <a:schemeClr val="tx1"/>
                </a:solidFill>
              </a:rPr>
              <a:t>active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 this case the function </a:t>
            </a:r>
            <a:r>
              <a:rPr lang="en-GB" dirty="0" err="1">
                <a:solidFill>
                  <a:schemeClr val="tx1"/>
                </a:solidFill>
              </a:rPr>
              <a:t>isActive</a:t>
            </a:r>
            <a:r>
              <a:rPr lang="en-GB" dirty="0">
                <a:solidFill>
                  <a:schemeClr val="tx1"/>
                </a:solidFill>
              </a:rPr>
              <a:t> could be hidden from the client’s interface using the private: </a:t>
            </a:r>
            <a:r>
              <a:rPr lang="en-GB" dirty="0" smtClean="0">
                <a:solidFill>
                  <a:schemeClr val="tx1"/>
                </a:solidFill>
              </a:rPr>
              <a:t>label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621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</a:t>
            </a:r>
            <a:r>
              <a:rPr lang="en-GB" sz="2400" i="1" dirty="0" smtClean="0">
                <a:solidFill>
                  <a:schemeClr val="tx1"/>
                </a:solidFill>
              </a:rPr>
              <a:t>Constructor</a:t>
            </a:r>
            <a:r>
              <a:rPr lang="en-GB" sz="2400" dirty="0" smtClean="0">
                <a:solidFill>
                  <a:schemeClr val="tx1"/>
                </a:solidFill>
              </a:rPr>
              <a:t> is a special function that is called automatically when an object first gets instantiated (created).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Initialisation of m</a:t>
            </a:r>
            <a:r>
              <a:rPr lang="en-GB" sz="2400" dirty="0" smtClean="0">
                <a:solidFill>
                  <a:schemeClr val="tx1"/>
                </a:solidFill>
              </a:rPr>
              <a:t>ember </a:t>
            </a:r>
            <a:r>
              <a:rPr lang="en-GB" sz="2400" dirty="0">
                <a:solidFill>
                  <a:schemeClr val="tx1"/>
                </a:solidFill>
              </a:rPr>
              <a:t>variables can be </a:t>
            </a:r>
            <a:r>
              <a:rPr lang="en-GB" sz="2400" dirty="0" smtClean="0">
                <a:solidFill>
                  <a:schemeClr val="tx1"/>
                </a:solidFill>
              </a:rPr>
              <a:t>undertaken within the </a:t>
            </a:r>
            <a:r>
              <a:rPr lang="en-GB" sz="2400" i="1" dirty="0" smtClean="0">
                <a:solidFill>
                  <a:schemeClr val="tx1"/>
                </a:solidFill>
              </a:rPr>
              <a:t>constructor</a:t>
            </a:r>
            <a:r>
              <a:rPr lang="en-GB" sz="2400" dirty="0" smtClean="0">
                <a:solidFill>
                  <a:schemeClr val="tx1"/>
                </a:solidFill>
              </a:rPr>
              <a:t>. </a:t>
            </a:r>
            <a:r>
              <a:rPr lang="en-GB" sz="2400" dirty="0">
                <a:solidFill>
                  <a:schemeClr val="tx1"/>
                </a:solidFill>
              </a:rPr>
              <a:t>A </a:t>
            </a:r>
            <a:r>
              <a:rPr lang="en-GB" sz="2400" i="1" dirty="0">
                <a:solidFill>
                  <a:schemeClr val="tx1"/>
                </a:solidFill>
              </a:rPr>
              <a:t>constructor</a:t>
            </a:r>
            <a:r>
              <a:rPr lang="en-GB" sz="2400" dirty="0">
                <a:solidFill>
                  <a:schemeClr val="tx1"/>
                </a:solidFill>
              </a:rPr>
              <a:t> function is a function with the same name as the </a:t>
            </a:r>
            <a:r>
              <a:rPr lang="en-GB" sz="2400" dirty="0" smtClean="0">
                <a:solidFill>
                  <a:schemeClr val="tx1"/>
                </a:solidFill>
              </a:rPr>
              <a:t>class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3981450"/>
            <a:ext cx="9087711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657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</a:t>
            </a:r>
            <a:r>
              <a:rPr lang="en-GB" i="1" dirty="0" smtClean="0">
                <a:solidFill>
                  <a:schemeClr val="tx1"/>
                </a:solidFill>
              </a:rPr>
              <a:t>destructor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is a special function of a class. The </a:t>
            </a:r>
            <a:r>
              <a:rPr lang="en-GB" dirty="0" smtClean="0">
                <a:solidFill>
                  <a:schemeClr val="tx1"/>
                </a:solidFill>
              </a:rPr>
              <a:t>name of the </a:t>
            </a:r>
            <a:r>
              <a:rPr lang="en-GB" i="1" dirty="0" smtClean="0">
                <a:solidFill>
                  <a:schemeClr val="tx1"/>
                </a:solidFill>
              </a:rPr>
              <a:t>destructor</a:t>
            </a:r>
            <a:r>
              <a:rPr lang="en-GB" dirty="0" smtClean="0">
                <a:solidFill>
                  <a:schemeClr val="tx1"/>
                </a:solidFill>
              </a:rPr>
              <a:t> is preceded by the </a:t>
            </a:r>
            <a:r>
              <a:rPr lang="en-GB" dirty="0">
                <a:solidFill>
                  <a:schemeClr val="tx1"/>
                </a:solidFill>
              </a:rPr>
              <a:t>tilde (~) </a:t>
            </a:r>
            <a:r>
              <a:rPr lang="en-GB" dirty="0" smtClean="0">
                <a:solidFill>
                  <a:schemeClr val="tx1"/>
                </a:solidFill>
              </a:rPr>
              <a:t>followed by the name of </a:t>
            </a:r>
            <a:r>
              <a:rPr lang="en-GB" dirty="0">
                <a:solidFill>
                  <a:schemeClr val="tx1"/>
                </a:solidFill>
              </a:rPr>
              <a:t>the class</a:t>
            </a:r>
            <a:r>
              <a:rPr lang="en-GB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503072"/>
            <a:ext cx="14895678" cy="373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4800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</a:t>
            </a:r>
            <a:r>
              <a:rPr lang="en-US" dirty="0">
                <a:solidFill>
                  <a:schemeClr val="tx1"/>
                </a:solidFill>
              </a:rPr>
              <a:t>class </a:t>
            </a:r>
            <a:r>
              <a:rPr lang="en-US" i="1" dirty="0">
                <a:solidFill>
                  <a:schemeClr val="tx1"/>
                </a:solidFill>
              </a:rPr>
              <a:t>destructor</a:t>
            </a:r>
            <a:r>
              <a:rPr lang="en-US" dirty="0">
                <a:solidFill>
                  <a:schemeClr val="tx1"/>
                </a:solidFill>
              </a:rPr>
              <a:t> is called automatically when an object of a class leaves scope. The </a:t>
            </a:r>
            <a:r>
              <a:rPr lang="en-US" i="1" dirty="0">
                <a:solidFill>
                  <a:schemeClr val="tx1"/>
                </a:solidFill>
              </a:rPr>
              <a:t>destructor</a:t>
            </a:r>
            <a:r>
              <a:rPr lang="en-US" dirty="0">
                <a:solidFill>
                  <a:schemeClr val="tx1"/>
                </a:solidFill>
              </a:rPr>
              <a:t> doesn’t actually destroy the object. Instead it performs </a:t>
            </a:r>
            <a:r>
              <a:rPr lang="en-US" i="1" dirty="0">
                <a:solidFill>
                  <a:schemeClr val="tx1"/>
                </a:solidFill>
              </a:rPr>
              <a:t>termination housekeeping</a:t>
            </a:r>
            <a:r>
              <a:rPr lang="en-US" dirty="0">
                <a:solidFill>
                  <a:schemeClr val="tx1"/>
                </a:solidFill>
              </a:rPr>
              <a:t> before the system deletes the </a:t>
            </a:r>
            <a:r>
              <a:rPr lang="en-US" dirty="0" smtClean="0">
                <a:solidFill>
                  <a:schemeClr val="tx1"/>
                </a:solidFill>
              </a:rPr>
              <a:t>object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5029200"/>
            <a:ext cx="8153400" cy="1182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646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i="1" dirty="0">
                <a:solidFill>
                  <a:schemeClr val="tx1"/>
                </a:solidFill>
              </a:rPr>
              <a:t>destructor</a:t>
            </a:r>
            <a:r>
              <a:rPr lang="en-GB" dirty="0">
                <a:solidFill>
                  <a:schemeClr val="tx1"/>
                </a:solidFill>
              </a:rPr>
              <a:t> receives no parameters nor can it return any. There can only be one </a:t>
            </a:r>
            <a:r>
              <a:rPr lang="en-GB" i="1" dirty="0">
                <a:solidFill>
                  <a:schemeClr val="tx1"/>
                </a:solidFill>
              </a:rPr>
              <a:t>destructor</a:t>
            </a:r>
            <a:r>
              <a:rPr lang="en-GB" dirty="0">
                <a:solidFill>
                  <a:schemeClr val="tx1"/>
                </a:solidFill>
              </a:rPr>
              <a:t> per </a:t>
            </a:r>
            <a:r>
              <a:rPr lang="en-GB" dirty="0" smtClean="0">
                <a:solidFill>
                  <a:schemeClr val="tx1"/>
                </a:solidFill>
              </a:rPr>
              <a:t>class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tx1"/>
                </a:solidFill>
              </a:rPr>
              <a:t>Destructors</a:t>
            </a:r>
            <a:r>
              <a:rPr lang="en-GB" dirty="0">
                <a:solidFill>
                  <a:schemeClr val="tx1"/>
                </a:solidFill>
              </a:rPr>
              <a:t> are rarely used with simple classes. Rather they are used to free up dynamically allocated memory (for arrays and strings </a:t>
            </a:r>
            <a:r>
              <a:rPr lang="en-GB" dirty="0" err="1">
                <a:solidFill>
                  <a:schemeClr val="tx1"/>
                </a:solidFill>
              </a:rPr>
              <a:t>etc</a:t>
            </a:r>
            <a:r>
              <a:rPr lang="en-GB" dirty="0">
                <a:solidFill>
                  <a:schemeClr val="tx1"/>
                </a:solidFill>
              </a:rPr>
              <a:t>) used within the </a:t>
            </a:r>
            <a:r>
              <a:rPr lang="en-GB" dirty="0" smtClean="0">
                <a:solidFill>
                  <a:schemeClr val="tx1"/>
                </a:solidFill>
              </a:rPr>
              <a:t>class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180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ata Member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Private data members can be manipulated only by member functions (and friends) of the </a:t>
            </a:r>
            <a:r>
              <a:rPr lang="en-GB" dirty="0" smtClean="0">
                <a:solidFill>
                  <a:schemeClr val="tx1"/>
                </a:solidFill>
              </a:rPr>
              <a:t>class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Very often, member functions are provided to allow clients of the class to set (write) or get (read) the values of private data </a:t>
            </a:r>
            <a:r>
              <a:rPr lang="en-GB" dirty="0" smtClean="0">
                <a:solidFill>
                  <a:schemeClr val="tx1"/>
                </a:solidFill>
              </a:rPr>
              <a:t>members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627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ata Member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Member function </a:t>
            </a:r>
            <a:r>
              <a:rPr lang="en-GB" dirty="0">
                <a:solidFill>
                  <a:schemeClr val="tx1"/>
                </a:solidFill>
              </a:rPr>
              <a:t>names often </a:t>
            </a:r>
            <a:r>
              <a:rPr lang="en-GB" dirty="0" smtClean="0">
                <a:solidFill>
                  <a:schemeClr val="tx1"/>
                </a:solidFill>
              </a:rPr>
              <a:t>start </a:t>
            </a:r>
            <a:r>
              <a:rPr lang="en-GB" dirty="0">
                <a:solidFill>
                  <a:schemeClr val="tx1"/>
                </a:solidFill>
              </a:rPr>
              <a:t>with </a:t>
            </a:r>
            <a:r>
              <a:rPr lang="en-GB" i="1" dirty="0">
                <a:solidFill>
                  <a:schemeClr val="tx1"/>
                </a:solidFill>
              </a:rPr>
              <a:t>get</a:t>
            </a:r>
            <a:r>
              <a:rPr lang="en-GB" dirty="0">
                <a:solidFill>
                  <a:schemeClr val="tx1"/>
                </a:solidFill>
              </a:rPr>
              <a:t> or </a:t>
            </a:r>
            <a:r>
              <a:rPr lang="en-GB" i="1" dirty="0" smtClean="0">
                <a:solidFill>
                  <a:schemeClr val="tx1"/>
                </a:solidFill>
              </a:rPr>
              <a:t>set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e.g</a:t>
            </a:r>
            <a:r>
              <a:rPr lang="en-GB" dirty="0" smtClean="0">
                <a:solidFill>
                  <a:schemeClr val="tx1"/>
                </a:solidFill>
              </a:rPr>
              <a:t>: </a:t>
            </a:r>
            <a:r>
              <a:rPr lang="en-GB" i="1" dirty="0" err="1" smtClean="0">
                <a:solidFill>
                  <a:schemeClr val="tx1"/>
                </a:solidFill>
              </a:rPr>
              <a:t>getHour</a:t>
            </a:r>
            <a:r>
              <a:rPr lang="en-GB" i="1" dirty="0">
                <a:solidFill>
                  <a:schemeClr val="tx1"/>
                </a:solidFill>
              </a:rPr>
              <a:t>()</a:t>
            </a:r>
            <a:r>
              <a:rPr lang="en-GB" dirty="0">
                <a:solidFill>
                  <a:schemeClr val="tx1"/>
                </a:solidFill>
              </a:rPr>
              <a:t> or </a:t>
            </a:r>
            <a:r>
              <a:rPr lang="en-GB" i="1" dirty="0" err="1">
                <a:solidFill>
                  <a:schemeClr val="tx1"/>
                </a:solidFill>
              </a:rPr>
              <a:t>setHour</a:t>
            </a:r>
            <a:r>
              <a:rPr lang="en-GB" i="1" dirty="0">
                <a:solidFill>
                  <a:schemeClr val="tx1"/>
                </a:solidFill>
              </a:rPr>
              <a:t>()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By providing these functions to the interface, the client is given access to read / write protected member </a:t>
            </a:r>
            <a:r>
              <a:rPr lang="en-GB" dirty="0" smtClean="0">
                <a:solidFill>
                  <a:schemeClr val="tx1"/>
                </a:solidFill>
              </a:rPr>
              <a:t>variables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However</a:t>
            </a:r>
            <a:r>
              <a:rPr lang="en-GB" dirty="0">
                <a:solidFill>
                  <a:schemeClr val="tx1"/>
                </a:solidFill>
              </a:rPr>
              <a:t>, the class function is still able to scrutinize any attempt to modify </a:t>
            </a:r>
            <a:r>
              <a:rPr lang="en-GB" dirty="0" smtClean="0">
                <a:solidFill>
                  <a:schemeClr val="tx1"/>
                </a:solidFill>
              </a:rPr>
              <a:t>the value </a:t>
            </a:r>
            <a:r>
              <a:rPr lang="en-GB" dirty="0">
                <a:solidFill>
                  <a:schemeClr val="tx1"/>
                </a:solidFill>
              </a:rPr>
              <a:t>of </a:t>
            </a:r>
            <a:r>
              <a:rPr lang="en-GB" dirty="0" smtClean="0">
                <a:solidFill>
                  <a:schemeClr val="tx1"/>
                </a:solidFill>
              </a:rPr>
              <a:t>a data </a:t>
            </a:r>
            <a:r>
              <a:rPr lang="en-GB" dirty="0">
                <a:solidFill>
                  <a:schemeClr val="tx1"/>
                </a:solidFill>
              </a:rPr>
              <a:t>member. This </a:t>
            </a:r>
            <a:r>
              <a:rPr lang="en-GB" dirty="0" smtClean="0">
                <a:solidFill>
                  <a:schemeClr val="tx1"/>
                </a:solidFill>
              </a:rPr>
              <a:t>ensures the </a:t>
            </a:r>
            <a:r>
              <a:rPr lang="en-GB" dirty="0">
                <a:solidFill>
                  <a:schemeClr val="tx1"/>
                </a:solidFill>
              </a:rPr>
              <a:t>new value is appropriate for that data </a:t>
            </a:r>
            <a:r>
              <a:rPr lang="en-GB" dirty="0" smtClean="0">
                <a:solidFill>
                  <a:schemeClr val="tx1"/>
                </a:solidFill>
              </a:rPr>
              <a:t>item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783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Create a class called </a:t>
            </a:r>
            <a:r>
              <a:rPr lang="en-GB" sz="2400" dirty="0" err="1">
                <a:solidFill>
                  <a:schemeClr val="tx1"/>
                </a:solidFill>
              </a:rPr>
              <a:t>cParticle</a:t>
            </a:r>
            <a:r>
              <a:rPr lang="en-GB" sz="2400" dirty="0">
                <a:solidFill>
                  <a:schemeClr val="tx1"/>
                </a:solidFill>
              </a:rPr>
              <a:t> to include the following attributes required to create a visual effect within a game: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Position</a:t>
            </a: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Velocity</a:t>
            </a: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Life</a:t>
            </a: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err="1" smtClean="0">
                <a:solidFill>
                  <a:schemeClr val="tx1"/>
                </a:solidFill>
              </a:rPr>
              <a:t>ActiveFlag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Modify your implementation to </a:t>
            </a:r>
            <a:r>
              <a:rPr lang="en-GB" sz="2400" dirty="0" smtClean="0">
                <a:solidFill>
                  <a:schemeClr val="tx1"/>
                </a:solidFill>
              </a:rPr>
              <a:t>include default </a:t>
            </a:r>
            <a:r>
              <a:rPr lang="en-GB" sz="2400" dirty="0">
                <a:solidFill>
                  <a:schemeClr val="tx1"/>
                </a:solidFill>
              </a:rPr>
              <a:t>settings </a:t>
            </a:r>
            <a:r>
              <a:rPr lang="en-GB" sz="2400" dirty="0" smtClean="0">
                <a:solidFill>
                  <a:schemeClr val="tx1"/>
                </a:solidFill>
              </a:rPr>
              <a:t>for </a:t>
            </a:r>
            <a:r>
              <a:rPr lang="en-GB" sz="2400" dirty="0">
                <a:solidFill>
                  <a:schemeClr val="tx1"/>
                </a:solidFill>
              </a:rPr>
              <a:t>all member variables within the </a:t>
            </a:r>
            <a:r>
              <a:rPr lang="en-GB" sz="2400" dirty="0" smtClean="0">
                <a:solidFill>
                  <a:schemeClr val="tx1"/>
                </a:solidFill>
              </a:rPr>
              <a:t>class. These should be set as soon as the object gets instantiated (i.e. using the objects </a:t>
            </a:r>
            <a:r>
              <a:rPr lang="en-GB" sz="2400" i="1" dirty="0" smtClean="0">
                <a:solidFill>
                  <a:schemeClr val="tx1"/>
                </a:solidFill>
              </a:rPr>
              <a:t>constructor</a:t>
            </a:r>
            <a:r>
              <a:rPr lang="en-GB" sz="2400" dirty="0" smtClean="0">
                <a:solidFill>
                  <a:schemeClr val="tx1"/>
                </a:solidFill>
              </a:rPr>
              <a:t> class).</a:t>
            </a:r>
            <a:r>
              <a:rPr lang="en-US" sz="2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0000" lnSpcReduction="20000"/>
          </a:bodyPr>
          <a:lstStyle/>
          <a:p>
            <a:r>
              <a:rPr lang="en-US" sz="1800" dirty="0"/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Provide the user with appropriate </a:t>
            </a:r>
            <a:r>
              <a:rPr lang="en-GB" sz="2400" i="1" dirty="0" smtClean="0">
                <a:solidFill>
                  <a:schemeClr val="tx1"/>
                </a:solidFill>
              </a:rPr>
              <a:t>utility functions that can be used to</a:t>
            </a:r>
            <a:r>
              <a:rPr lang="en-GB" sz="2400" dirty="0" smtClean="0">
                <a:solidFill>
                  <a:schemeClr val="tx1"/>
                </a:solidFill>
              </a:rPr>
              <a:t> manually set </a:t>
            </a:r>
            <a:r>
              <a:rPr lang="en-GB" sz="2400" dirty="0">
                <a:solidFill>
                  <a:schemeClr val="tx1"/>
                </a:solidFill>
              </a:rPr>
              <a:t>and </a:t>
            </a:r>
            <a:r>
              <a:rPr lang="en-GB" sz="2400" dirty="0" smtClean="0">
                <a:solidFill>
                  <a:schemeClr val="tx1"/>
                </a:solidFill>
              </a:rPr>
              <a:t>get each attribute.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NB</a:t>
            </a:r>
            <a:r>
              <a:rPr lang="en-GB" sz="2000" dirty="0">
                <a:solidFill>
                  <a:schemeClr val="tx1"/>
                </a:solidFill>
              </a:rPr>
              <a:t>&gt; You </a:t>
            </a:r>
            <a:r>
              <a:rPr lang="en-GB" sz="2000" dirty="0" smtClean="0">
                <a:solidFill>
                  <a:schemeClr val="tx1"/>
                </a:solidFill>
              </a:rPr>
              <a:t>should include </a:t>
            </a:r>
            <a:r>
              <a:rPr lang="en-GB" sz="2000" dirty="0">
                <a:solidFill>
                  <a:schemeClr val="tx1"/>
                </a:solidFill>
              </a:rPr>
              <a:t>data validation code to each function to ensure the data entered is of the appropriate size and type </a:t>
            </a: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Extend </a:t>
            </a:r>
            <a:r>
              <a:rPr lang="en-GB" sz="2400" dirty="0">
                <a:solidFill>
                  <a:schemeClr val="tx1"/>
                </a:solidFill>
              </a:rPr>
              <a:t>this class to include an update method to check how long this particle has been active </a:t>
            </a:r>
            <a:r>
              <a:rPr lang="en-GB" sz="2400" dirty="0" smtClean="0">
                <a:solidFill>
                  <a:schemeClr val="tx1"/>
                </a:solidFill>
              </a:rPr>
              <a:t>for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Set </a:t>
            </a:r>
            <a:r>
              <a:rPr lang="en-GB" sz="2400" dirty="0">
                <a:solidFill>
                  <a:schemeClr val="tx1"/>
                </a:solidFill>
              </a:rPr>
              <a:t>the Active flag to false as soon as the particle reaches the end of its </a:t>
            </a:r>
            <a:r>
              <a:rPr lang="en-GB" sz="2400" dirty="0" smtClean="0">
                <a:solidFill>
                  <a:schemeClr val="tx1"/>
                </a:solidFill>
              </a:rPr>
              <a:t>life using the library function</a:t>
            </a:r>
            <a:r>
              <a:rPr lang="en-GB" sz="2400" dirty="0" smtClean="0">
                <a:solidFill>
                  <a:schemeClr val="tx1"/>
                </a:solidFill>
              </a:rPr>
              <a:t>: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400" dirty="0" smtClean="0">
                <a:solidFill>
                  <a:schemeClr val="tx1"/>
                </a:solidFill>
              </a:rPr>
              <a:t>		</a:t>
            </a:r>
            <a:r>
              <a:rPr lang="en-GB" sz="2400" i="1" dirty="0" err="1" smtClean="0">
                <a:solidFill>
                  <a:schemeClr val="tx1"/>
                </a:solidFill>
              </a:rPr>
              <a:t>GetTickCount</a:t>
            </a:r>
            <a:r>
              <a:rPr lang="en-GB" sz="2400" i="1" dirty="0" smtClean="0">
                <a:solidFill>
                  <a:schemeClr val="tx1"/>
                </a:solidFill>
              </a:rPr>
              <a:t>();</a:t>
            </a:r>
          </a:p>
          <a:p>
            <a:pPr algn="l"/>
            <a:endParaRPr lang="en-GB" sz="2400" i="1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Dynamically allocate the memory required to create multiple particle objects.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Set each particle life to a random number between 100 - 1000 ticks and set the </a:t>
            </a:r>
            <a:r>
              <a:rPr lang="en-GB" sz="2000" i="1" dirty="0" err="1" smtClean="0">
                <a:solidFill>
                  <a:schemeClr val="tx1"/>
                </a:solidFill>
              </a:rPr>
              <a:t>ActiveFlag</a:t>
            </a:r>
            <a:r>
              <a:rPr lang="en-GB" sz="2000" dirty="0" smtClean="0">
                <a:solidFill>
                  <a:schemeClr val="tx1"/>
                </a:solidFill>
              </a:rPr>
              <a:t> to </a:t>
            </a:r>
            <a:r>
              <a:rPr lang="en-GB" sz="2000" dirty="0" smtClean="0">
                <a:solidFill>
                  <a:srgbClr val="0070C0"/>
                </a:solidFill>
              </a:rPr>
              <a:t>true</a:t>
            </a:r>
            <a:r>
              <a:rPr lang="en-GB" sz="2000" dirty="0" smtClean="0">
                <a:solidFill>
                  <a:schemeClr val="tx1"/>
                </a:solidFill>
              </a:rPr>
              <a:t>.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Once </a:t>
            </a:r>
            <a:r>
              <a:rPr lang="en-GB" sz="2000" u="sng" dirty="0" smtClean="0">
                <a:solidFill>
                  <a:schemeClr val="tx1"/>
                </a:solidFill>
              </a:rPr>
              <a:t>all</a:t>
            </a:r>
            <a:r>
              <a:rPr lang="en-GB" sz="2000" dirty="0" smtClean="0">
                <a:solidFill>
                  <a:schemeClr val="tx1"/>
                </a:solidFill>
              </a:rPr>
              <a:t> particle </a:t>
            </a:r>
            <a:r>
              <a:rPr lang="en-GB" sz="2000" i="1" dirty="0" err="1" smtClean="0">
                <a:solidFill>
                  <a:schemeClr val="tx1"/>
                </a:solidFill>
              </a:rPr>
              <a:t>ActiveFlag</a:t>
            </a:r>
            <a:r>
              <a:rPr lang="en-GB" sz="2000" dirty="0" err="1" smtClean="0">
                <a:solidFill>
                  <a:schemeClr val="tx1"/>
                </a:solidFill>
              </a:rPr>
              <a:t>s</a:t>
            </a:r>
            <a:r>
              <a:rPr lang="en-GB" sz="2000" dirty="0" smtClean="0">
                <a:solidFill>
                  <a:schemeClr val="tx1"/>
                </a:solidFill>
              </a:rPr>
              <a:t> have been set to </a:t>
            </a:r>
            <a:r>
              <a:rPr lang="en-GB" sz="2000" dirty="0" smtClean="0">
                <a:solidFill>
                  <a:srgbClr val="0070C0"/>
                </a:solidFill>
              </a:rPr>
              <a:t>false</a:t>
            </a:r>
            <a:r>
              <a:rPr lang="en-GB" sz="2000" dirty="0" smtClean="0">
                <a:solidFill>
                  <a:schemeClr val="tx1"/>
                </a:solidFill>
              </a:rPr>
              <a:t>, de-allocate all the memory used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i="1" dirty="0">
              <a:solidFill>
                <a:schemeClr val="tx1"/>
              </a:solidFill>
            </a:endParaRPr>
          </a:p>
          <a:p>
            <a:pPr algn="l"/>
            <a:r>
              <a:rPr lang="en-US" sz="2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271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588</Words>
  <Application>Microsoft Office PowerPoint</Application>
  <PresentationFormat>On-screen Show (4:3)</PresentationFormat>
  <Paragraphs>72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Office Theme</vt:lpstr>
      <vt:lpstr>Advanced Software Development</vt:lpstr>
      <vt:lpstr>Controlling Access</vt:lpstr>
      <vt:lpstr>Private Access</vt:lpstr>
      <vt:lpstr>Public Access</vt:lpstr>
      <vt:lpstr>Protected Access</vt:lpstr>
      <vt:lpstr>Default Access</vt:lpstr>
      <vt:lpstr>Utility Functions</vt:lpstr>
      <vt:lpstr>Constructors</vt:lpstr>
      <vt:lpstr>Destructors</vt:lpstr>
      <vt:lpstr>Destructors</vt:lpstr>
      <vt:lpstr>Destructors</vt:lpstr>
      <vt:lpstr>Data Member Functions</vt:lpstr>
      <vt:lpstr>Data Member Functions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17</cp:revision>
  <dcterms:created xsi:type="dcterms:W3CDTF">2006-08-16T00:00:00Z</dcterms:created>
  <dcterms:modified xsi:type="dcterms:W3CDTF">2019-10-30T11:05:10Z</dcterms:modified>
</cp:coreProperties>
</file>