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72" r:id="rId6"/>
    <p:sldId id="257" r:id="rId7"/>
    <p:sldId id="265" r:id="rId8"/>
    <p:sldId id="258" r:id="rId9"/>
    <p:sldId id="259" r:id="rId10"/>
    <p:sldId id="268" r:id="rId11"/>
    <p:sldId id="260" r:id="rId12"/>
    <p:sldId id="261" r:id="rId13"/>
    <p:sldId id="273" r:id="rId14"/>
    <p:sldId id="263" r:id="rId15"/>
    <p:sldId id="26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1C5E8-151D-432E-95DC-8DBD01AE92C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0B32E81-BA1F-4508-83AF-910FC503E0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AD3BF8E-C28D-42F5-A2EB-7B1FCE0BBA65}"/>
              </a:ext>
            </a:extLst>
          </p:cNvPr>
          <p:cNvSpPr>
            <a:spLocks noGrp="1"/>
          </p:cNvSpPr>
          <p:nvPr>
            <p:ph type="dt" sz="half" idx="10"/>
          </p:nvPr>
        </p:nvSpPr>
        <p:spPr/>
        <p:txBody>
          <a:bodyPr/>
          <a:lstStyle/>
          <a:p>
            <a:fld id="{45F94708-E107-4EDD-A468-48F442A86C7B}" type="datetimeFigureOut">
              <a:rPr lang="en-GB" smtClean="0"/>
              <a:t>12/10/2021</a:t>
            </a:fld>
            <a:endParaRPr lang="en-GB"/>
          </a:p>
        </p:txBody>
      </p:sp>
      <p:sp>
        <p:nvSpPr>
          <p:cNvPr id="5" name="Footer Placeholder 4">
            <a:extLst>
              <a:ext uri="{FF2B5EF4-FFF2-40B4-BE49-F238E27FC236}">
                <a16:creationId xmlns:a16="http://schemas.microsoft.com/office/drawing/2014/main" id="{1F3F190D-3551-404B-A274-61D3A8C884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BC4319-3BB8-4A0F-8215-35D85B5C397A}"/>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1565657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D35E1-A0A7-4965-A4E5-8D5E25159B5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712ABE9-B1F6-44CE-936C-B90B326A60C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7FACD9-C8FC-401A-8A6D-3D99C77A3101}"/>
              </a:ext>
            </a:extLst>
          </p:cNvPr>
          <p:cNvSpPr>
            <a:spLocks noGrp="1"/>
          </p:cNvSpPr>
          <p:nvPr>
            <p:ph type="dt" sz="half" idx="10"/>
          </p:nvPr>
        </p:nvSpPr>
        <p:spPr/>
        <p:txBody>
          <a:bodyPr/>
          <a:lstStyle/>
          <a:p>
            <a:fld id="{45F94708-E107-4EDD-A468-48F442A86C7B}" type="datetimeFigureOut">
              <a:rPr lang="en-GB" smtClean="0"/>
              <a:t>12/10/2021</a:t>
            </a:fld>
            <a:endParaRPr lang="en-GB"/>
          </a:p>
        </p:txBody>
      </p:sp>
      <p:sp>
        <p:nvSpPr>
          <p:cNvPr id="5" name="Footer Placeholder 4">
            <a:extLst>
              <a:ext uri="{FF2B5EF4-FFF2-40B4-BE49-F238E27FC236}">
                <a16:creationId xmlns:a16="http://schemas.microsoft.com/office/drawing/2014/main" id="{73CB47D2-4C70-447E-BD7F-53272946EF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EF53DD-3DD3-4245-944C-B00F8B7A04AA}"/>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20086032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57065-5C50-4B85-9CC8-54DD9D1CEC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4C4797B-CBAD-459D-959B-2754173A685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E971DD-E1D5-4A23-94FD-75A22E4CF516}"/>
              </a:ext>
            </a:extLst>
          </p:cNvPr>
          <p:cNvSpPr>
            <a:spLocks noGrp="1"/>
          </p:cNvSpPr>
          <p:nvPr>
            <p:ph type="dt" sz="half" idx="10"/>
          </p:nvPr>
        </p:nvSpPr>
        <p:spPr/>
        <p:txBody>
          <a:bodyPr/>
          <a:lstStyle/>
          <a:p>
            <a:fld id="{45F94708-E107-4EDD-A468-48F442A86C7B}" type="datetimeFigureOut">
              <a:rPr lang="en-GB" smtClean="0"/>
              <a:t>12/10/2021</a:t>
            </a:fld>
            <a:endParaRPr lang="en-GB"/>
          </a:p>
        </p:txBody>
      </p:sp>
      <p:sp>
        <p:nvSpPr>
          <p:cNvPr id="5" name="Footer Placeholder 4">
            <a:extLst>
              <a:ext uri="{FF2B5EF4-FFF2-40B4-BE49-F238E27FC236}">
                <a16:creationId xmlns:a16="http://schemas.microsoft.com/office/drawing/2014/main" id="{3EA7BD40-7275-4960-A01B-F2D3E1F68C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73AFB9-EC07-4626-A982-D94FC5F063A7}"/>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4886833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72B37-8913-4B70-9A1E-7ED10B5223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AC5DF2-3A73-4E8A-9FC2-8D6C7803DCC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0F8E045-22E2-4AED-8960-362C42F6021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0B5F37B-D8B8-4D17-965E-E2FDA5E4FB93}"/>
              </a:ext>
            </a:extLst>
          </p:cNvPr>
          <p:cNvSpPr>
            <a:spLocks noGrp="1"/>
          </p:cNvSpPr>
          <p:nvPr>
            <p:ph type="dt" sz="half" idx="10"/>
          </p:nvPr>
        </p:nvSpPr>
        <p:spPr/>
        <p:txBody>
          <a:bodyPr/>
          <a:lstStyle/>
          <a:p>
            <a:fld id="{45F94708-E107-4EDD-A468-48F442A86C7B}" type="datetimeFigureOut">
              <a:rPr lang="en-GB" smtClean="0"/>
              <a:t>12/10/2021</a:t>
            </a:fld>
            <a:endParaRPr lang="en-GB"/>
          </a:p>
        </p:txBody>
      </p:sp>
      <p:sp>
        <p:nvSpPr>
          <p:cNvPr id="6" name="Footer Placeholder 5">
            <a:extLst>
              <a:ext uri="{FF2B5EF4-FFF2-40B4-BE49-F238E27FC236}">
                <a16:creationId xmlns:a16="http://schemas.microsoft.com/office/drawing/2014/main" id="{7C520608-89E2-4667-B943-47C21C44AB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DE3842-D601-4DB4-947B-CA857B68DDCA}"/>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2729696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918D5-E3F7-43FD-B70C-852906FB29D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4E81F6-C41A-4050-882F-1B8458901C2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CABC51-C990-47EA-B3D4-ED5606C6BDF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C12F76E-4A5E-4D5E-8CCA-A5B6B566FC3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A7914C-8C9F-47DD-844C-85BB6071C7D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7CEBC8E-C566-43EC-A0D9-F67132FAE612}"/>
              </a:ext>
            </a:extLst>
          </p:cNvPr>
          <p:cNvSpPr>
            <a:spLocks noGrp="1"/>
          </p:cNvSpPr>
          <p:nvPr>
            <p:ph type="dt" sz="half" idx="10"/>
          </p:nvPr>
        </p:nvSpPr>
        <p:spPr/>
        <p:txBody>
          <a:bodyPr/>
          <a:lstStyle/>
          <a:p>
            <a:fld id="{45F94708-E107-4EDD-A468-48F442A86C7B}" type="datetimeFigureOut">
              <a:rPr lang="en-GB" smtClean="0"/>
              <a:t>12/10/2021</a:t>
            </a:fld>
            <a:endParaRPr lang="en-GB"/>
          </a:p>
        </p:txBody>
      </p:sp>
      <p:sp>
        <p:nvSpPr>
          <p:cNvPr id="8" name="Footer Placeholder 7">
            <a:extLst>
              <a:ext uri="{FF2B5EF4-FFF2-40B4-BE49-F238E27FC236}">
                <a16:creationId xmlns:a16="http://schemas.microsoft.com/office/drawing/2014/main" id="{8C7A8A19-6BC5-4DA6-A734-AA33C33F434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CE2C0D3-BC7F-4618-90A2-7A3818B3DC5C}"/>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40174888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1A78C-2AA3-49C6-ADF3-8DDEF16B3D3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97C7703-C092-45C0-9EC0-984FCBD89B79}"/>
              </a:ext>
            </a:extLst>
          </p:cNvPr>
          <p:cNvSpPr>
            <a:spLocks noGrp="1"/>
          </p:cNvSpPr>
          <p:nvPr>
            <p:ph type="dt" sz="half" idx="10"/>
          </p:nvPr>
        </p:nvSpPr>
        <p:spPr/>
        <p:txBody>
          <a:bodyPr/>
          <a:lstStyle/>
          <a:p>
            <a:fld id="{45F94708-E107-4EDD-A468-48F442A86C7B}" type="datetimeFigureOut">
              <a:rPr lang="en-GB" smtClean="0"/>
              <a:t>12/10/2021</a:t>
            </a:fld>
            <a:endParaRPr lang="en-GB"/>
          </a:p>
        </p:txBody>
      </p:sp>
      <p:sp>
        <p:nvSpPr>
          <p:cNvPr id="4" name="Footer Placeholder 3">
            <a:extLst>
              <a:ext uri="{FF2B5EF4-FFF2-40B4-BE49-F238E27FC236}">
                <a16:creationId xmlns:a16="http://schemas.microsoft.com/office/drawing/2014/main" id="{F2AD19A1-7B51-494B-9E97-F848EA8316F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14F4C12-5BD8-4C56-813F-C72A95D21968}"/>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16505987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33591E2-812C-4672-9716-E875BD27AE2B}"/>
              </a:ext>
            </a:extLst>
          </p:cNvPr>
          <p:cNvSpPr>
            <a:spLocks noGrp="1"/>
          </p:cNvSpPr>
          <p:nvPr>
            <p:ph type="dt" sz="half" idx="10"/>
          </p:nvPr>
        </p:nvSpPr>
        <p:spPr/>
        <p:txBody>
          <a:bodyPr/>
          <a:lstStyle/>
          <a:p>
            <a:fld id="{45F94708-E107-4EDD-A468-48F442A86C7B}" type="datetimeFigureOut">
              <a:rPr lang="en-GB" smtClean="0"/>
              <a:t>12/10/2021</a:t>
            </a:fld>
            <a:endParaRPr lang="en-GB"/>
          </a:p>
        </p:txBody>
      </p:sp>
      <p:sp>
        <p:nvSpPr>
          <p:cNvPr id="3" name="Footer Placeholder 2">
            <a:extLst>
              <a:ext uri="{FF2B5EF4-FFF2-40B4-BE49-F238E27FC236}">
                <a16:creationId xmlns:a16="http://schemas.microsoft.com/office/drawing/2014/main" id="{8433ED57-8B0D-4AC0-85F0-5AB8D7F56A1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B428469-87AC-4A79-897B-1889F14F45FB}"/>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31746190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DBEEF-B569-4044-9375-3F8C5961CDA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2178CEC-633E-4A35-89E5-9C05ED2810F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9028D69-2A95-4398-9EDD-35DBC27115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71E955-AA41-43FB-AF6F-CE79F7C0E8EC}"/>
              </a:ext>
            </a:extLst>
          </p:cNvPr>
          <p:cNvSpPr>
            <a:spLocks noGrp="1"/>
          </p:cNvSpPr>
          <p:nvPr>
            <p:ph type="dt" sz="half" idx="10"/>
          </p:nvPr>
        </p:nvSpPr>
        <p:spPr/>
        <p:txBody>
          <a:bodyPr/>
          <a:lstStyle/>
          <a:p>
            <a:fld id="{45F94708-E107-4EDD-A468-48F442A86C7B}" type="datetimeFigureOut">
              <a:rPr lang="en-GB" smtClean="0"/>
              <a:t>12/10/2021</a:t>
            </a:fld>
            <a:endParaRPr lang="en-GB"/>
          </a:p>
        </p:txBody>
      </p:sp>
      <p:sp>
        <p:nvSpPr>
          <p:cNvPr id="6" name="Footer Placeholder 5">
            <a:extLst>
              <a:ext uri="{FF2B5EF4-FFF2-40B4-BE49-F238E27FC236}">
                <a16:creationId xmlns:a16="http://schemas.microsoft.com/office/drawing/2014/main" id="{70BB64D7-DFBA-4977-BAA6-7295901D33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96580A-DE57-4FAD-AFF6-B4FB99E227EA}"/>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7521642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B33BC-D038-4383-BC66-485930E84F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85CCBF5-1F65-4FF6-823B-9051292A380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E83ECA4-2A1A-42EE-BAC7-C2B127DC6B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0752E-3A15-4ECC-BC5F-4BC9497D6F5A}"/>
              </a:ext>
            </a:extLst>
          </p:cNvPr>
          <p:cNvSpPr>
            <a:spLocks noGrp="1"/>
          </p:cNvSpPr>
          <p:nvPr>
            <p:ph type="dt" sz="half" idx="10"/>
          </p:nvPr>
        </p:nvSpPr>
        <p:spPr/>
        <p:txBody>
          <a:bodyPr/>
          <a:lstStyle/>
          <a:p>
            <a:fld id="{45F94708-E107-4EDD-A468-48F442A86C7B}" type="datetimeFigureOut">
              <a:rPr lang="en-GB" smtClean="0"/>
              <a:t>12/10/2021</a:t>
            </a:fld>
            <a:endParaRPr lang="en-GB"/>
          </a:p>
        </p:txBody>
      </p:sp>
      <p:sp>
        <p:nvSpPr>
          <p:cNvPr id="6" name="Footer Placeholder 5">
            <a:extLst>
              <a:ext uri="{FF2B5EF4-FFF2-40B4-BE49-F238E27FC236}">
                <a16:creationId xmlns:a16="http://schemas.microsoft.com/office/drawing/2014/main" id="{0DB4C256-476A-472E-AB65-ED554975BE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97CD17-621B-4DAB-9355-A05E848FFE7B}"/>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42514211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AB9AF-76B6-476B-81D1-7AD52520BF8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C78D53-77B2-4394-ACAA-916FBFCD15B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DD6E54-3219-4868-9BCC-213581EDC79B}"/>
              </a:ext>
            </a:extLst>
          </p:cNvPr>
          <p:cNvSpPr>
            <a:spLocks noGrp="1"/>
          </p:cNvSpPr>
          <p:nvPr>
            <p:ph type="dt" sz="half" idx="10"/>
          </p:nvPr>
        </p:nvSpPr>
        <p:spPr/>
        <p:txBody>
          <a:bodyPr/>
          <a:lstStyle/>
          <a:p>
            <a:fld id="{45F94708-E107-4EDD-A468-48F442A86C7B}" type="datetimeFigureOut">
              <a:rPr lang="en-GB" smtClean="0"/>
              <a:t>12/10/2021</a:t>
            </a:fld>
            <a:endParaRPr lang="en-GB"/>
          </a:p>
        </p:txBody>
      </p:sp>
      <p:sp>
        <p:nvSpPr>
          <p:cNvPr id="5" name="Footer Placeholder 4">
            <a:extLst>
              <a:ext uri="{FF2B5EF4-FFF2-40B4-BE49-F238E27FC236}">
                <a16:creationId xmlns:a16="http://schemas.microsoft.com/office/drawing/2014/main" id="{0FCB25FB-4234-446E-B46B-E84DA4E261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9A397-BEB4-417B-9DBF-D61EE8E48232}"/>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24310415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BB23C05-341F-4FFC-83FF-8CFE3F6879F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ABD5B47-000B-4548-9E1E-9369B107059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F87C0F-57AC-4BE4-AEA9-F2BB1DF51E75}"/>
              </a:ext>
            </a:extLst>
          </p:cNvPr>
          <p:cNvSpPr>
            <a:spLocks noGrp="1"/>
          </p:cNvSpPr>
          <p:nvPr>
            <p:ph type="dt" sz="half" idx="10"/>
          </p:nvPr>
        </p:nvSpPr>
        <p:spPr/>
        <p:txBody>
          <a:bodyPr/>
          <a:lstStyle/>
          <a:p>
            <a:fld id="{45F94708-E107-4EDD-A468-48F442A86C7B}" type="datetimeFigureOut">
              <a:rPr lang="en-GB" smtClean="0"/>
              <a:t>12/10/2021</a:t>
            </a:fld>
            <a:endParaRPr lang="en-GB"/>
          </a:p>
        </p:txBody>
      </p:sp>
      <p:sp>
        <p:nvSpPr>
          <p:cNvPr id="5" name="Footer Placeholder 4">
            <a:extLst>
              <a:ext uri="{FF2B5EF4-FFF2-40B4-BE49-F238E27FC236}">
                <a16:creationId xmlns:a16="http://schemas.microsoft.com/office/drawing/2014/main" id="{6435E2CA-B991-4EBD-826C-7351722631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3CEFC9-8A51-452A-897C-3718BDFD601C}"/>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270680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5EF978E-12E1-4472-9528-DBF8D01DFE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E05B58-D879-4058-AE5C-5307980DE4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4096AC-A64A-4082-A2B3-4C835431036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F94708-E107-4EDD-A468-48F442A86C7B}" type="datetimeFigureOut">
              <a:rPr lang="en-GB" smtClean="0"/>
              <a:t>12/10/2021</a:t>
            </a:fld>
            <a:endParaRPr lang="en-GB"/>
          </a:p>
        </p:txBody>
      </p:sp>
      <p:sp>
        <p:nvSpPr>
          <p:cNvPr id="5" name="Footer Placeholder 4">
            <a:extLst>
              <a:ext uri="{FF2B5EF4-FFF2-40B4-BE49-F238E27FC236}">
                <a16:creationId xmlns:a16="http://schemas.microsoft.com/office/drawing/2014/main" id="{5AE82603-829A-4728-ABB1-FE7270108B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D3E51A6-B1B0-4EC3-8AEB-E6F60875E9F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DC891D-A0A0-4435-A4CC-74EE4031E0CF}" type="slidenum">
              <a:rPr lang="en-GB" smtClean="0"/>
              <a:t>‹#›</a:t>
            </a:fld>
            <a:endParaRPr lang="en-GB"/>
          </a:p>
        </p:txBody>
      </p:sp>
    </p:spTree>
    <p:extLst>
      <p:ext uri="{BB962C8B-B14F-4D97-AF65-F5344CB8AC3E}">
        <p14:creationId xmlns:p14="http://schemas.microsoft.com/office/powerpoint/2010/main" val="7593586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96186-4B7B-452E-8A2C-2382273BB720}"/>
              </a:ext>
            </a:extLst>
          </p:cNvPr>
          <p:cNvSpPr>
            <a:spLocks noGrp="1"/>
          </p:cNvSpPr>
          <p:nvPr>
            <p:ph type="ctrTitle"/>
          </p:nvPr>
        </p:nvSpPr>
        <p:spPr/>
        <p:txBody>
          <a:bodyPr/>
          <a:lstStyle/>
          <a:p>
            <a:r>
              <a:rPr lang="en-GB" dirty="0"/>
              <a:t>Strategy Assignment</a:t>
            </a:r>
          </a:p>
        </p:txBody>
      </p:sp>
      <p:sp>
        <p:nvSpPr>
          <p:cNvPr id="3" name="Subtitle 2">
            <a:extLst>
              <a:ext uri="{FF2B5EF4-FFF2-40B4-BE49-F238E27FC236}">
                <a16:creationId xmlns:a16="http://schemas.microsoft.com/office/drawing/2014/main" id="{F626AD17-30BB-4F11-97B8-86239688D2EE}"/>
              </a:ext>
            </a:extLst>
          </p:cNvPr>
          <p:cNvSpPr>
            <a:spLocks noGrp="1"/>
          </p:cNvSpPr>
          <p:nvPr>
            <p:ph type="subTitle" idx="1"/>
          </p:nvPr>
        </p:nvSpPr>
        <p:spPr/>
        <p:txBody>
          <a:bodyPr>
            <a:normAutofit lnSpcReduction="10000"/>
          </a:bodyPr>
          <a:lstStyle/>
          <a:p>
            <a:r>
              <a:rPr lang="en-GB" dirty="0"/>
              <a:t>Submission 15.00 on 07/01/2021</a:t>
            </a:r>
          </a:p>
          <a:p>
            <a:r>
              <a:rPr lang="en-GB" dirty="0"/>
              <a:t>Title ASDA and ALDI</a:t>
            </a:r>
            <a:endParaRPr lang="en-GB" sz="1800" dirty="0">
              <a:effectLst/>
              <a:latin typeface="Times New Roman" panose="02020603050405020304" pitchFamily="18" charset="0"/>
              <a:ea typeface="Times New Roman" panose="02020603050405020304" pitchFamily="18" charset="0"/>
            </a:endParaRPr>
          </a:p>
          <a:p>
            <a:r>
              <a:rPr lang="en-GB" dirty="0"/>
              <a:t>Format: Formal Business Report</a:t>
            </a:r>
          </a:p>
          <a:p>
            <a:r>
              <a:rPr lang="en-GB" dirty="0"/>
              <a:t>5500 words</a:t>
            </a:r>
          </a:p>
        </p:txBody>
      </p:sp>
    </p:spTree>
    <p:extLst>
      <p:ext uri="{BB962C8B-B14F-4D97-AF65-F5344CB8AC3E}">
        <p14:creationId xmlns:p14="http://schemas.microsoft.com/office/powerpoint/2010/main" val="10998787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A07CF-D53D-48E4-BAEF-2DA4841BF8A9}"/>
              </a:ext>
            </a:extLst>
          </p:cNvPr>
          <p:cNvSpPr>
            <a:spLocks noGrp="1"/>
          </p:cNvSpPr>
          <p:nvPr>
            <p:ph type="title"/>
          </p:nvPr>
        </p:nvSpPr>
        <p:spPr/>
        <p:txBody>
          <a:bodyPr/>
          <a:lstStyle/>
          <a:p>
            <a:r>
              <a:rPr lang="en-GB" dirty="0"/>
              <a:t>Report Format</a:t>
            </a:r>
          </a:p>
        </p:txBody>
      </p:sp>
      <p:sp>
        <p:nvSpPr>
          <p:cNvPr id="3" name="Content Placeholder 2">
            <a:extLst>
              <a:ext uri="{FF2B5EF4-FFF2-40B4-BE49-F238E27FC236}">
                <a16:creationId xmlns:a16="http://schemas.microsoft.com/office/drawing/2014/main" id="{A2A2C6B7-A1A4-4B2A-9159-E462E137494F}"/>
              </a:ext>
            </a:extLst>
          </p:cNvPr>
          <p:cNvSpPr>
            <a:spLocks noGrp="1"/>
          </p:cNvSpPr>
          <p:nvPr>
            <p:ph idx="1"/>
          </p:nvPr>
        </p:nvSpPr>
        <p:spPr/>
        <p:txBody>
          <a:bodyPr/>
          <a:lstStyle/>
          <a:p>
            <a:r>
              <a:rPr lang="en-GB" dirty="0"/>
              <a:t>Executive Summary</a:t>
            </a:r>
          </a:p>
          <a:p>
            <a:r>
              <a:rPr lang="en-GB" dirty="0"/>
              <a:t>1.0 Introduction</a:t>
            </a:r>
          </a:p>
          <a:p>
            <a:r>
              <a:rPr lang="en-GB" dirty="0"/>
              <a:t>2.0 Findings- Task 1-3</a:t>
            </a:r>
          </a:p>
          <a:p>
            <a:r>
              <a:rPr lang="en-GB" dirty="0"/>
              <a:t>3.0 Conclusion- Task 4</a:t>
            </a:r>
          </a:p>
          <a:p>
            <a:r>
              <a:rPr lang="en-GB" dirty="0"/>
              <a:t>Options- Task 5</a:t>
            </a:r>
          </a:p>
          <a:p>
            <a:r>
              <a:rPr lang="en-GB" dirty="0"/>
              <a:t>Appendices- To include your analysis using the  strategic models </a:t>
            </a:r>
            <a:r>
              <a:rPr lang="en-GB" dirty="0" err="1"/>
              <a:t>i.e</a:t>
            </a:r>
            <a:r>
              <a:rPr lang="en-GB" dirty="0"/>
              <a:t> PESTLE etc.</a:t>
            </a:r>
          </a:p>
          <a:p>
            <a:r>
              <a:rPr lang="en-GB" dirty="0"/>
              <a:t>Reference List</a:t>
            </a:r>
          </a:p>
        </p:txBody>
      </p:sp>
    </p:spTree>
    <p:extLst>
      <p:ext uri="{BB962C8B-B14F-4D97-AF65-F5344CB8AC3E}">
        <p14:creationId xmlns:p14="http://schemas.microsoft.com/office/powerpoint/2010/main" val="84053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26A8C-B06E-49D1-86DF-26FD898E628F}"/>
              </a:ext>
            </a:extLst>
          </p:cNvPr>
          <p:cNvSpPr>
            <a:spLocks noGrp="1"/>
          </p:cNvSpPr>
          <p:nvPr>
            <p:ph type="title"/>
          </p:nvPr>
        </p:nvSpPr>
        <p:spPr/>
        <p:txBody>
          <a:bodyPr/>
          <a:lstStyle/>
          <a:p>
            <a:r>
              <a:rPr lang="en-GB" dirty="0"/>
              <a:t>Task 1</a:t>
            </a:r>
          </a:p>
        </p:txBody>
      </p:sp>
      <p:sp>
        <p:nvSpPr>
          <p:cNvPr id="3" name="Content Placeholder 2">
            <a:extLst>
              <a:ext uri="{FF2B5EF4-FFF2-40B4-BE49-F238E27FC236}">
                <a16:creationId xmlns:a16="http://schemas.microsoft.com/office/drawing/2014/main" id="{ABBC997A-974A-4067-92F8-3832BEFBDB05}"/>
              </a:ext>
            </a:extLst>
          </p:cNvPr>
          <p:cNvSpPr>
            <a:spLocks noGrp="1"/>
          </p:cNvSpPr>
          <p:nvPr>
            <p:ph idx="1"/>
          </p:nvPr>
        </p:nvSpPr>
        <p:spPr/>
        <p:txBody>
          <a:bodyPr/>
          <a:lstStyle/>
          <a:p>
            <a:r>
              <a:rPr lang="en-GB" dirty="0"/>
              <a:t>Introduction to organisation- including historical development of organisations, vision/mission statements has this changed over time - why, who owns organisation – discuss it has been owned by another organisation previously and why this changed, is it a SBU, what profit/loss is it making, what is its market share and who are the major stakeholders – particularly financial.</a:t>
            </a:r>
          </a:p>
        </p:txBody>
      </p:sp>
    </p:spTree>
    <p:extLst>
      <p:ext uri="{BB962C8B-B14F-4D97-AF65-F5344CB8AC3E}">
        <p14:creationId xmlns:p14="http://schemas.microsoft.com/office/powerpoint/2010/main" val="24426117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728FD-7429-4E90-829B-5B4ECC0F7F69}"/>
              </a:ext>
            </a:extLst>
          </p:cNvPr>
          <p:cNvSpPr>
            <a:spLocks noGrp="1"/>
          </p:cNvSpPr>
          <p:nvPr>
            <p:ph type="title"/>
          </p:nvPr>
        </p:nvSpPr>
        <p:spPr/>
        <p:txBody>
          <a:bodyPr/>
          <a:lstStyle/>
          <a:p>
            <a:r>
              <a:rPr lang="en-GB" dirty="0"/>
              <a:t>THEORY</a:t>
            </a:r>
          </a:p>
        </p:txBody>
      </p:sp>
      <p:sp>
        <p:nvSpPr>
          <p:cNvPr id="3" name="Content Placeholder 2">
            <a:extLst>
              <a:ext uri="{FF2B5EF4-FFF2-40B4-BE49-F238E27FC236}">
                <a16:creationId xmlns:a16="http://schemas.microsoft.com/office/drawing/2014/main" id="{E05F95E9-D153-4C08-98E2-A9FFA6CE4509}"/>
              </a:ext>
            </a:extLst>
          </p:cNvPr>
          <p:cNvSpPr>
            <a:spLocks noGrp="1"/>
          </p:cNvSpPr>
          <p:nvPr>
            <p:ph idx="1"/>
          </p:nvPr>
        </p:nvSpPr>
        <p:spPr/>
        <p:txBody>
          <a:bodyPr/>
          <a:lstStyle/>
          <a:p>
            <a:r>
              <a:rPr lang="en-GB" dirty="0"/>
              <a:t>To support this task you should also consider the following:</a:t>
            </a:r>
          </a:p>
          <a:p>
            <a:r>
              <a:rPr lang="en-GB" dirty="0"/>
              <a:t>When you discuss the vision/mission statement critically discuss why having one of these is important to the organisation etc. </a:t>
            </a:r>
          </a:p>
        </p:txBody>
      </p:sp>
    </p:spTree>
    <p:extLst>
      <p:ext uri="{BB962C8B-B14F-4D97-AF65-F5344CB8AC3E}">
        <p14:creationId xmlns:p14="http://schemas.microsoft.com/office/powerpoint/2010/main" val="31123831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2323E-AB9C-4C7E-B274-68FB16B50843}"/>
              </a:ext>
            </a:extLst>
          </p:cNvPr>
          <p:cNvSpPr>
            <a:spLocks noGrp="1"/>
          </p:cNvSpPr>
          <p:nvPr>
            <p:ph type="title"/>
          </p:nvPr>
        </p:nvSpPr>
        <p:spPr/>
        <p:txBody>
          <a:bodyPr/>
          <a:lstStyle/>
          <a:p>
            <a:r>
              <a:rPr lang="en-GB" dirty="0"/>
              <a:t>Task 2</a:t>
            </a:r>
          </a:p>
        </p:txBody>
      </p:sp>
      <p:sp>
        <p:nvSpPr>
          <p:cNvPr id="3" name="Content Placeholder 2">
            <a:extLst>
              <a:ext uri="{FF2B5EF4-FFF2-40B4-BE49-F238E27FC236}">
                <a16:creationId xmlns:a16="http://schemas.microsoft.com/office/drawing/2014/main" id="{92B32A5F-B74F-4FE0-99EE-2CF54C8FE7B1}"/>
              </a:ext>
            </a:extLst>
          </p:cNvPr>
          <p:cNvSpPr>
            <a:spLocks noGrp="1"/>
          </p:cNvSpPr>
          <p:nvPr>
            <p:ph idx="1"/>
          </p:nvPr>
        </p:nvSpPr>
        <p:spPr/>
        <p:txBody>
          <a:bodyPr/>
          <a:lstStyle/>
          <a:p>
            <a:r>
              <a:rPr lang="en-GB" dirty="0"/>
              <a:t>What strategy are they currently following- simple and static, dynamic or complex.</a:t>
            </a:r>
          </a:p>
          <a:p>
            <a:r>
              <a:rPr lang="en-GB" dirty="0"/>
              <a:t>What direction of travel are they following – growth, decline, divestment, acquisition, strategic alliances.</a:t>
            </a:r>
          </a:p>
          <a:p>
            <a:r>
              <a:rPr lang="en-GB" dirty="0"/>
              <a:t>What has been the scope of this strategy- narrow- product/ single SBU or wide whole organisation strategy change.</a:t>
            </a:r>
          </a:p>
          <a:p>
            <a:r>
              <a:rPr lang="en-GB" dirty="0"/>
              <a:t>Has the strategy been a long term plan -5 years.</a:t>
            </a:r>
          </a:p>
          <a:p>
            <a:r>
              <a:rPr lang="en-GB" dirty="0"/>
              <a:t>Has it been based on market conditions or stakeholder influence.</a:t>
            </a:r>
          </a:p>
        </p:txBody>
      </p:sp>
    </p:spTree>
    <p:extLst>
      <p:ext uri="{BB962C8B-B14F-4D97-AF65-F5344CB8AC3E}">
        <p14:creationId xmlns:p14="http://schemas.microsoft.com/office/powerpoint/2010/main" val="26800307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4B2AA-6752-47AC-8F52-DEFE4CE0E730}"/>
              </a:ext>
            </a:extLst>
          </p:cNvPr>
          <p:cNvSpPr>
            <a:spLocks noGrp="1"/>
          </p:cNvSpPr>
          <p:nvPr>
            <p:ph type="title"/>
          </p:nvPr>
        </p:nvSpPr>
        <p:spPr/>
        <p:txBody>
          <a:bodyPr/>
          <a:lstStyle/>
          <a:p>
            <a:r>
              <a:rPr lang="en-GB" dirty="0"/>
              <a:t>Task 2</a:t>
            </a:r>
          </a:p>
        </p:txBody>
      </p:sp>
      <p:sp>
        <p:nvSpPr>
          <p:cNvPr id="3" name="Content Placeholder 2">
            <a:extLst>
              <a:ext uri="{FF2B5EF4-FFF2-40B4-BE49-F238E27FC236}">
                <a16:creationId xmlns:a16="http://schemas.microsoft.com/office/drawing/2014/main" id="{D74064A0-19CC-4A10-A0F9-5D8F6648C37F}"/>
              </a:ext>
            </a:extLst>
          </p:cNvPr>
          <p:cNvSpPr>
            <a:spLocks noGrp="1"/>
          </p:cNvSpPr>
          <p:nvPr>
            <p:ph idx="1"/>
          </p:nvPr>
        </p:nvSpPr>
        <p:spPr/>
        <p:txBody>
          <a:bodyPr/>
          <a:lstStyle/>
          <a:p>
            <a:r>
              <a:rPr lang="en-GB" dirty="0"/>
              <a:t>Is the focus of the strategy on Corp/Business Level- Does it take its influence in planning from a particular school- Power/Culture etc.</a:t>
            </a:r>
          </a:p>
          <a:p>
            <a:endParaRPr lang="en-GB" dirty="0"/>
          </a:p>
          <a:p>
            <a:r>
              <a:rPr lang="en-GB" dirty="0"/>
              <a:t>Has this led to a deliberate or is the focus more on emergent.</a:t>
            </a:r>
          </a:p>
          <a:p>
            <a:r>
              <a:rPr lang="en-GB" dirty="0"/>
              <a:t>Does the strategy the organisation is following demonstrate strategic drivers that are market driven( outward facing) or resource/capabilities driven (inward facing).</a:t>
            </a:r>
          </a:p>
          <a:p>
            <a:endParaRPr lang="en-GB" dirty="0"/>
          </a:p>
        </p:txBody>
      </p:sp>
    </p:spTree>
    <p:extLst>
      <p:ext uri="{BB962C8B-B14F-4D97-AF65-F5344CB8AC3E}">
        <p14:creationId xmlns:p14="http://schemas.microsoft.com/office/powerpoint/2010/main" val="3982308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F6C50-C400-4890-A3B0-6EF356D13211}"/>
              </a:ext>
            </a:extLst>
          </p:cNvPr>
          <p:cNvSpPr>
            <a:spLocks noGrp="1"/>
          </p:cNvSpPr>
          <p:nvPr>
            <p:ph type="title"/>
          </p:nvPr>
        </p:nvSpPr>
        <p:spPr/>
        <p:txBody>
          <a:bodyPr/>
          <a:lstStyle/>
          <a:p>
            <a:r>
              <a:rPr lang="en-GB" dirty="0"/>
              <a:t>Task 2 Theory</a:t>
            </a:r>
          </a:p>
        </p:txBody>
      </p:sp>
      <p:sp>
        <p:nvSpPr>
          <p:cNvPr id="3" name="Content Placeholder 2">
            <a:extLst>
              <a:ext uri="{FF2B5EF4-FFF2-40B4-BE49-F238E27FC236}">
                <a16:creationId xmlns:a16="http://schemas.microsoft.com/office/drawing/2014/main" id="{E0A81A09-82B2-456B-B379-4A81D163E713}"/>
              </a:ext>
            </a:extLst>
          </p:cNvPr>
          <p:cNvSpPr>
            <a:spLocks noGrp="1"/>
          </p:cNvSpPr>
          <p:nvPr>
            <p:ph idx="1"/>
          </p:nvPr>
        </p:nvSpPr>
        <p:spPr/>
        <p:txBody>
          <a:bodyPr/>
          <a:lstStyle/>
          <a:p>
            <a:r>
              <a:rPr lang="en-GB" dirty="0"/>
              <a:t>To support this task you should consider:</a:t>
            </a:r>
          </a:p>
          <a:p>
            <a:r>
              <a:rPr lang="en-GB" dirty="0"/>
              <a:t>A critical discussion of:</a:t>
            </a:r>
          </a:p>
          <a:p>
            <a:r>
              <a:rPr lang="en-GB" dirty="0"/>
              <a:t>The types of school the organisations follow in their strategic planning.</a:t>
            </a:r>
          </a:p>
          <a:p>
            <a:r>
              <a:rPr lang="en-GB" dirty="0"/>
              <a:t> A </a:t>
            </a:r>
            <a:r>
              <a:rPr lang="en-GB" dirty="0" err="1"/>
              <a:t>delibrate</a:t>
            </a:r>
            <a:r>
              <a:rPr lang="en-GB" dirty="0"/>
              <a:t> or emergent strategy what these are and do they bring success. </a:t>
            </a:r>
          </a:p>
          <a:p>
            <a:r>
              <a:rPr lang="en-GB" dirty="0"/>
              <a:t>A critical discussion on why strategic planning is important or not in today’s organisation environment</a:t>
            </a:r>
          </a:p>
          <a:p>
            <a:endParaRPr lang="en-GB" dirty="0"/>
          </a:p>
          <a:p>
            <a:endParaRPr lang="en-GB" dirty="0"/>
          </a:p>
        </p:txBody>
      </p:sp>
    </p:spTree>
    <p:extLst>
      <p:ext uri="{BB962C8B-B14F-4D97-AF65-F5344CB8AC3E}">
        <p14:creationId xmlns:p14="http://schemas.microsoft.com/office/powerpoint/2010/main" val="34028391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FFA88-2380-4F2B-B3A7-C5D9285BBF9F}"/>
              </a:ext>
            </a:extLst>
          </p:cNvPr>
          <p:cNvSpPr>
            <a:spLocks noGrp="1"/>
          </p:cNvSpPr>
          <p:nvPr>
            <p:ph type="title"/>
          </p:nvPr>
        </p:nvSpPr>
        <p:spPr/>
        <p:txBody>
          <a:bodyPr/>
          <a:lstStyle/>
          <a:p>
            <a:r>
              <a:rPr lang="en-GB" dirty="0"/>
              <a:t>Task 2</a:t>
            </a:r>
          </a:p>
        </p:txBody>
      </p:sp>
      <p:sp>
        <p:nvSpPr>
          <p:cNvPr id="3" name="Content Placeholder 2">
            <a:extLst>
              <a:ext uri="{FF2B5EF4-FFF2-40B4-BE49-F238E27FC236}">
                <a16:creationId xmlns:a16="http://schemas.microsoft.com/office/drawing/2014/main" id="{1249E33B-EC75-48B9-8947-515D46A6351D}"/>
              </a:ext>
            </a:extLst>
          </p:cNvPr>
          <p:cNvSpPr>
            <a:spLocks noGrp="1"/>
          </p:cNvSpPr>
          <p:nvPr>
            <p:ph idx="1"/>
          </p:nvPr>
        </p:nvSpPr>
        <p:spPr/>
        <p:txBody>
          <a:bodyPr/>
          <a:lstStyle/>
          <a:p>
            <a:r>
              <a:rPr lang="en-GB" dirty="0"/>
              <a:t>Undertake a strategic analysis using the models examined during the module. </a:t>
            </a:r>
            <a:r>
              <a:rPr lang="en-GB" dirty="0" err="1"/>
              <a:t>i.e</a:t>
            </a:r>
            <a:r>
              <a:rPr lang="en-GB" dirty="0"/>
              <a:t> SWOT,PESTLE, 5 Forces, Porters Generic, BCG, Stakeholder analysis, Value Chain.</a:t>
            </a:r>
          </a:p>
          <a:p>
            <a:r>
              <a:rPr lang="en-GB" dirty="0"/>
              <a:t>Based on this evaluation construct an analysis which discusses where the organisation is now.  You could construct this analysis by looking at what influences the organisation when deciding on their strategic options and drivers- Market forces (based on information gained from </a:t>
            </a:r>
            <a:r>
              <a:rPr lang="en-GB" dirty="0" err="1"/>
              <a:t>i.e</a:t>
            </a:r>
            <a:r>
              <a:rPr lang="en-GB" dirty="0"/>
              <a:t> PESTLE, 5 forces etc) or Stakeholder influence based on information from </a:t>
            </a:r>
            <a:r>
              <a:rPr lang="en-GB" dirty="0" err="1"/>
              <a:t>i.e</a:t>
            </a:r>
            <a:r>
              <a:rPr lang="en-GB" dirty="0"/>
              <a:t> Stakeholder analysis, value chain, Porters Generic.</a:t>
            </a:r>
          </a:p>
          <a:p>
            <a:endParaRPr lang="en-GB" dirty="0"/>
          </a:p>
        </p:txBody>
      </p:sp>
    </p:spTree>
    <p:extLst>
      <p:ext uri="{BB962C8B-B14F-4D97-AF65-F5344CB8AC3E}">
        <p14:creationId xmlns:p14="http://schemas.microsoft.com/office/powerpoint/2010/main" val="3659173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0E2AC-E312-4E2D-941B-02A56D3B157D}"/>
              </a:ext>
            </a:extLst>
          </p:cNvPr>
          <p:cNvSpPr>
            <a:spLocks noGrp="1"/>
          </p:cNvSpPr>
          <p:nvPr>
            <p:ph type="title"/>
          </p:nvPr>
        </p:nvSpPr>
        <p:spPr/>
        <p:txBody>
          <a:bodyPr/>
          <a:lstStyle/>
          <a:p>
            <a:r>
              <a:rPr lang="en-GB" dirty="0"/>
              <a:t>Identify  Influences</a:t>
            </a:r>
          </a:p>
        </p:txBody>
      </p:sp>
      <p:sp>
        <p:nvSpPr>
          <p:cNvPr id="3" name="Content Placeholder 2">
            <a:extLst>
              <a:ext uri="{FF2B5EF4-FFF2-40B4-BE49-F238E27FC236}">
                <a16:creationId xmlns:a16="http://schemas.microsoft.com/office/drawing/2014/main" id="{67491E6F-03D0-449E-925D-D40B8A1E73AA}"/>
              </a:ext>
            </a:extLst>
          </p:cNvPr>
          <p:cNvSpPr>
            <a:spLocks noGrp="1"/>
          </p:cNvSpPr>
          <p:nvPr>
            <p:ph idx="1"/>
          </p:nvPr>
        </p:nvSpPr>
        <p:spPr/>
        <p:txBody>
          <a:bodyPr/>
          <a:lstStyle/>
          <a:p>
            <a:r>
              <a:rPr lang="en-GB" dirty="0"/>
              <a:t>These influences  can take the organisation away from its </a:t>
            </a:r>
            <a:r>
              <a:rPr lang="en-GB" dirty="0" err="1"/>
              <a:t>delibrate</a:t>
            </a:r>
            <a:r>
              <a:rPr lang="en-GB" dirty="0"/>
              <a:t> strategy  to an emergent one (as can PESTLE) as market forces change organisation drivers must too. Organisation products and SBU’s strategy may need to change direction. </a:t>
            </a:r>
          </a:p>
          <a:p>
            <a:r>
              <a:rPr lang="en-GB" dirty="0"/>
              <a:t>Market growth might change due to the economy, political environment etc thus causing </a:t>
            </a:r>
            <a:r>
              <a:rPr lang="en-GB" dirty="0" err="1"/>
              <a:t>i.e</a:t>
            </a:r>
            <a:r>
              <a:rPr lang="en-GB" dirty="0"/>
              <a:t>  market decline/increase – example ASDA/ALDI and Covid 19 .</a:t>
            </a:r>
          </a:p>
        </p:txBody>
      </p:sp>
    </p:spTree>
    <p:extLst>
      <p:ext uri="{BB962C8B-B14F-4D97-AF65-F5344CB8AC3E}">
        <p14:creationId xmlns:p14="http://schemas.microsoft.com/office/powerpoint/2010/main" val="1864852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0FB6F-90DA-43BE-9A9F-783E100E4190}"/>
              </a:ext>
            </a:extLst>
          </p:cNvPr>
          <p:cNvSpPr>
            <a:spLocks noGrp="1"/>
          </p:cNvSpPr>
          <p:nvPr>
            <p:ph type="title"/>
          </p:nvPr>
        </p:nvSpPr>
        <p:spPr/>
        <p:txBody>
          <a:bodyPr/>
          <a:lstStyle/>
          <a:p>
            <a:r>
              <a:rPr lang="en-GB" dirty="0"/>
              <a:t>TASK 3</a:t>
            </a:r>
          </a:p>
        </p:txBody>
      </p:sp>
      <p:sp>
        <p:nvSpPr>
          <p:cNvPr id="3" name="Content Placeholder 2">
            <a:extLst>
              <a:ext uri="{FF2B5EF4-FFF2-40B4-BE49-F238E27FC236}">
                <a16:creationId xmlns:a16="http://schemas.microsoft.com/office/drawing/2014/main" id="{54532B61-B40E-4B2B-BF60-CB88388CB9A7}"/>
              </a:ext>
            </a:extLst>
          </p:cNvPr>
          <p:cNvSpPr>
            <a:spLocks noGrp="1"/>
          </p:cNvSpPr>
          <p:nvPr>
            <p:ph idx="1"/>
          </p:nvPr>
        </p:nvSpPr>
        <p:spPr/>
        <p:txBody>
          <a:bodyPr/>
          <a:lstStyle/>
          <a:p>
            <a:r>
              <a:rPr lang="en-GB" dirty="0"/>
              <a:t>Examine which approach the organisations use - Market or Resource based strategy?  Explain why they use this approach. </a:t>
            </a:r>
          </a:p>
          <a:p>
            <a:r>
              <a:rPr lang="en-GB" dirty="0"/>
              <a:t>Task 3- Theory To support this task you should consider:</a:t>
            </a:r>
          </a:p>
          <a:p>
            <a:r>
              <a:rPr lang="en-GB" dirty="0"/>
              <a:t> Describe using academic or industry comment the advantages and dis-advantages to the organisation and  stakeholders of using  -a Market or Resource </a:t>
            </a:r>
            <a:r>
              <a:rPr lang="en-GB"/>
              <a:t>based strategy.</a:t>
            </a:r>
            <a:endParaRPr lang="en-GB" dirty="0"/>
          </a:p>
          <a:p>
            <a:endParaRPr lang="en-GB" dirty="0"/>
          </a:p>
          <a:p>
            <a:endParaRPr lang="en-GB" dirty="0"/>
          </a:p>
        </p:txBody>
      </p:sp>
    </p:spTree>
    <p:extLst>
      <p:ext uri="{BB962C8B-B14F-4D97-AF65-F5344CB8AC3E}">
        <p14:creationId xmlns:p14="http://schemas.microsoft.com/office/powerpoint/2010/main" val="2508606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E6352-5D63-4DBC-9BCE-E047320F5194}"/>
              </a:ext>
            </a:extLst>
          </p:cNvPr>
          <p:cNvSpPr>
            <a:spLocks noGrp="1"/>
          </p:cNvSpPr>
          <p:nvPr>
            <p:ph type="title"/>
          </p:nvPr>
        </p:nvSpPr>
        <p:spPr/>
        <p:txBody>
          <a:bodyPr/>
          <a:lstStyle/>
          <a:p>
            <a:r>
              <a:rPr lang="en-GB" dirty="0"/>
              <a:t>Conclusion</a:t>
            </a:r>
            <a:br>
              <a:rPr lang="en-GB" dirty="0"/>
            </a:br>
            <a:endParaRPr lang="en-GB" dirty="0"/>
          </a:p>
        </p:txBody>
      </p:sp>
      <p:sp>
        <p:nvSpPr>
          <p:cNvPr id="3" name="Content Placeholder 2">
            <a:extLst>
              <a:ext uri="{FF2B5EF4-FFF2-40B4-BE49-F238E27FC236}">
                <a16:creationId xmlns:a16="http://schemas.microsoft.com/office/drawing/2014/main" id="{DF3EA677-21C7-4278-ACB9-9CA1399F5BD7}"/>
              </a:ext>
            </a:extLst>
          </p:cNvPr>
          <p:cNvSpPr>
            <a:spLocks noGrp="1"/>
          </p:cNvSpPr>
          <p:nvPr>
            <p:ph idx="1"/>
          </p:nvPr>
        </p:nvSpPr>
        <p:spPr/>
        <p:txBody>
          <a:bodyPr/>
          <a:lstStyle/>
          <a:p>
            <a:endParaRPr lang="en-GB" dirty="0"/>
          </a:p>
          <a:p>
            <a:r>
              <a:rPr lang="en-GB" dirty="0"/>
              <a:t>Compile a conclusion which compare the strategies of both organisations and highlights the areas of  success for both organisations and future areas of development.  </a:t>
            </a:r>
          </a:p>
        </p:txBody>
      </p:sp>
    </p:spTree>
    <p:extLst>
      <p:ext uri="{BB962C8B-B14F-4D97-AF65-F5344CB8AC3E}">
        <p14:creationId xmlns:p14="http://schemas.microsoft.com/office/powerpoint/2010/main" val="24631695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C19C3-DEBD-42E8-9249-BCFDE96085A7}"/>
              </a:ext>
            </a:extLst>
          </p:cNvPr>
          <p:cNvSpPr>
            <a:spLocks noGrp="1"/>
          </p:cNvSpPr>
          <p:nvPr>
            <p:ph type="title"/>
          </p:nvPr>
        </p:nvSpPr>
        <p:spPr/>
        <p:txBody>
          <a:bodyPr/>
          <a:lstStyle/>
          <a:p>
            <a:r>
              <a:rPr lang="en-GB" dirty="0"/>
              <a:t>Options</a:t>
            </a:r>
          </a:p>
        </p:txBody>
      </p:sp>
      <p:sp>
        <p:nvSpPr>
          <p:cNvPr id="3" name="Content Placeholder 2">
            <a:extLst>
              <a:ext uri="{FF2B5EF4-FFF2-40B4-BE49-F238E27FC236}">
                <a16:creationId xmlns:a16="http://schemas.microsoft.com/office/drawing/2014/main" id="{3C037DE0-1E59-4035-9BF0-3B715E622C21}"/>
              </a:ext>
            </a:extLst>
          </p:cNvPr>
          <p:cNvSpPr>
            <a:spLocks noGrp="1"/>
          </p:cNvSpPr>
          <p:nvPr>
            <p:ph idx="1"/>
          </p:nvPr>
        </p:nvSpPr>
        <p:spPr/>
        <p:txBody>
          <a:bodyPr/>
          <a:lstStyle/>
          <a:p>
            <a:r>
              <a:rPr lang="en-GB" dirty="0"/>
              <a:t>Make suggestions for both organisations on the future direction of travel they should take based on the analysis and conclusion. </a:t>
            </a:r>
          </a:p>
          <a:p>
            <a:r>
              <a:rPr lang="en-GB" dirty="0"/>
              <a:t>Look at the variety of ‘options’ available to them including Differentiation, Acquisition, Strategic Alliance, Divestment.</a:t>
            </a:r>
          </a:p>
          <a:p>
            <a:r>
              <a:rPr lang="en-GB" dirty="0"/>
              <a:t>It is important that when suggesting an ‘option’ that you explain why this would have ‘strategic’ fit with the organisation focus- Market (outward looking ) or Resource (inward facing).</a:t>
            </a:r>
          </a:p>
        </p:txBody>
      </p:sp>
    </p:spTree>
    <p:extLst>
      <p:ext uri="{BB962C8B-B14F-4D97-AF65-F5344CB8AC3E}">
        <p14:creationId xmlns:p14="http://schemas.microsoft.com/office/powerpoint/2010/main" val="18279098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2" ma:contentTypeDescription="Create a new document." ma:contentTypeScope="" ma:versionID="bce9fee22f72d7c4454486f1e6a85630">
  <xsd:schema xmlns:xsd="http://www.w3.org/2001/XMLSchema" xmlns:xs="http://www.w3.org/2001/XMLSchema" xmlns:p="http://schemas.microsoft.com/office/2006/metadata/properties" xmlns:ns3="bf13d2f1-3fb4-4d24-806f-713eb38c1b0e" xmlns:ns4="a3276f14-397d-4ed7-b8c7-ece791485ff1" targetNamespace="http://schemas.microsoft.com/office/2006/metadata/properties" ma:root="true" ma:fieldsID="1a5aa3233a7609c9f10f12084152db13" ns3:_="" ns4:_="">
    <xsd:import namespace="bf13d2f1-3fb4-4d24-806f-713eb38c1b0e"/>
    <xsd:import namespace="a3276f14-397d-4ed7-b8c7-ece791485ff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4:SharedWithUsers" minOccurs="0"/>
                <xsd:element ref="ns4:SharedWithDetails" minOccurs="0"/>
                <xsd:element ref="ns4:SharingHintHash" minOccurs="0"/>
                <xsd:element ref="ns3:MediaServiceAutoKeyPoints" minOccurs="0"/>
                <xsd:element ref="ns3:MediaServiceKeyPoints"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0987BDE-2E35-4AEE-89AF-9E48DC87042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13d2f1-3fb4-4d24-806f-713eb38c1b0e"/>
    <ds:schemaRef ds:uri="a3276f14-397d-4ed7-b8c7-ece791485f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80A8E18-9FF8-4A6D-A88D-6D4C4CF5CB32}">
  <ds:schemaRefs>
    <ds:schemaRef ds:uri="http://schemas.microsoft.com/office/infopath/2007/PartnerControls"/>
    <ds:schemaRef ds:uri="http://purl.org/dc/terms/"/>
    <ds:schemaRef ds:uri="http://purl.org/dc/dcmitype/"/>
    <ds:schemaRef ds:uri="http://schemas.microsoft.com/office/2006/documentManagement/types"/>
    <ds:schemaRef ds:uri="http://purl.org/dc/elements/1.1/"/>
    <ds:schemaRef ds:uri="http://schemas.microsoft.com/office/2006/metadata/properties"/>
    <ds:schemaRef ds:uri="http://schemas.openxmlformats.org/package/2006/metadata/core-properties"/>
    <ds:schemaRef ds:uri="a3276f14-397d-4ed7-b8c7-ece791485ff1"/>
    <ds:schemaRef ds:uri="bf13d2f1-3fb4-4d24-806f-713eb38c1b0e"/>
    <ds:schemaRef ds:uri="http://www.w3.org/XML/1998/namespace"/>
  </ds:schemaRefs>
</ds:datastoreItem>
</file>

<file path=customXml/itemProps3.xml><?xml version="1.0" encoding="utf-8"?>
<ds:datastoreItem xmlns:ds="http://schemas.openxmlformats.org/officeDocument/2006/customXml" ds:itemID="{02BF603E-6463-4FD1-B1EB-D8414DE5E12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187</TotalTime>
  <Words>703</Words>
  <Application>Microsoft Office PowerPoint</Application>
  <PresentationFormat>Widescreen</PresentationFormat>
  <Paragraphs>52</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 Theme</vt:lpstr>
      <vt:lpstr>Strategy Assignment</vt:lpstr>
      <vt:lpstr>Report Format</vt:lpstr>
      <vt:lpstr>Task 1</vt:lpstr>
      <vt:lpstr>THEORY</vt:lpstr>
      <vt:lpstr>Task 2</vt:lpstr>
      <vt:lpstr>Task 2</vt:lpstr>
      <vt:lpstr>Task 2 Theory</vt:lpstr>
      <vt:lpstr>Task 2</vt:lpstr>
      <vt:lpstr>Identify  Influences</vt:lpstr>
      <vt:lpstr>TASK 3</vt:lpstr>
      <vt:lpstr>Conclusion </vt:lpstr>
      <vt:lpstr>Options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Strategy Assignment</dc:title>
  <dc:creator>Maria Heffernan</dc:creator>
  <cp:lastModifiedBy>Maria Heffernan</cp:lastModifiedBy>
  <cp:revision>25</cp:revision>
  <dcterms:created xsi:type="dcterms:W3CDTF">2020-06-02T14:49:31Z</dcterms:created>
  <dcterms:modified xsi:type="dcterms:W3CDTF">2021-10-12T08:34:19Z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