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3"/>
  </p:notesMasterIdLst>
  <p:sldIdLst>
    <p:sldId id="256" r:id="rId2"/>
    <p:sldId id="272" r:id="rId3"/>
    <p:sldId id="263" r:id="rId4"/>
    <p:sldId id="257" r:id="rId5"/>
    <p:sldId id="258" r:id="rId6"/>
    <p:sldId id="270" r:id="rId7"/>
    <p:sldId id="259" r:id="rId8"/>
    <p:sldId id="271" r:id="rId9"/>
    <p:sldId id="265" r:id="rId10"/>
    <p:sldId id="260" r:id="rId11"/>
    <p:sldId id="262" r:id="rId12"/>
    <p:sldId id="264" r:id="rId13"/>
    <p:sldId id="261" r:id="rId14"/>
    <p:sldId id="267" r:id="rId15"/>
    <p:sldId id="268" r:id="rId16"/>
    <p:sldId id="276" r:id="rId17"/>
    <p:sldId id="273" r:id="rId18"/>
    <p:sldId id="274" r:id="rId19"/>
    <p:sldId id="275" r:id="rId20"/>
    <p:sldId id="269" r:id="rId21"/>
    <p:sldId id="266"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6" d="100"/>
          <a:sy n="66" d="100"/>
        </p:scale>
        <p:origin x="1280" y="5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007EFA0-3074-A045-A589-BE7C5A150CB9}" type="datetimeFigureOut">
              <a:rPr lang="en-US" smtClean="0"/>
              <a:t>1/30/2016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912B2DD-C7BC-554A-8763-5FA49AE1F54A}" type="slidenum">
              <a:rPr lang="en-US" smtClean="0"/>
              <a:t>‹#›</a:t>
            </a:fld>
            <a:endParaRPr lang="en-US"/>
          </a:p>
        </p:txBody>
      </p:sp>
    </p:spTree>
    <p:extLst>
      <p:ext uri="{BB962C8B-B14F-4D97-AF65-F5344CB8AC3E}">
        <p14:creationId xmlns:p14="http://schemas.microsoft.com/office/powerpoint/2010/main" val="66493752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Students</a:t>
            </a:r>
            <a:r>
              <a:rPr lang="en-US" baseline="0" dirty="0" smtClean="0"/>
              <a:t> make notes on ‘flip chart’ paper and feedback to the class. </a:t>
            </a:r>
            <a:endParaRPr lang="en-US" dirty="0"/>
          </a:p>
        </p:txBody>
      </p:sp>
      <p:sp>
        <p:nvSpPr>
          <p:cNvPr id="4" name="Slide Number Placeholder 3"/>
          <p:cNvSpPr>
            <a:spLocks noGrp="1"/>
          </p:cNvSpPr>
          <p:nvPr>
            <p:ph type="sldNum" sz="quarter" idx="10"/>
          </p:nvPr>
        </p:nvSpPr>
        <p:spPr/>
        <p:txBody>
          <a:bodyPr/>
          <a:lstStyle/>
          <a:p>
            <a:fld id="{8912B2DD-C7BC-554A-8763-5FA49AE1F54A}" type="slidenum">
              <a:rPr lang="en-US" smtClean="0"/>
              <a:t>2</a:t>
            </a:fld>
            <a:endParaRPr lang="en-US"/>
          </a:p>
        </p:txBody>
      </p:sp>
    </p:spTree>
    <p:extLst>
      <p:ext uri="{BB962C8B-B14F-4D97-AF65-F5344CB8AC3E}">
        <p14:creationId xmlns:p14="http://schemas.microsoft.com/office/powerpoint/2010/main" val="29973136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A1C4F2E6-FF40-FF47-92CB-3A748ACCAE15}" type="datetimeFigureOut">
              <a:rPr lang="en-US" smtClean="0"/>
              <a:t>1/30/2016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3651CEC-C655-9B44-8DA7-78240B6503D6}" type="slidenum">
              <a:rPr lang="en-US" smtClean="0"/>
              <a:t>‹#›</a:t>
            </a:fld>
            <a:endParaRPr lang="en-US" dirty="0"/>
          </a:p>
        </p:txBody>
      </p:sp>
    </p:spTree>
    <p:extLst>
      <p:ext uri="{BB962C8B-B14F-4D97-AF65-F5344CB8AC3E}">
        <p14:creationId xmlns:p14="http://schemas.microsoft.com/office/powerpoint/2010/main" val="5963120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1C4F2E6-FF40-FF47-92CB-3A748ACCAE15}" type="datetimeFigureOut">
              <a:rPr lang="en-US" smtClean="0"/>
              <a:t>1/30/2016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3651CEC-C655-9B44-8DA7-78240B6503D6}" type="slidenum">
              <a:rPr lang="en-US" smtClean="0"/>
              <a:t>‹#›</a:t>
            </a:fld>
            <a:endParaRPr lang="en-US" dirty="0"/>
          </a:p>
        </p:txBody>
      </p:sp>
    </p:spTree>
    <p:extLst>
      <p:ext uri="{BB962C8B-B14F-4D97-AF65-F5344CB8AC3E}">
        <p14:creationId xmlns:p14="http://schemas.microsoft.com/office/powerpoint/2010/main" val="739022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A1C4F2E6-FF40-FF47-92CB-3A748ACCAE15}" type="datetimeFigureOut">
              <a:rPr lang="en-US" smtClean="0"/>
              <a:t>1/30/2016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3651CEC-C655-9B44-8DA7-78240B6503D6}" type="slidenum">
              <a:rPr lang="en-US" smtClean="0"/>
              <a:t>‹#›</a:t>
            </a:fld>
            <a:endParaRPr lang="en-US" dirty="0"/>
          </a:p>
        </p:txBody>
      </p:sp>
    </p:spTree>
    <p:extLst>
      <p:ext uri="{BB962C8B-B14F-4D97-AF65-F5344CB8AC3E}">
        <p14:creationId xmlns:p14="http://schemas.microsoft.com/office/powerpoint/2010/main" val="2351668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A1C4F2E6-FF40-FF47-92CB-3A748ACCAE15}" type="datetimeFigureOut">
              <a:rPr lang="en-US" smtClean="0"/>
              <a:t>1/30/2016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3651CEC-C655-9B44-8DA7-78240B6503D6}" type="slidenum">
              <a:rPr lang="en-US" smtClean="0"/>
              <a:t>‹#›</a:t>
            </a:fld>
            <a:endParaRPr lang="en-US" dirty="0"/>
          </a:p>
        </p:txBody>
      </p:sp>
    </p:spTree>
    <p:extLst>
      <p:ext uri="{BB962C8B-B14F-4D97-AF65-F5344CB8AC3E}">
        <p14:creationId xmlns:p14="http://schemas.microsoft.com/office/powerpoint/2010/main" val="287807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A1C4F2E6-FF40-FF47-92CB-3A748ACCAE15}" type="datetimeFigureOut">
              <a:rPr lang="en-US" smtClean="0"/>
              <a:t>1/30/2016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3651CEC-C655-9B44-8DA7-78240B6503D6}" type="slidenum">
              <a:rPr lang="en-US" smtClean="0"/>
              <a:t>‹#›</a:t>
            </a:fld>
            <a:endParaRPr lang="en-US" dirty="0"/>
          </a:p>
        </p:txBody>
      </p:sp>
    </p:spTree>
    <p:extLst>
      <p:ext uri="{BB962C8B-B14F-4D97-AF65-F5344CB8AC3E}">
        <p14:creationId xmlns:p14="http://schemas.microsoft.com/office/powerpoint/2010/main" val="335801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A1C4F2E6-FF40-FF47-92CB-3A748ACCAE15}" type="datetimeFigureOut">
              <a:rPr lang="en-US" smtClean="0"/>
              <a:t>1/30/2016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3651CEC-C655-9B44-8DA7-78240B6503D6}" type="slidenum">
              <a:rPr lang="en-US" smtClean="0"/>
              <a:t>‹#›</a:t>
            </a:fld>
            <a:endParaRPr lang="en-US" dirty="0"/>
          </a:p>
        </p:txBody>
      </p:sp>
    </p:spTree>
    <p:extLst>
      <p:ext uri="{BB962C8B-B14F-4D97-AF65-F5344CB8AC3E}">
        <p14:creationId xmlns:p14="http://schemas.microsoft.com/office/powerpoint/2010/main" val="904047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C4F2E6-FF40-FF47-92CB-3A748ACCAE15}" type="datetimeFigureOut">
              <a:rPr lang="en-US" smtClean="0"/>
              <a:t>1/30/2016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3651CEC-C655-9B44-8DA7-78240B6503D6}" type="slidenum">
              <a:rPr lang="en-US" smtClean="0"/>
              <a:t>‹#›</a:t>
            </a:fld>
            <a:endParaRPr lang="en-US" dirty="0"/>
          </a:p>
        </p:txBody>
      </p:sp>
    </p:spTree>
    <p:extLst>
      <p:ext uri="{BB962C8B-B14F-4D97-AF65-F5344CB8AC3E}">
        <p14:creationId xmlns:p14="http://schemas.microsoft.com/office/powerpoint/2010/main" val="1811482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A1C4F2E6-FF40-FF47-92CB-3A748ACCAE15}" type="datetimeFigureOut">
              <a:rPr lang="en-US" smtClean="0"/>
              <a:t>1/30/2016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3651CEC-C655-9B44-8DA7-78240B6503D6}" type="slidenum">
              <a:rPr lang="en-US" smtClean="0"/>
              <a:t>‹#›</a:t>
            </a:fld>
            <a:endParaRPr lang="en-US" dirty="0"/>
          </a:p>
        </p:txBody>
      </p:sp>
    </p:spTree>
    <p:extLst>
      <p:ext uri="{BB962C8B-B14F-4D97-AF65-F5344CB8AC3E}">
        <p14:creationId xmlns:p14="http://schemas.microsoft.com/office/powerpoint/2010/main" val="2225410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A1C4F2E6-FF40-FF47-92CB-3A748ACCAE15}" type="datetimeFigureOut">
              <a:rPr lang="en-US" smtClean="0"/>
              <a:t>1/30/2016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3651CEC-C655-9B44-8DA7-78240B6503D6}" type="slidenum">
              <a:rPr lang="en-US" smtClean="0"/>
              <a:t>‹#›</a:t>
            </a:fld>
            <a:endParaRPr lang="en-US" dirty="0"/>
          </a:p>
        </p:txBody>
      </p:sp>
    </p:spTree>
    <p:extLst>
      <p:ext uri="{BB962C8B-B14F-4D97-AF65-F5344CB8AC3E}">
        <p14:creationId xmlns:p14="http://schemas.microsoft.com/office/powerpoint/2010/main" val="1357944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1C4F2E6-FF40-FF47-92CB-3A748ACCAE15}" type="datetimeFigureOut">
              <a:rPr lang="en-US" smtClean="0"/>
              <a:t>1/30/2016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3651CEC-C655-9B44-8DA7-78240B6503D6}" type="slidenum">
              <a:rPr lang="en-US" smtClean="0"/>
              <a:t>‹#›</a:t>
            </a:fld>
            <a:endParaRPr lang="en-US" dirty="0"/>
          </a:p>
        </p:txBody>
      </p:sp>
    </p:spTree>
    <p:extLst>
      <p:ext uri="{BB962C8B-B14F-4D97-AF65-F5344CB8AC3E}">
        <p14:creationId xmlns:p14="http://schemas.microsoft.com/office/powerpoint/2010/main" val="3988681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1C4F2E6-FF40-FF47-92CB-3A748ACCAE15}" type="datetimeFigureOut">
              <a:rPr lang="en-US" smtClean="0"/>
              <a:t>1/30/2016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3651CEC-C655-9B44-8DA7-78240B6503D6}" type="slidenum">
              <a:rPr lang="en-US" smtClean="0"/>
              <a:t>‹#›</a:t>
            </a:fld>
            <a:endParaRPr lang="en-US" dirty="0"/>
          </a:p>
        </p:txBody>
      </p:sp>
    </p:spTree>
    <p:extLst>
      <p:ext uri="{BB962C8B-B14F-4D97-AF65-F5344CB8AC3E}">
        <p14:creationId xmlns:p14="http://schemas.microsoft.com/office/powerpoint/2010/main" val="2603451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C4F2E6-FF40-FF47-92CB-3A748ACCAE15}" type="datetimeFigureOut">
              <a:rPr lang="en-US" smtClean="0"/>
              <a:t>1/30/2016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651CEC-C655-9B44-8DA7-78240B6503D6}" type="slidenum">
              <a:rPr lang="en-US" smtClean="0"/>
              <a:t>‹#›</a:t>
            </a:fld>
            <a:endParaRPr lang="en-US" dirty="0"/>
          </a:p>
        </p:txBody>
      </p:sp>
    </p:spTree>
    <p:extLst>
      <p:ext uri="{BB962C8B-B14F-4D97-AF65-F5344CB8AC3E}">
        <p14:creationId xmlns:p14="http://schemas.microsoft.com/office/powerpoint/2010/main" val="14802452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hyperlink" Target="http://www.bbc.co.uk/programmes/p03bm7j9"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tE9D3nSuYmI" TargetMode="Externa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3" Type="http://schemas.openxmlformats.org/officeDocument/2006/relationships/hyperlink" Target="http://www.mirror.co.uk/sport/other-sports/athletics/usain-bolt-wins-100m-gold-6305067" TargetMode="Externa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ZUnrImRTtGs" TargetMode="External"/><Relationship Id="rId2" Type="http://schemas.openxmlformats.org/officeDocument/2006/relationships/slideLayout" Target="../slideLayouts/slideLayout2.xml"/><Relationship Id="rId1" Type="http://schemas.openxmlformats.org/officeDocument/2006/relationships/tags" Target="../tags/tag12.xml"/><Relationship Id="rId4" Type="http://schemas.openxmlformats.org/officeDocument/2006/relationships/image" Target="../media/image1.jpg"/></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Nature Vs. Nurture </a:t>
            </a:r>
            <a:endParaRPr lang="en-US" dirty="0"/>
          </a:p>
        </p:txBody>
      </p:sp>
      <p:sp>
        <p:nvSpPr>
          <p:cNvPr id="3" name="Subtitle 2"/>
          <p:cNvSpPr>
            <a:spLocks noGrp="1"/>
          </p:cNvSpPr>
          <p:nvPr>
            <p:ph type="subTitle" idx="1"/>
          </p:nvPr>
        </p:nvSpPr>
        <p:spPr/>
        <p:txBody>
          <a:bodyPr/>
          <a:lstStyle/>
          <a:p>
            <a:r>
              <a:rPr lang="en-US" dirty="0" smtClean="0"/>
              <a:t>Professional &amp; Elite Sports Management </a:t>
            </a:r>
            <a:endParaRPr lang="en-US" dirty="0"/>
          </a:p>
        </p:txBody>
      </p:sp>
    </p:spTree>
    <p:custDataLst>
      <p:tags r:id="rId1"/>
    </p:custDataLst>
    <p:extLst>
      <p:ext uri="{BB962C8B-B14F-4D97-AF65-F5344CB8AC3E}">
        <p14:creationId xmlns:p14="http://schemas.microsoft.com/office/powerpoint/2010/main" val="87296166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lgn="ctr">
              <a:buNone/>
            </a:pPr>
            <a:endParaRPr lang="en-US" dirty="0" smtClean="0"/>
          </a:p>
          <a:p>
            <a:pPr marL="0" indent="0" algn="ctr">
              <a:buNone/>
            </a:pPr>
            <a:endParaRPr lang="en-US" dirty="0"/>
          </a:p>
          <a:p>
            <a:pPr marL="0" indent="0" algn="ctr">
              <a:buNone/>
            </a:pPr>
            <a:r>
              <a:rPr lang="en-US" sz="3600" dirty="0" smtClean="0"/>
              <a:t>Q: What is your current understanding of nature </a:t>
            </a:r>
            <a:r>
              <a:rPr lang="en-US" sz="3600" dirty="0" err="1" smtClean="0"/>
              <a:t>Vs</a:t>
            </a:r>
            <a:r>
              <a:rPr lang="en-US" sz="3600" dirty="0" smtClean="0"/>
              <a:t> nurture?</a:t>
            </a:r>
          </a:p>
          <a:p>
            <a:pPr marL="0" indent="0" algn="ctr">
              <a:buNone/>
            </a:pPr>
            <a:endParaRPr lang="en-US" sz="3600" dirty="0"/>
          </a:p>
          <a:p>
            <a:pPr marL="0" indent="0" algn="ctr">
              <a:buNone/>
            </a:pPr>
            <a:r>
              <a:rPr lang="en-US" sz="3600" dirty="0">
                <a:hlinkClick r:id="rId3"/>
              </a:rPr>
              <a:t>http://www.bbc.co.uk/programmes/p03bm7j9</a:t>
            </a:r>
            <a:endParaRPr lang="en-US" sz="3600" dirty="0"/>
          </a:p>
          <a:p>
            <a:pPr marL="0" indent="0" algn="ctr">
              <a:buNone/>
            </a:pPr>
            <a:endParaRPr lang="en-US" sz="3600" dirty="0"/>
          </a:p>
        </p:txBody>
      </p:sp>
    </p:spTree>
    <p:extLst>
      <p:ext uri="{BB962C8B-B14F-4D97-AF65-F5344CB8AC3E}">
        <p14:creationId xmlns:p14="http://schemas.microsoft.com/office/powerpoint/2010/main" val="17776162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BBC Olympics Coverage, London 2012</a:t>
            </a:r>
            <a:endParaRPr lang="en-US" dirty="0"/>
          </a:p>
        </p:txBody>
      </p:sp>
      <p:sp>
        <p:nvSpPr>
          <p:cNvPr id="2" name="Content Placeholder 1"/>
          <p:cNvSpPr>
            <a:spLocks noGrp="1"/>
          </p:cNvSpPr>
          <p:nvPr>
            <p:ph idx="1"/>
          </p:nvPr>
        </p:nvSpPr>
        <p:spPr/>
        <p:txBody>
          <a:bodyPr/>
          <a:lstStyle/>
          <a:p>
            <a:endParaRPr lang="en-GB" dirty="0" smtClean="0">
              <a:hlinkClick r:id="rId3"/>
            </a:endParaRPr>
          </a:p>
          <a:p>
            <a:endParaRPr lang="en-GB" dirty="0">
              <a:hlinkClick r:id="rId3"/>
            </a:endParaRPr>
          </a:p>
          <a:p>
            <a:r>
              <a:rPr lang="en-GB" dirty="0" smtClean="0">
                <a:hlinkClick r:id="rId3"/>
              </a:rPr>
              <a:t>https</a:t>
            </a:r>
            <a:r>
              <a:rPr lang="en-GB" dirty="0">
                <a:hlinkClick r:id="rId3"/>
              </a:rPr>
              <a:t>://</a:t>
            </a:r>
            <a:r>
              <a:rPr lang="en-GB" dirty="0" smtClean="0">
                <a:hlinkClick r:id="rId3"/>
              </a:rPr>
              <a:t>www.youtube.com/watch?v=tE9D3nSuYmI</a:t>
            </a:r>
            <a:endParaRPr lang="en-GB" dirty="0" smtClean="0"/>
          </a:p>
          <a:p>
            <a:endParaRPr lang="en-GB" dirty="0"/>
          </a:p>
        </p:txBody>
      </p:sp>
    </p:spTree>
    <p:custDataLst>
      <p:tags r:id="rId1"/>
    </p:custDataLst>
    <p:extLst>
      <p:ext uri="{BB962C8B-B14F-4D97-AF65-F5344CB8AC3E}">
        <p14:creationId xmlns:p14="http://schemas.microsoft.com/office/powerpoint/2010/main" val="18452767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Athlete Development </a:t>
            </a:r>
            <a:endParaRPr lang="en-US" dirty="0"/>
          </a:p>
        </p:txBody>
      </p:sp>
      <p:sp>
        <p:nvSpPr>
          <p:cNvPr id="3" name="Content Placeholder 2"/>
          <p:cNvSpPr>
            <a:spLocks noGrp="1"/>
          </p:cNvSpPr>
          <p:nvPr>
            <p:ph idx="1"/>
          </p:nvPr>
        </p:nvSpPr>
        <p:spPr>
          <a:xfrm>
            <a:off x="457200" y="1600200"/>
            <a:ext cx="8229600" cy="4967514"/>
          </a:xfrm>
        </p:spPr>
        <p:txBody>
          <a:bodyPr>
            <a:normAutofit/>
          </a:bodyPr>
          <a:lstStyle/>
          <a:p>
            <a:pPr marL="0" indent="0">
              <a:buNone/>
            </a:pPr>
            <a:endParaRPr lang="en-US" dirty="0" smtClean="0"/>
          </a:p>
          <a:p>
            <a:pPr marL="0" indent="0">
              <a:buNone/>
            </a:pPr>
            <a:r>
              <a:rPr lang="en-US" dirty="0" smtClean="0"/>
              <a:t>In </a:t>
            </a:r>
            <a:r>
              <a:rPr lang="en-US" dirty="0"/>
              <a:t>the past century, researchers have typically been divided over the respective </a:t>
            </a:r>
            <a:r>
              <a:rPr lang="en-US" dirty="0" smtClean="0"/>
              <a:t>importance </a:t>
            </a:r>
            <a:r>
              <a:rPr lang="en-US" dirty="0"/>
              <a:t>of </a:t>
            </a:r>
            <a:r>
              <a:rPr lang="en-US" b="1" dirty="0"/>
              <a:t>environmental</a:t>
            </a:r>
            <a:r>
              <a:rPr lang="en-US" dirty="0"/>
              <a:t> and </a:t>
            </a:r>
            <a:r>
              <a:rPr lang="en-US" b="1" dirty="0"/>
              <a:t>biological</a:t>
            </a:r>
            <a:r>
              <a:rPr lang="en-US" dirty="0"/>
              <a:t> (i.e., genetic) contributions to exceptionality. </a:t>
            </a:r>
            <a:endParaRPr lang="en-US" dirty="0" smtClean="0"/>
          </a:p>
          <a:p>
            <a:pPr marL="0" indent="0">
              <a:buNone/>
            </a:pPr>
            <a:endParaRPr lang="en-US" dirty="0"/>
          </a:p>
          <a:p>
            <a:pPr marL="0" indent="0">
              <a:buNone/>
            </a:pPr>
            <a:endParaRPr lang="en-US" dirty="0" smtClean="0"/>
          </a:p>
          <a:p>
            <a:pPr marL="0" indent="0">
              <a:buNone/>
            </a:pPr>
            <a:endParaRPr lang="en-US" dirty="0"/>
          </a:p>
        </p:txBody>
      </p:sp>
    </p:spTree>
    <p:custDataLst>
      <p:tags r:id="rId1"/>
    </p:custDataLst>
    <p:extLst>
      <p:ext uri="{BB962C8B-B14F-4D97-AF65-F5344CB8AC3E}">
        <p14:creationId xmlns:p14="http://schemas.microsoft.com/office/powerpoint/2010/main" val="121379910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smtClean="0"/>
              <a:t>Cont..</a:t>
            </a:r>
            <a:endParaRPr lang="en-US" dirty="0"/>
          </a:p>
        </p:txBody>
      </p:sp>
      <p:sp>
        <p:nvSpPr>
          <p:cNvPr id="3" name="Content Placeholder 2"/>
          <p:cNvSpPr>
            <a:spLocks noGrp="1"/>
          </p:cNvSpPr>
          <p:nvPr>
            <p:ph idx="1"/>
          </p:nvPr>
        </p:nvSpPr>
        <p:spPr>
          <a:xfrm>
            <a:off x="457200" y="1417638"/>
            <a:ext cx="8229600" cy="4894943"/>
          </a:xfrm>
        </p:spPr>
        <p:txBody>
          <a:bodyPr>
            <a:normAutofit/>
          </a:bodyPr>
          <a:lstStyle/>
          <a:p>
            <a:pPr marL="0" indent="0">
              <a:buNone/>
            </a:pPr>
            <a:endParaRPr lang="en-US" dirty="0" smtClean="0"/>
          </a:p>
          <a:p>
            <a:pPr marL="0" indent="0">
              <a:buNone/>
            </a:pPr>
            <a:endParaRPr lang="en-US" dirty="0"/>
          </a:p>
          <a:p>
            <a:pPr marL="0" indent="0">
              <a:buNone/>
            </a:pPr>
            <a:r>
              <a:rPr lang="en-US" dirty="0" smtClean="0"/>
              <a:t>Dedicated </a:t>
            </a:r>
            <a:r>
              <a:rPr lang="en-US" b="1" dirty="0" smtClean="0"/>
              <a:t>environmentalists</a:t>
            </a:r>
            <a:r>
              <a:rPr lang="en-US" dirty="0" smtClean="0"/>
              <a:t> support a position that </a:t>
            </a:r>
            <a:r>
              <a:rPr lang="en-US" b="1" dirty="0" smtClean="0"/>
              <a:t>people begin </a:t>
            </a:r>
            <a:r>
              <a:rPr lang="en-US" dirty="0" smtClean="0"/>
              <a:t>as </a:t>
            </a:r>
            <a:r>
              <a:rPr lang="en-US" b="1" dirty="0" smtClean="0"/>
              <a:t>blank slates </a:t>
            </a:r>
            <a:r>
              <a:rPr lang="en-US" dirty="0" smtClean="0"/>
              <a:t>and everything that occurs after conception is the result of </a:t>
            </a:r>
            <a:r>
              <a:rPr lang="en-US" b="1" dirty="0" smtClean="0"/>
              <a:t>experience and learning </a:t>
            </a:r>
          </a:p>
          <a:p>
            <a:pPr marL="0" indent="0">
              <a:buNone/>
            </a:pPr>
            <a:endParaRPr lang="en-US" b="1" i="1" dirty="0"/>
          </a:p>
          <a:p>
            <a:pPr marL="0" indent="0">
              <a:buNone/>
            </a:pPr>
            <a:r>
              <a:rPr lang="en-US" i="1" dirty="0" smtClean="0"/>
              <a:t>(see Pinker, 2002 for further reading [Moodle]). </a:t>
            </a:r>
          </a:p>
          <a:p>
            <a:pPr marL="0" indent="0">
              <a:buNone/>
            </a:pPr>
            <a:endParaRPr lang="en-US" dirty="0" smtClean="0"/>
          </a:p>
          <a:p>
            <a:endParaRPr lang="en-US" dirty="0"/>
          </a:p>
        </p:txBody>
      </p:sp>
    </p:spTree>
    <p:custDataLst>
      <p:tags r:id="rId1"/>
    </p:custDataLst>
    <p:extLst>
      <p:ext uri="{BB962C8B-B14F-4D97-AF65-F5344CB8AC3E}">
        <p14:creationId xmlns:p14="http://schemas.microsoft.com/office/powerpoint/2010/main" val="19819288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endParaRPr lang="en-US" dirty="0" smtClean="0"/>
          </a:p>
          <a:p>
            <a:pPr marL="0" indent="0">
              <a:buNone/>
            </a:pPr>
            <a:r>
              <a:rPr lang="en-US" dirty="0" smtClean="0"/>
              <a:t>The </a:t>
            </a:r>
            <a:r>
              <a:rPr lang="en-US" dirty="0"/>
              <a:t>opposite position, held by those supporting genetic determinism, </a:t>
            </a:r>
            <a:r>
              <a:rPr lang="en-US" b="1" dirty="0"/>
              <a:t>is that a person’s personality</a:t>
            </a:r>
            <a:r>
              <a:rPr lang="en-US" dirty="0"/>
              <a:t>, their </a:t>
            </a:r>
            <a:r>
              <a:rPr lang="en-US" b="1" dirty="0"/>
              <a:t>strengths and weaknesses</a:t>
            </a:r>
            <a:r>
              <a:rPr lang="en-US" dirty="0"/>
              <a:t>, indeed their </a:t>
            </a:r>
            <a:r>
              <a:rPr lang="en-US" b="1" u="sng" dirty="0"/>
              <a:t>ultimate potential </a:t>
            </a:r>
            <a:r>
              <a:rPr lang="en-US" dirty="0"/>
              <a:t>is decided by biological factors. </a:t>
            </a:r>
          </a:p>
          <a:p>
            <a:endParaRPr lang="en-GB" dirty="0"/>
          </a:p>
        </p:txBody>
      </p:sp>
    </p:spTree>
    <p:custDataLst>
      <p:tags r:id="rId1"/>
    </p:custDataLst>
    <p:extLst>
      <p:ext uri="{BB962C8B-B14F-4D97-AF65-F5344CB8AC3E}">
        <p14:creationId xmlns:p14="http://schemas.microsoft.com/office/powerpoint/2010/main" val="9834014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Genetics and Athletic Performance </a:t>
            </a:r>
          </a:p>
        </p:txBody>
      </p:sp>
      <p:sp>
        <p:nvSpPr>
          <p:cNvPr id="3" name="Content Placeholder 2"/>
          <p:cNvSpPr>
            <a:spLocks noGrp="1"/>
          </p:cNvSpPr>
          <p:nvPr>
            <p:ph idx="1"/>
          </p:nvPr>
        </p:nvSpPr>
        <p:spPr>
          <a:xfrm>
            <a:off x="457200" y="1600200"/>
            <a:ext cx="8229600" cy="4949371"/>
          </a:xfrm>
        </p:spPr>
        <p:txBody>
          <a:bodyPr>
            <a:normAutofit fontScale="92500" lnSpcReduction="20000"/>
          </a:bodyPr>
          <a:lstStyle/>
          <a:p>
            <a:r>
              <a:rPr lang="en-US" dirty="0"/>
              <a:t>When awe-inspiring athletic feats occur at inter- national events, questions are often asked with </a:t>
            </a:r>
            <a:r>
              <a:rPr lang="en-US" dirty="0" smtClean="0"/>
              <a:t>reference </a:t>
            </a:r>
            <a:r>
              <a:rPr lang="en-US" dirty="0"/>
              <a:t>to how an athlete or athletes could achieve such levels of performance. </a:t>
            </a:r>
            <a:endParaRPr lang="en-US" dirty="0" smtClean="0"/>
          </a:p>
          <a:p>
            <a:endParaRPr lang="en-US" dirty="0"/>
          </a:p>
          <a:p>
            <a:pPr lvl="2"/>
            <a:r>
              <a:rPr lang="en-US" dirty="0">
                <a:hlinkClick r:id="rId3"/>
              </a:rPr>
              <a:t>http://www.mirror.co.uk/sport/other-sports/athletics/usain-bolt-wins-100m-gold-</a:t>
            </a:r>
            <a:r>
              <a:rPr lang="en-US" dirty="0" smtClean="0">
                <a:hlinkClick r:id="rId3"/>
              </a:rPr>
              <a:t>6305067</a:t>
            </a:r>
            <a:endParaRPr lang="en-US" dirty="0" smtClean="0"/>
          </a:p>
          <a:p>
            <a:pPr marL="0" indent="0">
              <a:buNone/>
            </a:pPr>
            <a:endParaRPr lang="en-US" dirty="0" smtClean="0"/>
          </a:p>
          <a:p>
            <a:r>
              <a:rPr lang="en-US" dirty="0"/>
              <a:t>I</a:t>
            </a:r>
            <a:r>
              <a:rPr lang="en-US" dirty="0" smtClean="0"/>
              <a:t>s </a:t>
            </a:r>
            <a:r>
              <a:rPr lang="en-US" dirty="0"/>
              <a:t>it simply a case of superior coaching, access to good facilities and </a:t>
            </a:r>
            <a:r>
              <a:rPr lang="en-US" dirty="0" smtClean="0"/>
              <a:t>beginning </a:t>
            </a:r>
            <a:r>
              <a:rPr lang="en-US" dirty="0"/>
              <a:t>training at a young age or could their </a:t>
            </a:r>
            <a:r>
              <a:rPr lang="en-US" dirty="0" smtClean="0"/>
              <a:t>success </a:t>
            </a:r>
            <a:r>
              <a:rPr lang="en-US" dirty="0"/>
              <a:t>be attributable to underlying biological </a:t>
            </a:r>
            <a:r>
              <a:rPr lang="en-US" dirty="0" smtClean="0"/>
              <a:t>predispositions?</a:t>
            </a:r>
          </a:p>
        </p:txBody>
      </p:sp>
    </p:spTree>
    <p:custDataLst>
      <p:tags r:id="rId1"/>
    </p:custDataLst>
    <p:extLst>
      <p:ext uri="{BB962C8B-B14F-4D97-AF65-F5344CB8AC3E}">
        <p14:creationId xmlns:p14="http://schemas.microsoft.com/office/powerpoint/2010/main" val="33312480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dirty="0"/>
              <a:t>Genetic traits are thought to account for up to half of the variation in performance between individuals and the other half in response to training </a:t>
            </a:r>
          </a:p>
          <a:p>
            <a:pPr marL="0" indent="0">
              <a:buNone/>
            </a:pPr>
            <a:endParaRPr lang="en-GB" dirty="0"/>
          </a:p>
        </p:txBody>
      </p:sp>
    </p:spTree>
    <p:custDataLst>
      <p:tags r:id="rId1"/>
    </p:custDataLst>
    <p:extLst>
      <p:ext uri="{BB962C8B-B14F-4D97-AF65-F5344CB8AC3E}">
        <p14:creationId xmlns:p14="http://schemas.microsoft.com/office/powerpoint/2010/main" val="4230259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err="1"/>
              <a:t>Frans</a:t>
            </a:r>
            <a:r>
              <a:rPr lang="en-US" dirty="0"/>
              <a:t> de Waal, in his address to the 2001 </a:t>
            </a:r>
            <a:r>
              <a:rPr lang="en-US" dirty="0" smtClean="0"/>
              <a:t>conference </a:t>
            </a:r>
            <a:r>
              <a:rPr lang="en-US" dirty="0"/>
              <a:t>of the American Psychological Association, advocated for an approach to human </a:t>
            </a:r>
            <a:r>
              <a:rPr lang="en-US" dirty="0" err="1"/>
              <a:t>behaviour</a:t>
            </a:r>
            <a:r>
              <a:rPr lang="en-US" dirty="0"/>
              <a:t> that integrated the effects of learning and the </a:t>
            </a:r>
            <a:r>
              <a:rPr lang="en-US" dirty="0" smtClean="0"/>
              <a:t>environment </a:t>
            </a:r>
            <a:r>
              <a:rPr lang="en-US" dirty="0"/>
              <a:t>with Darwinian perspectives of biology and genetics. </a:t>
            </a:r>
            <a:endParaRPr lang="en-US" dirty="0" smtClean="0"/>
          </a:p>
          <a:p>
            <a:pPr lvl="1"/>
            <a:r>
              <a:rPr lang="en-US" dirty="0" smtClean="0"/>
              <a:t>See paper for further reading </a:t>
            </a:r>
            <a:endParaRPr lang="en-US" dirty="0"/>
          </a:p>
        </p:txBody>
      </p:sp>
    </p:spTree>
    <p:custDataLst>
      <p:tags r:id="rId1"/>
    </p:custDataLst>
    <p:extLst>
      <p:ext uri="{BB962C8B-B14F-4D97-AF65-F5344CB8AC3E}">
        <p14:creationId xmlns:p14="http://schemas.microsoft.com/office/powerpoint/2010/main" val="24160321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buNone/>
            </a:pPr>
            <a:r>
              <a:rPr lang="en-US" dirty="0" smtClean="0"/>
              <a:t>Watson’s, 1924 </a:t>
            </a:r>
            <a:r>
              <a:rPr lang="en-US" dirty="0"/>
              <a:t>famous boast: </a:t>
            </a:r>
            <a:endParaRPr lang="en-US" dirty="0" smtClean="0"/>
          </a:p>
          <a:p>
            <a:pPr marL="0" indent="0">
              <a:buNone/>
            </a:pPr>
            <a:r>
              <a:rPr lang="en-US" dirty="0"/>
              <a:t>“</a:t>
            </a:r>
            <a:r>
              <a:rPr lang="en-US" i="1" dirty="0"/>
              <a:t>Give me a dozen healthy infants and my own specified world to bring them up in, and I’ll </a:t>
            </a:r>
            <a:r>
              <a:rPr lang="en-US" i="1" dirty="0" smtClean="0"/>
              <a:t>guarantee </a:t>
            </a:r>
            <a:r>
              <a:rPr lang="en-US" i="1" dirty="0"/>
              <a:t>to take anyone at random and train him to become any kind of specialist I might </a:t>
            </a:r>
            <a:r>
              <a:rPr lang="en-US" i="1" dirty="0" smtClean="0"/>
              <a:t>select doctor</a:t>
            </a:r>
            <a:r>
              <a:rPr lang="en-US" i="1" dirty="0"/>
              <a:t>, lawyer, artist... regardless of his talents</a:t>
            </a:r>
            <a:r>
              <a:rPr lang="en-US" i="1" dirty="0" smtClean="0"/>
              <a:t>, tendencies</a:t>
            </a:r>
            <a:r>
              <a:rPr lang="en-US" i="1" dirty="0"/>
              <a:t>, abilities, vocations and race of his ancestors.</a:t>
            </a:r>
            <a:r>
              <a:rPr lang="en-US" dirty="0"/>
              <a:t>” </a:t>
            </a:r>
            <a:endParaRPr lang="en-US" dirty="0" smtClean="0"/>
          </a:p>
          <a:p>
            <a:endParaRPr lang="en-US" dirty="0"/>
          </a:p>
        </p:txBody>
      </p:sp>
    </p:spTree>
    <p:custDataLst>
      <p:tags r:id="rId1"/>
    </p:custDataLst>
    <p:extLst>
      <p:ext uri="{BB962C8B-B14F-4D97-AF65-F5344CB8AC3E}">
        <p14:creationId xmlns:p14="http://schemas.microsoft.com/office/powerpoint/2010/main" val="398770021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Environmental Factors </a:t>
            </a:r>
            <a:endParaRPr lang="en-US" dirty="0"/>
          </a:p>
        </p:txBody>
      </p:sp>
      <p:sp>
        <p:nvSpPr>
          <p:cNvPr id="3" name="Content Placeholder 2"/>
          <p:cNvSpPr>
            <a:spLocks noGrp="1"/>
          </p:cNvSpPr>
          <p:nvPr>
            <p:ph idx="1"/>
          </p:nvPr>
        </p:nvSpPr>
        <p:spPr/>
        <p:txBody>
          <a:bodyPr/>
          <a:lstStyle/>
          <a:p>
            <a:r>
              <a:rPr lang="en-US" dirty="0" smtClean="0"/>
              <a:t>Quantity &amp; Quality of Training </a:t>
            </a:r>
          </a:p>
          <a:p>
            <a:pPr lvl="1"/>
            <a:r>
              <a:rPr lang="en-US" dirty="0" smtClean="0"/>
              <a:t>Deliberate practice </a:t>
            </a:r>
          </a:p>
          <a:p>
            <a:r>
              <a:rPr lang="en-US" dirty="0" smtClean="0"/>
              <a:t>Access to Resources </a:t>
            </a:r>
          </a:p>
          <a:p>
            <a:pPr lvl="1"/>
            <a:r>
              <a:rPr lang="en-US" dirty="0" smtClean="0"/>
              <a:t>Coaches </a:t>
            </a:r>
          </a:p>
          <a:p>
            <a:pPr lvl="1"/>
            <a:r>
              <a:rPr lang="en-US" dirty="0" smtClean="0"/>
              <a:t>Parents </a:t>
            </a:r>
          </a:p>
          <a:p>
            <a:pPr lvl="1"/>
            <a:r>
              <a:rPr lang="en-US" dirty="0" smtClean="0"/>
              <a:t>Culture </a:t>
            </a:r>
          </a:p>
          <a:p>
            <a:pPr lvl="1"/>
            <a:r>
              <a:rPr lang="en-US" dirty="0" smtClean="0"/>
              <a:t>RAE</a:t>
            </a:r>
          </a:p>
          <a:p>
            <a:pPr marL="457200" lvl="1" indent="0">
              <a:buNone/>
            </a:pPr>
            <a:endParaRPr lang="en-US" dirty="0"/>
          </a:p>
        </p:txBody>
      </p:sp>
    </p:spTree>
    <p:custDataLst>
      <p:tags r:id="rId1"/>
    </p:custDataLst>
    <p:extLst>
      <p:ext uri="{BB962C8B-B14F-4D97-AF65-F5344CB8AC3E}">
        <p14:creationId xmlns:p14="http://schemas.microsoft.com/office/powerpoint/2010/main" val="4279876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Genetics </a:t>
            </a:r>
            <a:endParaRPr lang="en-US" dirty="0"/>
          </a:p>
        </p:txBody>
      </p:sp>
      <p:sp>
        <p:nvSpPr>
          <p:cNvPr id="3" name="Content Placeholder 2"/>
          <p:cNvSpPr>
            <a:spLocks noGrp="1"/>
          </p:cNvSpPr>
          <p:nvPr>
            <p:ph idx="1"/>
          </p:nvPr>
        </p:nvSpPr>
        <p:spPr/>
        <p:txBody>
          <a:bodyPr>
            <a:normAutofit/>
          </a:bodyPr>
          <a:lstStyle/>
          <a:p>
            <a:r>
              <a:rPr lang="en-US" dirty="0"/>
              <a:t>T</a:t>
            </a:r>
            <a:r>
              <a:rPr lang="en-US" dirty="0" smtClean="0"/>
              <a:t>he </a:t>
            </a:r>
            <a:r>
              <a:rPr lang="en-US" dirty="0"/>
              <a:t>genetic potential of an athlete (genotype) is the combination of thousands of genes within the body forming its genetic constitution. </a:t>
            </a:r>
            <a:endParaRPr lang="en-US" dirty="0" smtClean="0"/>
          </a:p>
          <a:p>
            <a:endParaRPr lang="en-US" dirty="0" smtClean="0"/>
          </a:p>
          <a:p>
            <a:r>
              <a:rPr lang="en-US" dirty="0" smtClean="0"/>
              <a:t>Genes </a:t>
            </a:r>
            <a:r>
              <a:rPr lang="en-US" dirty="0"/>
              <a:t>have a large effect on muscle composition, height, length of the trunk, arms and legs. </a:t>
            </a:r>
            <a:endParaRPr lang="en-US" dirty="0" smtClean="0"/>
          </a:p>
          <a:p>
            <a:endParaRPr lang="en-US" dirty="0"/>
          </a:p>
        </p:txBody>
      </p:sp>
    </p:spTree>
    <p:custDataLst>
      <p:tags r:id="rId1"/>
    </p:custDataLst>
    <p:extLst>
      <p:ext uri="{BB962C8B-B14F-4D97-AF65-F5344CB8AC3E}">
        <p14:creationId xmlns:p14="http://schemas.microsoft.com/office/powerpoint/2010/main" val="223125235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Olympic Journey: Born Winners </a:t>
            </a:r>
            <a:endParaRPr lang="en-US" dirty="0"/>
          </a:p>
        </p:txBody>
      </p:sp>
      <p:sp>
        <p:nvSpPr>
          <p:cNvPr id="3" name="Content Placeholder 2"/>
          <p:cNvSpPr>
            <a:spLocks noGrp="1"/>
          </p:cNvSpPr>
          <p:nvPr>
            <p:ph idx="1"/>
          </p:nvPr>
        </p:nvSpPr>
        <p:spPr/>
        <p:txBody>
          <a:bodyPr/>
          <a:lstStyle/>
          <a:p>
            <a:pPr algn="ctr"/>
            <a:endParaRPr lang="en-US" dirty="0" smtClean="0">
              <a:hlinkClick r:id="rId3"/>
            </a:endParaRPr>
          </a:p>
          <a:p>
            <a:pPr marL="0" indent="0" algn="ctr">
              <a:buNone/>
            </a:pPr>
            <a:endParaRPr lang="en-US" dirty="0">
              <a:hlinkClick r:id="rId3"/>
            </a:endParaRPr>
          </a:p>
        </p:txBody>
      </p:sp>
      <p:pic>
        <p:nvPicPr>
          <p:cNvPr id="4" name="Picture 3" descr="iStock_000020017293Small.jpg">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3036" y="1326923"/>
            <a:ext cx="7311963" cy="4866030"/>
          </a:xfrm>
          <a:prstGeom prst="rect">
            <a:avLst/>
          </a:prstGeom>
        </p:spPr>
      </p:pic>
      <p:sp>
        <p:nvSpPr>
          <p:cNvPr id="5" name="TextBox 4"/>
          <p:cNvSpPr txBox="1"/>
          <p:nvPr/>
        </p:nvSpPr>
        <p:spPr>
          <a:xfrm>
            <a:off x="3664857" y="6349999"/>
            <a:ext cx="1995032" cy="369332"/>
          </a:xfrm>
          <a:prstGeom prst="rect">
            <a:avLst/>
          </a:prstGeom>
          <a:noFill/>
        </p:spPr>
        <p:txBody>
          <a:bodyPr wrap="none" rtlCol="0">
            <a:spAutoFit/>
          </a:bodyPr>
          <a:lstStyle/>
          <a:p>
            <a:r>
              <a:rPr lang="en-US" dirty="0" smtClean="0"/>
              <a:t>Click on the picture </a:t>
            </a:r>
            <a:endParaRPr lang="en-US" dirty="0"/>
          </a:p>
        </p:txBody>
      </p:sp>
    </p:spTree>
    <p:custDataLst>
      <p:tags r:id="rId1"/>
    </p:custDataLst>
    <p:extLst>
      <p:ext uri="{BB962C8B-B14F-4D97-AF65-F5344CB8AC3E}">
        <p14:creationId xmlns:p14="http://schemas.microsoft.com/office/powerpoint/2010/main" val="11269891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A review of primary and secondary influences on sport expertise </a:t>
            </a:r>
            <a:endParaRPr lang="en-US" dirty="0"/>
          </a:p>
        </p:txBody>
      </p:sp>
      <p:sp>
        <p:nvSpPr>
          <p:cNvPr id="3" name="Content Placeholder 2"/>
          <p:cNvSpPr>
            <a:spLocks noGrp="1"/>
          </p:cNvSpPr>
          <p:nvPr>
            <p:ph idx="1"/>
          </p:nvPr>
        </p:nvSpPr>
        <p:spPr>
          <a:xfrm>
            <a:off x="457200" y="1697890"/>
            <a:ext cx="8229600" cy="5023338"/>
          </a:xfrm>
        </p:spPr>
        <p:txBody>
          <a:bodyPr>
            <a:normAutofit/>
          </a:bodyPr>
          <a:lstStyle/>
          <a:p>
            <a:r>
              <a:rPr lang="en-US" dirty="0"/>
              <a:t>Primary factors have a direct influence on the acquisition of expert performance and include all elements that an athlete contributes </a:t>
            </a:r>
            <a:r>
              <a:rPr lang="en-US" dirty="0" smtClean="0"/>
              <a:t>to </a:t>
            </a:r>
            <a:r>
              <a:rPr lang="en-US" dirty="0"/>
              <a:t>their own performance. </a:t>
            </a:r>
            <a:endParaRPr lang="en-US" dirty="0" smtClean="0"/>
          </a:p>
          <a:p>
            <a:pPr lvl="1"/>
            <a:r>
              <a:rPr lang="en-US" dirty="0" smtClean="0"/>
              <a:t>genetic </a:t>
            </a:r>
            <a:r>
              <a:rPr lang="en-US" dirty="0"/>
              <a:t>factors, </a:t>
            </a:r>
            <a:endParaRPr lang="en-US" dirty="0" smtClean="0"/>
          </a:p>
          <a:p>
            <a:pPr lvl="1"/>
            <a:r>
              <a:rPr lang="en-US" dirty="0" smtClean="0"/>
              <a:t>training </a:t>
            </a:r>
            <a:r>
              <a:rPr lang="en-US" dirty="0"/>
              <a:t>factors and </a:t>
            </a:r>
            <a:endParaRPr lang="en-US" dirty="0" smtClean="0"/>
          </a:p>
          <a:p>
            <a:pPr lvl="1"/>
            <a:r>
              <a:rPr lang="en-US" dirty="0" smtClean="0"/>
              <a:t>psychological </a:t>
            </a:r>
            <a:r>
              <a:rPr lang="en-US" dirty="0"/>
              <a:t>factors</a:t>
            </a:r>
            <a:r>
              <a:rPr lang="en-US" dirty="0" smtClean="0"/>
              <a:t>.</a:t>
            </a:r>
          </a:p>
          <a:p>
            <a:pPr lvl="1"/>
            <a:endParaRPr lang="en-US" dirty="0"/>
          </a:p>
          <a:p>
            <a:pPr lvl="2"/>
            <a:r>
              <a:rPr lang="en-US" dirty="0" smtClean="0"/>
              <a:t>See paper for further reading - Moodle </a:t>
            </a:r>
            <a:endParaRPr lang="en-US" dirty="0"/>
          </a:p>
        </p:txBody>
      </p:sp>
    </p:spTree>
    <p:custDataLst>
      <p:tags r:id="rId1"/>
    </p:custDataLst>
    <p:extLst>
      <p:ext uri="{BB962C8B-B14F-4D97-AF65-F5344CB8AC3E}">
        <p14:creationId xmlns:p14="http://schemas.microsoft.com/office/powerpoint/2010/main" val="248316454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The role of the primary influences outlined above is often influenced by </a:t>
            </a:r>
            <a:r>
              <a:rPr lang="en-US" i="1" dirty="0"/>
              <a:t>secondary </a:t>
            </a:r>
            <a:r>
              <a:rPr lang="en-US" dirty="0"/>
              <a:t>factors relevant to the sport performed. </a:t>
            </a:r>
            <a:endParaRPr lang="en-US" dirty="0" smtClean="0"/>
          </a:p>
          <a:p>
            <a:pPr lvl="1"/>
            <a:r>
              <a:rPr lang="en-US" dirty="0" smtClean="0"/>
              <a:t>Cultural Importance </a:t>
            </a:r>
          </a:p>
          <a:p>
            <a:pPr lvl="1"/>
            <a:r>
              <a:rPr lang="en-US" dirty="0" smtClean="0"/>
              <a:t>Instructional Resources </a:t>
            </a:r>
          </a:p>
          <a:p>
            <a:pPr lvl="1"/>
            <a:r>
              <a:rPr lang="en-US" dirty="0" smtClean="0"/>
              <a:t>Family Support</a:t>
            </a:r>
          </a:p>
          <a:p>
            <a:pPr lvl="1"/>
            <a:r>
              <a:rPr lang="en-US" dirty="0" smtClean="0"/>
              <a:t>Sport Maturity </a:t>
            </a:r>
          </a:p>
          <a:p>
            <a:pPr lvl="1"/>
            <a:r>
              <a:rPr lang="en-US" dirty="0" smtClean="0"/>
              <a:t>Depth of Competition </a:t>
            </a:r>
            <a:endParaRPr lang="en-US" dirty="0"/>
          </a:p>
        </p:txBody>
      </p:sp>
    </p:spTree>
    <p:custDataLst>
      <p:tags r:id="rId1"/>
    </p:custDataLst>
    <p:extLst>
      <p:ext uri="{BB962C8B-B14F-4D97-AF65-F5344CB8AC3E}">
        <p14:creationId xmlns:p14="http://schemas.microsoft.com/office/powerpoint/2010/main" val="2151019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 Make Notes and Discuss:</a:t>
            </a:r>
            <a:endParaRPr lang="en-GB" dirty="0"/>
          </a:p>
        </p:txBody>
      </p:sp>
      <p:sp>
        <p:nvSpPr>
          <p:cNvPr id="3" name="Content Placeholder 2"/>
          <p:cNvSpPr>
            <a:spLocks noGrp="1"/>
          </p:cNvSpPr>
          <p:nvPr>
            <p:ph idx="1"/>
          </p:nvPr>
        </p:nvSpPr>
        <p:spPr/>
        <p:txBody>
          <a:bodyPr/>
          <a:lstStyle/>
          <a:p>
            <a:pPr lvl="1"/>
            <a:r>
              <a:rPr lang="en-US" dirty="0"/>
              <a:t>genetic factors, </a:t>
            </a:r>
          </a:p>
          <a:p>
            <a:pPr lvl="1"/>
            <a:r>
              <a:rPr lang="en-US" dirty="0"/>
              <a:t>training factors and </a:t>
            </a:r>
          </a:p>
          <a:p>
            <a:pPr lvl="1"/>
            <a:r>
              <a:rPr lang="en-US" dirty="0"/>
              <a:t>psychological factors</a:t>
            </a:r>
            <a:r>
              <a:rPr lang="en-US" dirty="0" smtClean="0"/>
              <a:t>.</a:t>
            </a:r>
          </a:p>
          <a:p>
            <a:pPr lvl="1"/>
            <a:r>
              <a:rPr lang="en-US" dirty="0"/>
              <a:t>Cultural Importance </a:t>
            </a:r>
          </a:p>
          <a:p>
            <a:pPr lvl="1"/>
            <a:r>
              <a:rPr lang="en-US" dirty="0"/>
              <a:t>Instructional Resources </a:t>
            </a:r>
          </a:p>
          <a:p>
            <a:pPr lvl="1"/>
            <a:r>
              <a:rPr lang="en-US" dirty="0"/>
              <a:t>Family Support</a:t>
            </a:r>
          </a:p>
          <a:p>
            <a:pPr lvl="1"/>
            <a:r>
              <a:rPr lang="en-US" dirty="0"/>
              <a:t>Sport Maturity </a:t>
            </a:r>
          </a:p>
          <a:p>
            <a:pPr lvl="1"/>
            <a:r>
              <a:rPr lang="en-US" dirty="0"/>
              <a:t>Depth of Competition </a:t>
            </a:r>
          </a:p>
          <a:p>
            <a:pPr lvl="1"/>
            <a:endParaRPr lang="en-US" dirty="0"/>
          </a:p>
          <a:p>
            <a:pPr marL="0" indent="0">
              <a:buNone/>
            </a:pPr>
            <a:endParaRPr lang="en-GB" dirty="0"/>
          </a:p>
        </p:txBody>
      </p:sp>
    </p:spTree>
    <p:extLst>
      <p:ext uri="{BB962C8B-B14F-4D97-AF65-F5344CB8AC3E}">
        <p14:creationId xmlns:p14="http://schemas.microsoft.com/office/powerpoint/2010/main" val="254704868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27038"/>
            <a:ext cx="8229600" cy="1143000"/>
          </a:xfrm>
        </p:spPr>
        <p:txBody>
          <a:bodyPr>
            <a:noAutofit/>
          </a:bodyPr>
          <a:lstStyle/>
          <a:p>
            <a:r>
              <a:rPr lang="en-US" sz="3200" dirty="0"/>
              <a:t>U.S. Olympians Describe the Success Factors and Obstacles that Most Influenced their Olympic Development </a:t>
            </a:r>
            <a:br>
              <a:rPr lang="en-US" sz="3200" dirty="0"/>
            </a:br>
            <a:endParaRPr lang="en-GB" sz="3200" dirty="0"/>
          </a:p>
        </p:txBody>
      </p:sp>
      <p:pic>
        <p:nvPicPr>
          <p:cNvPr id="6" name="Picture 5"/>
          <p:cNvPicPr>
            <a:picLocks noChangeAspect="1"/>
          </p:cNvPicPr>
          <p:nvPr/>
        </p:nvPicPr>
        <p:blipFill>
          <a:blip r:embed="rId2"/>
          <a:stretch>
            <a:fillRect/>
          </a:stretch>
        </p:blipFill>
        <p:spPr>
          <a:xfrm>
            <a:off x="457200" y="1680210"/>
            <a:ext cx="8229600" cy="4466590"/>
          </a:xfrm>
          <a:prstGeom prst="rect">
            <a:avLst/>
          </a:prstGeom>
        </p:spPr>
      </p:pic>
    </p:spTree>
    <p:extLst>
      <p:ext uri="{BB962C8B-B14F-4D97-AF65-F5344CB8AC3E}">
        <p14:creationId xmlns:p14="http://schemas.microsoft.com/office/powerpoint/2010/main" val="323881194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 Structures </a:t>
            </a:r>
            <a:endParaRPr lang="en-GB" dirty="0"/>
          </a:p>
        </p:txBody>
      </p:sp>
      <p:sp>
        <p:nvSpPr>
          <p:cNvPr id="3" name="Content Placeholder 2"/>
          <p:cNvSpPr>
            <a:spLocks noGrp="1"/>
          </p:cNvSpPr>
          <p:nvPr>
            <p:ph idx="1"/>
          </p:nvPr>
        </p:nvSpPr>
        <p:spPr/>
        <p:txBody>
          <a:bodyPr>
            <a:normAutofit fontScale="92500" lnSpcReduction="10000"/>
          </a:bodyPr>
          <a:lstStyle/>
          <a:p>
            <a:r>
              <a:rPr lang="en-GB" dirty="0"/>
              <a:t>"The whole principle came from the idea that if you broke down everything you could think of that goes into riding a bike, and then improved it by 1%, you will get a significant increase when you put them all together," he explained, without looking at all like the evil mastermind of a mysterious sect</a:t>
            </a:r>
            <a:r>
              <a:rPr lang="en-GB" dirty="0" smtClean="0"/>
              <a:t>.</a:t>
            </a:r>
          </a:p>
          <a:p>
            <a:endParaRPr lang="en-GB" dirty="0"/>
          </a:p>
          <a:p>
            <a:pPr marL="0" indent="0">
              <a:buNone/>
            </a:pPr>
            <a:r>
              <a:rPr lang="en-GB" b="1" dirty="0"/>
              <a:t>British Cycling's performance director Dave </a:t>
            </a:r>
            <a:r>
              <a:rPr lang="en-GB" b="1" dirty="0" err="1"/>
              <a:t>Brailsford</a:t>
            </a:r>
            <a:endParaRPr lang="en-GB" dirty="0"/>
          </a:p>
        </p:txBody>
      </p:sp>
    </p:spTree>
    <p:extLst>
      <p:ext uri="{BB962C8B-B14F-4D97-AF65-F5344CB8AC3E}">
        <p14:creationId xmlns:p14="http://schemas.microsoft.com/office/powerpoint/2010/main" val="5656338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68490"/>
            <a:ext cx="8229600" cy="6223379"/>
          </a:xfrm>
        </p:spPr>
        <p:txBody>
          <a:bodyPr>
            <a:normAutofit fontScale="85000" lnSpcReduction="20000"/>
          </a:bodyPr>
          <a:lstStyle/>
          <a:p>
            <a:pPr fontAlgn="base"/>
            <a:r>
              <a:rPr lang="en-GB" dirty="0"/>
              <a:t>"There's fitness and conditioning, of course, but there are other things that might seem on the periphery, like sleeping in the right position, having the same pillow when you are away and training in different places</a:t>
            </a:r>
            <a:r>
              <a:rPr lang="en-GB" dirty="0" smtClean="0"/>
              <a:t>.</a:t>
            </a:r>
          </a:p>
          <a:p>
            <a:pPr fontAlgn="base"/>
            <a:endParaRPr lang="en-GB" dirty="0"/>
          </a:p>
          <a:p>
            <a:pPr fontAlgn="base"/>
            <a:r>
              <a:rPr lang="en-GB" dirty="0"/>
              <a:t>"Do you really know how to clean your hands? Without leaving the bits between your fingers</a:t>
            </a:r>
            <a:r>
              <a:rPr lang="en-GB" dirty="0" smtClean="0"/>
              <a:t>?</a:t>
            </a:r>
          </a:p>
          <a:p>
            <a:pPr fontAlgn="base"/>
            <a:endParaRPr lang="en-GB" dirty="0"/>
          </a:p>
          <a:p>
            <a:pPr fontAlgn="base"/>
            <a:r>
              <a:rPr lang="en-GB" dirty="0"/>
              <a:t>"If you do things like that properly, you will get ill a little bit less</a:t>
            </a:r>
            <a:r>
              <a:rPr lang="en-GB" dirty="0" smtClean="0"/>
              <a:t>.</a:t>
            </a:r>
          </a:p>
          <a:p>
            <a:pPr fontAlgn="base"/>
            <a:endParaRPr lang="en-GB" dirty="0"/>
          </a:p>
          <a:p>
            <a:pPr fontAlgn="base"/>
            <a:r>
              <a:rPr lang="en-GB" dirty="0"/>
              <a:t>"They're tiny things but if you clump them together it makes a big difference."</a:t>
            </a:r>
          </a:p>
          <a:p>
            <a:pPr marL="0" indent="0">
              <a:buNone/>
            </a:pPr>
            <a:endParaRPr lang="en-GB" b="1" dirty="0" smtClean="0"/>
          </a:p>
          <a:p>
            <a:pPr marL="0" indent="0">
              <a:buNone/>
            </a:pPr>
            <a:r>
              <a:rPr lang="en-GB" b="1" dirty="0" smtClean="0"/>
              <a:t>British </a:t>
            </a:r>
            <a:r>
              <a:rPr lang="en-GB" b="1" dirty="0"/>
              <a:t>Cycling's performance director Dave </a:t>
            </a:r>
            <a:r>
              <a:rPr lang="en-GB" b="1" dirty="0" err="1"/>
              <a:t>Brailsford</a:t>
            </a:r>
            <a:endParaRPr lang="en-GB" dirty="0"/>
          </a:p>
        </p:txBody>
      </p:sp>
    </p:spTree>
    <p:extLst>
      <p:ext uri="{BB962C8B-B14F-4D97-AF65-F5344CB8AC3E}">
        <p14:creationId xmlns:p14="http://schemas.microsoft.com/office/powerpoint/2010/main" val="5461900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Your Conclusion? </a:t>
            </a:r>
            <a:endParaRPr lang="en-US" dirty="0"/>
          </a:p>
        </p:txBody>
      </p:sp>
      <p:sp>
        <p:nvSpPr>
          <p:cNvPr id="3" name="Content Placeholder 2"/>
          <p:cNvSpPr>
            <a:spLocks noGrp="1"/>
          </p:cNvSpPr>
          <p:nvPr>
            <p:ph idx="1"/>
          </p:nvPr>
        </p:nvSpPr>
        <p:spPr/>
        <p:txBody>
          <a:bodyPr>
            <a:normAutofit/>
          </a:bodyPr>
          <a:lstStyle/>
          <a:p>
            <a:pPr marL="0" indent="0" algn="ctr">
              <a:buNone/>
            </a:pPr>
            <a:endParaRPr lang="en-US" sz="1200" dirty="0" smtClean="0"/>
          </a:p>
          <a:p>
            <a:pPr marL="0" indent="0" algn="ctr">
              <a:buNone/>
            </a:pPr>
            <a:endParaRPr lang="en-US" sz="1200" dirty="0"/>
          </a:p>
          <a:p>
            <a:pPr marL="0" indent="0" algn="ctr">
              <a:buNone/>
            </a:pPr>
            <a:endParaRPr lang="en-US" sz="1200" dirty="0" smtClean="0"/>
          </a:p>
          <a:p>
            <a:pPr marL="0" indent="0">
              <a:buNone/>
            </a:pPr>
            <a:r>
              <a:rPr lang="en-US" sz="2800" dirty="0" smtClean="0"/>
              <a:t>In groups of 3-4, read over the papers and have a professional discussion/debate on what is the most important factor, Nature </a:t>
            </a:r>
            <a:r>
              <a:rPr lang="en-US" sz="2800" dirty="0" err="1" smtClean="0"/>
              <a:t>Vs</a:t>
            </a:r>
            <a:r>
              <a:rPr lang="en-US" sz="2800" dirty="0" smtClean="0"/>
              <a:t> </a:t>
            </a:r>
            <a:r>
              <a:rPr lang="en-US" sz="2800" dirty="0" err="1" smtClean="0"/>
              <a:t>Nuture</a:t>
            </a:r>
            <a:r>
              <a:rPr lang="en-US" sz="2800" dirty="0" smtClean="0"/>
              <a:t>??</a:t>
            </a:r>
          </a:p>
          <a:p>
            <a:pPr marL="0" indent="0">
              <a:buNone/>
            </a:pPr>
            <a:endParaRPr lang="en-US" sz="2800"/>
          </a:p>
          <a:p>
            <a:pPr marL="0" indent="0">
              <a:buNone/>
            </a:pPr>
            <a:endParaRPr lang="en-US" sz="2800" dirty="0"/>
          </a:p>
          <a:p>
            <a:pPr marL="0" indent="0" algn="ctr">
              <a:buNone/>
            </a:pPr>
            <a:endParaRPr lang="en-US" sz="1200" dirty="0"/>
          </a:p>
        </p:txBody>
      </p:sp>
    </p:spTree>
    <p:custDataLst>
      <p:tags r:id="rId1"/>
    </p:custDataLst>
    <p:extLst>
      <p:ext uri="{BB962C8B-B14F-4D97-AF65-F5344CB8AC3E}">
        <p14:creationId xmlns:p14="http://schemas.microsoft.com/office/powerpoint/2010/main" val="26939866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smtClean="0"/>
          </a:p>
          <a:p>
            <a:endParaRPr lang="en-US" dirty="0"/>
          </a:p>
          <a:p>
            <a:r>
              <a:rPr lang="en-US" dirty="0" smtClean="0"/>
              <a:t>It </a:t>
            </a:r>
            <a:r>
              <a:rPr lang="en-US" dirty="0"/>
              <a:t>is becoming </a:t>
            </a:r>
            <a:r>
              <a:rPr lang="en-US" dirty="0" smtClean="0"/>
              <a:t>clear </a:t>
            </a:r>
            <a:r>
              <a:rPr lang="en-US" dirty="0"/>
              <a:t>that sports performance is the result of </a:t>
            </a:r>
            <a:r>
              <a:rPr lang="en-US" dirty="0" smtClean="0"/>
              <a:t>interactions </a:t>
            </a:r>
            <a:r>
              <a:rPr lang="en-US" dirty="0"/>
              <a:t>among a host of genes and environmental </a:t>
            </a:r>
            <a:r>
              <a:rPr lang="en-US" dirty="0" smtClean="0"/>
              <a:t>constraints</a:t>
            </a:r>
            <a:r>
              <a:rPr lang="en-US" dirty="0"/>
              <a:t>. </a:t>
            </a:r>
            <a:endParaRPr lang="en-US" dirty="0" smtClean="0"/>
          </a:p>
          <a:p>
            <a:endParaRPr lang="en-US" dirty="0"/>
          </a:p>
        </p:txBody>
      </p:sp>
    </p:spTree>
    <p:custDataLst>
      <p:tags r:id="rId1"/>
    </p:custDataLst>
    <p:extLst>
      <p:ext uri="{BB962C8B-B14F-4D97-AF65-F5344CB8AC3E}">
        <p14:creationId xmlns:p14="http://schemas.microsoft.com/office/powerpoint/2010/main" val="75125455"/>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269</TotalTime>
  <Words>767</Words>
  <Application>Microsoft Office PowerPoint</Application>
  <PresentationFormat>On-screen Show (4:3)</PresentationFormat>
  <Paragraphs>95</Paragraphs>
  <Slides>21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Calibri</vt:lpstr>
      <vt:lpstr>Office Theme</vt:lpstr>
      <vt:lpstr>Nature Vs. Nurture </vt:lpstr>
      <vt:lpstr>PowerPoint Presentation</vt:lpstr>
      <vt:lpstr>BBC Olympics Coverage, London 2012</vt:lpstr>
      <vt:lpstr>Athlete Development </vt:lpstr>
      <vt:lpstr>Cont..</vt:lpstr>
      <vt:lpstr>PowerPoint Presentation</vt:lpstr>
      <vt:lpstr>Genetics and Athletic Performance </vt:lpstr>
      <vt:lpstr>PowerPoint Presentation</vt:lpstr>
      <vt:lpstr>PowerPoint Presentation</vt:lpstr>
      <vt:lpstr>PowerPoint Presentation</vt:lpstr>
      <vt:lpstr>Environmental Factors </vt:lpstr>
      <vt:lpstr>Genetics </vt:lpstr>
      <vt:lpstr>The Olympic Journey: Born Winners </vt:lpstr>
      <vt:lpstr>A review of primary and secondary influences on sport expertise </vt:lpstr>
      <vt:lpstr>PowerPoint Presentation</vt:lpstr>
      <vt:lpstr>Task - Make Notes and Discuss:</vt:lpstr>
      <vt:lpstr>U.S. Olympians Describe the Success Factors and Obstacles that Most Influenced their Olympic Development  </vt:lpstr>
      <vt:lpstr>Environment: Structures </vt:lpstr>
      <vt:lpstr>PowerPoint Presentation</vt:lpstr>
      <vt:lpstr>Your Conclusion? </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Nature Vs. Nurture</dc:title>
  <dc:creator>james prosser</dc:creator>
  <cp:lastModifiedBy>Andy</cp:lastModifiedBy>
  <cp:revision>19</cp:revision>
  <dcterms:created xsi:type="dcterms:W3CDTF">2015-12-10T19:24:04Z</dcterms:created>
  <dcterms:modified xsi:type="dcterms:W3CDTF">2016-01-30T20:52:18Z</dcterms:modified>
</cp:coreProperties>
</file>