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8" r:id="rId2"/>
    <p:sldId id="264" r:id="rId3"/>
    <p:sldId id="256" r:id="rId4"/>
    <p:sldId id="260" r:id="rId5"/>
    <p:sldId id="261" r:id="rId6"/>
    <p:sldId id="262" r:id="rId7"/>
    <p:sldId id="263" r:id="rId8"/>
    <p:sldId id="265" r:id="rId9"/>
    <p:sldId id="25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681" autoAdjust="0"/>
    <p:restoredTop sz="94660"/>
  </p:normalViewPr>
  <p:slideViewPr>
    <p:cSldViewPr snapToGrid="0">
      <p:cViewPr varScale="1">
        <p:scale>
          <a:sx n="78" d="100"/>
          <a:sy n="78" d="100"/>
        </p:scale>
        <p:origin x="893"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8C3AF51-3085-4F90-9544-A6CF91CF95C4}" type="datetimeFigureOut">
              <a:rPr lang="en-GB" smtClean="0"/>
              <a:t>20/03/2026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7BCD07-A598-4BDB-8D7B-3E0C7C857C9B}" type="slidenum">
              <a:rPr lang="en-GB" smtClean="0"/>
              <a:t>‹#›</a:t>
            </a:fld>
            <a:endParaRPr lang="en-GB"/>
          </a:p>
        </p:txBody>
      </p:sp>
    </p:spTree>
    <p:extLst>
      <p:ext uri="{BB962C8B-B14F-4D97-AF65-F5344CB8AC3E}">
        <p14:creationId xmlns:p14="http://schemas.microsoft.com/office/powerpoint/2010/main" val="11373776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78C3AF51-3085-4F90-9544-A6CF91CF95C4}" type="datetimeFigureOut">
              <a:rPr lang="en-GB" smtClean="0"/>
              <a:t>20/03/2026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7BCD07-A598-4BDB-8D7B-3E0C7C857C9B}" type="slidenum">
              <a:rPr lang="en-GB" smtClean="0"/>
              <a:t>‹#›</a:t>
            </a:fld>
            <a:endParaRPr lang="en-GB"/>
          </a:p>
        </p:txBody>
      </p:sp>
    </p:spTree>
    <p:extLst>
      <p:ext uri="{BB962C8B-B14F-4D97-AF65-F5344CB8AC3E}">
        <p14:creationId xmlns:p14="http://schemas.microsoft.com/office/powerpoint/2010/main" val="3508363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8C3AF51-3085-4F90-9544-A6CF91CF95C4}" type="datetimeFigureOut">
              <a:rPr lang="en-GB" smtClean="0"/>
              <a:t>20/03/2026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7BCD07-A598-4BDB-8D7B-3E0C7C857C9B}" type="slidenum">
              <a:rPr lang="en-GB" smtClean="0"/>
              <a:t>‹#›</a:t>
            </a:fld>
            <a:endParaRPr lang="en-GB"/>
          </a:p>
        </p:txBody>
      </p:sp>
    </p:spTree>
    <p:extLst>
      <p:ext uri="{BB962C8B-B14F-4D97-AF65-F5344CB8AC3E}">
        <p14:creationId xmlns:p14="http://schemas.microsoft.com/office/powerpoint/2010/main" val="26822240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8C3AF51-3085-4F90-9544-A6CF91CF95C4}" type="datetimeFigureOut">
              <a:rPr lang="en-GB" smtClean="0"/>
              <a:t>20/03/2026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7BCD07-A598-4BDB-8D7B-3E0C7C857C9B}" type="slidenum">
              <a:rPr lang="en-GB" smtClean="0"/>
              <a:t>‹#›</a:t>
            </a:fld>
            <a:endParaRPr lang="en-GB"/>
          </a:p>
        </p:txBody>
      </p:sp>
    </p:spTree>
    <p:extLst>
      <p:ext uri="{BB962C8B-B14F-4D97-AF65-F5344CB8AC3E}">
        <p14:creationId xmlns:p14="http://schemas.microsoft.com/office/powerpoint/2010/main" val="2142640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8C3AF51-3085-4F90-9544-A6CF91CF95C4}" type="datetimeFigureOut">
              <a:rPr lang="en-GB" smtClean="0"/>
              <a:t>20/03/2026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77BCD07-A598-4BDB-8D7B-3E0C7C857C9B}" type="slidenum">
              <a:rPr lang="en-GB" smtClean="0"/>
              <a:t>‹#›</a:t>
            </a:fld>
            <a:endParaRPr lang="en-GB"/>
          </a:p>
        </p:txBody>
      </p:sp>
    </p:spTree>
    <p:extLst>
      <p:ext uri="{BB962C8B-B14F-4D97-AF65-F5344CB8AC3E}">
        <p14:creationId xmlns:p14="http://schemas.microsoft.com/office/powerpoint/2010/main" val="23002371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78C3AF51-3085-4F90-9544-A6CF91CF95C4}" type="datetimeFigureOut">
              <a:rPr lang="en-GB" smtClean="0"/>
              <a:t>20/03/2026</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D77BCD07-A598-4BDB-8D7B-3E0C7C857C9B}" type="slidenum">
              <a:rPr lang="en-GB" smtClean="0"/>
              <a:t>‹#›</a:t>
            </a:fld>
            <a:endParaRPr lang="en-GB"/>
          </a:p>
        </p:txBody>
      </p:sp>
    </p:spTree>
    <p:extLst>
      <p:ext uri="{BB962C8B-B14F-4D97-AF65-F5344CB8AC3E}">
        <p14:creationId xmlns:p14="http://schemas.microsoft.com/office/powerpoint/2010/main" val="21295828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78C3AF51-3085-4F90-9544-A6CF91CF95C4}" type="datetimeFigureOut">
              <a:rPr lang="en-GB" smtClean="0"/>
              <a:t>20/03/2026</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D77BCD07-A598-4BDB-8D7B-3E0C7C857C9B}" type="slidenum">
              <a:rPr lang="en-GB" smtClean="0"/>
              <a:t>‹#›</a:t>
            </a:fld>
            <a:endParaRPr lang="en-GB"/>
          </a:p>
        </p:txBody>
      </p:sp>
    </p:spTree>
    <p:extLst>
      <p:ext uri="{BB962C8B-B14F-4D97-AF65-F5344CB8AC3E}">
        <p14:creationId xmlns:p14="http://schemas.microsoft.com/office/powerpoint/2010/main" val="10956021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78C3AF51-3085-4F90-9544-A6CF91CF95C4}" type="datetimeFigureOut">
              <a:rPr lang="en-GB" smtClean="0"/>
              <a:t>20/03/2026</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D77BCD07-A598-4BDB-8D7B-3E0C7C857C9B}" type="slidenum">
              <a:rPr lang="en-GB" smtClean="0"/>
              <a:t>‹#›</a:t>
            </a:fld>
            <a:endParaRPr lang="en-GB"/>
          </a:p>
        </p:txBody>
      </p:sp>
    </p:spTree>
    <p:extLst>
      <p:ext uri="{BB962C8B-B14F-4D97-AF65-F5344CB8AC3E}">
        <p14:creationId xmlns:p14="http://schemas.microsoft.com/office/powerpoint/2010/main" val="42799590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8C3AF51-3085-4F90-9544-A6CF91CF95C4}" type="datetimeFigureOut">
              <a:rPr lang="en-GB" smtClean="0"/>
              <a:t>20/03/2026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7BCD07-A598-4BDB-8D7B-3E0C7C857C9B}" type="slidenum">
              <a:rPr lang="en-GB" smtClean="0"/>
              <a:t>‹#›</a:t>
            </a:fld>
            <a:endParaRPr lang="en-GB"/>
          </a:p>
        </p:txBody>
      </p:sp>
    </p:spTree>
    <p:extLst>
      <p:ext uri="{BB962C8B-B14F-4D97-AF65-F5344CB8AC3E}">
        <p14:creationId xmlns:p14="http://schemas.microsoft.com/office/powerpoint/2010/main" val="36440976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8C3AF51-3085-4F90-9544-A6CF91CF95C4}" type="datetimeFigureOut">
              <a:rPr lang="en-GB" smtClean="0"/>
              <a:t>20/03/2026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7BCD07-A598-4BDB-8D7B-3E0C7C857C9B}" type="slidenum">
              <a:rPr lang="en-GB" smtClean="0"/>
              <a:t>‹#›</a:t>
            </a:fld>
            <a:endParaRPr lang="en-GB"/>
          </a:p>
        </p:txBody>
      </p:sp>
    </p:spTree>
    <p:extLst>
      <p:ext uri="{BB962C8B-B14F-4D97-AF65-F5344CB8AC3E}">
        <p14:creationId xmlns:p14="http://schemas.microsoft.com/office/powerpoint/2010/main" val="41353201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78C3AF51-3085-4F90-9544-A6CF91CF95C4}" type="datetimeFigureOut">
              <a:rPr lang="en-GB" smtClean="0"/>
              <a:t>20/03/2026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7BCD07-A598-4BDB-8D7B-3E0C7C857C9B}" type="slidenum">
              <a:rPr lang="en-GB" smtClean="0"/>
              <a:t>‹#›</a:t>
            </a:fld>
            <a:endParaRPr lang="en-GB"/>
          </a:p>
        </p:txBody>
      </p:sp>
    </p:spTree>
    <p:extLst>
      <p:ext uri="{BB962C8B-B14F-4D97-AF65-F5344CB8AC3E}">
        <p14:creationId xmlns:p14="http://schemas.microsoft.com/office/powerpoint/2010/main" val="25469634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78C3AF51-3085-4F90-9544-A6CF91CF95C4}" type="datetimeFigureOut">
              <a:rPr lang="en-GB" smtClean="0"/>
              <a:t>20/03/2026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7BCD07-A598-4BDB-8D7B-3E0C7C857C9B}"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0275734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8C3AF51-3085-4F90-9544-A6CF91CF95C4}" type="datetimeFigureOut">
              <a:rPr lang="en-GB" smtClean="0"/>
              <a:t>20/03/2026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7BCD07-A598-4BDB-8D7B-3E0C7C857C9B}" type="slidenum">
              <a:rPr lang="en-GB" smtClean="0"/>
              <a:t>‹#›</a:t>
            </a:fld>
            <a:endParaRPr lang="en-GB"/>
          </a:p>
        </p:txBody>
      </p:sp>
    </p:spTree>
    <p:extLst>
      <p:ext uri="{BB962C8B-B14F-4D97-AF65-F5344CB8AC3E}">
        <p14:creationId xmlns:p14="http://schemas.microsoft.com/office/powerpoint/2010/main" val="5380497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78C3AF51-3085-4F90-9544-A6CF91CF95C4}" type="datetimeFigureOut">
              <a:rPr lang="en-GB" smtClean="0"/>
              <a:t>20/03/2026</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7BCD07-A598-4BDB-8D7B-3E0C7C857C9B}" type="slidenum">
              <a:rPr lang="en-GB" smtClean="0"/>
              <a:t>‹#›</a:t>
            </a:fld>
            <a:endParaRPr lang="en-GB"/>
          </a:p>
        </p:txBody>
      </p:sp>
    </p:spTree>
    <p:extLst>
      <p:ext uri="{BB962C8B-B14F-4D97-AF65-F5344CB8AC3E}">
        <p14:creationId xmlns:p14="http://schemas.microsoft.com/office/powerpoint/2010/main" val="29492241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78C3AF51-3085-4F90-9544-A6CF91CF95C4}" type="datetimeFigureOut">
              <a:rPr lang="en-GB" smtClean="0"/>
              <a:t>20/03/2026</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7BCD07-A598-4BDB-8D7B-3E0C7C857C9B}" type="slidenum">
              <a:rPr lang="en-GB" smtClean="0"/>
              <a:t>‹#›</a:t>
            </a:fld>
            <a:endParaRPr lang="en-GB"/>
          </a:p>
        </p:txBody>
      </p:sp>
    </p:spTree>
    <p:extLst>
      <p:ext uri="{BB962C8B-B14F-4D97-AF65-F5344CB8AC3E}">
        <p14:creationId xmlns:p14="http://schemas.microsoft.com/office/powerpoint/2010/main" val="1712148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8C3AF51-3085-4F90-9544-A6CF91CF95C4}" type="datetimeFigureOut">
              <a:rPr lang="en-GB" smtClean="0"/>
              <a:t>20/03/2026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7BCD07-A598-4BDB-8D7B-3E0C7C857C9B}" type="slidenum">
              <a:rPr lang="en-GB" smtClean="0"/>
              <a:t>‹#›</a:t>
            </a:fld>
            <a:endParaRPr lang="en-GB"/>
          </a:p>
        </p:txBody>
      </p:sp>
    </p:spTree>
    <p:extLst>
      <p:ext uri="{BB962C8B-B14F-4D97-AF65-F5344CB8AC3E}">
        <p14:creationId xmlns:p14="http://schemas.microsoft.com/office/powerpoint/2010/main" val="51114444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8C3AF51-3085-4F90-9544-A6CF91CF95C4}" type="datetimeFigureOut">
              <a:rPr lang="en-GB" smtClean="0"/>
              <a:t>20/03/2026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7BCD07-A598-4BDB-8D7B-3E0C7C857C9B}" type="slidenum">
              <a:rPr lang="en-GB" smtClean="0"/>
              <a:t>‹#›</a:t>
            </a:fld>
            <a:endParaRPr lang="en-GB"/>
          </a:p>
        </p:txBody>
      </p:sp>
    </p:spTree>
    <p:extLst>
      <p:ext uri="{BB962C8B-B14F-4D97-AF65-F5344CB8AC3E}">
        <p14:creationId xmlns:p14="http://schemas.microsoft.com/office/powerpoint/2010/main" val="22426388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78C3AF51-3085-4F90-9544-A6CF91CF95C4}" type="datetimeFigureOut">
              <a:rPr lang="en-GB" smtClean="0"/>
              <a:t>20/03/2026</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77BCD07-A598-4BDB-8D7B-3E0C7C857C9B}" type="slidenum">
              <a:rPr lang="en-GB" smtClean="0"/>
              <a:t>‹#›</a:t>
            </a:fld>
            <a:endParaRPr lang="en-GB"/>
          </a:p>
        </p:txBody>
      </p:sp>
    </p:spTree>
    <p:extLst>
      <p:ext uri="{BB962C8B-B14F-4D97-AF65-F5344CB8AC3E}">
        <p14:creationId xmlns:p14="http://schemas.microsoft.com/office/powerpoint/2010/main" val="588190426"/>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www.skillsforcare.org.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97B3D0-3C41-DD48-8F71-5C87BF2F6A3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A513654-FF58-E6D8-8BA6-DE94020B554E}"/>
              </a:ext>
            </a:extLst>
          </p:cNvPr>
          <p:cNvSpPr>
            <a:spLocks noGrp="1"/>
          </p:cNvSpPr>
          <p:nvPr>
            <p:ph idx="1"/>
          </p:nvPr>
        </p:nvSpPr>
        <p:spPr/>
        <p:txBody>
          <a:bodyPr/>
          <a:lstStyle/>
          <a:p>
            <a:r>
              <a:rPr lang="en-GB" altLang="en-US" dirty="0"/>
              <a:t>Module Title: </a:t>
            </a:r>
            <a:r>
              <a:rPr lang="en-GB" altLang="en-US" b="1" i="1" dirty="0"/>
              <a:t>Professional Career Development within H&amp;SC</a:t>
            </a:r>
          </a:p>
          <a:p>
            <a:r>
              <a:rPr lang="en-GB" altLang="en-US" u="sng" dirty="0"/>
              <a:t>Module Number</a:t>
            </a:r>
            <a:r>
              <a:rPr lang="en-GB" altLang="en-US" dirty="0"/>
              <a:t>: </a:t>
            </a:r>
            <a:r>
              <a:rPr lang="en-GB" altLang="en-US" b="1" i="1" dirty="0"/>
              <a:t>LCHS 4009 (LON)</a:t>
            </a:r>
          </a:p>
          <a:p>
            <a:r>
              <a:rPr lang="en-GB" altLang="en-US" u="sng" dirty="0"/>
              <a:t>Assignment No</a:t>
            </a:r>
            <a:r>
              <a:rPr lang="en-GB" altLang="en-US" b="1" i="1" dirty="0"/>
              <a:t>:     ASSIGNMENT 1</a:t>
            </a:r>
          </a:p>
          <a:p>
            <a:r>
              <a:rPr lang="en-GB" altLang="en-US" u="sng" dirty="0"/>
              <a:t>Student </a:t>
            </a:r>
            <a:r>
              <a:rPr lang="en-GB" altLang="en-US" u="sng" dirty="0" err="1"/>
              <a:t>Name</a:t>
            </a:r>
            <a:r>
              <a:rPr lang="en-GB" altLang="en-US" b="1" i="1" dirty="0" err="1"/>
              <a:t>:Lulit</a:t>
            </a:r>
            <a:r>
              <a:rPr lang="en-GB" altLang="en-US" b="1" i="1" dirty="0"/>
              <a:t> Hailu</a:t>
            </a:r>
          </a:p>
          <a:p>
            <a:r>
              <a:rPr lang="en-GB" altLang="en-US" u="sng" dirty="0"/>
              <a:t>Student ID: </a:t>
            </a:r>
            <a:r>
              <a:rPr lang="en-GB" dirty="0"/>
              <a:t>2435932</a:t>
            </a:r>
            <a:endParaRPr lang="en-GB" altLang="en-US" b="1" i="1" dirty="0"/>
          </a:p>
          <a:p>
            <a:r>
              <a:rPr lang="en-GB" altLang="en-US" u="sng" dirty="0"/>
              <a:t>Lecturer’s Name</a:t>
            </a:r>
            <a:r>
              <a:rPr lang="en-GB" altLang="en-US" b="1" i="1" dirty="0"/>
              <a:t>:</a:t>
            </a:r>
            <a:r>
              <a:rPr lang="en-GB" dirty="0"/>
              <a:t> DR Christopher </a:t>
            </a:r>
            <a:r>
              <a:rPr lang="en-GB" dirty="0" err="1"/>
              <a:t>Mafuva</a:t>
            </a:r>
            <a:endParaRPr lang="en-GB" altLang="en-US" b="1" i="1" dirty="0"/>
          </a:p>
          <a:p>
            <a:endParaRPr lang="en-GB" dirty="0"/>
          </a:p>
        </p:txBody>
      </p:sp>
    </p:spTree>
    <p:extLst>
      <p:ext uri="{BB962C8B-B14F-4D97-AF65-F5344CB8AC3E}">
        <p14:creationId xmlns:p14="http://schemas.microsoft.com/office/powerpoint/2010/main" val="15208951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F8C886D-28EA-F795-EFA3-F037675D31C5}"/>
              </a:ext>
            </a:extLst>
          </p:cNvPr>
          <p:cNvSpPr>
            <a:spLocks noGrp="1"/>
          </p:cNvSpPr>
          <p:nvPr>
            <p:ph idx="1"/>
          </p:nvPr>
        </p:nvSpPr>
        <p:spPr>
          <a:xfrm>
            <a:off x="1032388" y="511278"/>
            <a:ext cx="9017466" cy="5299588"/>
          </a:xfrm>
        </p:spPr>
        <p:txBody>
          <a:bodyPr/>
          <a:lstStyle/>
          <a:p>
            <a:pPr marL="0" indent="0" algn="ctr">
              <a:buNone/>
            </a:pPr>
            <a:r>
              <a:rPr lang="en-US" dirty="0"/>
              <a:t> INTRODUCTION </a:t>
            </a:r>
          </a:p>
          <a:p>
            <a:pPr marL="0" indent="0">
              <a:buNone/>
            </a:pPr>
            <a:endParaRPr lang="en-GB" dirty="0"/>
          </a:p>
          <a:p>
            <a:r>
              <a:rPr lang="en-GB" altLang="en-US" dirty="0"/>
              <a:t>I WILL talking about– </a:t>
            </a:r>
            <a:r>
              <a:rPr lang="en-GB" altLang="en-US" dirty="0" err="1"/>
              <a:t>communcation</a:t>
            </a:r>
            <a:r>
              <a:rPr lang="en-GB" altLang="en-US" dirty="0"/>
              <a:t>  health and social care today I will also go through some of </a:t>
            </a:r>
            <a:r>
              <a:rPr lang="en-GB" altLang="en-US" dirty="0" err="1"/>
              <a:t>impotants</a:t>
            </a:r>
            <a:r>
              <a:rPr lang="en-GB" altLang="en-US" dirty="0"/>
              <a:t> </a:t>
            </a:r>
          </a:p>
          <a:p>
            <a:r>
              <a:rPr lang="en-US" b="1" dirty="0"/>
              <a:t>Skill Chosen: Communication</a:t>
            </a:r>
            <a:br>
              <a:rPr lang="en-US" dirty="0"/>
            </a:br>
            <a:r>
              <a:rPr lang="en-US" b="1" dirty="0"/>
              <a:t>What it means</a:t>
            </a:r>
            <a:br>
              <a:rPr lang="en-US" dirty="0"/>
            </a:br>
            <a:r>
              <a:rPr lang="en-US" b="1" dirty="0"/>
              <a:t>Why Communication is Essential in Health and Social Care</a:t>
            </a:r>
            <a:endParaRPr lang="en-US" dirty="0"/>
          </a:p>
          <a:p>
            <a:r>
              <a:rPr lang="en-US" b="1" dirty="0"/>
              <a:t>Model: Tuckman’s Team Development Model</a:t>
            </a:r>
          </a:p>
          <a:p>
            <a:r>
              <a:rPr lang="en-US" b="1" dirty="0"/>
              <a:t>Job role and setting</a:t>
            </a:r>
          </a:p>
          <a:p>
            <a:r>
              <a:rPr lang="en-US" b="1" dirty="0"/>
              <a:t>Why this skill matters</a:t>
            </a:r>
            <a:endParaRPr lang="en-US" dirty="0"/>
          </a:p>
          <a:p>
            <a:endParaRPr lang="en-US" dirty="0"/>
          </a:p>
        </p:txBody>
      </p:sp>
    </p:spTree>
    <p:extLst>
      <p:ext uri="{BB962C8B-B14F-4D97-AF65-F5344CB8AC3E}">
        <p14:creationId xmlns:p14="http://schemas.microsoft.com/office/powerpoint/2010/main" val="31500228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5C4601-E8FC-7631-2866-14E29716D903}"/>
              </a:ext>
            </a:extLst>
          </p:cNvPr>
          <p:cNvSpPr>
            <a:spLocks noGrp="1"/>
          </p:cNvSpPr>
          <p:nvPr>
            <p:ph type="ctrTitle"/>
          </p:nvPr>
        </p:nvSpPr>
        <p:spPr>
          <a:xfrm>
            <a:off x="647701" y="401934"/>
            <a:ext cx="5029618" cy="4361870"/>
          </a:xfrm>
        </p:spPr>
        <p:txBody>
          <a:bodyPr>
            <a:normAutofit fontScale="90000"/>
          </a:bodyPr>
          <a:lstStyle/>
          <a:p>
            <a:pPr>
              <a:lnSpc>
                <a:spcPct val="90000"/>
              </a:lnSpc>
            </a:pPr>
            <a:r>
              <a:rPr lang="en-US" sz="2000" b="1" dirty="0"/>
              <a:t>Skill Chosen: Communication</a:t>
            </a:r>
            <a:br>
              <a:rPr lang="en-US" sz="2000" dirty="0"/>
            </a:br>
            <a:r>
              <a:rPr lang="en-US" sz="2000" b="1" dirty="0"/>
              <a:t>What it means</a:t>
            </a:r>
            <a:br>
              <a:rPr lang="en-US" sz="2000" dirty="0"/>
            </a:br>
            <a:r>
              <a:rPr lang="en-US" sz="2000" dirty="0"/>
              <a:t>Communication is sharing information, ideas, or feelings so others can understand  . It includes speaking, listening, writing, and body language (Skills for Care, 2023).</a:t>
            </a:r>
            <a:br>
              <a:rPr lang="en-US" sz="2000" dirty="0"/>
            </a:br>
            <a:r>
              <a:rPr lang="en-US" sz="2000" b="1" dirty="0"/>
              <a:t>In everyday practice</a:t>
            </a:r>
            <a:br>
              <a:rPr lang="en-US" sz="2000" dirty="0"/>
            </a:br>
            <a:r>
              <a:rPr lang="en-US" sz="2000" dirty="0"/>
              <a:t>It includes listening mindfully , speaking clearly, and making sure others understand. In health and social care it helps when talking with patients, patients, and colleagues.</a:t>
            </a:r>
            <a:br>
              <a:rPr lang="en-US" sz="2000" dirty="0"/>
            </a:br>
            <a:r>
              <a:rPr lang="en-US" sz="2000" b="1" dirty="0"/>
              <a:t>How I developed this skill</a:t>
            </a:r>
            <a:br>
              <a:rPr lang="en-US" sz="2000" dirty="0"/>
            </a:br>
            <a:r>
              <a:rPr lang="en-US" sz="2000" dirty="0"/>
              <a:t>I growth is skill through my studies and working with others. I exercise  listening carefully and explaining things clearly during discussions and group work.</a:t>
            </a:r>
            <a:br>
              <a:rPr lang="en-US" sz="1500" dirty="0"/>
            </a:br>
            <a:endParaRPr lang="en-GB" sz="1500" dirty="0"/>
          </a:p>
        </p:txBody>
      </p:sp>
      <p:pic>
        <p:nvPicPr>
          <p:cNvPr id="5" name="Picture 4">
            <a:extLst>
              <a:ext uri="{FF2B5EF4-FFF2-40B4-BE49-F238E27FC236}">
                <a16:creationId xmlns:a16="http://schemas.microsoft.com/office/drawing/2014/main" id="{B0495BF1-29E6-3A2D-35ED-0B8BBB73A6D5}"/>
              </a:ext>
            </a:extLst>
          </p:cNvPr>
          <p:cNvPicPr>
            <a:picLocks noChangeAspect="1"/>
          </p:cNvPicPr>
          <p:nvPr/>
        </p:nvPicPr>
        <p:blipFill>
          <a:blip r:embed="rId3">
            <a:extLst>
              <a:ext uri="{28A0092B-C50C-407E-A947-70E740481C1C}">
                <a14:useLocalDpi xmlns:a14="http://schemas.microsoft.com/office/drawing/2010/main" val="0"/>
              </a:ext>
            </a:extLst>
          </a:blip>
          <a:srcRect l="12263" r="13907" b="2"/>
          <a:stretch>
            <a:fillRect/>
          </a:stretch>
        </p:blipFill>
        <p:spPr>
          <a:xfrm>
            <a:off x="5677319" y="141572"/>
            <a:ext cx="6096001" cy="4622232"/>
          </a:xfrm>
          <a:prstGeom prst="rect">
            <a:avLst/>
          </a:prstGeom>
        </p:spPr>
      </p:pic>
      <p:sp>
        <p:nvSpPr>
          <p:cNvPr id="10" name="Rectangle 9">
            <a:extLst>
              <a:ext uri="{FF2B5EF4-FFF2-40B4-BE49-F238E27FC236}">
                <a16:creationId xmlns:a16="http://schemas.microsoft.com/office/drawing/2014/main" id="{BFEFF673-A9DE-416D-A04E-1D50904542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3795493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65AA78D-8B58-B493-16B5-B250EF8FB023}"/>
              </a:ext>
            </a:extLst>
          </p:cNvPr>
          <p:cNvSpPr>
            <a:spLocks noGrp="1"/>
          </p:cNvSpPr>
          <p:nvPr>
            <p:ph idx="1"/>
          </p:nvPr>
        </p:nvSpPr>
        <p:spPr>
          <a:xfrm>
            <a:off x="570271" y="344129"/>
            <a:ext cx="10783529" cy="5832834"/>
          </a:xfrm>
        </p:spPr>
        <p:txBody>
          <a:bodyPr>
            <a:normAutofit fontScale="92500" lnSpcReduction="20000"/>
          </a:bodyPr>
          <a:lstStyle/>
          <a:p>
            <a:r>
              <a:rPr lang="en-US" b="1" dirty="0"/>
              <a:t>Why Communication is Essential in Health and Social Care</a:t>
            </a:r>
            <a:endParaRPr lang="en-US" dirty="0"/>
          </a:p>
          <a:p>
            <a:r>
              <a:rPr lang="en-US" dirty="0"/>
              <a:t>Communication is important because it helps coworker understand service user’ needs and provide safe and productive care. Clear communication helps reduce mistakes and ensures important information is shared between staff (Bridges et al., 2020).</a:t>
            </a:r>
          </a:p>
          <a:p>
            <a:r>
              <a:rPr lang="en-US" b="1" dirty="0"/>
              <a:t>Benefits Service users / patients</a:t>
            </a:r>
            <a:endParaRPr lang="en-US" dirty="0"/>
          </a:p>
          <a:p>
            <a:r>
              <a:rPr lang="en-US" dirty="0"/>
              <a:t>Feel listened and cared to and respected</a:t>
            </a:r>
          </a:p>
          <a:p>
            <a:r>
              <a:rPr lang="en-US" dirty="0"/>
              <a:t>Better understanding of their care</a:t>
            </a:r>
          </a:p>
          <a:p>
            <a:r>
              <a:rPr lang="en-US" b="1" dirty="0"/>
              <a:t>Staff and colleagues</a:t>
            </a:r>
            <a:endParaRPr lang="en-US" dirty="0"/>
          </a:p>
          <a:p>
            <a:r>
              <a:rPr lang="en-US" dirty="0"/>
              <a:t>Better teamwork</a:t>
            </a:r>
          </a:p>
          <a:p>
            <a:r>
              <a:rPr lang="en-US" dirty="0"/>
              <a:t>Clear sharing of information</a:t>
            </a:r>
          </a:p>
          <a:p>
            <a:r>
              <a:rPr lang="en-US" b="1" dirty="0" err="1"/>
              <a:t>Organisation</a:t>
            </a:r>
            <a:endParaRPr lang="en-US" dirty="0"/>
          </a:p>
          <a:p>
            <a:r>
              <a:rPr lang="en-US" dirty="0"/>
              <a:t>Higher quality care and support </a:t>
            </a:r>
          </a:p>
          <a:p>
            <a:r>
              <a:rPr lang="en-US" dirty="0"/>
              <a:t>Less errors and complaints</a:t>
            </a:r>
          </a:p>
          <a:p>
            <a:r>
              <a:rPr lang="en-US" b="1" dirty="0"/>
              <a:t>If communication is poor</a:t>
            </a:r>
            <a:endParaRPr lang="en-US" dirty="0"/>
          </a:p>
          <a:p>
            <a:r>
              <a:rPr lang="en-US" dirty="0"/>
              <a:t>Important information may be missed which can cause bigger issue</a:t>
            </a:r>
          </a:p>
          <a:p>
            <a:r>
              <a:rPr lang="en-US" dirty="0"/>
              <a:t>Mistakes in care can happen</a:t>
            </a:r>
          </a:p>
          <a:p>
            <a:endParaRPr lang="en-GB" dirty="0"/>
          </a:p>
        </p:txBody>
      </p:sp>
      <p:pic>
        <p:nvPicPr>
          <p:cNvPr id="5" name="Picture 4">
            <a:extLst>
              <a:ext uri="{FF2B5EF4-FFF2-40B4-BE49-F238E27FC236}">
                <a16:creationId xmlns:a16="http://schemas.microsoft.com/office/drawing/2014/main" id="{28400BB8-7D38-0A09-9DC4-5A87D3EB0D6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82242" y="2047988"/>
            <a:ext cx="3880242" cy="2584302"/>
          </a:xfrm>
          <a:prstGeom prst="rect">
            <a:avLst/>
          </a:prstGeom>
        </p:spPr>
      </p:pic>
    </p:spTree>
    <p:extLst>
      <p:ext uri="{BB962C8B-B14F-4D97-AF65-F5344CB8AC3E}">
        <p14:creationId xmlns:p14="http://schemas.microsoft.com/office/powerpoint/2010/main" val="10979006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B02EEF3-3313-E19C-B427-A08F12402731}"/>
              </a:ext>
            </a:extLst>
          </p:cNvPr>
          <p:cNvSpPr>
            <a:spLocks noGrp="1"/>
          </p:cNvSpPr>
          <p:nvPr>
            <p:ph idx="1"/>
          </p:nvPr>
        </p:nvSpPr>
        <p:spPr>
          <a:xfrm>
            <a:off x="580104" y="324464"/>
            <a:ext cx="9297426" cy="6026093"/>
          </a:xfrm>
        </p:spPr>
        <p:txBody>
          <a:bodyPr>
            <a:normAutofit fontScale="92500" lnSpcReduction="10000"/>
          </a:bodyPr>
          <a:lstStyle/>
          <a:p>
            <a:r>
              <a:rPr lang="en-US" sz="2200" b="1" dirty="0"/>
              <a:t>Model: Tuckman’s Team Development Model</a:t>
            </a:r>
            <a:endParaRPr lang="en-US" sz="2200" dirty="0"/>
          </a:p>
          <a:p>
            <a:r>
              <a:rPr lang="en-US" sz="2200" b="1" dirty="0"/>
              <a:t>What is this model?</a:t>
            </a:r>
            <a:br>
              <a:rPr lang="en-US" sz="2200" dirty="0"/>
            </a:br>
            <a:r>
              <a:rPr lang="en-US" sz="2200" dirty="0"/>
              <a:t>Tuckman’s Team Development Model explains how teams develop and work better together over time. It shows the stages groups usually go through before they become effective and work well as a team.</a:t>
            </a:r>
          </a:p>
          <a:p>
            <a:r>
              <a:rPr lang="en-US" sz="2200" b="1" dirty="0"/>
              <a:t>Key stages</a:t>
            </a:r>
            <a:endParaRPr lang="en-US" sz="2200" dirty="0"/>
          </a:p>
          <a:p>
            <a:r>
              <a:rPr lang="en-US" sz="2200" b="1" dirty="0"/>
              <a:t>Forming</a:t>
            </a:r>
            <a:r>
              <a:rPr lang="en-US" sz="2200" dirty="0"/>
              <a:t> – Co workers  meet and start learning about their roles</a:t>
            </a:r>
          </a:p>
          <a:p>
            <a:r>
              <a:rPr lang="en-US" sz="2200" b="1" dirty="0"/>
              <a:t>Storming</a:t>
            </a:r>
            <a:r>
              <a:rPr lang="en-US" sz="2200" dirty="0"/>
              <a:t> – Different ideas  may cause disagreements</a:t>
            </a:r>
          </a:p>
          <a:p>
            <a:r>
              <a:rPr lang="en-US" sz="2200" b="1" dirty="0"/>
              <a:t>Norming</a:t>
            </a:r>
            <a:r>
              <a:rPr lang="en-US" sz="2200" dirty="0"/>
              <a:t> – The team begins to cooperate and set clear ways of working together</a:t>
            </a:r>
          </a:p>
          <a:p>
            <a:r>
              <a:rPr lang="en-US" sz="2200" b="1" dirty="0"/>
              <a:t>Performing</a:t>
            </a:r>
            <a:r>
              <a:rPr lang="en-US" sz="2200" dirty="0"/>
              <a:t> – The team works effective  together and communicates effectively</a:t>
            </a:r>
          </a:p>
          <a:p>
            <a:r>
              <a:rPr lang="en-US" sz="2200" b="1" dirty="0"/>
              <a:t>How this model supports communication in practice</a:t>
            </a:r>
            <a:br>
              <a:rPr lang="en-US" sz="2200" dirty="0"/>
            </a:br>
            <a:r>
              <a:rPr lang="en-US" sz="2200" dirty="0"/>
              <a:t>This model helps staff to  understand how teamwork develops and why good communication is important at each stage. Clean  communication helps solve </a:t>
            </a:r>
            <a:r>
              <a:rPr lang="en-US" sz="2200" dirty="0" err="1"/>
              <a:t>disagreements,develop</a:t>
            </a:r>
            <a:r>
              <a:rPr lang="en-US" sz="2200" dirty="0"/>
              <a:t>  trust, and improve teamwork for stuff . This supports better teamwork  between staff and helps provide safer, higher-quality care for patients.</a:t>
            </a:r>
          </a:p>
          <a:p>
            <a:endParaRPr lang="en-GB" dirty="0"/>
          </a:p>
        </p:txBody>
      </p:sp>
      <p:pic>
        <p:nvPicPr>
          <p:cNvPr id="5" name="Picture 4">
            <a:extLst>
              <a:ext uri="{FF2B5EF4-FFF2-40B4-BE49-F238E27FC236}">
                <a16:creationId xmlns:a16="http://schemas.microsoft.com/office/drawing/2014/main" id="{907DA24F-3D48-B79A-FFEF-CA49061672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86612" y="0"/>
            <a:ext cx="2421384" cy="2432588"/>
          </a:xfrm>
          <a:prstGeom prst="rect">
            <a:avLst/>
          </a:prstGeom>
        </p:spPr>
      </p:pic>
    </p:spTree>
    <p:extLst>
      <p:ext uri="{BB962C8B-B14F-4D97-AF65-F5344CB8AC3E}">
        <p14:creationId xmlns:p14="http://schemas.microsoft.com/office/powerpoint/2010/main" val="31597091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E122C85-8599-2844-1BA9-CC9CAD2FCD31}"/>
              </a:ext>
            </a:extLst>
          </p:cNvPr>
          <p:cNvSpPr>
            <a:spLocks noGrp="1"/>
          </p:cNvSpPr>
          <p:nvPr>
            <p:ph idx="1"/>
          </p:nvPr>
        </p:nvSpPr>
        <p:spPr>
          <a:xfrm>
            <a:off x="629265" y="717755"/>
            <a:ext cx="10724535" cy="5459207"/>
          </a:xfrm>
        </p:spPr>
        <p:txBody>
          <a:bodyPr>
            <a:normAutofit fontScale="92500" lnSpcReduction="20000"/>
          </a:bodyPr>
          <a:lstStyle/>
          <a:p>
            <a:r>
              <a:rPr lang="en-US" b="1" dirty="0"/>
              <a:t>Job role and setting</a:t>
            </a:r>
            <a:br>
              <a:rPr lang="en-US" dirty="0"/>
            </a:br>
            <a:r>
              <a:rPr lang="en-US" dirty="0"/>
              <a:t>Care assistant in a care home.</a:t>
            </a:r>
          </a:p>
          <a:p>
            <a:r>
              <a:rPr lang="en-US" b="1" dirty="0"/>
              <a:t>Situation</a:t>
            </a:r>
            <a:br>
              <a:rPr lang="en-US" dirty="0"/>
            </a:br>
            <a:r>
              <a:rPr lang="en-US" dirty="0"/>
              <a:t>A service users is feeling unwell but finds it difficult to explain what is wrong.</a:t>
            </a:r>
          </a:p>
          <a:p>
            <a:r>
              <a:rPr lang="en-US" b="1" dirty="0"/>
              <a:t>How the skill is used</a:t>
            </a:r>
            <a:br>
              <a:rPr lang="en-US" dirty="0"/>
            </a:br>
            <a:r>
              <a:rPr lang="en-US" dirty="0"/>
              <a:t>The care assistant listens carefully, asks simple questions, and speaks calmly to support the client  explain their symptoms. They also clearly pass this information to the nurse or other staff.</a:t>
            </a:r>
          </a:p>
          <a:p>
            <a:r>
              <a:rPr lang="en-US" b="1" dirty="0"/>
              <a:t>How the skill guides actions</a:t>
            </a:r>
            <a:br>
              <a:rPr lang="en-US" dirty="0"/>
            </a:br>
            <a:r>
              <a:rPr lang="en-US" dirty="0"/>
              <a:t>clear  communication helps the care assistant understand the resident’s needs and make sure the right information is given  with the team.</a:t>
            </a:r>
          </a:p>
          <a:p>
            <a:r>
              <a:rPr lang="en-US" b="1" dirty="0"/>
              <a:t>Impact on care</a:t>
            </a:r>
            <a:endParaRPr lang="en-US" dirty="0"/>
          </a:p>
          <a:p>
            <a:r>
              <a:rPr lang="en-US" b="1" dirty="0"/>
              <a:t>Patient / service user experience</a:t>
            </a:r>
            <a:endParaRPr lang="en-US" dirty="0"/>
          </a:p>
          <a:p>
            <a:r>
              <a:rPr lang="en-US" dirty="0"/>
              <a:t>The resident feels listened to and supported and confident </a:t>
            </a:r>
          </a:p>
          <a:p>
            <a:r>
              <a:rPr lang="en-US" b="1" dirty="0"/>
              <a:t>Safety and quality of care</a:t>
            </a:r>
            <a:endParaRPr lang="en-US" dirty="0"/>
          </a:p>
          <a:p>
            <a:r>
              <a:rPr lang="en-US" dirty="0"/>
              <a:t>Staff receive clear information</a:t>
            </a:r>
          </a:p>
          <a:p>
            <a:r>
              <a:rPr lang="en-US" dirty="0"/>
              <a:t>The resident can receive the correct care quickly.</a:t>
            </a:r>
          </a:p>
          <a:p>
            <a:endParaRPr lang="en-GB" dirty="0"/>
          </a:p>
        </p:txBody>
      </p:sp>
      <p:pic>
        <p:nvPicPr>
          <p:cNvPr id="5" name="Picture 4">
            <a:extLst>
              <a:ext uri="{FF2B5EF4-FFF2-40B4-BE49-F238E27FC236}">
                <a16:creationId xmlns:a16="http://schemas.microsoft.com/office/drawing/2014/main" id="{B98C20F0-B6EA-F00D-76F0-C6F4C16A12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05006" y="3614007"/>
            <a:ext cx="3121152" cy="2746600"/>
          </a:xfrm>
          <a:prstGeom prst="rect">
            <a:avLst/>
          </a:prstGeom>
        </p:spPr>
      </p:pic>
    </p:spTree>
    <p:extLst>
      <p:ext uri="{BB962C8B-B14F-4D97-AF65-F5344CB8AC3E}">
        <p14:creationId xmlns:p14="http://schemas.microsoft.com/office/powerpoint/2010/main" val="17870291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27B476F-5565-728A-45E6-79D5E068DE20}"/>
              </a:ext>
            </a:extLst>
          </p:cNvPr>
          <p:cNvSpPr>
            <a:spLocks noGrp="1"/>
          </p:cNvSpPr>
          <p:nvPr>
            <p:ph idx="1"/>
          </p:nvPr>
        </p:nvSpPr>
        <p:spPr>
          <a:xfrm>
            <a:off x="914400" y="521110"/>
            <a:ext cx="10439400" cy="5655853"/>
          </a:xfrm>
        </p:spPr>
        <p:txBody>
          <a:bodyPr>
            <a:normAutofit/>
          </a:bodyPr>
          <a:lstStyle/>
          <a:p>
            <a:r>
              <a:rPr lang="en-US" b="1" dirty="0"/>
              <a:t>Why this skill matters</a:t>
            </a:r>
            <a:endParaRPr lang="en-US" dirty="0"/>
          </a:p>
          <a:p>
            <a:r>
              <a:rPr lang="en-US" b="1" dirty="0"/>
              <a:t>Employability:</a:t>
            </a:r>
            <a:r>
              <a:rPr lang="en-US" dirty="0"/>
              <a:t> Makes you stand out to employers and boosts confidence in the workplace.</a:t>
            </a:r>
          </a:p>
          <a:p>
            <a:r>
              <a:rPr lang="en-US" b="1" dirty="0"/>
              <a:t>Future role in health &amp; social care:</a:t>
            </a:r>
            <a:r>
              <a:rPr lang="en-US" dirty="0"/>
              <a:t> Helps you provide better care, communicate effectively, and work well in a team.</a:t>
            </a:r>
          </a:p>
          <a:p>
            <a:r>
              <a:rPr lang="en-US" b="1" dirty="0"/>
              <a:t>Reflection</a:t>
            </a:r>
            <a:endParaRPr lang="en-US" dirty="0"/>
          </a:p>
          <a:p>
            <a:r>
              <a:rPr lang="en-US" b="1" dirty="0"/>
              <a:t>Strength?</a:t>
            </a:r>
            <a:r>
              <a:rPr lang="en-US" dirty="0"/>
              <a:t> I am confident in this skill and use it regularly.</a:t>
            </a:r>
          </a:p>
          <a:p>
            <a:r>
              <a:rPr lang="en-US" b="1" dirty="0"/>
              <a:t>Development:</a:t>
            </a:r>
            <a:r>
              <a:rPr lang="en-US" dirty="0"/>
              <a:t> I want to keep improving to be fully ready for practice.</a:t>
            </a:r>
          </a:p>
          <a:p>
            <a:r>
              <a:rPr lang="en-US" b="1" dirty="0"/>
              <a:t>Learning link:</a:t>
            </a:r>
            <a:r>
              <a:rPr lang="en-US" dirty="0"/>
              <a:t> Supports readiness for practice, personal growth, and career planning.</a:t>
            </a:r>
          </a:p>
          <a:p>
            <a:endParaRPr lang="en-GB" dirty="0"/>
          </a:p>
        </p:txBody>
      </p:sp>
      <p:pic>
        <p:nvPicPr>
          <p:cNvPr id="5" name="Picture 4">
            <a:extLst>
              <a:ext uri="{FF2B5EF4-FFF2-40B4-BE49-F238E27FC236}">
                <a16:creationId xmlns:a16="http://schemas.microsoft.com/office/drawing/2014/main" id="{EE44E07A-AC8A-198A-8037-E593514B93D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48246" y="4255106"/>
            <a:ext cx="3657332" cy="2439412"/>
          </a:xfrm>
          <a:prstGeom prst="rect">
            <a:avLst/>
          </a:prstGeom>
        </p:spPr>
      </p:pic>
    </p:spTree>
    <p:extLst>
      <p:ext uri="{BB962C8B-B14F-4D97-AF65-F5344CB8AC3E}">
        <p14:creationId xmlns:p14="http://schemas.microsoft.com/office/powerpoint/2010/main" val="27490084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219B9E4-1158-0CEC-22DA-384D124A00CD}"/>
              </a:ext>
            </a:extLst>
          </p:cNvPr>
          <p:cNvSpPr>
            <a:spLocks noGrp="1"/>
          </p:cNvSpPr>
          <p:nvPr>
            <p:ph idx="1"/>
          </p:nvPr>
        </p:nvSpPr>
        <p:spPr>
          <a:xfrm>
            <a:off x="737420" y="167148"/>
            <a:ext cx="9312434" cy="6081251"/>
          </a:xfrm>
        </p:spPr>
        <p:txBody>
          <a:bodyPr/>
          <a:lstStyle/>
          <a:p>
            <a:pPr marL="0" indent="0">
              <a:buNone/>
            </a:pPr>
            <a:r>
              <a:rPr lang="en-US" b="1" dirty="0"/>
              <a:t>         </a:t>
            </a:r>
            <a:r>
              <a:rPr lang="en-US" sz="4000" b="1" dirty="0"/>
              <a:t>Conclusion</a:t>
            </a:r>
          </a:p>
          <a:p>
            <a:pPr marL="0" indent="0">
              <a:buNone/>
            </a:pPr>
            <a:endParaRPr lang="en-US" sz="4000" b="1" dirty="0"/>
          </a:p>
          <a:p>
            <a:pPr marL="0" indent="0">
              <a:buNone/>
            </a:pPr>
            <a:r>
              <a:rPr lang="en-US" dirty="0"/>
              <a:t>In conclusion, communication is a really important skill in health and social care. It helps staff understand patients’ needs, work better as a team, and provide safe and high-quality care. Good communication can prevent mistakes and make patients feel listened to and supported. From my learning and experience, I feel confident in this skill, but I know I still need to keep improving. Developing strong communication skills will help me in my future role and make me a better care worker.</a:t>
            </a:r>
          </a:p>
          <a:p>
            <a:endParaRPr lang="en-GB" dirty="0"/>
          </a:p>
        </p:txBody>
      </p:sp>
    </p:spTree>
    <p:extLst>
      <p:ext uri="{BB962C8B-B14F-4D97-AF65-F5344CB8AC3E}">
        <p14:creationId xmlns:p14="http://schemas.microsoft.com/office/powerpoint/2010/main" val="33405046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903C57-D5E4-ACDE-4C59-CC7C861F34F7}"/>
              </a:ext>
            </a:extLst>
          </p:cNvPr>
          <p:cNvSpPr>
            <a:spLocks noGrp="1"/>
          </p:cNvSpPr>
          <p:nvPr>
            <p:ph type="title"/>
          </p:nvPr>
        </p:nvSpPr>
        <p:spPr/>
        <p:txBody>
          <a:bodyPr/>
          <a:lstStyle/>
          <a:p>
            <a:r>
              <a:rPr lang="en-US" dirty="0"/>
              <a:t>REFERENCE LIST:</a:t>
            </a:r>
            <a:endParaRPr lang="en-GB" dirty="0"/>
          </a:p>
        </p:txBody>
      </p:sp>
      <p:sp>
        <p:nvSpPr>
          <p:cNvPr id="3" name="Content Placeholder 2">
            <a:extLst>
              <a:ext uri="{FF2B5EF4-FFF2-40B4-BE49-F238E27FC236}">
                <a16:creationId xmlns:a16="http://schemas.microsoft.com/office/drawing/2014/main" id="{7A030E24-BE44-E3D5-1EF5-F96BF6DAF5B1}"/>
              </a:ext>
            </a:extLst>
          </p:cNvPr>
          <p:cNvSpPr>
            <a:spLocks noGrp="1"/>
          </p:cNvSpPr>
          <p:nvPr>
            <p:ph idx="1"/>
          </p:nvPr>
        </p:nvSpPr>
        <p:spPr/>
        <p:txBody>
          <a:bodyPr/>
          <a:lstStyle/>
          <a:p>
            <a:r>
              <a:rPr lang="en-US" dirty="0"/>
              <a:t>Skills for Care (2023) </a:t>
            </a:r>
            <a:r>
              <a:rPr lang="en-US" i="1" dirty="0"/>
              <a:t>Effective communication in health and social care.</a:t>
            </a:r>
            <a:r>
              <a:rPr lang="en-US" dirty="0"/>
              <a:t> Available at: </a:t>
            </a:r>
            <a:r>
              <a:rPr lang="en-US" dirty="0">
                <a:hlinkClick r:id="rId2"/>
              </a:rPr>
              <a:t>https://www.skillsforcare.org.uk</a:t>
            </a:r>
            <a:r>
              <a:rPr lang="en-US" dirty="0"/>
              <a:t> (Accessed: 16 March 2026).</a:t>
            </a:r>
          </a:p>
          <a:p>
            <a:r>
              <a:rPr lang="en-US" b="1" dirty="0"/>
              <a:t>Full reference (Harvard style):</a:t>
            </a:r>
            <a:br>
              <a:rPr lang="en-US" dirty="0"/>
            </a:br>
            <a:r>
              <a:rPr lang="en-US" dirty="0"/>
              <a:t>Bridges, D.R., Davidson, R.A., Odegard, P.S., Maki, I.V. and Tomkowiak, J., 2020. </a:t>
            </a:r>
            <a:r>
              <a:rPr lang="en-US" i="1" dirty="0"/>
              <a:t>Interprofessional collaboration: three best practice models of interprofessional education.</a:t>
            </a:r>
            <a:r>
              <a:rPr lang="en-US" dirty="0"/>
              <a:t> Medical Education Online. Available at: https://www.tandfonline.com/doi/full/10.3402/meo.v15i0.5035 (Accessed: 16 March 2026).</a:t>
            </a:r>
          </a:p>
          <a:p>
            <a:endParaRPr lang="en-US" dirty="0"/>
          </a:p>
        </p:txBody>
      </p:sp>
    </p:spTree>
    <p:extLst>
      <p:ext uri="{BB962C8B-B14F-4D97-AF65-F5344CB8AC3E}">
        <p14:creationId xmlns:p14="http://schemas.microsoft.com/office/powerpoint/2010/main" val="393579405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118</TotalTime>
  <Words>882</Words>
  <Application>Microsoft Office PowerPoint</Application>
  <PresentationFormat>Widescreen</PresentationFormat>
  <Paragraphs>59</Paragraphs>
  <Slides>9</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Century Gothic</vt:lpstr>
      <vt:lpstr>Wingdings 3</vt:lpstr>
      <vt:lpstr>Ion</vt:lpstr>
      <vt:lpstr>PowerPoint Presentation</vt:lpstr>
      <vt:lpstr>PowerPoint Presentation</vt:lpstr>
      <vt:lpstr>Skill Chosen: Communication What it means Communication is sharing information, ideas, or feelings so others can understand  . It includes speaking, listening, writing, and body language (Skills for Care, 2023). In everyday practice It includes listening mindfully , speaking clearly, and making sure others understand. In health and social care it helps when talking with patients, patients, and colleagues. How I developed this skill I growth is skill through my studies and working with others. I exercise  listening carefully and explaining things clearly during discussions and group work. </vt:lpstr>
      <vt:lpstr>PowerPoint Presentation</vt:lpstr>
      <vt:lpstr>PowerPoint Presentation</vt:lpstr>
      <vt:lpstr>PowerPoint Presentation</vt:lpstr>
      <vt:lpstr>PowerPoint Presentation</vt:lpstr>
      <vt:lpstr>PowerPoint Presentation</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Lulit Hailu (2435932)</dc:creator>
  <cp:lastModifiedBy>Lulit Hailu (2435932)</cp:lastModifiedBy>
  <cp:revision>9</cp:revision>
  <dcterms:created xsi:type="dcterms:W3CDTF">2026-03-16T10:46:30Z</dcterms:created>
  <dcterms:modified xsi:type="dcterms:W3CDTF">2026-03-20T10:06:00Z</dcterms:modified>
</cp:coreProperties>
</file>