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70" r:id="rId4"/>
    <p:sldId id="260" r:id="rId5"/>
    <p:sldId id="261" r:id="rId6"/>
    <p:sldId id="262" r:id="rId7"/>
    <p:sldId id="273" r:id="rId8"/>
    <p:sldId id="263" r:id="rId9"/>
    <p:sldId id="265" r:id="rId10"/>
    <p:sldId id="266" r:id="rId11"/>
    <p:sldId id="267" r:id="rId12"/>
    <p:sldId id="271" r:id="rId13"/>
    <p:sldId id="272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505E3EF-67EA-436B-97B2-0124C06EBD24}" styleName="Medium Style 4 –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59" autoAdjust="0"/>
    <p:restoredTop sz="94660"/>
  </p:normalViewPr>
  <p:slideViewPr>
    <p:cSldViewPr snapToGrid="0">
      <p:cViewPr varScale="1">
        <p:scale>
          <a:sx n="43" d="100"/>
          <a:sy n="43" d="100"/>
        </p:scale>
        <p:origin x="48" y="109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DB2453-237F-43A3-9763-D436ABF61001}" type="doc">
      <dgm:prSet loTypeId="urn:microsoft.com/office/officeart/2005/8/layout/cycle1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16DE6FB7-5717-4B9F-B06B-D0A238CA1005}">
      <dgm:prSet phldrT="[Text]"/>
      <dgm:spPr/>
      <dgm:t>
        <a:bodyPr/>
        <a:lstStyle/>
        <a:p>
          <a:r>
            <a:rPr lang="en-GB" dirty="0"/>
            <a:t>Concept Development</a:t>
          </a:r>
        </a:p>
        <a:p>
          <a:r>
            <a:rPr lang="en-GB" dirty="0"/>
            <a:t>* Brainstorm themes for festival.</a:t>
          </a:r>
        </a:p>
        <a:p>
          <a:r>
            <a:rPr lang="en-GB" dirty="0"/>
            <a:t>*Engage with local cultural and tourism partners. </a:t>
          </a:r>
        </a:p>
      </dgm:t>
    </dgm:pt>
    <dgm:pt modelId="{47E27B10-5E62-4608-B6A6-416DEA043399}" type="parTrans" cxnId="{C64B801C-B9B8-4A58-97B9-B1E99E2A345C}">
      <dgm:prSet/>
      <dgm:spPr/>
      <dgm:t>
        <a:bodyPr/>
        <a:lstStyle/>
        <a:p>
          <a:endParaRPr lang="en-GB"/>
        </a:p>
      </dgm:t>
    </dgm:pt>
    <dgm:pt modelId="{565AC5FF-82F8-4447-A54D-E46EEF19A8CA}" type="sibTrans" cxnId="{C64B801C-B9B8-4A58-97B9-B1E99E2A345C}">
      <dgm:prSet/>
      <dgm:spPr/>
      <dgm:t>
        <a:bodyPr/>
        <a:lstStyle/>
        <a:p>
          <a:endParaRPr lang="en-GB"/>
        </a:p>
      </dgm:t>
    </dgm:pt>
    <dgm:pt modelId="{20EA20B5-5F36-47E5-B0FF-2F2F975B7D5A}">
      <dgm:prSet phldrT="[Text]"/>
      <dgm:spPr/>
      <dgm:t>
        <a:bodyPr/>
        <a:lstStyle/>
        <a:p>
          <a:r>
            <a:rPr lang="en-GB" dirty="0"/>
            <a:t>Event Planning</a:t>
          </a:r>
        </a:p>
        <a:p>
          <a:r>
            <a:rPr lang="en-GB" dirty="0"/>
            <a:t>*Plan logistics and scheduling in detail.</a:t>
          </a:r>
        </a:p>
        <a:p>
          <a:r>
            <a:rPr lang="en-GB" dirty="0"/>
            <a:t>*Coordinate with performers and vendors.</a:t>
          </a:r>
        </a:p>
      </dgm:t>
    </dgm:pt>
    <dgm:pt modelId="{77006857-3198-4AE2-B9F5-944DCC2D96F8}" type="parTrans" cxnId="{9C43DB56-9835-45D3-8ECD-724FCDC04C89}">
      <dgm:prSet/>
      <dgm:spPr/>
      <dgm:t>
        <a:bodyPr/>
        <a:lstStyle/>
        <a:p>
          <a:endParaRPr lang="en-GB"/>
        </a:p>
      </dgm:t>
    </dgm:pt>
    <dgm:pt modelId="{9D001F22-B999-4CB5-8106-B2247730C2FF}" type="sibTrans" cxnId="{9C43DB56-9835-45D3-8ECD-724FCDC04C89}">
      <dgm:prSet/>
      <dgm:spPr/>
      <dgm:t>
        <a:bodyPr/>
        <a:lstStyle/>
        <a:p>
          <a:endParaRPr lang="en-GB"/>
        </a:p>
      </dgm:t>
    </dgm:pt>
    <dgm:pt modelId="{59D85798-63F9-436C-85C6-2492F79A61BF}">
      <dgm:prSet phldrT="[Text]"/>
      <dgm:spPr/>
      <dgm:t>
        <a:bodyPr/>
        <a:lstStyle/>
        <a:p>
          <a:r>
            <a:rPr lang="en-GB" dirty="0"/>
            <a:t>Execution Phase</a:t>
          </a:r>
        </a:p>
        <a:p>
          <a:r>
            <a:rPr lang="en-GB" dirty="0"/>
            <a:t>*Set up the venue and installations.</a:t>
          </a:r>
        </a:p>
        <a:p>
          <a:r>
            <a:rPr lang="en-GB" dirty="0"/>
            <a:t>*Manage event operations and guests experiences.</a:t>
          </a:r>
        </a:p>
      </dgm:t>
    </dgm:pt>
    <dgm:pt modelId="{5C929CB8-4A50-4914-B357-DA6CBEBB691F}" type="parTrans" cxnId="{AC00576F-9CD9-45BA-A34A-96F7BB4521A6}">
      <dgm:prSet/>
      <dgm:spPr/>
      <dgm:t>
        <a:bodyPr/>
        <a:lstStyle/>
        <a:p>
          <a:endParaRPr lang="en-GB"/>
        </a:p>
      </dgm:t>
    </dgm:pt>
    <dgm:pt modelId="{6BDD7513-8A1A-45E3-908E-92E829A0CB71}" type="sibTrans" cxnId="{AC00576F-9CD9-45BA-A34A-96F7BB4521A6}">
      <dgm:prSet/>
      <dgm:spPr/>
      <dgm:t>
        <a:bodyPr/>
        <a:lstStyle/>
        <a:p>
          <a:endParaRPr lang="en-GB"/>
        </a:p>
      </dgm:t>
    </dgm:pt>
    <dgm:pt modelId="{DC9BBA92-F3A6-4372-AE8E-381D1557A973}">
      <dgm:prSet phldrT="[Text]"/>
      <dgm:spPr/>
      <dgm:t>
        <a:bodyPr/>
        <a:lstStyle/>
        <a:p>
          <a:r>
            <a:rPr lang="en-GB" dirty="0"/>
            <a:t>Post-Event Review</a:t>
          </a:r>
        </a:p>
        <a:p>
          <a:r>
            <a:rPr lang="en-GB" dirty="0"/>
            <a:t>*Evaluate event success and gather guest feedback</a:t>
          </a:r>
        </a:p>
        <a:p>
          <a:r>
            <a:rPr lang="en-GB" dirty="0"/>
            <a:t>*Analyse financial performance and document lessons learned.</a:t>
          </a:r>
        </a:p>
      </dgm:t>
    </dgm:pt>
    <dgm:pt modelId="{06B9FA4E-F53C-4DCC-A596-4A38CEF975B0}" type="parTrans" cxnId="{525FAFE1-29F6-47B6-9510-282A0B3FD567}">
      <dgm:prSet/>
      <dgm:spPr/>
      <dgm:t>
        <a:bodyPr/>
        <a:lstStyle/>
        <a:p>
          <a:endParaRPr lang="en-GB"/>
        </a:p>
      </dgm:t>
    </dgm:pt>
    <dgm:pt modelId="{FF020DF9-9A19-443B-9622-674123AD3BA7}" type="sibTrans" cxnId="{525FAFE1-29F6-47B6-9510-282A0B3FD567}">
      <dgm:prSet/>
      <dgm:spPr/>
      <dgm:t>
        <a:bodyPr/>
        <a:lstStyle/>
        <a:p>
          <a:endParaRPr lang="en-GB"/>
        </a:p>
      </dgm:t>
    </dgm:pt>
    <dgm:pt modelId="{58313FBA-9F15-4B7B-90B2-2EC906256C24}" type="pres">
      <dgm:prSet presAssocID="{2EDB2453-237F-43A3-9763-D436ABF61001}" presName="cycle" presStyleCnt="0">
        <dgm:presLayoutVars>
          <dgm:dir/>
          <dgm:resizeHandles val="exact"/>
        </dgm:presLayoutVars>
      </dgm:prSet>
      <dgm:spPr/>
    </dgm:pt>
    <dgm:pt modelId="{F343E727-72B5-4252-822E-B28ED45D87F4}" type="pres">
      <dgm:prSet presAssocID="{16DE6FB7-5717-4B9F-B06B-D0A238CA1005}" presName="dummy" presStyleCnt="0"/>
      <dgm:spPr/>
    </dgm:pt>
    <dgm:pt modelId="{BA20BA22-3518-4011-ADDF-8D7521CEFB75}" type="pres">
      <dgm:prSet presAssocID="{16DE6FB7-5717-4B9F-B06B-D0A238CA1005}" presName="node" presStyleLbl="revTx" presStyleIdx="0" presStyleCnt="4">
        <dgm:presLayoutVars>
          <dgm:bulletEnabled val="1"/>
        </dgm:presLayoutVars>
      </dgm:prSet>
      <dgm:spPr/>
    </dgm:pt>
    <dgm:pt modelId="{0DB8598D-2CA3-4057-93A3-999B4A0B364A}" type="pres">
      <dgm:prSet presAssocID="{565AC5FF-82F8-4447-A54D-E46EEF19A8CA}" presName="sibTrans" presStyleLbl="node1" presStyleIdx="0" presStyleCnt="4"/>
      <dgm:spPr/>
    </dgm:pt>
    <dgm:pt modelId="{71845ABF-0E02-4A8E-9278-D0B8E6D10D42}" type="pres">
      <dgm:prSet presAssocID="{20EA20B5-5F36-47E5-B0FF-2F2F975B7D5A}" presName="dummy" presStyleCnt="0"/>
      <dgm:spPr/>
    </dgm:pt>
    <dgm:pt modelId="{A29F2AC0-1475-470C-89DA-0A0A865B1EA1}" type="pres">
      <dgm:prSet presAssocID="{20EA20B5-5F36-47E5-B0FF-2F2F975B7D5A}" presName="node" presStyleLbl="revTx" presStyleIdx="1" presStyleCnt="4">
        <dgm:presLayoutVars>
          <dgm:bulletEnabled val="1"/>
        </dgm:presLayoutVars>
      </dgm:prSet>
      <dgm:spPr/>
    </dgm:pt>
    <dgm:pt modelId="{331A963E-CD6B-4B9D-B7BC-F5AA7FD1FD2F}" type="pres">
      <dgm:prSet presAssocID="{9D001F22-B999-4CB5-8106-B2247730C2FF}" presName="sibTrans" presStyleLbl="node1" presStyleIdx="1" presStyleCnt="4"/>
      <dgm:spPr/>
    </dgm:pt>
    <dgm:pt modelId="{387CCD56-2466-4973-94B5-975C2DF4DAD1}" type="pres">
      <dgm:prSet presAssocID="{59D85798-63F9-436C-85C6-2492F79A61BF}" presName="dummy" presStyleCnt="0"/>
      <dgm:spPr/>
    </dgm:pt>
    <dgm:pt modelId="{EC1C082D-8A15-459B-A692-ECC5C3DB714B}" type="pres">
      <dgm:prSet presAssocID="{59D85798-63F9-436C-85C6-2492F79A61BF}" presName="node" presStyleLbl="revTx" presStyleIdx="2" presStyleCnt="4">
        <dgm:presLayoutVars>
          <dgm:bulletEnabled val="1"/>
        </dgm:presLayoutVars>
      </dgm:prSet>
      <dgm:spPr/>
    </dgm:pt>
    <dgm:pt modelId="{58649E58-3257-4A2D-8983-FD15C543BF03}" type="pres">
      <dgm:prSet presAssocID="{6BDD7513-8A1A-45E3-908E-92E829A0CB71}" presName="sibTrans" presStyleLbl="node1" presStyleIdx="2" presStyleCnt="4"/>
      <dgm:spPr/>
    </dgm:pt>
    <dgm:pt modelId="{0B84B941-3B25-426D-8EF3-4D7071FD47E6}" type="pres">
      <dgm:prSet presAssocID="{DC9BBA92-F3A6-4372-AE8E-381D1557A973}" presName="dummy" presStyleCnt="0"/>
      <dgm:spPr/>
    </dgm:pt>
    <dgm:pt modelId="{6CF6E217-9483-4E5F-BB5E-FCE239EEA80A}" type="pres">
      <dgm:prSet presAssocID="{DC9BBA92-F3A6-4372-AE8E-381D1557A973}" presName="node" presStyleLbl="revTx" presStyleIdx="3" presStyleCnt="4">
        <dgm:presLayoutVars>
          <dgm:bulletEnabled val="1"/>
        </dgm:presLayoutVars>
      </dgm:prSet>
      <dgm:spPr/>
    </dgm:pt>
    <dgm:pt modelId="{C882A51F-EA66-4DE9-AFFD-B0C0FDCE1DD3}" type="pres">
      <dgm:prSet presAssocID="{FF020DF9-9A19-443B-9622-674123AD3BA7}" presName="sibTrans" presStyleLbl="node1" presStyleIdx="3" presStyleCnt="4"/>
      <dgm:spPr/>
    </dgm:pt>
  </dgm:ptLst>
  <dgm:cxnLst>
    <dgm:cxn modelId="{582BAF04-7A51-4481-9A6F-EC472B50BA0F}" type="presOf" srcId="{9D001F22-B999-4CB5-8106-B2247730C2FF}" destId="{331A963E-CD6B-4B9D-B7BC-F5AA7FD1FD2F}" srcOrd="0" destOrd="0" presId="urn:microsoft.com/office/officeart/2005/8/layout/cycle1"/>
    <dgm:cxn modelId="{C64B801C-B9B8-4A58-97B9-B1E99E2A345C}" srcId="{2EDB2453-237F-43A3-9763-D436ABF61001}" destId="{16DE6FB7-5717-4B9F-B06B-D0A238CA1005}" srcOrd="0" destOrd="0" parTransId="{47E27B10-5E62-4608-B6A6-416DEA043399}" sibTransId="{565AC5FF-82F8-4447-A54D-E46EEF19A8CA}"/>
    <dgm:cxn modelId="{F7819035-7654-4425-B9C1-5694EF7BFC40}" type="presOf" srcId="{FF020DF9-9A19-443B-9622-674123AD3BA7}" destId="{C882A51F-EA66-4DE9-AFFD-B0C0FDCE1DD3}" srcOrd="0" destOrd="0" presId="urn:microsoft.com/office/officeart/2005/8/layout/cycle1"/>
    <dgm:cxn modelId="{A48A534F-687E-4A60-A5C6-613676E495AE}" type="presOf" srcId="{59D85798-63F9-436C-85C6-2492F79A61BF}" destId="{EC1C082D-8A15-459B-A692-ECC5C3DB714B}" srcOrd="0" destOrd="0" presId="urn:microsoft.com/office/officeart/2005/8/layout/cycle1"/>
    <dgm:cxn modelId="{AC00576F-9CD9-45BA-A34A-96F7BB4521A6}" srcId="{2EDB2453-237F-43A3-9763-D436ABF61001}" destId="{59D85798-63F9-436C-85C6-2492F79A61BF}" srcOrd="2" destOrd="0" parTransId="{5C929CB8-4A50-4914-B357-DA6CBEBB691F}" sibTransId="{6BDD7513-8A1A-45E3-908E-92E829A0CB71}"/>
    <dgm:cxn modelId="{9C43DB56-9835-45D3-8ECD-724FCDC04C89}" srcId="{2EDB2453-237F-43A3-9763-D436ABF61001}" destId="{20EA20B5-5F36-47E5-B0FF-2F2F975B7D5A}" srcOrd="1" destOrd="0" parTransId="{77006857-3198-4AE2-B9F5-944DCC2D96F8}" sibTransId="{9D001F22-B999-4CB5-8106-B2247730C2FF}"/>
    <dgm:cxn modelId="{ED4EA857-BBB0-42ED-A865-F2A81EEF2703}" type="presOf" srcId="{DC9BBA92-F3A6-4372-AE8E-381D1557A973}" destId="{6CF6E217-9483-4E5F-BB5E-FCE239EEA80A}" srcOrd="0" destOrd="0" presId="urn:microsoft.com/office/officeart/2005/8/layout/cycle1"/>
    <dgm:cxn modelId="{1D770689-2D75-4143-96DC-326C3DE659DF}" type="presOf" srcId="{565AC5FF-82F8-4447-A54D-E46EEF19A8CA}" destId="{0DB8598D-2CA3-4057-93A3-999B4A0B364A}" srcOrd="0" destOrd="0" presId="urn:microsoft.com/office/officeart/2005/8/layout/cycle1"/>
    <dgm:cxn modelId="{C897BA90-3EF9-4CCF-B013-2B0ADAADC5CB}" type="presOf" srcId="{16DE6FB7-5717-4B9F-B06B-D0A238CA1005}" destId="{BA20BA22-3518-4011-ADDF-8D7521CEFB75}" srcOrd="0" destOrd="0" presId="urn:microsoft.com/office/officeart/2005/8/layout/cycle1"/>
    <dgm:cxn modelId="{0E65A7CE-0B2F-41AB-A042-AD59757F50CD}" type="presOf" srcId="{6BDD7513-8A1A-45E3-908E-92E829A0CB71}" destId="{58649E58-3257-4A2D-8983-FD15C543BF03}" srcOrd="0" destOrd="0" presId="urn:microsoft.com/office/officeart/2005/8/layout/cycle1"/>
    <dgm:cxn modelId="{C13B37DF-403F-4E3C-97BB-977C849DEE38}" type="presOf" srcId="{20EA20B5-5F36-47E5-B0FF-2F2F975B7D5A}" destId="{A29F2AC0-1475-470C-89DA-0A0A865B1EA1}" srcOrd="0" destOrd="0" presId="urn:microsoft.com/office/officeart/2005/8/layout/cycle1"/>
    <dgm:cxn modelId="{525FAFE1-29F6-47B6-9510-282A0B3FD567}" srcId="{2EDB2453-237F-43A3-9763-D436ABF61001}" destId="{DC9BBA92-F3A6-4372-AE8E-381D1557A973}" srcOrd="3" destOrd="0" parTransId="{06B9FA4E-F53C-4DCC-A596-4A38CEF975B0}" sibTransId="{FF020DF9-9A19-443B-9622-674123AD3BA7}"/>
    <dgm:cxn modelId="{C30FA3EF-9A94-459D-8C09-C6FF413AF343}" type="presOf" srcId="{2EDB2453-237F-43A3-9763-D436ABF61001}" destId="{58313FBA-9F15-4B7B-90B2-2EC906256C24}" srcOrd="0" destOrd="0" presId="urn:microsoft.com/office/officeart/2005/8/layout/cycle1"/>
    <dgm:cxn modelId="{EDB6FA86-FC13-4E1B-B3A5-888BB8AA976E}" type="presParOf" srcId="{58313FBA-9F15-4B7B-90B2-2EC906256C24}" destId="{F343E727-72B5-4252-822E-B28ED45D87F4}" srcOrd="0" destOrd="0" presId="urn:microsoft.com/office/officeart/2005/8/layout/cycle1"/>
    <dgm:cxn modelId="{F0514EB1-4C06-42F2-925A-03C0BD9E3925}" type="presParOf" srcId="{58313FBA-9F15-4B7B-90B2-2EC906256C24}" destId="{BA20BA22-3518-4011-ADDF-8D7521CEFB75}" srcOrd="1" destOrd="0" presId="urn:microsoft.com/office/officeart/2005/8/layout/cycle1"/>
    <dgm:cxn modelId="{CB215E20-F669-4C59-BDC5-9036E0DC3E7C}" type="presParOf" srcId="{58313FBA-9F15-4B7B-90B2-2EC906256C24}" destId="{0DB8598D-2CA3-4057-93A3-999B4A0B364A}" srcOrd="2" destOrd="0" presId="urn:microsoft.com/office/officeart/2005/8/layout/cycle1"/>
    <dgm:cxn modelId="{FCF380B1-2B1C-4B04-8F8D-200B760B826C}" type="presParOf" srcId="{58313FBA-9F15-4B7B-90B2-2EC906256C24}" destId="{71845ABF-0E02-4A8E-9278-D0B8E6D10D42}" srcOrd="3" destOrd="0" presId="urn:microsoft.com/office/officeart/2005/8/layout/cycle1"/>
    <dgm:cxn modelId="{A5C084A4-DCB2-4210-9AEB-E5E51A13B616}" type="presParOf" srcId="{58313FBA-9F15-4B7B-90B2-2EC906256C24}" destId="{A29F2AC0-1475-470C-89DA-0A0A865B1EA1}" srcOrd="4" destOrd="0" presId="urn:microsoft.com/office/officeart/2005/8/layout/cycle1"/>
    <dgm:cxn modelId="{1D44FD81-AF9F-4827-BB01-705C7A942DC0}" type="presParOf" srcId="{58313FBA-9F15-4B7B-90B2-2EC906256C24}" destId="{331A963E-CD6B-4B9D-B7BC-F5AA7FD1FD2F}" srcOrd="5" destOrd="0" presId="urn:microsoft.com/office/officeart/2005/8/layout/cycle1"/>
    <dgm:cxn modelId="{F08068D9-A20F-4586-80AA-19B39A62963A}" type="presParOf" srcId="{58313FBA-9F15-4B7B-90B2-2EC906256C24}" destId="{387CCD56-2466-4973-94B5-975C2DF4DAD1}" srcOrd="6" destOrd="0" presId="urn:microsoft.com/office/officeart/2005/8/layout/cycle1"/>
    <dgm:cxn modelId="{09C5887E-4C44-443E-83BF-D169DE4F23A0}" type="presParOf" srcId="{58313FBA-9F15-4B7B-90B2-2EC906256C24}" destId="{EC1C082D-8A15-459B-A692-ECC5C3DB714B}" srcOrd="7" destOrd="0" presId="urn:microsoft.com/office/officeart/2005/8/layout/cycle1"/>
    <dgm:cxn modelId="{97B50DA7-1D4E-45D2-A14F-77D6FCC2B3E6}" type="presParOf" srcId="{58313FBA-9F15-4B7B-90B2-2EC906256C24}" destId="{58649E58-3257-4A2D-8983-FD15C543BF03}" srcOrd="8" destOrd="0" presId="urn:microsoft.com/office/officeart/2005/8/layout/cycle1"/>
    <dgm:cxn modelId="{032A5653-7AD9-41E0-8A41-114EC220BD9E}" type="presParOf" srcId="{58313FBA-9F15-4B7B-90B2-2EC906256C24}" destId="{0B84B941-3B25-426D-8EF3-4D7071FD47E6}" srcOrd="9" destOrd="0" presId="urn:microsoft.com/office/officeart/2005/8/layout/cycle1"/>
    <dgm:cxn modelId="{53B566E3-077E-44B9-B9D5-B47B578601BF}" type="presParOf" srcId="{58313FBA-9F15-4B7B-90B2-2EC906256C24}" destId="{6CF6E217-9483-4E5F-BB5E-FCE239EEA80A}" srcOrd="10" destOrd="0" presId="urn:microsoft.com/office/officeart/2005/8/layout/cycle1"/>
    <dgm:cxn modelId="{3EFA4E43-A2D1-4BA1-AC4F-C8B5987D8936}" type="presParOf" srcId="{58313FBA-9F15-4B7B-90B2-2EC906256C24}" destId="{C882A51F-EA66-4DE9-AFFD-B0C0FDCE1DD3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AF3678-6A79-42E6-AF69-D0378A858EC4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3191CF80-AC99-4150-89CD-CA2853A2456E}">
      <dgm:prSet phldrT="[Text]"/>
      <dgm:spPr/>
      <dgm:t>
        <a:bodyPr/>
        <a:lstStyle/>
        <a:p>
          <a:r>
            <a:rPr lang="en-GB" b="1" dirty="0">
              <a:solidFill>
                <a:srgbClr val="00B050"/>
              </a:solidFill>
            </a:rPr>
            <a:t>Economic Benefits</a:t>
          </a:r>
        </a:p>
        <a:p>
          <a:r>
            <a:rPr lang="en-GB" b="1" dirty="0">
              <a:solidFill>
                <a:srgbClr val="00B050"/>
              </a:solidFill>
            </a:rPr>
            <a:t>It supports local economic growth by benefiting SME’s and artists.</a:t>
          </a:r>
        </a:p>
      </dgm:t>
    </dgm:pt>
    <dgm:pt modelId="{82E2B8A8-CB98-4221-B85E-83216AD5AC2E}" type="parTrans" cxnId="{B41B0F94-B491-429C-B464-5E8F6BF22379}">
      <dgm:prSet/>
      <dgm:spPr/>
      <dgm:t>
        <a:bodyPr/>
        <a:lstStyle/>
        <a:p>
          <a:endParaRPr lang="en-GB"/>
        </a:p>
      </dgm:t>
    </dgm:pt>
    <dgm:pt modelId="{30C8FD4C-0EFC-49FD-A745-2AC7EA13FCB6}" type="sibTrans" cxnId="{B41B0F94-B491-429C-B464-5E8F6BF22379}">
      <dgm:prSet/>
      <dgm:spPr/>
      <dgm:t>
        <a:bodyPr/>
        <a:lstStyle/>
        <a:p>
          <a:endParaRPr lang="en-GB"/>
        </a:p>
      </dgm:t>
    </dgm:pt>
    <dgm:pt modelId="{EE60B671-051D-4905-AF78-8F96D55EA514}">
      <dgm:prSet phldrT="[Text]"/>
      <dgm:spPr/>
      <dgm:t>
        <a:bodyPr/>
        <a:lstStyle/>
        <a:p>
          <a:r>
            <a:rPr lang="en-GB" b="1" dirty="0">
              <a:solidFill>
                <a:schemeClr val="tx1"/>
              </a:solidFill>
            </a:rPr>
            <a:t>Visitor Demand Trends</a:t>
          </a:r>
        </a:p>
        <a:p>
          <a:r>
            <a:rPr lang="en-GB" b="1" dirty="0">
              <a:solidFill>
                <a:schemeClr val="tx1"/>
              </a:solidFill>
            </a:rPr>
            <a:t>There is an increasing demand for authentic, story-led experiences among visitors.</a:t>
          </a:r>
        </a:p>
      </dgm:t>
    </dgm:pt>
    <dgm:pt modelId="{2AE8DC36-7519-4728-A837-BBC1FF9621EB}" type="parTrans" cxnId="{DD74759C-431D-4415-BDF9-DF81797CEAB7}">
      <dgm:prSet/>
      <dgm:spPr/>
      <dgm:t>
        <a:bodyPr/>
        <a:lstStyle/>
        <a:p>
          <a:endParaRPr lang="en-GB"/>
        </a:p>
      </dgm:t>
    </dgm:pt>
    <dgm:pt modelId="{BEF26562-42D6-4073-A604-CD32656A8346}" type="sibTrans" cxnId="{DD74759C-431D-4415-BDF9-DF81797CEAB7}">
      <dgm:prSet/>
      <dgm:spPr/>
      <dgm:t>
        <a:bodyPr/>
        <a:lstStyle/>
        <a:p>
          <a:endParaRPr lang="en-GB"/>
        </a:p>
      </dgm:t>
    </dgm:pt>
    <dgm:pt modelId="{8E6561AD-E3F8-4219-8D5F-A41BE668A464}">
      <dgm:prSet phldrT="[Text]"/>
      <dgm:spPr/>
      <dgm:t>
        <a:bodyPr/>
        <a:lstStyle/>
        <a:p>
          <a:r>
            <a:rPr lang="en-GB" b="1" dirty="0">
              <a:highlight>
                <a:srgbClr val="FF0000"/>
              </a:highlight>
            </a:rPr>
            <a:t>Cultural Tourism Growth</a:t>
          </a:r>
        </a:p>
        <a:p>
          <a:r>
            <a:rPr lang="en-GB" b="1" dirty="0">
              <a:highlight>
                <a:srgbClr val="FF0000"/>
              </a:highlight>
            </a:rPr>
            <a:t>LORD offers </a:t>
          </a:r>
          <a:r>
            <a:rPr lang="en-GB" b="1" dirty="0" err="1">
              <a:highlight>
                <a:srgbClr val="FF0000"/>
              </a:highlight>
            </a:rPr>
            <a:t>immensive</a:t>
          </a:r>
          <a:r>
            <a:rPr lang="en-GB" b="1" dirty="0">
              <a:highlight>
                <a:srgbClr val="FF0000"/>
              </a:highlight>
            </a:rPr>
            <a:t> storytelling experiences that attract cultural tourists.</a:t>
          </a:r>
        </a:p>
      </dgm:t>
    </dgm:pt>
    <dgm:pt modelId="{0383F734-654E-41A1-ADAF-EE9471E456A1}" type="parTrans" cxnId="{D50B587C-8C28-42EC-8076-5A0885587B95}">
      <dgm:prSet/>
      <dgm:spPr/>
      <dgm:t>
        <a:bodyPr/>
        <a:lstStyle/>
        <a:p>
          <a:endParaRPr lang="en-GB"/>
        </a:p>
      </dgm:t>
    </dgm:pt>
    <dgm:pt modelId="{29C72D2E-D167-4F25-9AF9-75EB56DFC117}" type="sibTrans" cxnId="{D50B587C-8C28-42EC-8076-5A0885587B95}">
      <dgm:prSet/>
      <dgm:spPr/>
      <dgm:t>
        <a:bodyPr/>
        <a:lstStyle/>
        <a:p>
          <a:endParaRPr lang="en-GB"/>
        </a:p>
      </dgm:t>
    </dgm:pt>
    <dgm:pt modelId="{A1A86831-1EDC-4350-BD79-C088AD809E28}" type="pres">
      <dgm:prSet presAssocID="{01AF3678-6A79-42E6-AF69-D0378A858EC4}" presName="compositeShape" presStyleCnt="0">
        <dgm:presLayoutVars>
          <dgm:chMax val="7"/>
          <dgm:dir/>
          <dgm:resizeHandles val="exact"/>
        </dgm:presLayoutVars>
      </dgm:prSet>
      <dgm:spPr/>
    </dgm:pt>
    <dgm:pt modelId="{D28DC654-1543-4E97-AF27-B52B9DFCAB81}" type="pres">
      <dgm:prSet presAssocID="{01AF3678-6A79-42E6-AF69-D0378A858EC4}" presName="wedge1" presStyleLbl="node1" presStyleIdx="0" presStyleCnt="3"/>
      <dgm:spPr/>
    </dgm:pt>
    <dgm:pt modelId="{F6978864-62E4-41FA-8016-783B944EFE70}" type="pres">
      <dgm:prSet presAssocID="{01AF3678-6A79-42E6-AF69-D0378A858EC4}" presName="dummy1a" presStyleCnt="0"/>
      <dgm:spPr/>
    </dgm:pt>
    <dgm:pt modelId="{69E713CE-A31C-4EBE-92CE-4CD3D762ABF4}" type="pres">
      <dgm:prSet presAssocID="{01AF3678-6A79-42E6-AF69-D0378A858EC4}" presName="dummy1b" presStyleCnt="0"/>
      <dgm:spPr/>
    </dgm:pt>
    <dgm:pt modelId="{BD94EC01-3A7F-4D55-A8BE-F049644B2E42}" type="pres">
      <dgm:prSet presAssocID="{01AF3678-6A79-42E6-AF69-D0378A858EC4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C4AB18D9-A38C-4A81-A3DD-9D3309E4B6CA}" type="pres">
      <dgm:prSet presAssocID="{01AF3678-6A79-42E6-AF69-D0378A858EC4}" presName="wedge2" presStyleLbl="node1" presStyleIdx="1" presStyleCnt="3"/>
      <dgm:spPr/>
    </dgm:pt>
    <dgm:pt modelId="{B94C5B43-3194-463F-A045-71CF281AE4EF}" type="pres">
      <dgm:prSet presAssocID="{01AF3678-6A79-42E6-AF69-D0378A858EC4}" presName="dummy2a" presStyleCnt="0"/>
      <dgm:spPr/>
    </dgm:pt>
    <dgm:pt modelId="{C1BFD00F-D52F-47D9-8E86-79F59A6EC28C}" type="pres">
      <dgm:prSet presAssocID="{01AF3678-6A79-42E6-AF69-D0378A858EC4}" presName="dummy2b" presStyleCnt="0"/>
      <dgm:spPr/>
    </dgm:pt>
    <dgm:pt modelId="{C890967E-4229-4C62-A2D5-AAD4FDFF3A41}" type="pres">
      <dgm:prSet presAssocID="{01AF3678-6A79-42E6-AF69-D0378A858EC4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8781106F-F214-4318-BA7F-D07E35EE1E04}" type="pres">
      <dgm:prSet presAssocID="{01AF3678-6A79-42E6-AF69-D0378A858EC4}" presName="wedge3" presStyleLbl="node1" presStyleIdx="2" presStyleCnt="3"/>
      <dgm:spPr/>
    </dgm:pt>
    <dgm:pt modelId="{3F36CD72-5AE0-4E7D-8140-F2B0103ED252}" type="pres">
      <dgm:prSet presAssocID="{01AF3678-6A79-42E6-AF69-D0378A858EC4}" presName="dummy3a" presStyleCnt="0"/>
      <dgm:spPr/>
    </dgm:pt>
    <dgm:pt modelId="{4BAA0501-461F-46C2-B215-051E979631AF}" type="pres">
      <dgm:prSet presAssocID="{01AF3678-6A79-42E6-AF69-D0378A858EC4}" presName="dummy3b" presStyleCnt="0"/>
      <dgm:spPr/>
    </dgm:pt>
    <dgm:pt modelId="{9081D7BB-8838-428D-9B43-51358665F647}" type="pres">
      <dgm:prSet presAssocID="{01AF3678-6A79-42E6-AF69-D0378A858EC4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F1692B18-4369-4EA8-87CD-8E1D0B069FBD}" type="pres">
      <dgm:prSet presAssocID="{30C8FD4C-0EFC-49FD-A745-2AC7EA13FCB6}" presName="arrowWedge1" presStyleLbl="fgSibTrans2D1" presStyleIdx="0" presStyleCnt="3"/>
      <dgm:spPr/>
    </dgm:pt>
    <dgm:pt modelId="{C8A9DB9C-5798-4B05-9FA0-4D79BE31F67C}" type="pres">
      <dgm:prSet presAssocID="{BEF26562-42D6-4073-A604-CD32656A8346}" presName="arrowWedge2" presStyleLbl="fgSibTrans2D1" presStyleIdx="1" presStyleCnt="3"/>
      <dgm:spPr/>
    </dgm:pt>
    <dgm:pt modelId="{77A46E36-07F8-4A60-A8B5-8F7D7692E577}" type="pres">
      <dgm:prSet presAssocID="{29C72D2E-D167-4F25-9AF9-75EB56DFC117}" presName="arrowWedge3" presStyleLbl="fgSibTrans2D1" presStyleIdx="2" presStyleCnt="3"/>
      <dgm:spPr/>
    </dgm:pt>
  </dgm:ptLst>
  <dgm:cxnLst>
    <dgm:cxn modelId="{15FB560C-8A03-4B6B-8F16-AA09E4AAB6E8}" type="presOf" srcId="{8E6561AD-E3F8-4219-8D5F-A41BE668A464}" destId="{8781106F-F214-4318-BA7F-D07E35EE1E04}" srcOrd="0" destOrd="0" presId="urn:microsoft.com/office/officeart/2005/8/layout/cycle8"/>
    <dgm:cxn modelId="{36FD790E-94F2-482C-82B9-6FF966A8831A}" type="presOf" srcId="{3191CF80-AC99-4150-89CD-CA2853A2456E}" destId="{D28DC654-1543-4E97-AF27-B52B9DFCAB81}" srcOrd="0" destOrd="0" presId="urn:microsoft.com/office/officeart/2005/8/layout/cycle8"/>
    <dgm:cxn modelId="{3393C72D-5E81-43E2-B0BE-A9D9639C0A0F}" type="presOf" srcId="{8E6561AD-E3F8-4219-8D5F-A41BE668A464}" destId="{9081D7BB-8838-428D-9B43-51358665F647}" srcOrd="1" destOrd="0" presId="urn:microsoft.com/office/officeart/2005/8/layout/cycle8"/>
    <dgm:cxn modelId="{8D90805C-AE66-4C83-9B57-0484AA3E9109}" type="presOf" srcId="{EE60B671-051D-4905-AF78-8F96D55EA514}" destId="{C4AB18D9-A38C-4A81-A3DD-9D3309E4B6CA}" srcOrd="0" destOrd="0" presId="urn:microsoft.com/office/officeart/2005/8/layout/cycle8"/>
    <dgm:cxn modelId="{D50B587C-8C28-42EC-8076-5A0885587B95}" srcId="{01AF3678-6A79-42E6-AF69-D0378A858EC4}" destId="{8E6561AD-E3F8-4219-8D5F-A41BE668A464}" srcOrd="2" destOrd="0" parTransId="{0383F734-654E-41A1-ADAF-EE9471E456A1}" sibTransId="{29C72D2E-D167-4F25-9AF9-75EB56DFC117}"/>
    <dgm:cxn modelId="{B41B0F94-B491-429C-B464-5E8F6BF22379}" srcId="{01AF3678-6A79-42E6-AF69-D0378A858EC4}" destId="{3191CF80-AC99-4150-89CD-CA2853A2456E}" srcOrd="0" destOrd="0" parTransId="{82E2B8A8-CB98-4221-B85E-83216AD5AC2E}" sibTransId="{30C8FD4C-0EFC-49FD-A745-2AC7EA13FCB6}"/>
    <dgm:cxn modelId="{DD74759C-431D-4415-BDF9-DF81797CEAB7}" srcId="{01AF3678-6A79-42E6-AF69-D0378A858EC4}" destId="{EE60B671-051D-4905-AF78-8F96D55EA514}" srcOrd="1" destOrd="0" parTransId="{2AE8DC36-7519-4728-A837-BBC1FF9621EB}" sibTransId="{BEF26562-42D6-4073-A604-CD32656A8346}"/>
    <dgm:cxn modelId="{424906A7-CC11-4E9C-870B-6A9C12473BC8}" type="presOf" srcId="{3191CF80-AC99-4150-89CD-CA2853A2456E}" destId="{BD94EC01-3A7F-4D55-A8BE-F049644B2E42}" srcOrd="1" destOrd="0" presId="urn:microsoft.com/office/officeart/2005/8/layout/cycle8"/>
    <dgm:cxn modelId="{4C6D41B0-41A9-4284-856E-7089670D5A37}" type="presOf" srcId="{01AF3678-6A79-42E6-AF69-D0378A858EC4}" destId="{A1A86831-1EDC-4350-BD79-C088AD809E28}" srcOrd="0" destOrd="0" presId="urn:microsoft.com/office/officeart/2005/8/layout/cycle8"/>
    <dgm:cxn modelId="{17381AEA-F9DF-4A60-A307-9437ADE86786}" type="presOf" srcId="{EE60B671-051D-4905-AF78-8F96D55EA514}" destId="{C890967E-4229-4C62-A2D5-AAD4FDFF3A41}" srcOrd="1" destOrd="0" presId="urn:microsoft.com/office/officeart/2005/8/layout/cycle8"/>
    <dgm:cxn modelId="{BBA6551D-CAFB-499D-BC00-494B78FC0059}" type="presParOf" srcId="{A1A86831-1EDC-4350-BD79-C088AD809E28}" destId="{D28DC654-1543-4E97-AF27-B52B9DFCAB81}" srcOrd="0" destOrd="0" presId="urn:microsoft.com/office/officeart/2005/8/layout/cycle8"/>
    <dgm:cxn modelId="{CC9699DF-5F64-44E3-82B1-5BB2D0E19697}" type="presParOf" srcId="{A1A86831-1EDC-4350-BD79-C088AD809E28}" destId="{F6978864-62E4-41FA-8016-783B944EFE70}" srcOrd="1" destOrd="0" presId="urn:microsoft.com/office/officeart/2005/8/layout/cycle8"/>
    <dgm:cxn modelId="{7822697E-173C-488B-B1AA-18C42EF60C55}" type="presParOf" srcId="{A1A86831-1EDC-4350-BD79-C088AD809E28}" destId="{69E713CE-A31C-4EBE-92CE-4CD3D762ABF4}" srcOrd="2" destOrd="0" presId="urn:microsoft.com/office/officeart/2005/8/layout/cycle8"/>
    <dgm:cxn modelId="{FAACED58-C83C-4B2E-A868-D5EDAE005AB3}" type="presParOf" srcId="{A1A86831-1EDC-4350-BD79-C088AD809E28}" destId="{BD94EC01-3A7F-4D55-A8BE-F049644B2E42}" srcOrd="3" destOrd="0" presId="urn:microsoft.com/office/officeart/2005/8/layout/cycle8"/>
    <dgm:cxn modelId="{5EC7CBB8-F94E-4405-8C3B-46254D3EC80A}" type="presParOf" srcId="{A1A86831-1EDC-4350-BD79-C088AD809E28}" destId="{C4AB18D9-A38C-4A81-A3DD-9D3309E4B6CA}" srcOrd="4" destOrd="0" presId="urn:microsoft.com/office/officeart/2005/8/layout/cycle8"/>
    <dgm:cxn modelId="{B9F47C4B-75B0-48DC-AFE0-3ACDCBFE0357}" type="presParOf" srcId="{A1A86831-1EDC-4350-BD79-C088AD809E28}" destId="{B94C5B43-3194-463F-A045-71CF281AE4EF}" srcOrd="5" destOrd="0" presId="urn:microsoft.com/office/officeart/2005/8/layout/cycle8"/>
    <dgm:cxn modelId="{084848C4-ACBE-4B88-9FE4-A4BF2F44DE60}" type="presParOf" srcId="{A1A86831-1EDC-4350-BD79-C088AD809E28}" destId="{C1BFD00F-D52F-47D9-8E86-79F59A6EC28C}" srcOrd="6" destOrd="0" presId="urn:microsoft.com/office/officeart/2005/8/layout/cycle8"/>
    <dgm:cxn modelId="{11174630-9C1B-4519-A648-1B31626FAD45}" type="presParOf" srcId="{A1A86831-1EDC-4350-BD79-C088AD809E28}" destId="{C890967E-4229-4C62-A2D5-AAD4FDFF3A41}" srcOrd="7" destOrd="0" presId="urn:microsoft.com/office/officeart/2005/8/layout/cycle8"/>
    <dgm:cxn modelId="{3C303FB9-E938-4505-9802-3BFC5ACC7CDD}" type="presParOf" srcId="{A1A86831-1EDC-4350-BD79-C088AD809E28}" destId="{8781106F-F214-4318-BA7F-D07E35EE1E04}" srcOrd="8" destOrd="0" presId="urn:microsoft.com/office/officeart/2005/8/layout/cycle8"/>
    <dgm:cxn modelId="{00984CEC-709F-49D8-9A31-B2C3D464E827}" type="presParOf" srcId="{A1A86831-1EDC-4350-BD79-C088AD809E28}" destId="{3F36CD72-5AE0-4E7D-8140-F2B0103ED252}" srcOrd="9" destOrd="0" presId="urn:microsoft.com/office/officeart/2005/8/layout/cycle8"/>
    <dgm:cxn modelId="{7FDD59AD-0F1F-4388-82D0-84C60A555CB5}" type="presParOf" srcId="{A1A86831-1EDC-4350-BD79-C088AD809E28}" destId="{4BAA0501-461F-46C2-B215-051E979631AF}" srcOrd="10" destOrd="0" presId="urn:microsoft.com/office/officeart/2005/8/layout/cycle8"/>
    <dgm:cxn modelId="{63E4754D-D086-4FED-A652-C5050A800023}" type="presParOf" srcId="{A1A86831-1EDC-4350-BD79-C088AD809E28}" destId="{9081D7BB-8838-428D-9B43-51358665F647}" srcOrd="11" destOrd="0" presId="urn:microsoft.com/office/officeart/2005/8/layout/cycle8"/>
    <dgm:cxn modelId="{5C3A4CFA-093F-40DC-AB03-BC5695F39C42}" type="presParOf" srcId="{A1A86831-1EDC-4350-BD79-C088AD809E28}" destId="{F1692B18-4369-4EA8-87CD-8E1D0B069FBD}" srcOrd="12" destOrd="0" presId="urn:microsoft.com/office/officeart/2005/8/layout/cycle8"/>
    <dgm:cxn modelId="{B1D1A5AD-E106-416C-A7E7-C6A2B175C61D}" type="presParOf" srcId="{A1A86831-1EDC-4350-BD79-C088AD809E28}" destId="{C8A9DB9C-5798-4B05-9FA0-4D79BE31F67C}" srcOrd="13" destOrd="0" presId="urn:microsoft.com/office/officeart/2005/8/layout/cycle8"/>
    <dgm:cxn modelId="{9A954C3E-B2D4-4055-A12C-B467DFBBC40E}" type="presParOf" srcId="{A1A86831-1EDC-4350-BD79-C088AD809E28}" destId="{77A46E36-07F8-4A60-A8B5-8F7D7692E57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20BA22-3518-4011-ADDF-8D7521CEFB75}">
      <dsp:nvSpPr>
        <dsp:cNvPr id="0" name=""/>
        <dsp:cNvSpPr/>
      </dsp:nvSpPr>
      <dsp:spPr>
        <a:xfrm>
          <a:off x="4735144" y="121283"/>
          <a:ext cx="1916906" cy="1916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Concept Development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* Brainstorm themes for festival.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*Engage with local cultural and tourism partners. </a:t>
          </a:r>
        </a:p>
      </dsp:txBody>
      <dsp:txXfrm>
        <a:off x="4735144" y="121283"/>
        <a:ext cx="1916906" cy="1916906"/>
      </dsp:txXfrm>
    </dsp:sp>
    <dsp:sp modelId="{0DB8598D-2CA3-4057-93A3-999B4A0B364A}">
      <dsp:nvSpPr>
        <dsp:cNvPr id="0" name=""/>
        <dsp:cNvSpPr/>
      </dsp:nvSpPr>
      <dsp:spPr>
        <a:xfrm>
          <a:off x="1354454" y="-211"/>
          <a:ext cx="5419090" cy="5419090"/>
        </a:xfrm>
        <a:prstGeom prst="circularArrow">
          <a:avLst>
            <a:gd name="adj1" fmla="val 6898"/>
            <a:gd name="adj2" fmla="val 465012"/>
            <a:gd name="adj3" fmla="val 550847"/>
            <a:gd name="adj4" fmla="val 20584141"/>
            <a:gd name="adj5" fmla="val 8047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9F2AC0-1475-470C-89DA-0A0A865B1EA1}">
      <dsp:nvSpPr>
        <dsp:cNvPr id="0" name=""/>
        <dsp:cNvSpPr/>
      </dsp:nvSpPr>
      <dsp:spPr>
        <a:xfrm>
          <a:off x="4735144" y="3380477"/>
          <a:ext cx="1916906" cy="1916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Event Planning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*Plan logistics and scheduling in detail.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*Coordinate with performers and vendors.</a:t>
          </a:r>
        </a:p>
      </dsp:txBody>
      <dsp:txXfrm>
        <a:off x="4735144" y="3380477"/>
        <a:ext cx="1916906" cy="1916906"/>
      </dsp:txXfrm>
    </dsp:sp>
    <dsp:sp modelId="{331A963E-CD6B-4B9D-B7BC-F5AA7FD1FD2F}">
      <dsp:nvSpPr>
        <dsp:cNvPr id="0" name=""/>
        <dsp:cNvSpPr/>
      </dsp:nvSpPr>
      <dsp:spPr>
        <a:xfrm>
          <a:off x="1354454" y="-211"/>
          <a:ext cx="5419090" cy="5419090"/>
        </a:xfrm>
        <a:prstGeom prst="circularArrow">
          <a:avLst>
            <a:gd name="adj1" fmla="val 6898"/>
            <a:gd name="adj2" fmla="val 465012"/>
            <a:gd name="adj3" fmla="val 5950847"/>
            <a:gd name="adj4" fmla="val 4384141"/>
            <a:gd name="adj5" fmla="val 804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1C082D-8A15-459B-A692-ECC5C3DB714B}">
      <dsp:nvSpPr>
        <dsp:cNvPr id="0" name=""/>
        <dsp:cNvSpPr/>
      </dsp:nvSpPr>
      <dsp:spPr>
        <a:xfrm>
          <a:off x="1475949" y="3380477"/>
          <a:ext cx="1916906" cy="1916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Execution Phase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*Set up the venue and installations.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*Manage event operations and guests experiences.</a:t>
          </a:r>
        </a:p>
      </dsp:txBody>
      <dsp:txXfrm>
        <a:off x="1475949" y="3380477"/>
        <a:ext cx="1916906" cy="1916906"/>
      </dsp:txXfrm>
    </dsp:sp>
    <dsp:sp modelId="{58649E58-3257-4A2D-8983-FD15C543BF03}">
      <dsp:nvSpPr>
        <dsp:cNvPr id="0" name=""/>
        <dsp:cNvSpPr/>
      </dsp:nvSpPr>
      <dsp:spPr>
        <a:xfrm>
          <a:off x="1354454" y="-211"/>
          <a:ext cx="5419090" cy="5419090"/>
        </a:xfrm>
        <a:prstGeom prst="circularArrow">
          <a:avLst>
            <a:gd name="adj1" fmla="val 6898"/>
            <a:gd name="adj2" fmla="val 465012"/>
            <a:gd name="adj3" fmla="val 11350847"/>
            <a:gd name="adj4" fmla="val 9784141"/>
            <a:gd name="adj5" fmla="val 8047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F6E217-9483-4E5F-BB5E-FCE239EEA80A}">
      <dsp:nvSpPr>
        <dsp:cNvPr id="0" name=""/>
        <dsp:cNvSpPr/>
      </dsp:nvSpPr>
      <dsp:spPr>
        <a:xfrm>
          <a:off x="1475949" y="121283"/>
          <a:ext cx="1916906" cy="1916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Post-Event Review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*Evaluate event success and gather guest feedback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*Analyse financial performance and document lessons learned.</a:t>
          </a:r>
        </a:p>
      </dsp:txBody>
      <dsp:txXfrm>
        <a:off x="1475949" y="121283"/>
        <a:ext cx="1916906" cy="1916906"/>
      </dsp:txXfrm>
    </dsp:sp>
    <dsp:sp modelId="{C882A51F-EA66-4DE9-AFFD-B0C0FDCE1DD3}">
      <dsp:nvSpPr>
        <dsp:cNvPr id="0" name=""/>
        <dsp:cNvSpPr/>
      </dsp:nvSpPr>
      <dsp:spPr>
        <a:xfrm>
          <a:off x="1354454" y="-211"/>
          <a:ext cx="5419090" cy="5419090"/>
        </a:xfrm>
        <a:prstGeom prst="circularArrow">
          <a:avLst>
            <a:gd name="adj1" fmla="val 6898"/>
            <a:gd name="adj2" fmla="val 465012"/>
            <a:gd name="adj3" fmla="val 16750847"/>
            <a:gd name="adj4" fmla="val 15184141"/>
            <a:gd name="adj5" fmla="val 8047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8DC654-1543-4E97-AF27-B52B9DFCAB81}">
      <dsp:nvSpPr>
        <dsp:cNvPr id="0" name=""/>
        <dsp:cNvSpPr/>
      </dsp:nvSpPr>
      <dsp:spPr>
        <a:xfrm>
          <a:off x="3344566" y="367419"/>
          <a:ext cx="4748189" cy="4748189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B050"/>
              </a:solidFill>
            </a:rPr>
            <a:t>Economic Benefits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B050"/>
              </a:solidFill>
            </a:rPr>
            <a:t>It supports local economic growth by benefiting SME’s and artists.</a:t>
          </a:r>
        </a:p>
      </dsp:txBody>
      <dsp:txXfrm>
        <a:off x="5846975" y="1373583"/>
        <a:ext cx="1695781" cy="1413151"/>
      </dsp:txXfrm>
    </dsp:sp>
    <dsp:sp modelId="{C4AB18D9-A38C-4A81-A3DD-9D3309E4B6CA}">
      <dsp:nvSpPr>
        <dsp:cNvPr id="0" name=""/>
        <dsp:cNvSpPr/>
      </dsp:nvSpPr>
      <dsp:spPr>
        <a:xfrm>
          <a:off x="3246776" y="536997"/>
          <a:ext cx="4748189" cy="4748189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tx1"/>
              </a:solidFill>
            </a:rPr>
            <a:t>Visitor Demand Trends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tx1"/>
              </a:solidFill>
            </a:rPr>
            <a:t>There is an increasing demand for authentic, story-led experiences among visitors.</a:t>
          </a:r>
        </a:p>
      </dsp:txBody>
      <dsp:txXfrm>
        <a:off x="4377297" y="3617667"/>
        <a:ext cx="2543672" cy="1243573"/>
      </dsp:txXfrm>
    </dsp:sp>
    <dsp:sp modelId="{8781106F-F214-4318-BA7F-D07E35EE1E04}">
      <dsp:nvSpPr>
        <dsp:cNvPr id="0" name=""/>
        <dsp:cNvSpPr/>
      </dsp:nvSpPr>
      <dsp:spPr>
        <a:xfrm>
          <a:off x="3148986" y="367419"/>
          <a:ext cx="4748189" cy="4748189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highlight>
                <a:srgbClr val="FF0000"/>
              </a:highlight>
            </a:rPr>
            <a:t>Cultural Tourism Growth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highlight>
                <a:srgbClr val="FF0000"/>
              </a:highlight>
            </a:rPr>
            <a:t>LORD offers </a:t>
          </a:r>
          <a:r>
            <a:rPr lang="en-GB" sz="1200" b="1" kern="1200" dirty="0" err="1">
              <a:highlight>
                <a:srgbClr val="FF0000"/>
              </a:highlight>
            </a:rPr>
            <a:t>immensive</a:t>
          </a:r>
          <a:r>
            <a:rPr lang="en-GB" sz="1200" b="1" kern="1200" dirty="0">
              <a:highlight>
                <a:srgbClr val="FF0000"/>
              </a:highlight>
            </a:rPr>
            <a:t> storytelling experiences that attract cultural tourists.</a:t>
          </a:r>
        </a:p>
      </dsp:txBody>
      <dsp:txXfrm>
        <a:off x="3698984" y="1373583"/>
        <a:ext cx="1695781" cy="1413151"/>
      </dsp:txXfrm>
    </dsp:sp>
    <dsp:sp modelId="{F1692B18-4369-4EA8-87CD-8E1D0B069FBD}">
      <dsp:nvSpPr>
        <dsp:cNvPr id="0" name=""/>
        <dsp:cNvSpPr/>
      </dsp:nvSpPr>
      <dsp:spPr>
        <a:xfrm>
          <a:off x="3051022" y="73483"/>
          <a:ext cx="5336060" cy="5336060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A9DB9C-5798-4B05-9FA0-4D79BE31F67C}">
      <dsp:nvSpPr>
        <dsp:cNvPr id="0" name=""/>
        <dsp:cNvSpPr/>
      </dsp:nvSpPr>
      <dsp:spPr>
        <a:xfrm>
          <a:off x="2952840" y="242761"/>
          <a:ext cx="5336060" cy="5336060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A46E36-07F8-4A60-A8B5-8F7D7692E577}">
      <dsp:nvSpPr>
        <dsp:cNvPr id="0" name=""/>
        <dsp:cNvSpPr/>
      </dsp:nvSpPr>
      <dsp:spPr>
        <a:xfrm>
          <a:off x="2854658" y="73483"/>
          <a:ext cx="5336060" cy="5336060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0.34078</cdr:x>
      <cdr:y>0.23707</cdr:y>
    </cdr:from>
    <cdr:to>
      <cdr:x>0.60822</cdr:x>
      <cdr:y>0.76293</cdr:y>
    </cdr:to>
    <cdr:sp macro="" textlink="">
      <cdr:nvSpPr>
        <cdr:cNvPr id="2" name="Flowchart: Connector 1">
          <a:extLst xmlns:a="http://schemas.openxmlformats.org/drawingml/2006/main">
            <a:ext uri="{FF2B5EF4-FFF2-40B4-BE49-F238E27FC236}">
              <a16:creationId xmlns:a16="http://schemas.microsoft.com/office/drawing/2014/main" id="{AF95EAF7-DF7E-7B84-2E91-547FC3C38C6A}"/>
            </a:ext>
          </a:extLst>
        </cdr:cNvPr>
        <cdr:cNvSpPr/>
      </cdr:nvSpPr>
      <cdr:spPr>
        <a:xfrm xmlns:a="http://schemas.openxmlformats.org/drawingml/2006/main">
          <a:off x="3993909" y="1284583"/>
          <a:ext cx="3134477" cy="2849500"/>
        </a:xfrm>
        <a:prstGeom xmlns:a="http://schemas.openxmlformats.org/drawingml/2006/main" prst="flowChartConnector">
          <a:avLst/>
        </a:prstGeom>
        <a:solidFill xmlns:a="http://schemas.openxmlformats.org/drawingml/2006/main">
          <a:schemeClr val="accent6">
            <a:lumMod val="75000"/>
          </a:schemeClr>
        </a:solidFill>
        <a:ln xmlns:a="http://schemas.openxmlformats.org/drawingml/2006/main">
          <a:solidFill>
            <a:schemeClr val="accent6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GB" dirty="0"/>
            <a:t>Experiential Travel Growth</a:t>
          </a:r>
        </a:p>
        <a:p xmlns:a="http://schemas.openxmlformats.org/drawingml/2006/main">
          <a:pPr algn="ctr"/>
          <a:endParaRPr lang="en-GB" dirty="0"/>
        </a:p>
        <a:p xmlns:a="http://schemas.openxmlformats.org/drawingml/2006/main">
          <a:pPr algn="ctr"/>
          <a:r>
            <a:rPr lang="en-GB" dirty="0"/>
            <a:t>FOCUS Wales and the Urdd Eisteddfod demonstrate a strong demand for cultural festival content,</a:t>
          </a:r>
        </a:p>
      </cdr:txBody>
    </cdr:sp>
  </cdr:relSizeAnchor>
  <cdr:relSizeAnchor xmlns:cdr="http://schemas.openxmlformats.org/drawingml/2006/chartDrawing">
    <cdr:from>
      <cdr:x>0.68495</cdr:x>
      <cdr:y>0.25637</cdr:y>
    </cdr:from>
    <cdr:to>
      <cdr:x>0.94862</cdr:x>
      <cdr:y>0.75961</cdr:y>
    </cdr:to>
    <cdr:sp macro="" textlink="">
      <cdr:nvSpPr>
        <cdr:cNvPr id="3" name="Flowchart: Connector 2">
          <a:extLst xmlns:a="http://schemas.openxmlformats.org/drawingml/2006/main">
            <a:ext uri="{FF2B5EF4-FFF2-40B4-BE49-F238E27FC236}">
              <a16:creationId xmlns:a16="http://schemas.microsoft.com/office/drawing/2014/main" id="{AF95EAF7-DF7E-7B84-2E91-547FC3C38C6A}"/>
            </a:ext>
          </a:extLst>
        </cdr:cNvPr>
        <cdr:cNvSpPr/>
      </cdr:nvSpPr>
      <cdr:spPr>
        <a:xfrm xmlns:a="http://schemas.openxmlformats.org/drawingml/2006/main">
          <a:off x="8027617" y="1389201"/>
          <a:ext cx="3090208" cy="2726897"/>
        </a:xfrm>
        <a:prstGeom xmlns:a="http://schemas.openxmlformats.org/drawingml/2006/main" prst="flowChartConnector">
          <a:avLst/>
        </a:prstGeom>
        <a:solidFill xmlns:a="http://schemas.openxmlformats.org/drawingml/2006/main">
          <a:schemeClr val="tx1"/>
        </a:solidFill>
        <a:ln xmlns:a="http://schemas.openxmlformats.org/drawingml/2006/main">
          <a:solidFill>
            <a:srgbClr val="002060"/>
          </a:solidFill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GB" dirty="0"/>
            <a:t>Cultural Event Success</a:t>
          </a:r>
        </a:p>
        <a:p xmlns:a="http://schemas.openxmlformats.org/drawingml/2006/main">
          <a:pPr algn="ctr"/>
          <a:endParaRPr lang="en-GB" dirty="0"/>
        </a:p>
        <a:p xmlns:a="http://schemas.openxmlformats.org/drawingml/2006/main">
          <a:pPr algn="ctr"/>
          <a:r>
            <a:rPr lang="en-GB" dirty="0"/>
            <a:t>Wales is an attractive cultural destination for both domestic and international audiences.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B4615-8932-4DD1-8465-79DD01E03FC9}" type="datetimeFigureOut">
              <a:rPr lang="en-GB" smtClean="0"/>
              <a:t>19/05/2025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59CC81-ADAD-4453-BCA1-A665B50B3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540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59CC81-ADAD-4453-BCA1-A665B50B343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223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7D29F-9235-9937-0D2A-40F5CC2E20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42401F-1647-1E85-E57F-45127183BE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3A391-270F-4F58-2DCD-E64E69CBB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3D7B4-42CA-40D0-BA1F-89E9887B315A}" type="datetime1">
              <a:rPr lang="en-GB" smtClean="0"/>
              <a:t>19/05/2025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449796-69FC-FD6D-4D55-B748478ED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099E1F-C768-69A8-4910-7678B79FF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218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7C93D-B7A0-5F67-41AF-08EF91DFB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F4DB0-CBD4-918F-8AEA-770AA5CF1B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1A511-9C2F-B837-CC54-BD49FEF02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76814-E9D1-47A7-AD9A-07937AC8E6F8}" type="datetime1">
              <a:rPr lang="en-GB" smtClean="0"/>
              <a:t>19/05/2025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56C360-2481-9878-77D5-83785FA25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724D33-76DB-8736-2697-4B3BADCA9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883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7A1A8-494D-D410-F236-EF9671F33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0EBA83-959D-5E30-6B08-6418DE901E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8A7802-891D-1B62-5E96-1A694946A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FB056-B0C7-4618-A050-4CD1D281023B}" type="datetime1">
              <a:rPr lang="en-GB" smtClean="0"/>
              <a:t>19/05/2025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25848-BF95-A550-A737-2A76B9D1F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88660-94EF-7F11-A776-08A02A7E5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839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7C73F-3A5F-F3AD-8469-B1EBCB52E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609D0D-EF2E-A772-3FFA-84FE726195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2B9329-D75D-7019-1A0D-4A8901B1C4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724348-4C2B-0E84-4FC4-CD39C15DD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6B5F8-A0E5-43C4-AEF8-5206D6795AD4}" type="datetime1">
              <a:rPr lang="en-GB" smtClean="0"/>
              <a:t>19/05/2025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0F4887-1C45-EA22-FA17-06FCBFAE9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ECAFE-FB0E-2EC5-08BF-DC87F6A31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51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00C31-71DA-9B34-73C1-6F03113A1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0FD574-665B-D32F-2D72-610002713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DB9BF5-86B8-248C-2D39-397F66B8C0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2460F1-4333-E988-627F-7229F8615C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CDEC63-37B8-C032-4F6B-294AE7F417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4D2E65-72E2-3523-8C8C-D6D2433A0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EAAD2-E9DD-4408-BC6A-8BEF614A5687}" type="datetime1">
              <a:rPr lang="en-GB" smtClean="0"/>
              <a:t>19/05/2025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7C406C-3619-4AD9-F9D1-BAED690FB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29ADE1-4FD4-223B-120B-01D37FD94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276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89086-A6F4-D5BD-52F5-18E09358E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6C36C1-362B-0A3B-6A1F-173072BE8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01296-4439-47C1-A199-E93EBB4EEDAE}" type="datetime1">
              <a:rPr lang="en-GB" smtClean="0"/>
              <a:t>19/05/2025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9E579A-8C99-72AA-8307-BD1339ED6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899815-409A-D6C4-CBB9-686B9003E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887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5E87C6-AA48-516A-AB59-3CBB447AA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8149F-BFFD-4A2C-B53D-0C804D1DF57F}" type="datetime1">
              <a:rPr lang="en-GB" smtClean="0"/>
              <a:t>19/05/2025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7B2F9B-E26E-C597-503A-ED746497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0C169D-6CB2-B163-4A3E-BD82E4361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935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00D23-1FAD-EB51-AA45-C9883BF6D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7BA08-4431-CB41-9CC9-164EDF7DD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783949-7A9F-A01B-E1B4-170F58ED69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3872B-0FD8-2C44-6F16-4C4E116A0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A39A5-89AC-4AC1-BFE3-8BB6D4C9793B}" type="datetime1">
              <a:rPr lang="en-GB" smtClean="0"/>
              <a:t>19/05/2025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7B4B57-A4CA-1380-C14F-85660F44A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339249-6891-635A-308B-8AD654BBC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610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CEFA7-3401-34F5-FD6D-608D09695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02438F-AD1F-9EE2-34D0-6EF6945D32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6BD744-D20B-5867-33B8-2A21F18BAE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E00706-529A-AD8A-2A9C-CC45A3BC1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8D20-D84A-4CFD-BD36-95AEA25CC6FE}" type="datetime1">
              <a:rPr lang="en-GB" smtClean="0"/>
              <a:t>19/05/2025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66E59A-091A-9963-E0D6-C194A0189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7B0D91-9E42-9F87-9273-FBE1607C1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353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43C27-A14F-96B3-F02B-2E88D3EB6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8ED3E2-B9DB-BC2E-EF1F-63C8CDC571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8ED0AC-2DF6-96C1-90E6-DDEB0591D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947E8-F10B-46A1-A48B-6C16982C93B8}" type="datetime1">
              <a:rPr lang="en-GB" smtClean="0"/>
              <a:t>19/05/2025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B73864-45AB-2480-7C3A-1EB7F9B6E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12475-2135-1677-3BCA-1050D6D79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512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72AE8C-FF2F-4212-120F-DBA021F4B3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E27D47-B9B2-4CCF-073A-509BC43778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4D298-3883-7B7D-E6BA-26EDC0BC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BFCB3-1CAA-4FEA-9B94-CCC4217766DA}" type="datetime1">
              <a:rPr lang="en-GB" smtClean="0"/>
              <a:t>19/05/2025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6A1F9-EE8D-1733-B391-85D29EA0B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474C5-55ED-FD0E-3795-68E81EDA8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595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B7539E-758B-0B4F-DF89-A02EC666D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1BB7A6-81B2-D9A1-3B0D-DB8DDFD007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AC1A8-7655-CE4A-64AA-7478B5BA59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9F88E8-1074-400B-91D2-63685AE18CEF}" type="datetime1">
              <a:rPr lang="en-GB" smtClean="0"/>
              <a:t>19/05/2025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149289-AE69-F1C9-1F64-1B177CE435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AE2DD-31A4-F985-22E5-91FAD34919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6AD27D-2881-4C0E-8DC1-38E8714790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920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5.jpg"/><Relationship Id="rId4" Type="http://schemas.openxmlformats.org/officeDocument/2006/relationships/diagramLayout" Target="../diagrams/layout2.xml"/><Relationship Id="rId9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ta.org.uk/news.html" TargetMode="External"/><Relationship Id="rId3" Type="http://schemas.openxmlformats.org/officeDocument/2006/relationships/hyperlink" Target="https://librarysearch.uwtsd.ac.uk/discovery/fulldisplay?docid=alma99100655536402421" TargetMode="External"/><Relationship Id="rId7" Type="http://schemas.openxmlformats.org/officeDocument/2006/relationships/hyperlink" Target="https://industry.visitwales.com/get-involved/visit-wales-themed-year-campaigns/year-croeso" TargetMode="External"/><Relationship Id="rId12" Type="http://schemas.openxmlformats.org/officeDocument/2006/relationships/hyperlink" Target="https://en.wikipedia.org/wiki/Urdd_National_Eisteddfod" TargetMode="External"/><Relationship Id="rId2" Type="http://schemas.openxmlformats.org/officeDocument/2006/relationships/hyperlink" Target="https://www.uniquedmc.com/2024/12/18/mice-trends-for-2025-what-to-look-out-for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ndustry.visitwales.com/get-involved/industry-engagement-events" TargetMode="External"/><Relationship Id="rId11" Type="http://schemas.openxmlformats.org/officeDocument/2006/relationships/hyperlink" Target="https://www.gov.wales/new-1-million-fund-boost-welsh-tourism-come-rain-or-shine" TargetMode="External"/><Relationship Id="rId5" Type="http://schemas.openxmlformats.org/officeDocument/2006/relationships/hyperlink" Target="https://industry.visitwales.com/research-and-insights/overnight-visits-wales-gb-visitors" TargetMode="External"/><Relationship Id="rId10" Type="http://schemas.openxmlformats.org/officeDocument/2006/relationships/hyperlink" Target="https://www.gov.wales/wales-visitor-economy-profile-2024-html" TargetMode="External"/><Relationship Id="rId4" Type="http://schemas.openxmlformats.org/officeDocument/2006/relationships/hyperlink" Target="https://industry.visitwales.com/research-and-insights/industry-research/figures-visitor-economy-wales" TargetMode="External"/><Relationship Id="rId9" Type="http://schemas.openxmlformats.org/officeDocument/2006/relationships/hyperlink" Target="https://www.gov.wales/tourism-barometer-february-wave-2024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ta.org.uk/news.html" TargetMode="External"/><Relationship Id="rId3" Type="http://schemas.openxmlformats.org/officeDocument/2006/relationships/hyperlink" Target="https://librarysearch.uwtsd.ac.uk/discovery/fulldisplay?docid=alma99100655536402421" TargetMode="External"/><Relationship Id="rId7" Type="http://schemas.openxmlformats.org/officeDocument/2006/relationships/hyperlink" Target="https://industry.visitwales.com/get-involved/visit-wales-themed-year-campaigns/year-croeso" TargetMode="External"/><Relationship Id="rId12" Type="http://schemas.openxmlformats.org/officeDocument/2006/relationships/hyperlink" Target="https://www.gov.wales/new-1-million-fund-boost-welsh-tourism-come-rain-or-shine" TargetMode="External"/><Relationship Id="rId2" Type="http://schemas.openxmlformats.org/officeDocument/2006/relationships/hyperlink" Target="https://www.uniquedmc.com/2024/12/18/mice-trends-for-2025-what-to-look-out-for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ndustry.visitwales.com/get-involved/industry-engagement-events" TargetMode="External"/><Relationship Id="rId11" Type="http://schemas.openxmlformats.org/officeDocument/2006/relationships/hyperlink" Target="https://www.gov.wales/wales-visitor-economy-profile-2024-html" TargetMode="External"/><Relationship Id="rId5" Type="http://schemas.openxmlformats.org/officeDocument/2006/relationships/hyperlink" Target="https://industry.visitwales.com/research-and-insights/overnight-visits-wales-gb-visitors" TargetMode="External"/><Relationship Id="rId10" Type="http://schemas.openxmlformats.org/officeDocument/2006/relationships/hyperlink" Target="https://en.wikipedia.org/wiki/Urdd_National_Eisteddfod" TargetMode="External"/><Relationship Id="rId4" Type="http://schemas.openxmlformats.org/officeDocument/2006/relationships/hyperlink" Target="https://industry.visitwales.com/research-and-insights/industry-research/figures-visitor-economy-wales" TargetMode="External"/><Relationship Id="rId9" Type="http://schemas.openxmlformats.org/officeDocument/2006/relationships/hyperlink" Target="https://www.gov.wales/tourism-barometer-february-wave-202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A blue and white background with yellow text">
            <a:extLst>
              <a:ext uri="{FF2B5EF4-FFF2-40B4-BE49-F238E27FC236}">
                <a16:creationId xmlns:a16="http://schemas.microsoft.com/office/drawing/2014/main" id="{AFC9F514-7B9A-34A5-2DDE-DEC55F20BF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452" b="1"/>
          <a:stretch>
            <a:fillRect/>
          </a:stretch>
        </p:blipFill>
        <p:spPr>
          <a:xfrm>
            <a:off x="-233081" y="10"/>
            <a:ext cx="9669642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A5F814-F9E6-1832-3D34-78D35971670E}"/>
              </a:ext>
            </a:extLst>
          </p:cNvPr>
          <p:cNvSpPr txBox="1"/>
          <p:nvPr/>
        </p:nvSpPr>
        <p:spPr>
          <a:xfrm>
            <a:off x="6094475" y="1954306"/>
            <a:ext cx="5831540" cy="60760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dirty="0"/>
              <a:t>Student Name: Jayson Anthony Luba</a:t>
            </a:r>
            <a:br>
              <a:rPr lang="en-US" sz="1400" b="1" dirty="0"/>
            </a:br>
            <a:r>
              <a:rPr lang="en-US" sz="1400" b="1" dirty="0"/>
              <a:t>Student Number: 2245377</a:t>
            </a:r>
            <a:br>
              <a:rPr lang="en-US" sz="1400" b="1" dirty="0"/>
            </a:br>
            <a:r>
              <a:rPr lang="en-US" sz="1400" b="1" dirty="0"/>
              <a:t>Recipient: Kathryn Flynn</a:t>
            </a:r>
            <a:br>
              <a:rPr lang="en-US" sz="1400" b="1" dirty="0"/>
            </a:br>
            <a:r>
              <a:rPr lang="en-US" sz="1400" b="1" dirty="0"/>
              <a:t>Submission Date: 19 May 2025</a:t>
            </a:r>
            <a:br>
              <a:rPr lang="en-US" sz="1400" b="1" dirty="0"/>
            </a:br>
            <a:r>
              <a:rPr lang="en-US" sz="1400" b="1" dirty="0"/>
              <a:t>Module Code and Name: BMIH6007 – International Meetings Management for the Hotel Industry</a:t>
            </a:r>
            <a:br>
              <a:rPr lang="en-US" sz="1400" b="1" dirty="0"/>
            </a:br>
            <a:br>
              <a:rPr lang="en-US" sz="1400" b="1" dirty="0"/>
            </a:br>
            <a:r>
              <a:rPr lang="en-US" sz="1400" b="1" dirty="0"/>
              <a:t>AI Acknowledgement Guidance</a:t>
            </a:r>
            <a:br>
              <a:rPr lang="en-US" sz="1400" b="1" dirty="0"/>
            </a:br>
            <a:r>
              <a:rPr lang="en-US" sz="1400" b="1" dirty="0"/>
              <a:t>I confirm that I have not used any AI tools in the research and creation of this</a:t>
            </a:r>
            <a:br>
              <a:rPr lang="en-US" sz="1400" b="1" dirty="0"/>
            </a:br>
            <a:r>
              <a:rPr lang="en-US" sz="1400" b="1" dirty="0"/>
              <a:t>assignment. I confirm that I have not presented any AI generated materials as my own</a:t>
            </a:r>
            <a:br>
              <a:rPr lang="en-US" sz="1400" b="1" dirty="0"/>
            </a:br>
            <a:r>
              <a:rPr lang="en-US" sz="1400" b="1" dirty="0"/>
              <a:t>work. I confirm I have copies of my drafts, notes, and other resources</a:t>
            </a:r>
            <a:endParaRPr lang="en-US" sz="1400" dirty="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3785BD76-74F1-C782-3C28-C2FB851EE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052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F4096AD-CAE5-C118-0A2F-307963EB2922}"/>
              </a:ext>
            </a:extLst>
          </p:cNvPr>
          <p:cNvSpPr/>
          <p:nvPr/>
        </p:nvSpPr>
        <p:spPr>
          <a:xfrm>
            <a:off x="-251011" y="2718153"/>
            <a:ext cx="12192000" cy="92333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highlight>
                  <a:srgbClr val="008000"/>
                </a:highlight>
              </a:rPr>
              <a:t>INTRODUCTION</a:t>
            </a:r>
            <a:r>
              <a:rPr lang="en-GB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endParaRPr lang="en-GB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FA091772-922D-5E1F-C3BF-72515D9A8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2</a:t>
            </a:fld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7EABFCD9-FDD0-C90B-9EF8-513A3ADC07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93314"/>
              </p:ext>
            </p:extLst>
          </p:nvPr>
        </p:nvGraphicFramePr>
        <p:xfrm>
          <a:off x="383458" y="3641483"/>
          <a:ext cx="11425084" cy="28346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808361">
                  <a:extLst>
                    <a:ext uri="{9D8B030D-6E8A-4147-A177-3AD203B41FA5}">
                      <a16:colId xmlns:a16="http://schemas.microsoft.com/office/drawing/2014/main" val="1258542000"/>
                    </a:ext>
                  </a:extLst>
                </a:gridCol>
                <a:gridCol w="4124265">
                  <a:extLst>
                    <a:ext uri="{9D8B030D-6E8A-4147-A177-3AD203B41FA5}">
                      <a16:colId xmlns:a16="http://schemas.microsoft.com/office/drawing/2014/main" val="3631868729"/>
                    </a:ext>
                  </a:extLst>
                </a:gridCol>
                <a:gridCol w="3492458">
                  <a:extLst>
                    <a:ext uri="{9D8B030D-6E8A-4147-A177-3AD203B41FA5}">
                      <a16:colId xmlns:a16="http://schemas.microsoft.com/office/drawing/2014/main" val="3424234340"/>
                    </a:ext>
                  </a:extLst>
                </a:gridCol>
              </a:tblGrid>
              <a:tr h="2716342">
                <a:tc>
                  <a:txBody>
                    <a:bodyPr/>
                    <a:lstStyle/>
                    <a:p>
                      <a:pPr algn="ctr"/>
                      <a:r>
                        <a:rPr lang="ta-IN" b="1" dirty="0">
                          <a:highlight>
                            <a:srgbClr val="008000"/>
                          </a:highlight>
                        </a:rPr>
                        <a:t>௹</a:t>
                      </a:r>
                      <a:r>
                        <a:rPr lang="en-GB" b="1" dirty="0">
                          <a:highlight>
                            <a:srgbClr val="008000"/>
                          </a:highlight>
                        </a:rPr>
                        <a:t>  Welsh Mythology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ctr"/>
                      <a:endParaRPr lang="en-GB" dirty="0">
                        <a:highlight>
                          <a:srgbClr val="008000"/>
                        </a:highlight>
                      </a:endParaRPr>
                    </a:p>
                    <a:p>
                      <a:pPr algn="ctr"/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LORD is a festival inspired Welsh mythology and culture, by </a:t>
                      </a:r>
                      <a:r>
                        <a:rPr lang="en-GB" sz="1600" b="1" dirty="0">
                          <a:highlight>
                            <a:srgbClr val="008000"/>
                          </a:highlight>
                        </a:rPr>
                        <a:t>celebrating</a:t>
                      </a:r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 '</a:t>
                      </a:r>
                      <a:r>
                        <a:rPr lang="en-GB" dirty="0" err="1">
                          <a:highlight>
                            <a:srgbClr val="008000"/>
                          </a:highlight>
                        </a:rPr>
                        <a:t>Croeso</a:t>
                      </a:r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' (welcome) and 'hwyl' (fun) as part of </a:t>
                      </a:r>
                    </a:p>
                    <a:p>
                      <a:pPr algn="ctr"/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The year of  ‘</a:t>
                      </a:r>
                      <a:r>
                        <a:rPr lang="en-GB" dirty="0" err="1">
                          <a:highlight>
                            <a:srgbClr val="008000"/>
                          </a:highlight>
                        </a:rPr>
                        <a:t>Croeso</a:t>
                      </a:r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 2025’. </a:t>
                      </a:r>
                    </a:p>
                    <a:p>
                      <a:pPr algn="l"/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a-IN" dirty="0">
                          <a:highlight>
                            <a:srgbClr val="FF0000"/>
                          </a:highlight>
                        </a:rPr>
                        <a:t>௹</a:t>
                      </a:r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 Immersive Experiences</a:t>
                      </a:r>
                    </a:p>
                    <a:p>
                      <a:pPr algn="ctr"/>
                      <a:endParaRPr lang="en-GB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The festival features multi-sensory technologies and live performances, </a:t>
                      </a:r>
                      <a:r>
                        <a:rPr lang="en-GB" b="1" dirty="0">
                          <a:highlight>
                            <a:srgbClr val="FF0000"/>
                          </a:highlight>
                        </a:rPr>
                        <a:t>including</a:t>
                      </a:r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 </a:t>
                      </a:r>
                      <a:r>
                        <a:rPr lang="en-GB" sz="1600" dirty="0">
                          <a:highlight>
                            <a:srgbClr val="FF0000"/>
                          </a:highlight>
                        </a:rPr>
                        <a:t>VR</a:t>
                      </a:r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 dragon flights and knight tournaments.</a:t>
                      </a:r>
                    </a:p>
                    <a:p>
                      <a:pPr algn="ctr"/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a-IN" dirty="0"/>
                        <a:t>௹</a:t>
                      </a:r>
                      <a:r>
                        <a:rPr lang="en-GB" dirty="0"/>
                        <a:t> Family Focus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Designed as a family- orientated, three-day cultural festival, it offers engaging experiences rooted in storytelling and discovery.</a:t>
                      </a:r>
                    </a:p>
                    <a:p>
                      <a:endParaRPr lang="en-GB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677093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076E9F93-18CB-50D1-2413-41C982121810}"/>
              </a:ext>
            </a:extLst>
          </p:cNvPr>
          <p:cNvSpPr txBox="1"/>
          <p:nvPr/>
        </p:nvSpPr>
        <p:spPr>
          <a:xfrm>
            <a:off x="515905" y="1314553"/>
            <a:ext cx="11425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Visit Wales = Year of </a:t>
            </a:r>
            <a:r>
              <a:rPr lang="en-GB" b="1" dirty="0" err="1">
                <a:solidFill>
                  <a:srgbClr val="FF0000"/>
                </a:solidFill>
              </a:rPr>
              <a:t>Croeso</a:t>
            </a:r>
            <a:r>
              <a:rPr lang="en-GB" b="1" dirty="0">
                <a:solidFill>
                  <a:srgbClr val="FF0000"/>
                </a:solidFill>
              </a:rPr>
              <a:t> 2025</a:t>
            </a:r>
          </a:p>
          <a:p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F0DFD62-278F-4A3A-F228-1B94C3C85043}"/>
              </a:ext>
            </a:extLst>
          </p:cNvPr>
          <p:cNvSpPr txBox="1"/>
          <p:nvPr/>
        </p:nvSpPr>
        <p:spPr>
          <a:xfrm>
            <a:off x="609599" y="381877"/>
            <a:ext cx="11761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LORD – </a:t>
            </a:r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Legends</a:t>
            </a:r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of </a:t>
            </a:r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Regal</a:t>
            </a:r>
            <a:r>
              <a:rPr lang="en-GB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Dragons</a:t>
            </a:r>
            <a:endParaRPr lang="en-GB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587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D9FC6AC-4A12-4825-8ABE-0732B8EF4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wearing virtual reality goggles&#10;&#10;AI-generated content may be incorrect.">
            <a:extLst>
              <a:ext uri="{FF2B5EF4-FFF2-40B4-BE49-F238E27FC236}">
                <a16:creationId xmlns:a16="http://schemas.microsoft.com/office/drawing/2014/main" id="{11E50E7B-29A8-2472-519F-149DFDF45F8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"/>
          <a:stretch>
            <a:fillRect/>
          </a:stretch>
        </p:blipFill>
        <p:spPr>
          <a:xfrm>
            <a:off x="0" y="10"/>
            <a:ext cx="12090400" cy="6857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4A3CEE-845C-AF2E-06B9-5645F8E02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6356350"/>
            <a:ext cx="6858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EE6AD27D-2881-4C0E-8DC1-38E871479087}" type="slidenum">
              <a:rPr lang="en-GB" smtClean="0"/>
              <a:pPr>
                <a:spcAft>
                  <a:spcPts val="600"/>
                </a:spcAft>
              </a:pPr>
              <a:t>3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95B4A5-BC00-C800-F440-A09589F90FA0}"/>
              </a:ext>
            </a:extLst>
          </p:cNvPr>
          <p:cNvSpPr txBox="1"/>
          <p:nvPr/>
        </p:nvSpPr>
        <p:spPr>
          <a:xfrm>
            <a:off x="-823516" y="-6"/>
            <a:ext cx="106815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u="sng" dirty="0">
                <a:solidFill>
                  <a:schemeClr val="accent6">
                    <a:lumMod val="75000"/>
                  </a:schemeClr>
                </a:solidFill>
              </a:rPr>
              <a:t>Event </a:t>
            </a:r>
            <a:r>
              <a:rPr lang="en-GB" sz="3600" b="1" u="sng" dirty="0">
                <a:solidFill>
                  <a:srgbClr val="FF0000"/>
                </a:solidFill>
              </a:rPr>
              <a:t>Content </a:t>
            </a:r>
            <a:r>
              <a:rPr lang="en-GB" sz="3600" b="1" u="sng" dirty="0">
                <a:solidFill>
                  <a:schemeClr val="bg1"/>
                </a:solidFill>
                <a:highlight>
                  <a:srgbClr val="000000"/>
                </a:highlight>
              </a:rPr>
              <a:t>and </a:t>
            </a:r>
            <a:r>
              <a:rPr lang="en-GB" sz="3600" b="1" u="sng" dirty="0">
                <a:solidFill>
                  <a:schemeClr val="accent6">
                    <a:lumMod val="75000"/>
                  </a:schemeClr>
                </a:solidFill>
              </a:rPr>
              <a:t>Key </a:t>
            </a:r>
            <a:r>
              <a:rPr lang="en-GB" sz="3600" b="1" u="sng" dirty="0">
                <a:solidFill>
                  <a:srgbClr val="FF0000"/>
                </a:solidFill>
              </a:rPr>
              <a:t>Experiences</a:t>
            </a:r>
            <a:r>
              <a:rPr lang="en-GB" sz="3600" b="1" u="sng" dirty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DA67B6F-EACD-AB6A-9DC0-379B19EE61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547152"/>
              </p:ext>
            </p:extLst>
          </p:nvPr>
        </p:nvGraphicFramePr>
        <p:xfrm>
          <a:off x="294968" y="646330"/>
          <a:ext cx="8137390" cy="61465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3390">
                  <a:extLst>
                    <a:ext uri="{9D8B030D-6E8A-4147-A177-3AD203B41FA5}">
                      <a16:colId xmlns:a16="http://schemas.microsoft.com/office/drawing/2014/main" val="284943463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884385190"/>
                    </a:ext>
                  </a:extLst>
                </a:gridCol>
              </a:tblGrid>
              <a:tr h="3037573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VR Dragon Flights</a:t>
                      </a:r>
                    </a:p>
                    <a:p>
                      <a:pPr algn="ctr"/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GB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Soar through the skies on a virtual dragon, immersing yourself in </a:t>
                      </a:r>
                      <a:r>
                        <a:rPr lang="en-GB" b="1" dirty="0" err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welsh</a:t>
                      </a:r>
                      <a:r>
                        <a:rPr lang="en-GB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mythology.</a:t>
                      </a:r>
                    </a:p>
                    <a:p>
                      <a:pPr algn="ctr"/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GB" b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Experience the thrill of flight.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Theatre Knight Tournaments</a:t>
                      </a:r>
                    </a:p>
                    <a:p>
                      <a:pPr algn="ctr"/>
                      <a:endParaRPr lang="en-GB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Witness live knight tournaments that showcase medieval skills and bravery.</a:t>
                      </a:r>
                    </a:p>
                    <a:p>
                      <a:pPr algn="ctr"/>
                      <a:endParaRPr lang="en-GB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Engage with the rich history of Welsh legends.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5247089"/>
                  </a:ext>
                </a:extLst>
              </a:tr>
              <a:tr h="3037573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Sacred Storytelling Walks</a:t>
                      </a:r>
                    </a:p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Join guided walks that share ancient tales and folklore.</a:t>
                      </a:r>
                    </a:p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Connect with the cultural heritage of Wales.</a:t>
                      </a:r>
                    </a:p>
                    <a:p>
                      <a:pPr algn="ctr"/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GB" b="0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Artisan Markets</a:t>
                      </a:r>
                    </a:p>
                    <a:p>
                      <a:pPr algn="ctr"/>
                      <a:endParaRPr lang="en-GB" b="1" dirty="0"/>
                    </a:p>
                    <a:p>
                      <a:pPr algn="ctr"/>
                      <a:r>
                        <a:rPr lang="en-GB" b="1" dirty="0"/>
                        <a:t>Explore markets featuring local artisans showcasing their crafts and products.</a:t>
                      </a:r>
                    </a:p>
                    <a:p>
                      <a:pPr algn="ctr"/>
                      <a:endParaRPr lang="en-GB" b="1" dirty="0"/>
                    </a:p>
                    <a:p>
                      <a:pPr algn="ctr"/>
                      <a:r>
                        <a:rPr lang="en-GB" b="1" dirty="0"/>
                        <a:t>Discover the creativity and talent within the </a:t>
                      </a:r>
                      <a:r>
                        <a:rPr lang="en-GB" b="1" dirty="0" err="1"/>
                        <a:t>welsh</a:t>
                      </a:r>
                      <a:r>
                        <a:rPr lang="en-GB" b="1" dirty="0"/>
                        <a:t> community.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29573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779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7F671DA-DBFC-8EF4-CBCB-E16F2DD36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4</a:t>
            </a:fld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08F490-4951-BAAD-40BD-267165E9E4CC}"/>
              </a:ext>
            </a:extLst>
          </p:cNvPr>
          <p:cNvSpPr/>
          <p:nvPr/>
        </p:nvSpPr>
        <p:spPr>
          <a:xfrm>
            <a:off x="-167150" y="136525"/>
            <a:ext cx="1212317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ighlight>
                  <a:srgbClr val="008000"/>
                </a:highlight>
              </a:rPr>
              <a:t>Market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ighlight>
                  <a:srgbClr val="008000"/>
                </a:highlight>
              </a:rPr>
              <a:t>Analysis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and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ighlight>
                  <a:srgbClr val="008000"/>
                </a:highlight>
              </a:rPr>
              <a:t>Targeted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ighlight>
                  <a:srgbClr val="008000"/>
                </a:highlight>
              </a:rPr>
              <a:t>Audience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016BF981-11C3-F10D-5FA2-C637DC1023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4647719"/>
              </p:ext>
            </p:extLst>
          </p:nvPr>
        </p:nvGraphicFramePr>
        <p:xfrm>
          <a:off x="235975" y="719666"/>
          <a:ext cx="1172005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AF95EAF7-DF7E-7B84-2E91-547FC3C38C6A}"/>
              </a:ext>
            </a:extLst>
          </p:cNvPr>
          <p:cNvSpPr/>
          <p:nvPr/>
        </p:nvSpPr>
        <p:spPr>
          <a:xfrm>
            <a:off x="375263" y="1883630"/>
            <a:ext cx="3154518" cy="2952135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Gen-Z</a:t>
            </a:r>
          </a:p>
          <a:p>
            <a:pPr algn="ctr"/>
            <a:endParaRPr lang="en-GB" dirty="0">
              <a:solidFill>
                <a:srgbClr val="FF0000"/>
              </a:solidFill>
            </a:endParaRPr>
          </a:p>
          <a:p>
            <a:pPr algn="ctr"/>
            <a:r>
              <a:rPr lang="en-GB" dirty="0">
                <a:solidFill>
                  <a:srgbClr val="FF0000"/>
                </a:solidFill>
              </a:rPr>
              <a:t>Gen-Z families increasingly seek immersive and educational travel experience</a:t>
            </a:r>
          </a:p>
        </p:txBody>
      </p:sp>
      <p:pic>
        <p:nvPicPr>
          <p:cNvPr id="13" name="Picture 12" descr="A person wearing a virtual reality headset&#10;&#10;AI-generated content may be incorrect.">
            <a:extLst>
              <a:ext uri="{FF2B5EF4-FFF2-40B4-BE49-F238E27FC236}">
                <a16:creationId xmlns:a16="http://schemas.microsoft.com/office/drawing/2014/main" id="{0ADADE59-CC72-458E-584A-FC085E41911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10"/>
            <a:ext cx="12192000" cy="6858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9368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D5FCDAC-DD6C-CE69-C891-D28DB441F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5</a:t>
            </a:fld>
            <a:endParaRPr lang="en-GB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2FC7631-27E1-91AF-5707-2CAC472DA6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883790"/>
              </p:ext>
            </p:extLst>
          </p:nvPr>
        </p:nvGraphicFramePr>
        <p:xfrm>
          <a:off x="707923" y="719665"/>
          <a:ext cx="10972800" cy="585811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5486400">
                  <a:extLst>
                    <a:ext uri="{9D8B030D-6E8A-4147-A177-3AD203B41FA5}">
                      <a16:colId xmlns:a16="http://schemas.microsoft.com/office/drawing/2014/main" val="3050858515"/>
                    </a:ext>
                  </a:extLst>
                </a:gridCol>
                <a:gridCol w="5486400">
                  <a:extLst>
                    <a:ext uri="{9D8B030D-6E8A-4147-A177-3AD203B41FA5}">
                      <a16:colId xmlns:a16="http://schemas.microsoft.com/office/drawing/2014/main" val="1830617751"/>
                    </a:ext>
                  </a:extLst>
                </a:gridCol>
              </a:tblGrid>
              <a:tr h="5858115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rgbClr val="FF0000"/>
                          </a:solidFill>
                          <a:highlight>
                            <a:srgbClr val="008000"/>
                          </a:highlight>
                        </a:rPr>
                        <a:t>Stregnths</a:t>
                      </a:r>
                      <a:r>
                        <a:rPr lang="en-GB" dirty="0">
                          <a:solidFill>
                            <a:srgbClr val="FF0000"/>
                          </a:solidFill>
                          <a:highlight>
                            <a:srgbClr val="008000"/>
                          </a:highlight>
                        </a:rPr>
                        <a:t> of </a:t>
                      </a:r>
                      <a:r>
                        <a:rPr lang="en-GB" dirty="0" err="1">
                          <a:solidFill>
                            <a:srgbClr val="FF0000"/>
                          </a:solidFill>
                          <a:highlight>
                            <a:srgbClr val="008000"/>
                          </a:highlight>
                        </a:rPr>
                        <a:t>Hensol</a:t>
                      </a:r>
                      <a:r>
                        <a:rPr lang="en-GB" dirty="0">
                          <a:solidFill>
                            <a:srgbClr val="FF0000"/>
                          </a:solidFill>
                          <a:highlight>
                            <a:srgbClr val="008000"/>
                          </a:highlight>
                        </a:rPr>
                        <a:t> Castle</a:t>
                      </a:r>
                    </a:p>
                    <a:p>
                      <a:pPr algn="ctr"/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dirty="0" err="1">
                          <a:solidFill>
                            <a:srgbClr val="FF0000"/>
                          </a:solidFill>
                        </a:rPr>
                        <a:t>Hensol</a:t>
                      </a: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 Castle provides the perfect backdrop for the LORD festival.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It has a lot of historical charm and enhances the cultural experience.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The venue operates a flexible booking system to support multi-day events.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Convenient transport links and accommodation options are available.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6"/>
                          </a:solidFill>
                          <a:highlight>
                            <a:srgbClr val="FF0000"/>
                          </a:highlight>
                        </a:rPr>
                        <a:t>Potential Challenge’s </a:t>
                      </a:r>
                    </a:p>
                    <a:p>
                      <a:pPr algn="ctr"/>
                      <a:endParaRPr lang="en-GB" dirty="0">
                        <a:solidFill>
                          <a:schemeClr val="accent6"/>
                        </a:solidFill>
                        <a:highlight>
                          <a:srgbClr val="FF0000"/>
                        </a:highlight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accent6"/>
                          </a:solidFill>
                          <a:highlight>
                            <a:srgbClr val="FF0000"/>
                          </a:highlight>
                        </a:rPr>
                        <a:t>Hosting the LORD event will require a team of skilled professionals including events coordinators and digital technicians.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chemeClr val="accent6"/>
                        </a:solidFill>
                        <a:highlight>
                          <a:srgbClr val="FF0000"/>
                        </a:highlight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accent6"/>
                          </a:solidFill>
                          <a:highlight>
                            <a:srgbClr val="FF0000"/>
                          </a:highlight>
                        </a:rPr>
                        <a:t>Effective logistics support is needed to manage parking and dining facilities.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chemeClr val="accent6"/>
                        </a:solidFill>
                        <a:highlight>
                          <a:srgbClr val="FF0000"/>
                        </a:highlight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accent6"/>
                          </a:solidFill>
                          <a:highlight>
                            <a:srgbClr val="FF0000"/>
                          </a:highlight>
                        </a:rPr>
                        <a:t>Weatherproof programming is necessary to ensure a seamless experience for attendees.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chemeClr val="accent6"/>
                        </a:solidFill>
                        <a:highlight>
                          <a:srgbClr val="FF0000"/>
                        </a:highlight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chemeClr val="accent6"/>
                        </a:solidFill>
                        <a:highlight>
                          <a:srgbClr val="FF0000"/>
                        </a:highlight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en-GB" dirty="0">
                          <a:solidFill>
                            <a:schemeClr val="accent6"/>
                          </a:solidFill>
                          <a:highlight>
                            <a:srgbClr val="FF0000"/>
                          </a:highlight>
                        </a:rPr>
                        <a:t>The extensive outdoor space may pose challenges in terms of setup and </a:t>
                      </a:r>
                      <a:r>
                        <a:rPr lang="en-GB" dirty="0" err="1">
                          <a:solidFill>
                            <a:schemeClr val="accent6"/>
                          </a:solidFill>
                          <a:highlight>
                            <a:srgbClr val="FF0000"/>
                          </a:highlight>
                        </a:rPr>
                        <a:t>coordinations</a:t>
                      </a:r>
                      <a:r>
                        <a:rPr lang="en-GB" dirty="0">
                          <a:solidFill>
                            <a:schemeClr val="accent6"/>
                          </a:solidFill>
                          <a:highlight>
                            <a:srgbClr val="FF0000"/>
                          </a:highlight>
                        </a:rPr>
                        <a:t>.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dirty="0">
                        <a:solidFill>
                          <a:schemeClr val="accent6"/>
                        </a:solidFill>
                        <a:highlight>
                          <a:srgbClr val="FF0000"/>
                        </a:highligh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7149431"/>
                  </a:ext>
                </a:extLst>
              </a:tr>
            </a:tbl>
          </a:graphicData>
        </a:graphic>
      </p:graphicFrame>
      <p:pic>
        <p:nvPicPr>
          <p:cNvPr id="5" name="Picture 4" descr="A large building surrounded by grass and trees&#10;&#10;AI-generated content may be incorrect.">
            <a:extLst>
              <a:ext uri="{FF2B5EF4-FFF2-40B4-BE49-F238E27FC236}">
                <a16:creationId xmlns:a16="http://schemas.microsoft.com/office/drawing/2014/main" id="{4A943F57-AB68-979C-8E8B-F4A3AF9CC54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12" y="136525"/>
            <a:ext cx="11818375" cy="651008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CB2FAFE-4FC0-BF2B-E8C6-65795C6CD737}"/>
              </a:ext>
            </a:extLst>
          </p:cNvPr>
          <p:cNvSpPr/>
          <p:nvPr/>
        </p:nvSpPr>
        <p:spPr>
          <a:xfrm>
            <a:off x="0" y="136525"/>
            <a:ext cx="1181837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ighlight>
                  <a:srgbClr val="008000"/>
                </a:highlight>
              </a:rPr>
              <a:t>Operational</a:t>
            </a:r>
            <a:r>
              <a:rPr lang="en-GB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GB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ighlight>
                  <a:srgbClr val="FF0000"/>
                </a:highlight>
              </a:rPr>
              <a:t>Feasibility</a:t>
            </a:r>
            <a:r>
              <a:rPr lang="en-GB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GB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en-GB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GB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Hensol</a:t>
            </a:r>
            <a:r>
              <a:rPr lang="en-GB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en-GB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Castle</a:t>
            </a:r>
            <a:endParaRPr lang="en-GB" sz="2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3809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9E92316-53EC-0F70-83E2-D30E43109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6</a:t>
            </a:fld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7257052-996C-1D39-7FC4-FBD8FE7ABBFD}"/>
              </a:ext>
            </a:extLst>
          </p:cNvPr>
          <p:cNvSpPr/>
          <p:nvPr/>
        </p:nvSpPr>
        <p:spPr>
          <a:xfrm>
            <a:off x="0" y="136525"/>
            <a:ext cx="12044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>
                  <a:solidFill>
                    <a:srgbClr val="FF0000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</a:rPr>
              <a:t> Funding Table: Income and Expenditure</a:t>
            </a:r>
          </a:p>
        </p:txBody>
      </p:sp>
      <p:pic>
        <p:nvPicPr>
          <p:cNvPr id="8" name="Picture 7" descr="A black virtual reality headset">
            <a:extLst>
              <a:ext uri="{FF2B5EF4-FFF2-40B4-BE49-F238E27FC236}">
                <a16:creationId xmlns:a16="http://schemas.microsoft.com/office/drawing/2014/main" id="{A5BA4422-5258-3165-D7C1-988B530DE75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47" y="68262"/>
            <a:ext cx="11896905" cy="672147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482393B-8E9F-91E8-83FC-D3726CCC5CE1}"/>
              </a:ext>
            </a:extLst>
          </p:cNvPr>
          <p:cNvSpPr txBox="1"/>
          <p:nvPr/>
        </p:nvSpPr>
        <p:spPr>
          <a:xfrm>
            <a:off x="448235" y="2097759"/>
            <a:ext cx="11403106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Venue hire (</a:t>
            </a:r>
            <a:r>
              <a:rPr lang="en-US" sz="3200" b="1" dirty="0" err="1"/>
              <a:t>Hensol</a:t>
            </a:r>
            <a:r>
              <a:rPr lang="en-US" sz="3200" b="1" dirty="0"/>
              <a:t> Castle, 3 days): £12,000</a:t>
            </a:r>
          </a:p>
          <a:p>
            <a:r>
              <a:rPr lang="en-US" sz="3200" b="1" dirty="0"/>
              <a:t>VR/AR installations and equipment: £18,000</a:t>
            </a:r>
          </a:p>
          <a:p>
            <a:r>
              <a:rPr lang="en-US" sz="3200" b="1" dirty="0"/>
              <a:t>Stage, lighting, and sound infrastructure: £10,000</a:t>
            </a:r>
          </a:p>
          <a:p>
            <a:r>
              <a:rPr lang="en-US" sz="3200" b="1" dirty="0"/>
              <a:t>Staff (logistics, security, technical, performers): £15,000</a:t>
            </a:r>
          </a:p>
          <a:p>
            <a:r>
              <a:rPr lang="en-US" sz="3200" b="1" dirty="0"/>
              <a:t>Marketing and promotion (international and local): £8,000</a:t>
            </a:r>
          </a:p>
          <a:p>
            <a:r>
              <a:rPr lang="en-US" sz="3200" b="1" dirty="0"/>
              <a:t>Insurance and permits: £2,000</a:t>
            </a:r>
          </a:p>
          <a:p>
            <a:r>
              <a:rPr lang="en-US" sz="3200" b="1" dirty="0"/>
              <a:t>Miscellaneous (signage, waste, transport): £3,000</a:t>
            </a:r>
          </a:p>
          <a:p>
            <a:pPr marL="36900" indent="0">
              <a:buNone/>
            </a:pPr>
            <a:r>
              <a:rPr lang="en-US" sz="3200" b="1" dirty="0"/>
              <a:t>Total projected cost: £68,000</a:t>
            </a:r>
          </a:p>
        </p:txBody>
      </p:sp>
    </p:spTree>
    <p:extLst>
      <p:ext uri="{BB962C8B-B14F-4D97-AF65-F5344CB8AC3E}">
        <p14:creationId xmlns:p14="http://schemas.microsoft.com/office/powerpoint/2010/main" val="1057274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9CF7E6-5E4A-D707-CFA6-4E6FAF63C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8428AC-3C5D-D991-B59E-03A3D504BFC0}"/>
              </a:ext>
            </a:extLst>
          </p:cNvPr>
          <p:cNvSpPr txBox="1"/>
          <p:nvPr/>
        </p:nvSpPr>
        <p:spPr>
          <a:xfrm>
            <a:off x="466164" y="286871"/>
            <a:ext cx="11259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LORD – Legends of Regal Dragon</a:t>
            </a:r>
            <a:endParaRPr lang="en-GB" dirty="0">
              <a:highlight>
                <a:srgbClr val="FF0000"/>
              </a:highlight>
            </a:endParaRPr>
          </a:p>
        </p:txBody>
      </p:sp>
      <p:pic>
        <p:nvPicPr>
          <p:cNvPr id="5" name="Picture 4" descr="A VR game cover with a dragon and text">
            <a:extLst>
              <a:ext uri="{FF2B5EF4-FFF2-40B4-BE49-F238E27FC236}">
                <a16:creationId xmlns:a16="http://schemas.microsoft.com/office/drawing/2014/main" id="{C5A58BE1-E028-6673-C564-799418164EE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21D15C-3F08-4A58-0DFC-689EB093B623}"/>
              </a:ext>
            </a:extLst>
          </p:cNvPr>
          <p:cNvSpPr txBox="1"/>
          <p:nvPr/>
        </p:nvSpPr>
        <p:spPr>
          <a:xfrm>
            <a:off x="322728" y="1577788"/>
            <a:ext cx="11546541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highlight>
                  <a:srgbClr val="FF0000"/>
                </a:highlight>
              </a:rPr>
              <a:t>General admission tickets (1,500 guests x £25): £37,500</a:t>
            </a:r>
          </a:p>
          <a:p>
            <a:r>
              <a:rPr lang="en-US" sz="3200" dirty="0">
                <a:highlight>
                  <a:srgbClr val="FF0000"/>
                </a:highlight>
              </a:rPr>
              <a:t>Sponsorships from cultural and tourism partners: £15,000</a:t>
            </a:r>
          </a:p>
          <a:p>
            <a:r>
              <a:rPr lang="en-US" sz="3200" dirty="0">
                <a:highlight>
                  <a:srgbClr val="FF0000"/>
                </a:highlight>
              </a:rPr>
              <a:t>Food &amp; merchandise vendor fees: £6,000</a:t>
            </a:r>
          </a:p>
          <a:p>
            <a:r>
              <a:rPr lang="en-US" sz="3200" dirty="0">
                <a:highlight>
                  <a:srgbClr val="FF0000"/>
                </a:highlight>
              </a:rPr>
              <a:t>Government/tourism grants (Visit Wales): £12,000</a:t>
            </a:r>
          </a:p>
          <a:p>
            <a:pPr marL="36900" indent="0">
              <a:buNone/>
            </a:pPr>
            <a:r>
              <a:rPr lang="en-US" sz="3200" b="1" dirty="0">
                <a:highlight>
                  <a:srgbClr val="FF0000"/>
                </a:highlight>
              </a:rPr>
              <a:t>Total projected revenue</a:t>
            </a:r>
            <a:r>
              <a:rPr lang="en-US" sz="3200" dirty="0">
                <a:highlight>
                  <a:srgbClr val="FF0000"/>
                </a:highlight>
              </a:rPr>
              <a:t>: £70,500</a:t>
            </a:r>
            <a:endParaRPr lang="hu-HU" sz="3200" dirty="0">
              <a:highlight>
                <a:srgbClr val="FF0000"/>
              </a:highlight>
            </a:endParaRPr>
          </a:p>
          <a:p>
            <a:pPr marL="36900" indent="0">
              <a:buNone/>
            </a:pPr>
            <a:r>
              <a:rPr lang="en-US" sz="3200" dirty="0">
                <a:highlight>
                  <a:srgbClr val="FF0000"/>
                </a:highlight>
              </a:rPr>
              <a:t>This results in a projected </a:t>
            </a:r>
            <a:r>
              <a:rPr lang="en-US" sz="3200" b="1" dirty="0">
                <a:highlight>
                  <a:srgbClr val="FF0000"/>
                </a:highlight>
              </a:rPr>
              <a:t>net surplus of £2,500</a:t>
            </a:r>
            <a:r>
              <a:rPr lang="hu-HU" sz="3200" dirty="0">
                <a:highlight>
                  <a:srgbClr val="FF0000"/>
                </a:highlight>
              </a:rPr>
              <a:t>. It supports</a:t>
            </a:r>
            <a:r>
              <a:rPr lang="en-US" sz="3200" dirty="0">
                <a:highlight>
                  <a:srgbClr val="FF0000"/>
                </a:highlight>
              </a:rPr>
              <a:t> the festival’s feasibility </a:t>
            </a:r>
            <a:r>
              <a:rPr lang="hu-HU" sz="3200" dirty="0">
                <a:highlight>
                  <a:srgbClr val="FF0000"/>
                </a:highlight>
              </a:rPr>
              <a:t>and leaves room for</a:t>
            </a:r>
            <a:r>
              <a:rPr lang="en-US" sz="3200" dirty="0">
                <a:highlight>
                  <a:srgbClr val="FF0000"/>
                </a:highlight>
              </a:rPr>
              <a:t> minor budget deviations.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931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99E571-0E3F-9958-56FD-3339E39BD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8</a:t>
            </a:fld>
            <a:endParaRPr lang="en-GB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F88DEBA-2550-3590-3391-5E7FBD65B6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4924021"/>
              </p:ext>
            </p:extLst>
          </p:nvPr>
        </p:nvGraphicFramePr>
        <p:xfrm>
          <a:off x="1854200" y="112024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89A41BB-7FC8-AEC3-72C9-9EF6579A0EFB}"/>
              </a:ext>
            </a:extLst>
          </p:cNvPr>
          <p:cNvSpPr txBox="1"/>
          <p:nvPr/>
        </p:nvSpPr>
        <p:spPr>
          <a:xfrm>
            <a:off x="395472" y="443379"/>
            <a:ext cx="11045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6"/>
                </a:solidFill>
                <a:highlight>
                  <a:srgbClr val="FF0000"/>
                </a:highlight>
              </a:rPr>
              <a:t>Gantt Chart: Event Timescales</a:t>
            </a:r>
          </a:p>
        </p:txBody>
      </p:sp>
      <p:pic>
        <p:nvPicPr>
          <p:cNvPr id="8" name="Picture 7" descr="A red background with white text&#10;&#10;AI-generated content may be incorrect.">
            <a:extLst>
              <a:ext uri="{FF2B5EF4-FFF2-40B4-BE49-F238E27FC236}">
                <a16:creationId xmlns:a16="http://schemas.microsoft.com/office/drawing/2014/main" id="{BE3E9387-8F0C-99E5-B2BA-D638B1B40D52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27" y="227806"/>
            <a:ext cx="11233002" cy="6402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6676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8C65A36-9FDD-0773-C05D-4B0EBB674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9</a:t>
            </a:fld>
            <a:endParaRPr lang="en-GB"/>
          </a:p>
        </p:txBody>
      </p:sp>
      <p:pic>
        <p:nvPicPr>
          <p:cNvPr id="4" name="Picture 3" descr="&#10;&#10;AI-generated content may be incorrect.">
            <a:extLst>
              <a:ext uri="{FF2B5EF4-FFF2-40B4-BE49-F238E27FC236}">
                <a16:creationId xmlns:a16="http://schemas.microsoft.com/office/drawing/2014/main" id="{D52FC5B9-C6CD-89F4-C498-B4A241DF29E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59" y="-1354508"/>
            <a:ext cx="12192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453046FA-59BD-BE05-F2C7-690820877FED}"/>
              </a:ext>
            </a:extLst>
          </p:cNvPr>
          <p:cNvSpPr/>
          <p:nvPr/>
        </p:nvSpPr>
        <p:spPr>
          <a:xfrm>
            <a:off x="857023" y="1014650"/>
            <a:ext cx="6490451" cy="768401"/>
          </a:xfrm>
          <a:prstGeom prst="round2Diag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Diagonal Corners Rounded 10">
            <a:extLst>
              <a:ext uri="{FF2B5EF4-FFF2-40B4-BE49-F238E27FC236}">
                <a16:creationId xmlns:a16="http://schemas.microsoft.com/office/drawing/2014/main" id="{06A12B5D-F24B-5BF9-172F-41A620B90139}"/>
              </a:ext>
            </a:extLst>
          </p:cNvPr>
          <p:cNvSpPr/>
          <p:nvPr/>
        </p:nvSpPr>
        <p:spPr>
          <a:xfrm>
            <a:off x="857023" y="2080166"/>
            <a:ext cx="7524078" cy="937930"/>
          </a:xfrm>
          <a:prstGeom prst="round2Diag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: Diagonal Corners Rounded 11">
            <a:extLst>
              <a:ext uri="{FF2B5EF4-FFF2-40B4-BE49-F238E27FC236}">
                <a16:creationId xmlns:a16="http://schemas.microsoft.com/office/drawing/2014/main" id="{28B7F975-3631-B653-15C3-E09A808A5AAC}"/>
              </a:ext>
            </a:extLst>
          </p:cNvPr>
          <p:cNvSpPr/>
          <p:nvPr/>
        </p:nvSpPr>
        <p:spPr>
          <a:xfrm>
            <a:off x="857023" y="3264241"/>
            <a:ext cx="8455511" cy="892884"/>
          </a:xfrm>
          <a:prstGeom prst="round2Diag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Diagonal Corners Rounded 12">
            <a:extLst>
              <a:ext uri="{FF2B5EF4-FFF2-40B4-BE49-F238E27FC236}">
                <a16:creationId xmlns:a16="http://schemas.microsoft.com/office/drawing/2014/main" id="{53D67E6D-26DE-B94E-62EE-E03BA0A04876}"/>
              </a:ext>
            </a:extLst>
          </p:cNvPr>
          <p:cNvSpPr/>
          <p:nvPr/>
        </p:nvSpPr>
        <p:spPr>
          <a:xfrm>
            <a:off x="835509" y="4407171"/>
            <a:ext cx="9068698" cy="892884"/>
          </a:xfrm>
          <a:prstGeom prst="round2Diag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39F13B2-C5FB-EC9D-7851-C947E6983010}"/>
              </a:ext>
            </a:extLst>
          </p:cNvPr>
          <p:cNvSpPr txBox="1"/>
          <p:nvPr/>
        </p:nvSpPr>
        <p:spPr>
          <a:xfrm>
            <a:off x="835509" y="1116556"/>
            <a:ext cx="6217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highlight>
                  <a:srgbClr val="FF0000"/>
                </a:highlight>
              </a:rPr>
              <a:t>* Competition Analysis: The event targets families from the U.K. and international cultural tourists looking for authentic, Story-led experiences.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D9E5B3-7EED-3E45-4031-17EF52729937}"/>
              </a:ext>
            </a:extLst>
          </p:cNvPr>
          <p:cNvSpPr txBox="1"/>
          <p:nvPr/>
        </p:nvSpPr>
        <p:spPr>
          <a:xfrm>
            <a:off x="857023" y="2222075"/>
            <a:ext cx="7373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highlight>
                  <a:srgbClr val="FF0000"/>
                </a:highlight>
              </a:rPr>
              <a:t>* Audience Engagement: The success of events like FOCUS Wales and the Urdd Eisteddfod demonstrates a clear demand for cultural content in a festival format</a:t>
            </a:r>
            <a:r>
              <a:rPr lang="en-GB" sz="1600" dirty="0"/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C77A2D6-CBB4-2C7A-D912-23701678FDCB}"/>
              </a:ext>
            </a:extLst>
          </p:cNvPr>
          <p:cNvSpPr txBox="1"/>
          <p:nvPr/>
        </p:nvSpPr>
        <p:spPr>
          <a:xfrm>
            <a:off x="835509" y="3350187"/>
            <a:ext cx="8186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0000"/>
                </a:highlight>
              </a:rPr>
              <a:t>* Budget Constraints: Total projected cost for the event is 68,000, which is within the expected revenue of 70,500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99877C5-E3C3-9C35-3514-C2BC6B39A563}"/>
              </a:ext>
            </a:extLst>
          </p:cNvPr>
          <p:cNvSpPr txBox="1"/>
          <p:nvPr/>
        </p:nvSpPr>
        <p:spPr>
          <a:xfrm>
            <a:off x="857023" y="4585232"/>
            <a:ext cx="8745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0000"/>
                </a:highlight>
              </a:rPr>
              <a:t>* Marketing P’s Utilization: The campaign is urging tourism providers to embrace the ideas of ‘</a:t>
            </a:r>
            <a:r>
              <a:rPr lang="en-GB" dirty="0" err="1">
                <a:highlight>
                  <a:srgbClr val="FF0000"/>
                </a:highlight>
              </a:rPr>
              <a:t>Croeso</a:t>
            </a:r>
            <a:r>
              <a:rPr lang="en-GB" dirty="0">
                <a:highlight>
                  <a:srgbClr val="FF0000"/>
                </a:highlight>
              </a:rPr>
              <a:t>’ (welcome) and ‘hwyl’ (fun).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0C5380F-7F3B-305E-FB67-9D30E3FCB386}"/>
              </a:ext>
            </a:extLst>
          </p:cNvPr>
          <p:cNvSpPr txBox="1"/>
          <p:nvPr/>
        </p:nvSpPr>
        <p:spPr>
          <a:xfrm>
            <a:off x="835509" y="49792"/>
            <a:ext cx="10499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highlight>
                  <a:srgbClr val="008000"/>
                </a:highlight>
              </a:rPr>
              <a:t>Marketing</a:t>
            </a:r>
            <a:r>
              <a:rPr lang="en-GB" dirty="0">
                <a:highlight>
                  <a:srgbClr val="008000"/>
                </a:highlight>
              </a:rPr>
              <a:t> </a:t>
            </a:r>
            <a:r>
              <a:rPr lang="en-GB" sz="3600" dirty="0">
                <a:highlight>
                  <a:srgbClr val="008000"/>
                </a:highlight>
              </a:rPr>
              <a:t>Challenges and Strategies</a:t>
            </a:r>
          </a:p>
        </p:txBody>
      </p:sp>
      <p:sp>
        <p:nvSpPr>
          <p:cNvPr id="19" name="Rectangle: Diagonal Corners Rounded 18">
            <a:extLst>
              <a:ext uri="{FF2B5EF4-FFF2-40B4-BE49-F238E27FC236}">
                <a16:creationId xmlns:a16="http://schemas.microsoft.com/office/drawing/2014/main" id="{64859FE2-1B15-2FD5-D7B4-92C3B8437F66}"/>
              </a:ext>
            </a:extLst>
          </p:cNvPr>
          <p:cNvSpPr/>
          <p:nvPr/>
        </p:nvSpPr>
        <p:spPr>
          <a:xfrm>
            <a:off x="835509" y="5706929"/>
            <a:ext cx="10621386" cy="768401"/>
          </a:xfrm>
          <a:prstGeom prst="round2Diag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6965B66-4A2E-173A-9215-022932303DBE}"/>
              </a:ext>
            </a:extLst>
          </p:cNvPr>
          <p:cNvSpPr txBox="1"/>
          <p:nvPr/>
        </p:nvSpPr>
        <p:spPr>
          <a:xfrm>
            <a:off x="846265" y="5749637"/>
            <a:ext cx="10477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0000"/>
                </a:highlight>
              </a:rPr>
              <a:t>* Promotional Strategies: Partnerships with the Meet portal allow access to logistics support and marketing collaboration opportunities.</a:t>
            </a:r>
          </a:p>
        </p:txBody>
      </p:sp>
    </p:spTree>
    <p:extLst>
      <p:ext uri="{BB962C8B-B14F-4D97-AF65-F5344CB8AC3E}">
        <p14:creationId xmlns:p14="http://schemas.microsoft.com/office/powerpoint/2010/main" val="2237768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856229-D139-A5DE-EAC0-AC3B7EDF0A98}"/>
              </a:ext>
            </a:extLst>
          </p:cNvPr>
          <p:cNvSpPr txBox="1"/>
          <p:nvPr/>
        </p:nvSpPr>
        <p:spPr>
          <a:xfrm>
            <a:off x="838201" y="1825625"/>
            <a:ext cx="509219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effectLst/>
              </a:rPr>
              <a:t>According to the 7Ps of event marketing (Bowdin et al., 2012) the marketing mix for Legends of Regal Dragons is developed to perceive the event as a distinct cultural immersive experience for multiple stakeholders such as local families and international MICE delegates. Product, Price, Place, Promotion, People, Process.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Kép 5" descr="A diagram of marketing mix&#10;&#10;AI-generated content may be incorrect.">
            <a:extLst>
              <a:ext uri="{FF2B5EF4-FFF2-40B4-BE49-F238E27FC236}">
                <a16:creationId xmlns:a16="http://schemas.microsoft.com/office/drawing/2014/main" id="{6B25B98A-F9D0-647F-5EBF-8636192300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" r="1" b="3286"/>
          <a:stretch>
            <a:fillRect/>
          </a:stretch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30" name="Arc 29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Tartalom helye 4" descr="A diagram with text and words&#10;&#10;AI-generated content may be incorrect.">
            <a:extLst>
              <a:ext uri="{FF2B5EF4-FFF2-40B4-BE49-F238E27FC236}">
                <a16:creationId xmlns:a16="http://schemas.microsoft.com/office/drawing/2014/main" id="{F82431E4-EC8D-8533-05DC-F21C6C7B4E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" r="1322" b="2"/>
          <a:stretch>
            <a:fillRect/>
          </a:stretch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6F9BEA7-A211-A65C-683E-603521CD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49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EE6AD27D-2881-4C0E-8DC1-38E871479087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10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011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499D308-E29D-7AFC-DAC2-469F2799E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11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B898AA-B186-2EA7-EE50-43C96C58BA5E}"/>
              </a:ext>
            </a:extLst>
          </p:cNvPr>
          <p:cNvSpPr txBox="1"/>
          <p:nvPr/>
        </p:nvSpPr>
        <p:spPr>
          <a:xfrm>
            <a:off x="537882" y="484094"/>
            <a:ext cx="11062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highlight>
                  <a:srgbClr val="FF0000"/>
                </a:highlight>
              </a:rPr>
              <a:t>Visitor Demand and Economic Impact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AF1E3A12-F362-3E4D-5BC1-61502C635A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0640818"/>
              </p:ext>
            </p:extLst>
          </p:nvPr>
        </p:nvGraphicFramePr>
        <p:xfrm>
          <a:off x="475129" y="1202383"/>
          <a:ext cx="11241742" cy="56526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11" descr="A large stone castle with a green lawn&#10;&#10;AI-generated content may be incorrect.">
            <a:extLst>
              <a:ext uri="{FF2B5EF4-FFF2-40B4-BE49-F238E27FC236}">
                <a16:creationId xmlns:a16="http://schemas.microsoft.com/office/drawing/2014/main" id="{EE9BD820-AEB7-DAA7-8D57-E7B1A949ED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2" y="1453574"/>
            <a:ext cx="3048000" cy="1714500"/>
          </a:xfrm>
          <a:prstGeom prst="rect">
            <a:avLst/>
          </a:prstGeom>
        </p:spPr>
      </p:pic>
      <p:pic>
        <p:nvPicPr>
          <p:cNvPr id="16" name="Picture 15" descr="A castle with lights at night&#10;&#10;AI-generated content may be incorrect.">
            <a:extLst>
              <a:ext uri="{FF2B5EF4-FFF2-40B4-BE49-F238E27FC236}">
                <a16:creationId xmlns:a16="http://schemas.microsoft.com/office/drawing/2014/main" id="{E9A61368-17F6-7920-3EA1-93DB3FC4C77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1" y="4572000"/>
            <a:ext cx="3048000" cy="1966912"/>
          </a:xfrm>
          <a:prstGeom prst="rect">
            <a:avLst/>
          </a:prstGeom>
        </p:spPr>
      </p:pic>
      <p:pic>
        <p:nvPicPr>
          <p:cNvPr id="18" name="Picture 17" descr="A castle with lights at night&#10;&#10;AI-generated content may be incorrect.">
            <a:extLst>
              <a:ext uri="{FF2B5EF4-FFF2-40B4-BE49-F238E27FC236}">
                <a16:creationId xmlns:a16="http://schemas.microsoft.com/office/drawing/2014/main" id="{05318B2E-85E8-52B8-3EAE-298F58125A5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7154" y="1453574"/>
            <a:ext cx="2543175" cy="1714500"/>
          </a:xfrm>
          <a:prstGeom prst="rect">
            <a:avLst/>
          </a:prstGeom>
        </p:spPr>
      </p:pic>
      <p:pic>
        <p:nvPicPr>
          <p:cNvPr id="22" name="Picture 21" descr="A large building surrounded by grass and trees&#10;&#10;AI-generated content may be incorrect.">
            <a:extLst>
              <a:ext uri="{FF2B5EF4-FFF2-40B4-BE49-F238E27FC236}">
                <a16:creationId xmlns:a16="http://schemas.microsoft.com/office/drawing/2014/main" id="{76651F6D-C79D-C353-4438-DB39FA8A6B8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2160" y="4572000"/>
            <a:ext cx="254317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2805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1B06392-F72F-47F7-3A05-4B5895D49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12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5435E4-1A41-24E8-172D-304400158138}"/>
              </a:ext>
            </a:extLst>
          </p:cNvPr>
          <p:cNvSpPr txBox="1"/>
          <p:nvPr/>
        </p:nvSpPr>
        <p:spPr>
          <a:xfrm>
            <a:off x="524435" y="136525"/>
            <a:ext cx="10829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highlight>
                  <a:srgbClr val="FF0000"/>
                </a:highlight>
              </a:rPr>
              <a:t>Future Vision and Long –term impact for LORD Festival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6158C94-EBE7-0898-48F4-7760E0951A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346203"/>
              </p:ext>
            </p:extLst>
          </p:nvPr>
        </p:nvGraphicFramePr>
        <p:xfrm>
          <a:off x="197225" y="610657"/>
          <a:ext cx="11797550" cy="5636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9510">
                  <a:extLst>
                    <a:ext uri="{9D8B030D-6E8A-4147-A177-3AD203B41FA5}">
                      <a16:colId xmlns:a16="http://schemas.microsoft.com/office/drawing/2014/main" val="3966808721"/>
                    </a:ext>
                  </a:extLst>
                </a:gridCol>
                <a:gridCol w="2359510">
                  <a:extLst>
                    <a:ext uri="{9D8B030D-6E8A-4147-A177-3AD203B41FA5}">
                      <a16:colId xmlns:a16="http://schemas.microsoft.com/office/drawing/2014/main" val="30143394"/>
                    </a:ext>
                  </a:extLst>
                </a:gridCol>
                <a:gridCol w="2359510">
                  <a:extLst>
                    <a:ext uri="{9D8B030D-6E8A-4147-A177-3AD203B41FA5}">
                      <a16:colId xmlns:a16="http://schemas.microsoft.com/office/drawing/2014/main" val="693280770"/>
                    </a:ext>
                  </a:extLst>
                </a:gridCol>
                <a:gridCol w="2359510">
                  <a:extLst>
                    <a:ext uri="{9D8B030D-6E8A-4147-A177-3AD203B41FA5}">
                      <a16:colId xmlns:a16="http://schemas.microsoft.com/office/drawing/2014/main" val="2255498580"/>
                    </a:ext>
                  </a:extLst>
                </a:gridCol>
                <a:gridCol w="2359510">
                  <a:extLst>
                    <a:ext uri="{9D8B030D-6E8A-4147-A177-3AD203B41FA5}">
                      <a16:colId xmlns:a16="http://schemas.microsoft.com/office/drawing/2014/main" val="1919604312"/>
                    </a:ext>
                  </a:extLst>
                </a:gridCol>
              </a:tblGrid>
              <a:tr h="5636686"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                  1.</a:t>
                      </a:r>
                    </a:p>
                    <a:p>
                      <a:endParaRPr lang="en-GB" dirty="0">
                        <a:highlight>
                          <a:srgbClr val="FF0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Annual Editions</a:t>
                      </a:r>
                    </a:p>
                    <a:p>
                      <a:endParaRPr lang="en-GB" dirty="0">
                        <a:highlight>
                          <a:srgbClr val="FF0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The legacy of the festival may include recurring annual editions.</a:t>
                      </a:r>
                    </a:p>
                    <a:p>
                      <a:endParaRPr lang="en-GB" dirty="0">
                        <a:highlight>
                          <a:srgbClr val="FF0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This will help maintain interest and engagement in Welsh culture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                       2.</a:t>
                      </a:r>
                    </a:p>
                    <a:p>
                      <a:endParaRPr lang="en-GB" dirty="0">
                        <a:highlight>
                          <a:srgbClr val="008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Reusable Infrastructure</a:t>
                      </a:r>
                    </a:p>
                    <a:p>
                      <a:endParaRPr lang="en-GB" dirty="0">
                        <a:highlight>
                          <a:srgbClr val="008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The aims to create reuseable infrastructure events.</a:t>
                      </a:r>
                    </a:p>
                    <a:p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This approach promotes sustainability and cost-effectiveness.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                   3.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Cultural </a:t>
                      </a:r>
                      <a:r>
                        <a:rPr lang="en-GB" dirty="0" err="1"/>
                        <a:t>Awreness</a:t>
                      </a:r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LORD will strengthen international awareness of Wales as a myth-rich destination.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It will promote an interest in local history, language, and culture.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                       4.</a:t>
                      </a:r>
                    </a:p>
                    <a:p>
                      <a:endParaRPr lang="en-GB" dirty="0">
                        <a:highlight>
                          <a:srgbClr val="FF0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Economic Support</a:t>
                      </a:r>
                    </a:p>
                    <a:p>
                      <a:endParaRPr lang="en-GB" dirty="0">
                        <a:highlight>
                          <a:srgbClr val="FF0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The festival will economically benefit SME’s , artists, and regional tourism players.</a:t>
                      </a:r>
                    </a:p>
                    <a:p>
                      <a:endParaRPr lang="en-GB" dirty="0">
                        <a:highlight>
                          <a:srgbClr val="FF0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FF0000"/>
                          </a:highlight>
                        </a:rPr>
                        <a:t>It aims to create a positive impact on the local economy.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                        5.</a:t>
                      </a:r>
                    </a:p>
                    <a:p>
                      <a:endParaRPr lang="en-GB" dirty="0">
                        <a:highlight>
                          <a:srgbClr val="008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Local Engagement</a:t>
                      </a:r>
                    </a:p>
                    <a:p>
                      <a:endParaRPr lang="en-GB" dirty="0">
                        <a:highlight>
                          <a:srgbClr val="008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The event will foster community involvement and participation.</a:t>
                      </a:r>
                    </a:p>
                    <a:p>
                      <a:endParaRPr lang="en-GB" dirty="0">
                        <a:highlight>
                          <a:srgbClr val="008000"/>
                        </a:highlight>
                      </a:endParaRPr>
                    </a:p>
                    <a:p>
                      <a:r>
                        <a:rPr lang="en-GB" dirty="0">
                          <a:highlight>
                            <a:srgbClr val="008000"/>
                          </a:highlight>
                        </a:rPr>
                        <a:t>This engagement will enhance the cultural fabric of the region.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984529"/>
                  </a:ext>
                </a:extLst>
              </a:tr>
            </a:tbl>
          </a:graphicData>
        </a:graphic>
      </p:graphicFrame>
      <p:pic>
        <p:nvPicPr>
          <p:cNvPr id="9" name="Picture 8" descr="A pair of flags with red dragons on them&#10;&#10;AI-generated content may be incorrect.">
            <a:extLst>
              <a:ext uri="{FF2B5EF4-FFF2-40B4-BE49-F238E27FC236}">
                <a16:creationId xmlns:a16="http://schemas.microsoft.com/office/drawing/2014/main" id="{95362D1E-F123-4A3B-6442-4E657493D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25" y="4532843"/>
            <a:ext cx="2345391" cy="1714500"/>
          </a:xfrm>
          <a:prstGeom prst="rect">
            <a:avLst/>
          </a:prstGeom>
        </p:spPr>
      </p:pic>
      <p:pic>
        <p:nvPicPr>
          <p:cNvPr id="11" name="Picture 10" descr="A person holding a sword and holding a sword in front of a dragon&#10;&#10;AI-generated content may be incorrect.">
            <a:extLst>
              <a:ext uri="{FF2B5EF4-FFF2-40B4-BE49-F238E27FC236}">
                <a16:creationId xmlns:a16="http://schemas.microsoft.com/office/drawing/2014/main" id="{CCB8BB2E-E6B5-201F-FA47-09A393E46E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000" y="4532843"/>
            <a:ext cx="200977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4691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C790BE2-4E4F-4AAF-81A2-4A6F4885E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" y="0"/>
            <a:ext cx="12191999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559294"/>
            <a:ext cx="12191999" cy="6298279"/>
          </a:xfrm>
          <a:prstGeom prst="rect">
            <a:avLst/>
          </a:prstGeom>
          <a:gradFill>
            <a:gsLst>
              <a:gs pos="1000">
                <a:schemeClr val="accent1">
                  <a:lumMod val="75000"/>
                  <a:alpha val="59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-428"/>
            <a:ext cx="6096001" cy="6858000"/>
          </a:xfrm>
          <a:prstGeom prst="rect">
            <a:avLst/>
          </a:prstGeom>
          <a:gradFill>
            <a:gsLst>
              <a:gs pos="13000">
                <a:srgbClr val="000000">
                  <a:alpha val="72000"/>
                </a:srgbClr>
              </a:gs>
              <a:gs pos="99000">
                <a:schemeClr val="accent1">
                  <a:lumMod val="50000"/>
                  <a:alpha val="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3C5077-A1F2-DF9C-158B-901177EA0669}"/>
              </a:ext>
            </a:extLst>
          </p:cNvPr>
          <p:cNvSpPr txBox="1"/>
          <p:nvPr/>
        </p:nvSpPr>
        <p:spPr>
          <a:xfrm>
            <a:off x="1145136" y="1028700"/>
            <a:ext cx="9947305" cy="10906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Summary of Key Insights and Recommendations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2B3ACB3-D689-442E-8A40-8680B0FEB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4063256" y="400727"/>
            <a:ext cx="4065484" cy="8849062"/>
          </a:xfrm>
          <a:custGeom>
            <a:avLst/>
            <a:gdLst>
              <a:gd name="connsiteX0" fmla="*/ 0 w 4065484"/>
              <a:gd name="connsiteY0" fmla="*/ 4424531 h 8849062"/>
              <a:gd name="connsiteX1" fmla="*/ 3899197 w 4065484"/>
              <a:gd name="connsiteY1" fmla="*/ 8840480 h 8849062"/>
              <a:gd name="connsiteX2" fmla="*/ 4065484 w 4065484"/>
              <a:gd name="connsiteY2" fmla="*/ 8849062 h 8849062"/>
              <a:gd name="connsiteX3" fmla="*/ 4065483 w 4065484"/>
              <a:gd name="connsiteY3" fmla="*/ 0 h 8849062"/>
              <a:gd name="connsiteX4" fmla="*/ 3899197 w 4065484"/>
              <a:gd name="connsiteY4" fmla="*/ 8581 h 8849062"/>
              <a:gd name="connsiteX5" fmla="*/ 0 w 4065484"/>
              <a:gd name="connsiteY5" fmla="*/ 4424531 h 8849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65484" h="8849062">
                <a:moveTo>
                  <a:pt x="0" y="4424531"/>
                </a:moveTo>
                <a:cubicBezTo>
                  <a:pt x="0" y="6722831"/>
                  <a:pt x="1709076" y="8613167"/>
                  <a:pt x="3899197" y="8840480"/>
                </a:cubicBezTo>
                <a:lnTo>
                  <a:pt x="4065484" y="8849062"/>
                </a:lnTo>
                <a:lnTo>
                  <a:pt x="4065483" y="0"/>
                </a:lnTo>
                <a:lnTo>
                  <a:pt x="3899197" y="8581"/>
                </a:lnTo>
                <a:cubicBezTo>
                  <a:pt x="1709075" y="235897"/>
                  <a:pt x="0" y="2126232"/>
                  <a:pt x="0" y="4424531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5000"/>
                </a:schemeClr>
              </a:gs>
              <a:gs pos="68000">
                <a:schemeClr val="accent1">
                  <a:alpha val="15000"/>
                </a:schemeClr>
              </a:gs>
            </a:gsLst>
            <a:lin ang="21594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745CA35-729F-9DFE-10C1-7CB27DAB7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EE6AD27D-2881-4C0E-8DC1-38E871479087}" type="slidenum">
              <a:rPr lang="en-US" sz="1100">
                <a:solidFill>
                  <a:srgbClr val="FFFFFF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13</a:t>
            </a:fld>
            <a:endParaRPr lang="en-US" sz="1100">
              <a:solidFill>
                <a:srgbClr val="FFFFFF"/>
              </a:solidFill>
              <a:latin typeface="Calibri" panose="020F0502020204030204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4D946E3-5350-331C-6BE2-924D78E6B7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5676214"/>
              </p:ext>
            </p:extLst>
          </p:nvPr>
        </p:nvGraphicFramePr>
        <p:xfrm>
          <a:off x="392960" y="2556625"/>
          <a:ext cx="11271738" cy="4065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7246">
                  <a:extLst>
                    <a:ext uri="{9D8B030D-6E8A-4147-A177-3AD203B41FA5}">
                      <a16:colId xmlns:a16="http://schemas.microsoft.com/office/drawing/2014/main" val="1923701482"/>
                    </a:ext>
                  </a:extLst>
                </a:gridCol>
                <a:gridCol w="3757246">
                  <a:extLst>
                    <a:ext uri="{9D8B030D-6E8A-4147-A177-3AD203B41FA5}">
                      <a16:colId xmlns:a16="http://schemas.microsoft.com/office/drawing/2014/main" val="3480746847"/>
                    </a:ext>
                  </a:extLst>
                </a:gridCol>
                <a:gridCol w="3757246">
                  <a:extLst>
                    <a:ext uri="{9D8B030D-6E8A-4147-A177-3AD203B41FA5}">
                      <a16:colId xmlns:a16="http://schemas.microsoft.com/office/drawing/2014/main" val="647441438"/>
                    </a:ext>
                  </a:extLst>
                </a:gridCol>
              </a:tblGrid>
              <a:tr h="406548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Festival Concepts </a:t>
                      </a:r>
                    </a:p>
                    <a:p>
                      <a:pPr algn="ctr"/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The concept is a three-day interactive cultural festival taking place at a derelict Welsh castle.</a:t>
                      </a:r>
                    </a:p>
                    <a:p>
                      <a:pPr algn="ctr"/>
                      <a:endParaRPr lang="en-GB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The experience will bring mythical beasts, medieval habits, and </a:t>
                      </a:r>
                      <a:r>
                        <a:rPr lang="en-GB" dirty="0" err="1">
                          <a:solidFill>
                            <a:srgbClr val="FF0000"/>
                          </a:solidFill>
                        </a:rPr>
                        <a:t>ledgends</a:t>
                      </a:r>
                      <a:r>
                        <a:rPr lang="en-GB" dirty="0">
                          <a:solidFill>
                            <a:srgbClr val="FF0000"/>
                          </a:solidFill>
                        </a:rPr>
                        <a:t> to life with multi-sensory technologies and live performances.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Market Demand</a:t>
                      </a:r>
                    </a:p>
                    <a:p>
                      <a:pPr algn="ctr"/>
                      <a:endParaRPr lang="en-GB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en-GB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The event targets families from the U.K and international cultural tourists seeking authentic, story-led experiences.</a:t>
                      </a:r>
                    </a:p>
                    <a:p>
                      <a:pPr algn="ctr"/>
                      <a:r>
                        <a:rPr lang="en-GB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There is a growing demand for immersive and educational travel experiences, especially among Gen-Z families.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Future Vision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LORD aligns with trends in tourism and MICE, focusing on digital experiences and sustainability.</a:t>
                      </a:r>
                    </a:p>
                    <a:p>
                      <a:pPr algn="ctr"/>
                      <a:endParaRPr lang="en-GB" dirty="0"/>
                    </a:p>
                    <a:p>
                      <a:pPr algn="ctr"/>
                      <a:r>
                        <a:rPr lang="en-GB" dirty="0"/>
                        <a:t>This positions Wales as </a:t>
                      </a:r>
                      <a:r>
                        <a:rPr lang="en-GB" dirty="0" err="1"/>
                        <a:t>av</a:t>
                      </a:r>
                      <a:r>
                        <a:rPr lang="en-GB" dirty="0"/>
                        <a:t> forward-thinking host for events, embracing hybrid formats.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75414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51250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ACE2DC-97E5-0642-B002-1B9A282AD28A}"/>
              </a:ext>
            </a:extLst>
          </p:cNvPr>
          <p:cNvSpPr txBox="1"/>
          <p:nvPr/>
        </p:nvSpPr>
        <p:spPr>
          <a:xfrm>
            <a:off x="2645455" y="442833"/>
            <a:ext cx="61279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                                                   </a:t>
            </a:r>
            <a:r>
              <a:rPr lang="hu-HU" b="1" dirty="0">
                <a:solidFill>
                  <a:srgbClr val="FF0000"/>
                </a:solidFill>
              </a:rPr>
              <a:t>References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25FBF8-6A00-BD57-4173-00944A730E44}"/>
              </a:ext>
            </a:extLst>
          </p:cNvPr>
          <p:cNvSpPr txBox="1"/>
          <p:nvPr/>
        </p:nvSpPr>
        <p:spPr>
          <a:xfrm>
            <a:off x="0" y="948690"/>
            <a:ext cx="12192000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Unique DMC. (2024, December 18).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MICE trends for 2025: What to look out for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https://www.uniquedmc.com/2024/12/18/mice-trends-for-2025-what-to-look-out-for/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University of Wales Trinity Saint David. (2025).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Events feasibility and development: From strategy to operations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https://librarysearch.uwtsd.ac.uk/discovery/fulldisplay?docid=alma99100655536402421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Visit Wales. (2024).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Figures on the visitor economy in Wales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https://industry.visitwales.com/research-and-insights/industry-research/figures-visitor-economy-wales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Visit Wales. (2024).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Overnight visits to Wales by GB visitors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https://industry.visitwales.com/research-and-insights/overnight-visits-wales-gb-visitors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Visit Wales. (2025).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Tourism and hospitality industry engagement events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https://industry.visitwales.com/get-involved/industry-engagement-events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Visit Wales. (2025).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Year of </a:t>
            </a:r>
            <a:r>
              <a:rPr lang="en-US" sz="1800" i="1" dirty="0" err="1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Croeso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 2025 – Themed year campaigns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https://industry.visitwales.com/get-involved/visit-wales-themed-year-campaigns/year-croeso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Wales Tourism Alliance. (2025).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News updates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https://www.wta.org.uk/news.html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Welsh Government. (2024).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Tourism barometer: February 2024 wave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https://www.gov.wales/tourism-barometer-february-wave-2024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Welsh Government. (2024).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Wales visitor economy profile: 2024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https://www.gov.wales/wales-visitor-economy-profile-2024-html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Welsh Government. (2024). 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£1 million fund to boost Welsh tourism – come rain or shine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https://www.gov.wales/new-1-million-fund-boost-welsh-tourism-come-rain-or-shine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Wikipedia contributors. (2025). </a:t>
            </a:r>
            <a:r>
              <a:rPr lang="en-US" sz="1800" i="1" dirty="0" err="1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Urdd</a:t>
            </a:r>
            <a:r>
              <a:rPr lang="en-US" sz="1800" i="1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 National Eisteddfod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. Wikipedia. 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https://en.wikipedia.org/wiki/Urdd_National_Eisteddfod</a:t>
            </a:r>
            <a:endParaRPr lang="en-US" sz="1800" dirty="0">
              <a:solidFill>
                <a:schemeClr val="accent6">
                  <a:lumMod val="75000"/>
                </a:schemeClr>
              </a:solidFill>
              <a:highlight>
                <a:srgbClr val="000000"/>
              </a:highlight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4AF55-C72B-FCE0-E8EE-78BDFE9B7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9086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5B6A0EA-92D4-1BD6-E58C-6DB480195FA1}"/>
              </a:ext>
            </a:extLst>
          </p:cNvPr>
          <p:cNvSpPr txBox="1">
            <a:spLocks/>
          </p:cNvSpPr>
          <p:nvPr/>
        </p:nvSpPr>
        <p:spPr>
          <a:xfrm>
            <a:off x="701550" y="188505"/>
            <a:ext cx="10788899" cy="9704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                                       </a:t>
            </a:r>
            <a:r>
              <a:rPr lang="hu-HU" dirty="0">
                <a:solidFill>
                  <a:schemeClr val="accent6">
                    <a:lumMod val="75000"/>
                  </a:schemeClr>
                </a:solidFill>
                <a:highlight>
                  <a:srgbClr val="000000"/>
                </a:highlight>
              </a:rPr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DBC02-332E-59F9-AD92-72A1AE60A7DC}"/>
              </a:ext>
            </a:extLst>
          </p:cNvPr>
          <p:cNvSpPr txBox="1"/>
          <p:nvPr/>
        </p:nvSpPr>
        <p:spPr>
          <a:xfrm>
            <a:off x="0" y="1035130"/>
            <a:ext cx="121920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Unique DMC. (2024, December 18). 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MICE trends for 2025: What to look out for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https://www.uniquedmc.com/2024/12/18/mice-trends-for-2025-what-to-look-out-for/</a:t>
            </a:r>
            <a:endParaRPr lang="en-US" sz="1800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University of Wales Trinity Saint David. (2025). 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Events feasibility and development: From strategy to operations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https://librarysearch.uwtsd.ac.uk/discovery/fulldisplay?docid=alma99100655536402421</a:t>
            </a:r>
            <a:endParaRPr lang="en-US" sz="1800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Visit Wales. (2024). 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Figures on the visitor economy in Wales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https://industry.visitwales.com/research-and-insights/industry-research/figures-visitor-economy-wales</a:t>
            </a:r>
            <a:endParaRPr lang="en-US" sz="1800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Visit Wales. (2024). 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Overnight visits to Wales by GB visitors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https://industry.visitwales.com/research-and-insights/overnight-visits-wales-gb-visitors</a:t>
            </a:r>
            <a:endParaRPr lang="en-US" sz="1800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Visit Wales. (2025). 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Tourism and hospitality industry engagement events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https://industry.visitwales.com/get-involved/industry-engagement-events</a:t>
            </a:r>
            <a:endParaRPr lang="en-US" sz="1800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Visit Wales. (2025). 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Year of </a:t>
            </a:r>
            <a:r>
              <a:rPr lang="en-US" sz="1800" i="1" dirty="0" err="1">
                <a:solidFill>
                  <a:srgbClr val="FF0000"/>
                </a:solidFill>
                <a:highlight>
                  <a:srgbClr val="000000"/>
                </a:highlight>
              </a:rPr>
              <a:t>Croeso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 2025 – Themed year campaigns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https://industry.visitwales.com/get-involved/visit-wales-themed-year-campaigns/year-croeso</a:t>
            </a:r>
            <a:endParaRPr lang="en-US" sz="1800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Wales Tourism Alliance. (2025). 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News updates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https://www.wta.org.uk/news.html</a:t>
            </a:r>
            <a:endParaRPr lang="en-US" sz="1800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Welsh Government. (2024). </a:t>
            </a:r>
            <a:r>
              <a:rPr lang="en-US" sz="1800" i="1" dirty="0">
                <a:solidFill>
                  <a:srgbClr val="FF0000"/>
                </a:solidFill>
                <a:highlight>
                  <a:srgbClr val="000000"/>
                </a:highlight>
              </a:rPr>
              <a:t>Tourism barometer: February 2024 wave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https://www.gov.wales/tourism-barometer-february-wave-2024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sz="1800" dirty="0">
                <a:solidFill>
                  <a:srgbClr val="FF0000"/>
                </a:solidFill>
                <a:highlight>
                  <a:srgbClr val="000000"/>
                </a:highlight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https://en.wikipedia.org/wiki/Urdd_National_Eisteddfod</a:t>
            </a:r>
            <a:endParaRPr lang="en-US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dirty="0">
                <a:solidFill>
                  <a:srgbClr val="FF0000"/>
                </a:solidFill>
                <a:highlight>
                  <a:srgbClr val="000000"/>
                </a:highlight>
              </a:rPr>
              <a:t>Welsh Government. (2024). </a:t>
            </a:r>
            <a:r>
              <a:rPr lang="en-US" i="1" dirty="0">
                <a:solidFill>
                  <a:srgbClr val="FF0000"/>
                </a:solidFill>
                <a:highlight>
                  <a:srgbClr val="000000"/>
                </a:highlight>
              </a:rPr>
              <a:t>Wales visitor economy profile: 2024</a:t>
            </a:r>
            <a:r>
              <a:rPr lang="en-US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dirty="0">
                <a:solidFill>
                  <a:srgbClr val="FF0000"/>
                </a:solidFill>
                <a:highlight>
                  <a:srgbClr val="000000"/>
                </a:highlight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https://www.gov.wales/wales-visitor-economy-profile-2024-html</a:t>
            </a:r>
            <a:endParaRPr lang="en-US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dirty="0">
                <a:solidFill>
                  <a:srgbClr val="FF0000"/>
                </a:solidFill>
                <a:highlight>
                  <a:srgbClr val="000000"/>
                </a:highlight>
              </a:rPr>
              <a:t>Welsh Government. (2024). </a:t>
            </a:r>
            <a:r>
              <a:rPr lang="en-US" i="1" dirty="0">
                <a:solidFill>
                  <a:srgbClr val="FF0000"/>
                </a:solidFill>
                <a:highlight>
                  <a:srgbClr val="000000"/>
                </a:highlight>
              </a:rPr>
              <a:t>£1 million fund to boost Welsh tourism – come rain or shine</a:t>
            </a:r>
            <a:r>
              <a:rPr lang="en-US" dirty="0">
                <a:solidFill>
                  <a:srgbClr val="FF0000"/>
                </a:solidFill>
                <a:highlight>
                  <a:srgbClr val="000000"/>
                </a:highlight>
              </a:rPr>
              <a:t>. </a:t>
            </a:r>
            <a:r>
              <a:rPr lang="en-US" dirty="0">
                <a:solidFill>
                  <a:srgbClr val="FF0000"/>
                </a:solidFill>
                <a:highlight>
                  <a:srgbClr val="000000"/>
                </a:highlight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https://www.gov.wales/new-1-million-fund-boost-welsh-tourism-come-rain-or-shine</a:t>
            </a:r>
            <a:endParaRPr lang="en-US" dirty="0">
              <a:solidFill>
                <a:srgbClr val="FF0000"/>
              </a:solidFill>
              <a:highlight>
                <a:srgbClr val="000000"/>
              </a:highlight>
            </a:endParaRPr>
          </a:p>
          <a:p>
            <a:r>
              <a:rPr lang="en-US" dirty="0">
                <a:solidFill>
                  <a:srgbClr val="FF0000"/>
                </a:solidFill>
                <a:highlight>
                  <a:srgbClr val="000000"/>
                </a:highlight>
              </a:rPr>
              <a:t>Wikipedia contributors. (2025). </a:t>
            </a:r>
            <a:r>
              <a:rPr lang="en-US" i="1" dirty="0" err="1">
                <a:solidFill>
                  <a:srgbClr val="FF0000"/>
                </a:solidFill>
                <a:highlight>
                  <a:srgbClr val="000000"/>
                </a:highlight>
              </a:rPr>
              <a:t>Urdd</a:t>
            </a:r>
            <a:r>
              <a:rPr lang="en-US" i="1" dirty="0">
                <a:solidFill>
                  <a:srgbClr val="FF0000"/>
                </a:solidFill>
                <a:highlight>
                  <a:srgbClr val="000000"/>
                </a:highlight>
              </a:rPr>
              <a:t> National Eisteddfod</a:t>
            </a:r>
            <a:r>
              <a:rPr lang="en-US" dirty="0">
                <a:solidFill>
                  <a:srgbClr val="FF0000"/>
                </a:solidFill>
                <a:highlight>
                  <a:srgbClr val="000000"/>
                </a:highlight>
              </a:rPr>
              <a:t>. Wikipedia</a:t>
            </a:r>
            <a:endParaRPr lang="en-US" sz="1800" dirty="0">
              <a:solidFill>
                <a:srgbClr val="FF0000"/>
              </a:solidFill>
              <a:highlight>
                <a:srgbClr val="000000"/>
              </a:highlight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CEC627-24DF-71C9-1206-34BDC6CA3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D27D-2881-4C0E-8DC1-38E87147908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327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1536</TotalTime>
  <Words>1777</Words>
  <Application>Microsoft Office PowerPoint</Application>
  <PresentationFormat>Widescreen</PresentationFormat>
  <Paragraphs>204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Jayson Luba</dc:creator>
  <cp:lastModifiedBy>Jayson Luba</cp:lastModifiedBy>
  <cp:revision>47</cp:revision>
  <dcterms:created xsi:type="dcterms:W3CDTF">2025-05-17T07:58:10Z</dcterms:created>
  <dcterms:modified xsi:type="dcterms:W3CDTF">2025-05-19T11:40:40Z</dcterms:modified>
</cp:coreProperties>
</file>