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5"/>
  </p:notesMasterIdLst>
  <p:handoutMasterIdLst>
    <p:handoutMasterId r:id="rId26"/>
  </p:handoutMasterIdLst>
  <p:sldIdLst>
    <p:sldId id="256" r:id="rId2"/>
    <p:sldId id="299" r:id="rId3"/>
    <p:sldId id="300" r:id="rId4"/>
    <p:sldId id="301" r:id="rId5"/>
    <p:sldId id="302" r:id="rId6"/>
    <p:sldId id="304" r:id="rId7"/>
    <p:sldId id="303" r:id="rId8"/>
    <p:sldId id="305" r:id="rId9"/>
    <p:sldId id="306" r:id="rId10"/>
    <p:sldId id="308" r:id="rId11"/>
    <p:sldId id="311" r:id="rId12"/>
    <p:sldId id="307" r:id="rId13"/>
    <p:sldId id="309" r:id="rId14"/>
    <p:sldId id="310" r:id="rId15"/>
    <p:sldId id="312" r:id="rId16"/>
    <p:sldId id="313" r:id="rId17"/>
    <p:sldId id="314" r:id="rId18"/>
    <p:sldId id="315" r:id="rId19"/>
    <p:sldId id="316" r:id="rId20"/>
    <p:sldId id="317" r:id="rId21"/>
    <p:sldId id="318" r:id="rId22"/>
    <p:sldId id="319" r:id="rId23"/>
    <p:sldId id="320" r:id="rId24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30068"/>
    <a:srgbClr val="CC0066"/>
    <a:srgbClr val="FF0066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565" autoAdjust="0"/>
  </p:normalViewPr>
  <p:slideViewPr>
    <p:cSldViewPr>
      <p:cViewPr varScale="1">
        <p:scale>
          <a:sx n="110" d="100"/>
          <a:sy n="110" d="100"/>
        </p:scale>
        <p:origin x="164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7D89BA7-8FD2-484E-BFE5-C1B196E6BF17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114843519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205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730A870-1BC6-413D-AE67-0ED95952106A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25339847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88147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196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1330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25513" y="750888"/>
            <a:ext cx="4946650" cy="3709987"/>
          </a:xfrm>
          <a:ln cap="flat"/>
        </p:spPr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6463" y="4722813"/>
            <a:ext cx="4984750" cy="39084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534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 smtClean="0"/>
              <a:t>Cliciwch i olygu arddull is-deitl y Meistr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34F95C-60DD-46B7-A6C1-F6EFC82BBD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133959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99C14E-E818-491A-A030-DD05A946D56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26842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6B2823-CE76-4297-AADF-78B9395C68B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2243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77672A-7761-4327-A3E3-517A250BF8B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867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D41B66-CDEC-43BB-89F0-FBE9ED73B1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9268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558111-5FE9-4FCC-9E6F-FBA70E06D09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55975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32F801-89ED-4610-8A9C-677DCD170C4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97847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FFF16D-AFE1-4292-B368-2BA5E5020D1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8857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 smtClean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Cliciwch i olygu arddulliau'r Meistr testun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0D929-D92F-4BBE-8E82-F329E9E9DC5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79855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1A6E-B157-4290-BCD3-B63FA0618BB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71200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y-GB" smtClean="0"/>
              <a:t>Cliciwch i olygu arddull y Meistr teitl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y-GB" smtClean="0"/>
              <a:t>Cliciwch i olygu arddulliau'r Meistr testun</a:t>
            </a:r>
          </a:p>
          <a:p>
            <a:pPr lvl="1"/>
            <a:r>
              <a:rPr lang="cy-GB" smtClean="0"/>
              <a:t>Ail lefel</a:t>
            </a:r>
          </a:p>
          <a:p>
            <a:pPr lvl="2"/>
            <a:r>
              <a:rPr lang="cy-GB" smtClean="0"/>
              <a:t>Trydydd lefel</a:t>
            </a:r>
          </a:p>
          <a:p>
            <a:pPr lvl="3"/>
            <a:r>
              <a:rPr lang="cy-GB" smtClean="0"/>
              <a:t>Pedwerydd lefel</a:t>
            </a:r>
          </a:p>
          <a:p>
            <a:pPr lvl="4"/>
            <a:r>
              <a:rPr lang="cy-GB" smtClean="0"/>
              <a:t>Pumed lefel</a:t>
            </a:r>
            <a:endParaRPr lang="cy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D146F5-2A1F-428F-A13D-48E80BBDAAD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276397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sp>
        <p:nvSpPr>
          <p:cNvPr id="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A45E3CE2-D347-47F3-995B-FF3EAF39655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2" descr="Slide-master-white2013.jpg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MS PGothic" pitchFamily="34" charset="-128"/>
          <a:cs typeface="ＭＳ Ｐゴシック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itchFamily="34" charset="-128"/>
          <a:cs typeface="ＭＳ Ｐゴシック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MS PGothic" pitchFamily="34" charset="-128"/>
          <a:cs typeface="ＭＳ Ｐゴシック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MS PGothic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MS PGothic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MS PGothic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MS PGothic" pitchFamily="34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en.wikipedia.org/wiki/File:Stakeholder_(en).pn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youtube.com/watch?v=0qgFTQ8zu3g&amp;feature=related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5"/>
          <p:cNvSpPr>
            <a:spLocks noGrp="1"/>
          </p:cNvSpPr>
          <p:nvPr>
            <p:ph type="ctrTitle"/>
          </p:nvPr>
        </p:nvSpPr>
        <p:spPr>
          <a:xfrm>
            <a:off x="685800" y="1557338"/>
            <a:ext cx="7772400" cy="3455987"/>
          </a:xfrm>
        </p:spPr>
        <p:txBody>
          <a:bodyPr/>
          <a:lstStyle/>
          <a:p>
            <a:r>
              <a:rPr lang="en-US" altLang="en-US" dirty="0" smtClean="0"/>
              <a:t>Stakeholder and Communication Theory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endParaRPr lang="en-US" altLang="en-US" sz="36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18919"/>
            <a:ext cx="8137525" cy="646331"/>
          </a:xfrm>
        </p:spPr>
        <p:txBody>
          <a:bodyPr anchor="b">
            <a:spAutoFit/>
          </a:bodyPr>
          <a:lstStyle/>
          <a:p>
            <a:r>
              <a:rPr lang="en-US" altLang="en-US" sz="3600" dirty="0" smtClean="0">
                <a:solidFill>
                  <a:srgbClr val="0070C0"/>
                </a:solidFill>
              </a:rPr>
              <a:t>Communication Definitions</a:t>
            </a:r>
            <a:endParaRPr lang="en-GB" altLang="en-US" sz="3600" dirty="0" smtClean="0">
              <a:latin typeface="Comic Sans MS" panose="030F0702030302020204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989138"/>
            <a:ext cx="8257356" cy="3528094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Communication can best be summarized as </a:t>
            </a:r>
            <a:r>
              <a:rPr lang="en-US" sz="2400" dirty="0" smtClean="0"/>
              <a:t>the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transmission of a message from a sender to a receiver in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an </a:t>
            </a:r>
            <a:r>
              <a:rPr lang="en-US" sz="2400" dirty="0"/>
              <a:t>understandable manner (Sanchez</a:t>
            </a:r>
            <a:r>
              <a:rPr lang="en-US" sz="2400" dirty="0" smtClean="0"/>
              <a:t>, 2002</a:t>
            </a:r>
            <a:r>
              <a:rPr lang="en-US" sz="2400" dirty="0"/>
              <a:t>). </a:t>
            </a:r>
            <a:r>
              <a:rPr lang="en-US" sz="900" dirty="0">
                <a:solidFill>
                  <a:srgbClr val="FF0000"/>
                </a:solidFill>
              </a:rPr>
              <a:t>(New Jersey Science and Tech </a:t>
            </a:r>
            <a:r>
              <a:rPr lang="en-US" sz="900" dirty="0" err="1">
                <a:solidFill>
                  <a:srgbClr val="FF0000"/>
                </a:solidFill>
              </a:rPr>
              <a:t>Uni</a:t>
            </a:r>
            <a:r>
              <a:rPr lang="en-US" sz="900" dirty="0">
                <a:solidFill>
                  <a:srgbClr val="FF0000"/>
                </a:solidFill>
              </a:rPr>
              <a:t>)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4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The exchange of thoughts, messages, </a:t>
            </a:r>
            <a:r>
              <a:rPr lang="en-US" sz="2400" dirty="0" smtClean="0"/>
              <a:t>or information</a:t>
            </a:r>
            <a:r>
              <a:rPr lang="en-US" sz="2400" dirty="0"/>
              <a:t>, as </a:t>
            </a:r>
            <a:r>
              <a:rPr lang="en-US" sz="2400" dirty="0" smtClean="0"/>
              <a:t>by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speech</a:t>
            </a:r>
            <a:r>
              <a:rPr lang="en-US" sz="2400" dirty="0"/>
              <a:t>, signals, writing, </a:t>
            </a:r>
            <a:r>
              <a:rPr lang="en-US" sz="2400" dirty="0" smtClean="0"/>
              <a:t>or </a:t>
            </a:r>
            <a:r>
              <a:rPr lang="en-US" sz="2400" dirty="0" err="1" smtClean="0"/>
              <a:t>behaviour</a:t>
            </a:r>
            <a:r>
              <a:rPr lang="en-US" sz="2400" dirty="0" smtClean="0"/>
              <a:t> </a:t>
            </a:r>
            <a:r>
              <a:rPr lang="en-US" sz="2400" dirty="0"/>
              <a:t>(Webster, 2006).</a:t>
            </a:r>
          </a:p>
          <a:p>
            <a:pPr algn="just">
              <a:lnSpc>
                <a:spcPct val="95000"/>
              </a:lnSpc>
            </a:pPr>
            <a:endParaRPr lang="en-GB" altLang="en-US" sz="2200" dirty="0" smtClean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18919"/>
            <a:ext cx="8137525" cy="646331"/>
          </a:xfrm>
        </p:spPr>
        <p:txBody>
          <a:bodyPr anchor="b">
            <a:spAutoFit/>
          </a:bodyPr>
          <a:lstStyle/>
          <a:p>
            <a:r>
              <a:rPr lang="en-US" altLang="en-US" sz="3600" dirty="0" smtClean="0">
                <a:solidFill>
                  <a:srgbClr val="0070C0"/>
                </a:solidFill>
              </a:rPr>
              <a:t>Influences</a:t>
            </a:r>
            <a:endParaRPr lang="en-GB" altLang="en-US" sz="3600" dirty="0" smtClean="0">
              <a:latin typeface="Comic Sans MS" panose="030F0702030302020204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989138"/>
            <a:ext cx="8382000" cy="345608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The sender's experiences, attitudes, knowledge</a:t>
            </a:r>
            <a:r>
              <a:rPr lang="en-US" sz="2400" dirty="0" smtClean="0"/>
              <a:t>, skill,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perceptions</a:t>
            </a:r>
            <a:r>
              <a:rPr lang="en-US" sz="2400" dirty="0"/>
              <a:t>, and culture can influence </a:t>
            </a:r>
            <a:r>
              <a:rPr lang="en-US" sz="2400" dirty="0" smtClean="0"/>
              <a:t>the message</a:t>
            </a:r>
            <a:r>
              <a:rPr lang="en-US" sz="2400" dirty="0"/>
              <a:t>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"The written words, spoken words, </a:t>
            </a:r>
            <a:r>
              <a:rPr lang="en-US" sz="2400" dirty="0" smtClean="0"/>
              <a:t>and nonverbal language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selected </a:t>
            </a:r>
            <a:r>
              <a:rPr lang="en-US" sz="2400" dirty="0"/>
              <a:t>are </a:t>
            </a:r>
            <a:r>
              <a:rPr lang="en-US" sz="2400" dirty="0" smtClean="0"/>
              <a:t>paramount in </a:t>
            </a:r>
            <a:r>
              <a:rPr lang="en-US" sz="2400" dirty="0"/>
              <a:t>ensuring the receiver </a:t>
            </a:r>
            <a:r>
              <a:rPr lang="en-US" sz="2400" dirty="0" smtClean="0"/>
              <a:t>interprets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the message as </a:t>
            </a:r>
            <a:r>
              <a:rPr lang="en-US" sz="2400" dirty="0"/>
              <a:t>intended by the sender" </a:t>
            </a:r>
            <a:endParaRPr lang="en-US" sz="24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 smtClean="0"/>
              <a:t>(</a:t>
            </a:r>
            <a:r>
              <a:rPr lang="en-US" sz="2400" dirty="0"/>
              <a:t>Burnett &amp; Dollar</a:t>
            </a:r>
            <a:r>
              <a:rPr lang="en-US" sz="2400" dirty="0" smtClean="0"/>
              <a:t>, 1989</a:t>
            </a:r>
            <a:r>
              <a:rPr lang="en-US" sz="2400" dirty="0"/>
              <a:t>). </a:t>
            </a:r>
          </a:p>
          <a:p>
            <a:pPr algn="just">
              <a:lnSpc>
                <a:spcPct val="95000"/>
              </a:lnSpc>
            </a:pPr>
            <a:endParaRPr lang="en-GB" altLang="en-US" sz="2200" dirty="0" smtClean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8861644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18919"/>
            <a:ext cx="8137525" cy="646331"/>
          </a:xfrm>
        </p:spPr>
        <p:txBody>
          <a:bodyPr anchor="b">
            <a:spAutoFit/>
          </a:bodyPr>
          <a:lstStyle/>
          <a:p>
            <a:r>
              <a:rPr lang="en-US" altLang="en-US" sz="3600" dirty="0" smtClean="0">
                <a:solidFill>
                  <a:srgbClr val="0070C0"/>
                </a:solidFill>
              </a:rPr>
              <a:t>Communication Model</a:t>
            </a:r>
            <a:endParaRPr lang="en-GB" altLang="en-US" sz="3600" dirty="0" smtClean="0">
              <a:latin typeface="Comic Sans MS" panose="030F0702030302020204" pitchFamily="66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 algn="ctr" eaLnBrk="1" hangingPunct="1">
              <a:buNone/>
            </a:pPr>
            <a:r>
              <a:rPr lang="en-US" altLang="en-US" dirty="0" smtClean="0"/>
              <a:t>  </a:t>
            </a:r>
            <a:r>
              <a:rPr lang="en-US" altLang="en-US" sz="2800" dirty="0" smtClean="0"/>
              <a:t>A </a:t>
            </a:r>
            <a:r>
              <a:rPr lang="en-US" altLang="en-US" sz="2800" dirty="0" smtClean="0"/>
              <a:t>simple communication model involves a sender and one or several receivers.</a:t>
            </a:r>
          </a:p>
          <a:p>
            <a:pPr eaLnBrk="1" hangingPunct="1"/>
            <a:endParaRPr lang="en-US" altLang="en-US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 smtClean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 smtClean="0"/>
          </a:p>
        </p:txBody>
      </p:sp>
      <p:pic>
        <p:nvPicPr>
          <p:cNvPr id="5" name="Picture 3" descr="http://www.vtaide.com/blessing/images/talking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19400"/>
            <a:ext cx="6984776" cy="3143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7088098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276" name="Rectangle 2052"/>
          <p:cNvSpPr>
            <a:spLocks noGrp="1" noChangeArrowheads="1"/>
          </p:cNvSpPr>
          <p:nvPr>
            <p:ph type="title"/>
          </p:nvPr>
        </p:nvSpPr>
        <p:spPr>
          <a:xfrm>
            <a:off x="827088" y="780475"/>
            <a:ext cx="8137525" cy="584775"/>
          </a:xfrm>
        </p:spPr>
        <p:txBody>
          <a:bodyPr anchor="b">
            <a:spAutoFit/>
          </a:bodyPr>
          <a:lstStyle/>
          <a:p>
            <a:r>
              <a:rPr lang="en-US" altLang="en-US" sz="3200" dirty="0" smtClean="0">
                <a:solidFill>
                  <a:srgbClr val="0070C0"/>
                </a:solidFill>
              </a:rPr>
              <a:t>Means of Communication and Transmission</a:t>
            </a:r>
            <a:endParaRPr lang="en-GB" altLang="en-US" sz="3200" dirty="0" smtClean="0">
              <a:latin typeface="Comic Sans MS" panose="030F0702030302020204" pitchFamily="66" charset="0"/>
            </a:endParaRPr>
          </a:p>
        </p:txBody>
      </p:sp>
      <p:sp>
        <p:nvSpPr>
          <p:cNvPr id="438277" name="Rectangle 2053"/>
          <p:cNvSpPr>
            <a:spLocks noGrp="1" noChangeArrowheads="1"/>
          </p:cNvSpPr>
          <p:nvPr>
            <p:ph type="body" idx="1"/>
          </p:nvPr>
        </p:nvSpPr>
        <p:spPr>
          <a:xfrm>
            <a:off x="419100" y="1989138"/>
            <a:ext cx="8382000" cy="432276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Newspapers/ Magazines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Radio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Internet (Chat, Blogs, Forums, Discussion Boards)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Email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Television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FTF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Telephone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SMS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Written – Letters, Fax, Memo’s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Signals – Body Language/ Colours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Symbols – Road Signs/ Religion/ Notice Boards/ Rest Rooms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Sound – Music/ Morse Code/ Horn/ Alarm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1400" dirty="0"/>
              <a:t>Pictures – Bill Boards/ Comic’s</a:t>
            </a:r>
          </a:p>
          <a:p>
            <a:pPr marL="0" indent="0" algn="just">
              <a:lnSpc>
                <a:spcPct val="95000"/>
              </a:lnSpc>
              <a:buNone/>
            </a:pPr>
            <a:endParaRPr lang="en-GB" altLang="en-US" sz="2200" dirty="0" smtClean="0">
              <a:latin typeface="Comic Sans MS" panose="030F0702030302020204" pitchFamily="66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110861"/>
      </p:ext>
    </p:extLst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38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3827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38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3827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3827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3827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3827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43827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43827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4382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43827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438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43827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4382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43827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438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43827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43827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43827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82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4382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43827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8276" grpId="0" animBg="1"/>
      <p:bldP spid="438277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In a Work Based Environment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Open Forum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Meetings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Press Release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Email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Website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Brochures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Intranet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Notice Board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err="1"/>
              <a:t>Tannoy</a:t>
            </a:r>
            <a:r>
              <a:rPr lang="en-US" sz="1600" dirty="0"/>
              <a:t> Announcements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Buzz Session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Guest Speaker</a:t>
            </a:r>
          </a:p>
          <a:p>
            <a:pPr algn="ctr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Letters/ Reports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5421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Medium 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 smtClean="0"/>
              <a:t>The medium selected is mainly determined by the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 smtClean="0"/>
              <a:t>content and the Intended recipients. The effectiveness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 smtClean="0"/>
              <a:t>of the various mediums selected differ with respect to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400" dirty="0" smtClean="0"/>
              <a:t>the anticipated respondents.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20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>
                <a:solidFill>
                  <a:srgbClr val="0070C0"/>
                </a:solidFill>
              </a:rPr>
              <a:t>For example, when immediate feedback is necessary, oral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>
                <a:solidFill>
                  <a:srgbClr val="0070C0"/>
                </a:solidFill>
              </a:rPr>
              <a:t>Communication channels are more effective because any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>
                <a:solidFill>
                  <a:srgbClr val="0070C0"/>
                </a:solidFill>
              </a:rPr>
              <a:t>uncertainties can be cleared up on the spot.</a:t>
            </a:r>
            <a:endParaRPr lang="en-GB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99513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>
                <a:solidFill>
                  <a:srgbClr val="0070C0"/>
                </a:solidFill>
              </a:rPr>
              <a:t>Consideration for Medium Selection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The sender's decision to utilize either an oral, visual </a:t>
            </a:r>
            <a:r>
              <a:rPr lang="en-US" sz="1800" dirty="0" smtClean="0"/>
              <a:t>or a </a:t>
            </a:r>
            <a:r>
              <a:rPr lang="en-US" sz="1800" dirty="0"/>
              <a:t>written </a:t>
            </a:r>
            <a:r>
              <a:rPr lang="en-US" sz="1800" dirty="0" smtClean="0"/>
              <a:t>channel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 smtClean="0"/>
              <a:t>for </a:t>
            </a:r>
            <a:r>
              <a:rPr lang="en-US" sz="1800" dirty="0"/>
              <a:t>communicating a message </a:t>
            </a:r>
            <a:r>
              <a:rPr lang="en-US" sz="1800" dirty="0" smtClean="0"/>
              <a:t>is influenced </a:t>
            </a:r>
            <a:r>
              <a:rPr lang="en-US" sz="1800" dirty="0"/>
              <a:t>by several factors.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4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u="sng" dirty="0"/>
              <a:t>Questions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the message urgent?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Do we require an immediate response?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feedback needed?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documentation or a permanent record required?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the content complicated, controversial, or private?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800" dirty="0"/>
              <a:t>Is the communication internal or external?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5270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Feedback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Checking for understanding is a crucial fundamental element of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effective communication. However, " even a lack of response, is </a:t>
            </a:r>
            <a:r>
              <a:rPr lang="en-US" sz="2000" dirty="0" smtClean="0"/>
              <a:t>in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a sense</a:t>
            </a:r>
            <a:r>
              <a:rPr lang="en-US" sz="2000" dirty="0"/>
              <a:t>, a form of response“ (</a:t>
            </a:r>
            <a:r>
              <a:rPr lang="en-US" sz="2000" dirty="0" err="1"/>
              <a:t>Bovee</a:t>
            </a:r>
            <a:r>
              <a:rPr lang="en-US" sz="2000" dirty="0"/>
              <a:t> &amp; Thill, 1992). </a:t>
            </a:r>
            <a:endParaRPr lang="en-US" sz="20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Alternatively </a:t>
            </a:r>
            <a:r>
              <a:rPr lang="en-US" sz="2000" dirty="0"/>
              <a:t>it </a:t>
            </a:r>
            <a:r>
              <a:rPr lang="en-US" sz="2000" dirty="0" smtClean="0"/>
              <a:t>could be </a:t>
            </a:r>
            <a:r>
              <a:rPr lang="en-US" sz="2000" dirty="0"/>
              <a:t>argued that without feedback, the </a:t>
            </a:r>
            <a:r>
              <a:rPr lang="en-US" sz="2000" dirty="0" smtClean="0"/>
              <a:t>sender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cannot </a:t>
            </a:r>
            <a:r>
              <a:rPr lang="en-US" sz="2000" dirty="0"/>
              <a:t>confirm that </a:t>
            </a:r>
            <a:r>
              <a:rPr lang="en-US" sz="2000" dirty="0" smtClean="0"/>
              <a:t>the receiver </a:t>
            </a:r>
            <a:r>
              <a:rPr lang="en-US" sz="2000" dirty="0"/>
              <a:t>has interpreted the </a:t>
            </a:r>
            <a:r>
              <a:rPr lang="en-US" sz="2000" dirty="0" smtClean="0"/>
              <a:t>message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correctly</a:t>
            </a:r>
            <a:r>
              <a:rPr lang="en-US" sz="2000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07687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Message Evaluation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Feedback is a key component in the communication </a:t>
            </a:r>
            <a:r>
              <a:rPr lang="en-US" sz="2000" dirty="0" smtClean="0"/>
              <a:t>process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because it allows </a:t>
            </a:r>
            <a:r>
              <a:rPr lang="en-US" sz="2000" dirty="0"/>
              <a:t>the sender to evaluate the effectiveness of </a:t>
            </a:r>
            <a:r>
              <a:rPr lang="en-US" sz="2000" dirty="0" smtClean="0"/>
              <a:t>the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message.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Feedback ultimately provides an opportunity for the sender to take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corrective action to clarify a misunderstood message. "</a:t>
            </a:r>
            <a:r>
              <a:rPr lang="en-US" sz="2000" dirty="0" smtClean="0"/>
              <a:t>Feedback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plays an </a:t>
            </a:r>
            <a:r>
              <a:rPr lang="en-US" sz="2000" dirty="0"/>
              <a:t>important role by indicating significant </a:t>
            </a:r>
            <a:r>
              <a:rPr lang="en-US" sz="2000" dirty="0" smtClean="0"/>
              <a:t>communication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barriers: differences </a:t>
            </a:r>
            <a:r>
              <a:rPr lang="en-US" sz="2000" dirty="0"/>
              <a:t>in background, different word </a:t>
            </a:r>
            <a:r>
              <a:rPr lang="en-US" sz="2000" dirty="0" smtClean="0"/>
              <a:t>interpretations,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a</a:t>
            </a:r>
            <a:r>
              <a:rPr lang="en-US" sz="2000" dirty="0" smtClean="0"/>
              <a:t>nd differing </a:t>
            </a:r>
            <a:r>
              <a:rPr lang="en-US" sz="2000" dirty="0"/>
              <a:t>emotional reactions" (</a:t>
            </a:r>
            <a:r>
              <a:rPr lang="en-US" sz="2000" dirty="0" err="1"/>
              <a:t>Bovee</a:t>
            </a:r>
            <a:r>
              <a:rPr lang="en-US" sz="2000" dirty="0"/>
              <a:t> &amp; Thill, 1992).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3447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Communication Barriers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Barriers are factors that can have a negative impact on the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communication process. </a:t>
            </a:r>
            <a:endParaRPr lang="en-US" sz="20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Some </a:t>
            </a:r>
            <a:r>
              <a:rPr lang="en-US" sz="2000" dirty="0"/>
              <a:t>common barriers include </a:t>
            </a:r>
            <a:r>
              <a:rPr lang="en-US" sz="2000" dirty="0" smtClean="0"/>
              <a:t>the use </a:t>
            </a:r>
            <a:r>
              <a:rPr lang="en-US" sz="2000" dirty="0"/>
              <a:t>of an inappropriate </a:t>
            </a:r>
            <a:r>
              <a:rPr lang="en-US" sz="2000" dirty="0" smtClean="0"/>
              <a:t>medium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(channel</a:t>
            </a:r>
            <a:r>
              <a:rPr lang="en-US" sz="2000" dirty="0"/>
              <a:t>), incorrect grammar</a:t>
            </a:r>
            <a:r>
              <a:rPr lang="en-US" sz="2000" dirty="0" smtClean="0"/>
              <a:t>, inflammatory </a:t>
            </a:r>
            <a:r>
              <a:rPr lang="en-US" sz="2000" dirty="0"/>
              <a:t>words, </a:t>
            </a:r>
            <a:r>
              <a:rPr lang="en-US" sz="2000" dirty="0" smtClean="0"/>
              <a:t>noise, words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that </a:t>
            </a:r>
            <a:r>
              <a:rPr lang="en-US" sz="2000" dirty="0"/>
              <a:t>conflict with body language</a:t>
            </a:r>
            <a:r>
              <a:rPr lang="en-US" sz="2000" dirty="0" smtClean="0"/>
              <a:t>, and </a:t>
            </a:r>
            <a:r>
              <a:rPr lang="en-US" sz="2000" dirty="0"/>
              <a:t>technical jargon.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3293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Effective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From a business perspective, effective communication is an absolute priority,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because it commonly accounts for the difference between success and failure.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1600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>
                <a:solidFill>
                  <a:srgbClr val="0070C0"/>
                </a:solidFill>
              </a:rPr>
              <a:t>Public Relations </a:t>
            </a:r>
            <a:r>
              <a:rPr lang="en-US" altLang="en-US" sz="1600" dirty="0" smtClean="0"/>
              <a:t>is a tool used by organizations to control the communication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Process taking into account the factors within the Communication Model that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ultimately decides the profit or loss of an organisation.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sz="1600" dirty="0" smtClean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From this perspective it has become clear that </a:t>
            </a:r>
            <a:r>
              <a:rPr lang="en-US" altLang="en-US" sz="1600" dirty="0" smtClean="0">
                <a:solidFill>
                  <a:srgbClr val="0070C0"/>
                </a:solidFill>
              </a:rPr>
              <a:t>effective business communication is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>
                <a:solidFill>
                  <a:srgbClr val="0070C0"/>
                </a:solidFill>
              </a:rPr>
              <a:t>critical to the successful operation </a:t>
            </a:r>
            <a:r>
              <a:rPr lang="en-US" altLang="en-US" sz="1600" dirty="0" smtClean="0"/>
              <a:t>of modern enterprise. Every business person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needs to understand the fundamentals of effective communication to ensure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1600" dirty="0" smtClean="0"/>
              <a:t>organisational growth.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25205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Communication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u="sng" dirty="0" smtClean="0"/>
              <a:t>Task</a:t>
            </a:r>
            <a:endParaRPr lang="en-US" u="sng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 smtClean="0"/>
              <a:t>Think of a sports person and the group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 smtClean="0"/>
              <a:t>can ask only 5 factors with a yes or no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 smtClean="0"/>
              <a:t>response. In addition one Open based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dirty="0" smtClean="0"/>
              <a:t>Question.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42253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-609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Stakeholder Theory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1124744"/>
            <a:ext cx="7772400" cy="4467200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A stakeholder is a party that affects or can be affected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by the actions of the business as a whole. The stakeholder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concept was first used in a 1963 internal memorandum at the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Stanford Research institute. It defined stakeholders as "those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groups without whose support the organization would cease to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Exist”. 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The theory was later developed and championed by </a:t>
            </a:r>
            <a:r>
              <a:rPr lang="en-US" altLang="en-US" sz="2000" dirty="0" smtClean="0">
                <a:solidFill>
                  <a:srgbClr val="0070C0"/>
                </a:solidFill>
              </a:rPr>
              <a:t>R. Edward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>
                <a:solidFill>
                  <a:srgbClr val="0070C0"/>
                </a:solidFill>
              </a:rPr>
              <a:t>Freeman in the 1980s</a:t>
            </a:r>
            <a:r>
              <a:rPr lang="en-US" altLang="en-US" sz="2000" dirty="0" smtClean="0"/>
              <a:t>. Since then it has gained wide acceptance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in business practice and in theorizing relating to strategic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management, corporate governance, business purpose and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corporate social responsibility (CSR). The term has been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sz="2000" dirty="0" smtClean="0"/>
              <a:t>broadened to include </a:t>
            </a:r>
            <a:r>
              <a:rPr lang="en-US" altLang="en-US" sz="2000" dirty="0" smtClean="0">
                <a:solidFill>
                  <a:srgbClr val="FF0000"/>
                </a:solidFill>
              </a:rPr>
              <a:t>anyone who has an interest in a matter</a:t>
            </a:r>
            <a:r>
              <a:rPr lang="en-US" altLang="en-US" sz="2000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4069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Donaldson and Preston View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Numerous views of Stakeholder Theory are presented in the literature though a </a:t>
            </a:r>
            <a:r>
              <a:rPr lang="en-US" sz="1600" dirty="0" smtClean="0"/>
              <a:t>key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distinction </a:t>
            </a:r>
            <a:r>
              <a:rPr lang="en-US" sz="1600" dirty="0"/>
              <a:t>can </a:t>
            </a:r>
            <a:r>
              <a:rPr lang="en-US" sz="1600" dirty="0" smtClean="0"/>
              <a:t>be drawn </a:t>
            </a:r>
            <a:r>
              <a:rPr lang="en-US" sz="1600" dirty="0"/>
              <a:t>between the tenets of Stakeholder Theory and </a:t>
            </a:r>
            <a:r>
              <a:rPr lang="en-US" sz="1600" dirty="0" smtClean="0"/>
              <a:t>the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conventional </a:t>
            </a:r>
            <a:r>
              <a:rPr lang="en-US" sz="1600" dirty="0"/>
              <a:t>input-output model of the </a:t>
            </a:r>
            <a:r>
              <a:rPr lang="en-US" sz="1600" dirty="0" smtClean="0"/>
              <a:t>firm which </a:t>
            </a:r>
            <a:r>
              <a:rPr lang="en-US" sz="1600" dirty="0"/>
              <a:t>see firms as converting </a:t>
            </a:r>
            <a:r>
              <a:rPr lang="en-US" sz="1600" dirty="0" smtClean="0"/>
              <a:t>investor,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supplier</a:t>
            </a:r>
            <a:r>
              <a:rPr lang="en-US" sz="1600" dirty="0"/>
              <a:t>, and employee inputs into customer outputs (</a:t>
            </a:r>
            <a:r>
              <a:rPr lang="en-US" sz="1600" dirty="0" smtClean="0"/>
              <a:t>Donaldson and Preston,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1995</a:t>
            </a:r>
            <a:r>
              <a:rPr lang="en-US" sz="1600" dirty="0"/>
              <a:t>).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In </a:t>
            </a:r>
            <a:r>
              <a:rPr lang="en-US" sz="1600" dirty="0"/>
              <a:t>contrast, Stakeholder theory argues that </a:t>
            </a:r>
            <a:r>
              <a:rPr lang="en-US" sz="1600" dirty="0">
                <a:solidFill>
                  <a:srgbClr val="FF0000"/>
                </a:solidFill>
              </a:rPr>
              <a:t>every </a:t>
            </a:r>
            <a:r>
              <a:rPr lang="en-US" sz="1600" dirty="0" smtClean="0">
                <a:solidFill>
                  <a:srgbClr val="FF0000"/>
                </a:solidFill>
              </a:rPr>
              <a:t>legitimate </a:t>
            </a:r>
            <a:r>
              <a:rPr lang="en-US" sz="1600" dirty="0">
                <a:solidFill>
                  <a:srgbClr val="FF0000"/>
                </a:solidFill>
              </a:rPr>
              <a:t>person or </a:t>
            </a:r>
            <a:r>
              <a:rPr lang="en-US" sz="1600" dirty="0" smtClean="0">
                <a:solidFill>
                  <a:srgbClr val="FF0000"/>
                </a:solidFill>
              </a:rPr>
              <a:t>group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participating </a:t>
            </a:r>
            <a:r>
              <a:rPr lang="en-US" sz="1600" dirty="0"/>
              <a:t>in the </a:t>
            </a:r>
            <a:r>
              <a:rPr lang="en-US" sz="1600" dirty="0" smtClean="0"/>
              <a:t>activities of </a:t>
            </a:r>
            <a:r>
              <a:rPr lang="en-US" sz="1600" dirty="0"/>
              <a:t>a firm do so to obtain benefits and that the priority </a:t>
            </a:r>
            <a:r>
              <a:rPr lang="en-US" sz="1600" dirty="0" smtClean="0"/>
              <a:t>of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the </a:t>
            </a:r>
            <a:r>
              <a:rPr lang="en-US" sz="1600" dirty="0"/>
              <a:t>interests of all legitimate stakeholders </a:t>
            </a:r>
            <a:r>
              <a:rPr lang="en-US" sz="1600" dirty="0" smtClean="0"/>
              <a:t>is not </a:t>
            </a:r>
            <a:r>
              <a:rPr lang="en-US" sz="1600" dirty="0"/>
              <a:t>self-evident.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4939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Donaldson and Preston View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317" y="1628800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Donaldson and Preston offer four central theses related to stakeholder theory.</a:t>
            </a:r>
            <a:br>
              <a:rPr lang="en-US" sz="1600" dirty="0"/>
            </a:br>
            <a:r>
              <a:rPr lang="en-US" sz="1600" dirty="0"/>
              <a:t/>
            </a:r>
            <a:br>
              <a:rPr lang="en-US" sz="1600" dirty="0"/>
            </a:br>
            <a:r>
              <a:rPr lang="en-US" sz="1600" dirty="0"/>
              <a:t>1) Stakeholder Theory </a:t>
            </a:r>
            <a:r>
              <a:rPr lang="en-US" sz="1600" dirty="0">
                <a:solidFill>
                  <a:srgbClr val="FF0000"/>
                </a:solidFill>
              </a:rPr>
              <a:t>is descriptive </a:t>
            </a:r>
            <a:r>
              <a:rPr lang="en-US" sz="1600" dirty="0"/>
              <a:t>in that it offers a model of the corporation.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/>
            </a:r>
            <a:br>
              <a:rPr lang="en-US" sz="1600" dirty="0"/>
            </a:br>
            <a:r>
              <a:rPr lang="en-US" sz="1600" dirty="0"/>
              <a:t>2) Stakeholder Theory </a:t>
            </a:r>
            <a:r>
              <a:rPr lang="en-US" sz="1600" dirty="0">
                <a:solidFill>
                  <a:srgbClr val="FF0000"/>
                </a:solidFill>
              </a:rPr>
              <a:t>is instrumental </a:t>
            </a:r>
            <a:r>
              <a:rPr lang="en-US" sz="1600" dirty="0"/>
              <a:t>in offering a framework for investigating the links between conventional firm performance and the practice of stakeholder management.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/>
            </a:r>
            <a:br>
              <a:rPr lang="en-US" sz="1600" dirty="0"/>
            </a:br>
            <a:r>
              <a:rPr lang="en-US" sz="1600" dirty="0"/>
              <a:t>3) Although Stakeholder Theory is descriptive and instrumental, it is more fundamentally normative. Stakeholders are </a:t>
            </a:r>
            <a:r>
              <a:rPr lang="en-US" sz="1600" dirty="0">
                <a:solidFill>
                  <a:srgbClr val="FF0000"/>
                </a:solidFill>
              </a:rPr>
              <a:t>identified by their interests </a:t>
            </a:r>
            <a:r>
              <a:rPr lang="en-US" sz="1600" dirty="0"/>
              <a:t>and all stakeholder interests are considered to be intrinsically valuable.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/>
            </a:r>
            <a:br>
              <a:rPr lang="en-US" sz="1600" dirty="0"/>
            </a:br>
            <a:r>
              <a:rPr lang="en-US" sz="1600" dirty="0"/>
              <a:t>4) Stakeholder Theory is </a:t>
            </a:r>
            <a:r>
              <a:rPr lang="en-US" sz="1600" dirty="0">
                <a:solidFill>
                  <a:srgbClr val="FF0000"/>
                </a:solidFill>
              </a:rPr>
              <a:t>managerial</a:t>
            </a:r>
            <a:r>
              <a:rPr lang="en-US" sz="1600" dirty="0"/>
              <a:t> in that it recommends attitudes, structures, and practices and requires that simultaneous attention be given to the interests of all legitimate stakeholders.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013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6388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Diagram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http://www.istheory.yorku.ca/images/sht.JPG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39888"/>
            <a:ext cx="9144000" cy="5218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1251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772400" cy="1143000"/>
          </a:xfrm>
        </p:spPr>
        <p:txBody>
          <a:bodyPr/>
          <a:lstStyle/>
          <a:p>
            <a:r>
              <a:rPr lang="en-US" altLang="en-US" sz="3600" dirty="0" smtClean="0">
                <a:solidFill>
                  <a:srgbClr val="0070C0"/>
                </a:solidFill>
              </a:rPr>
              <a:t>Internal and External Stakeholders</a:t>
            </a:r>
            <a:endParaRPr lang="en-GB" sz="36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http://upload.wikimedia.org/wikipedia/commons/thumb/4/4c/Stakeholder_%28en%29.png/390px-Stakeholder_%28en%29.png">
            <a:hlinkClick r:id="rId2"/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02001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NHS Department Example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Content Placeholder 3" descr="Stakeholdermap"/>
          <p:cNvPicPr>
            <a:picLocks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47800"/>
            <a:ext cx="9144000" cy="541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7742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7814" y="10456"/>
            <a:ext cx="7772400" cy="1143000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2000" b="1" u="sng" dirty="0" smtClean="0"/>
              <a:t>Stakeholders of a large organisation</a:t>
            </a:r>
            <a:r>
              <a:rPr lang="en-GB" sz="2000" dirty="0" smtClean="0"/>
              <a:t/>
            </a:r>
            <a:br>
              <a:rPr lang="en-GB" sz="2000" dirty="0" smtClean="0"/>
            </a:br>
            <a:r>
              <a:rPr lang="en-GB" sz="2000" i="1" dirty="0" smtClean="0"/>
              <a:t>Strategic Management: A Stakeholder Approach</a:t>
            </a:r>
            <a:r>
              <a:rPr lang="en-GB" sz="2000" dirty="0" smtClean="0"/>
              <a:t>, pub. Pitman 1984 Copyright 1984 by R. Edward Freeman</a:t>
            </a:r>
            <a:endParaRPr lang="en-GB" sz="2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988840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G:\Powerpoint\Pe_Uk\PE133-Johnson\Final files\Gif\ch04\C04NE007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40768"/>
            <a:ext cx="9144000" cy="5598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451457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28505"/>
            <a:ext cx="7772400" cy="1143000"/>
          </a:xfrm>
        </p:spPr>
        <p:txBody>
          <a:bodyPr/>
          <a:lstStyle/>
          <a:p>
            <a:r>
              <a:rPr lang="en-GB" dirty="0" smtClean="0">
                <a:solidFill>
                  <a:srgbClr val="0070C0"/>
                </a:solidFill>
              </a:rPr>
              <a:t>Communication Options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6326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602155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5517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Stakeholder Consultation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168517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It is important to identify early in the process who the key stake holders are. Their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needs must be </a:t>
            </a:r>
            <a:r>
              <a:rPr lang="en-US" sz="1600" dirty="0">
                <a:solidFill>
                  <a:srgbClr val="FF0000"/>
                </a:solidFill>
              </a:rPr>
              <a:t>recognized, understood and incorporated </a:t>
            </a:r>
            <a:r>
              <a:rPr lang="en-US" sz="1600" dirty="0"/>
              <a:t>at the very beginning.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Consultation will enable the client body to understand the stakeholders requirements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and ambitions and for the stakeholders to develop an understanding and potentially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>
                <a:solidFill>
                  <a:srgbClr val="FF0000"/>
                </a:solidFill>
              </a:rPr>
              <a:t>add value </a:t>
            </a:r>
            <a:r>
              <a:rPr lang="en-US" sz="1600" dirty="0"/>
              <a:t>to the project, product or service.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There are a number of key stakeholders who should be proactively engaged.  It </a:t>
            </a:r>
            <a:r>
              <a:rPr lang="en-US" sz="1600" dirty="0" smtClean="0"/>
              <a:t>is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An essential </a:t>
            </a:r>
            <a:r>
              <a:rPr lang="en-US" sz="1600" dirty="0"/>
              <a:t>element for any organisation when considering leadership </a:t>
            </a:r>
            <a:r>
              <a:rPr lang="en-US" sz="1600" dirty="0" smtClean="0"/>
              <a:t>and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Management principles </a:t>
            </a:r>
            <a:r>
              <a:rPr lang="en-US" sz="1600" dirty="0"/>
              <a:t>and </a:t>
            </a:r>
            <a:r>
              <a:rPr lang="en-US" sz="1600" dirty="0">
                <a:solidFill>
                  <a:srgbClr val="FF0000"/>
                </a:solidFill>
              </a:rPr>
              <a:t>effective communication channels</a:t>
            </a:r>
            <a:r>
              <a:rPr lang="en-US" sz="1600" dirty="0"/>
              <a:t>. To achieve the </a:t>
            </a:r>
            <a:r>
              <a:rPr lang="en-US" sz="1600" dirty="0" smtClean="0"/>
              <a:t>right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level of engagement</a:t>
            </a:r>
            <a:r>
              <a:rPr lang="en-US" sz="1600" dirty="0"/>
              <a:t>, to manage the aspirations of Stakeholders and to </a:t>
            </a:r>
            <a:r>
              <a:rPr lang="en-US" sz="1600" dirty="0" smtClean="0"/>
              <a:t>understand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Their concerns </a:t>
            </a:r>
            <a:r>
              <a:rPr lang="en-US" sz="1600" dirty="0"/>
              <a:t>is an essential prerequisite requirement.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1600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Consultation can be taken from an </a:t>
            </a:r>
            <a:r>
              <a:rPr lang="en-US" sz="1600" dirty="0">
                <a:solidFill>
                  <a:srgbClr val="FF0000"/>
                </a:solidFill>
              </a:rPr>
              <a:t>Internal and External perspective </a:t>
            </a:r>
            <a:r>
              <a:rPr lang="en-US" sz="1600" dirty="0"/>
              <a:t>with a </a:t>
            </a:r>
            <a:r>
              <a:rPr lang="en-US" sz="1600" dirty="0" smtClean="0"/>
              <a:t>variety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 smtClean="0"/>
              <a:t>And </a:t>
            </a:r>
            <a:r>
              <a:rPr lang="en-US" sz="1600" dirty="0" smtClean="0">
                <a:solidFill>
                  <a:srgbClr val="FF0000"/>
                </a:solidFill>
              </a:rPr>
              <a:t>diverse </a:t>
            </a:r>
            <a:r>
              <a:rPr lang="en-US" sz="1600" dirty="0">
                <a:solidFill>
                  <a:srgbClr val="FF0000"/>
                </a:solidFill>
              </a:rPr>
              <a:t>range of mediums </a:t>
            </a:r>
            <a:r>
              <a:rPr lang="en-US" sz="1600" dirty="0"/>
              <a:t>selected to enable successful communication with all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1600" dirty="0"/>
              <a:t>stakeholders. </a:t>
            </a:r>
          </a:p>
        </p:txBody>
      </p:sp>
    </p:spTree>
    <p:extLst>
      <p:ext uri="{BB962C8B-B14F-4D97-AF65-F5344CB8AC3E}">
        <p14:creationId xmlns:p14="http://schemas.microsoft.com/office/powerpoint/2010/main" val="34125230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341784"/>
            <a:ext cx="7772400" cy="1143000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70C0"/>
                </a:solidFill>
              </a:rPr>
              <a:t>Stakeholder Task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484784"/>
            <a:ext cx="7772400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u="sng" dirty="0" smtClean="0"/>
              <a:t>Task 1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Give an example of stakeholder consultation?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u="sng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u="sng" dirty="0" smtClean="0"/>
              <a:t>Task 2</a:t>
            </a:r>
            <a:endParaRPr lang="en-US" sz="2000" u="sng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Select </a:t>
            </a:r>
            <a:r>
              <a:rPr lang="en-US" sz="2000" dirty="0" smtClean="0"/>
              <a:t>a sports based Organisation, NGB, Professional/ Elite Sport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or Sports Facility and </a:t>
            </a:r>
            <a:r>
              <a:rPr lang="en-US" sz="2000" dirty="0"/>
              <a:t>draw a Stakeholder Diagram to consider all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Stakeholders. 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u="sng" dirty="0" smtClean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u="sng" dirty="0" smtClean="0"/>
              <a:t>Task 3</a:t>
            </a:r>
            <a:endParaRPr lang="en-US" sz="2000" u="sng" dirty="0"/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/>
              <a:t>Consider the communication channels/ mediums </a:t>
            </a:r>
            <a:r>
              <a:rPr lang="en-US" sz="2000" dirty="0" smtClean="0"/>
              <a:t>to all</a:t>
            </a:r>
          </a:p>
          <a:p>
            <a:pPr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dirty="0" smtClean="0"/>
              <a:t>Stakeholders </a:t>
            </a:r>
            <a:r>
              <a:rPr lang="en-US" sz="2000" dirty="0"/>
              <a:t>and explain the relevance of </a:t>
            </a:r>
            <a:r>
              <a:rPr lang="en-US" sz="2000" dirty="0" smtClean="0"/>
              <a:t>your choice</a:t>
            </a:r>
            <a:r>
              <a:rPr lang="en-US" sz="2000" dirty="0"/>
              <a:t>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8850767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1478</TotalTime>
  <Words>1114</Words>
  <Application>Microsoft Office PowerPoint</Application>
  <PresentationFormat>On-screen Show (4:3)</PresentationFormat>
  <Paragraphs>169</Paragraphs>
  <Slides>23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Times</vt:lpstr>
      <vt:lpstr>MS PGothic</vt:lpstr>
      <vt:lpstr>Arial</vt:lpstr>
      <vt:lpstr>Comic Sans MS</vt:lpstr>
      <vt:lpstr>Times New Roman</vt:lpstr>
      <vt:lpstr>ff0</vt:lpstr>
      <vt:lpstr>Blank Presentation</vt:lpstr>
      <vt:lpstr>Stakeholder and Communication Theory </vt:lpstr>
      <vt:lpstr>Communication Definitions</vt:lpstr>
      <vt:lpstr>Influences</vt:lpstr>
      <vt:lpstr>Communication Model</vt:lpstr>
      <vt:lpstr>Means of Communication and Transmission</vt:lpstr>
      <vt:lpstr>In a Work Based Environment</vt:lpstr>
      <vt:lpstr>Medium Selection</vt:lpstr>
      <vt:lpstr>Consideration for Medium Selection</vt:lpstr>
      <vt:lpstr>Feedback</vt:lpstr>
      <vt:lpstr>Message Evaluation</vt:lpstr>
      <vt:lpstr>Communication Barriers</vt:lpstr>
      <vt:lpstr>Effective Communication</vt:lpstr>
      <vt:lpstr>Communication Task</vt:lpstr>
      <vt:lpstr>Stakeholder Theory</vt:lpstr>
      <vt:lpstr>Donaldson and Preston View</vt:lpstr>
      <vt:lpstr>Donaldson and Preston View</vt:lpstr>
      <vt:lpstr>Diagram</vt:lpstr>
      <vt:lpstr>Internal and External Stakeholders</vt:lpstr>
      <vt:lpstr>NHS Department Example</vt:lpstr>
      <vt:lpstr>Stakeholders of a large organisation Strategic Management: A Stakeholder Approach, pub. Pitman 1984 Copyright 1984 by R. Edward Freeman</vt:lpstr>
      <vt:lpstr>Communication Options</vt:lpstr>
      <vt:lpstr>Stakeholder Consultation</vt:lpstr>
      <vt:lpstr>Stakeholder Task</vt:lpstr>
    </vt:vector>
  </TitlesOfParts>
  <Company>Stills Design &amp; Advertising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Andrew Thomas</cp:lastModifiedBy>
  <cp:revision>65</cp:revision>
  <dcterms:created xsi:type="dcterms:W3CDTF">2004-04-06T15:50:52Z</dcterms:created>
  <dcterms:modified xsi:type="dcterms:W3CDTF">2017-03-02T12:47:17Z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