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sldIdLst>
    <p:sldId id="257" r:id="rId2"/>
    <p:sldId id="256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98427C-1ED2-4248-803B-B1FC86AB801B}" type="doc">
      <dgm:prSet loTypeId="urn:microsoft.com/office/officeart/2005/8/layout/matrix1" loCatId="matrix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6DE13B-75D1-42F6-93B2-1DE538ADC0E5}">
      <dgm:prSet phldrT="[Text]" custT="1"/>
      <dgm:spPr/>
      <dgm:t>
        <a:bodyPr/>
        <a:lstStyle/>
        <a:p>
          <a:r>
            <a:rPr lang="en-GB" sz="1400" dirty="0">
              <a:latin typeface="Arial" panose="020B0604020202020204" pitchFamily="34" charset="0"/>
              <a:cs typeface="Arial" panose="020B0604020202020204" pitchFamily="34" charset="0"/>
            </a:rPr>
            <a:t>Introduction and Historical Context::</a:t>
          </a:r>
        </a:p>
        <a:p>
          <a:r>
            <a:rPr lang="en-GB" sz="1400" dirty="0">
              <a:latin typeface="Arial" panose="020B0604020202020204" pitchFamily="34" charset="0"/>
              <a:cs typeface="Arial" panose="020B0604020202020204" pitchFamily="34" charset="0"/>
            </a:rPr>
            <a:t>Originally termed as Dementia Praecox by Emil Kraepelin (late 19</a:t>
          </a:r>
          <a:r>
            <a:rPr lang="en-GB" sz="1400" baseline="30000" dirty="0">
              <a:latin typeface="Arial" panose="020B0604020202020204" pitchFamily="34" charset="0"/>
              <a:cs typeface="Arial" panose="020B0604020202020204" pitchFamily="34" charset="0"/>
            </a:rPr>
            <a:t>th</a:t>
          </a:r>
          <a:r>
            <a:rPr lang="en-GB" sz="1400" dirty="0">
              <a:latin typeface="Arial" panose="020B0604020202020204" pitchFamily="34" charset="0"/>
              <a:cs typeface="Arial" panose="020B0604020202020204" pitchFamily="34" charset="0"/>
            </a:rPr>
            <a:t> Century, focusing on its chronic, deteriorating nature. Eugen Bleuler later coined ‘schizophrenia’ (1908) emphasizing  the split between different mental functions. </a:t>
          </a:r>
        </a:p>
      </dgm:t>
    </dgm:pt>
    <dgm:pt modelId="{4AF0460E-FF7A-4C4C-9DBC-2D714BBC5DD8}" type="parTrans" cxnId="{848B6111-42CB-4228-A120-8278282981AF}">
      <dgm:prSet/>
      <dgm:spPr/>
      <dgm:t>
        <a:bodyPr/>
        <a:lstStyle/>
        <a:p>
          <a:endParaRPr lang="en-GB"/>
        </a:p>
      </dgm:t>
    </dgm:pt>
    <dgm:pt modelId="{CB4A8D95-FED0-4D89-ABC2-076EF293E6CA}" type="sibTrans" cxnId="{848B6111-42CB-4228-A120-8278282981AF}">
      <dgm:prSet/>
      <dgm:spPr/>
      <dgm:t>
        <a:bodyPr/>
        <a:lstStyle/>
        <a:p>
          <a:endParaRPr lang="en-GB"/>
        </a:p>
      </dgm:t>
    </dgm:pt>
    <dgm:pt modelId="{806C1DDE-D3F0-4571-8170-090330AC5F3C}">
      <dgm:prSet phldrT="[Text]" custT="1"/>
      <dgm:spPr>
        <a:gradFill rotWithShape="0">
          <a:gsLst>
            <a:gs pos="53000">
              <a:schemeClr val="accent2"/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</a:gradFill>
      </dgm:spPr>
      <dgm:t>
        <a:bodyPr/>
        <a:lstStyle/>
        <a:p>
          <a:r>
            <a:rPr lang="en-GB" sz="1400" dirty="0">
              <a:latin typeface="Arial" panose="020B0604020202020204" pitchFamily="34" charset="0"/>
              <a:cs typeface="Arial" panose="020B0604020202020204" pitchFamily="34" charset="0"/>
            </a:rPr>
            <a:t>The Asylum Era: For much of 20th century, treatment focused on containment in large psychiatric hospitals. Methods were often invasive (e.g. insulin shock </a:t>
          </a:r>
          <a:r>
            <a:rPr lang="en-GB" sz="1400" dirty="0" err="1">
              <a:latin typeface="Arial" panose="020B0604020202020204" pitchFamily="34" charset="0"/>
              <a:cs typeface="Arial" panose="020B0604020202020204" pitchFamily="34" charset="0"/>
            </a:rPr>
            <a:t>therapty</a:t>
          </a:r>
          <a:endParaRPr lang="en-GB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322332-73DA-41DC-B8AA-81191A0A50C1}" type="parTrans" cxnId="{A503945A-42BF-4934-8B96-3D35BDC7D258}">
      <dgm:prSet/>
      <dgm:spPr/>
      <dgm:t>
        <a:bodyPr/>
        <a:lstStyle/>
        <a:p>
          <a:endParaRPr lang="en-GB"/>
        </a:p>
      </dgm:t>
    </dgm:pt>
    <dgm:pt modelId="{72247CB0-8B68-4408-B035-A5B8370C0102}" type="sibTrans" cxnId="{A503945A-42BF-4934-8B96-3D35BDC7D258}">
      <dgm:prSet/>
      <dgm:spPr/>
      <dgm:t>
        <a:bodyPr/>
        <a:lstStyle/>
        <a:p>
          <a:endParaRPr lang="en-GB"/>
        </a:p>
      </dgm:t>
    </dgm:pt>
    <dgm:pt modelId="{458483CF-42D1-44D4-9897-F8017A7AE0CF}">
      <dgm:prSet phldrT="[Text]" phldr="0" custT="1"/>
      <dgm:spPr/>
      <dgm:t>
        <a:bodyPr/>
        <a:lstStyle/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Critical Analysis: Social, Cultural, and political Factors</a:t>
          </a:r>
        </a:p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-Stigma and Media: Schizophrenia is often unfairly linked to violence in news and film. Leading to social exclusion and self –stigma where patients </a:t>
          </a:r>
        </a:p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Internalise these negative vies</a:t>
          </a:r>
        </a:p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-Inequality and ethnicity: </a:t>
          </a:r>
        </a:p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-Politics of funding  </a:t>
          </a:r>
        </a:p>
      </dgm:t>
    </dgm:pt>
    <dgm:pt modelId="{C19A3D41-2813-4B48-9CCE-AFF7AE2E2BFB}" type="sibTrans" cxnId="{8CE168CD-D610-4FD0-AE0B-343C86D72E02}">
      <dgm:prSet/>
      <dgm:spPr/>
      <dgm:t>
        <a:bodyPr/>
        <a:lstStyle/>
        <a:p>
          <a:endParaRPr lang="en-GB"/>
        </a:p>
      </dgm:t>
    </dgm:pt>
    <dgm:pt modelId="{3FFFFED7-CC87-44EA-9236-98E772E17E7D}" type="parTrans" cxnId="{8CE168CD-D610-4FD0-AE0B-343C86D72E02}">
      <dgm:prSet/>
      <dgm:spPr/>
      <dgm:t>
        <a:bodyPr/>
        <a:lstStyle/>
        <a:p>
          <a:endParaRPr lang="en-GB"/>
        </a:p>
      </dgm:t>
    </dgm:pt>
    <dgm:pt modelId="{EC4AB5E2-1ED7-45AA-8622-7952137D6DFD}">
      <dgm:prSet phldrT="[Text]" custT="1"/>
      <dgm:spPr/>
      <dgm:t>
        <a:bodyPr/>
        <a:lstStyle/>
        <a:p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The </a:t>
          </a:r>
          <a:r>
            <a:rPr lang="en-GB" sz="1200" dirty="0" err="1">
              <a:latin typeface="Arial" panose="020B0604020202020204" pitchFamily="34" charset="0"/>
              <a:cs typeface="Arial" panose="020B0604020202020204" pitchFamily="34" charset="0"/>
            </a:rPr>
            <a:t>Deiinstitutionalization</a:t>
          </a: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 movement</a:t>
          </a:r>
        </a:p>
        <a:p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(1960s-80s): Driven by the advent of first-generation antipsychotics (e.g. Chlorpromazine) and political shift toward civil liberties, patients were moved from asylums to ‘Community Care’. However, this was often underfunded, leading to revolving door hospital admissions.</a:t>
          </a:r>
        </a:p>
      </dgm:t>
    </dgm:pt>
    <dgm:pt modelId="{36B6203F-5AB8-4DA0-B9B9-D51A9B8D3C1C}" type="sibTrans" cxnId="{82FB3B00-9DD6-4E74-92D2-289B41DAFBA6}">
      <dgm:prSet/>
      <dgm:spPr/>
      <dgm:t>
        <a:bodyPr/>
        <a:lstStyle/>
        <a:p>
          <a:endParaRPr lang="en-GB"/>
        </a:p>
      </dgm:t>
    </dgm:pt>
    <dgm:pt modelId="{8016A330-0EC2-4AC6-A760-6E3683CE96E6}" type="parTrans" cxnId="{82FB3B00-9DD6-4E74-92D2-289B41DAFBA6}">
      <dgm:prSet/>
      <dgm:spPr/>
      <dgm:t>
        <a:bodyPr/>
        <a:lstStyle/>
        <a:p>
          <a:endParaRPr lang="en-GB"/>
        </a:p>
      </dgm:t>
    </dgm:pt>
    <dgm:pt modelId="{ABF2695B-7E42-46D9-B7D5-C7A9838B0035}" type="pres">
      <dgm:prSet presAssocID="{9098427C-1ED2-4248-803B-B1FC86AB801B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601A0C08-69EA-43F5-83C1-CE8DFC8B3811}" type="pres">
      <dgm:prSet presAssocID="{9098427C-1ED2-4248-803B-B1FC86AB801B}" presName="matrix" presStyleCnt="0"/>
      <dgm:spPr/>
    </dgm:pt>
    <dgm:pt modelId="{69E08D6C-DEBF-4061-9602-0914B934E6A1}" type="pres">
      <dgm:prSet presAssocID="{9098427C-1ED2-4248-803B-B1FC86AB801B}" presName="tile1" presStyleLbl="node1" presStyleIdx="0" presStyleCnt="4" custScaleY="105757" custLinFactNeighborY="3139"/>
      <dgm:spPr/>
    </dgm:pt>
    <dgm:pt modelId="{C7917085-B1B1-4482-A347-E97A5F3C7DAB}" type="pres">
      <dgm:prSet presAssocID="{9098427C-1ED2-4248-803B-B1FC86AB801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C6BCE2-BA98-4611-BC0F-9EBB927CA549}" type="pres">
      <dgm:prSet presAssocID="{9098427C-1ED2-4248-803B-B1FC86AB801B}" presName="tile2" presStyleLbl="node1" presStyleIdx="1" presStyleCnt="4" custScaleX="106720" custScaleY="127439" custLinFactNeighborX="11368" custLinFactNeighborY="-312"/>
      <dgm:spPr/>
    </dgm:pt>
    <dgm:pt modelId="{B3BF2249-B838-4E79-8F36-7EE7BA99F8A8}" type="pres">
      <dgm:prSet presAssocID="{9098427C-1ED2-4248-803B-B1FC86AB801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2FA90A0-08ED-42C4-BDDE-3706D09AC08E}" type="pres">
      <dgm:prSet presAssocID="{9098427C-1ED2-4248-803B-B1FC86AB801B}" presName="tile3" presStyleLbl="node1" presStyleIdx="2" presStyleCnt="4" custScaleY="89212" custLinFactNeighborX="1229" custLinFactNeighborY="418"/>
      <dgm:spPr/>
    </dgm:pt>
    <dgm:pt modelId="{2CBEF55F-A5C4-44D8-9CBC-A40419275290}" type="pres">
      <dgm:prSet presAssocID="{9098427C-1ED2-4248-803B-B1FC86AB801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7728420-9028-4EAB-BAEF-4D121DEC4FE6}" type="pres">
      <dgm:prSet presAssocID="{9098427C-1ED2-4248-803B-B1FC86AB801B}" presName="tile4" presStyleLbl="node1" presStyleIdx="3" presStyleCnt="4"/>
      <dgm:spPr/>
    </dgm:pt>
    <dgm:pt modelId="{8E3F7115-6834-4CDF-8ADB-A93C2D1DEBC9}" type="pres">
      <dgm:prSet presAssocID="{9098427C-1ED2-4248-803B-B1FC86AB801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C544C681-ABA3-4373-A66F-DEB0236BB2A9}" type="pres">
      <dgm:prSet presAssocID="{9098427C-1ED2-4248-803B-B1FC86AB801B}" presName="centerTile" presStyleLbl="fgShp" presStyleIdx="0" presStyleCnt="1" custFlipVert="0" custFlipHor="1" custScaleX="182955" custScaleY="85534" custLinFactNeighborX="83914" custLinFactNeighborY="67070">
        <dgm:presLayoutVars>
          <dgm:chMax val="0"/>
          <dgm:chPref val="0"/>
        </dgm:presLayoutVars>
      </dgm:prSet>
      <dgm:spPr/>
    </dgm:pt>
  </dgm:ptLst>
  <dgm:cxnLst>
    <dgm:cxn modelId="{82FB3B00-9DD6-4E74-92D2-289B41DAFBA6}" srcId="{458483CF-42D1-44D4-9897-F8017A7AE0CF}" destId="{EC4AB5E2-1ED7-45AA-8622-7952137D6DFD}" srcOrd="2" destOrd="0" parTransId="{8016A330-0EC2-4AC6-A760-6E3683CE96E6}" sibTransId="{36B6203F-5AB8-4DA0-B9B9-D51A9B8D3C1C}"/>
    <dgm:cxn modelId="{848B6111-42CB-4228-A120-8278282981AF}" srcId="{458483CF-42D1-44D4-9897-F8017A7AE0CF}" destId="{C86DE13B-75D1-42F6-93B2-1DE538ADC0E5}" srcOrd="0" destOrd="0" parTransId="{4AF0460E-FF7A-4C4C-9DBC-2D714BBC5DD8}" sibTransId="{CB4A8D95-FED0-4D89-ABC2-076EF293E6CA}"/>
    <dgm:cxn modelId="{53AE1C2B-D0AB-4AB2-9169-7C0DB322A74C}" type="presOf" srcId="{EC4AB5E2-1ED7-45AA-8622-7952137D6DFD}" destId="{2CBEF55F-A5C4-44D8-9CBC-A40419275290}" srcOrd="1" destOrd="0" presId="urn:microsoft.com/office/officeart/2005/8/layout/matrix1"/>
    <dgm:cxn modelId="{3B95E833-9401-4384-94DC-145E5A1EDD61}" type="presOf" srcId="{C86DE13B-75D1-42F6-93B2-1DE538ADC0E5}" destId="{69E08D6C-DEBF-4061-9602-0914B934E6A1}" srcOrd="0" destOrd="0" presId="urn:microsoft.com/office/officeart/2005/8/layout/matrix1"/>
    <dgm:cxn modelId="{7336575D-AD97-49F1-8C41-DB0B2A095F4F}" type="presOf" srcId="{C86DE13B-75D1-42F6-93B2-1DE538ADC0E5}" destId="{C7917085-B1B1-4482-A347-E97A5F3C7DAB}" srcOrd="1" destOrd="0" presId="urn:microsoft.com/office/officeart/2005/8/layout/matrix1"/>
    <dgm:cxn modelId="{1D32CB6E-52A8-43BF-810A-5C9A1B07A3EB}" type="presOf" srcId="{806C1DDE-D3F0-4571-8170-090330AC5F3C}" destId="{B3BF2249-B838-4E79-8F36-7EE7BA99F8A8}" srcOrd="1" destOrd="0" presId="urn:microsoft.com/office/officeart/2005/8/layout/matrix1"/>
    <dgm:cxn modelId="{2F2AFE70-746E-40C5-AD9D-B6DDDC85DA76}" type="presOf" srcId="{EC4AB5E2-1ED7-45AA-8622-7952137D6DFD}" destId="{12FA90A0-08ED-42C4-BDDE-3706D09AC08E}" srcOrd="0" destOrd="0" presId="urn:microsoft.com/office/officeart/2005/8/layout/matrix1"/>
    <dgm:cxn modelId="{A503945A-42BF-4934-8B96-3D35BDC7D258}" srcId="{458483CF-42D1-44D4-9897-F8017A7AE0CF}" destId="{806C1DDE-D3F0-4571-8170-090330AC5F3C}" srcOrd="1" destOrd="0" parTransId="{29322332-73DA-41DC-B8AA-81191A0A50C1}" sibTransId="{72247CB0-8B68-4408-B035-A5B8370C0102}"/>
    <dgm:cxn modelId="{326CB87C-C6A9-4861-AF4C-107B064D14CC}" type="presOf" srcId="{458483CF-42D1-44D4-9897-F8017A7AE0CF}" destId="{C544C681-ABA3-4373-A66F-DEB0236BB2A9}" srcOrd="0" destOrd="0" presId="urn:microsoft.com/office/officeart/2005/8/layout/matrix1"/>
    <dgm:cxn modelId="{C2ED9E99-3547-4D60-9FA2-76318FB58ECA}" type="presOf" srcId="{9098427C-1ED2-4248-803B-B1FC86AB801B}" destId="{ABF2695B-7E42-46D9-B7D5-C7A9838B0035}" srcOrd="0" destOrd="0" presId="urn:microsoft.com/office/officeart/2005/8/layout/matrix1"/>
    <dgm:cxn modelId="{F36A22BF-7569-4261-94E8-8EFC8061BDD6}" type="presOf" srcId="{806C1DDE-D3F0-4571-8170-090330AC5F3C}" destId="{C1C6BCE2-BA98-4611-BC0F-9EBB927CA549}" srcOrd="0" destOrd="0" presId="urn:microsoft.com/office/officeart/2005/8/layout/matrix1"/>
    <dgm:cxn modelId="{8CE168CD-D610-4FD0-AE0B-343C86D72E02}" srcId="{9098427C-1ED2-4248-803B-B1FC86AB801B}" destId="{458483CF-42D1-44D4-9897-F8017A7AE0CF}" srcOrd="0" destOrd="0" parTransId="{3FFFFED7-CC87-44EA-9236-98E772E17E7D}" sibTransId="{C19A3D41-2813-4B48-9CCE-AFF7AE2E2BFB}"/>
    <dgm:cxn modelId="{B24CA160-5B96-43EC-B4DB-6CBA73AF5FC8}" type="presParOf" srcId="{ABF2695B-7E42-46D9-B7D5-C7A9838B0035}" destId="{601A0C08-69EA-43F5-83C1-CE8DFC8B3811}" srcOrd="0" destOrd="0" presId="urn:microsoft.com/office/officeart/2005/8/layout/matrix1"/>
    <dgm:cxn modelId="{6324F48B-3C54-43F7-97C8-96CAE8AD4857}" type="presParOf" srcId="{601A0C08-69EA-43F5-83C1-CE8DFC8B3811}" destId="{69E08D6C-DEBF-4061-9602-0914B934E6A1}" srcOrd="0" destOrd="0" presId="urn:microsoft.com/office/officeart/2005/8/layout/matrix1"/>
    <dgm:cxn modelId="{193FFE93-BC67-4B24-A7D9-4860425F1489}" type="presParOf" srcId="{601A0C08-69EA-43F5-83C1-CE8DFC8B3811}" destId="{C7917085-B1B1-4482-A347-E97A5F3C7DAB}" srcOrd="1" destOrd="0" presId="urn:microsoft.com/office/officeart/2005/8/layout/matrix1"/>
    <dgm:cxn modelId="{8069AE8D-E707-48B4-85EA-F6C004379DF5}" type="presParOf" srcId="{601A0C08-69EA-43F5-83C1-CE8DFC8B3811}" destId="{C1C6BCE2-BA98-4611-BC0F-9EBB927CA549}" srcOrd="2" destOrd="0" presId="urn:microsoft.com/office/officeart/2005/8/layout/matrix1"/>
    <dgm:cxn modelId="{BB9D842A-4B7F-4CCC-828C-510E1D96B2A4}" type="presParOf" srcId="{601A0C08-69EA-43F5-83C1-CE8DFC8B3811}" destId="{B3BF2249-B838-4E79-8F36-7EE7BA99F8A8}" srcOrd="3" destOrd="0" presId="urn:microsoft.com/office/officeart/2005/8/layout/matrix1"/>
    <dgm:cxn modelId="{6565FDEF-FC95-413E-A626-6172C4569157}" type="presParOf" srcId="{601A0C08-69EA-43F5-83C1-CE8DFC8B3811}" destId="{12FA90A0-08ED-42C4-BDDE-3706D09AC08E}" srcOrd="4" destOrd="0" presId="urn:microsoft.com/office/officeart/2005/8/layout/matrix1"/>
    <dgm:cxn modelId="{D5CC582F-0DB1-4DE5-87D8-01B4B723B940}" type="presParOf" srcId="{601A0C08-69EA-43F5-83C1-CE8DFC8B3811}" destId="{2CBEF55F-A5C4-44D8-9CBC-A40419275290}" srcOrd="5" destOrd="0" presId="urn:microsoft.com/office/officeart/2005/8/layout/matrix1"/>
    <dgm:cxn modelId="{2C623AB1-6045-448B-BD70-8A1CAF6E15C2}" type="presParOf" srcId="{601A0C08-69EA-43F5-83C1-CE8DFC8B3811}" destId="{27728420-9028-4EAB-BAEF-4D121DEC4FE6}" srcOrd="6" destOrd="0" presId="urn:microsoft.com/office/officeart/2005/8/layout/matrix1"/>
    <dgm:cxn modelId="{43D23736-5CA4-4B9C-B2F5-D0AAD13994E3}" type="presParOf" srcId="{601A0C08-69EA-43F5-83C1-CE8DFC8B3811}" destId="{8E3F7115-6834-4CDF-8ADB-A93C2D1DEBC9}" srcOrd="7" destOrd="0" presId="urn:microsoft.com/office/officeart/2005/8/layout/matrix1"/>
    <dgm:cxn modelId="{68102B3E-B0D0-4A9B-92B3-EF53BB6260CF}" type="presParOf" srcId="{ABF2695B-7E42-46D9-B7D5-C7A9838B0035}" destId="{C544C681-ABA3-4373-A66F-DEB0236BB2A9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9ADD11-37F7-4DFB-881D-8B224EC32A78}" type="doc">
      <dgm:prSet loTypeId="urn:microsoft.com/office/officeart/2005/8/layout/cycle4" loCatId="matrix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B66BE86-6FF2-4F27-A7F5-CAA212AFBC13}">
      <dgm:prSet phldrT="[Text]" custT="1"/>
      <dgm:spPr/>
      <dgm:t>
        <a:bodyPr/>
        <a:lstStyle/>
        <a:p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Care: Provisional Care pharmacotherapy</a:t>
          </a:r>
        </a:p>
      </dgm:t>
    </dgm:pt>
    <dgm:pt modelId="{113652E3-3EA5-4315-A330-264C14EAC2B7}" type="sibTrans" cxnId="{30C74F33-2A98-494C-A0C1-3DF13CAA6ABF}">
      <dgm:prSet/>
      <dgm:spPr/>
      <dgm:t>
        <a:bodyPr/>
        <a:lstStyle/>
        <a:p>
          <a:endParaRPr lang="en-GB"/>
        </a:p>
      </dgm:t>
    </dgm:pt>
    <dgm:pt modelId="{1652FDF6-0037-44EE-A187-552176CFE307}" type="parTrans" cxnId="{30C74F33-2A98-494C-A0C1-3DF13CAA6ABF}">
      <dgm:prSet/>
      <dgm:spPr/>
      <dgm:t>
        <a:bodyPr/>
        <a:lstStyle/>
        <a:p>
          <a:endParaRPr lang="en-GB"/>
        </a:p>
      </dgm:t>
    </dgm:pt>
    <dgm:pt modelId="{81C41729-A0A8-485C-BA30-EC9A96A439D9}">
      <dgm:prSet phldrT="[Text]" custT="1"/>
      <dgm:spPr>
        <a:scene3d>
          <a:camera prst="orthographicFront"/>
          <a:lightRig rig="flat" dir="t"/>
        </a:scene3d>
        <a:sp3d z="-190500" extrusionH="12700" prstMaterial="plastic">
          <a:bevelT w="50800" h="50800" prst="artDeco"/>
        </a:sp3d>
      </dgm:spPr>
      <dgm:t>
        <a:bodyPr/>
        <a:lstStyle/>
        <a:p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Psychosocial Interventions   ; Cognitive </a:t>
          </a:r>
          <a:r>
            <a:rPr lang="en-GB" sz="1200" dirty="0" err="1">
              <a:latin typeface="Arial" panose="020B0604020202020204" pitchFamily="34" charset="0"/>
              <a:cs typeface="Arial" panose="020B0604020202020204" pitchFamily="34" charset="0"/>
            </a:rPr>
            <a:t>Behavioral</a:t>
          </a:r>
          <a:r>
            <a:rPr lang="en-GB" sz="1200" dirty="0">
              <a:latin typeface="Arial" panose="020B0604020202020204" pitchFamily="34" charset="0"/>
              <a:cs typeface="Arial" panose="020B0604020202020204" pitchFamily="34" charset="0"/>
            </a:rPr>
            <a:t> Therapy for Psychosis</a:t>
          </a:r>
        </a:p>
      </dgm:t>
    </dgm:pt>
    <dgm:pt modelId="{82B4157A-EAFD-47A5-BECE-CE28AF8FDE08}" type="sibTrans" cxnId="{6F6919DD-D4FB-4E28-9D1A-0BEB434CB57E}">
      <dgm:prSet/>
      <dgm:spPr/>
      <dgm:t>
        <a:bodyPr/>
        <a:lstStyle/>
        <a:p>
          <a:endParaRPr lang="en-GB"/>
        </a:p>
      </dgm:t>
    </dgm:pt>
    <dgm:pt modelId="{8F5A6795-20CD-49DE-A438-321087A56C89}" type="parTrans" cxnId="{6F6919DD-D4FB-4E28-9D1A-0BEB434CB57E}">
      <dgm:prSet/>
      <dgm:spPr/>
      <dgm:t>
        <a:bodyPr/>
        <a:lstStyle/>
        <a:p>
          <a:endParaRPr lang="en-GB"/>
        </a:p>
      </dgm:t>
    </dgm:pt>
    <dgm:pt modelId="{D8EBFA16-4B25-457C-8021-02DAB299F07E}">
      <dgm:prSet/>
      <dgm:spPr/>
      <dgm:t>
        <a:bodyPr/>
        <a:lstStyle/>
        <a:p>
          <a:r>
            <a:rPr lang="en-GB" dirty="0"/>
            <a:t>Early intervention in psychosis</a:t>
          </a:r>
        </a:p>
      </dgm:t>
    </dgm:pt>
    <dgm:pt modelId="{C4BD910C-553F-4241-B545-2F3BD1A5FE31}" type="parTrans" cxnId="{A416B2C9-6CF9-4EF5-BE7F-47BA0D79121E}">
      <dgm:prSet/>
      <dgm:spPr/>
      <dgm:t>
        <a:bodyPr/>
        <a:lstStyle/>
        <a:p>
          <a:endParaRPr lang="en-GB"/>
        </a:p>
      </dgm:t>
    </dgm:pt>
    <dgm:pt modelId="{976E4F1C-2054-4B7C-8193-5DAE8B80F4F6}" type="sibTrans" cxnId="{A416B2C9-6CF9-4EF5-BE7F-47BA0D79121E}">
      <dgm:prSet/>
      <dgm:spPr/>
      <dgm:t>
        <a:bodyPr/>
        <a:lstStyle/>
        <a:p>
          <a:endParaRPr lang="en-GB"/>
        </a:p>
      </dgm:t>
    </dgm:pt>
    <dgm:pt modelId="{462BE86A-F7DB-4C34-B61A-3674301B79B8}">
      <dgm:prSet/>
      <dgm:spPr/>
      <dgm:t>
        <a:bodyPr/>
        <a:lstStyle/>
        <a:p>
          <a:r>
            <a:rPr lang="en-GB" dirty="0"/>
            <a:t>Physical Health and Metabolic Monitoring </a:t>
          </a:r>
        </a:p>
      </dgm:t>
    </dgm:pt>
    <dgm:pt modelId="{0A0D1C99-9519-4D95-899E-0CA1C2FF77F6}" type="parTrans" cxnId="{FA090B69-F756-436D-8ADB-A7C4573A5B3A}">
      <dgm:prSet/>
      <dgm:spPr/>
      <dgm:t>
        <a:bodyPr/>
        <a:lstStyle/>
        <a:p>
          <a:endParaRPr lang="en-GB"/>
        </a:p>
      </dgm:t>
    </dgm:pt>
    <dgm:pt modelId="{68C8CF9F-2513-497B-A416-F6ECAF183FB7}" type="sibTrans" cxnId="{FA090B69-F756-436D-8ADB-A7C4573A5B3A}">
      <dgm:prSet/>
      <dgm:spPr/>
      <dgm:t>
        <a:bodyPr/>
        <a:lstStyle/>
        <a:p>
          <a:endParaRPr lang="en-GB"/>
        </a:p>
      </dgm:t>
    </dgm:pt>
    <dgm:pt modelId="{AB249278-51FF-447A-9C5F-CB65F215A016}" type="pres">
      <dgm:prSet presAssocID="{549ADD11-37F7-4DFB-881D-8B224EC32A7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32B5676E-1ED8-440A-909B-CB809FCE4D03}" type="pres">
      <dgm:prSet presAssocID="{549ADD11-37F7-4DFB-881D-8B224EC32A78}" presName="children" presStyleCnt="0"/>
      <dgm:spPr/>
    </dgm:pt>
    <dgm:pt modelId="{C0CF8283-D6F0-4518-907B-61375C0CA48F}" type="pres">
      <dgm:prSet presAssocID="{549ADD11-37F7-4DFB-881D-8B224EC32A78}" presName="childPlaceholder" presStyleCnt="0"/>
      <dgm:spPr/>
    </dgm:pt>
    <dgm:pt modelId="{2F2A4DD8-BFEE-40C4-A163-DA3BF7B8860A}" type="pres">
      <dgm:prSet presAssocID="{549ADD11-37F7-4DFB-881D-8B224EC32A78}" presName="circle" presStyleCnt="0"/>
      <dgm:spPr/>
    </dgm:pt>
    <dgm:pt modelId="{F003212B-3D0A-4320-81F1-771B0C845E4D}" type="pres">
      <dgm:prSet presAssocID="{549ADD11-37F7-4DFB-881D-8B224EC32A78}" presName="quadrant1" presStyleLbl="node1" presStyleIdx="0" presStyleCnt="4" custLinFactNeighborX="-10083" custLinFactNeighborY="-6417">
        <dgm:presLayoutVars>
          <dgm:chMax val="1"/>
          <dgm:bulletEnabled val="1"/>
        </dgm:presLayoutVars>
      </dgm:prSet>
      <dgm:spPr/>
    </dgm:pt>
    <dgm:pt modelId="{DDA9DCD8-23CC-4B26-AB3E-215BAE377901}" type="pres">
      <dgm:prSet presAssocID="{549ADD11-37F7-4DFB-881D-8B224EC32A78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54F5A0A1-F497-43C9-A189-40E16A94DCC2}" type="pres">
      <dgm:prSet presAssocID="{549ADD11-37F7-4DFB-881D-8B224EC32A78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E41A9168-82F1-4C8D-A6BB-8080D676E62E}" type="pres">
      <dgm:prSet presAssocID="{549ADD11-37F7-4DFB-881D-8B224EC32A78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D103BF0E-CCEC-4AF8-85E4-EF97B540DDFF}" type="pres">
      <dgm:prSet presAssocID="{549ADD11-37F7-4DFB-881D-8B224EC32A78}" presName="quadrantPlaceholder" presStyleCnt="0"/>
      <dgm:spPr/>
    </dgm:pt>
    <dgm:pt modelId="{B9995D6A-6320-4909-8AC3-9D9F11F8656D}" type="pres">
      <dgm:prSet presAssocID="{549ADD11-37F7-4DFB-881D-8B224EC32A78}" presName="center1" presStyleLbl="fgShp" presStyleIdx="0" presStyleCnt="2"/>
      <dgm:spPr/>
    </dgm:pt>
    <dgm:pt modelId="{ACD2F054-3BD1-4D19-A5C5-4451D8A3DB9F}" type="pres">
      <dgm:prSet presAssocID="{549ADD11-37F7-4DFB-881D-8B224EC32A78}" presName="center2" presStyleLbl="fgShp" presStyleIdx="1" presStyleCnt="2"/>
      <dgm:spPr/>
    </dgm:pt>
  </dgm:ptLst>
  <dgm:cxnLst>
    <dgm:cxn modelId="{30C74F33-2A98-494C-A0C1-3DF13CAA6ABF}" srcId="{549ADD11-37F7-4DFB-881D-8B224EC32A78}" destId="{7B66BE86-6FF2-4F27-A7F5-CAA212AFBC13}" srcOrd="0" destOrd="0" parTransId="{1652FDF6-0037-44EE-A187-552176CFE307}" sibTransId="{113652E3-3EA5-4315-A330-264C14EAC2B7}"/>
    <dgm:cxn modelId="{5E71853A-3D07-46E5-B137-40888E66E50B}" type="presOf" srcId="{549ADD11-37F7-4DFB-881D-8B224EC32A78}" destId="{AB249278-51FF-447A-9C5F-CB65F215A016}" srcOrd="0" destOrd="0" presId="urn:microsoft.com/office/officeart/2005/8/layout/cycle4"/>
    <dgm:cxn modelId="{FA090B69-F756-436D-8ADB-A7C4573A5B3A}" srcId="{549ADD11-37F7-4DFB-881D-8B224EC32A78}" destId="{462BE86A-F7DB-4C34-B61A-3674301B79B8}" srcOrd="3" destOrd="0" parTransId="{0A0D1C99-9519-4D95-899E-0CA1C2FF77F6}" sibTransId="{68C8CF9F-2513-497B-A416-F6ECAF183FB7}"/>
    <dgm:cxn modelId="{23AC2651-9FB3-403C-9678-C19465F3D44B}" type="presOf" srcId="{7B66BE86-6FF2-4F27-A7F5-CAA212AFBC13}" destId="{F003212B-3D0A-4320-81F1-771B0C845E4D}" srcOrd="0" destOrd="0" presId="urn:microsoft.com/office/officeart/2005/8/layout/cycle4"/>
    <dgm:cxn modelId="{4D2B4C55-FD17-45BF-94F3-CC0B6C2416B6}" type="presOf" srcId="{D8EBFA16-4B25-457C-8021-02DAB299F07E}" destId="{54F5A0A1-F497-43C9-A189-40E16A94DCC2}" srcOrd="0" destOrd="0" presId="urn:microsoft.com/office/officeart/2005/8/layout/cycle4"/>
    <dgm:cxn modelId="{D30E5FB5-67F8-416B-9DF4-02612EC747DB}" type="presOf" srcId="{81C41729-A0A8-485C-BA30-EC9A96A439D9}" destId="{DDA9DCD8-23CC-4B26-AB3E-215BAE377901}" srcOrd="0" destOrd="0" presId="urn:microsoft.com/office/officeart/2005/8/layout/cycle4"/>
    <dgm:cxn modelId="{A416B2C9-6CF9-4EF5-BE7F-47BA0D79121E}" srcId="{549ADD11-37F7-4DFB-881D-8B224EC32A78}" destId="{D8EBFA16-4B25-457C-8021-02DAB299F07E}" srcOrd="2" destOrd="0" parTransId="{C4BD910C-553F-4241-B545-2F3BD1A5FE31}" sibTransId="{976E4F1C-2054-4B7C-8193-5DAE8B80F4F6}"/>
    <dgm:cxn modelId="{6F6919DD-D4FB-4E28-9D1A-0BEB434CB57E}" srcId="{549ADD11-37F7-4DFB-881D-8B224EC32A78}" destId="{81C41729-A0A8-485C-BA30-EC9A96A439D9}" srcOrd="1" destOrd="0" parTransId="{8F5A6795-20CD-49DE-A438-321087A56C89}" sibTransId="{82B4157A-EAFD-47A5-BECE-CE28AF8FDE08}"/>
    <dgm:cxn modelId="{DE2183F3-11DC-4E93-915B-3499B0492008}" type="presOf" srcId="{462BE86A-F7DB-4C34-B61A-3674301B79B8}" destId="{E41A9168-82F1-4C8D-A6BB-8080D676E62E}" srcOrd="0" destOrd="0" presId="urn:microsoft.com/office/officeart/2005/8/layout/cycle4"/>
    <dgm:cxn modelId="{1670D3CE-D275-42BE-95A1-C21D2D3F3DCF}" type="presParOf" srcId="{AB249278-51FF-447A-9C5F-CB65F215A016}" destId="{32B5676E-1ED8-440A-909B-CB809FCE4D03}" srcOrd="0" destOrd="0" presId="urn:microsoft.com/office/officeart/2005/8/layout/cycle4"/>
    <dgm:cxn modelId="{001CCCD9-BE33-40DF-A167-53DE6AA36660}" type="presParOf" srcId="{32B5676E-1ED8-440A-909B-CB809FCE4D03}" destId="{C0CF8283-D6F0-4518-907B-61375C0CA48F}" srcOrd="0" destOrd="0" presId="urn:microsoft.com/office/officeart/2005/8/layout/cycle4"/>
    <dgm:cxn modelId="{070DF240-08CB-48CA-AB1B-7706C7C166AB}" type="presParOf" srcId="{AB249278-51FF-447A-9C5F-CB65F215A016}" destId="{2F2A4DD8-BFEE-40C4-A163-DA3BF7B8860A}" srcOrd="1" destOrd="0" presId="urn:microsoft.com/office/officeart/2005/8/layout/cycle4"/>
    <dgm:cxn modelId="{38257D09-B2C8-41A2-A7EA-EA0ACE59CF80}" type="presParOf" srcId="{2F2A4DD8-BFEE-40C4-A163-DA3BF7B8860A}" destId="{F003212B-3D0A-4320-81F1-771B0C845E4D}" srcOrd="0" destOrd="0" presId="urn:microsoft.com/office/officeart/2005/8/layout/cycle4"/>
    <dgm:cxn modelId="{EBAC5B51-9EDD-466A-A6E5-39C55D371F77}" type="presParOf" srcId="{2F2A4DD8-BFEE-40C4-A163-DA3BF7B8860A}" destId="{DDA9DCD8-23CC-4B26-AB3E-215BAE377901}" srcOrd="1" destOrd="0" presId="urn:microsoft.com/office/officeart/2005/8/layout/cycle4"/>
    <dgm:cxn modelId="{AE68A6C6-94B3-43C3-B1E6-5C8A85941F87}" type="presParOf" srcId="{2F2A4DD8-BFEE-40C4-A163-DA3BF7B8860A}" destId="{54F5A0A1-F497-43C9-A189-40E16A94DCC2}" srcOrd="2" destOrd="0" presId="urn:microsoft.com/office/officeart/2005/8/layout/cycle4"/>
    <dgm:cxn modelId="{68817B05-1CB5-46AB-952B-26B122D50D96}" type="presParOf" srcId="{2F2A4DD8-BFEE-40C4-A163-DA3BF7B8860A}" destId="{E41A9168-82F1-4C8D-A6BB-8080D676E62E}" srcOrd="3" destOrd="0" presId="urn:microsoft.com/office/officeart/2005/8/layout/cycle4"/>
    <dgm:cxn modelId="{802E1C85-A937-4A76-915F-D9DBAE539548}" type="presParOf" srcId="{2F2A4DD8-BFEE-40C4-A163-DA3BF7B8860A}" destId="{D103BF0E-CCEC-4AF8-85E4-EF97B540DDFF}" srcOrd="4" destOrd="0" presId="urn:microsoft.com/office/officeart/2005/8/layout/cycle4"/>
    <dgm:cxn modelId="{26EF48F9-F066-4297-961D-D0A2CA166C71}" type="presParOf" srcId="{AB249278-51FF-447A-9C5F-CB65F215A016}" destId="{B9995D6A-6320-4909-8AC3-9D9F11F8656D}" srcOrd="2" destOrd="0" presId="urn:microsoft.com/office/officeart/2005/8/layout/cycle4"/>
    <dgm:cxn modelId="{4800C27E-87E2-4A1C-BF36-E4ED5A105C4A}" type="presParOf" srcId="{AB249278-51FF-447A-9C5F-CB65F215A016}" destId="{ACD2F054-3BD1-4D19-A5C5-4451D8A3DB9F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E08D6C-DEBF-4061-9602-0914B934E6A1}">
      <dsp:nvSpPr>
        <dsp:cNvPr id="0" name=""/>
        <dsp:cNvSpPr/>
      </dsp:nvSpPr>
      <dsp:spPr>
        <a:xfrm rot="16200000">
          <a:off x="196324" y="-67149"/>
          <a:ext cx="2723163" cy="3224144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" panose="020B0604020202020204" pitchFamily="34" charset="0"/>
              <a:cs typeface="Arial" panose="020B0604020202020204" pitchFamily="34" charset="0"/>
            </a:rPr>
            <a:t>Introduction and Historical Context::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" panose="020B0604020202020204" pitchFamily="34" charset="0"/>
              <a:cs typeface="Arial" panose="020B0604020202020204" pitchFamily="34" charset="0"/>
            </a:rPr>
            <a:t>Originally termed as Dementia Praecox by Emil Kraepelin (late 19</a:t>
          </a:r>
          <a:r>
            <a:rPr lang="en-GB" sz="1400" kern="1200" baseline="30000" dirty="0">
              <a:latin typeface="Arial" panose="020B0604020202020204" pitchFamily="34" charset="0"/>
              <a:cs typeface="Arial" panose="020B0604020202020204" pitchFamily="34" charset="0"/>
            </a:rPr>
            <a:t>th</a:t>
          </a:r>
          <a:r>
            <a:rPr lang="en-GB" sz="1400" kern="1200" dirty="0">
              <a:latin typeface="Arial" panose="020B0604020202020204" pitchFamily="34" charset="0"/>
              <a:cs typeface="Arial" panose="020B0604020202020204" pitchFamily="34" charset="0"/>
            </a:rPr>
            <a:t> Century, focusing on its chronic, deteriorating nature. Eugen Bleuler later coined ‘schizophrenia’ (1908) emphasizing  the split between different mental functions. </a:t>
          </a:r>
        </a:p>
      </dsp:txBody>
      <dsp:txXfrm rot="5400000">
        <a:off x="-54166" y="183342"/>
        <a:ext cx="3224144" cy="2042372"/>
      </dsp:txXfrm>
    </dsp:sp>
    <dsp:sp modelId="{C1C6BCE2-BA98-4611-BC0F-9EBB927CA549}">
      <dsp:nvSpPr>
        <dsp:cNvPr id="0" name=""/>
        <dsp:cNvSpPr/>
      </dsp:nvSpPr>
      <dsp:spPr>
        <a:xfrm>
          <a:off x="3061647" y="-176633"/>
          <a:ext cx="3440807" cy="3281458"/>
        </a:xfrm>
        <a:prstGeom prst="round1Rect">
          <a:avLst/>
        </a:prstGeom>
        <a:gradFill rotWithShape="0">
          <a:gsLst>
            <a:gs pos="53000">
              <a:schemeClr val="accent2"/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" panose="020B0604020202020204" pitchFamily="34" charset="0"/>
              <a:cs typeface="Arial" panose="020B0604020202020204" pitchFamily="34" charset="0"/>
            </a:rPr>
            <a:t>The Asylum Era: For much of 20th century, treatment focused on containment in large psychiatric hospitals. Methods were often invasive (e.g. insulin shock </a:t>
          </a:r>
          <a:r>
            <a:rPr lang="en-GB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therapty</a:t>
          </a:r>
          <a:endParaRPr lang="en-GB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61647" y="-176633"/>
        <a:ext cx="3440807" cy="2461094"/>
      </dsp:txXfrm>
    </dsp:sp>
    <dsp:sp modelId="{12FA90A0-08ED-42C4-BDDE-3706D09AC08E}">
      <dsp:nvSpPr>
        <dsp:cNvPr id="0" name=""/>
        <dsp:cNvSpPr/>
      </dsp:nvSpPr>
      <dsp:spPr>
        <a:xfrm rot="10800000">
          <a:off x="-14540" y="2890449"/>
          <a:ext cx="3224144" cy="2297142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The </a:t>
          </a:r>
          <a:r>
            <a:rPr lang="en-GB" sz="1200" kern="1200" dirty="0" err="1">
              <a:latin typeface="Arial" panose="020B0604020202020204" pitchFamily="34" charset="0"/>
              <a:cs typeface="Arial" panose="020B0604020202020204" pitchFamily="34" charset="0"/>
            </a:rPr>
            <a:t>Deiinstitutionalization</a:t>
          </a: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 movement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(1960s-80s): Driven by the advent of first-generation antipsychotics (e.g. Chlorpromazine) and political shift toward civil liberties, patients were moved from asylums to ‘Community Care’. However, this was often underfunded, leading to revolving door hospital admissions.</a:t>
          </a:r>
        </a:p>
      </dsp:txBody>
      <dsp:txXfrm rot="10800000">
        <a:off x="-14540" y="3464735"/>
        <a:ext cx="3224144" cy="1722856"/>
      </dsp:txXfrm>
    </dsp:sp>
    <dsp:sp modelId="{27728420-9028-4EAB-BAEF-4D121DEC4FE6}">
      <dsp:nvSpPr>
        <dsp:cNvPr id="0" name=""/>
        <dsp:cNvSpPr/>
      </dsp:nvSpPr>
      <dsp:spPr>
        <a:xfrm rot="5400000">
          <a:off x="3494588" y="2426948"/>
          <a:ext cx="2574925" cy="3224144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544C681-ABA3-4373-A66F-DEB0236BB2A9}">
      <dsp:nvSpPr>
        <dsp:cNvPr id="0" name=""/>
        <dsp:cNvSpPr/>
      </dsp:nvSpPr>
      <dsp:spPr>
        <a:xfrm flipH="1">
          <a:off x="2909048" y="2887817"/>
          <a:ext cx="3539240" cy="1101218"/>
        </a:xfrm>
        <a:prstGeom prst="round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Critical Analysis: Social, Cultural, and political Factors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-Stigma and Media: Schizophrenia is often unfairly linked to violence in news and film. Leading to social exclusion and self –stigma where patients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Internalise these negative vies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-Inequality and ethnicity: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-Politics of funding  </a:t>
          </a:r>
        </a:p>
      </dsp:txBody>
      <dsp:txXfrm>
        <a:off x="2962805" y="2941574"/>
        <a:ext cx="3431726" cy="9937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03212B-3D0A-4320-81F1-771B0C845E4D}">
      <dsp:nvSpPr>
        <dsp:cNvPr id="0" name=""/>
        <dsp:cNvSpPr/>
      </dsp:nvSpPr>
      <dsp:spPr>
        <a:xfrm>
          <a:off x="1236063" y="100454"/>
          <a:ext cx="1488881" cy="1488881"/>
        </a:xfrm>
        <a:prstGeom prst="pieWedg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Care: Provisional Care pharmacotherapy</a:t>
          </a:r>
        </a:p>
      </dsp:txBody>
      <dsp:txXfrm>
        <a:off x="1672146" y="536537"/>
        <a:ext cx="1052798" cy="1052798"/>
      </dsp:txXfrm>
    </dsp:sp>
    <dsp:sp modelId="{DDA9DCD8-23CC-4B26-AB3E-215BAE377901}">
      <dsp:nvSpPr>
        <dsp:cNvPr id="0" name=""/>
        <dsp:cNvSpPr/>
      </dsp:nvSpPr>
      <dsp:spPr>
        <a:xfrm rot="5400000">
          <a:off x="2943839" y="195995"/>
          <a:ext cx="1488881" cy="1488881"/>
        </a:xfrm>
        <a:prstGeom prst="pieWedg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 prst="artDeco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Psychosocial Interventions   ; Cognitive </a:t>
          </a:r>
          <a:r>
            <a:rPr lang="en-GB" sz="1200" kern="1200" dirty="0" err="1">
              <a:latin typeface="Arial" panose="020B0604020202020204" pitchFamily="34" charset="0"/>
              <a:cs typeface="Arial" panose="020B0604020202020204" pitchFamily="34" charset="0"/>
            </a:rPr>
            <a:t>Behavioral</a:t>
          </a:r>
          <a:r>
            <a:rPr lang="en-GB" sz="1200" kern="1200" dirty="0">
              <a:latin typeface="Arial" panose="020B0604020202020204" pitchFamily="34" charset="0"/>
              <a:cs typeface="Arial" panose="020B0604020202020204" pitchFamily="34" charset="0"/>
            </a:rPr>
            <a:t> Therapy for Psychosis</a:t>
          </a:r>
        </a:p>
      </dsp:txBody>
      <dsp:txXfrm rot="-5400000">
        <a:off x="2943839" y="632078"/>
        <a:ext cx="1052798" cy="1052798"/>
      </dsp:txXfrm>
    </dsp:sp>
    <dsp:sp modelId="{54F5A0A1-F497-43C9-A189-40E16A94DCC2}">
      <dsp:nvSpPr>
        <dsp:cNvPr id="0" name=""/>
        <dsp:cNvSpPr/>
      </dsp:nvSpPr>
      <dsp:spPr>
        <a:xfrm rot="10800000">
          <a:off x="2943839" y="1753648"/>
          <a:ext cx="1488881" cy="1488881"/>
        </a:xfrm>
        <a:prstGeom prst="pieWedg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Early intervention in psychosis</a:t>
          </a:r>
        </a:p>
      </dsp:txBody>
      <dsp:txXfrm rot="10800000">
        <a:off x="2943839" y="1753648"/>
        <a:ext cx="1052798" cy="1052798"/>
      </dsp:txXfrm>
    </dsp:sp>
    <dsp:sp modelId="{E41A9168-82F1-4C8D-A6BB-8080D676E62E}">
      <dsp:nvSpPr>
        <dsp:cNvPr id="0" name=""/>
        <dsp:cNvSpPr/>
      </dsp:nvSpPr>
      <dsp:spPr>
        <a:xfrm rot="16200000">
          <a:off x="1386187" y="1753648"/>
          <a:ext cx="1488881" cy="1488881"/>
        </a:xfrm>
        <a:prstGeom prst="pieWedg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Physical Health and Metabolic Monitoring </a:t>
          </a:r>
        </a:p>
      </dsp:txBody>
      <dsp:txXfrm rot="5400000">
        <a:off x="1822270" y="1753648"/>
        <a:ext cx="1052798" cy="1052798"/>
      </dsp:txXfrm>
    </dsp:sp>
    <dsp:sp modelId="{B9995D6A-6320-4909-8AC3-9D9F11F8656D}">
      <dsp:nvSpPr>
        <dsp:cNvPr id="0" name=""/>
        <dsp:cNvSpPr/>
      </dsp:nvSpPr>
      <dsp:spPr>
        <a:xfrm>
          <a:off x="2652424" y="1409795"/>
          <a:ext cx="514059" cy="447008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CD2F054-3BD1-4D19-A5C5-4451D8A3DB9F}">
      <dsp:nvSpPr>
        <dsp:cNvPr id="0" name=""/>
        <dsp:cNvSpPr/>
      </dsp:nvSpPr>
      <dsp:spPr>
        <a:xfrm rot="10800000">
          <a:off x="2652424" y="1581721"/>
          <a:ext cx="514059" cy="447008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D63E1-0DA0-DD90-35C6-DBF2353773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D773ED-35A0-5FCB-3550-84D5AD3E74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F204A-D9F0-1EAF-63F7-19B03298F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82B995-2BAF-E8DE-A014-133E140C6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82AACD-C576-02D5-7C29-1431E9222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334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7EC56-E8AE-9DCF-B9C0-70C4C6D78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7511A-1B6B-361E-7A76-EAAB48B1C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0F7B3-3E50-5174-389B-4E8A3B3E3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CE3E6-A6D5-107E-3C52-826FA4EF9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E9592E-AC91-3445-7929-79ED9E74E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860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2F9BE-11EC-0B4B-DCEC-CE6534753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78B406-8347-04E1-40AA-A11663A336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1554CE-8D4A-4FC4-EB9F-9A9CEC1CE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9C68B-12A4-45BA-8CAF-6A5901663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4D99F-9344-5A1E-8501-9E3621DA9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43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EC02D-B3D3-DA0D-0557-0B2DA9B4C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A41288-EDE6-1AE8-468D-80EF60E104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9BD1FC-B0BA-648C-2C13-B555810CC5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B71052-9EC9-E1E3-462C-8A4748D3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607955-2E31-A8EA-6501-4FC14B7D1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2E6C34-4CB2-76AE-99D9-138279515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659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E2F5C-E6E0-5B5E-4395-54CFA9F47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0EB379-5CFF-48EF-D20A-68C84B852E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6DE9A3-C2A9-58E7-40B9-7E98371691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ECE320-3086-E068-F05A-BEADDB6472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7F68C4-2270-4E4F-20E4-279646A52F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E01DF0-95AB-F50A-DD00-31A845CA3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0673F5-0F8B-450D-518B-4A52041A0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3290A6-3C9F-9455-ABC7-14596AE07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208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3F750-2DA9-5878-8D05-E148EA7EC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16FB9D-C6F8-369D-E2EA-0E7307F72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84F2B6-1807-AF0A-1ABD-F281F65E6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35A422-59A6-F2CF-57C9-BB2A0E22B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302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D9233A-C29E-FFEA-B0EF-9606241E2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5FFFFC-BE3A-580E-BFA7-772C0EAEE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918E17-F0A0-2A0E-C55A-8FCAE7DC1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599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CCCFD-A9CD-FAEA-CAF8-7AC523726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80715-4126-A4C3-B8C0-83A4238AE6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3CA531-129B-5C9B-8C73-C9E7BC4300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D71BC3-5AEE-E2F0-500F-82FD2180A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7413EE-3488-B067-8AD6-E45157ACC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84C892-C302-5D27-6FA3-289084DA4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035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DDD43-0E52-CE37-41B1-D69297AEC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1FEA92-588F-998B-0EBC-E2ED66B323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F7334-E2C4-A3C4-2DA7-7BB943FE84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63C006-3EA1-3A69-05AA-F2DE81156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AC44FE-C624-2810-DF11-E21B2C275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9CE0C7-AB63-F3E3-0DBF-447EC7314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198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995AE-45FC-AB29-74A7-E86D8C2BD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B94DFF-F92B-59F2-227A-B65252E713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270E5-6805-8CD0-F8DA-F00AF8AB9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A88274-E299-A975-F1AB-CE0BF212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F402B-3E46-4FAA-072E-BCB7409D6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365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33DD4F7-2760-7360-5421-1B7E4178A4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D6B222-01EE-A8C4-A517-F6A8A89CEA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D41CA7-1717-E27D-C66D-5003ECF81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EAFC8-B74E-FAFB-27C1-847CCA85D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F60C73-DA2D-2CD9-8392-9A16F0955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923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11846A-717F-5B10-C6E0-20B05012A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06AEBD-7F98-DD2B-AF61-693CCC339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C26EF-5A65-21C7-A3BB-0B50BB7882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277553-F296-4DFB-BD15-770B47FF2CCF}" type="datetimeFigureOut">
              <a:rPr lang="en-GB" smtClean="0"/>
              <a:t>07/03/2026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9000BF-A856-E888-B86E-628DFD5A09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B357A-E6DA-272E-F0D4-5804358005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911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cielo.isciii.es/scielo.php?script=sci_arttext&amp;pid=S0213-61632009000300006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creativecommons.org/licenses/by-nc/3.0/" TargetMode="External"/><Relationship Id="rId4" Type="http://schemas.openxmlformats.org/officeDocument/2006/relationships/hyperlink" Target="https://www.nice.org.uk/guidance/cg155/chapter/context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ce.org.uk/guidance/cg155/resources" TargetMode="External"/><Relationship Id="rId2" Type="http://schemas.openxmlformats.org/officeDocument/2006/relationships/hyperlink" Target="https://www.nice.org.uk/guidance/cg155/chapter/contex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y.clevelandclinic.org/health/diseases/4568-schizophrenia" TargetMode="External"/><Relationship Id="rId4" Type="http://schemas.openxmlformats.org/officeDocument/2006/relationships/hyperlink" Target="https://www.nami.org/about-mental-illness/mental-health-conditions/schizophrenia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coco://sendMessage/?ext=%7B%22s%24wiki_link%22%3A%22https%3A%2F%2Fen.wikipedia.org%2Fwiki%2FAmerican_Psychiatric_Association%22%7D&amp;msg=American+Psychiatric+Associatio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47C0C98-9DB3-D0C5-DF62-1C5B7F625AEF}"/>
              </a:ext>
            </a:extLst>
          </p:cNvPr>
          <p:cNvSpPr/>
          <p:nvPr/>
        </p:nvSpPr>
        <p:spPr>
          <a:xfrm>
            <a:off x="438912" y="46634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Student Name: 			ANNIE ZIMBA 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AC94C40-FC58-11D3-B784-2D610CF944DB}"/>
              </a:ext>
            </a:extLst>
          </p:cNvPr>
          <p:cNvSpPr/>
          <p:nvPr/>
        </p:nvSpPr>
        <p:spPr>
          <a:xfrm>
            <a:off x="438912" y="139598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Student Number:		 	2325571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688054F-F214-F309-B403-27096C412965}"/>
              </a:ext>
            </a:extLst>
          </p:cNvPr>
          <p:cNvSpPr/>
          <p:nvPr/>
        </p:nvSpPr>
        <p:spPr>
          <a:xfrm>
            <a:off x="438912" y="232562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BMHP6029_BIRM – Component 1 – Poster Presentation – </a:t>
            </a:r>
          </a:p>
          <a:p>
            <a:r>
              <a:rPr lang="en-GB" dirty="0">
                <a:solidFill>
                  <a:schemeClr val="tx1"/>
                </a:solidFill>
              </a:rPr>
              <a:t>Lecturer – 		Neale Haddon </a:t>
            </a:r>
          </a:p>
          <a:p>
            <a:r>
              <a:rPr lang="en-GB" dirty="0">
                <a:solidFill>
                  <a:schemeClr val="tx1"/>
                </a:solidFill>
              </a:rPr>
              <a:t>Submission Date:		 9</a:t>
            </a:r>
            <a:r>
              <a:rPr lang="en-GB" baseline="30000" dirty="0">
                <a:solidFill>
                  <a:schemeClr val="tx1"/>
                </a:solidFill>
              </a:rPr>
              <a:t>th</a:t>
            </a:r>
            <a:r>
              <a:rPr lang="en-GB" dirty="0">
                <a:solidFill>
                  <a:schemeClr val="tx1"/>
                </a:solidFill>
              </a:rPr>
              <a:t> March 2026  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E88BE97-5180-972C-808D-40C2D1F954DA}"/>
              </a:ext>
            </a:extLst>
          </p:cNvPr>
          <p:cNvSpPr/>
          <p:nvPr/>
        </p:nvSpPr>
        <p:spPr>
          <a:xfrm>
            <a:off x="438912" y="325526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Title of Poster:  			SCHIZOPHRENIA </a:t>
            </a:r>
          </a:p>
        </p:txBody>
      </p:sp>
    </p:spTree>
    <p:extLst>
      <p:ext uri="{BB962C8B-B14F-4D97-AF65-F5344CB8AC3E}">
        <p14:creationId xmlns:p14="http://schemas.microsoft.com/office/powerpoint/2010/main" val="1479464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30EBB7A-B6F2-BC3D-A3A2-A69F56721AF6}"/>
              </a:ext>
            </a:extLst>
          </p:cNvPr>
          <p:cNvSpPr/>
          <p:nvPr/>
        </p:nvSpPr>
        <p:spPr>
          <a:xfrm>
            <a:off x="1243012" y="342900"/>
            <a:ext cx="9705975" cy="58102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TITLE:	 SCHIZOPHRENIA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A3A58DC-499D-5885-0006-D9F2BFD2F81C}"/>
              </a:ext>
            </a:extLst>
          </p:cNvPr>
          <p:cNvSpPr/>
          <p:nvPr/>
        </p:nvSpPr>
        <p:spPr>
          <a:xfrm>
            <a:off x="371475" y="5245100"/>
            <a:ext cx="5428460" cy="148907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5715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[Text]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6D4A2F6-C598-0B23-69B5-F5C7B69AE935}"/>
              </a:ext>
            </a:extLst>
          </p:cNvPr>
          <p:cNvSpPr/>
          <p:nvPr/>
        </p:nvSpPr>
        <p:spPr>
          <a:xfrm>
            <a:off x="6235699" y="5436215"/>
            <a:ext cx="5956301" cy="150495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57150">
            <a:solidFill>
              <a:schemeClr val="accent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Recommendations for Future Practice 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1.Maintain and enforce access standards to help people with first-episode psychosis start NICE recommended treatment within two weeks :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Evidence based interventions – Ensure all services routinely provide the full NICE package: antipsychotic medication, CBT for psychosis and family interventions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3.Workforce training and data – Invest in multidisciplinary staffing (psychiatry, psychology, nursing , social work, peer support) and ongoing training in early psychosis,  trauma-informed care, and physical management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04003174-5CCB-0AC0-B313-4CB10D4A7A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05045087"/>
              </p:ext>
            </p:extLst>
          </p:nvPr>
        </p:nvGraphicFramePr>
        <p:xfrm>
          <a:off x="-352291" y="1108584"/>
          <a:ext cx="6448289" cy="5149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CF37AD15-E8DA-F2C3-9068-5CA739C48C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3628148"/>
              </p:ext>
            </p:extLst>
          </p:nvPr>
        </p:nvGraphicFramePr>
        <p:xfrm>
          <a:off x="6164693" y="1569968"/>
          <a:ext cx="5818909" cy="3438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51621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1CC5389-CB4A-43B7-9A0E-5447CE0BC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37" name="Color">
              <a:extLst>
                <a:ext uri="{FF2B5EF4-FFF2-40B4-BE49-F238E27FC236}">
                  <a16:creationId xmlns:a16="http://schemas.microsoft.com/office/drawing/2014/main" id="{017160F5-4BB5-41FB-B2D8-0AE0A6D76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Color">
              <a:extLst>
                <a:ext uri="{FF2B5EF4-FFF2-40B4-BE49-F238E27FC236}">
                  <a16:creationId xmlns:a16="http://schemas.microsoft.com/office/drawing/2014/main" id="{5AB10530-0B6F-40EF-9B05-F388D1BCB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0" name="Color">
            <a:extLst>
              <a:ext uri="{FF2B5EF4-FFF2-40B4-BE49-F238E27FC236}">
                <a16:creationId xmlns:a16="http://schemas.microsoft.com/office/drawing/2014/main" id="{145B2F28-3A18-4BC2-8E92-9AF66F147C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2804" y="598259"/>
            <a:ext cx="10889442" cy="568074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21A4B69D-DD79-E7AD-693B-717E6928969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400" r="13403" b="2"/>
          <a:stretch>
            <a:fillRect/>
          </a:stretch>
        </p:blipFill>
        <p:spPr>
          <a:xfrm>
            <a:off x="4747307" y="653615"/>
            <a:ext cx="6702822" cy="5540004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FA65A26F-1F64-451C-BFA2-F92410951F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0" y="0"/>
            <a:chExt cx="12188952" cy="6858000"/>
          </a:xfrm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635C965A-C516-42B1-844F-9472408C9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C4C44BFB-148D-4919-BEE5-0138A35BCC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CD704AD9-4DAA-4F0F-8B02-8B765658A5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9F9F0EF2-FB12-49A3-B73C-E38141A55F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49A9DBF1-1403-4BE8-B87E-0393E9CDE4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3979BDB7-FA20-4F60-97B1-CF3696395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3B7D32B5-D9D6-467E-8349-4A1A840FA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BACBD9A-73A2-5CD9-BEBE-B877F9045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644" y="719268"/>
            <a:ext cx="3573794" cy="29051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z="1800" dirty="0"/>
              <a:t>NICE guideline context page</a:t>
            </a:r>
            <a:br>
              <a:rPr lang="en-GB" sz="1800" dirty="0"/>
            </a:br>
            <a:r>
              <a:rPr lang="en-GB" sz="1800" dirty="0"/>
              <a:t>National Institute for Health and Care Excellence (2013) </a:t>
            </a:r>
            <a:r>
              <a:rPr lang="en-GB" sz="1800" i="1" dirty="0"/>
              <a:t>Psychosis and schizophrenia in children and young people: recognition and management (CG155) – Context</a:t>
            </a:r>
            <a:r>
              <a:rPr lang="en-GB" sz="1800" dirty="0"/>
              <a:t>. Available at: </a:t>
            </a:r>
            <a:r>
              <a:rPr lang="en-GB" sz="1800" dirty="0">
                <a:hlinkClick r:id="rId4"/>
              </a:rPr>
              <a:t>https://www.nice.org.uk/guidance/cg155/chapter/context</a:t>
            </a:r>
            <a:r>
              <a:rPr lang="en-GB" sz="1800" dirty="0"/>
              <a:t> (Accessed: 7 March 2026).</a:t>
            </a:r>
            <a:br>
              <a:rPr lang="en-GB" sz="1800" dirty="0"/>
            </a:br>
            <a:br>
              <a:rPr lang="en-GB" sz="1200" dirty="0"/>
            </a:br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A54824-4AB6-FAC8-DB2F-68DBF70C7A87}"/>
              </a:ext>
            </a:extLst>
          </p:cNvPr>
          <p:cNvSpPr txBox="1"/>
          <p:nvPr/>
        </p:nvSpPr>
        <p:spPr>
          <a:xfrm>
            <a:off x="8995611" y="5993564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scielo.isciii.es/scielo.php?script=sci_arttext&amp;pid=S0213-6163200900030000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191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8D49D-1F6E-F0FD-FCD7-89051D655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18" y="197965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 List </a:t>
            </a:r>
            <a:br>
              <a:rPr lang="en-GB" dirty="0"/>
            </a:br>
            <a:r>
              <a:rPr lang="en-GB" sz="1800" dirty="0"/>
              <a:t>Moskowitz A, Heim G. Eugen Bleuler's Dementia praecox or the group of schizophrenias (1911): a centenary appreciation and reconsideration. </a:t>
            </a:r>
            <a:r>
              <a:rPr lang="en-GB" sz="1800" dirty="0" err="1"/>
              <a:t>Schizophr</a:t>
            </a:r>
            <a:r>
              <a:rPr lang="en-GB" sz="1800" dirty="0"/>
              <a:t> Bull. 2011 May 10.1093/</a:t>
            </a:r>
            <a:r>
              <a:rPr lang="en-GB" sz="1800" dirty="0" err="1"/>
              <a:t>schbul</a:t>
            </a:r>
            <a:r>
              <a:rPr lang="en-GB" sz="1800" dirty="0"/>
              <a:t>/sbr016. PMID: 21505113; PMCID: PMC3080676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F92CA-6836-730C-0D3D-598D8BD1D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018" y="1419443"/>
            <a:ext cx="10364452" cy="92474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1400" dirty="0"/>
          </a:p>
          <a:p>
            <a:r>
              <a:rPr lang="en-GB" sz="1400" dirty="0"/>
              <a:t>World Health Organisation (2024) ICD-11 for Mortality and Morbidity Statistics: 6A20 Schizophrenia.</a:t>
            </a:r>
          </a:p>
          <a:p>
            <a:r>
              <a:rPr lang="en-GB" sz="1400" dirty="0"/>
              <a:t>Meyer, J.M. and Stahl, S.M., 2009. The metabolic syndrome and schizophrenia. </a:t>
            </a:r>
            <a:r>
              <a:rPr lang="en-GB" sz="1400" i="1" dirty="0"/>
              <a:t>Acta </a:t>
            </a:r>
            <a:r>
              <a:rPr lang="en-GB" sz="1400" i="1" dirty="0" err="1"/>
              <a:t>Psychiatrica</a:t>
            </a:r>
            <a:r>
              <a:rPr lang="en-GB" sz="1400" i="1" dirty="0"/>
              <a:t> Scandinavica</a:t>
            </a:r>
            <a:r>
              <a:rPr lang="en-GB" sz="1400" dirty="0"/>
              <a:t>, </a:t>
            </a:r>
            <a:r>
              <a:rPr lang="en-GB" sz="1400" i="1" dirty="0"/>
              <a:t>119</a:t>
            </a:r>
            <a:r>
              <a:rPr lang="en-GB" sz="1400" dirty="0"/>
              <a:t>(1), pp.4-14.</a:t>
            </a:r>
          </a:p>
          <a:p>
            <a:r>
              <a:rPr lang="en-GB" sz="1400" dirty="0" err="1"/>
              <a:t>Vancampfort</a:t>
            </a:r>
            <a:r>
              <a:rPr lang="en-GB" sz="1400" dirty="0"/>
              <a:t>, D., </a:t>
            </a:r>
            <a:r>
              <a:rPr lang="en-GB" sz="1400" dirty="0" err="1"/>
              <a:t>Knapen</a:t>
            </a:r>
            <a:r>
              <a:rPr lang="en-GB" sz="1400" dirty="0"/>
              <a:t>, J., Probst, M., van Winkel, R., </a:t>
            </a:r>
            <a:r>
              <a:rPr lang="en-GB" sz="1400" dirty="0" err="1"/>
              <a:t>Deckx</a:t>
            </a:r>
            <a:r>
              <a:rPr lang="en-GB" sz="1400" dirty="0"/>
              <a:t>, S., </a:t>
            </a:r>
            <a:r>
              <a:rPr lang="en-GB" sz="1400" dirty="0" err="1"/>
              <a:t>Maurissen</a:t>
            </a:r>
            <a:r>
              <a:rPr lang="en-GB" sz="1400" dirty="0"/>
              <a:t>, K., </a:t>
            </a:r>
            <a:r>
              <a:rPr lang="en-GB" sz="1400" dirty="0" err="1"/>
              <a:t>Peuskens</a:t>
            </a:r>
            <a:r>
              <a:rPr lang="en-GB" sz="1400" dirty="0"/>
              <a:t>, J. and De Hert, M., 2010. Considering a frame of reference for physical activity research related to the cardiometabolic risk profile in schizophrenia. </a:t>
            </a:r>
            <a:r>
              <a:rPr lang="en-GB" sz="1400" i="1" dirty="0"/>
              <a:t>Psychiatry research</a:t>
            </a:r>
            <a:r>
              <a:rPr lang="en-GB" sz="1400" dirty="0"/>
              <a:t>, </a:t>
            </a:r>
            <a:r>
              <a:rPr lang="en-GB" sz="1400" i="1" dirty="0"/>
              <a:t>177</a:t>
            </a:r>
            <a:r>
              <a:rPr lang="en-GB" sz="1400" dirty="0"/>
              <a:t>(3), pp.271-279.  </a:t>
            </a:r>
          </a:p>
          <a:p>
            <a:r>
              <a:rPr lang="en-GB" sz="1600" dirty="0"/>
              <a:t>NICE guideline context page</a:t>
            </a:r>
            <a:br>
              <a:rPr lang="en-GB" sz="1600" dirty="0"/>
            </a:br>
            <a:r>
              <a:rPr lang="en-GB" sz="1600" dirty="0"/>
              <a:t>National Institute for Health and Care Excellence (2013) </a:t>
            </a:r>
            <a:r>
              <a:rPr lang="en-GB" sz="1600" i="1" dirty="0"/>
              <a:t>Psychosis and schizophrenia in children and young people: recognition and management (CG155) – Context</a:t>
            </a:r>
            <a:r>
              <a:rPr lang="en-GB" sz="1600" dirty="0"/>
              <a:t>. Available at: </a:t>
            </a:r>
            <a:r>
              <a:rPr lang="en-GB" sz="1600" dirty="0">
                <a:hlinkClick r:id="rId2"/>
              </a:rPr>
              <a:t>https://www.nice.org.uk/guidance/cg155/chapter/context</a:t>
            </a:r>
            <a:r>
              <a:rPr lang="en-GB" sz="1600" dirty="0"/>
              <a:t> (Accessed: 7 March 2026).</a:t>
            </a:r>
          </a:p>
          <a:p>
            <a:r>
              <a:rPr lang="en-GB" sz="1600" dirty="0"/>
              <a:t>NICE final scope</a:t>
            </a:r>
            <a:br>
              <a:rPr lang="en-GB" sz="1600" dirty="0"/>
            </a:br>
            <a:r>
              <a:rPr lang="en-GB" sz="1600" dirty="0"/>
              <a:t>National Institute for Health and Care Excellence (2013) </a:t>
            </a:r>
            <a:r>
              <a:rPr lang="en-GB" sz="1600" i="1" dirty="0"/>
              <a:t>Psychosis and schizophrenia in children and young people: final scope</a:t>
            </a:r>
            <a:r>
              <a:rPr lang="en-GB" sz="1600" dirty="0"/>
              <a:t>. Available at: </a:t>
            </a:r>
            <a:r>
              <a:rPr lang="en-GB" sz="1600" dirty="0">
                <a:hlinkClick r:id="rId3"/>
              </a:rPr>
              <a:t>https://www.nice.org.uk/guidance/cg155/resources</a:t>
            </a:r>
            <a:r>
              <a:rPr lang="en-GB" sz="1600" dirty="0"/>
              <a:t> (Accessed: 7 March 2026).</a:t>
            </a:r>
          </a:p>
          <a:p>
            <a:r>
              <a:rPr lang="en-GB" sz="1600" dirty="0"/>
              <a:t>NAMI overview</a:t>
            </a:r>
            <a:br>
              <a:rPr lang="en-GB" sz="1600" dirty="0"/>
            </a:br>
            <a:r>
              <a:rPr lang="en-GB" sz="1600" dirty="0"/>
              <a:t>National Alliance on Mental Illness (2025) </a:t>
            </a:r>
            <a:r>
              <a:rPr lang="en-GB" sz="1600" i="1" dirty="0"/>
              <a:t>Schizophrenia: symptoms, causes &amp; treatment options</a:t>
            </a:r>
            <a:r>
              <a:rPr lang="en-GB" sz="1600" dirty="0"/>
              <a:t>. Available at: </a:t>
            </a:r>
            <a:r>
              <a:rPr lang="en-GB" sz="1600" dirty="0">
                <a:hlinkClick r:id="rId4"/>
              </a:rPr>
              <a:t>https://www.nami.org/about-mental-illness/mental-health-conditions/schizophrenia/</a:t>
            </a:r>
            <a:r>
              <a:rPr lang="en-GB" sz="1600" dirty="0"/>
              <a:t> (Accessed: 7 March 2026).</a:t>
            </a:r>
          </a:p>
          <a:p>
            <a:r>
              <a:rPr lang="en-GB" sz="1600" dirty="0"/>
              <a:t>Cleveland Clinic page</a:t>
            </a:r>
            <a:br>
              <a:rPr lang="en-GB" sz="1600" dirty="0"/>
            </a:br>
            <a:r>
              <a:rPr lang="en-GB" sz="1600" dirty="0"/>
              <a:t>Cleveland Clinic (2023) </a:t>
            </a:r>
            <a:r>
              <a:rPr lang="en-GB" sz="1600" i="1" dirty="0"/>
              <a:t>Schizophrenia: what it is, causes &amp; symptoms</a:t>
            </a:r>
            <a:r>
              <a:rPr lang="en-GB" sz="1600" dirty="0"/>
              <a:t>. Available at: </a:t>
            </a:r>
            <a:r>
              <a:rPr lang="en-GB" sz="1600" dirty="0">
                <a:hlinkClick r:id="rId5"/>
              </a:rPr>
              <a:t>https://my.clevelandclinic.org/health/diseases/4568-schizophrenia</a:t>
            </a:r>
            <a:r>
              <a:rPr lang="en-GB" sz="1600" dirty="0"/>
              <a:t> (Accessed: 7 March</a:t>
            </a:r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245730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E5DB6-82A8-E51B-E71E-ABCC67A3D2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5EC54-6137-D07F-F33F-5A775444D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710" y="361262"/>
            <a:ext cx="8534400" cy="1507067"/>
          </a:xfrm>
        </p:spPr>
        <p:txBody>
          <a:bodyPr>
            <a:normAutofit/>
          </a:bodyPr>
          <a:lstStyle/>
          <a:p>
            <a:r>
              <a:rPr lang="en-GB" sz="2400" b="1" u="sng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6EB00-5018-58D7-1832-0E8A96A154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0771" y="1868329"/>
            <a:ext cx="10364452" cy="106190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-</a:t>
            </a:r>
            <a:r>
              <a:rPr lang="en-GB" sz="1900" dirty="0"/>
              <a:t>Rashid, B. and Calhoun, V., 2020. Towards a brain‐based </a:t>
            </a:r>
            <a:r>
              <a:rPr lang="en-GB" sz="1900" dirty="0" err="1"/>
              <a:t>predictome</a:t>
            </a:r>
            <a:r>
              <a:rPr lang="en-GB" sz="1900" dirty="0"/>
              <a:t> of mental illness. </a:t>
            </a:r>
            <a:r>
              <a:rPr lang="en-GB" sz="1900" i="1" dirty="0"/>
              <a:t>Human brain mapping</a:t>
            </a:r>
            <a:r>
              <a:rPr lang="en-GB" sz="1900" dirty="0"/>
              <a:t>, </a:t>
            </a:r>
            <a:r>
              <a:rPr lang="en-GB" sz="1900" i="1" dirty="0"/>
              <a:t>41</a:t>
            </a:r>
            <a:r>
              <a:rPr lang="en-GB" sz="1900" dirty="0"/>
              <a:t>(12), pp.3468-3535.</a:t>
            </a:r>
          </a:p>
          <a:p>
            <a:pPr marL="0" indent="0">
              <a:buNone/>
            </a:pPr>
            <a:r>
              <a:rPr lang="en-GB" sz="1900" dirty="0"/>
              <a:t>-World Health Organization (2024) ICD-11 for Mortality and Morbidity Statistics: 6A20 Schizophrenia. </a:t>
            </a:r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endParaRPr lang="en-GB" sz="19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4532EB-27B5-1F01-C015-72E9C70B8801}"/>
              </a:ext>
            </a:extLst>
          </p:cNvPr>
          <p:cNvSpPr txBox="1"/>
          <p:nvPr/>
        </p:nvSpPr>
        <p:spPr>
          <a:xfrm>
            <a:off x="3049229" y="2919566"/>
            <a:ext cx="6098458" cy="1018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800"/>
              </a:lnSpc>
              <a:buNone/>
            </a:pPr>
            <a:r>
              <a:rPr lang="en-GB" b="0" dirty="0">
                <a:solidFill>
                  <a:srgbClr val="1C1F23"/>
                </a:solidFill>
                <a:effectLst/>
                <a:latin typeface="ui-sans-serif"/>
              </a:rPr>
              <a:t>American Psychiatric Association, 2020. </a:t>
            </a:r>
            <a:r>
              <a:rPr lang="en-GB" b="0" i="1" dirty="0">
                <a:solidFill>
                  <a:srgbClr val="1C1F23"/>
                </a:solidFill>
                <a:effectLst/>
                <a:latin typeface="ui-sans-serif"/>
              </a:rPr>
              <a:t>The </a:t>
            </a:r>
            <a:r>
              <a:rPr lang="en-GB" b="0" i="1" dirty="0">
                <a:solidFill>
                  <a:srgbClr val="1C1F23"/>
                </a:solidFill>
                <a:effectLst/>
                <a:latin typeface="ui-sans-serif"/>
                <a:hlinkClick r:id="rId2"/>
              </a:rPr>
              <a:t>American Psychiatric Association</a:t>
            </a:r>
            <a:r>
              <a:rPr lang="en-GB" b="0" i="1" dirty="0">
                <a:solidFill>
                  <a:srgbClr val="1C1F23"/>
                </a:solidFill>
                <a:effectLst/>
                <a:latin typeface="ui-sans-serif"/>
              </a:rPr>
              <a:t> Practice Guideline for the Treatment of Patients with Schizophrenia</a:t>
            </a:r>
            <a:r>
              <a:rPr lang="en-GB" b="0" dirty="0">
                <a:solidFill>
                  <a:srgbClr val="1C1F23"/>
                </a:solidFill>
                <a:effectLst/>
                <a:latin typeface="ui-sans-serif"/>
              </a:rPr>
              <a:t>. 3rd ed. Washington, DC: American Psychiatric Publishing.</a:t>
            </a:r>
          </a:p>
        </p:txBody>
      </p:sp>
    </p:spTree>
    <p:extLst>
      <p:ext uri="{BB962C8B-B14F-4D97-AF65-F5344CB8AC3E}">
        <p14:creationId xmlns:p14="http://schemas.microsoft.com/office/powerpoint/2010/main" val="955168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3532</TotalTime>
  <Words>848</Words>
  <Application>Microsoft Office PowerPoint</Application>
  <PresentationFormat>Widescreen</PresentationFormat>
  <Paragraphs>41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ui-sans-serif</vt:lpstr>
      <vt:lpstr>Office Theme</vt:lpstr>
      <vt:lpstr>PowerPoint Presentation</vt:lpstr>
      <vt:lpstr>PowerPoint Presentation</vt:lpstr>
      <vt:lpstr>NICE guideline context page National Institute for Health and Care Excellence (2013) Psychosis and schizophrenia in children and young people: recognition and management (CG155) – Context. Available at: https://www.nice.org.uk/guidance/cg155/chapter/context (Accessed: 7 March 2026).  </vt:lpstr>
      <vt:lpstr>Reference List  Moskowitz A, Heim G. Eugen Bleuler's Dementia praecox or the group of schizophrenias (1911): a centenary appreciation and reconsideration. Schizophr Bull. 2011 May 10.1093/schbul/sbr016. PMID: 21505113; PMCID: PMC3080676.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Beau Academic</dc:creator>
  <cp:lastModifiedBy>Annie Taona Dick Zimba (2325571)</cp:lastModifiedBy>
  <cp:revision>20</cp:revision>
  <dcterms:created xsi:type="dcterms:W3CDTF">2024-12-04T18:07:56Z</dcterms:created>
  <dcterms:modified xsi:type="dcterms:W3CDTF">2026-03-07T11:36:48Z</dcterms:modified>
</cp:coreProperties>
</file>