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media/image6.jpg" ContentType="image/jpg"/>
  <Override PartName="/ppt/media/image7.jpg" ContentType="image/jpg"/>
  <Override PartName="/ppt/media/image8.jpg" ContentType="image/jpg"/>
  <Override PartName="/ppt/media/image9.jpg" ContentType="image/jpg"/>
  <Override PartName="/ppt/media/image10.jpg" ContentType="image/jpg"/>
  <Override PartName="/ppt/media/image11.jpg" ContentType="image/jpg"/>
  <Override PartName="/ppt/media/image12.jpg" ContentType="image/jp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4"/>
    <p:sldMasterId id="2147483710" r:id="rId5"/>
  </p:sldMasterIdLst>
  <p:notesMasterIdLst>
    <p:notesMasterId r:id="rId65"/>
  </p:notesMasterIdLst>
  <p:sldIdLst>
    <p:sldId id="258" r:id="rId6"/>
    <p:sldId id="397" r:id="rId7"/>
    <p:sldId id="659" r:id="rId8"/>
    <p:sldId id="617" r:id="rId9"/>
    <p:sldId id="660" r:id="rId10"/>
    <p:sldId id="662" r:id="rId11"/>
    <p:sldId id="663" r:id="rId12"/>
    <p:sldId id="664" r:id="rId13"/>
    <p:sldId id="665" r:id="rId14"/>
    <p:sldId id="666" r:id="rId15"/>
    <p:sldId id="268" r:id="rId16"/>
    <p:sldId id="667" r:id="rId17"/>
    <p:sldId id="668" r:id="rId18"/>
    <p:sldId id="669" r:id="rId19"/>
    <p:sldId id="670" r:id="rId20"/>
    <p:sldId id="671" r:id="rId21"/>
    <p:sldId id="672" r:id="rId22"/>
    <p:sldId id="673" r:id="rId23"/>
    <p:sldId id="674" r:id="rId24"/>
    <p:sldId id="675" r:id="rId25"/>
    <p:sldId id="727" r:id="rId26"/>
    <p:sldId id="676" r:id="rId27"/>
    <p:sldId id="677" r:id="rId28"/>
    <p:sldId id="678" r:id="rId29"/>
    <p:sldId id="679" r:id="rId30"/>
    <p:sldId id="680" r:id="rId31"/>
    <p:sldId id="681" r:id="rId32"/>
    <p:sldId id="682" r:id="rId33"/>
    <p:sldId id="683" r:id="rId34"/>
    <p:sldId id="684" r:id="rId35"/>
    <p:sldId id="685" r:id="rId36"/>
    <p:sldId id="686" r:id="rId37"/>
    <p:sldId id="687" r:id="rId38"/>
    <p:sldId id="688" r:id="rId39"/>
    <p:sldId id="692" r:id="rId40"/>
    <p:sldId id="693" r:id="rId41"/>
    <p:sldId id="694" r:id="rId42"/>
    <p:sldId id="695" r:id="rId43"/>
    <p:sldId id="696" r:id="rId44"/>
    <p:sldId id="697" r:id="rId45"/>
    <p:sldId id="698" r:id="rId46"/>
    <p:sldId id="700" r:id="rId47"/>
    <p:sldId id="701" r:id="rId48"/>
    <p:sldId id="702" r:id="rId49"/>
    <p:sldId id="703" r:id="rId50"/>
    <p:sldId id="704" r:id="rId51"/>
    <p:sldId id="705" r:id="rId52"/>
    <p:sldId id="708" r:id="rId53"/>
    <p:sldId id="709" r:id="rId54"/>
    <p:sldId id="712" r:id="rId55"/>
    <p:sldId id="713" r:id="rId56"/>
    <p:sldId id="714" r:id="rId57"/>
    <p:sldId id="715" r:id="rId58"/>
    <p:sldId id="721" r:id="rId59"/>
    <p:sldId id="722" r:id="rId60"/>
    <p:sldId id="723" r:id="rId61"/>
    <p:sldId id="724" r:id="rId62"/>
    <p:sldId id="725" r:id="rId63"/>
    <p:sldId id="658" r:id="rId6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FFCC"/>
    <a:srgbClr val="CCFF99"/>
    <a:srgbClr val="FF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15" autoAdjust="0"/>
    <p:restoredTop sz="94643" autoAdjust="0"/>
  </p:normalViewPr>
  <p:slideViewPr>
    <p:cSldViewPr snapToGrid="0">
      <p:cViewPr varScale="1">
        <p:scale>
          <a:sx n="55" d="100"/>
          <a:sy n="55" d="100"/>
        </p:scale>
        <p:origin x="1452" y="4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7218"/>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1A2F251-9CE8-4B4C-A843-907739855ED3}"/>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339" name="Rectangle 3">
            <a:extLst>
              <a:ext uri="{FF2B5EF4-FFF2-40B4-BE49-F238E27FC236}">
                <a16:creationId xmlns:a16="http://schemas.microsoft.com/office/drawing/2014/main" id="{61FE5BD4-A26A-4254-98AA-960A0EDC62F5}"/>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C4590394-C44B-476E-A643-4E3A4D1C4BED}"/>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4341" name="Rectangle 5">
            <a:extLst>
              <a:ext uri="{FF2B5EF4-FFF2-40B4-BE49-F238E27FC236}">
                <a16:creationId xmlns:a16="http://schemas.microsoft.com/office/drawing/2014/main" id="{2C95ADBD-8D44-4052-A4B0-FAD43EB9432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4342" name="Rectangle 6">
            <a:extLst>
              <a:ext uri="{FF2B5EF4-FFF2-40B4-BE49-F238E27FC236}">
                <a16:creationId xmlns:a16="http://schemas.microsoft.com/office/drawing/2014/main" id="{7CA220E0-58DD-4A4E-BCCE-7AE21C21B7BD}"/>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343" name="Rectangle 7">
            <a:extLst>
              <a:ext uri="{FF2B5EF4-FFF2-40B4-BE49-F238E27FC236}">
                <a16:creationId xmlns:a16="http://schemas.microsoft.com/office/drawing/2014/main" id="{8ACDDE6D-9F2A-4F2F-A4F9-20373956C935}"/>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A2A446F-DCB7-40DC-BB5C-42DD40F29A9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FF21D8-0E57-4BBB-B950-3E016CDF0FAB}" type="slidenum">
              <a:rPr lang="en-US" altLang="en-US" smtClean="0"/>
              <a:pPr/>
              <a:t>1</a:t>
            </a:fld>
            <a:endParaRPr lang="en-US" altLang="en-US"/>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Line 7">
            <a:extLst>
              <a:ext uri="{FF2B5EF4-FFF2-40B4-BE49-F238E27FC236}">
                <a16:creationId xmlns:a16="http://schemas.microsoft.com/office/drawing/2014/main" id="{493421EA-056C-4E20-8124-186FD1DE0CC7}"/>
              </a:ext>
            </a:extLst>
          </p:cNvPr>
          <p:cNvSpPr>
            <a:spLocks noChangeShapeType="1"/>
          </p:cNvSpPr>
          <p:nvPr/>
        </p:nvSpPr>
        <p:spPr bwMode="auto">
          <a:xfrm>
            <a:off x="3327400" y="5402263"/>
            <a:ext cx="5816600" cy="0"/>
          </a:xfrm>
          <a:prstGeom prst="line">
            <a:avLst/>
          </a:prstGeom>
          <a:noFill/>
          <a:ln w="3175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 name="Rectangle 11">
            <a:extLst>
              <a:ext uri="{FF2B5EF4-FFF2-40B4-BE49-F238E27FC236}">
                <a16:creationId xmlns:a16="http://schemas.microsoft.com/office/drawing/2014/main" id="{A3AD14C6-28C1-4F26-9367-1C85D28709AD}"/>
              </a:ext>
            </a:extLst>
          </p:cNvPr>
          <p:cNvSpPr>
            <a:spLocks noChangeArrowheads="1"/>
          </p:cNvSpPr>
          <p:nvPr/>
        </p:nvSpPr>
        <p:spPr bwMode="auto">
          <a:xfrm>
            <a:off x="2520950" y="0"/>
            <a:ext cx="4100513" cy="198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
        <p:nvSpPr>
          <p:cNvPr id="8194" name="Rectangle 2"/>
          <p:cNvSpPr>
            <a:spLocks noGrp="1" noChangeArrowheads="1"/>
          </p:cNvSpPr>
          <p:nvPr>
            <p:ph type="ctrTitle"/>
          </p:nvPr>
        </p:nvSpPr>
        <p:spPr>
          <a:xfrm>
            <a:off x="3429000" y="1600200"/>
            <a:ext cx="5621338" cy="2195513"/>
          </a:xfrm>
          <a:extLst>
            <a:ext uri="{AF507438-7753-43E0-B8FC-AC1667EBCBE1}">
              <a14:hiddenEffects xmlns:a14="http://schemas.microsoft.com/office/drawing/2010/main">
                <a:effectLst>
                  <a:outerShdw dist="56796" dir="1593903" algn="ctr" rotWithShape="0">
                    <a:schemeClr val="tx2"/>
                  </a:outerShdw>
                </a:effectLst>
              </a14:hiddenEffects>
            </a:ext>
          </a:extLst>
        </p:spPr>
        <p:txBody>
          <a:bodyPr lIns="0" tIns="0" rIns="0" bIns="0" anchor="ctr"/>
          <a:lstStyle>
            <a:lvl1pPr defTabSz="914400">
              <a:lnSpc>
                <a:spcPct val="80000"/>
              </a:lnSpc>
              <a:defRPr sz="6000">
                <a:solidFill>
                  <a:srgbClr val="EAEAEA"/>
                </a:solidFill>
              </a:defRPr>
            </a:lvl1pPr>
          </a:lstStyle>
          <a:p>
            <a:pPr lvl="0"/>
            <a:r>
              <a:rPr lang="en-US" altLang="en-US" noProof="0"/>
              <a:t>Click to edit Master title style</a:t>
            </a:r>
          </a:p>
        </p:txBody>
      </p:sp>
      <p:sp>
        <p:nvSpPr>
          <p:cNvPr id="8195" name="Rectangle 3"/>
          <p:cNvSpPr>
            <a:spLocks noGrp="1" noChangeArrowheads="1"/>
          </p:cNvSpPr>
          <p:nvPr>
            <p:ph type="subTitle" idx="1"/>
          </p:nvPr>
        </p:nvSpPr>
        <p:spPr>
          <a:xfrm>
            <a:off x="3429000" y="5621338"/>
            <a:ext cx="5621338" cy="192087"/>
          </a:xfrm>
        </p:spPr>
        <p:txBody>
          <a:bodyPr lIns="0" tIns="0" rIns="0" bIns="0"/>
          <a:lstStyle>
            <a:lvl1pPr marL="0" indent="0">
              <a:lnSpc>
                <a:spcPct val="90000"/>
              </a:lnSpc>
              <a:spcBef>
                <a:spcPct val="0"/>
              </a:spcBef>
              <a:buClrTx/>
              <a:buFontTx/>
              <a:buNone/>
              <a:defRPr sz="1400" b="0">
                <a:solidFill>
                  <a:srgbClr val="FFFF66"/>
                </a:solidFill>
              </a:defRPr>
            </a:lvl1pPr>
          </a:lstStyle>
          <a:p>
            <a:pPr lvl="0"/>
            <a:r>
              <a:rPr lang="en-US" altLang="en-US" noProof="0"/>
              <a:t>Click to edit Master subtitle style</a:t>
            </a:r>
          </a:p>
        </p:txBody>
      </p:sp>
      <p:sp>
        <p:nvSpPr>
          <p:cNvPr id="6" name="Rectangle 8">
            <a:extLst>
              <a:ext uri="{FF2B5EF4-FFF2-40B4-BE49-F238E27FC236}">
                <a16:creationId xmlns:a16="http://schemas.microsoft.com/office/drawing/2014/main" id="{939E8295-D36A-40F2-957A-C43CEE12D075}"/>
              </a:ext>
            </a:extLst>
          </p:cNvPr>
          <p:cNvSpPr>
            <a:spLocks noGrp="1" noChangeArrowheads="1"/>
          </p:cNvSpPr>
          <p:nvPr>
            <p:ph type="sldNum" sz="quarter" idx="10"/>
          </p:nvPr>
        </p:nvSpPr>
        <p:spPr/>
        <p:txBody>
          <a:bodyPr/>
          <a:lstStyle>
            <a:lvl1pPr>
              <a:defRPr/>
            </a:lvl1pPr>
          </a:lstStyle>
          <a:p>
            <a:pPr>
              <a:defRPr/>
            </a:pPr>
            <a:fld id="{232D42EE-F869-4DBF-A2C7-7062ABF54755}" type="slidenum">
              <a:rPr lang="en-US" altLang="en-US"/>
              <a:pPr>
                <a:defRPr/>
              </a:pPr>
              <a:t>‹#›</a:t>
            </a:fld>
            <a:endParaRPr lang="en-US" altLang="en-US"/>
          </a:p>
        </p:txBody>
      </p:sp>
      <p:sp>
        <p:nvSpPr>
          <p:cNvPr id="7" name="Rectangle 9">
            <a:extLst>
              <a:ext uri="{FF2B5EF4-FFF2-40B4-BE49-F238E27FC236}">
                <a16:creationId xmlns:a16="http://schemas.microsoft.com/office/drawing/2014/main" id="{F2B4F8D9-7F17-424B-A784-DDF5D5AB3CB8}"/>
              </a:ext>
            </a:extLst>
          </p:cNvPr>
          <p:cNvSpPr>
            <a:spLocks noGrp="1" noChangeArrowheads="1"/>
          </p:cNvSpPr>
          <p:nvPr>
            <p:ph type="dt" sz="half" idx="11"/>
          </p:nvPr>
        </p:nvSpPr>
        <p:spPr/>
        <p:txBody>
          <a:bodyPr/>
          <a:lstStyle>
            <a:lvl1pPr>
              <a:defRPr/>
            </a:lvl1pPr>
          </a:lstStyle>
          <a:p>
            <a:pPr>
              <a:defRPr/>
            </a:pPr>
            <a:endParaRPr lang="en-US" altLang="en-US"/>
          </a:p>
        </p:txBody>
      </p:sp>
      <p:sp>
        <p:nvSpPr>
          <p:cNvPr id="8" name="Rectangle 10">
            <a:extLst>
              <a:ext uri="{FF2B5EF4-FFF2-40B4-BE49-F238E27FC236}">
                <a16:creationId xmlns:a16="http://schemas.microsoft.com/office/drawing/2014/main" id="{8E133588-A8EE-4F55-BECD-6BBDCE402591}"/>
              </a:ext>
            </a:extLst>
          </p:cNvPr>
          <p:cNvSpPr>
            <a:spLocks noGrp="1" noChangeArrowheads="1"/>
          </p:cNvSpPr>
          <p:nvPr>
            <p:ph type="ftr" sz="quarter" idx="12"/>
          </p:nvPr>
        </p:nvSpPr>
        <p:spPr>
          <a:xfrm>
            <a:off x="2520950" y="6630988"/>
            <a:ext cx="4100513" cy="198437"/>
          </a:xfrm>
        </p:spPr>
        <p:txBody>
          <a:bodyPr/>
          <a:lstStyle>
            <a:lvl1pPr algn="ctr">
              <a:defRPr/>
            </a:lvl1pPr>
          </a:lstStyle>
          <a:p>
            <a:pPr>
              <a:defRPr/>
            </a:pPr>
            <a:endParaRPr lang="en-US" altLang="en-US"/>
          </a:p>
        </p:txBody>
      </p:sp>
    </p:spTree>
    <p:extLst>
      <p:ext uri="{BB962C8B-B14F-4D97-AF65-F5344CB8AC3E}">
        <p14:creationId xmlns:p14="http://schemas.microsoft.com/office/powerpoint/2010/main" val="46975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4AEB1145-7AC3-463D-B9F4-94184BBE1328}"/>
              </a:ext>
            </a:extLst>
          </p:cNvPr>
          <p:cNvSpPr>
            <a:spLocks noGrp="1" noChangeArrowheads="1"/>
          </p:cNvSpPr>
          <p:nvPr>
            <p:ph type="sldNum" sz="quarter" idx="10"/>
          </p:nvPr>
        </p:nvSpPr>
        <p:spPr>
          <a:ln/>
        </p:spPr>
        <p:txBody>
          <a:bodyPr/>
          <a:lstStyle>
            <a:lvl1pPr>
              <a:defRPr/>
            </a:lvl1pPr>
          </a:lstStyle>
          <a:p>
            <a:pPr>
              <a:defRPr/>
            </a:pPr>
            <a:fld id="{32EB78ED-B988-41C4-AA15-B5411B3D76B0}" type="slidenum">
              <a:rPr lang="en-US" altLang="en-US"/>
              <a:pPr>
                <a:defRPr/>
              </a:pPr>
              <a:t>‹#›</a:t>
            </a:fld>
            <a:endParaRPr lang="en-US" altLang="en-US"/>
          </a:p>
        </p:txBody>
      </p:sp>
      <p:sp>
        <p:nvSpPr>
          <p:cNvPr id="5" name="Rectangle 9">
            <a:extLst>
              <a:ext uri="{FF2B5EF4-FFF2-40B4-BE49-F238E27FC236}">
                <a16:creationId xmlns:a16="http://schemas.microsoft.com/office/drawing/2014/main" id="{AD4F6B87-6F38-475B-A740-F0A81B91D59A}"/>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66446E55-5DB1-42B5-A72C-C6045E8F5D1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2529881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80F11CF-29EB-48B4-8592-8230A614726A}"/>
              </a:ext>
            </a:extLst>
          </p:cNvPr>
          <p:cNvSpPr>
            <a:spLocks noGrp="1" noChangeArrowheads="1"/>
          </p:cNvSpPr>
          <p:nvPr>
            <p:ph type="sldNum" sz="quarter" idx="10"/>
          </p:nvPr>
        </p:nvSpPr>
        <p:spPr>
          <a:ln/>
        </p:spPr>
        <p:txBody>
          <a:bodyPr/>
          <a:lstStyle>
            <a:lvl1pPr>
              <a:defRPr/>
            </a:lvl1pPr>
          </a:lstStyle>
          <a:p>
            <a:pPr>
              <a:defRPr/>
            </a:pPr>
            <a:fld id="{7A9AC299-5EE3-47C2-9C19-F44CEAB7CE20}" type="slidenum">
              <a:rPr lang="en-US" altLang="en-US"/>
              <a:pPr>
                <a:defRPr/>
              </a:pPr>
              <a:t>‹#›</a:t>
            </a:fld>
            <a:endParaRPr lang="en-US" altLang="en-US"/>
          </a:p>
        </p:txBody>
      </p:sp>
      <p:sp>
        <p:nvSpPr>
          <p:cNvPr id="5" name="Rectangle 9">
            <a:extLst>
              <a:ext uri="{FF2B5EF4-FFF2-40B4-BE49-F238E27FC236}">
                <a16:creationId xmlns:a16="http://schemas.microsoft.com/office/drawing/2014/main" id="{B03E3ACA-041A-4F61-A278-1416589B7CE8}"/>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1208227-3F79-4084-A5D4-F0A7AA8A339B}"/>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7766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937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48238" y="1371600"/>
            <a:ext cx="4102100" cy="19431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a:extLst>
              <a:ext uri="{FF2B5EF4-FFF2-40B4-BE49-F238E27FC236}">
                <a16:creationId xmlns:a16="http://schemas.microsoft.com/office/drawing/2014/main" id="{5507A98F-2D25-40C8-A134-DA7453D2C61D}"/>
              </a:ext>
            </a:extLst>
          </p:cNvPr>
          <p:cNvSpPr>
            <a:spLocks noGrp="1" noChangeArrowheads="1"/>
          </p:cNvSpPr>
          <p:nvPr>
            <p:ph type="sldNum" sz="quarter" idx="10"/>
          </p:nvPr>
        </p:nvSpPr>
        <p:spPr>
          <a:ln/>
        </p:spPr>
        <p:txBody>
          <a:bodyPr/>
          <a:lstStyle>
            <a:lvl1pPr>
              <a:defRPr/>
            </a:lvl1pPr>
          </a:lstStyle>
          <a:p>
            <a:pPr>
              <a:defRPr/>
            </a:pPr>
            <a:fld id="{5A84DDB4-49C4-44EE-8835-576FA233E43A}" type="slidenum">
              <a:rPr lang="en-US" altLang="en-US"/>
              <a:pPr>
                <a:defRPr/>
              </a:pPr>
              <a:t>‹#›</a:t>
            </a:fld>
            <a:endParaRPr lang="en-US" altLang="en-US"/>
          </a:p>
        </p:txBody>
      </p:sp>
      <p:sp>
        <p:nvSpPr>
          <p:cNvPr id="6" name="Rectangle 9">
            <a:extLst>
              <a:ext uri="{FF2B5EF4-FFF2-40B4-BE49-F238E27FC236}">
                <a16:creationId xmlns:a16="http://schemas.microsoft.com/office/drawing/2014/main" id="{2E1FD6E8-1D7D-4213-978B-2B90D3FCEE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4B514C45-A4B6-42A3-9E5A-D7DB68D6461D}"/>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226272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a:extLst>
              <a:ext uri="{FF2B5EF4-FFF2-40B4-BE49-F238E27FC236}">
                <a16:creationId xmlns:a16="http://schemas.microsoft.com/office/drawing/2014/main" id="{09A38B28-8CC8-46B3-9978-E371B29C1DA1}"/>
              </a:ext>
            </a:extLst>
          </p:cNvPr>
          <p:cNvSpPr>
            <a:spLocks noGrp="1" noChangeArrowheads="1"/>
          </p:cNvSpPr>
          <p:nvPr>
            <p:ph type="sldNum" sz="quarter" idx="10"/>
          </p:nvPr>
        </p:nvSpPr>
        <p:spPr>
          <a:ln/>
        </p:spPr>
        <p:txBody>
          <a:bodyPr/>
          <a:lstStyle>
            <a:lvl1pPr>
              <a:defRPr/>
            </a:lvl1pPr>
          </a:lstStyle>
          <a:p>
            <a:pPr>
              <a:defRPr/>
            </a:pPr>
            <a:fld id="{297643E9-2589-4723-ACB8-DF52B6C589A5}" type="slidenum">
              <a:rPr lang="en-US" altLang="en-US"/>
              <a:pPr>
                <a:defRPr/>
              </a:pPr>
              <a:t>‹#›</a:t>
            </a:fld>
            <a:endParaRPr lang="en-US" altLang="en-US"/>
          </a:p>
        </p:txBody>
      </p:sp>
      <p:sp>
        <p:nvSpPr>
          <p:cNvPr id="8" name="Rectangle 9">
            <a:extLst>
              <a:ext uri="{FF2B5EF4-FFF2-40B4-BE49-F238E27FC236}">
                <a16:creationId xmlns:a16="http://schemas.microsoft.com/office/drawing/2014/main" id="{72146003-3E35-4906-BBAD-E28B9AE52380}"/>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9" name="Rectangle 10">
            <a:extLst>
              <a:ext uri="{FF2B5EF4-FFF2-40B4-BE49-F238E27FC236}">
                <a16:creationId xmlns:a16="http://schemas.microsoft.com/office/drawing/2014/main" id="{3DED8B77-99C9-4B7D-8492-20DF7E9A6C64}"/>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74001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a:extLst>
              <a:ext uri="{FF2B5EF4-FFF2-40B4-BE49-F238E27FC236}">
                <a16:creationId xmlns:a16="http://schemas.microsoft.com/office/drawing/2014/main" id="{982B685B-6665-43F6-AC3A-DD050788F125}"/>
              </a:ext>
            </a:extLst>
          </p:cNvPr>
          <p:cNvSpPr>
            <a:spLocks noGrp="1" noChangeArrowheads="1"/>
          </p:cNvSpPr>
          <p:nvPr>
            <p:ph type="sldNum" sz="quarter" idx="10"/>
          </p:nvPr>
        </p:nvSpPr>
        <p:spPr>
          <a:ln/>
        </p:spPr>
        <p:txBody>
          <a:bodyPr/>
          <a:lstStyle>
            <a:lvl1pPr>
              <a:defRPr/>
            </a:lvl1pPr>
          </a:lstStyle>
          <a:p>
            <a:pPr>
              <a:defRPr/>
            </a:pPr>
            <a:fld id="{60BB3514-8CA2-49AE-8105-1543F9399838}" type="slidenum">
              <a:rPr lang="en-US" altLang="en-US"/>
              <a:pPr>
                <a:defRPr/>
              </a:pPr>
              <a:t>‹#›</a:t>
            </a:fld>
            <a:endParaRPr lang="en-US" altLang="en-US"/>
          </a:p>
        </p:txBody>
      </p:sp>
      <p:sp>
        <p:nvSpPr>
          <p:cNvPr id="4" name="Rectangle 9">
            <a:extLst>
              <a:ext uri="{FF2B5EF4-FFF2-40B4-BE49-F238E27FC236}">
                <a16:creationId xmlns:a16="http://schemas.microsoft.com/office/drawing/2014/main" id="{98CD29E5-584B-4AAA-90F2-CB8FC2A1ECB7}"/>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5" name="Rectangle 10">
            <a:extLst>
              <a:ext uri="{FF2B5EF4-FFF2-40B4-BE49-F238E27FC236}">
                <a16:creationId xmlns:a16="http://schemas.microsoft.com/office/drawing/2014/main" id="{605B8869-899F-4453-9EE8-ACF8EF1CB021}"/>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79239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7B33F86-54CD-4E86-9463-96FAE8CEA521}"/>
              </a:ext>
            </a:extLst>
          </p:cNvPr>
          <p:cNvSpPr>
            <a:spLocks noGrp="1" noChangeArrowheads="1"/>
          </p:cNvSpPr>
          <p:nvPr>
            <p:ph type="sldNum" sz="quarter" idx="10"/>
          </p:nvPr>
        </p:nvSpPr>
        <p:spPr>
          <a:ln/>
        </p:spPr>
        <p:txBody>
          <a:bodyPr/>
          <a:lstStyle>
            <a:lvl1pPr>
              <a:defRPr/>
            </a:lvl1pPr>
          </a:lstStyle>
          <a:p>
            <a:pPr>
              <a:defRPr/>
            </a:pPr>
            <a:fld id="{0550E751-5F85-4861-9219-B1FCFC538317}" type="slidenum">
              <a:rPr lang="en-US" altLang="en-US"/>
              <a:pPr>
                <a:defRPr/>
              </a:pPr>
              <a:t>‹#›</a:t>
            </a:fld>
            <a:endParaRPr lang="en-US" altLang="en-US"/>
          </a:p>
        </p:txBody>
      </p:sp>
      <p:sp>
        <p:nvSpPr>
          <p:cNvPr id="3" name="Rectangle 9">
            <a:extLst>
              <a:ext uri="{FF2B5EF4-FFF2-40B4-BE49-F238E27FC236}">
                <a16:creationId xmlns:a16="http://schemas.microsoft.com/office/drawing/2014/main" id="{DC8D5D27-70E4-45FA-8C8C-8FD7D97A3023}"/>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4" name="Rectangle 10">
            <a:extLst>
              <a:ext uri="{FF2B5EF4-FFF2-40B4-BE49-F238E27FC236}">
                <a16:creationId xmlns:a16="http://schemas.microsoft.com/office/drawing/2014/main" id="{9FCC6E30-4D97-4C90-9867-42A283690D0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8818273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63CF4FD7-EAC8-4069-9E4D-AD459E014ADA}"/>
              </a:ext>
            </a:extLst>
          </p:cNvPr>
          <p:cNvSpPr>
            <a:spLocks noGrp="1" noChangeArrowheads="1"/>
          </p:cNvSpPr>
          <p:nvPr>
            <p:ph type="sldNum" sz="quarter" idx="10"/>
          </p:nvPr>
        </p:nvSpPr>
        <p:spPr>
          <a:ln/>
        </p:spPr>
        <p:txBody>
          <a:bodyPr/>
          <a:lstStyle>
            <a:lvl1pPr>
              <a:defRPr/>
            </a:lvl1pPr>
          </a:lstStyle>
          <a:p>
            <a:pPr>
              <a:defRPr/>
            </a:pPr>
            <a:fld id="{28BDFA09-7B4C-4F08-AEF6-C7AD6A82971B}" type="slidenum">
              <a:rPr lang="en-US" altLang="en-US"/>
              <a:pPr>
                <a:defRPr/>
              </a:pPr>
              <a:t>‹#›</a:t>
            </a:fld>
            <a:endParaRPr lang="en-US" altLang="en-US"/>
          </a:p>
        </p:txBody>
      </p:sp>
      <p:sp>
        <p:nvSpPr>
          <p:cNvPr id="6" name="Rectangle 9">
            <a:extLst>
              <a:ext uri="{FF2B5EF4-FFF2-40B4-BE49-F238E27FC236}">
                <a16:creationId xmlns:a16="http://schemas.microsoft.com/office/drawing/2014/main" id="{4C8AFBFA-9F16-47CB-B417-DEE6390B8EB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1EB5F64D-D41D-416D-A433-73B9C28C55C5}"/>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1500114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CBC1C123-DF25-4003-BCFE-52D089FA7D13}"/>
              </a:ext>
            </a:extLst>
          </p:cNvPr>
          <p:cNvSpPr>
            <a:spLocks noGrp="1" noChangeArrowheads="1"/>
          </p:cNvSpPr>
          <p:nvPr>
            <p:ph type="sldNum" sz="quarter" idx="10"/>
          </p:nvPr>
        </p:nvSpPr>
        <p:spPr>
          <a:ln/>
        </p:spPr>
        <p:txBody>
          <a:bodyPr/>
          <a:lstStyle>
            <a:lvl1pPr>
              <a:defRPr/>
            </a:lvl1pPr>
          </a:lstStyle>
          <a:p>
            <a:pPr>
              <a:defRPr/>
            </a:pPr>
            <a:fld id="{7B2E2F38-1313-4491-9CD3-AF9F93721F6E}" type="slidenum">
              <a:rPr lang="en-US" altLang="en-US"/>
              <a:pPr>
                <a:defRPr/>
              </a:pPr>
              <a:t>‹#›</a:t>
            </a:fld>
            <a:endParaRPr lang="en-US" altLang="en-US"/>
          </a:p>
        </p:txBody>
      </p:sp>
      <p:sp>
        <p:nvSpPr>
          <p:cNvPr id="6" name="Rectangle 9">
            <a:extLst>
              <a:ext uri="{FF2B5EF4-FFF2-40B4-BE49-F238E27FC236}">
                <a16:creationId xmlns:a16="http://schemas.microsoft.com/office/drawing/2014/main" id="{01950045-200E-42EF-B731-AF3DAEF16EF5}"/>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7" name="Rectangle 10">
            <a:extLst>
              <a:ext uri="{FF2B5EF4-FFF2-40B4-BE49-F238E27FC236}">
                <a16:creationId xmlns:a16="http://schemas.microsoft.com/office/drawing/2014/main" id="{2A7AEEB3-E396-43B1-A568-75615C923E1A}"/>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044306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30EE42AC-7562-40E7-8E53-96865415C863}"/>
              </a:ext>
            </a:extLst>
          </p:cNvPr>
          <p:cNvSpPr>
            <a:spLocks noGrp="1" noChangeArrowheads="1"/>
          </p:cNvSpPr>
          <p:nvPr>
            <p:ph type="sldNum" sz="quarter" idx="10"/>
          </p:nvPr>
        </p:nvSpPr>
        <p:spPr>
          <a:ln/>
        </p:spPr>
        <p:txBody>
          <a:bodyPr/>
          <a:lstStyle>
            <a:lvl1pPr>
              <a:defRPr/>
            </a:lvl1pPr>
          </a:lstStyle>
          <a:p>
            <a:pPr>
              <a:defRPr/>
            </a:pPr>
            <a:fld id="{B0C72B41-5A16-4CCC-B9D1-0A23B80AF53D}" type="slidenum">
              <a:rPr lang="en-US" altLang="en-US"/>
              <a:pPr>
                <a:defRPr/>
              </a:pPr>
              <a:t>‹#›</a:t>
            </a:fld>
            <a:endParaRPr lang="en-US" altLang="en-US"/>
          </a:p>
        </p:txBody>
      </p:sp>
      <p:sp>
        <p:nvSpPr>
          <p:cNvPr id="5" name="Rectangle 9">
            <a:extLst>
              <a:ext uri="{FF2B5EF4-FFF2-40B4-BE49-F238E27FC236}">
                <a16:creationId xmlns:a16="http://schemas.microsoft.com/office/drawing/2014/main" id="{79EA2A65-526C-45FC-8DE4-D9499DCE11C4}"/>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9206BAA2-3721-430D-A285-59EC766B1EBE}"/>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386259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1188" y="498475"/>
            <a:ext cx="2089150" cy="28162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93738" y="498475"/>
            <a:ext cx="6115050" cy="28162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a:extLst>
              <a:ext uri="{FF2B5EF4-FFF2-40B4-BE49-F238E27FC236}">
                <a16:creationId xmlns:a16="http://schemas.microsoft.com/office/drawing/2014/main" id="{02A41FE3-EFE6-4728-A2A5-C1F9C353CEC3}"/>
              </a:ext>
            </a:extLst>
          </p:cNvPr>
          <p:cNvSpPr>
            <a:spLocks noGrp="1" noChangeArrowheads="1"/>
          </p:cNvSpPr>
          <p:nvPr>
            <p:ph type="sldNum" sz="quarter" idx="10"/>
          </p:nvPr>
        </p:nvSpPr>
        <p:spPr>
          <a:ln/>
        </p:spPr>
        <p:txBody>
          <a:bodyPr/>
          <a:lstStyle>
            <a:lvl1pPr>
              <a:defRPr/>
            </a:lvl1pPr>
          </a:lstStyle>
          <a:p>
            <a:pPr>
              <a:defRPr/>
            </a:pPr>
            <a:fld id="{51A942F2-169B-4BA8-BB35-7DFFAF5ED0FA}" type="slidenum">
              <a:rPr lang="en-US" altLang="en-US"/>
              <a:pPr>
                <a:defRPr/>
              </a:pPr>
              <a:t>‹#›</a:t>
            </a:fld>
            <a:endParaRPr lang="en-US" altLang="en-US"/>
          </a:p>
        </p:txBody>
      </p:sp>
      <p:sp>
        <p:nvSpPr>
          <p:cNvPr id="5" name="Rectangle 9">
            <a:extLst>
              <a:ext uri="{FF2B5EF4-FFF2-40B4-BE49-F238E27FC236}">
                <a16:creationId xmlns:a16="http://schemas.microsoft.com/office/drawing/2014/main" id="{C99482AE-626E-4B53-B5B1-317D5C44C06C}"/>
              </a:ext>
            </a:extLst>
          </p:cNvPr>
          <p:cNvSpPr>
            <a:spLocks noGrp="1" noChangeArrowheads="1"/>
          </p:cNvSpPr>
          <p:nvPr>
            <p:ph type="dt" sz="half" idx="11"/>
          </p:nvPr>
        </p:nvSpPr>
        <p:spPr>
          <a:ln/>
        </p:spPr>
        <p:txBody>
          <a:bodyPr/>
          <a:lstStyle>
            <a:lvl1pPr>
              <a:defRPr/>
            </a:lvl1pPr>
          </a:lstStyle>
          <a:p>
            <a:pPr>
              <a:defRPr/>
            </a:pPr>
            <a:endParaRPr lang="en-US" altLang="en-US"/>
          </a:p>
        </p:txBody>
      </p:sp>
      <p:sp>
        <p:nvSpPr>
          <p:cNvPr id="6" name="Rectangle 10">
            <a:extLst>
              <a:ext uri="{FF2B5EF4-FFF2-40B4-BE49-F238E27FC236}">
                <a16:creationId xmlns:a16="http://schemas.microsoft.com/office/drawing/2014/main" id="{06F29DB3-5480-4224-80E3-AF897F925DF3}"/>
              </a:ext>
            </a:extLst>
          </p:cNvPr>
          <p:cNvSpPr>
            <a:spLocks noGrp="1" noChangeArrowheads="1"/>
          </p:cNvSpPr>
          <p:nvPr>
            <p:ph type="ftr" sz="quarter" idx="12"/>
          </p:nvPr>
        </p:nvSpPr>
        <p:spPr>
          <a:ln/>
        </p:spPr>
        <p:txBody>
          <a:bodyPr/>
          <a:lstStyle>
            <a:lvl1pPr>
              <a:defRPr/>
            </a:lvl1pPr>
          </a:lstStyle>
          <a:p>
            <a:pPr>
              <a:defRPr/>
            </a:pPr>
            <a:endParaRPr lang="en-US" altLang="en-US"/>
          </a:p>
        </p:txBody>
      </p:sp>
    </p:spTree>
    <p:extLst>
      <p:ext uri="{BB962C8B-B14F-4D97-AF65-F5344CB8AC3E}">
        <p14:creationId xmlns:p14="http://schemas.microsoft.com/office/powerpoint/2010/main" val="3956012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99688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1927029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3615373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1261562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1889483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3257349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8516879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35714826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23056881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40305675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1455589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50279E87-C5DE-4A35-A0CB-1A5D9CD4B84D}"/>
              </a:ext>
            </a:extLst>
          </p:cNvPr>
          <p:cNvSpPr>
            <a:spLocks noGrp="1" noChangeArrowheads="1"/>
          </p:cNvSpPr>
          <p:nvPr>
            <p:ph type="title"/>
          </p:nvPr>
        </p:nvSpPr>
        <p:spPr bwMode="auto">
          <a:xfrm>
            <a:off x="693738" y="498475"/>
            <a:ext cx="8356600" cy="506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b" anchorCtr="0" compatLnSpc="1">
            <a:prstTxWarp prst="textNoShape">
              <a:avLst/>
            </a:prstTxWarp>
            <a:spAutoFit/>
          </a:bodyPr>
          <a:lstStyle/>
          <a:p>
            <a:pPr lvl="0"/>
            <a:r>
              <a:rPr lang="en-US" altLang="en-US"/>
              <a:t>Click to edit Master title style</a:t>
            </a:r>
          </a:p>
        </p:txBody>
      </p:sp>
      <p:sp>
        <p:nvSpPr>
          <p:cNvPr id="1027" name="Rectangle 3">
            <a:extLst>
              <a:ext uri="{FF2B5EF4-FFF2-40B4-BE49-F238E27FC236}">
                <a16:creationId xmlns:a16="http://schemas.microsoft.com/office/drawing/2014/main" id="{096A42F7-FCE7-45A0-B651-A2E12754CC0B}"/>
              </a:ext>
            </a:extLst>
          </p:cNvPr>
          <p:cNvSpPr>
            <a:spLocks noGrp="1" noChangeArrowheads="1"/>
          </p:cNvSpPr>
          <p:nvPr>
            <p:ph type="body" idx="1"/>
          </p:nvPr>
        </p:nvSpPr>
        <p:spPr bwMode="auto">
          <a:xfrm>
            <a:off x="693738" y="1371600"/>
            <a:ext cx="8356600" cy="194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spAutoFit/>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Line 7">
            <a:extLst>
              <a:ext uri="{FF2B5EF4-FFF2-40B4-BE49-F238E27FC236}">
                <a16:creationId xmlns:a16="http://schemas.microsoft.com/office/drawing/2014/main" id="{9730CEBE-3A42-415D-BC47-A70457DF7049}"/>
              </a:ext>
            </a:extLst>
          </p:cNvPr>
          <p:cNvSpPr>
            <a:spLocks noChangeShapeType="1"/>
          </p:cNvSpPr>
          <p:nvPr/>
        </p:nvSpPr>
        <p:spPr bwMode="auto">
          <a:xfrm>
            <a:off x="0" y="1016000"/>
            <a:ext cx="9144000" cy="0"/>
          </a:xfrm>
          <a:prstGeom prst="line">
            <a:avLst/>
          </a:prstGeom>
          <a:noFill/>
          <a:ln w="38100">
            <a:solidFill>
              <a:srgbClr val="ED1A2D"/>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7176" name="Rectangle 8">
            <a:extLst>
              <a:ext uri="{FF2B5EF4-FFF2-40B4-BE49-F238E27FC236}">
                <a16:creationId xmlns:a16="http://schemas.microsoft.com/office/drawing/2014/main" id="{6F7809B0-F987-43AF-ADB6-E87A5BB4F236}"/>
              </a:ext>
            </a:extLst>
          </p:cNvPr>
          <p:cNvSpPr>
            <a:spLocks noGrp="1" noChangeArrowheads="1"/>
          </p:cNvSpPr>
          <p:nvPr>
            <p:ph type="sldNum" sz="quarter" idx="4"/>
          </p:nvPr>
        </p:nvSpPr>
        <p:spPr bwMode="auto">
          <a:xfrm>
            <a:off x="0" y="6477000"/>
            <a:ext cx="7620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653" tIns="48326" rIns="96653" bIns="48326" numCol="1" anchor="t" anchorCtr="0" compatLnSpc="1">
            <a:prstTxWarp prst="textNoShape">
              <a:avLst/>
            </a:prstTxWarp>
          </a:bodyPr>
          <a:lstStyle>
            <a:lvl1pPr algn="ctr" defTabSz="966788" eaLnBrk="1" hangingPunct="1">
              <a:defRPr sz="1600"/>
            </a:lvl1pPr>
          </a:lstStyle>
          <a:p>
            <a:pPr>
              <a:defRPr/>
            </a:pPr>
            <a:fld id="{6C0A8CB2-1A93-44C9-A1C2-802483E0C766}" type="slidenum">
              <a:rPr lang="en-US" altLang="en-US"/>
              <a:pPr>
                <a:defRPr/>
              </a:pPr>
              <a:t>‹#›</a:t>
            </a:fld>
            <a:endParaRPr lang="en-US" altLang="en-US"/>
          </a:p>
        </p:txBody>
      </p:sp>
      <p:sp>
        <p:nvSpPr>
          <p:cNvPr id="7177" name="Rectangle 9">
            <a:extLst>
              <a:ext uri="{FF2B5EF4-FFF2-40B4-BE49-F238E27FC236}">
                <a16:creationId xmlns:a16="http://schemas.microsoft.com/office/drawing/2014/main" id="{8F480DC0-0117-4102-A1AF-17A4370064E2}"/>
              </a:ext>
            </a:extLst>
          </p:cNvPr>
          <p:cNvSpPr>
            <a:spLocks noGrp="1" noChangeArrowheads="1"/>
          </p:cNvSpPr>
          <p:nvPr>
            <p:ph type="dt" sz="half" idx="2"/>
          </p:nvPr>
        </p:nvSpPr>
        <p:spPr bwMode="auto">
          <a:xfrm>
            <a:off x="1065213" y="6630988"/>
            <a:ext cx="2133600" cy="2270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800">
                <a:latin typeface="Arial Narrow" panose="020B0606020202030204" pitchFamily="34" charset="0"/>
              </a:defRPr>
            </a:lvl1pPr>
          </a:lstStyle>
          <a:p>
            <a:pPr>
              <a:defRPr/>
            </a:pPr>
            <a:endParaRPr lang="en-US" altLang="en-US"/>
          </a:p>
        </p:txBody>
      </p:sp>
      <p:sp>
        <p:nvSpPr>
          <p:cNvPr id="7178" name="Rectangle 10">
            <a:extLst>
              <a:ext uri="{FF2B5EF4-FFF2-40B4-BE49-F238E27FC236}">
                <a16:creationId xmlns:a16="http://schemas.microsoft.com/office/drawing/2014/main" id="{19F33B54-0734-40E1-B021-E9F5E13D3FCC}"/>
              </a:ext>
            </a:extLst>
          </p:cNvPr>
          <p:cNvSpPr>
            <a:spLocks noGrp="1" noChangeArrowheads="1"/>
          </p:cNvSpPr>
          <p:nvPr>
            <p:ph type="ftr" sz="quarter" idx="3"/>
          </p:nvPr>
        </p:nvSpPr>
        <p:spPr bwMode="auto">
          <a:xfrm>
            <a:off x="2289175" y="6630988"/>
            <a:ext cx="4100513" cy="198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b="1">
                <a:solidFill>
                  <a:srgbClr val="ED1A2D"/>
                </a:solidFill>
                <a:latin typeface="Arial Narrow" panose="020B0606020202030204" pitchFamily="34" charset="0"/>
              </a:defRPr>
            </a:lvl1pPr>
          </a:lstStyle>
          <a:p>
            <a:pPr>
              <a:defRPr/>
            </a:pPr>
            <a:endParaRPr lang="en-US" altLang="en-US"/>
          </a:p>
        </p:txBody>
      </p:sp>
      <p:sp>
        <p:nvSpPr>
          <p:cNvPr id="1032" name="Rectangle 13">
            <a:extLst>
              <a:ext uri="{FF2B5EF4-FFF2-40B4-BE49-F238E27FC236}">
                <a16:creationId xmlns:a16="http://schemas.microsoft.com/office/drawing/2014/main" id="{A8422979-4191-4D24-83E7-B6EB21A9AE65}"/>
              </a:ext>
            </a:extLst>
          </p:cNvPr>
          <p:cNvSpPr>
            <a:spLocks noChangeArrowheads="1"/>
          </p:cNvSpPr>
          <p:nvPr/>
        </p:nvSpPr>
        <p:spPr bwMode="auto">
          <a:xfrm>
            <a:off x="2055813" y="0"/>
            <a:ext cx="57245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1000" b="1">
              <a:solidFill>
                <a:srgbClr val="ED1A2D"/>
              </a:solidFill>
              <a:latin typeface="Arial Narrow" panose="020B0606020202030204" pitchFamily="34" charset="0"/>
            </a:endParaRPr>
          </a:p>
        </p:txBody>
      </p:sp>
    </p:spTree>
  </p:cSld>
  <p:clrMap bg1="lt1" tx1="dk1" bg2="lt2" tx2="dk2" accent1="accent1" accent2="accent2" accent3="accent3" accent4="accent4" accent5="accent5" accent6="accent6" hlink="hlink" folHlink="folHlink"/>
  <p:sldLayoutIdLst>
    <p:sldLayoutId id="2147483709"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66788" rtl="0" eaLnBrk="0" fontAlgn="base" hangingPunct="0">
        <a:lnSpc>
          <a:spcPct val="90000"/>
        </a:lnSpc>
        <a:spcBef>
          <a:spcPct val="0"/>
        </a:spcBef>
        <a:spcAft>
          <a:spcPct val="0"/>
        </a:spcAft>
        <a:defRPr sz="3000" b="1" kern="1200">
          <a:solidFill>
            <a:schemeClr val="tx1"/>
          </a:solidFill>
          <a:latin typeface="+mj-lt"/>
          <a:ea typeface="+mj-ea"/>
          <a:cs typeface="+mj-cs"/>
        </a:defRPr>
      </a:lvl1pPr>
      <a:lvl2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2pPr>
      <a:lvl3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3pPr>
      <a:lvl4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4pPr>
      <a:lvl5pPr algn="l" defTabSz="966788" rtl="0" eaLnBrk="0" fontAlgn="base" hangingPunct="0">
        <a:lnSpc>
          <a:spcPct val="90000"/>
        </a:lnSpc>
        <a:spcBef>
          <a:spcPct val="0"/>
        </a:spcBef>
        <a:spcAft>
          <a:spcPct val="0"/>
        </a:spcAft>
        <a:defRPr sz="3000" b="1">
          <a:solidFill>
            <a:schemeClr val="tx1"/>
          </a:solidFill>
          <a:latin typeface="Tahoma" panose="020B0604030504040204" pitchFamily="34" charset="0"/>
        </a:defRPr>
      </a:lvl5pPr>
      <a:lvl6pPr marL="457200" algn="l" defTabSz="966788" rtl="0" fontAlgn="base">
        <a:lnSpc>
          <a:spcPct val="90000"/>
        </a:lnSpc>
        <a:spcBef>
          <a:spcPct val="0"/>
        </a:spcBef>
        <a:spcAft>
          <a:spcPct val="0"/>
        </a:spcAft>
        <a:defRPr sz="3000" b="1">
          <a:solidFill>
            <a:schemeClr val="tx1"/>
          </a:solidFill>
          <a:latin typeface="Tahoma" panose="020B0604030504040204" pitchFamily="34" charset="0"/>
        </a:defRPr>
      </a:lvl6pPr>
      <a:lvl7pPr marL="914400" algn="l" defTabSz="966788" rtl="0" fontAlgn="base">
        <a:lnSpc>
          <a:spcPct val="90000"/>
        </a:lnSpc>
        <a:spcBef>
          <a:spcPct val="0"/>
        </a:spcBef>
        <a:spcAft>
          <a:spcPct val="0"/>
        </a:spcAft>
        <a:defRPr sz="3000" b="1">
          <a:solidFill>
            <a:schemeClr val="tx1"/>
          </a:solidFill>
          <a:latin typeface="Tahoma" panose="020B0604030504040204" pitchFamily="34" charset="0"/>
        </a:defRPr>
      </a:lvl7pPr>
      <a:lvl8pPr marL="1371600" algn="l" defTabSz="966788" rtl="0" fontAlgn="base">
        <a:lnSpc>
          <a:spcPct val="90000"/>
        </a:lnSpc>
        <a:spcBef>
          <a:spcPct val="0"/>
        </a:spcBef>
        <a:spcAft>
          <a:spcPct val="0"/>
        </a:spcAft>
        <a:defRPr sz="3000" b="1">
          <a:solidFill>
            <a:schemeClr val="tx1"/>
          </a:solidFill>
          <a:latin typeface="Tahoma" panose="020B0604030504040204" pitchFamily="34" charset="0"/>
        </a:defRPr>
      </a:lvl8pPr>
      <a:lvl9pPr marL="1828800" algn="l" defTabSz="966788" rtl="0" fontAlgn="base">
        <a:lnSpc>
          <a:spcPct val="90000"/>
        </a:lnSpc>
        <a:spcBef>
          <a:spcPct val="0"/>
        </a:spcBef>
        <a:spcAft>
          <a:spcPct val="0"/>
        </a:spcAft>
        <a:defRPr sz="3000" b="1">
          <a:solidFill>
            <a:schemeClr val="tx1"/>
          </a:solidFill>
          <a:latin typeface="Tahoma" panose="020B0604030504040204" pitchFamily="34" charset="0"/>
        </a:defRPr>
      </a:lvl9pPr>
    </p:titleStyle>
    <p:bodyStyle>
      <a:lvl1pPr marL="228600" indent="-228600" algn="l" defTabSz="966788" rtl="0" eaLnBrk="0" fontAlgn="base" hangingPunct="0">
        <a:lnSpc>
          <a:spcPct val="85000"/>
        </a:lnSpc>
        <a:spcBef>
          <a:spcPct val="35000"/>
        </a:spcBef>
        <a:spcAft>
          <a:spcPct val="0"/>
        </a:spcAft>
        <a:buClr>
          <a:srgbClr val="006699"/>
        </a:buClr>
        <a:buFont typeface="Wingdings" panose="05000000000000000000" pitchFamily="2" charset="2"/>
        <a:buChar char="§"/>
        <a:defRPr sz="2400" b="1" kern="1200">
          <a:solidFill>
            <a:schemeClr val="tx1"/>
          </a:solidFill>
          <a:latin typeface="+mn-lt"/>
          <a:ea typeface="+mn-ea"/>
          <a:cs typeface="+mn-cs"/>
        </a:defRPr>
      </a:lvl1pPr>
      <a:lvl2pPr marL="576263" indent="-233363"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2pPr>
      <a:lvl3pPr marL="925513" indent="-234950"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3pPr>
      <a:lvl4pPr marL="1282700"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4pPr>
      <a:lvl5pPr marL="1639888" indent="-242888" algn="l" defTabSz="966788" rtl="0" eaLnBrk="0" fontAlgn="base" hangingPunct="0">
        <a:lnSpc>
          <a:spcPct val="85000"/>
        </a:lnSpc>
        <a:spcBef>
          <a:spcPct val="20000"/>
        </a:spcBef>
        <a:spcAft>
          <a:spcPct val="0"/>
        </a:spcAft>
        <a:buClr>
          <a:srgbClr val="006699"/>
        </a:buClr>
        <a:buFont typeface="Wingdings" panose="05000000000000000000" pitchFamily="2" charset="2"/>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304983708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283335" y="2757170"/>
            <a:ext cx="8860665" cy="2420750"/>
          </a:xfrm>
        </p:spPr>
        <p:txBody>
          <a:bodyPr rtlCol="0" anchor="t">
            <a:normAutofit/>
          </a:bodyPr>
          <a:lstStyle/>
          <a:p>
            <a:pPr fontAlgn="auto">
              <a:lnSpc>
                <a:spcPct val="120000"/>
              </a:lnSpc>
              <a:spcAft>
                <a:spcPts val="0"/>
              </a:spcAft>
              <a:defRPr/>
            </a:pPr>
            <a:r>
              <a:rPr lang="en-US" altLang="en-US" sz="4000" b="1" dirty="0">
                <a:highlight>
                  <a:srgbClr val="FFFF00"/>
                </a:highlight>
              </a:rPr>
              <a:t>Week 5</a:t>
            </a:r>
            <a:br>
              <a:rPr lang="en-US" altLang="en-US" sz="4000" b="1" dirty="0">
                <a:highlight>
                  <a:srgbClr val="FFFF00"/>
                </a:highlight>
              </a:rPr>
            </a:br>
            <a:r>
              <a:rPr lang="en-US" altLang="en-US" sz="4000" b="1" dirty="0">
                <a:highlight>
                  <a:srgbClr val="FFFF00"/>
                </a:highlight>
              </a:rPr>
              <a:t>Teamwork, Leadership and  Management for Projects</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41666" y="1296325"/>
            <a:ext cx="8860665" cy="1098330"/>
          </a:xfrm>
        </p:spPr>
        <p:txBody>
          <a:bodyPr>
            <a:normAutofit/>
          </a:bodyPr>
          <a:lstStyle/>
          <a:p>
            <a:r>
              <a:rPr lang="en-GB" b="1" dirty="0">
                <a:solidFill>
                  <a:srgbClr val="FF0000"/>
                </a:solidFill>
              </a:rPr>
              <a:t>Managing Projects in the Organisation BMSW 5104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1373811"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248186" y="672337"/>
            <a:ext cx="8647610" cy="223984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2400" dirty="0">
                <a:solidFill>
                  <a:srgbClr val="090909"/>
                </a:solidFill>
                <a:cs typeface="Arial" panose="020B0604020202020204" pitchFamily="34" charset="0"/>
              </a:rPr>
              <a:t>Understanding how different people  work and communicate</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Teamwork</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Leadership</a:t>
            </a:r>
          </a:p>
          <a:p>
            <a:pPr marL="342900" indent="-342900">
              <a:lnSpc>
                <a:spcPct val="150000"/>
              </a:lnSpc>
              <a:buClr>
                <a:srgbClr val="FF0000"/>
              </a:buClr>
              <a:buSzPct val="60000"/>
              <a:buFont typeface="Wingdings" panose="05000000000000000000" pitchFamily="2" charset="2"/>
              <a:buChar char="Ø"/>
            </a:pPr>
            <a:r>
              <a:rPr lang="en-US" sz="2400" dirty="0">
                <a:solidFill>
                  <a:srgbClr val="090909"/>
                </a:solidFill>
                <a:cs typeface="Arial" panose="020B0604020202020204" pitchFamily="34" charset="0"/>
              </a:rPr>
              <a:t>Communication</a:t>
            </a: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F2B5AA-7631-4C43-A11A-3990B1A60C34}"/>
              </a:ext>
            </a:extLst>
          </p:cNvPr>
          <p:cNvSpPr txBox="1"/>
          <p:nvPr/>
        </p:nvSpPr>
        <p:spPr>
          <a:xfrm>
            <a:off x="3918665" y="1393554"/>
            <a:ext cx="3332141" cy="5778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0000"/>
              </a:buClr>
              <a:buSzPct val="60000"/>
            </a:pPr>
            <a:r>
              <a:rPr lang="en-US" sz="2400" dirty="0">
                <a:solidFill>
                  <a:srgbClr val="090909"/>
                </a:solidFill>
                <a:cs typeface="Arial" panose="020B0604020202020204" pitchFamily="34" charset="0"/>
              </a:rPr>
              <a:t>Teams</a:t>
            </a:r>
          </a:p>
        </p:txBody>
      </p:sp>
    </p:spTree>
    <p:extLst>
      <p:ext uri="{BB962C8B-B14F-4D97-AF65-F5344CB8AC3E}">
        <p14:creationId xmlns:p14="http://schemas.microsoft.com/office/powerpoint/2010/main" val="3149423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the definition of a team?</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479257" y="834682"/>
            <a:ext cx="8185486" cy="4869431"/>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 team must have two or more members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have meaningful task interdependencies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hold specialized roles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use multiple information sources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hold shared and valued objectives and  goals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members are hierarchically organised</a:t>
            </a:r>
          </a:p>
          <a:p>
            <a:pPr marL="0" indent="0">
              <a:buClr>
                <a:srgbClr val="FF0000"/>
              </a:buClr>
              <a:buSzPct val="61000"/>
              <a:buNone/>
            </a:pPr>
            <a:r>
              <a:rPr lang="en-US" sz="2000" dirty="0">
                <a:latin typeface="Arial" panose="020B0604020202020204" pitchFamily="34" charset="0"/>
                <a:cs typeface="Arial" panose="020B0604020202020204" pitchFamily="34" charset="0"/>
              </a:rPr>
              <a:t>			Salas &amp; Cannon-Bowers (1998)</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8904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59498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Teams versus Groups</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What is the difference in the workplace?</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50468" y="1118018"/>
            <a:ext cx="8185486" cy="4110804"/>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Teams are formally structured and are pulled together to  serve an organisational need and are led by an individual with  hierarchical authority/responsibility.</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Groups are informally structured, do not serve any  organisational need, and may be led by anyone.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values and objectives are for the good of the  organisation, whereas group values may not be!</a:t>
            </a:r>
          </a:p>
        </p:txBody>
      </p:sp>
    </p:spTree>
    <p:extLst>
      <p:ext uri="{BB962C8B-B14F-4D97-AF65-F5344CB8AC3E}">
        <p14:creationId xmlns:p14="http://schemas.microsoft.com/office/powerpoint/2010/main" val="2311334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theory on how a Project  Manager forms a Project team</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50468" y="1118017"/>
            <a:ext cx="8185486" cy="4291109"/>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 the skill sets and number of people required</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Select individuals with the correct attitude, who will be  able to work together, or better still, select people you  like and trust!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Remove them from their functional departments  and locate them all together in a “Project Office”</a:t>
            </a: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Tell them what you want and leave them to it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Sit back and watch as the Project is delivered and revel in the  glory of it all</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7929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 reality?</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36614" y="637313"/>
            <a:ext cx="8558004" cy="4765960"/>
          </a:xfrm>
        </p:spPr>
        <p:txBody>
          <a:bodyPr>
            <a:normAutofit lnSpcReduction="10000"/>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Identify your resource needs and accept you’ll probably  only get about 50% of this!</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Request, through functional managers, the individuals  you would like for your project (the best ones, and  the ones you like)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Receive the ones that nobody likes, generally  because the functional managers don’t like you!</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Accept that the “team” cannot be located in one office, because none of the members likes each other</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Babysit and spoon feed for the entire duration of the  project, whilst worrying about your future!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51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How are teams structured?</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302983" y="762004"/>
            <a:ext cx="8558004" cy="4765960"/>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Balanced matrix - Project Manager shares delivery  responsibility with functional managers, who  control the resource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 or secondment matrix - personnel are  assigned by functional managers, who also  provide technical expertise</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Project team - dedicated resource, no functional  management input</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3702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Problems within groups</a:t>
            </a:r>
          </a:p>
        </p:txBody>
      </p:sp>
      <p:sp>
        <p:nvSpPr>
          <p:cNvPr id="6" name="Rectangle 3">
            <a:extLst>
              <a:ext uri="{FF2B5EF4-FFF2-40B4-BE49-F238E27FC236}">
                <a16:creationId xmlns:a16="http://schemas.microsoft.com/office/drawing/2014/main" id="{4A66F4DF-E314-4E28-8491-110401D97BDE}"/>
              </a:ext>
            </a:extLst>
          </p:cNvPr>
          <p:cNvSpPr>
            <a:spLocks noGrp="1" noChangeArrowheads="1"/>
          </p:cNvSpPr>
          <p:nvPr>
            <p:ph idx="1"/>
          </p:nvPr>
        </p:nvSpPr>
        <p:spPr>
          <a:xfrm>
            <a:off x="147144" y="914404"/>
            <a:ext cx="4023073" cy="4835232"/>
          </a:xfrm>
        </p:spPr>
        <p:txBody>
          <a:bodyPr>
            <a:normAutofit/>
          </a:bodyPr>
          <a:lstStyle/>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Bringing together a number of  people with different  personalities, skills, experiences  and opinions to form a team can  affect their ability to achieve a  common goal.</a:t>
            </a:r>
          </a:p>
          <a:p>
            <a:pPr>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Problems can arise from the  social interaction between  members or through poor team  management. Some of the main  factors affecting the group  performance are:</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4862944" y="914403"/>
            <a:ext cx="4225637" cy="4184069"/>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Domination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Quiet members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Distractions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Over-management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Personality clashes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Unclear roles and responsibilities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Communication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clarity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Time 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background knowledge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size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resources</a:t>
            </a:r>
          </a:p>
        </p:txBody>
      </p:sp>
    </p:spTree>
    <p:extLst>
      <p:ext uri="{BB962C8B-B14F-4D97-AF65-F5344CB8AC3E}">
        <p14:creationId xmlns:p14="http://schemas.microsoft.com/office/powerpoint/2010/main" val="1937675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1036132"/>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Do you recognise any of these  problems from your own  experience of teams?</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648689" y="1118017"/>
            <a:ext cx="4225637" cy="4184069"/>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Domination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Quiet members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Distractions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Over-management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Personality clashes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Unclear roles and responsibilities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Communication</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clarity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Time management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background knowledge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Team size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Lack of resources</a:t>
            </a:r>
          </a:p>
        </p:txBody>
      </p:sp>
    </p:spTree>
    <p:extLst>
      <p:ext uri="{BB962C8B-B14F-4D97-AF65-F5344CB8AC3E}">
        <p14:creationId xmlns:p14="http://schemas.microsoft.com/office/powerpoint/2010/main" val="2479500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185531" y="990347"/>
            <a:ext cx="448841" cy="3166110"/>
          </a:xfrm>
          <a:prstGeom prst="rect">
            <a:avLst/>
          </a:prstGeom>
        </p:spPr>
        <p:txBody>
          <a:bodyPr vert="vert270" wrap="square" lIns="0" tIns="0" rIns="0" bIns="0" rtlCol="0">
            <a:spAutoFit/>
          </a:bodyPr>
          <a:lstStyle/>
          <a:p>
            <a:pPr marL="19050">
              <a:lnSpc>
                <a:spcPts val="3465"/>
              </a:lnSpc>
            </a:pPr>
            <a:r>
              <a:rPr sz="3000" b="1" spc="-8" dirty="0">
                <a:solidFill>
                  <a:srgbClr val="FFFFFF"/>
                </a:solidFill>
                <a:latin typeface="Arial"/>
                <a:cs typeface="Arial"/>
              </a:rPr>
              <a:t>Managing</a:t>
            </a:r>
            <a:r>
              <a:rPr sz="3000" b="1" spc="-98" dirty="0">
                <a:solidFill>
                  <a:srgbClr val="FFFFFF"/>
                </a:solidFill>
                <a:latin typeface="Arial"/>
                <a:cs typeface="Arial"/>
              </a:rPr>
              <a:t> </a:t>
            </a:r>
            <a:r>
              <a:rPr sz="3000" b="1" spc="-8" dirty="0">
                <a:solidFill>
                  <a:srgbClr val="FFFFFF"/>
                </a:solidFill>
                <a:latin typeface="Arial"/>
                <a:cs typeface="Arial"/>
              </a:rPr>
              <a:t>People</a:t>
            </a:r>
            <a:endParaRPr sz="3000">
              <a:latin typeface="Arial"/>
              <a:cs typeface="Arial"/>
            </a:endParaRPr>
          </a:p>
        </p:txBody>
      </p:sp>
      <p:sp>
        <p:nvSpPr>
          <p:cNvPr id="3" name="object 3"/>
          <p:cNvSpPr txBox="1"/>
          <p:nvPr/>
        </p:nvSpPr>
        <p:spPr>
          <a:xfrm>
            <a:off x="480792" y="1383602"/>
            <a:ext cx="2327407" cy="2348079"/>
          </a:xfrm>
          <a:prstGeom prst="rect">
            <a:avLst/>
          </a:prstGeom>
        </p:spPr>
        <p:txBody>
          <a:bodyPr vert="horz" wrap="square" lIns="0" tIns="41910" rIns="0" bIns="0" rtlCol="0">
            <a:spAutoFit/>
          </a:bodyPr>
          <a:lstStyle/>
          <a:p>
            <a:pPr marL="360997" indent="-342900">
              <a:spcBef>
                <a:spcPts val="330"/>
              </a:spcBef>
              <a:buClr>
                <a:srgbClr val="FF0000"/>
              </a:buClr>
              <a:buSzPct val="58000"/>
              <a:buFont typeface="Wingdings" panose="05000000000000000000" pitchFamily="2" charset="2"/>
              <a:buChar char="Ø"/>
              <a:tabLst>
                <a:tab pos="212408" algn="l"/>
              </a:tabLst>
            </a:pPr>
            <a:r>
              <a:rPr sz="2400" spc="-15" dirty="0">
                <a:cs typeface="Arial" panose="020B0604020202020204" pitchFamily="34" charset="0"/>
              </a:rPr>
              <a:t>Forming</a:t>
            </a:r>
            <a:endParaRPr sz="2400" dirty="0">
              <a:cs typeface="Arial" panose="020B0604020202020204" pitchFamily="34" charset="0"/>
            </a:endParaRPr>
          </a:p>
          <a:p>
            <a:pPr marL="364807" indent="-342900">
              <a:spcBef>
                <a:spcPts val="180"/>
              </a:spcBef>
              <a:buClr>
                <a:srgbClr val="FF0000"/>
              </a:buClr>
              <a:buSzPct val="58000"/>
              <a:buFont typeface="Wingdings" panose="05000000000000000000" pitchFamily="2" charset="2"/>
              <a:buChar char="Ø"/>
              <a:tabLst>
                <a:tab pos="215265" algn="l"/>
              </a:tabLst>
            </a:pPr>
            <a:r>
              <a:rPr sz="2400" spc="-15" dirty="0">
                <a:cs typeface="Arial" panose="020B0604020202020204" pitchFamily="34" charset="0"/>
              </a:rPr>
              <a:t>Storming</a:t>
            </a:r>
            <a:endParaRPr sz="2400" dirty="0">
              <a:cs typeface="Arial" panose="020B0604020202020204" pitchFamily="34" charset="0"/>
            </a:endParaRPr>
          </a:p>
          <a:p>
            <a:pPr marL="366712" indent="-342900">
              <a:spcBef>
                <a:spcPts val="300"/>
              </a:spcBef>
              <a:buClr>
                <a:srgbClr val="FF0000"/>
              </a:buClr>
              <a:buSzPct val="58000"/>
              <a:buFont typeface="Wingdings" panose="05000000000000000000" pitchFamily="2" charset="2"/>
              <a:buChar char="Ø"/>
              <a:tabLst>
                <a:tab pos="217170" algn="l"/>
              </a:tabLst>
            </a:pPr>
            <a:r>
              <a:rPr sz="2400" spc="-8" dirty="0">
                <a:cs typeface="Arial" panose="020B0604020202020204" pitchFamily="34" charset="0"/>
              </a:rPr>
              <a:t>Norming</a:t>
            </a:r>
            <a:endParaRPr sz="2400" dirty="0">
              <a:cs typeface="Arial" panose="020B0604020202020204" pitchFamily="34" charset="0"/>
            </a:endParaRPr>
          </a:p>
          <a:p>
            <a:pPr marL="366712" indent="-342900">
              <a:spcBef>
                <a:spcPts val="98"/>
              </a:spcBef>
              <a:buClr>
                <a:srgbClr val="FF0000"/>
              </a:buClr>
              <a:buSzPct val="58000"/>
              <a:buFont typeface="Wingdings" panose="05000000000000000000" pitchFamily="2" charset="2"/>
              <a:buChar char="Ø"/>
              <a:tabLst>
                <a:tab pos="217170" algn="l"/>
              </a:tabLst>
            </a:pPr>
            <a:r>
              <a:rPr sz="2400" spc="-23" dirty="0">
                <a:cs typeface="Arial" panose="020B0604020202020204" pitchFamily="34" charset="0"/>
              </a:rPr>
              <a:t>Performing</a:t>
            </a:r>
            <a:endParaRPr sz="2400" dirty="0">
              <a:cs typeface="Arial" panose="020B0604020202020204" pitchFamily="34" charset="0"/>
            </a:endParaRPr>
          </a:p>
          <a:p>
            <a:pPr marL="342900" marR="7620" indent="-342900">
              <a:spcBef>
                <a:spcPts val="83"/>
              </a:spcBef>
              <a:buClr>
                <a:srgbClr val="FF0000"/>
              </a:buClr>
              <a:buSzPct val="58000"/>
              <a:buFont typeface="Wingdings" panose="05000000000000000000" pitchFamily="2" charset="2"/>
              <a:buChar char="Ø"/>
              <a:tabLst>
                <a:tab pos="221933" algn="l"/>
              </a:tabLst>
            </a:pPr>
            <a:r>
              <a:rPr sz="2400" spc="-8" dirty="0">
                <a:cs typeface="Arial" panose="020B0604020202020204" pitchFamily="34" charset="0"/>
              </a:rPr>
              <a:t>Adjourning  </a:t>
            </a:r>
            <a:r>
              <a:rPr sz="2400" spc="-15" dirty="0">
                <a:cs typeface="Arial" panose="020B0604020202020204" pitchFamily="34" charset="0"/>
              </a:rPr>
              <a:t>(Mourn</a:t>
            </a:r>
            <a:r>
              <a:rPr sz="2400" spc="-23" dirty="0">
                <a:cs typeface="Arial" panose="020B0604020202020204" pitchFamily="34" charset="0"/>
              </a:rPr>
              <a:t>i</a:t>
            </a:r>
            <a:r>
              <a:rPr sz="2400" spc="-15" dirty="0">
                <a:cs typeface="Arial" panose="020B0604020202020204" pitchFamily="34" charset="0"/>
              </a:rPr>
              <a:t>ng)</a:t>
            </a:r>
            <a:endParaRPr sz="2400" dirty="0">
              <a:cs typeface="Arial" panose="020B0604020202020204" pitchFamily="34" charset="0"/>
            </a:endParaRPr>
          </a:p>
        </p:txBody>
      </p:sp>
      <p:sp>
        <p:nvSpPr>
          <p:cNvPr id="4" name="object 4"/>
          <p:cNvSpPr txBox="1"/>
          <p:nvPr/>
        </p:nvSpPr>
        <p:spPr>
          <a:xfrm>
            <a:off x="604005" y="4009339"/>
            <a:ext cx="2126750" cy="327013"/>
          </a:xfrm>
          <a:prstGeom prst="rect">
            <a:avLst/>
          </a:prstGeom>
        </p:spPr>
        <p:txBody>
          <a:bodyPr vert="horz" wrap="square" lIns="0" tIns="19050" rIns="0" bIns="0" rtlCol="0">
            <a:spAutoFit/>
          </a:bodyPr>
          <a:lstStyle/>
          <a:p>
            <a:pPr marL="19050">
              <a:spcBef>
                <a:spcPts val="150"/>
              </a:spcBef>
            </a:pPr>
            <a:r>
              <a:rPr sz="2000" i="1" spc="-15" dirty="0">
                <a:cs typeface="Arial" panose="020B0604020202020204" pitchFamily="34" charset="0"/>
              </a:rPr>
              <a:t>Tuckman</a:t>
            </a:r>
            <a:r>
              <a:rPr sz="2000" i="1" spc="-75" dirty="0">
                <a:cs typeface="Arial" panose="020B0604020202020204" pitchFamily="34" charset="0"/>
              </a:rPr>
              <a:t> </a:t>
            </a:r>
            <a:r>
              <a:rPr sz="2000" i="1" spc="-8" dirty="0">
                <a:cs typeface="Arial" panose="020B0604020202020204" pitchFamily="34" charset="0"/>
              </a:rPr>
              <a:t>(1965)</a:t>
            </a:r>
            <a:endParaRPr sz="2000" dirty="0">
              <a:cs typeface="Arial" panose="020B0604020202020204" pitchFamily="34" charset="0"/>
            </a:endParaRPr>
          </a:p>
        </p:txBody>
      </p:sp>
      <p:sp>
        <p:nvSpPr>
          <p:cNvPr id="5" name="object 5"/>
          <p:cNvSpPr txBox="1">
            <a:spLocks noGrp="1"/>
          </p:cNvSpPr>
          <p:nvPr>
            <p:ph type="title"/>
          </p:nvPr>
        </p:nvSpPr>
        <p:spPr>
          <a:xfrm>
            <a:off x="268514" y="294003"/>
            <a:ext cx="8606971" cy="696344"/>
          </a:xfrm>
          <a:prstGeom prst="rect">
            <a:avLst/>
          </a:prstGeom>
        </p:spPr>
        <p:txBody>
          <a:bodyPr vert="horz" wrap="square" lIns="0" tIns="19050" rIns="0" bIns="0" rtlCol="0" anchor="ctr">
            <a:spAutoFit/>
          </a:bodyPr>
          <a:lstStyle/>
          <a:p>
            <a:pPr marL="19050">
              <a:spcBef>
                <a:spcPts val="150"/>
              </a:spcBef>
            </a:pPr>
            <a:r>
              <a:rPr lang="en-US" altLang="en-US" sz="4400" b="1" dirty="0">
                <a:solidFill>
                  <a:srgbClr val="0070C0"/>
                </a:solidFill>
                <a:latin typeface="Arial" panose="020B0604020202020204" pitchFamily="34" charset="0"/>
                <a:cs typeface="Arial" panose="020B0604020202020204" pitchFamily="34" charset="0"/>
              </a:rPr>
              <a:t>Team formation and life cycle</a:t>
            </a:r>
            <a:endParaRPr spc="-15" dirty="0"/>
          </a:p>
        </p:txBody>
      </p:sp>
      <p:grpSp>
        <p:nvGrpSpPr>
          <p:cNvPr id="6" name="object 6"/>
          <p:cNvGrpSpPr/>
          <p:nvPr/>
        </p:nvGrpSpPr>
        <p:grpSpPr>
          <a:xfrm>
            <a:off x="5739431" y="1380029"/>
            <a:ext cx="1180148" cy="810578"/>
            <a:chOff x="3064287" y="920019"/>
            <a:chExt cx="786765" cy="540385"/>
          </a:xfrm>
        </p:grpSpPr>
        <p:sp>
          <p:nvSpPr>
            <p:cNvPr id="7" name="object 7"/>
            <p:cNvSpPr/>
            <p:nvPr/>
          </p:nvSpPr>
          <p:spPr>
            <a:xfrm>
              <a:off x="3066669" y="922401"/>
              <a:ext cx="781685" cy="535940"/>
            </a:xfrm>
            <a:custGeom>
              <a:avLst/>
              <a:gdLst/>
              <a:ahLst/>
              <a:cxnLst/>
              <a:rect l="l" t="t" r="r" b="b"/>
              <a:pathLst>
                <a:path w="781685" h="535940">
                  <a:moveTo>
                    <a:pt x="561086" y="0"/>
                  </a:moveTo>
                  <a:lnTo>
                    <a:pt x="532764" y="160654"/>
                  </a:lnTo>
                  <a:lnTo>
                    <a:pt x="504598" y="156321"/>
                  </a:lnTo>
                  <a:lnTo>
                    <a:pt x="476313" y="153225"/>
                  </a:lnTo>
                  <a:lnTo>
                    <a:pt x="447932" y="151368"/>
                  </a:lnTo>
                  <a:lnTo>
                    <a:pt x="419481" y="150749"/>
                  </a:lnTo>
                  <a:lnTo>
                    <a:pt x="368557" y="152735"/>
                  </a:lnTo>
                  <a:lnTo>
                    <a:pt x="318207" y="158643"/>
                  </a:lnTo>
                  <a:lnTo>
                    <a:pt x="268647" y="168397"/>
                  </a:lnTo>
                  <a:lnTo>
                    <a:pt x="220094" y="181920"/>
                  </a:lnTo>
                  <a:lnTo>
                    <a:pt x="172763" y="199136"/>
                  </a:lnTo>
                  <a:lnTo>
                    <a:pt x="126873" y="219968"/>
                  </a:lnTo>
                  <a:lnTo>
                    <a:pt x="82637" y="244341"/>
                  </a:lnTo>
                  <a:lnTo>
                    <a:pt x="40274" y="272178"/>
                  </a:lnTo>
                  <a:lnTo>
                    <a:pt x="0" y="303402"/>
                  </a:lnTo>
                  <a:lnTo>
                    <a:pt x="139826" y="470026"/>
                  </a:lnTo>
                  <a:lnTo>
                    <a:pt x="180650" y="439639"/>
                  </a:lnTo>
                  <a:lnTo>
                    <a:pt x="224437" y="414382"/>
                  </a:lnTo>
                  <a:lnTo>
                    <a:pt x="270700" y="394430"/>
                  </a:lnTo>
                  <a:lnTo>
                    <a:pt x="318953" y="379960"/>
                  </a:lnTo>
                  <a:lnTo>
                    <a:pt x="368709" y="371149"/>
                  </a:lnTo>
                  <a:lnTo>
                    <a:pt x="419481" y="368173"/>
                  </a:lnTo>
                  <a:lnTo>
                    <a:pt x="438431" y="368597"/>
                  </a:lnTo>
                  <a:lnTo>
                    <a:pt x="457358" y="369855"/>
                  </a:lnTo>
                  <a:lnTo>
                    <a:pt x="476238" y="371923"/>
                  </a:lnTo>
                  <a:lnTo>
                    <a:pt x="495046" y="374776"/>
                  </a:lnTo>
                  <a:lnTo>
                    <a:pt x="466725" y="535431"/>
                  </a:lnTo>
                  <a:lnTo>
                    <a:pt x="781558" y="314832"/>
                  </a:lnTo>
                  <a:lnTo>
                    <a:pt x="561086" y="0"/>
                  </a:lnTo>
                  <a:close/>
                </a:path>
              </a:pathLst>
            </a:custGeom>
            <a:solidFill>
              <a:srgbClr val="4F81BC"/>
            </a:solidFill>
          </p:spPr>
          <p:txBody>
            <a:bodyPr wrap="square" lIns="0" tIns="0" rIns="0" bIns="0" rtlCol="0"/>
            <a:lstStyle/>
            <a:p>
              <a:endParaRPr/>
            </a:p>
          </p:txBody>
        </p:sp>
        <p:sp>
          <p:nvSpPr>
            <p:cNvPr id="8" name="object 8"/>
            <p:cNvSpPr/>
            <p:nvPr/>
          </p:nvSpPr>
          <p:spPr>
            <a:xfrm>
              <a:off x="3066669" y="922401"/>
              <a:ext cx="781685" cy="535940"/>
            </a:xfrm>
            <a:custGeom>
              <a:avLst/>
              <a:gdLst/>
              <a:ahLst/>
              <a:cxnLst/>
              <a:rect l="l" t="t" r="r" b="b"/>
              <a:pathLst>
                <a:path w="781685" h="535940">
                  <a:moveTo>
                    <a:pt x="495046" y="374776"/>
                  </a:moveTo>
                  <a:lnTo>
                    <a:pt x="476238" y="371923"/>
                  </a:lnTo>
                  <a:lnTo>
                    <a:pt x="457358" y="369855"/>
                  </a:lnTo>
                  <a:lnTo>
                    <a:pt x="438431" y="368597"/>
                  </a:lnTo>
                  <a:lnTo>
                    <a:pt x="419481" y="368173"/>
                  </a:lnTo>
                  <a:lnTo>
                    <a:pt x="368709" y="371149"/>
                  </a:lnTo>
                  <a:lnTo>
                    <a:pt x="318953" y="379960"/>
                  </a:lnTo>
                  <a:lnTo>
                    <a:pt x="270700" y="394430"/>
                  </a:lnTo>
                  <a:lnTo>
                    <a:pt x="224437" y="414382"/>
                  </a:lnTo>
                  <a:lnTo>
                    <a:pt x="180650" y="439639"/>
                  </a:lnTo>
                  <a:lnTo>
                    <a:pt x="139826" y="470026"/>
                  </a:lnTo>
                  <a:lnTo>
                    <a:pt x="0" y="303402"/>
                  </a:lnTo>
                  <a:lnTo>
                    <a:pt x="40274" y="272178"/>
                  </a:lnTo>
                  <a:lnTo>
                    <a:pt x="82637" y="244341"/>
                  </a:lnTo>
                  <a:lnTo>
                    <a:pt x="126873" y="219968"/>
                  </a:lnTo>
                  <a:lnTo>
                    <a:pt x="172763" y="199136"/>
                  </a:lnTo>
                  <a:lnTo>
                    <a:pt x="220094" y="181920"/>
                  </a:lnTo>
                  <a:lnTo>
                    <a:pt x="268647" y="168397"/>
                  </a:lnTo>
                  <a:lnTo>
                    <a:pt x="318207" y="158643"/>
                  </a:lnTo>
                  <a:lnTo>
                    <a:pt x="368557" y="152735"/>
                  </a:lnTo>
                  <a:lnTo>
                    <a:pt x="419481" y="150749"/>
                  </a:lnTo>
                  <a:lnTo>
                    <a:pt x="447932" y="151368"/>
                  </a:lnTo>
                  <a:lnTo>
                    <a:pt x="476313" y="153225"/>
                  </a:lnTo>
                  <a:lnTo>
                    <a:pt x="504598" y="156321"/>
                  </a:lnTo>
                  <a:lnTo>
                    <a:pt x="532764" y="160654"/>
                  </a:lnTo>
                  <a:lnTo>
                    <a:pt x="561086" y="0"/>
                  </a:lnTo>
                  <a:lnTo>
                    <a:pt x="781558" y="314832"/>
                  </a:lnTo>
                  <a:lnTo>
                    <a:pt x="466725" y="535431"/>
                  </a:lnTo>
                  <a:lnTo>
                    <a:pt x="495046" y="374776"/>
                  </a:lnTo>
                  <a:close/>
                </a:path>
              </a:pathLst>
            </a:custGeom>
            <a:ln w="4762">
              <a:solidFill>
                <a:srgbClr val="000000"/>
              </a:solidFill>
            </a:ln>
          </p:spPr>
          <p:txBody>
            <a:bodyPr wrap="square" lIns="0" tIns="0" rIns="0" bIns="0" rtlCol="0"/>
            <a:lstStyle/>
            <a:p>
              <a:endParaRPr/>
            </a:p>
          </p:txBody>
        </p:sp>
      </p:grpSp>
      <p:grpSp>
        <p:nvGrpSpPr>
          <p:cNvPr id="9" name="object 9"/>
          <p:cNvGrpSpPr/>
          <p:nvPr/>
        </p:nvGrpSpPr>
        <p:grpSpPr>
          <a:xfrm>
            <a:off x="6948916" y="2876788"/>
            <a:ext cx="673418" cy="1014413"/>
            <a:chOff x="3870610" y="1917858"/>
            <a:chExt cx="448945" cy="676275"/>
          </a:xfrm>
        </p:grpSpPr>
        <p:sp>
          <p:nvSpPr>
            <p:cNvPr id="10" name="object 10"/>
            <p:cNvSpPr/>
            <p:nvPr/>
          </p:nvSpPr>
          <p:spPr>
            <a:xfrm>
              <a:off x="3872991" y="1920240"/>
              <a:ext cx="444500" cy="671195"/>
            </a:xfrm>
            <a:custGeom>
              <a:avLst/>
              <a:gdLst/>
              <a:ahLst/>
              <a:cxnLst/>
              <a:rect l="l" t="t" r="r" b="b"/>
              <a:pathLst>
                <a:path w="444500" h="671194">
                  <a:moveTo>
                    <a:pt x="434339" y="0"/>
                  </a:moveTo>
                  <a:lnTo>
                    <a:pt x="220217" y="37718"/>
                  </a:lnTo>
                  <a:lnTo>
                    <a:pt x="226063" y="88297"/>
                  </a:lnTo>
                  <a:lnTo>
                    <a:pt x="226003" y="138858"/>
                  </a:lnTo>
                  <a:lnTo>
                    <a:pt x="220122" y="188896"/>
                  </a:lnTo>
                  <a:lnTo>
                    <a:pt x="208505" y="237908"/>
                  </a:lnTo>
                  <a:lnTo>
                    <a:pt x="191237" y="285389"/>
                  </a:lnTo>
                  <a:lnTo>
                    <a:pt x="168401" y="330834"/>
                  </a:lnTo>
                  <a:lnTo>
                    <a:pt x="136844" y="378126"/>
                  </a:lnTo>
                  <a:lnTo>
                    <a:pt x="124967" y="392937"/>
                  </a:lnTo>
                  <a:lnTo>
                    <a:pt x="0" y="288035"/>
                  </a:lnTo>
                  <a:lnTo>
                    <a:pt x="33527" y="671067"/>
                  </a:lnTo>
                  <a:lnTo>
                    <a:pt x="416560" y="637539"/>
                  </a:lnTo>
                  <a:lnTo>
                    <a:pt x="291591" y="532764"/>
                  </a:lnTo>
                  <a:lnTo>
                    <a:pt x="309397" y="510555"/>
                  </a:lnTo>
                  <a:lnTo>
                    <a:pt x="342009" y="463899"/>
                  </a:lnTo>
                  <a:lnTo>
                    <a:pt x="380518" y="394461"/>
                  </a:lnTo>
                  <a:lnTo>
                    <a:pt x="400595" y="347916"/>
                  </a:lnTo>
                  <a:lnTo>
                    <a:pt x="416936" y="300133"/>
                  </a:lnTo>
                  <a:lnTo>
                    <a:pt x="429501" y="251338"/>
                  </a:lnTo>
                  <a:lnTo>
                    <a:pt x="438252" y="201754"/>
                  </a:lnTo>
                  <a:lnTo>
                    <a:pt x="443150" y="151605"/>
                  </a:lnTo>
                  <a:lnTo>
                    <a:pt x="444156" y="101113"/>
                  </a:lnTo>
                  <a:lnTo>
                    <a:pt x="441232" y="50504"/>
                  </a:lnTo>
                  <a:lnTo>
                    <a:pt x="434339" y="0"/>
                  </a:lnTo>
                  <a:close/>
                </a:path>
              </a:pathLst>
            </a:custGeom>
            <a:solidFill>
              <a:srgbClr val="4F81BC"/>
            </a:solidFill>
          </p:spPr>
          <p:txBody>
            <a:bodyPr wrap="square" lIns="0" tIns="0" rIns="0" bIns="0" rtlCol="0"/>
            <a:lstStyle/>
            <a:p>
              <a:endParaRPr/>
            </a:p>
          </p:txBody>
        </p:sp>
        <p:sp>
          <p:nvSpPr>
            <p:cNvPr id="11" name="object 11"/>
            <p:cNvSpPr/>
            <p:nvPr/>
          </p:nvSpPr>
          <p:spPr>
            <a:xfrm>
              <a:off x="3872991" y="1920240"/>
              <a:ext cx="444500" cy="671195"/>
            </a:xfrm>
            <a:custGeom>
              <a:avLst/>
              <a:gdLst/>
              <a:ahLst/>
              <a:cxnLst/>
              <a:rect l="l" t="t" r="r" b="b"/>
              <a:pathLst>
                <a:path w="444500" h="671194">
                  <a:moveTo>
                    <a:pt x="124967" y="392937"/>
                  </a:moveTo>
                  <a:lnTo>
                    <a:pt x="158597" y="347075"/>
                  </a:lnTo>
                  <a:lnTo>
                    <a:pt x="191237" y="285389"/>
                  </a:lnTo>
                  <a:lnTo>
                    <a:pt x="208505" y="237908"/>
                  </a:lnTo>
                  <a:lnTo>
                    <a:pt x="220122" y="188896"/>
                  </a:lnTo>
                  <a:lnTo>
                    <a:pt x="226003" y="138858"/>
                  </a:lnTo>
                  <a:lnTo>
                    <a:pt x="226063" y="88297"/>
                  </a:lnTo>
                  <a:lnTo>
                    <a:pt x="220217" y="37718"/>
                  </a:lnTo>
                  <a:lnTo>
                    <a:pt x="434339" y="0"/>
                  </a:lnTo>
                  <a:lnTo>
                    <a:pt x="441232" y="50504"/>
                  </a:lnTo>
                  <a:lnTo>
                    <a:pt x="444156" y="101113"/>
                  </a:lnTo>
                  <a:lnTo>
                    <a:pt x="443150" y="151605"/>
                  </a:lnTo>
                  <a:lnTo>
                    <a:pt x="438252" y="201754"/>
                  </a:lnTo>
                  <a:lnTo>
                    <a:pt x="429501" y="251338"/>
                  </a:lnTo>
                  <a:lnTo>
                    <a:pt x="416936" y="300133"/>
                  </a:lnTo>
                  <a:lnTo>
                    <a:pt x="400595" y="347916"/>
                  </a:lnTo>
                  <a:lnTo>
                    <a:pt x="380518" y="394461"/>
                  </a:lnTo>
                  <a:lnTo>
                    <a:pt x="356742" y="439546"/>
                  </a:lnTo>
                  <a:lnTo>
                    <a:pt x="326215" y="487584"/>
                  </a:lnTo>
                  <a:lnTo>
                    <a:pt x="291591" y="532764"/>
                  </a:lnTo>
                  <a:lnTo>
                    <a:pt x="416560" y="637539"/>
                  </a:lnTo>
                  <a:lnTo>
                    <a:pt x="33527" y="671067"/>
                  </a:lnTo>
                  <a:lnTo>
                    <a:pt x="0" y="288035"/>
                  </a:lnTo>
                  <a:lnTo>
                    <a:pt x="124967" y="392937"/>
                  </a:lnTo>
                  <a:close/>
                </a:path>
              </a:pathLst>
            </a:custGeom>
            <a:ln w="4762">
              <a:solidFill>
                <a:srgbClr val="000000"/>
              </a:solidFill>
            </a:ln>
          </p:spPr>
          <p:txBody>
            <a:bodyPr wrap="square" lIns="0" tIns="0" rIns="0" bIns="0" rtlCol="0"/>
            <a:lstStyle/>
            <a:p>
              <a:endParaRPr/>
            </a:p>
          </p:txBody>
        </p:sp>
      </p:grpSp>
      <p:grpSp>
        <p:nvGrpSpPr>
          <p:cNvPr id="12" name="object 12"/>
          <p:cNvGrpSpPr/>
          <p:nvPr/>
        </p:nvGrpSpPr>
        <p:grpSpPr>
          <a:xfrm>
            <a:off x="4952285" y="2943844"/>
            <a:ext cx="934403" cy="1031558"/>
            <a:chOff x="2539523" y="1962562"/>
            <a:chExt cx="622935" cy="687705"/>
          </a:xfrm>
        </p:grpSpPr>
        <p:sp>
          <p:nvSpPr>
            <p:cNvPr id="13" name="object 13"/>
            <p:cNvSpPr/>
            <p:nvPr/>
          </p:nvSpPr>
          <p:spPr>
            <a:xfrm>
              <a:off x="2541905" y="1964944"/>
              <a:ext cx="617855" cy="682625"/>
            </a:xfrm>
            <a:custGeom>
              <a:avLst/>
              <a:gdLst/>
              <a:ahLst/>
              <a:cxnLst/>
              <a:rect l="l" t="t" r="r" b="b"/>
              <a:pathLst>
                <a:path w="617855" h="682625">
                  <a:moveTo>
                    <a:pt x="162433" y="0"/>
                  </a:moveTo>
                  <a:lnTo>
                    <a:pt x="0" y="348360"/>
                  </a:lnTo>
                  <a:lnTo>
                    <a:pt x="153288" y="292607"/>
                  </a:lnTo>
                  <a:lnTo>
                    <a:pt x="163595" y="319149"/>
                  </a:lnTo>
                  <a:lnTo>
                    <a:pt x="187686" y="370707"/>
                  </a:lnTo>
                  <a:lnTo>
                    <a:pt x="228603" y="438741"/>
                  </a:lnTo>
                  <a:lnTo>
                    <a:pt x="258894" y="479408"/>
                  </a:lnTo>
                  <a:lnTo>
                    <a:pt x="292118" y="517459"/>
                  </a:lnTo>
                  <a:lnTo>
                    <a:pt x="328102" y="552747"/>
                  </a:lnTo>
                  <a:lnTo>
                    <a:pt x="366671" y="585125"/>
                  </a:lnTo>
                  <a:lnTo>
                    <a:pt x="407651" y="614449"/>
                  </a:lnTo>
                  <a:lnTo>
                    <a:pt x="450866" y="640571"/>
                  </a:lnTo>
                  <a:lnTo>
                    <a:pt x="496142" y="663345"/>
                  </a:lnTo>
                  <a:lnTo>
                    <a:pt x="543306" y="682624"/>
                  </a:lnTo>
                  <a:lnTo>
                    <a:pt x="617727" y="478281"/>
                  </a:lnTo>
                  <a:lnTo>
                    <a:pt x="571005" y="458090"/>
                  </a:lnTo>
                  <a:lnTo>
                    <a:pt x="527242" y="432783"/>
                  </a:lnTo>
                  <a:lnTo>
                    <a:pt x="486838" y="402685"/>
                  </a:lnTo>
                  <a:lnTo>
                    <a:pt x="450191" y="368121"/>
                  </a:lnTo>
                  <a:lnTo>
                    <a:pt x="417700" y="329415"/>
                  </a:lnTo>
                  <a:lnTo>
                    <a:pt x="389763" y="286892"/>
                  </a:lnTo>
                  <a:lnTo>
                    <a:pt x="364563" y="235922"/>
                  </a:lnTo>
                  <a:lnTo>
                    <a:pt x="357632" y="218185"/>
                  </a:lnTo>
                  <a:lnTo>
                    <a:pt x="510921" y="162432"/>
                  </a:lnTo>
                  <a:lnTo>
                    <a:pt x="162433" y="0"/>
                  </a:lnTo>
                  <a:close/>
                </a:path>
              </a:pathLst>
            </a:custGeom>
            <a:solidFill>
              <a:srgbClr val="4F81BC"/>
            </a:solidFill>
          </p:spPr>
          <p:txBody>
            <a:bodyPr wrap="square" lIns="0" tIns="0" rIns="0" bIns="0" rtlCol="0"/>
            <a:lstStyle/>
            <a:p>
              <a:endParaRPr/>
            </a:p>
          </p:txBody>
        </p:sp>
        <p:sp>
          <p:nvSpPr>
            <p:cNvPr id="14" name="object 14"/>
            <p:cNvSpPr/>
            <p:nvPr/>
          </p:nvSpPr>
          <p:spPr>
            <a:xfrm>
              <a:off x="2541905" y="1964944"/>
              <a:ext cx="617855" cy="682625"/>
            </a:xfrm>
            <a:custGeom>
              <a:avLst/>
              <a:gdLst/>
              <a:ahLst/>
              <a:cxnLst/>
              <a:rect l="l" t="t" r="r" b="b"/>
              <a:pathLst>
                <a:path w="617855" h="682625">
                  <a:moveTo>
                    <a:pt x="357632" y="218185"/>
                  </a:moveTo>
                  <a:lnTo>
                    <a:pt x="380617" y="270299"/>
                  </a:lnTo>
                  <a:lnTo>
                    <a:pt x="417700" y="329415"/>
                  </a:lnTo>
                  <a:lnTo>
                    <a:pt x="450191" y="368121"/>
                  </a:lnTo>
                  <a:lnTo>
                    <a:pt x="486838" y="402685"/>
                  </a:lnTo>
                  <a:lnTo>
                    <a:pt x="527242" y="432783"/>
                  </a:lnTo>
                  <a:lnTo>
                    <a:pt x="571005" y="458090"/>
                  </a:lnTo>
                  <a:lnTo>
                    <a:pt x="617727" y="478281"/>
                  </a:lnTo>
                  <a:lnTo>
                    <a:pt x="543306" y="682624"/>
                  </a:lnTo>
                  <a:lnTo>
                    <a:pt x="496142" y="663345"/>
                  </a:lnTo>
                  <a:lnTo>
                    <a:pt x="450866" y="640571"/>
                  </a:lnTo>
                  <a:lnTo>
                    <a:pt x="407651" y="614449"/>
                  </a:lnTo>
                  <a:lnTo>
                    <a:pt x="366671" y="585125"/>
                  </a:lnTo>
                  <a:lnTo>
                    <a:pt x="328102" y="552747"/>
                  </a:lnTo>
                  <a:lnTo>
                    <a:pt x="292118" y="517459"/>
                  </a:lnTo>
                  <a:lnTo>
                    <a:pt x="258894" y="479408"/>
                  </a:lnTo>
                  <a:lnTo>
                    <a:pt x="228603" y="438741"/>
                  </a:lnTo>
                  <a:lnTo>
                    <a:pt x="201422" y="395604"/>
                  </a:lnTo>
                  <a:lnTo>
                    <a:pt x="175069" y="345201"/>
                  </a:lnTo>
                  <a:lnTo>
                    <a:pt x="153288" y="292607"/>
                  </a:lnTo>
                  <a:lnTo>
                    <a:pt x="0" y="348360"/>
                  </a:lnTo>
                  <a:lnTo>
                    <a:pt x="162433" y="0"/>
                  </a:lnTo>
                  <a:lnTo>
                    <a:pt x="510921" y="162432"/>
                  </a:lnTo>
                  <a:lnTo>
                    <a:pt x="357632" y="218185"/>
                  </a:lnTo>
                  <a:close/>
                </a:path>
              </a:pathLst>
            </a:custGeom>
            <a:ln w="4762">
              <a:solidFill>
                <a:srgbClr val="000000"/>
              </a:solidFill>
            </a:ln>
          </p:spPr>
          <p:txBody>
            <a:bodyPr wrap="square" lIns="0" tIns="0" rIns="0" bIns="0" rtlCol="0"/>
            <a:lstStyle/>
            <a:p>
              <a:endParaRPr/>
            </a:p>
          </p:txBody>
        </p:sp>
      </p:grpSp>
      <p:sp>
        <p:nvSpPr>
          <p:cNvPr id="15" name="object 15"/>
          <p:cNvSpPr txBox="1"/>
          <p:nvPr/>
        </p:nvSpPr>
        <p:spPr>
          <a:xfrm>
            <a:off x="6971919" y="2227325"/>
            <a:ext cx="659130" cy="226985"/>
          </a:xfrm>
          <a:prstGeom prst="rect">
            <a:avLst/>
          </a:prstGeom>
        </p:spPr>
        <p:txBody>
          <a:bodyPr vert="horz" wrap="square" lIns="0" tIns="19050" rIns="0" bIns="0" rtlCol="0">
            <a:spAutoFit/>
          </a:bodyPr>
          <a:lstStyle/>
          <a:p>
            <a:pPr marL="19050">
              <a:spcBef>
                <a:spcPts val="150"/>
              </a:spcBef>
            </a:pPr>
            <a:r>
              <a:rPr sz="1350" b="1" dirty="0">
                <a:latin typeface="Carlito"/>
                <a:cs typeface="Carlito"/>
              </a:rPr>
              <a:t>No</a:t>
            </a:r>
            <a:r>
              <a:rPr sz="1350" b="1" spc="-8" dirty="0">
                <a:latin typeface="Carlito"/>
                <a:cs typeface="Carlito"/>
              </a:rPr>
              <a:t>rming</a:t>
            </a:r>
            <a:endParaRPr sz="1350">
              <a:latin typeface="Carlito"/>
              <a:cs typeface="Carlito"/>
            </a:endParaRPr>
          </a:p>
        </p:txBody>
      </p:sp>
      <p:sp>
        <p:nvSpPr>
          <p:cNvPr id="16" name="object 16"/>
          <p:cNvSpPr txBox="1"/>
          <p:nvPr/>
        </p:nvSpPr>
        <p:spPr>
          <a:xfrm>
            <a:off x="5953887" y="3835908"/>
            <a:ext cx="840105" cy="226985"/>
          </a:xfrm>
          <a:prstGeom prst="rect">
            <a:avLst/>
          </a:prstGeom>
        </p:spPr>
        <p:txBody>
          <a:bodyPr vert="horz" wrap="square" lIns="0" tIns="19050" rIns="0" bIns="0" rtlCol="0">
            <a:spAutoFit/>
          </a:bodyPr>
          <a:lstStyle/>
          <a:p>
            <a:pPr marL="19050">
              <a:spcBef>
                <a:spcPts val="150"/>
              </a:spcBef>
            </a:pPr>
            <a:r>
              <a:rPr sz="1350" b="1" spc="-8" dirty="0">
                <a:latin typeface="Carlito"/>
                <a:cs typeface="Carlito"/>
              </a:rPr>
              <a:t>Performing</a:t>
            </a:r>
            <a:endParaRPr sz="1350">
              <a:latin typeface="Carlito"/>
              <a:cs typeface="Carlito"/>
            </a:endParaRPr>
          </a:p>
        </p:txBody>
      </p:sp>
      <p:sp>
        <p:nvSpPr>
          <p:cNvPr id="17" name="object 17"/>
          <p:cNvSpPr txBox="1"/>
          <p:nvPr/>
        </p:nvSpPr>
        <p:spPr>
          <a:xfrm>
            <a:off x="5033391" y="2228468"/>
            <a:ext cx="687705" cy="226985"/>
          </a:xfrm>
          <a:prstGeom prst="rect">
            <a:avLst/>
          </a:prstGeom>
        </p:spPr>
        <p:txBody>
          <a:bodyPr vert="horz" wrap="square" lIns="0" tIns="19050" rIns="0" bIns="0" rtlCol="0">
            <a:spAutoFit/>
          </a:bodyPr>
          <a:lstStyle/>
          <a:p>
            <a:pPr marL="19050">
              <a:spcBef>
                <a:spcPts val="150"/>
              </a:spcBef>
            </a:pPr>
            <a:r>
              <a:rPr sz="1350" b="1" dirty="0">
                <a:latin typeface="Carlito"/>
                <a:cs typeface="Carlito"/>
              </a:rPr>
              <a:t>Storming</a:t>
            </a:r>
            <a:endParaRPr sz="1350">
              <a:latin typeface="Carlito"/>
              <a:cs typeface="Carlito"/>
            </a:endParaRPr>
          </a:p>
        </p:txBody>
      </p:sp>
      <p:sp>
        <p:nvSpPr>
          <p:cNvPr id="18" name="object 18"/>
          <p:cNvSpPr/>
          <p:nvPr/>
        </p:nvSpPr>
        <p:spPr>
          <a:xfrm>
            <a:off x="3878771" y="1391031"/>
            <a:ext cx="1125236" cy="1066752"/>
          </a:xfrm>
          <a:prstGeom prst="rect">
            <a:avLst/>
          </a:prstGeom>
          <a:blipFill>
            <a:blip r:embed="rId2" cstate="print"/>
            <a:stretch>
              <a:fillRect/>
            </a:stretch>
          </a:blipFill>
        </p:spPr>
        <p:txBody>
          <a:bodyPr wrap="square" lIns="0" tIns="0" rIns="0" bIns="0" rtlCol="0"/>
          <a:lstStyle/>
          <a:p>
            <a:endParaRPr/>
          </a:p>
        </p:txBody>
      </p:sp>
      <p:grpSp>
        <p:nvGrpSpPr>
          <p:cNvPr id="19" name="object 19"/>
          <p:cNvGrpSpPr/>
          <p:nvPr/>
        </p:nvGrpSpPr>
        <p:grpSpPr>
          <a:xfrm>
            <a:off x="5976984" y="4109949"/>
            <a:ext cx="788670" cy="944880"/>
            <a:chOff x="3222656" y="2739966"/>
            <a:chExt cx="525780" cy="629920"/>
          </a:xfrm>
        </p:grpSpPr>
        <p:sp>
          <p:nvSpPr>
            <p:cNvPr id="20" name="object 20"/>
            <p:cNvSpPr/>
            <p:nvPr/>
          </p:nvSpPr>
          <p:spPr>
            <a:xfrm>
              <a:off x="3225038" y="2742348"/>
              <a:ext cx="520700" cy="624840"/>
            </a:xfrm>
            <a:custGeom>
              <a:avLst/>
              <a:gdLst/>
              <a:ahLst/>
              <a:cxnLst/>
              <a:rect l="l" t="t" r="r" b="b"/>
              <a:pathLst>
                <a:path w="520700" h="624839">
                  <a:moveTo>
                    <a:pt x="390525" y="39154"/>
                  </a:moveTo>
                  <a:lnTo>
                    <a:pt x="130175" y="39154"/>
                  </a:lnTo>
                  <a:lnTo>
                    <a:pt x="130175" y="78193"/>
                  </a:lnTo>
                  <a:lnTo>
                    <a:pt x="390525" y="78193"/>
                  </a:lnTo>
                  <a:lnTo>
                    <a:pt x="390525" y="39154"/>
                  </a:lnTo>
                  <a:close/>
                </a:path>
                <a:path w="520700" h="624839">
                  <a:moveTo>
                    <a:pt x="390525" y="0"/>
                  </a:moveTo>
                  <a:lnTo>
                    <a:pt x="130175" y="0"/>
                  </a:lnTo>
                  <a:lnTo>
                    <a:pt x="130175" y="19519"/>
                  </a:lnTo>
                  <a:lnTo>
                    <a:pt x="390525" y="19519"/>
                  </a:lnTo>
                  <a:lnTo>
                    <a:pt x="390525" y="0"/>
                  </a:lnTo>
                  <a:close/>
                </a:path>
                <a:path w="520700" h="624839">
                  <a:moveTo>
                    <a:pt x="520700" y="468591"/>
                  </a:moveTo>
                  <a:lnTo>
                    <a:pt x="390525" y="468591"/>
                  </a:lnTo>
                  <a:lnTo>
                    <a:pt x="390525" y="97624"/>
                  </a:lnTo>
                  <a:lnTo>
                    <a:pt x="130175" y="97624"/>
                  </a:lnTo>
                  <a:lnTo>
                    <a:pt x="130175" y="468591"/>
                  </a:lnTo>
                  <a:lnTo>
                    <a:pt x="0" y="468591"/>
                  </a:lnTo>
                  <a:lnTo>
                    <a:pt x="260350" y="624674"/>
                  </a:lnTo>
                  <a:lnTo>
                    <a:pt x="520700" y="468591"/>
                  </a:lnTo>
                  <a:close/>
                </a:path>
              </a:pathLst>
            </a:custGeom>
            <a:solidFill>
              <a:srgbClr val="4F81BC"/>
            </a:solidFill>
          </p:spPr>
          <p:txBody>
            <a:bodyPr wrap="square" lIns="0" tIns="0" rIns="0" bIns="0" rtlCol="0"/>
            <a:lstStyle/>
            <a:p>
              <a:endParaRPr/>
            </a:p>
          </p:txBody>
        </p:sp>
        <p:sp>
          <p:nvSpPr>
            <p:cNvPr id="21" name="object 21"/>
            <p:cNvSpPr/>
            <p:nvPr/>
          </p:nvSpPr>
          <p:spPr>
            <a:xfrm>
              <a:off x="3225038" y="2742347"/>
              <a:ext cx="520700" cy="624840"/>
            </a:xfrm>
            <a:custGeom>
              <a:avLst/>
              <a:gdLst/>
              <a:ahLst/>
              <a:cxnLst/>
              <a:rect l="l" t="t" r="r" b="b"/>
              <a:pathLst>
                <a:path w="520700" h="624839">
                  <a:moveTo>
                    <a:pt x="520700" y="468593"/>
                  </a:moveTo>
                  <a:lnTo>
                    <a:pt x="390525" y="468593"/>
                  </a:lnTo>
                  <a:lnTo>
                    <a:pt x="390525" y="97626"/>
                  </a:lnTo>
                  <a:lnTo>
                    <a:pt x="130175" y="97626"/>
                  </a:lnTo>
                  <a:lnTo>
                    <a:pt x="130175" y="468593"/>
                  </a:lnTo>
                  <a:lnTo>
                    <a:pt x="0" y="468593"/>
                  </a:lnTo>
                  <a:lnTo>
                    <a:pt x="260350" y="624676"/>
                  </a:lnTo>
                  <a:lnTo>
                    <a:pt x="520700" y="468593"/>
                  </a:lnTo>
                  <a:close/>
                </a:path>
                <a:path w="520700" h="624839">
                  <a:moveTo>
                    <a:pt x="130175" y="78195"/>
                  </a:moveTo>
                  <a:lnTo>
                    <a:pt x="390525" y="78195"/>
                  </a:lnTo>
                  <a:lnTo>
                    <a:pt x="390525" y="39152"/>
                  </a:lnTo>
                  <a:lnTo>
                    <a:pt x="130175" y="39152"/>
                  </a:lnTo>
                  <a:lnTo>
                    <a:pt x="130175" y="78195"/>
                  </a:lnTo>
                  <a:close/>
                </a:path>
                <a:path w="520700" h="624839">
                  <a:moveTo>
                    <a:pt x="130175" y="19521"/>
                  </a:moveTo>
                  <a:lnTo>
                    <a:pt x="390525" y="19521"/>
                  </a:lnTo>
                  <a:lnTo>
                    <a:pt x="390525" y="0"/>
                  </a:lnTo>
                  <a:lnTo>
                    <a:pt x="130175" y="0"/>
                  </a:lnTo>
                  <a:lnTo>
                    <a:pt x="130175" y="19521"/>
                  </a:lnTo>
                  <a:close/>
                </a:path>
              </a:pathLst>
            </a:custGeom>
            <a:ln w="4762">
              <a:solidFill>
                <a:srgbClr val="000000"/>
              </a:solidFill>
            </a:ln>
          </p:spPr>
          <p:txBody>
            <a:bodyPr wrap="square" lIns="0" tIns="0" rIns="0" bIns="0" rtlCol="0"/>
            <a:lstStyle/>
            <a:p>
              <a:endParaRPr/>
            </a:p>
          </p:txBody>
        </p:sp>
      </p:grpSp>
      <p:sp>
        <p:nvSpPr>
          <p:cNvPr id="22" name="object 22"/>
          <p:cNvSpPr txBox="1"/>
          <p:nvPr/>
        </p:nvSpPr>
        <p:spPr>
          <a:xfrm>
            <a:off x="6597776" y="4495419"/>
            <a:ext cx="830580" cy="226985"/>
          </a:xfrm>
          <a:prstGeom prst="rect">
            <a:avLst/>
          </a:prstGeom>
        </p:spPr>
        <p:txBody>
          <a:bodyPr vert="horz" wrap="square" lIns="0" tIns="19050" rIns="0" bIns="0" rtlCol="0">
            <a:spAutoFit/>
          </a:bodyPr>
          <a:lstStyle/>
          <a:p>
            <a:pPr marL="19050">
              <a:spcBef>
                <a:spcPts val="150"/>
              </a:spcBef>
            </a:pPr>
            <a:r>
              <a:rPr sz="1350" b="1" spc="-8" dirty="0">
                <a:latin typeface="Carlito"/>
                <a:cs typeface="Carlito"/>
              </a:rPr>
              <a:t>Adjourning</a:t>
            </a:r>
            <a:endParaRPr sz="1350">
              <a:latin typeface="Carlito"/>
              <a:cs typeface="Carlit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Occurs when the group first  comes together.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Everybody is very polite and  tends to be on their best  behaviour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you are not necessarily seeing  authentic behaviour.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Conflict is seldom voiced directly,  although resentments can begin  to develop.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Since the grouping is new, the  individuals will be guarded in  their own opinions and generally  reserved.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This is particularly so in terms of  the more nervous and/or  subordinate members who may  never recover if they are  overlooked or dominated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group tends to defer to a  large extent to those who  emerge as leaders.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Testing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POLITE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IMPERSONAL</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WATCHFUL</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GUARDED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CONCERN FOR STRUCTURE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SILENCE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ANXIETY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DEPENDENCE ON LEADER</a:t>
            </a:r>
          </a:p>
        </p:txBody>
      </p:sp>
    </p:spTree>
    <p:extLst>
      <p:ext uri="{BB962C8B-B14F-4D97-AF65-F5344CB8AC3E}">
        <p14:creationId xmlns:p14="http://schemas.microsoft.com/office/powerpoint/2010/main" val="3520007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Ensure the team have time to get to know each other - maybe  suggest an icebreaker which EVERYONE has to contribute to.</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Clarify the purpose of the team and establish its objectives.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Promote a supportive environment and have some rules of  acceptable behaviour.</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9684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Begins when the team become  comfortable enough with each  other to show how they really  feel - this can be uncomfortable,  as it may be expressed as factions  forming, personality clashes, and  a stop to the compromising that  is seen at "forming "stage. Most  dangerously, communication can  break down if some team  members stop listening whilst  others are still unwilling to talk  openly.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True, this battle ground may  seem a little extreme for the  groups to which you belong - but  look beneath the veil of civility at  the seething sarcasm, invective  and innuendo - could your team  be storming?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Infighting (Storming)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CONFRONTING PEOPLE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OPTING OUT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SUB-GROUPING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CONFLICTS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FEELING STUCK</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NOISY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REBELLION</a:t>
            </a:r>
          </a:p>
        </p:txBody>
      </p:sp>
    </p:spTree>
    <p:extLst>
      <p:ext uri="{BB962C8B-B14F-4D97-AF65-F5344CB8AC3E}">
        <p14:creationId xmlns:p14="http://schemas.microsoft.com/office/powerpoint/2010/main" val="2423151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Storming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Understand that this is part of the team's  development.</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Define or re-define responsibilities.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Ensure roles, responsibilities and expectations are  understood.</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Manage the conflict (assertive, professional  behaviour)</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30037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Norming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Then comes the Norming.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At this stage the sub-groups begin  to recognize the merits of  working together and the in-  fighting subsides.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Since a new spirit of cooperation  is evident, every member begins  to feel secure in expressing their  own view points and these are  discussed openly with the whole  group.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 most significant  improvement is that people start  to listen to each other.</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Work methods become  established and recognized by the  group as a whole.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Getting organised (Norming)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CLEARER ROLES EMERGING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DEVELOPING SKILLS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ESTABLISHING PROCEDURES  AND NORMS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GIVING FEEDBACK</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CONFRONTING ISSUES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MORE OPEN EXCHANGES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MORE/BETTER LISTENING</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MOVE TO GROUP  COHESION</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9699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Norming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711202"/>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Be willing to give and take (and encourage others to do the same).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Get input from all members of the team about the procedures you will  use to achieve the task.</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Record your decisions and ensure everyone accepts them.</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Focus on group goals (rather than individuals).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If the team fails to “norm” it will lose motivation and direction  and is said to be ‘</a:t>
            </a:r>
            <a:r>
              <a:rPr lang="en-US" sz="2000" dirty="0" err="1">
                <a:latin typeface="Arial" panose="020B0604020202020204" pitchFamily="34" charset="0"/>
                <a:cs typeface="Arial" panose="020B0604020202020204" pitchFamily="34" charset="0"/>
              </a:rPr>
              <a:t>dorming</a:t>
            </a:r>
            <a:r>
              <a:rPr lang="en-US" sz="2000" dirty="0">
                <a:latin typeface="Arial" panose="020B0604020202020204" pitchFamily="34" charset="0"/>
                <a:cs typeface="Arial" panose="020B0604020202020204" pitchFamily="34" charset="0"/>
              </a:rPr>
              <a:t>’. The teams loses interest in the  task and work stops.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6494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Performing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And eventually: </a:t>
            </a:r>
            <a:r>
              <a:rPr lang="en-US" sz="2000" b="1" dirty="0">
                <a:latin typeface="Arial" panose="020B0604020202020204" pitchFamily="34" charset="0"/>
                <a:cs typeface="Arial" panose="020B0604020202020204" pitchFamily="34" charset="0"/>
              </a:rPr>
              <a:t>Performing</a:t>
            </a:r>
            <a:r>
              <a:rPr lang="en-US" sz="2000" dirty="0">
                <a:latin typeface="Arial" panose="020B0604020202020204" pitchFamily="34" charset="0"/>
                <a:cs typeface="Arial" panose="020B0604020202020204" pitchFamily="34" charset="0"/>
              </a:rPr>
              <a:t>. This  is the culmination, when the  group has settled on a system  which allows free and frank  exchange of views and a high  degree of support by the group  for each other and its own  decisions.</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Maintain an open style of  working.</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Share leadership.</a:t>
            </a:r>
          </a:p>
          <a:p>
            <a:pPr marL="0" indent="623888"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Trust others</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If the team are particularly  successful, they can go tribal,  when the only thing that matters  is the team itself. They lose their  focus on the task and the team  has become all important.</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
        <p:nvSpPr>
          <p:cNvPr id="6" name="Rectangle 3">
            <a:extLst>
              <a:ext uri="{FF2B5EF4-FFF2-40B4-BE49-F238E27FC236}">
                <a16:creationId xmlns:a16="http://schemas.microsoft.com/office/drawing/2014/main" id="{55109DF2-E1E6-47EE-9E61-7AB88DF48C69}"/>
              </a:ext>
            </a:extLst>
          </p:cNvPr>
          <p:cNvSpPr txBox="1">
            <a:spLocks noChangeArrowheads="1"/>
          </p:cNvSpPr>
          <p:nvPr/>
        </p:nvSpPr>
        <p:spPr>
          <a:xfrm>
            <a:off x="4829804" y="812800"/>
            <a:ext cx="4314196"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b="1" dirty="0">
                <a:latin typeface="Arial" panose="020B0604020202020204" pitchFamily="34" charset="0"/>
                <a:cs typeface="Arial" panose="020B0604020202020204" pitchFamily="34" charset="0"/>
              </a:rPr>
              <a:t>Mature Rapport (Performing) </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RESOURCEFUL - ENERGY  TASK RELATED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FLEXIBLE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OPENNESS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EFFECTIVE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CLOSE AND SUPPORTIVE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SETTLED  INTERDEPENDENCE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8377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Mourning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711202"/>
            <a:ext cx="8668482"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Finally, the team has to disband. If this is not  done well, the danger is that they will become  backward-looking, grieving for the past -  mourning.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can you do at this stage: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Celebrate the achievement of the group.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Look forward positively.</a:t>
            </a:r>
          </a:p>
        </p:txBody>
      </p:sp>
    </p:spTree>
    <p:extLst>
      <p:ext uri="{BB962C8B-B14F-4D97-AF65-F5344CB8AC3E}">
        <p14:creationId xmlns:p14="http://schemas.microsoft.com/office/powerpoint/2010/main" val="3556963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Performance</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127175" y="812800"/>
            <a:ext cx="4691568" cy="49344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In terms of performance, the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 starts at a level slightly  below the sum of the individuals'  levels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Drops abruptly</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Then climbs during to a new level  of Performing which is (hopefully)  well above the start.</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It is this elevated level of  performance which is the main  justification for using the group  process rather than a simple  group of staff.</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grpSp>
        <p:nvGrpSpPr>
          <p:cNvPr id="8" name="object 5">
            <a:extLst>
              <a:ext uri="{FF2B5EF4-FFF2-40B4-BE49-F238E27FC236}">
                <a16:creationId xmlns:a16="http://schemas.microsoft.com/office/drawing/2014/main" id="{30FB5F4F-185E-4022-AC2A-C133AA000813}"/>
              </a:ext>
            </a:extLst>
          </p:cNvPr>
          <p:cNvGrpSpPr/>
          <p:nvPr/>
        </p:nvGrpSpPr>
        <p:grpSpPr>
          <a:xfrm>
            <a:off x="5515429" y="1441696"/>
            <a:ext cx="3367314" cy="3725390"/>
            <a:chOff x="2569336" y="876300"/>
            <a:chExt cx="1964689" cy="2155190"/>
          </a:xfrm>
        </p:grpSpPr>
        <p:sp>
          <p:nvSpPr>
            <p:cNvPr id="9" name="object 6">
              <a:extLst>
                <a:ext uri="{FF2B5EF4-FFF2-40B4-BE49-F238E27FC236}">
                  <a16:creationId xmlns:a16="http://schemas.microsoft.com/office/drawing/2014/main" id="{83902E3A-9D26-4E10-865D-CC9C478B3D6E}"/>
                </a:ext>
              </a:extLst>
            </p:cNvPr>
            <p:cNvSpPr/>
            <p:nvPr/>
          </p:nvSpPr>
          <p:spPr>
            <a:xfrm>
              <a:off x="2569337" y="876299"/>
              <a:ext cx="1964689" cy="2155190"/>
            </a:xfrm>
            <a:custGeom>
              <a:avLst/>
              <a:gdLst/>
              <a:ahLst/>
              <a:cxnLst/>
              <a:rect l="l" t="t" r="r" b="b"/>
              <a:pathLst>
                <a:path w="1964689" h="2155190">
                  <a:moveTo>
                    <a:pt x="1964563" y="2133600"/>
                  </a:moveTo>
                  <a:lnTo>
                    <a:pt x="1950339" y="2126488"/>
                  </a:lnTo>
                  <a:lnTo>
                    <a:pt x="1921637" y="2112137"/>
                  </a:lnTo>
                  <a:lnTo>
                    <a:pt x="1921637" y="2126488"/>
                  </a:lnTo>
                  <a:lnTo>
                    <a:pt x="28575" y="2126488"/>
                  </a:lnTo>
                  <a:lnTo>
                    <a:pt x="28575" y="42799"/>
                  </a:lnTo>
                  <a:lnTo>
                    <a:pt x="42926" y="42799"/>
                  </a:lnTo>
                  <a:lnTo>
                    <a:pt x="39357" y="35687"/>
                  </a:lnTo>
                  <a:lnTo>
                    <a:pt x="21463" y="0"/>
                  </a:lnTo>
                  <a:lnTo>
                    <a:pt x="0" y="42799"/>
                  </a:lnTo>
                  <a:lnTo>
                    <a:pt x="14351" y="42799"/>
                  </a:lnTo>
                  <a:lnTo>
                    <a:pt x="14351" y="2133600"/>
                  </a:lnTo>
                  <a:lnTo>
                    <a:pt x="21463" y="2133600"/>
                  </a:lnTo>
                  <a:lnTo>
                    <a:pt x="21463" y="2140712"/>
                  </a:lnTo>
                  <a:lnTo>
                    <a:pt x="1921637" y="2140712"/>
                  </a:lnTo>
                  <a:lnTo>
                    <a:pt x="1921637" y="2155063"/>
                  </a:lnTo>
                  <a:lnTo>
                    <a:pt x="1950339" y="2140712"/>
                  </a:lnTo>
                  <a:lnTo>
                    <a:pt x="1964563" y="2133600"/>
                  </a:lnTo>
                  <a:close/>
                </a:path>
              </a:pathLst>
            </a:custGeom>
            <a:solidFill>
              <a:srgbClr val="000000"/>
            </a:solidFill>
          </p:spPr>
          <p:txBody>
            <a:bodyPr wrap="square" lIns="0" tIns="0" rIns="0" bIns="0" rtlCol="0"/>
            <a:lstStyle/>
            <a:p>
              <a:endParaRPr/>
            </a:p>
          </p:txBody>
        </p:sp>
        <p:sp>
          <p:nvSpPr>
            <p:cNvPr id="10" name="object 7">
              <a:extLst>
                <a:ext uri="{FF2B5EF4-FFF2-40B4-BE49-F238E27FC236}">
                  <a16:creationId xmlns:a16="http://schemas.microsoft.com/office/drawing/2014/main" id="{E9A0BA42-2B36-4AD3-872B-F84E524E66E2}"/>
                </a:ext>
              </a:extLst>
            </p:cNvPr>
            <p:cNvSpPr/>
            <p:nvPr/>
          </p:nvSpPr>
          <p:spPr>
            <a:xfrm>
              <a:off x="2628899" y="1409700"/>
              <a:ext cx="1828800" cy="1436370"/>
            </a:xfrm>
            <a:custGeom>
              <a:avLst/>
              <a:gdLst/>
              <a:ahLst/>
              <a:cxnLst/>
              <a:rect l="l" t="t" r="r" b="b"/>
              <a:pathLst>
                <a:path w="1828800" h="1436370">
                  <a:moveTo>
                    <a:pt x="0" y="609600"/>
                  </a:moveTo>
                  <a:lnTo>
                    <a:pt x="40190" y="587649"/>
                  </a:lnTo>
                  <a:lnTo>
                    <a:pt x="80224" y="567345"/>
                  </a:lnTo>
                  <a:lnTo>
                    <a:pt x="119944" y="550333"/>
                  </a:lnTo>
                  <a:lnTo>
                    <a:pt x="159194" y="538260"/>
                  </a:lnTo>
                  <a:lnTo>
                    <a:pt x="197816" y="532772"/>
                  </a:lnTo>
                  <a:lnTo>
                    <a:pt x="235655" y="535516"/>
                  </a:lnTo>
                  <a:lnTo>
                    <a:pt x="272553" y="548138"/>
                  </a:lnTo>
                  <a:lnTo>
                    <a:pt x="308353" y="572283"/>
                  </a:lnTo>
                  <a:lnTo>
                    <a:pt x="342900" y="609600"/>
                  </a:lnTo>
                  <a:lnTo>
                    <a:pt x="377068" y="673368"/>
                  </a:lnTo>
                  <a:lnTo>
                    <a:pt x="393058" y="716106"/>
                  </a:lnTo>
                  <a:lnTo>
                    <a:pt x="408475" y="764590"/>
                  </a:lnTo>
                  <a:lnTo>
                    <a:pt x="423435" y="817703"/>
                  </a:lnTo>
                  <a:lnTo>
                    <a:pt x="438053" y="874330"/>
                  </a:lnTo>
                  <a:lnTo>
                    <a:pt x="452446" y="933353"/>
                  </a:lnTo>
                  <a:lnTo>
                    <a:pt x="466730" y="993655"/>
                  </a:lnTo>
                  <a:lnTo>
                    <a:pt x="481023" y="1054120"/>
                  </a:lnTo>
                  <a:lnTo>
                    <a:pt x="495439" y="1113632"/>
                  </a:lnTo>
                  <a:lnTo>
                    <a:pt x="510096" y="1171072"/>
                  </a:lnTo>
                  <a:lnTo>
                    <a:pt x="525109" y="1225326"/>
                  </a:lnTo>
                  <a:lnTo>
                    <a:pt x="540596" y="1275275"/>
                  </a:lnTo>
                  <a:lnTo>
                    <a:pt x="556672" y="1319804"/>
                  </a:lnTo>
                  <a:lnTo>
                    <a:pt x="573454" y="1357796"/>
                  </a:lnTo>
                  <a:lnTo>
                    <a:pt x="609600" y="1409700"/>
                  </a:lnTo>
                  <a:lnTo>
                    <a:pt x="673977" y="1435891"/>
                  </a:lnTo>
                  <a:lnTo>
                    <a:pt x="709387" y="1431855"/>
                  </a:lnTo>
                  <a:lnTo>
                    <a:pt x="746141" y="1418344"/>
                  </a:lnTo>
                  <a:lnTo>
                    <a:pt x="783640" y="1396818"/>
                  </a:lnTo>
                  <a:lnTo>
                    <a:pt x="821282" y="1368737"/>
                  </a:lnTo>
                  <a:lnTo>
                    <a:pt x="858466" y="1335561"/>
                  </a:lnTo>
                  <a:lnTo>
                    <a:pt x="894591" y="1298749"/>
                  </a:lnTo>
                  <a:lnTo>
                    <a:pt x="929056" y="1259761"/>
                  </a:lnTo>
                  <a:lnTo>
                    <a:pt x="961259" y="1220058"/>
                  </a:lnTo>
                  <a:lnTo>
                    <a:pt x="990600" y="1181100"/>
                  </a:lnTo>
                  <a:lnTo>
                    <a:pt x="1012970" y="1146277"/>
                  </a:lnTo>
                  <a:lnTo>
                    <a:pt x="1033399" y="1106772"/>
                  </a:lnTo>
                  <a:lnTo>
                    <a:pt x="1052198" y="1063314"/>
                  </a:lnTo>
                  <a:lnTo>
                    <a:pt x="1069678" y="1016630"/>
                  </a:lnTo>
                  <a:lnTo>
                    <a:pt x="1086153" y="967448"/>
                  </a:lnTo>
                  <a:lnTo>
                    <a:pt x="1101934" y="916498"/>
                  </a:lnTo>
                  <a:lnTo>
                    <a:pt x="1117334" y="864507"/>
                  </a:lnTo>
                  <a:lnTo>
                    <a:pt x="1132664" y="812204"/>
                  </a:lnTo>
                  <a:lnTo>
                    <a:pt x="1148237" y="760317"/>
                  </a:lnTo>
                  <a:lnTo>
                    <a:pt x="1164365" y="709575"/>
                  </a:lnTo>
                  <a:lnTo>
                    <a:pt x="1181360" y="660706"/>
                  </a:lnTo>
                  <a:lnTo>
                    <a:pt x="1199534" y="614438"/>
                  </a:lnTo>
                  <a:lnTo>
                    <a:pt x="1219200" y="571500"/>
                  </a:lnTo>
                  <a:lnTo>
                    <a:pt x="1244046" y="522923"/>
                  </a:lnTo>
                  <a:lnTo>
                    <a:pt x="1269980" y="474460"/>
                  </a:lnTo>
                  <a:lnTo>
                    <a:pt x="1296831" y="426542"/>
                  </a:lnTo>
                  <a:lnTo>
                    <a:pt x="1324425" y="379597"/>
                  </a:lnTo>
                  <a:lnTo>
                    <a:pt x="1352592" y="334054"/>
                  </a:lnTo>
                  <a:lnTo>
                    <a:pt x="1381160" y="290344"/>
                  </a:lnTo>
                  <a:lnTo>
                    <a:pt x="1409957" y="248895"/>
                  </a:lnTo>
                  <a:lnTo>
                    <a:pt x="1438811" y="210136"/>
                  </a:lnTo>
                  <a:lnTo>
                    <a:pt x="1467551" y="174498"/>
                  </a:lnTo>
                  <a:lnTo>
                    <a:pt x="1496004" y="142409"/>
                  </a:lnTo>
                  <a:lnTo>
                    <a:pt x="1524000" y="114300"/>
                  </a:lnTo>
                  <a:lnTo>
                    <a:pt x="1567542" y="78477"/>
                  </a:lnTo>
                  <a:lnTo>
                    <a:pt x="1611085" y="51651"/>
                  </a:lnTo>
                  <a:lnTo>
                    <a:pt x="1654628" y="32323"/>
                  </a:lnTo>
                  <a:lnTo>
                    <a:pt x="1698171" y="18994"/>
                  </a:lnTo>
                  <a:lnTo>
                    <a:pt x="1741714" y="10163"/>
                  </a:lnTo>
                  <a:lnTo>
                    <a:pt x="1785257" y="4332"/>
                  </a:lnTo>
                  <a:lnTo>
                    <a:pt x="1828800" y="0"/>
                  </a:lnTo>
                </a:path>
              </a:pathLst>
            </a:custGeom>
            <a:ln w="14287">
              <a:solidFill>
                <a:srgbClr val="1F487C"/>
              </a:solidFill>
            </a:ln>
          </p:spPr>
          <p:txBody>
            <a:bodyPr wrap="square" lIns="0" tIns="0" rIns="0" bIns="0" rtlCol="0"/>
            <a:lstStyle/>
            <a:p>
              <a:endParaRPr/>
            </a:p>
          </p:txBody>
        </p:sp>
      </p:grpSp>
      <p:sp>
        <p:nvSpPr>
          <p:cNvPr id="11" name="object 11">
            <a:extLst>
              <a:ext uri="{FF2B5EF4-FFF2-40B4-BE49-F238E27FC236}">
                <a16:creationId xmlns:a16="http://schemas.microsoft.com/office/drawing/2014/main" id="{4F7E138B-4068-4D6E-8B4C-FC5C192EF340}"/>
              </a:ext>
            </a:extLst>
          </p:cNvPr>
          <p:cNvSpPr txBox="1"/>
          <p:nvPr/>
        </p:nvSpPr>
        <p:spPr>
          <a:xfrm>
            <a:off x="8288298" y="5224532"/>
            <a:ext cx="696045" cy="320601"/>
          </a:xfrm>
          <a:prstGeom prst="rect">
            <a:avLst/>
          </a:prstGeom>
        </p:spPr>
        <p:txBody>
          <a:bodyPr vert="horz" wrap="square" lIns="0" tIns="12700" rIns="0" bIns="0" rtlCol="0">
            <a:spAutoFit/>
          </a:bodyPr>
          <a:lstStyle/>
          <a:p>
            <a:pPr marL="12700">
              <a:lnSpc>
                <a:spcPct val="100000"/>
              </a:lnSpc>
              <a:spcBef>
                <a:spcPts val="100"/>
              </a:spcBef>
            </a:pPr>
            <a:r>
              <a:rPr sz="2000" spc="-30" dirty="0">
                <a:latin typeface="Arial"/>
                <a:cs typeface="Arial"/>
              </a:rPr>
              <a:t>T</a:t>
            </a:r>
            <a:r>
              <a:rPr sz="2000" spc="-5" dirty="0">
                <a:latin typeface="Arial"/>
                <a:cs typeface="Arial"/>
              </a:rPr>
              <a:t>ime</a:t>
            </a:r>
            <a:endParaRPr sz="2000" dirty="0">
              <a:latin typeface="Arial"/>
              <a:cs typeface="Arial"/>
            </a:endParaRPr>
          </a:p>
        </p:txBody>
      </p:sp>
      <p:sp>
        <p:nvSpPr>
          <p:cNvPr id="12" name="object 11">
            <a:extLst>
              <a:ext uri="{FF2B5EF4-FFF2-40B4-BE49-F238E27FC236}">
                <a16:creationId xmlns:a16="http://schemas.microsoft.com/office/drawing/2014/main" id="{B4BCCEFC-2F9B-4DA3-82DA-C6A9415885DF}"/>
              </a:ext>
            </a:extLst>
          </p:cNvPr>
          <p:cNvSpPr txBox="1"/>
          <p:nvPr/>
        </p:nvSpPr>
        <p:spPr>
          <a:xfrm>
            <a:off x="5094986" y="1099142"/>
            <a:ext cx="2089735" cy="320601"/>
          </a:xfrm>
          <a:prstGeom prst="rect">
            <a:avLst/>
          </a:prstGeom>
        </p:spPr>
        <p:txBody>
          <a:bodyPr vert="horz" wrap="square" lIns="0" tIns="12700" rIns="0" bIns="0" rtlCol="0">
            <a:spAutoFit/>
          </a:bodyPr>
          <a:lstStyle/>
          <a:p>
            <a:pPr marL="12700">
              <a:lnSpc>
                <a:spcPct val="100000"/>
              </a:lnSpc>
              <a:spcBef>
                <a:spcPts val="100"/>
              </a:spcBef>
            </a:pPr>
            <a:r>
              <a:rPr lang="en-US" sz="2000" spc="-30" dirty="0">
                <a:latin typeface="Arial"/>
                <a:cs typeface="Arial"/>
              </a:rPr>
              <a:t>Performance</a:t>
            </a:r>
            <a:endParaRPr sz="2000" dirty="0">
              <a:latin typeface="Arial"/>
              <a:cs typeface="Arial"/>
            </a:endParaRPr>
          </a:p>
        </p:txBody>
      </p:sp>
      <p:sp>
        <p:nvSpPr>
          <p:cNvPr id="13" name="object 8">
            <a:extLst>
              <a:ext uri="{FF2B5EF4-FFF2-40B4-BE49-F238E27FC236}">
                <a16:creationId xmlns:a16="http://schemas.microsoft.com/office/drawing/2014/main" id="{1CD6A5ED-18AA-416A-A87F-3CB2E8BE2487}"/>
              </a:ext>
            </a:extLst>
          </p:cNvPr>
          <p:cNvSpPr txBox="1"/>
          <p:nvPr/>
        </p:nvSpPr>
        <p:spPr>
          <a:xfrm>
            <a:off x="5713414" y="4095206"/>
            <a:ext cx="1079271" cy="259045"/>
          </a:xfrm>
          <a:prstGeom prst="rect">
            <a:avLst/>
          </a:prstGeom>
        </p:spPr>
        <p:txBody>
          <a:bodyPr vert="horz" wrap="square" lIns="0" tIns="12700" rIns="0" bIns="0" rtlCol="0">
            <a:spAutoFit/>
          </a:bodyPr>
          <a:lstStyle/>
          <a:p>
            <a:pPr marL="12700">
              <a:lnSpc>
                <a:spcPct val="100000"/>
              </a:lnSpc>
              <a:spcBef>
                <a:spcPts val="100"/>
              </a:spcBef>
            </a:pPr>
            <a:r>
              <a:rPr sz="1600" b="1" spc="-5" dirty="0">
                <a:cs typeface="Arial" panose="020B0604020202020204" pitchFamily="34" charset="0"/>
              </a:rPr>
              <a:t>F</a:t>
            </a:r>
            <a:r>
              <a:rPr lang="en-US" sz="1600" b="1" spc="-5" dirty="0">
                <a:cs typeface="Arial" panose="020B0604020202020204" pitchFamily="34" charset="0"/>
                <a:sym typeface="Wingdings" panose="05000000000000000000" pitchFamily="2" charset="2"/>
              </a:rPr>
              <a:t></a:t>
            </a:r>
            <a:r>
              <a:rPr sz="1600" b="1" spc="-5" dirty="0">
                <a:cs typeface="Arial" panose="020B0604020202020204" pitchFamily="34" charset="0"/>
              </a:rPr>
              <a:t> N</a:t>
            </a:r>
            <a:r>
              <a:rPr sz="1600" b="1" spc="35" dirty="0">
                <a:cs typeface="Arial" panose="020B0604020202020204" pitchFamily="34" charset="0"/>
              </a:rPr>
              <a:t> </a:t>
            </a:r>
            <a:r>
              <a:rPr lang="en-US" sz="1600" b="1" spc="35" dirty="0">
                <a:cs typeface="Arial" panose="020B0604020202020204" pitchFamily="34" charset="0"/>
              </a:rPr>
              <a:t> </a:t>
            </a:r>
            <a:r>
              <a:rPr lang="en-US" sz="1600" b="1" spc="35" dirty="0">
                <a:cs typeface="Arial" panose="020B0604020202020204" pitchFamily="34" charset="0"/>
                <a:sym typeface="Wingdings" panose="05000000000000000000" pitchFamily="2" charset="2"/>
              </a:rPr>
              <a:t></a:t>
            </a:r>
            <a:endParaRPr sz="1600" dirty="0">
              <a:cs typeface="Arial" panose="020B0604020202020204" pitchFamily="34" charset="0"/>
            </a:endParaRPr>
          </a:p>
        </p:txBody>
      </p:sp>
      <p:sp>
        <p:nvSpPr>
          <p:cNvPr id="14" name="object 9">
            <a:extLst>
              <a:ext uri="{FF2B5EF4-FFF2-40B4-BE49-F238E27FC236}">
                <a16:creationId xmlns:a16="http://schemas.microsoft.com/office/drawing/2014/main" id="{172F0105-C24F-49E9-935F-8FD134578DE8}"/>
              </a:ext>
            </a:extLst>
          </p:cNvPr>
          <p:cNvSpPr txBox="1"/>
          <p:nvPr/>
        </p:nvSpPr>
        <p:spPr>
          <a:xfrm>
            <a:off x="6741566" y="4095205"/>
            <a:ext cx="1495613" cy="259045"/>
          </a:xfrm>
          <a:prstGeom prst="rect">
            <a:avLst/>
          </a:prstGeom>
        </p:spPr>
        <p:txBody>
          <a:bodyPr vert="horz" wrap="square" lIns="0" tIns="12700" rIns="0" bIns="0" rtlCol="0">
            <a:spAutoFit/>
          </a:bodyPr>
          <a:lstStyle/>
          <a:p>
            <a:pPr marL="12700">
              <a:lnSpc>
                <a:spcPct val="100000"/>
              </a:lnSpc>
              <a:spcBef>
                <a:spcPts val="100"/>
              </a:spcBef>
              <a:tabLst>
                <a:tab pos="247015" algn="l"/>
                <a:tab pos="486409" algn="l"/>
              </a:tabLst>
            </a:pPr>
            <a:r>
              <a:rPr sz="1600" b="1" dirty="0">
                <a:cs typeface="Arial" panose="020B0604020202020204" pitchFamily="34" charset="0"/>
              </a:rPr>
              <a:t>S	</a:t>
            </a:r>
            <a:r>
              <a:rPr lang="en-US" sz="1600" b="1" dirty="0">
                <a:cs typeface="Arial" panose="020B0604020202020204" pitchFamily="34" charset="0"/>
              </a:rPr>
              <a:t>     </a:t>
            </a:r>
            <a:r>
              <a:rPr lang="en-US" sz="1600" b="1" dirty="0">
                <a:cs typeface="Arial" panose="020B0604020202020204" pitchFamily="34" charset="0"/>
                <a:sym typeface="Wingdings" panose="05000000000000000000" pitchFamily="2" charset="2"/>
              </a:rPr>
              <a:t> </a:t>
            </a:r>
            <a:r>
              <a:rPr lang="en-US" sz="1600" b="1" dirty="0">
                <a:cs typeface="Arial" panose="020B0604020202020204" pitchFamily="34" charset="0"/>
              </a:rPr>
              <a:t>     </a:t>
            </a:r>
            <a:r>
              <a:rPr sz="1600" b="1" spc="-5" dirty="0">
                <a:cs typeface="Arial" panose="020B0604020202020204" pitchFamily="34" charset="0"/>
              </a:rPr>
              <a:t>P</a:t>
            </a:r>
            <a:endParaRPr sz="1600" dirty="0">
              <a:cs typeface="Arial" panose="020B0604020202020204" pitchFamily="34" charset="0"/>
            </a:endParaRPr>
          </a:p>
        </p:txBody>
      </p:sp>
    </p:spTree>
    <p:extLst>
      <p:ext uri="{BB962C8B-B14F-4D97-AF65-F5344CB8AC3E}">
        <p14:creationId xmlns:p14="http://schemas.microsoft.com/office/powerpoint/2010/main" val="2504411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1FEC5-12E1-5502-31CB-09861BA602ED}"/>
              </a:ext>
            </a:extLst>
          </p:cNvPr>
          <p:cNvSpPr>
            <a:spLocks noGrp="1"/>
          </p:cNvSpPr>
          <p:nvPr>
            <p:ph type="title"/>
          </p:nvPr>
        </p:nvSpPr>
        <p:spPr/>
        <p:txBody>
          <a:bodyPr/>
          <a:lstStyle/>
          <a:p>
            <a:r>
              <a:rPr lang="en-GB" dirty="0"/>
              <a:t>Activity (15 mins)</a:t>
            </a:r>
          </a:p>
        </p:txBody>
      </p:sp>
      <p:sp>
        <p:nvSpPr>
          <p:cNvPr id="3" name="Content Placeholder 2">
            <a:extLst>
              <a:ext uri="{FF2B5EF4-FFF2-40B4-BE49-F238E27FC236}">
                <a16:creationId xmlns:a16="http://schemas.microsoft.com/office/drawing/2014/main" id="{06419CFD-FF8D-D001-4D93-880F1610B4CB}"/>
              </a:ext>
            </a:extLst>
          </p:cNvPr>
          <p:cNvSpPr>
            <a:spLocks noGrp="1"/>
          </p:cNvSpPr>
          <p:nvPr>
            <p:ph idx="1"/>
          </p:nvPr>
        </p:nvSpPr>
        <p:spPr/>
        <p:txBody>
          <a:bodyPr/>
          <a:lstStyle/>
          <a:p>
            <a:pPr marL="0" indent="0">
              <a:buNone/>
            </a:pPr>
            <a:r>
              <a:rPr lang="en-GB" dirty="0"/>
              <a:t>Can you list 5 advantages and 5 disadvantages of Teamwork?</a:t>
            </a:r>
          </a:p>
        </p:txBody>
      </p:sp>
      <p:sp>
        <p:nvSpPr>
          <p:cNvPr id="4" name="Slide Number Placeholder 3">
            <a:extLst>
              <a:ext uri="{FF2B5EF4-FFF2-40B4-BE49-F238E27FC236}">
                <a16:creationId xmlns:a16="http://schemas.microsoft.com/office/drawing/2014/main" id="{906D6DEB-BC69-C67A-8382-EA7ADF684AF2}"/>
              </a:ext>
            </a:extLst>
          </p:cNvPr>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Tree>
    <p:extLst>
      <p:ext uri="{BB962C8B-B14F-4D97-AF65-F5344CB8AC3E}">
        <p14:creationId xmlns:p14="http://schemas.microsoft.com/office/powerpoint/2010/main" val="39317147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Advantages of teamworking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388433" y="812800"/>
            <a:ext cx="5838196"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No distractions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Common goals and objectives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Sense of belonging for members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Greater Output</a:t>
            </a:r>
          </a:p>
        </p:txBody>
      </p:sp>
    </p:spTree>
    <p:extLst>
      <p:ext uri="{BB962C8B-B14F-4D97-AF65-F5344CB8AC3E}">
        <p14:creationId xmlns:p14="http://schemas.microsoft.com/office/powerpoint/2010/main" val="11542236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Disadvantages of teamworking</a:t>
            </a:r>
          </a:p>
        </p:txBody>
      </p:sp>
      <p:sp>
        <p:nvSpPr>
          <p:cNvPr id="7" name="Rectangle 3">
            <a:extLst>
              <a:ext uri="{FF2B5EF4-FFF2-40B4-BE49-F238E27FC236}">
                <a16:creationId xmlns:a16="http://schemas.microsoft.com/office/drawing/2014/main" id="{24C61AF2-3BB2-4E76-A8A4-C19E2D89706C}"/>
              </a:ext>
            </a:extLst>
          </p:cNvPr>
          <p:cNvSpPr txBox="1">
            <a:spLocks noChangeArrowheads="1"/>
          </p:cNvSpPr>
          <p:nvPr/>
        </p:nvSpPr>
        <p:spPr>
          <a:xfrm>
            <a:off x="388433" y="812800"/>
            <a:ext cx="7899224"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Groupthink</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Difficulty in maintaining drive as project nears end</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Difficulty in returning to previous role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4272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FED374A2-E939-4F03-B66A-EEF3B9E13576}"/>
              </a:ext>
            </a:extLst>
          </p:cNvPr>
          <p:cNvSpPr/>
          <p:nvPr/>
        </p:nvSpPr>
        <p:spPr>
          <a:xfrm>
            <a:off x="495299" y="952500"/>
            <a:ext cx="8314871" cy="4214586"/>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4049201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7" name="object 4">
            <a:extLst>
              <a:ext uri="{FF2B5EF4-FFF2-40B4-BE49-F238E27FC236}">
                <a16:creationId xmlns:a16="http://schemas.microsoft.com/office/drawing/2014/main" id="{6656CB75-C57F-44A4-87F2-605FF5C1DB33}"/>
              </a:ext>
            </a:extLst>
          </p:cNvPr>
          <p:cNvSpPr/>
          <p:nvPr/>
        </p:nvSpPr>
        <p:spPr>
          <a:xfrm>
            <a:off x="391550" y="800100"/>
            <a:ext cx="8476679" cy="441052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473980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Action oriented roles</a:t>
            </a:r>
          </a:p>
        </p:txBody>
      </p:sp>
      <p:sp>
        <p:nvSpPr>
          <p:cNvPr id="6" name="object 4">
            <a:extLst>
              <a:ext uri="{FF2B5EF4-FFF2-40B4-BE49-F238E27FC236}">
                <a16:creationId xmlns:a16="http://schemas.microsoft.com/office/drawing/2014/main" id="{6F58454A-5A7B-410B-91D7-4C528F2752A2}"/>
              </a:ext>
            </a:extLst>
          </p:cNvPr>
          <p:cNvSpPr/>
          <p:nvPr/>
        </p:nvSpPr>
        <p:spPr>
          <a:xfrm>
            <a:off x="396805" y="800138"/>
            <a:ext cx="8471424" cy="4483062"/>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951729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People oriented roles</a:t>
            </a:r>
          </a:p>
        </p:txBody>
      </p:sp>
      <p:sp>
        <p:nvSpPr>
          <p:cNvPr id="7" name="object 4">
            <a:extLst>
              <a:ext uri="{FF2B5EF4-FFF2-40B4-BE49-F238E27FC236}">
                <a16:creationId xmlns:a16="http://schemas.microsoft.com/office/drawing/2014/main" id="{BFC8F3DE-4D81-4011-AC48-541F9F8865CE}"/>
              </a:ext>
            </a:extLst>
          </p:cNvPr>
          <p:cNvSpPr/>
          <p:nvPr/>
        </p:nvSpPr>
        <p:spPr>
          <a:xfrm>
            <a:off x="381000" y="800100"/>
            <a:ext cx="8305800" cy="4163786"/>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28086440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People oriented roles</a:t>
            </a:r>
          </a:p>
        </p:txBody>
      </p:sp>
      <p:sp>
        <p:nvSpPr>
          <p:cNvPr id="6" name="object 4">
            <a:extLst>
              <a:ext uri="{FF2B5EF4-FFF2-40B4-BE49-F238E27FC236}">
                <a16:creationId xmlns:a16="http://schemas.microsoft.com/office/drawing/2014/main" id="{6D0CAC9B-CA2E-43D7-9BFB-2B863F5C9218}"/>
              </a:ext>
            </a:extLst>
          </p:cNvPr>
          <p:cNvSpPr/>
          <p:nvPr/>
        </p:nvSpPr>
        <p:spPr>
          <a:xfrm>
            <a:off x="381000" y="800100"/>
            <a:ext cx="8138886" cy="4294414"/>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15339303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29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 oriented roles</a:t>
            </a:r>
          </a:p>
        </p:txBody>
      </p:sp>
      <p:sp>
        <p:nvSpPr>
          <p:cNvPr id="7" name="object 4">
            <a:extLst>
              <a:ext uri="{FF2B5EF4-FFF2-40B4-BE49-F238E27FC236}">
                <a16:creationId xmlns:a16="http://schemas.microsoft.com/office/drawing/2014/main" id="{F6E4A788-8033-4613-AE84-8E9C64E3E84D}"/>
              </a:ext>
            </a:extLst>
          </p:cNvPr>
          <p:cNvSpPr/>
          <p:nvPr/>
        </p:nvSpPr>
        <p:spPr>
          <a:xfrm>
            <a:off x="386275" y="800137"/>
            <a:ext cx="8104582" cy="403311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32737386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30</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 oriented roles</a:t>
            </a:r>
          </a:p>
        </p:txBody>
      </p:sp>
      <p:sp>
        <p:nvSpPr>
          <p:cNvPr id="6" name="object 4">
            <a:extLst>
              <a:ext uri="{FF2B5EF4-FFF2-40B4-BE49-F238E27FC236}">
                <a16:creationId xmlns:a16="http://schemas.microsoft.com/office/drawing/2014/main" id="{462D1A1B-E520-49F5-9FC3-A3177A2572E7}"/>
              </a:ext>
            </a:extLst>
          </p:cNvPr>
          <p:cNvSpPr/>
          <p:nvPr/>
        </p:nvSpPr>
        <p:spPr>
          <a:xfrm>
            <a:off x="396826" y="821197"/>
            <a:ext cx="8289974" cy="3808859"/>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34614371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31</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Discussion</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22363" y="667657"/>
            <a:ext cx="8594461" cy="359954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Which do feel are your  preferred roles?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do you agree with about these?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do you disagree with?</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How have your role preferences influenced your  performance in teams you have worked in?</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development steps can you take to improve  your team skills?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28169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F2B5AA-7631-4C43-A11A-3990B1A60C34}"/>
              </a:ext>
            </a:extLst>
          </p:cNvPr>
          <p:cNvSpPr txBox="1"/>
          <p:nvPr/>
        </p:nvSpPr>
        <p:spPr>
          <a:xfrm>
            <a:off x="3918665" y="1393554"/>
            <a:ext cx="3332141" cy="5778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0000"/>
              </a:buClr>
              <a:buSzPct val="60000"/>
            </a:pPr>
            <a:r>
              <a:rPr lang="en-US" sz="2400" dirty="0">
                <a:solidFill>
                  <a:srgbClr val="090909"/>
                </a:solidFill>
                <a:cs typeface="Arial" panose="020B0604020202020204" pitchFamily="34" charset="0"/>
              </a:rPr>
              <a:t>Leadership</a:t>
            </a:r>
          </a:p>
        </p:txBody>
      </p:sp>
    </p:spTree>
    <p:extLst>
      <p:ext uri="{BB962C8B-B14F-4D97-AF65-F5344CB8AC3E}">
        <p14:creationId xmlns:p14="http://schemas.microsoft.com/office/powerpoint/2010/main" val="33345941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33</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is leadership?</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22363" y="667657"/>
            <a:ext cx="8594461"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 ..a relationship through which one  person influences the behaviour or  actions of other people” (Mullins 1996)</a:t>
            </a:r>
          </a:p>
        </p:txBody>
      </p:sp>
    </p:spTree>
    <p:extLst>
      <p:ext uri="{BB962C8B-B14F-4D97-AF65-F5344CB8AC3E}">
        <p14:creationId xmlns:p14="http://schemas.microsoft.com/office/powerpoint/2010/main" val="19669874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34</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402394" y="812800"/>
            <a:ext cx="8594461"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Which leaders alive or dead, famous or not,  do you admire?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qualities and characteristics do they have?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80865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35</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Theories of leadership</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are the theories of leadership?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Trait Theories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Behavioural Theories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Contingency Theories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40584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36</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Trait theories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359954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What are the theories of leadership?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Assume leaders are born and not made</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Suggest characteristics are inherited</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Focus on the person and not the task</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Stogdill, 1948</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27102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37</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Behavioural theories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46590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Suggest effectiveness is determined by leader behaviour in  relation to the workgroup</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Autocratic style - makes all the decisions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Democratic - encourages/helps the group to make  decisions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Laissez faire - leaves everything to the  group</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The democratic leader was proven to be the most successful.</a:t>
            </a: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Lewin, </a:t>
            </a:r>
            <a:r>
              <a:rPr lang="en-US" sz="2000" dirty="0" err="1">
                <a:latin typeface="Arial" panose="020B0604020202020204" pitchFamily="34" charset="0"/>
                <a:cs typeface="Arial" panose="020B0604020202020204" pitchFamily="34" charset="0"/>
              </a:rPr>
              <a:t>Lippit</a:t>
            </a:r>
            <a:r>
              <a:rPr lang="en-US" sz="2000" dirty="0">
                <a:latin typeface="Arial" panose="020B0604020202020204" pitchFamily="34" charset="0"/>
                <a:cs typeface="Arial" panose="020B0604020202020204" pitchFamily="34" charset="0"/>
              </a:rPr>
              <a:t> and White (1939)</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737415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38</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Contingency (Situational) theories</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46590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Similar to behavioural, but also consider the maturity  of the workgroup - follower readiness, determines  the required style</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Low follower readiness - unable but willing (telling)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Moderate follower readiness - able but unwilling (selling)</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High follower readiness - able and willing (delegate)</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C784DE9-27B6-41B9-AA2E-ACA23A78EB59}"/>
              </a:ext>
            </a:extLst>
          </p:cNvPr>
          <p:cNvSpPr txBox="1"/>
          <p:nvPr/>
        </p:nvSpPr>
        <p:spPr>
          <a:xfrm>
            <a:off x="2561772" y="3814019"/>
            <a:ext cx="4572000" cy="369332"/>
          </a:xfrm>
          <a:prstGeom prst="rect">
            <a:avLst/>
          </a:prstGeom>
          <a:noFill/>
        </p:spPr>
        <p:txBody>
          <a:bodyPr wrap="square">
            <a:spAutoFit/>
          </a:bodyPr>
          <a:lstStyle/>
          <a:p>
            <a:r>
              <a:rPr lang="en-GB" dirty="0"/>
              <a:t>Hersey and Blanchard (1997)</a:t>
            </a:r>
          </a:p>
        </p:txBody>
      </p:sp>
    </p:spTree>
    <p:extLst>
      <p:ext uri="{BB962C8B-B14F-4D97-AF65-F5344CB8AC3E}">
        <p14:creationId xmlns:p14="http://schemas.microsoft.com/office/powerpoint/2010/main" val="14604885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a:defRPr/>
            </a:pPr>
            <a:fld id="{8DF2D5D7-7669-4457-A70C-96FA064BB9B5}" type="slidenum">
              <a:rPr lang="en-US" altLang="en-US" smtClean="0"/>
              <a:pPr>
                <a:defRPr/>
              </a:pPr>
              <a:t>39</a:t>
            </a:fld>
            <a:endParaRPr lang="en-US" altLang="en-US"/>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Management versus Leadership</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8" y="812800"/>
            <a:ext cx="8735598" cy="46590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What is the difference between management and  leadership?</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Managers de-</a:t>
            </a:r>
            <a:r>
              <a:rPr lang="en-US" sz="2000" dirty="0" err="1">
                <a:latin typeface="Arial" panose="020B0604020202020204" pitchFamily="34" charset="0"/>
                <a:cs typeface="Arial" panose="020B0604020202020204" pitchFamily="34" charset="0"/>
              </a:rPr>
              <a:t>personalise</a:t>
            </a:r>
            <a:r>
              <a:rPr lang="en-US" sz="2000" dirty="0">
                <a:latin typeface="Arial" panose="020B0604020202020204" pitchFamily="34" charset="0"/>
                <a:cs typeface="Arial" panose="020B0604020202020204" pitchFamily="34" charset="0"/>
              </a:rPr>
              <a:t> by relying on strategy,  structure and systems</a:t>
            </a:r>
          </a:p>
          <a:p>
            <a:pPr fontAlgn="auto">
              <a:spcAft>
                <a:spcPts val="0"/>
              </a:spcAft>
              <a:buClr>
                <a:srgbClr val="FF0000"/>
              </a:buClr>
              <a:buSzPct val="61000"/>
              <a:buFont typeface="Wingdings" panose="05000000000000000000" pitchFamily="2" charset="2"/>
              <a:buChar char="Ø"/>
            </a:pPr>
            <a:r>
              <a:rPr lang="en-US" sz="2000" dirty="0">
                <a:latin typeface="Arial" panose="020B0604020202020204" pitchFamily="34" charset="0"/>
                <a:cs typeface="Arial" panose="020B0604020202020204" pitchFamily="34" charset="0"/>
              </a:rPr>
              <a:t>Leaders tend toward style, staff, skill and shared  goals</a:t>
            </a: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fontAlgn="auto">
              <a:spcAft>
                <a:spcPts val="0"/>
              </a:spcAft>
              <a:buClr>
                <a:srgbClr val="FF0000"/>
              </a:buClr>
              <a:buSzPct val="61000"/>
              <a:buFont typeface="Wingdings" panose="05000000000000000000" pitchFamily="2" charset="2"/>
              <a:buChar char="Ø"/>
            </a:pPr>
            <a:endParaRPr lang="en-US" sz="2000" dirty="0">
              <a:latin typeface="Arial" panose="020B0604020202020204" pitchFamily="34" charset="0"/>
              <a:cs typeface="Arial" panose="020B0604020202020204" pitchFamily="34" charset="0"/>
            </a:endParaRPr>
          </a:p>
          <a:p>
            <a:pPr marL="0" indent="0" fontAlgn="auto">
              <a:spcAft>
                <a:spcPts val="0"/>
              </a:spcAft>
              <a:buClr>
                <a:srgbClr val="FF0000"/>
              </a:buClr>
              <a:buSzPct val="61000"/>
              <a:buNone/>
            </a:pPr>
            <a:r>
              <a:rPr lang="en-US" sz="2000" dirty="0">
                <a:latin typeface="Arial" panose="020B0604020202020204" pitchFamily="34" charset="0"/>
                <a:cs typeface="Arial" panose="020B0604020202020204" pitchFamily="34" charset="0"/>
              </a:rPr>
              <a:t>			The McKinsey 7-S Model</a:t>
            </a:r>
          </a:p>
          <a:p>
            <a:pPr marL="0" indent="0" fontAlgn="auto">
              <a:spcAft>
                <a:spcPts val="0"/>
              </a:spcAft>
              <a:buClr>
                <a:srgbClr val="FF0000"/>
              </a:buClr>
              <a:buSzPct val="6100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24929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E50219-8D41-4F21-91CF-F0CEF9D65076}"/>
              </a:ext>
            </a:extLst>
          </p:cNvPr>
          <p:cNvSpPr>
            <a:spLocks noGrp="1"/>
          </p:cNvSpPr>
          <p:nvPr>
            <p:ph idx="1"/>
          </p:nvPr>
        </p:nvSpPr>
        <p:spPr>
          <a:xfrm>
            <a:off x="297543" y="439057"/>
            <a:ext cx="5580743" cy="5424713"/>
          </a:xfrm>
        </p:spPr>
        <p:txBody>
          <a:bodyPr>
            <a:normAutofit fontScale="62500" lnSpcReduction="20000"/>
          </a:bodyPr>
          <a:lstStyle/>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Strategy:</a:t>
            </a:r>
            <a:r>
              <a:rPr lang="en-US" dirty="0">
                <a:latin typeface="Arial" panose="020B0604020202020204" pitchFamily="34" charset="0"/>
                <a:cs typeface="Arial" panose="020B0604020202020204" pitchFamily="34" charset="0"/>
              </a:rPr>
              <a:t> this is your organization's plan for building and maintaining a competitive advantage over its competitors.</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Structure:</a:t>
            </a:r>
            <a:r>
              <a:rPr lang="en-US" dirty="0">
                <a:latin typeface="Arial" panose="020B0604020202020204" pitchFamily="34" charset="0"/>
                <a:cs typeface="Arial" panose="020B0604020202020204" pitchFamily="34" charset="0"/>
              </a:rPr>
              <a:t> this is how your company is organized (that is, how departments and teams are structured, including who reports to whom).</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Systems:</a:t>
            </a:r>
            <a:r>
              <a:rPr lang="en-US" dirty="0">
                <a:latin typeface="Arial" panose="020B0604020202020204" pitchFamily="34" charset="0"/>
                <a:cs typeface="Arial" panose="020B0604020202020204" pitchFamily="34" charset="0"/>
              </a:rPr>
              <a:t> the daily activities and procedures that staff use to get the job done.</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Shared values: </a:t>
            </a:r>
            <a:r>
              <a:rPr lang="en-US" dirty="0">
                <a:latin typeface="Arial" panose="020B0604020202020204" pitchFamily="34" charset="0"/>
                <a:cs typeface="Arial" panose="020B0604020202020204" pitchFamily="34" charset="0"/>
              </a:rPr>
              <a:t>these are the core values of the organization, as shown in its corporate culture and general work ethic. They were called "superordinate goals" when the model was first developed.</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Style: </a:t>
            </a:r>
            <a:r>
              <a:rPr lang="en-US" dirty="0">
                <a:latin typeface="Arial" panose="020B0604020202020204" pitchFamily="34" charset="0"/>
                <a:cs typeface="Arial" panose="020B0604020202020204" pitchFamily="34" charset="0"/>
              </a:rPr>
              <a:t>the style of leadership adopted.</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Staff:</a:t>
            </a:r>
            <a:r>
              <a:rPr lang="en-US" dirty="0">
                <a:latin typeface="Arial" panose="020B0604020202020204" pitchFamily="34" charset="0"/>
                <a:cs typeface="Arial" panose="020B0604020202020204" pitchFamily="34" charset="0"/>
              </a:rPr>
              <a:t> the employees and their general capabilities.</a:t>
            </a:r>
          </a:p>
          <a:p>
            <a:pPr>
              <a:buClr>
                <a:srgbClr val="FF0000"/>
              </a:buClr>
              <a:buSzPct val="58000"/>
              <a:buFont typeface="Wingdings" panose="05000000000000000000" pitchFamily="2" charset="2"/>
              <a:buChar char="Ø"/>
            </a:pPr>
            <a:r>
              <a:rPr lang="en-US" b="1" dirty="0">
                <a:latin typeface="Arial" panose="020B0604020202020204" pitchFamily="34" charset="0"/>
                <a:cs typeface="Arial" panose="020B0604020202020204" pitchFamily="34" charset="0"/>
              </a:rPr>
              <a:t>Skills: </a:t>
            </a:r>
            <a:r>
              <a:rPr lang="en-US" dirty="0">
                <a:latin typeface="Arial" panose="020B0604020202020204" pitchFamily="34" charset="0"/>
                <a:cs typeface="Arial" panose="020B0604020202020204" pitchFamily="34" charset="0"/>
              </a:rPr>
              <a:t>the actual skills and competencies of the organization's employees</a:t>
            </a:r>
            <a:r>
              <a:rPr lang="en-US" dirty="0"/>
              <a:t>.</a:t>
            </a:r>
            <a:endParaRPr lang="en-GB" dirty="0"/>
          </a:p>
        </p:txBody>
      </p:sp>
      <p:sp>
        <p:nvSpPr>
          <p:cNvPr id="4" name="Slide Number Placeholder 3">
            <a:extLst>
              <a:ext uri="{FF2B5EF4-FFF2-40B4-BE49-F238E27FC236}">
                <a16:creationId xmlns:a16="http://schemas.microsoft.com/office/drawing/2014/main" id="{4D25AFDA-C15D-4B63-9DC3-F239A8783BD0}"/>
              </a:ext>
            </a:extLst>
          </p:cNvPr>
          <p:cNvSpPr>
            <a:spLocks noGrp="1"/>
          </p:cNvSpPr>
          <p:nvPr>
            <p:ph type="sldNum" sz="quarter" idx="12"/>
          </p:nvPr>
        </p:nvSpPr>
        <p:spPr/>
        <p:txBody>
          <a:bodyPr/>
          <a:lstStyle/>
          <a:p>
            <a:pPr>
              <a:defRPr/>
            </a:pPr>
            <a:fld id="{8DF2D5D7-7669-4457-A70C-96FA064BB9B5}" type="slidenum">
              <a:rPr lang="en-US" altLang="en-US" smtClean="0"/>
              <a:pPr>
                <a:defRPr/>
              </a:pPr>
              <a:t>40</a:t>
            </a:fld>
            <a:endParaRPr lang="en-US" altLang="en-US"/>
          </a:p>
        </p:txBody>
      </p:sp>
      <p:pic>
        <p:nvPicPr>
          <p:cNvPr id="6" name="Picture 5">
            <a:extLst>
              <a:ext uri="{FF2B5EF4-FFF2-40B4-BE49-F238E27FC236}">
                <a16:creationId xmlns:a16="http://schemas.microsoft.com/office/drawing/2014/main" id="{4293AE3B-B69E-4650-A432-3A96C7F415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8286" y="994230"/>
            <a:ext cx="3106993" cy="2733219"/>
          </a:xfrm>
          <a:prstGeom prst="rect">
            <a:avLst/>
          </a:prstGeom>
        </p:spPr>
      </p:pic>
    </p:spTree>
    <p:extLst>
      <p:ext uri="{BB962C8B-B14F-4D97-AF65-F5344CB8AC3E}">
        <p14:creationId xmlns:p14="http://schemas.microsoft.com/office/powerpoint/2010/main" val="21107151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41</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Leadership and management</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Planning</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a:t>
            </a: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Management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component, while </a:t>
            </a: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Direction Setting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is a </a:t>
            </a: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 </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component.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Planning</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Creates order</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Eliminates risk</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Has a relatively short time frame</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lang="en-US" sz="2000" dirty="0">
                <a:solidFill>
                  <a:prstClr val="black"/>
                </a:solidFill>
                <a:latin typeface="Arial" panose="020B0604020202020204" pitchFamily="34" charset="0"/>
                <a:cs typeface="Arial" panose="020B0604020202020204" pitchFamily="34" charset="0"/>
              </a:rPr>
              <a:t>	I</a:t>
            </a: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 a deductive activity that creates plans and budgets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Direction Setting</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Produces change over time</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Disrupts the current order</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Has to take risks</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a longer time focused activity</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an inductive activity that creates visions and strategies ,</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5875568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42</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Leadership and project management</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Turner (1993) suggests a Project Manager should  have at least four of the following attributes:</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Problem solving ability and results orientation</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Energy and initiative</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 self-assured</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Perspective</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Communication</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Negotiating ability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Much in common with those of a leader!!</a:t>
            </a: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168832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43</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5" name="Rectangle 2">
            <a:extLst>
              <a:ext uri="{FF2B5EF4-FFF2-40B4-BE49-F238E27FC236}">
                <a16:creationId xmlns:a16="http://schemas.microsoft.com/office/drawing/2014/main" id="{D8DF63EE-F5CB-40CE-BB06-18947272F4EC}"/>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So …</a:t>
            </a: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Many leadership components will serve you well when you are leading  project teams…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Particularly in the types of teams you are likely to end up managing…</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Effective Leaders have 4 basic ways of motivating people…</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communicate their visions and strategies in a way that appeals to the  fundamental values of the group they are addressing.</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a:t>
            </a:r>
            <a:r>
              <a:rPr kumimoji="0" lang="en-US" sz="240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emphasising</a:t>
            </a: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values of the group, leaders make the task at hand more  meaningful</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give their people as much autonomy as possible</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constantly provide support and encouragement for their people</a:t>
            </a:r>
          </a:p>
          <a:p>
            <a:pPr marL="798513" marR="0" lvl="0" indent="-23177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 organise and reward success</a:t>
            </a: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585779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F2B5AA-7631-4C43-A11A-3990B1A60C34}"/>
              </a:ext>
            </a:extLst>
          </p:cNvPr>
          <p:cNvSpPr txBox="1"/>
          <p:nvPr/>
        </p:nvSpPr>
        <p:spPr>
          <a:xfrm>
            <a:off x="2905929" y="1959612"/>
            <a:ext cx="3332141" cy="57785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buClr>
                <a:srgbClr val="FF0000"/>
              </a:buClr>
              <a:buSzPct val="60000"/>
            </a:pPr>
            <a:r>
              <a:rPr lang="en-US" sz="2400" dirty="0">
                <a:solidFill>
                  <a:srgbClr val="090909"/>
                </a:solidFill>
                <a:cs typeface="Arial" panose="020B0604020202020204" pitchFamily="34" charset="0"/>
              </a:rPr>
              <a:t>Communication</a:t>
            </a:r>
          </a:p>
        </p:txBody>
      </p:sp>
    </p:spTree>
    <p:extLst>
      <p:ext uri="{BB962C8B-B14F-4D97-AF65-F5344CB8AC3E}">
        <p14:creationId xmlns:p14="http://schemas.microsoft.com/office/powerpoint/2010/main" val="41502115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45</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04201" y="580570"/>
            <a:ext cx="8735598" cy="509451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Leadership, Management and Teamworking will be  ineffective unless we have strong communication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communication?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the process by which information is transmitted  and understood between two or more people”</a:t>
            </a:r>
          </a:p>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McShane and Von Glinow (2000)</a:t>
            </a:r>
          </a:p>
          <a:p>
            <a:pPr marL="0" marR="0" lvl="0" indent="0" algn="l" defTabSz="914400" rtl="0" eaLnBrk="1" fontAlgn="auto" latinLnBrk="0" hangingPunct="1">
              <a:lnSpc>
                <a:spcPct val="100000"/>
              </a:lnSpc>
              <a:spcBef>
                <a:spcPct val="20000"/>
              </a:spcBef>
              <a:spcAft>
                <a:spcPts val="0"/>
              </a:spcAft>
              <a:buClr>
                <a:srgbClr val="FF0000"/>
              </a:buClr>
              <a:buSzPct val="61000"/>
              <a:buFont typeface="Arial" pitchFamily="34" charset="0"/>
              <a:buNone/>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525166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46</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Verbal - meetings, discussions, arguments, etc.</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Non-verbal - body language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e-mail</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Written - reports, faxes, letters, etc.</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Visual - presentations, video, etc.</a:t>
            </a: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Methods of communication</a:t>
            </a:r>
          </a:p>
        </p:txBody>
      </p:sp>
    </p:spTree>
    <p:extLst>
      <p:ext uri="{BB962C8B-B14F-4D97-AF65-F5344CB8AC3E}">
        <p14:creationId xmlns:p14="http://schemas.microsoft.com/office/powerpoint/2010/main" val="23938736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47</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Perceptions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Filtering</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Language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Jargon</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Ambiguity (vagueness)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Overload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Barriers to communication</a:t>
            </a:r>
          </a:p>
        </p:txBody>
      </p:sp>
    </p:spTree>
    <p:extLst>
      <p:ext uri="{BB962C8B-B14F-4D97-AF65-F5344CB8AC3E}">
        <p14:creationId xmlns:p14="http://schemas.microsoft.com/office/powerpoint/2010/main" val="6992095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48</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People view the world differently. They differ  in the way they:</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Perceive and organize information</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Communicate</a:t>
            </a:r>
          </a:p>
          <a:p>
            <a:pPr marL="1089025" marR="0" lvl="0" indent="-29051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Make decisions</a:t>
            </a:r>
          </a:p>
          <a:p>
            <a:pPr marL="798512" marR="0" lvl="0" indent="0" algn="l" defTabSz="914400" rtl="0" eaLnBrk="1" fontAlgn="auto" latinLnBrk="0" hangingPunct="1">
              <a:lnSpc>
                <a:spcPct val="100000"/>
              </a:lnSpc>
              <a:spcBef>
                <a:spcPct val="20000"/>
              </a:spcBef>
              <a:spcAft>
                <a:spcPts val="0"/>
              </a:spcAft>
              <a:buClr>
                <a:srgbClr val="FF0000"/>
              </a:buClr>
              <a:buSzPct val="61000"/>
              <a:buNone/>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Understanding the differences is critical to  working with others that think differently, and  leading a team successfully…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Communication</a:t>
            </a:r>
          </a:p>
        </p:txBody>
      </p:sp>
    </p:spTree>
    <p:extLst>
      <p:ext uri="{BB962C8B-B14F-4D97-AF65-F5344CB8AC3E}">
        <p14:creationId xmlns:p14="http://schemas.microsoft.com/office/powerpoint/2010/main" val="156314648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49</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Differences in team members' personal styles  are often at the root of conflicts or  misunderstandings</a:t>
            </a:r>
          </a:p>
          <a:p>
            <a:pPr marL="855663" marR="0" lvl="0" indent="-44926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Verbal and non-verbal communications are interpreted  fundamentally differently by different types of people</a:t>
            </a:r>
          </a:p>
          <a:p>
            <a:pPr marL="855663" marR="0" lvl="0" indent="-449263"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the Project Leader and team members recognize this  fact, such conflicts can be more easily resolved and pose  less difficulty to the team's performance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Know yourself, and how you relate to others…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Why does this matter?</a:t>
            </a:r>
          </a:p>
        </p:txBody>
      </p:sp>
    </p:spTree>
    <p:extLst>
      <p:ext uri="{BB962C8B-B14F-4D97-AF65-F5344CB8AC3E}">
        <p14:creationId xmlns:p14="http://schemas.microsoft.com/office/powerpoint/2010/main" val="29096198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50</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14186" y="812800"/>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a number of approaches to  assessing</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personality types,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thinking and decision-making approaches,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 personal interaction styles.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These affect how a team member might  interact with others; organize and gather data;  and make decisions.</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730915"/>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What ‘type’ are you most like …</a:t>
            </a:r>
          </a:p>
        </p:txBody>
      </p:sp>
    </p:spTree>
    <p:extLst>
      <p:ext uri="{BB962C8B-B14F-4D97-AF65-F5344CB8AC3E}">
        <p14:creationId xmlns:p14="http://schemas.microsoft.com/office/powerpoint/2010/main" val="28249205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51</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7" y="1280885"/>
            <a:ext cx="8735598" cy="42962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a number of approaches to  assessing</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personality types,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thinking and decision-making approaches,</a:t>
            </a:r>
          </a:p>
          <a:p>
            <a:pPr marL="973138" marR="0" lvl="0" indent="-4064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and personal interaction styles.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These affect how a team member might  interact with others; organize and gather data;  and make decisions.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lang="en-US" sz="2400" dirty="0">
                <a:solidFill>
                  <a:prstClr val="black"/>
                </a:solidFill>
                <a:latin typeface="Arial" panose="020B0604020202020204" pitchFamily="34" charset="0"/>
                <a:cs typeface="Arial" panose="020B0604020202020204" pitchFamily="34" charset="0"/>
              </a:rPr>
              <a:t>Tests are available on Google. You could do the test and identify your personality type. </a:t>
            </a: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1258743"/>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MBTI Exercise </a:t>
            </a:r>
            <a:br>
              <a:rPr lang="en-US" altLang="en-US" sz="2800" b="1" dirty="0">
                <a:solidFill>
                  <a:srgbClr val="0070C0"/>
                </a:solidFill>
                <a:latin typeface="Arial" panose="020B0604020202020204" pitchFamily="34" charset="0"/>
                <a:cs typeface="Arial" panose="020B0604020202020204" pitchFamily="34" charset="0"/>
              </a:rPr>
            </a:br>
            <a:r>
              <a:rPr lang="en-US" altLang="en-US" sz="2800" b="1" dirty="0">
                <a:solidFill>
                  <a:srgbClr val="0070C0"/>
                </a:solidFill>
                <a:latin typeface="Arial" panose="020B0604020202020204" pitchFamily="34" charset="0"/>
                <a:cs typeface="Arial" panose="020B0604020202020204" pitchFamily="34" charset="0"/>
              </a:rPr>
              <a:t>Myers-Briggs Type Indicator</a:t>
            </a:r>
            <a:br>
              <a:rPr lang="en-US" altLang="en-US" sz="2800" b="1" dirty="0">
                <a:solidFill>
                  <a:srgbClr val="0070C0"/>
                </a:solidFill>
                <a:latin typeface="Arial" panose="020B0604020202020204" pitchFamily="34" charset="0"/>
                <a:cs typeface="Arial" panose="020B0604020202020204" pitchFamily="34" charset="0"/>
              </a:rPr>
            </a:br>
            <a:endParaRPr lang="en-US" altLang="en-US" sz="28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14937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52</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61257" y="1280885"/>
            <a:ext cx="8735598" cy="429623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Describes how we interact with the world and  where we direct our energy.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973138" marR="0" lvl="0" indent="-34925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Extroverts focus their energy and attention on the world  outside themselves, enjoying lots of interaction and  working out problems in groups.</a:t>
            </a:r>
          </a:p>
          <a:p>
            <a:pPr marL="973138" marR="0" lvl="0" indent="-34925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973138" marR="0" lvl="0" indent="-34925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Introverts focus their energy within themselves, preferring  to spend more time alone, for instance, thinking about  problems alone before discussing them in a group.</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1258743"/>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Extrovert versus Introvert</a:t>
            </a:r>
          </a:p>
        </p:txBody>
      </p:sp>
    </p:spTree>
    <p:extLst>
      <p:ext uri="{BB962C8B-B14F-4D97-AF65-F5344CB8AC3E}">
        <p14:creationId xmlns:p14="http://schemas.microsoft.com/office/powerpoint/2010/main" val="40384909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53</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4726202" cy="512348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Extroverts need Introverts  to:</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them focused and not  deflected by external stimuli</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Explore inner depths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Provide depth and  concentration on shared tasks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value and deal  with solitude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become aware of  what's going on inside  themselves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listen to others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with long slow jobs</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1258743"/>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Extrovert / Introvert</a:t>
            </a:r>
          </a:p>
        </p:txBody>
      </p:sp>
      <p:sp>
        <p:nvSpPr>
          <p:cNvPr id="6" name="Rectangle 3">
            <a:extLst>
              <a:ext uri="{FF2B5EF4-FFF2-40B4-BE49-F238E27FC236}">
                <a16:creationId xmlns:a16="http://schemas.microsoft.com/office/drawing/2014/main" id="{B70CEBF4-E62B-4D4F-8A93-B54E4E54B8BC}"/>
              </a:ext>
            </a:extLst>
          </p:cNvPr>
          <p:cNvSpPr txBox="1">
            <a:spLocks noChangeArrowheads="1"/>
          </p:cNvSpPr>
          <p:nvPr/>
        </p:nvSpPr>
        <p:spPr>
          <a:xfrm>
            <a:off x="5208727" y="711254"/>
            <a:ext cx="3788128" cy="5123487"/>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Introverts need Extroverts  to:</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make their views  known in discussions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know and be  known</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conversations flowing</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Ensure that strangers are  welcome</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Break the ice in social  situations</a:t>
            </a:r>
          </a:p>
        </p:txBody>
      </p:sp>
    </p:spTree>
    <p:extLst>
      <p:ext uri="{BB962C8B-B14F-4D97-AF65-F5344CB8AC3E}">
        <p14:creationId xmlns:p14="http://schemas.microsoft.com/office/powerpoint/2010/main" val="11172229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54</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Stay cool calm and collected and objective in situations where everyone  else is upset.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Prefer to settle a dispute on what is fair and truthful rather than on what  will make people happy.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Enjoy proving a point for the sake of clarity; you may sometimes argue  both sides in a discussion to provoke and stretch the thinking of others.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more firm-minded than tender-hearted; if you disagree with people  you prefer to tell them rather than say nothing and let them think they are  right.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Value your objectivity despite the fact that some people may regard you  as uncaring (you know this to be untrue).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Don't mind making difficult decisions and believe that it is more important  to be right than to be liked.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Are impressed with things that are logical and scientific.</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a:t>
            </a:r>
          </a:p>
        </p:txBody>
      </p:sp>
    </p:spTree>
    <p:extLst>
      <p:ext uri="{BB962C8B-B14F-4D97-AF65-F5344CB8AC3E}">
        <p14:creationId xmlns:p14="http://schemas.microsoft.com/office/powerpoint/2010/main" val="29209464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55</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8735598" cy="5123487"/>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Consider that a "good decision" is one that takes others, feelings into  account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Over-extend yourself in meeting other peoples' needs; you'll do almost  anything to accommodate others, even at the expense of your own needs.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Put yourself in "other peoples, shoes", at a meeting you will be likely to  ask, "How does this affect the people involved?"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Enjoy providing services for other people even if you are sometimes  exploited.</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yourself wondering "Does anyone care about what I want?" although  you would probably not admit this to anyone.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Would not hesitate to take back something you've said if it has caused  offence; as a result you are sometimes accused of being "wishy-washy".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Prefer harmony to clarity; you are embarrassed by conflict and will tend to  try and avoid it. Be accused of taking things too personally.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lang="en-US" sz="2400" dirty="0">
              <a:solidFill>
                <a:prstClr val="black"/>
              </a:solidFill>
              <a:latin typeface="Arial" panose="020B0604020202020204" pitchFamily="34" charset="0"/>
              <a:cs typeface="Arial" panose="020B0604020202020204" pitchFamily="34" charset="0"/>
            </a:endParaRPr>
          </a:p>
          <a:p>
            <a:pPr marL="623888" marR="0" lvl="0" indent="-276225"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Feeling</a:t>
            </a:r>
          </a:p>
        </p:txBody>
      </p:sp>
    </p:spTree>
    <p:extLst>
      <p:ext uri="{BB962C8B-B14F-4D97-AF65-F5344CB8AC3E}">
        <p14:creationId xmlns:p14="http://schemas.microsoft.com/office/powerpoint/2010/main" val="11257730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56</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7" y="711255"/>
            <a:ext cx="4116602" cy="51234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Thinkers need feelers to: </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Keep the 'human factor' in  view</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Conciliate and persuade</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Advise how people will feel  about things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Build up enthusiasm</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Appreciate them as Thinkers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Thinking / Feeling</a:t>
            </a:r>
          </a:p>
        </p:txBody>
      </p:sp>
      <p:sp>
        <p:nvSpPr>
          <p:cNvPr id="6" name="Rectangle 3">
            <a:extLst>
              <a:ext uri="{FF2B5EF4-FFF2-40B4-BE49-F238E27FC236}">
                <a16:creationId xmlns:a16="http://schemas.microsoft.com/office/drawing/2014/main" id="{B70CEBF4-E62B-4D4F-8A93-B54E4E54B8BC}"/>
              </a:ext>
            </a:extLst>
          </p:cNvPr>
          <p:cNvSpPr txBox="1">
            <a:spLocks noChangeArrowheads="1"/>
          </p:cNvSpPr>
          <p:nvPr/>
        </p:nvSpPr>
        <p:spPr>
          <a:xfrm>
            <a:off x="4648026" y="711255"/>
            <a:ext cx="3989426" cy="5123487"/>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
                <a:srgbClr val="FF0000"/>
              </a:buClr>
              <a:buSzPct val="61000"/>
              <a:buNone/>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Feelers need thinkers to:</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them analyse facts &amp;  situations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Help with organisational  matters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 the 'unpleasant jobs'  where people are concerned</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Stand firm when opposition  grows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Find flaws</a:t>
            </a: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Hold to policy when it is  strongly </a:t>
            </a:r>
            <a:r>
              <a:rPr kumimoji="0" lang="en-US" sz="240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criticised</a:t>
            </a:r>
            <a:endPar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Restructure or reform</a:t>
            </a:r>
          </a:p>
        </p:txBody>
      </p:sp>
    </p:spTree>
    <p:extLst>
      <p:ext uri="{BB962C8B-B14F-4D97-AF65-F5344CB8AC3E}">
        <p14:creationId xmlns:p14="http://schemas.microsoft.com/office/powerpoint/2010/main" val="26675503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6F577AA-322E-47EA-9CD2-FF6CDE91462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smtClean="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57</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
        <p:nvSpPr>
          <p:cNvPr id="7" name="Rectangle 3">
            <a:extLst>
              <a:ext uri="{FF2B5EF4-FFF2-40B4-BE49-F238E27FC236}">
                <a16:creationId xmlns:a16="http://schemas.microsoft.com/office/drawing/2014/main" id="{12676FC4-67BE-48B6-AB99-BB5DDB8090B2}"/>
              </a:ext>
            </a:extLst>
          </p:cNvPr>
          <p:cNvSpPr txBox="1">
            <a:spLocks noChangeArrowheads="1"/>
          </p:cNvSpPr>
          <p:nvPr/>
        </p:nvSpPr>
        <p:spPr>
          <a:xfrm>
            <a:off x="281226" y="711255"/>
            <a:ext cx="8405573" cy="512348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is no guaranteed formula for ensuring  effective leadership</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But by knowing yourself better, and looking from  different perspectives to try to understand others  better… you can make a good attempt..</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Flexibility and understanding go a long way</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newly formed Project Team will take time to  settle in, don’t expect immediate results</a:t>
            </a:r>
          </a:p>
          <a:p>
            <a:pPr marL="342900" marR="0" lvl="0" indent="-342900" algn="l" defTabSz="914400" rtl="0" eaLnBrk="1" fontAlgn="auto" latinLnBrk="0" hangingPunct="1">
              <a:lnSpc>
                <a:spcPct val="100000"/>
              </a:lnSpc>
              <a:spcBef>
                <a:spcPct val="20000"/>
              </a:spcBef>
              <a:spcAft>
                <a:spcPts val="0"/>
              </a:spcAft>
              <a:buClr>
                <a:srgbClr val="FF0000"/>
              </a:buClr>
              <a:buSzPct val="61000"/>
              <a:buFont typeface="Wingdings" panose="05000000000000000000" pitchFamily="2" charset="2"/>
              <a:buChar char="Ø"/>
              <a:tabLst/>
              <a:defRPr/>
            </a:pPr>
            <a:r>
              <a:rPr kumimoji="0" lang="en-US" sz="24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Effective communication, by whatever means, is  critical to project success. Without it leadership is  ineffective and objective will never be met!</a:t>
            </a:r>
          </a:p>
        </p:txBody>
      </p:sp>
      <p:sp>
        <p:nvSpPr>
          <p:cNvPr id="5" name="Rectangle 2">
            <a:extLst>
              <a:ext uri="{FF2B5EF4-FFF2-40B4-BE49-F238E27FC236}">
                <a16:creationId xmlns:a16="http://schemas.microsoft.com/office/drawing/2014/main" id="{83066283-CEB5-4729-AA8F-902D97133FC7}"/>
              </a:ext>
            </a:extLst>
          </p:cNvPr>
          <p:cNvSpPr>
            <a:spLocks noGrp="1" noChangeArrowheads="1"/>
          </p:cNvSpPr>
          <p:nvPr>
            <p:ph type="title"/>
          </p:nvPr>
        </p:nvSpPr>
        <p:spPr>
          <a:xfrm>
            <a:off x="147145" y="81885"/>
            <a:ext cx="8869680" cy="629369"/>
          </a:xfrm>
        </p:spPr>
        <p:txBody>
          <a:bodyPr anchor="t">
            <a:noAutofit/>
          </a:bodyPr>
          <a:lstStyle/>
          <a:p>
            <a:r>
              <a:rPr lang="en-US" altLang="en-US" sz="2800" b="1" dirty="0">
                <a:solidFill>
                  <a:srgbClr val="0070C0"/>
                </a:solidFill>
                <a:latin typeface="Arial" panose="020B0604020202020204" pitchFamily="34" charset="0"/>
                <a:cs typeface="Arial" panose="020B0604020202020204" pitchFamily="34" charset="0"/>
              </a:rPr>
              <a:t>Summary</a:t>
            </a:r>
          </a:p>
        </p:txBody>
      </p:sp>
    </p:spTree>
    <p:extLst>
      <p:ext uri="{BB962C8B-B14F-4D97-AF65-F5344CB8AC3E}">
        <p14:creationId xmlns:p14="http://schemas.microsoft.com/office/powerpoint/2010/main" val="197439213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55FC5-2302-0A01-DF97-FBC666387E6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336D8C4-2F3C-C735-9590-9C8343B3C2EF}"/>
              </a:ext>
            </a:extLst>
          </p:cNvPr>
          <p:cNvSpPr>
            <a:spLocks noGrp="1"/>
          </p:cNvSpPr>
          <p:nvPr>
            <p:ph idx="1"/>
          </p:nvPr>
        </p:nvSpPr>
        <p:spPr/>
        <p:txBody>
          <a:bodyPr>
            <a:normAutofit/>
          </a:bodyPr>
          <a:lstStyle/>
          <a:p>
            <a:pPr marL="0" indent="0">
              <a:buNone/>
            </a:pPr>
            <a:r>
              <a:rPr lang="en-GB" sz="1200" b="0" i="0" dirty="0">
                <a:solidFill>
                  <a:srgbClr val="222222"/>
                </a:solidFill>
                <a:effectLst/>
                <a:latin typeface="Arial" panose="020B0604020202020204" pitchFamily="34" charset="0"/>
              </a:rPr>
              <a:t>Cannon-Bowers, J.A. and Salas, E.E., 1998. </a:t>
            </a:r>
            <a:r>
              <a:rPr lang="en-GB" sz="1200" b="0" i="1" dirty="0">
                <a:solidFill>
                  <a:srgbClr val="222222"/>
                </a:solidFill>
                <a:effectLst/>
                <a:latin typeface="Arial" panose="020B0604020202020204" pitchFamily="34" charset="0"/>
              </a:rPr>
              <a:t>Making decisions under stress: Implications for individual and team training</a:t>
            </a:r>
            <a:r>
              <a:rPr lang="en-GB" sz="1200" b="0" i="0" dirty="0">
                <a:solidFill>
                  <a:srgbClr val="222222"/>
                </a:solidFill>
                <a:effectLst/>
                <a:latin typeface="Arial" panose="020B0604020202020204" pitchFamily="34" charset="0"/>
              </a:rPr>
              <a:t> (pp. xxiii-447). American psychological association.</a:t>
            </a:r>
          </a:p>
          <a:p>
            <a:pPr marL="0" indent="0">
              <a:buNone/>
            </a:pPr>
            <a:r>
              <a:rPr lang="en-GB" sz="1100" b="0" i="0" dirty="0">
                <a:solidFill>
                  <a:srgbClr val="262626"/>
                </a:solidFill>
                <a:effectLst/>
                <a:latin typeface="Helvetica" panose="020B0604020202020204" pitchFamily="34" charset="0"/>
              </a:rPr>
              <a:t>R Meredith Belbin (2010) </a:t>
            </a:r>
            <a:r>
              <a:rPr lang="en-GB" sz="1100" b="0" i="1" dirty="0">
                <a:solidFill>
                  <a:srgbClr val="262626"/>
                </a:solidFill>
                <a:effectLst/>
                <a:latin typeface="Helvetica" panose="020B0604020202020204" pitchFamily="34" charset="0"/>
              </a:rPr>
              <a:t>Team Roles at Work</a:t>
            </a:r>
            <a:r>
              <a:rPr lang="en-GB" sz="1100" b="0" i="0" dirty="0">
                <a:solidFill>
                  <a:srgbClr val="262626"/>
                </a:solidFill>
                <a:effectLst/>
                <a:latin typeface="Helvetica" panose="020B0604020202020204" pitchFamily="34" charset="0"/>
              </a:rPr>
              <a:t>. Oxford: Routledge</a:t>
            </a:r>
            <a:endParaRPr lang="en-GB" sz="1100" b="0" i="0" dirty="0">
              <a:solidFill>
                <a:srgbClr val="222222"/>
              </a:solidFill>
              <a:effectLst/>
              <a:latin typeface="Arial" panose="020B0604020202020204" pitchFamily="34" charset="0"/>
            </a:endParaRPr>
          </a:p>
          <a:p>
            <a:pPr marL="0" indent="0">
              <a:buNone/>
            </a:pPr>
            <a:endParaRPr lang="en-GB" sz="1200" dirty="0"/>
          </a:p>
        </p:txBody>
      </p:sp>
      <p:sp>
        <p:nvSpPr>
          <p:cNvPr id="4" name="Slide Number Placeholder 3">
            <a:extLst>
              <a:ext uri="{FF2B5EF4-FFF2-40B4-BE49-F238E27FC236}">
                <a16:creationId xmlns:a16="http://schemas.microsoft.com/office/drawing/2014/main" id="{455C3C48-C7EA-53B0-65FF-65759F735496}"/>
              </a:ext>
            </a:extLst>
          </p:cNvPr>
          <p:cNvSpPr>
            <a:spLocks noGrp="1"/>
          </p:cNvSpPr>
          <p:nvPr>
            <p:ph type="sldNum" sz="quarter" idx="12"/>
          </p:nvPr>
        </p:nvSpPr>
        <p:spPr/>
        <p:txBody>
          <a:bodyPr/>
          <a:lstStyle/>
          <a:p>
            <a:pPr>
              <a:defRPr/>
            </a:pPr>
            <a:fld id="{8DF2D5D7-7669-4457-A70C-96FA064BB9B5}" type="slidenum">
              <a:rPr lang="en-US" altLang="en-US" smtClean="0"/>
              <a:pPr>
                <a:defRPr/>
              </a:pPr>
              <a:t>58</a:t>
            </a:fld>
            <a:endParaRPr lang="en-US" altLang="en-US"/>
          </a:p>
        </p:txBody>
      </p:sp>
    </p:spTree>
    <p:extLst>
      <p:ext uri="{BB962C8B-B14F-4D97-AF65-F5344CB8AC3E}">
        <p14:creationId xmlns:p14="http://schemas.microsoft.com/office/powerpoint/2010/main" val="256127601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DFBD0C3-75B7-45CF-B6FF-A26B4E359008}"/>
              </a:ext>
            </a:extLst>
          </p:cNvPr>
          <p:cNvSpPr>
            <a:spLocks noGrp="1"/>
          </p:cNvSpPr>
          <p:nvPr>
            <p:ph type="sldNum" sz="quarter" idx="12"/>
          </p:nvPr>
        </p:nvSpPr>
        <p:spPr/>
        <p:txBody>
          <a:bodyPr/>
          <a:lstStyle/>
          <a:p>
            <a:pPr>
              <a:defRPr/>
            </a:pPr>
            <a:fld id="{8DF2D5D7-7669-4457-A70C-96FA064BB9B5}" type="slidenum">
              <a:rPr lang="en-US" altLang="en-US" smtClean="0"/>
              <a:pPr>
                <a:defRPr/>
              </a:pPr>
              <a:t>59</a:t>
            </a:fld>
            <a:endParaRPr lang="en-US" altLang="en-US"/>
          </a:p>
        </p:txBody>
      </p:sp>
      <p:sp>
        <p:nvSpPr>
          <p:cNvPr id="5" name="タイトル 1">
            <a:extLst>
              <a:ext uri="{FF2B5EF4-FFF2-40B4-BE49-F238E27FC236}">
                <a16:creationId xmlns:a16="http://schemas.microsoft.com/office/drawing/2014/main" id="{C3C71F95-B437-4E94-B41F-2FA851EC3351}"/>
              </a:ext>
            </a:extLst>
          </p:cNvPr>
          <p:cNvSpPr>
            <a:spLocks noGrp="1"/>
          </p:cNvSpPr>
          <p:nvPr>
            <p:ph type="title"/>
          </p:nvPr>
        </p:nvSpPr>
        <p:spPr>
          <a:xfrm>
            <a:off x="457200" y="1742294"/>
            <a:ext cx="8229600" cy="626116"/>
          </a:xfrm>
        </p:spPr>
        <p:txBody>
          <a:bodyPr anchor="t">
            <a:noAutofit/>
          </a:bodyPr>
          <a:lstStyle/>
          <a:p>
            <a:r>
              <a:rPr lang="en-US" sz="3200" b="1" dirty="0">
                <a:solidFill>
                  <a:srgbClr val="0B6BB5"/>
                </a:solidFill>
                <a:latin typeface="+mn-lt"/>
                <a:cs typeface="Arial Rounded MT Bold" panose="020F0704030504030204" pitchFamily="34" charset="0"/>
              </a:rPr>
              <a:t>Thank you …!</a:t>
            </a:r>
            <a:endParaRPr lang="en-US" altLang="ja-JP" sz="3200" dirty="0">
              <a:latin typeface="+mn-lt"/>
            </a:endParaRPr>
          </a:p>
        </p:txBody>
      </p:sp>
    </p:spTree>
    <p:extLst>
      <p:ext uri="{BB962C8B-B14F-4D97-AF65-F5344CB8AC3E}">
        <p14:creationId xmlns:p14="http://schemas.microsoft.com/office/powerpoint/2010/main" val="4025714422"/>
      </p:ext>
    </p:extLst>
  </p:cSld>
  <p:clrMapOvr>
    <a:masterClrMapping/>
  </p:clrMapOvr>
</p:sld>
</file>

<file path=ppt/theme/theme1.xml><?xml version="1.0" encoding="utf-8"?>
<a:theme xmlns:a="http://schemas.openxmlformats.org/drawingml/2006/main" name="1_Custom Design">
  <a:themeElements>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1_Custom Design">
      <a:majorFont>
        <a:latin typeface="Tahom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FA732EB2E03A42BEA0C7E367F049E0" ma:contentTypeVersion="19" ma:contentTypeDescription="Create a new document." ma:contentTypeScope="" ma:versionID="e9e56b7a5c05f15c5d75417978c1aeff">
  <xsd:schema xmlns:xsd="http://www.w3.org/2001/XMLSchema" xmlns:xs="http://www.w3.org/2001/XMLSchema" xmlns:p="http://schemas.microsoft.com/office/2006/metadata/properties" xmlns:ns2="03844916-8be2-4606-8d5e-9c05b0ba38ee" xmlns:ns3="3ee67091-802d-44d5-a08d-fc8a69113cfc" xmlns:ns4="http://schemas.microsoft.com/sharepoint/v4" targetNamespace="http://schemas.microsoft.com/office/2006/metadata/properties" ma:root="true" ma:fieldsID="daacfc296a6ee37d8d19749a8a4eb824" ns2:_="" ns3:_="" ns4:_="">
    <xsd:import namespace="03844916-8be2-4606-8d5e-9c05b0ba38ee"/>
    <xsd:import namespace="3ee67091-802d-44d5-a08d-fc8a69113cfc"/>
    <xsd:import namespace="http://schemas.microsoft.com/sharepoint/v4"/>
    <xsd:element name="properties">
      <xsd:complexType>
        <xsd:sequence>
          <xsd:element name="documentManagement">
            <xsd:complexType>
              <xsd:all>
                <xsd:element ref="ns2:Description0" minOccurs="0"/>
                <xsd:element ref="ns2:RevisionNumber" minOccurs="0"/>
                <xsd:element ref="ns2:RevisionDate" minOccurs="0"/>
                <xsd:element ref="ns2:ExcelID" minOccurs="0"/>
                <xsd:element ref="ns2:RevisionDateText" minOccurs="0"/>
                <xsd:element ref="ns2:Delete" minOccurs="0"/>
                <xsd:element ref="ns3:DocumentName"/>
                <xsd:element ref="ns3:DocumentType" minOccurs="0"/>
                <xsd:element ref="ns4:IconOverlay" minOccurs="0"/>
                <xsd:element ref="ns3:Document_x0020_Name_x003a_Prime_x0020_Contract_x0020_Number" minOccurs="0"/>
                <xsd:element ref="ns3:Document_x0020_Name_x003a_Sector0" minOccurs="0"/>
                <xsd:element ref="ns3:Document_x0020_Name_x003a_DataType" minOccurs="0"/>
                <xsd:element ref="ns3:Document_x0020_Name_x003a_DocumentSortOrder" minOccurs="0"/>
                <xsd:element ref="ns3:Document_x0020_Name_x003a_TTerm" minOccurs="0"/>
                <xsd:element ref="ns3:Document_x0020_Type_x003a_Document_x0020_Type_x0020_Summar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844916-8be2-4606-8d5e-9c05b0ba38ee" elementFormDefault="qualified">
    <xsd:import namespace="http://schemas.microsoft.com/office/2006/documentManagement/types"/>
    <xsd:import namespace="http://schemas.microsoft.com/office/infopath/2007/PartnerControls"/>
    <xsd:element name="Description0" ma:index="8" nillable="true" ma:displayName="Description" ma:indexed="true" ma:internalName="Description0">
      <xsd:simpleType>
        <xsd:restriction base="dms:Text">
          <xsd:maxLength value="255"/>
        </xsd:restriction>
      </xsd:simpleType>
    </xsd:element>
    <xsd:element name="RevisionNumber" ma:index="9" nillable="true" ma:displayName="Revision Number" ma:indexed="true" ma:internalName="RevisionNumber">
      <xsd:simpleType>
        <xsd:restriction base="dms:Text">
          <xsd:maxLength value="255"/>
        </xsd:restriction>
      </xsd:simpleType>
    </xsd:element>
    <xsd:element name="RevisionDate" ma:index="10" nillable="true" ma:displayName="Revision Date" ma:format="DateOnly" ma:indexed="true" ma:internalName="RevisionDate">
      <xsd:simpleType>
        <xsd:restriction base="dms:DateTime"/>
      </xsd:simpleType>
    </xsd:element>
    <xsd:element name="ExcelID" ma:index="11" nillable="true" ma:displayName="Excel ID" ma:internalName="ExcelID" ma:percentage="FALSE">
      <xsd:simpleType>
        <xsd:restriction base="dms:Number"/>
      </xsd:simpleType>
    </xsd:element>
    <xsd:element name="RevisionDateText" ma:index="12" nillable="true" ma:displayName="RevisionDateText" ma:internalName="RevisionDateText">
      <xsd:simpleType>
        <xsd:restriction base="dms:Text">
          <xsd:maxLength value="255"/>
        </xsd:restriction>
      </xsd:simpleType>
    </xsd:element>
    <xsd:element name="Delete" ma:index="13" nillable="true" ma:displayName="Delete" ma:internalName="Delete">
      <xsd:simpleType>
        <xsd:restriction base="dms:Text">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e67091-802d-44d5-a08d-fc8a69113cfc" elementFormDefault="qualified">
    <xsd:import namespace="http://schemas.microsoft.com/office/2006/documentManagement/types"/>
    <xsd:import namespace="http://schemas.microsoft.com/office/infopath/2007/PartnerControls"/>
    <xsd:element name="DocumentName" ma:index="15" ma:displayName="Document Name" ma:indexed="true" ma:list="{6b9fd889-a317-488a-8ff4-6dc085c1e58e}" ma:internalName="DocumentName" ma:readOnly="false" ma:showField="Title">
      <xsd:simpleType>
        <xsd:restriction base="dms:Lookup"/>
      </xsd:simpleType>
    </xsd:element>
    <xsd:element name="DocumentType" ma:index="16" nillable="true" ma:displayName="Document Type" ma:list="{d8ddc122-1306-45d9-9add-36b7072e5dc3}" ma:internalName="DocumentType" ma:readOnly="false" ma:showField="Title">
      <xsd:simpleType>
        <xsd:restriction base="dms:Lookup"/>
      </xsd:simpleType>
    </xsd:element>
    <xsd:element name="Document_x0020_Name_x003a_Prime_x0020_Contract_x0020_Number" ma:index="18" nillable="true" ma:displayName="Document Name:Prime Contract Number" ma:list="{6b9fd889-a317-488a-8ff4-6dc085c1e58e}" ma:internalName="Document_x0020_Name_x003a_Prime_x0020_Contract_x0020_Number" ma:readOnly="true" ma:showField="PrimeContractNumber" ma:web="270035fa-6f6d-4602-a9c4-f78d89660855">
      <xsd:simpleType>
        <xsd:restriction base="dms:Lookup"/>
      </xsd:simpleType>
    </xsd:element>
    <xsd:element name="Document_x0020_Name_x003a_Sector0" ma:index="19" nillable="true" ma:displayName="Document Name:Sector0" ma:list="{6b9fd889-a317-488a-8ff4-6dc085c1e58e}" ma:internalName="Document_x0020_Name_x003a_Sector0" ma:readOnly="true" ma:showField="Sector0" ma:web="270035fa-6f6d-4602-a9c4-f78d89660855">
      <xsd:simpleType>
        <xsd:restriction base="dms:Lookup"/>
      </xsd:simpleType>
    </xsd:element>
    <xsd:element name="Document_x0020_Name_x003a_DataType" ma:index="20" nillable="true" ma:displayName="Document Name:DataType" ma:list="{6b9fd889-a317-488a-8ff4-6dc085c1e58e}" ma:internalName="Document_x0020_Name_x003a_DataType" ma:readOnly="true" ma:showField="DataType0" ma:web="270035fa-6f6d-4602-a9c4-f78d89660855">
      <xsd:simpleType>
        <xsd:restriction base="dms:Lookup"/>
      </xsd:simpleType>
    </xsd:element>
    <xsd:element name="Document_x0020_Name_x003a_DocumentSortOrder" ma:index="21" nillable="true" ma:displayName="Document Name:DocumentSortOrder" ma:list="{6b9fd889-a317-488a-8ff4-6dc085c1e58e}" ma:internalName="Document_x0020_Name_x003a_DocumentSortOrder" ma:readOnly="true" ma:showField="DocumentSortOrder" ma:web="270035fa-6f6d-4602-a9c4-f78d89660855">
      <xsd:simpleType>
        <xsd:restriction base="dms:Lookup"/>
      </xsd:simpleType>
    </xsd:element>
    <xsd:element name="Document_x0020_Name_x003a_TTerm" ma:index="22" nillable="true" ma:displayName="Document Name:TTerm" ma:list="{6b9fd889-a317-488a-8ff4-6dc085c1e58e}" ma:internalName="Document_x0020_Name_x003a_TTerm" ma:readOnly="true" ma:showField="TTerm0" ma:web="270035fa-6f6d-4602-a9c4-f78d89660855">
      <xsd:simpleType>
        <xsd:restriction base="dms:Lookup"/>
      </xsd:simpleType>
    </xsd:element>
    <xsd:element name="Document_x0020_Type_x003a_Document_x0020_Type_x0020_Summary" ma:index="23" nillable="true" ma:displayName="Document Type:Document Type Summary" ma:list="{d8ddc122-1306-45d9-9add-36b7072e5dc3}" ma:internalName="Document_x0020_Type_x003a_Document_x0020_Type_x0020_Summary" ma:readOnly="true" ma:showField="DocumentTypeSummary" ma:web="270035fa-6f6d-4602-a9c4-f78d89660855">
      <xsd:simpleType>
        <xsd:restriction base="dms:Lookup"/>
      </xsd:simple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4" elementFormDefault="qualified">
    <xsd:import namespace="http://schemas.microsoft.com/office/2006/documentManagement/types"/>
    <xsd:import namespace="http://schemas.microsoft.com/office/infopath/2007/PartnerControls"/>
    <xsd:element name="IconOverlay" ma:index="17" nillable="true" ma:displayName="IconOverlay" ma:hidden="true" ma:internalName="IconOverlay">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Props1.xml><?xml version="1.0" encoding="utf-8"?>
<ds:datastoreItem xmlns:ds="http://schemas.openxmlformats.org/officeDocument/2006/customXml" ds:itemID="{744ABBCC-2CF8-40C3-A3AA-D30F445AEE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844916-8be2-4606-8d5e-9c05b0ba38ee"/>
    <ds:schemaRef ds:uri="3ee67091-802d-44d5-a08d-fc8a69113cfc"/>
    <ds:schemaRef ds:uri="http://schemas.microsoft.com/sharepoint/v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4572674-467B-4F88-AD69-8A5182A1BD91}">
  <ds:schemaRefs>
    <ds:schemaRef ds:uri="http://schemas.microsoft.com/sharepoint/v3/contenttype/forms"/>
  </ds:schemaRefs>
</ds:datastoreItem>
</file>

<file path=customXml/itemProps3.xml><?xml version="1.0" encoding="utf-8"?>
<ds:datastoreItem xmlns:ds="http://schemas.openxmlformats.org/officeDocument/2006/customXml" ds:itemID="{C571792F-8640-4951-A7A6-41C745E5408B}">
  <ds:schemaRefs>
    <ds:schemaRef ds:uri="http://schemas.microsoft.com/office/2006/metadata/longProperties"/>
  </ds:schemaRefs>
</ds:datastoreItem>
</file>

<file path=docProps/app.xml><?xml version="1.0" encoding="utf-8"?>
<Properties xmlns="http://schemas.openxmlformats.org/officeDocument/2006/extended-properties" xmlns:vt="http://schemas.openxmlformats.org/officeDocument/2006/docPropsVTypes">
  <Template/>
  <TotalTime>1984</TotalTime>
  <Words>3117</Words>
  <Application>Microsoft Office PowerPoint</Application>
  <PresentationFormat>On-screen Show (4:3)</PresentationFormat>
  <Paragraphs>485</Paragraphs>
  <Slides>59</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59</vt:i4>
      </vt:variant>
    </vt:vector>
  </HeadingPairs>
  <TitlesOfParts>
    <vt:vector size="68" baseType="lpstr">
      <vt:lpstr>Arial</vt:lpstr>
      <vt:lpstr>Arial Narrow</vt:lpstr>
      <vt:lpstr>Carlito</vt:lpstr>
      <vt:lpstr>Helvetica</vt:lpstr>
      <vt:lpstr>Myriad Pro</vt:lpstr>
      <vt:lpstr>Tahoma</vt:lpstr>
      <vt:lpstr>Wingdings</vt:lpstr>
      <vt:lpstr>1_Custom Design</vt:lpstr>
      <vt:lpstr>20140311PresentationUWTSDTemplate</vt:lpstr>
      <vt:lpstr>Week 5 Teamwork, Leadership and  Management for Projects</vt:lpstr>
      <vt:lpstr>Learning Objectives:</vt:lpstr>
      <vt:lpstr>PowerPoint Presentation</vt:lpstr>
      <vt:lpstr>What is the definition of a team?</vt:lpstr>
      <vt:lpstr>Teams versus Groups What is the difference in the workplace?</vt:lpstr>
      <vt:lpstr>The theory on how a Project  Manager forms a Project team</vt:lpstr>
      <vt:lpstr>The reality?</vt:lpstr>
      <vt:lpstr>How are teams structured?</vt:lpstr>
      <vt:lpstr>Problems within groups</vt:lpstr>
      <vt:lpstr>Do you recognise any of these  problems from your own  experience of teams?</vt:lpstr>
      <vt:lpstr>Team formation and life cycle</vt:lpstr>
      <vt:lpstr>Forming</vt:lpstr>
      <vt:lpstr>Forming</vt:lpstr>
      <vt:lpstr>Storming</vt:lpstr>
      <vt:lpstr>Storming</vt:lpstr>
      <vt:lpstr>Norming</vt:lpstr>
      <vt:lpstr>Norming</vt:lpstr>
      <vt:lpstr>Performing</vt:lpstr>
      <vt:lpstr>Mourning</vt:lpstr>
      <vt:lpstr>Performance</vt:lpstr>
      <vt:lpstr>Activity (15 mins)</vt:lpstr>
      <vt:lpstr>Advantages of teamworking</vt:lpstr>
      <vt:lpstr>Disadvantages of teamworking</vt:lpstr>
      <vt:lpstr>Action oriented roles</vt:lpstr>
      <vt:lpstr>Action oriented roles</vt:lpstr>
      <vt:lpstr>Action oriented roles</vt:lpstr>
      <vt:lpstr>People oriented roles</vt:lpstr>
      <vt:lpstr>People oriented roles</vt:lpstr>
      <vt:lpstr>Thinking oriented roles</vt:lpstr>
      <vt:lpstr>Thinking oriented roles</vt:lpstr>
      <vt:lpstr>Discussion</vt:lpstr>
      <vt:lpstr>PowerPoint Presentation</vt:lpstr>
      <vt:lpstr>What is leadership?</vt:lpstr>
      <vt:lpstr>Leaders</vt:lpstr>
      <vt:lpstr>Theories of leadership</vt:lpstr>
      <vt:lpstr>Trait theories</vt:lpstr>
      <vt:lpstr>Behavioural theories</vt:lpstr>
      <vt:lpstr>Contingency (Situational) theories</vt:lpstr>
      <vt:lpstr>Management versus Leadership</vt:lpstr>
      <vt:lpstr>PowerPoint Presentation</vt:lpstr>
      <vt:lpstr>Leadership and management</vt:lpstr>
      <vt:lpstr>Leadership and project management</vt:lpstr>
      <vt:lpstr>So …</vt:lpstr>
      <vt:lpstr>PowerPoint Presentation</vt:lpstr>
      <vt:lpstr>PowerPoint Presentation</vt:lpstr>
      <vt:lpstr>Methods of communication</vt:lpstr>
      <vt:lpstr>Barriers to communication</vt:lpstr>
      <vt:lpstr>Communication</vt:lpstr>
      <vt:lpstr>Why does this matter?</vt:lpstr>
      <vt:lpstr>What ‘type’ are you most like …</vt:lpstr>
      <vt:lpstr>MBTI Exercise  Myers-Briggs Type Indicator </vt:lpstr>
      <vt:lpstr>Extrovert versus Introvert</vt:lpstr>
      <vt:lpstr>Extrovert / Introvert</vt:lpstr>
      <vt:lpstr>Thinking</vt:lpstr>
      <vt:lpstr>Feeling</vt:lpstr>
      <vt:lpstr>Thinking / Feeling</vt:lpstr>
      <vt:lpstr>Summary</vt:lpstr>
      <vt:lpstr>References</vt:lpstr>
      <vt:lpstr>Thank you …!</vt:lpstr>
    </vt:vector>
  </TitlesOfParts>
  <Company>Northrop Grumman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BasicTools-CauseandEffectDiagram.ppt</dc:title>
  <dc:creator>whiteed1</dc:creator>
  <cp:lastModifiedBy>Abel Agoba</cp:lastModifiedBy>
  <cp:revision>184</cp:revision>
  <dcterms:created xsi:type="dcterms:W3CDTF">2005-02-17T16:44:33Z</dcterms:created>
  <dcterms:modified xsi:type="dcterms:W3CDTF">2023-06-16T02:03:10Z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RevisionNumber">
    <vt:lpwstr/>
  </property>
  <property fmtid="{D5CDD505-2E9C-101B-9397-08002B2CF9AE}" pid="3" name="Delete">
    <vt:lpwstr>No</vt:lpwstr>
  </property>
  <property fmtid="{D5CDD505-2E9C-101B-9397-08002B2CF9AE}" pid="4" name="Description0">
    <vt:lpwstr/>
  </property>
  <property fmtid="{D5CDD505-2E9C-101B-9397-08002B2CF9AE}" pid="5" name="RevisionDate">
    <vt:lpwstr>2005-11-30T00:00:00Z</vt:lpwstr>
  </property>
  <property fmtid="{D5CDD505-2E9C-101B-9397-08002B2CF9AE}" pid="6" name="Order">
    <vt:lpwstr>16300.0000000000</vt:lpwstr>
  </property>
  <property fmtid="{D5CDD505-2E9C-101B-9397-08002B2CF9AE}" pid="7" name="DocumentName">
    <vt:lpwstr>909</vt:lpwstr>
  </property>
  <property fmtid="{D5CDD505-2E9C-101B-9397-08002B2CF9AE}" pid="8" name="DocumentType">
    <vt:lpwstr>18</vt:lpwstr>
  </property>
  <property fmtid="{D5CDD505-2E9C-101B-9397-08002B2CF9AE}" pid="9" name="Document Name">
    <vt:lpwstr>909</vt:lpwstr>
  </property>
  <property fmtid="{D5CDD505-2E9C-101B-9397-08002B2CF9AE}" pid="10" name="Document Type">
    <vt:lpwstr>18</vt:lpwstr>
  </property>
  <property fmtid="{D5CDD505-2E9C-101B-9397-08002B2CF9AE}" pid="11" name="xd_Signature">
    <vt:lpwstr/>
  </property>
  <property fmtid="{D5CDD505-2E9C-101B-9397-08002B2CF9AE}" pid="12" name="RevisionDateText">
    <vt:lpwstr/>
  </property>
  <property fmtid="{D5CDD505-2E9C-101B-9397-08002B2CF9AE}" pid="13" name="TemplateUrl">
    <vt:lpwstr/>
  </property>
  <property fmtid="{D5CDD505-2E9C-101B-9397-08002B2CF9AE}" pid="14" name="xd_ProgID">
    <vt:lpwstr/>
  </property>
  <property fmtid="{D5CDD505-2E9C-101B-9397-08002B2CF9AE}" pid="15" name="ExcelID">
    <vt:lpwstr/>
  </property>
</Properties>
</file>