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7"/>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varScale="1">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F22F94-C7BA-4AE0-A62D-2ED550EC8937}" type="datetimeFigureOut">
              <a:rPr lang="en-GB" smtClean="0"/>
              <a:t>27/10/2020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DB5865-E561-481A-9787-848CC38AFE11}" type="slidenum">
              <a:rPr lang="en-GB" smtClean="0"/>
              <a:t>‹#›</a:t>
            </a:fld>
            <a:endParaRPr lang="en-GB"/>
          </a:p>
        </p:txBody>
      </p:sp>
    </p:spTree>
    <p:extLst>
      <p:ext uri="{BB962C8B-B14F-4D97-AF65-F5344CB8AC3E}">
        <p14:creationId xmlns:p14="http://schemas.microsoft.com/office/powerpoint/2010/main" val="28371412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A marketing channel can be viewed as a pipeline through which products, their ownership, communication, financing and payment, and accompanying risk flow to the consumer.</a:t>
            </a:r>
          </a:p>
          <a:p>
            <a:pPr marL="171450" indent="-171450" eaLnBrk="1" hangingPunct="1">
              <a:buFont typeface="Arial" panose="020B0604020202020204" pitchFamily="34" charset="0"/>
              <a:buChar char="•"/>
            </a:pPr>
            <a:r>
              <a:rPr lang="en-US" altLang="en-US" dirty="0">
                <a:latin typeface="Arial" panose="020B0604020202020204" pitchFamily="34" charset="0"/>
              </a:rPr>
              <a:t>Marketing channels represent the place or distribution element of the marketing mix,</a:t>
            </a:r>
            <a:r>
              <a:rPr lang="en-US" altLang="en-US" baseline="0" dirty="0">
                <a:latin typeface="Arial" panose="020B0604020202020204" pitchFamily="34" charset="0"/>
              </a:rPr>
              <a:t> in that they provide a route for company products and services to flow to the consumer.</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a:t>
            </a:fld>
            <a:endParaRPr lang="en-US" dirty="0"/>
          </a:p>
        </p:txBody>
      </p:sp>
    </p:spTree>
    <p:extLst>
      <p:ext uri="{BB962C8B-B14F-4D97-AF65-F5344CB8AC3E}">
        <p14:creationId xmlns:p14="http://schemas.microsoft.com/office/powerpoint/2010/main" val="1045771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A marketing channel can be viewed as a pipeline through which products, their ownership, communication, financing and payment, and accompanying risk flow to the consumer.</a:t>
            </a:r>
          </a:p>
          <a:p>
            <a:pPr marL="171450" indent="-171450" eaLnBrk="1" hangingPunct="1">
              <a:buFont typeface="Arial" panose="020B0604020202020204" pitchFamily="34" charset="0"/>
              <a:buChar char="•"/>
            </a:pPr>
            <a:r>
              <a:rPr lang="en-US" altLang="en-US" dirty="0">
                <a:latin typeface="Arial" panose="020B0604020202020204" pitchFamily="34" charset="0"/>
              </a:rPr>
              <a:t>Marketing channels represent the place or distribution element of the marketing mix,</a:t>
            </a:r>
            <a:r>
              <a:rPr lang="en-US" altLang="en-US" baseline="0" dirty="0">
                <a:latin typeface="Arial" panose="020B0604020202020204" pitchFamily="34" charset="0"/>
              </a:rPr>
              <a:t> in that they provide a route for company products and services to flow to the consumer.</a:t>
            </a:r>
          </a:p>
        </p:txBody>
      </p:sp>
      <p:sp>
        <p:nvSpPr>
          <p:cNvPr id="4" name="Slide Number Placeholder 3"/>
          <p:cNvSpPr>
            <a:spLocks noGrp="1"/>
          </p:cNvSpPr>
          <p:nvPr>
            <p:ph type="sldNum" sz="quarter" idx="10"/>
          </p:nvPr>
        </p:nvSpPr>
        <p:spPr/>
        <p:txBody>
          <a:bodyPr/>
          <a:lstStyle/>
          <a:p>
            <a:fld id="{FCA16ACA-BEA9-4113-B004-2C9FC464C5F8}" type="slidenum">
              <a:rPr lang="en-US" smtClean="0"/>
              <a:pPr/>
              <a:t>3</a:t>
            </a:fld>
            <a:endParaRPr lang="en-US" dirty="0"/>
          </a:p>
        </p:txBody>
      </p:sp>
    </p:spTree>
    <p:extLst>
      <p:ext uri="{BB962C8B-B14F-4D97-AF65-F5344CB8AC3E}">
        <p14:creationId xmlns:p14="http://schemas.microsoft.com/office/powerpoint/2010/main" val="1099562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dirty="0"/>
              <a:t>The specialized expertise of channel members enhances the overall performance of the channel.</a:t>
            </a:r>
          </a:p>
        </p:txBody>
      </p:sp>
      <p:sp>
        <p:nvSpPr>
          <p:cNvPr id="4" name="Slide Number Placeholder 3"/>
          <p:cNvSpPr>
            <a:spLocks noGrp="1"/>
          </p:cNvSpPr>
          <p:nvPr>
            <p:ph type="sldNum" sz="quarter" idx="10"/>
          </p:nvPr>
        </p:nvSpPr>
        <p:spPr/>
        <p:txBody>
          <a:bodyPr/>
          <a:lstStyle/>
          <a:p>
            <a:fld id="{FCA16ACA-BEA9-4113-B004-2C9FC464C5F8}" type="slidenum">
              <a:rPr lang="en-US" smtClean="0"/>
              <a:pPr/>
              <a:t>4</a:t>
            </a:fld>
            <a:endParaRPr lang="en-US" dirty="0"/>
          </a:p>
        </p:txBody>
      </p:sp>
    </p:spTree>
    <p:extLst>
      <p:ext uri="{BB962C8B-B14F-4D97-AF65-F5344CB8AC3E}">
        <p14:creationId xmlns:p14="http://schemas.microsoft.com/office/powerpoint/2010/main" val="20757466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defRPr/>
            </a:pPr>
            <a:r>
              <a:rPr lang="en-US" b="1" dirty="0"/>
              <a:t>Time</a:t>
            </a:r>
            <a:r>
              <a:rPr lang="en-US" dirty="0"/>
              <a:t> and </a:t>
            </a:r>
            <a:r>
              <a:rPr lang="en-US" b="1" dirty="0"/>
              <a:t>place utility </a:t>
            </a:r>
            <a:r>
              <a:rPr lang="en-US" dirty="0"/>
              <a:t>are created by channel</a:t>
            </a:r>
            <a:r>
              <a:rPr lang="en-US" baseline="0" dirty="0"/>
              <a:t> members, </a:t>
            </a:r>
            <a:r>
              <a:rPr lang="en-US" dirty="0"/>
              <a:t>when, for example, a transport company hired by the</a:t>
            </a:r>
            <a:r>
              <a:rPr lang="en-US" baseline="0" dirty="0"/>
              <a:t> producer physically </a:t>
            </a:r>
            <a:r>
              <a:rPr lang="en-US" dirty="0"/>
              <a:t>moves boxes of cereal to a store near the customers</a:t>
            </a:r>
            <a:r>
              <a:rPr lang="en-US" baseline="0" dirty="0"/>
              <a:t> on time.</a:t>
            </a:r>
            <a:endParaRPr lang="en-US" dirty="0"/>
          </a:p>
          <a:p>
            <a:pPr marL="171450" indent="-171450" eaLnBrk="1" hangingPunct="1">
              <a:buFont typeface="Arial" panose="020B0604020202020204" pitchFamily="34" charset="0"/>
              <a:buChar char="•"/>
              <a:defRPr/>
            </a:pPr>
            <a:r>
              <a:rPr lang="en-US" b="1" dirty="0"/>
              <a:t>Form utility </a:t>
            </a:r>
            <a:r>
              <a:rPr lang="en-US" dirty="0"/>
              <a:t>is created when channel members transform raw materials into a consumable form for customers. </a:t>
            </a:r>
          </a:p>
          <a:p>
            <a:pPr marL="171450" indent="-171450" eaLnBrk="1" hangingPunct="1">
              <a:buFont typeface="Arial" panose="020B0604020202020204" pitchFamily="34" charset="0"/>
              <a:buChar char="•"/>
              <a:defRPr/>
            </a:pPr>
            <a:r>
              <a:rPr lang="en-US" b="1" dirty="0"/>
              <a:t>Exchange utility </a:t>
            </a:r>
            <a:r>
              <a:rPr lang="en-US" dirty="0"/>
              <a:t>is created when channel members (usually retailers) swap the product for money.</a:t>
            </a:r>
          </a:p>
        </p:txBody>
      </p:sp>
      <p:sp>
        <p:nvSpPr>
          <p:cNvPr id="4" name="Slide Number Placeholder 3"/>
          <p:cNvSpPr>
            <a:spLocks noGrp="1"/>
          </p:cNvSpPr>
          <p:nvPr>
            <p:ph type="sldNum" sz="quarter" idx="10"/>
          </p:nvPr>
        </p:nvSpPr>
        <p:spPr/>
        <p:txBody>
          <a:bodyPr/>
          <a:lstStyle/>
          <a:p>
            <a:fld id="{FCA16ACA-BEA9-4113-B004-2C9FC464C5F8}" type="slidenum">
              <a:rPr lang="en-US" smtClean="0"/>
              <a:pPr/>
              <a:t>5</a:t>
            </a:fld>
            <a:endParaRPr lang="en-US" dirty="0"/>
          </a:p>
        </p:txBody>
      </p:sp>
    </p:spTree>
    <p:extLst>
      <p:ext uri="{BB962C8B-B14F-4D97-AF65-F5344CB8AC3E}">
        <p14:creationId xmlns:p14="http://schemas.microsoft.com/office/powerpoint/2010/main" val="3902454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defRPr/>
            </a:pPr>
            <a:r>
              <a:rPr lang="en-US" dirty="0"/>
              <a:t>Intermediaries in a channel negotiate with one another, facilitate the change of ownership between buyers and sellers, and physically move products from the manufacturer to the final consumer.</a:t>
            </a:r>
          </a:p>
          <a:p>
            <a:pPr marL="171450" indent="-171450" eaLnBrk="1" hangingPunct="1">
              <a:buFont typeface="Arial" panose="020B0604020202020204" pitchFamily="34" charset="0"/>
              <a:buChar char="•"/>
            </a:pPr>
            <a:r>
              <a:rPr lang="en-US" altLang="en-US" dirty="0">
                <a:latin typeface="Arial" panose="020B0604020202020204" pitchFamily="34" charset="0"/>
              </a:rPr>
              <a:t>The most prominent difference separating intermediaries is whether they take title to the product. Taking title means they own the merchandise and control the terms of the sale.</a:t>
            </a:r>
            <a:endParaRPr lang="en-US" dirty="0"/>
          </a:p>
        </p:txBody>
      </p:sp>
      <p:sp>
        <p:nvSpPr>
          <p:cNvPr id="4" name="Slide Number Placeholder 3"/>
          <p:cNvSpPr>
            <a:spLocks noGrp="1"/>
          </p:cNvSpPr>
          <p:nvPr>
            <p:ph type="sldNum" sz="quarter" idx="10"/>
          </p:nvPr>
        </p:nvSpPr>
        <p:spPr/>
        <p:txBody>
          <a:bodyPr/>
          <a:lstStyle/>
          <a:p>
            <a:fld id="{FCA16ACA-BEA9-4113-B004-2C9FC464C5F8}" type="slidenum">
              <a:rPr lang="en-US" smtClean="0"/>
              <a:pPr/>
              <a:t>6</a:t>
            </a:fld>
            <a:endParaRPr lang="en-US" dirty="0"/>
          </a:p>
        </p:txBody>
      </p:sp>
    </p:spTree>
    <p:extLst>
      <p:ext uri="{BB962C8B-B14F-4D97-AF65-F5344CB8AC3E}">
        <p14:creationId xmlns:p14="http://schemas.microsoft.com/office/powerpoint/2010/main" val="13197818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Product characteristics include such aspects of a product as standardization, customization, and complexity. </a:t>
            </a:r>
          </a:p>
          <a:p>
            <a:pPr marL="171450" indent="-171450" eaLnBrk="1" hangingPunct="1">
              <a:buFont typeface="Arial" panose="020B0604020202020204" pitchFamily="34" charset="0"/>
              <a:buChar char="•"/>
            </a:pPr>
            <a:r>
              <a:rPr lang="en-US" altLang="en-US" dirty="0">
                <a:latin typeface="Arial" panose="020B0604020202020204" pitchFamily="34" charset="0"/>
              </a:rPr>
              <a:t>Buyer considerations include purchase frequency and customer wait time.</a:t>
            </a:r>
          </a:p>
          <a:p>
            <a:pPr marL="171450" indent="-171450" eaLnBrk="1" hangingPunct="1">
              <a:buFont typeface="Arial" panose="020B0604020202020204" pitchFamily="34" charset="0"/>
              <a:buChar char="•"/>
            </a:pPr>
            <a:r>
              <a:rPr lang="en-US" altLang="en-US" dirty="0">
                <a:latin typeface="Arial" panose="020B0604020202020204" pitchFamily="34" charset="0"/>
              </a:rPr>
              <a:t>Market characteristics include the number of buyers and buyer concentration at a certain location.</a:t>
            </a:r>
          </a:p>
        </p:txBody>
      </p:sp>
      <p:sp>
        <p:nvSpPr>
          <p:cNvPr id="4" name="Slide Number Placeholder 3"/>
          <p:cNvSpPr>
            <a:spLocks noGrp="1"/>
          </p:cNvSpPr>
          <p:nvPr>
            <p:ph type="sldNum" sz="quarter" idx="10"/>
          </p:nvPr>
        </p:nvSpPr>
        <p:spPr/>
        <p:txBody>
          <a:bodyPr/>
          <a:lstStyle/>
          <a:p>
            <a:fld id="{FCA16ACA-BEA9-4113-B004-2C9FC464C5F8}" type="slidenum">
              <a:rPr lang="en-US" smtClean="0"/>
              <a:pPr/>
              <a:t>7</a:t>
            </a:fld>
            <a:endParaRPr lang="en-US" dirty="0"/>
          </a:p>
        </p:txBody>
      </p:sp>
    </p:spTree>
    <p:extLst>
      <p:ext uri="{BB962C8B-B14F-4D97-AF65-F5344CB8AC3E}">
        <p14:creationId xmlns:p14="http://schemas.microsoft.com/office/powerpoint/2010/main" val="2025018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Direct channels are typical in business and industrial markets. Manufacturers buy large quantities of raw materials, major equipment, processed materials, and supplies directly from other manufacturers, particularly if detailed technical specifications are required. The channel from producer to government is also a direct channel.  </a:t>
            </a:r>
          </a:p>
          <a:p>
            <a:pPr marL="171450" indent="-171450" eaLnBrk="1" hangingPunct="1">
              <a:buFont typeface="Arial" panose="020B0604020202020204" pitchFamily="34" charset="0"/>
              <a:buChar char="•"/>
            </a:pPr>
            <a:r>
              <a:rPr lang="en-US" altLang="en-US" dirty="0">
                <a:latin typeface="Arial" panose="020B0604020202020204" pitchFamily="34" charset="0"/>
              </a:rPr>
              <a:t>Companies selling standardized items of moderate or low value often rely on industrial distributors. Industrial distributors are wholesalers and channel members that buy and take title to products.</a:t>
            </a:r>
          </a:p>
        </p:txBody>
      </p:sp>
      <p:sp>
        <p:nvSpPr>
          <p:cNvPr id="4" name="Slide Number Placeholder 3"/>
          <p:cNvSpPr>
            <a:spLocks noGrp="1"/>
          </p:cNvSpPr>
          <p:nvPr>
            <p:ph type="sldNum" sz="quarter" idx="10"/>
          </p:nvPr>
        </p:nvSpPr>
        <p:spPr/>
        <p:txBody>
          <a:bodyPr/>
          <a:lstStyle/>
          <a:p>
            <a:fld id="{FCA16ACA-BEA9-4113-B004-2C9FC464C5F8}" type="slidenum">
              <a:rPr lang="en-US" smtClean="0"/>
              <a:pPr/>
              <a:t>10</a:t>
            </a:fld>
            <a:endParaRPr lang="en-US" dirty="0"/>
          </a:p>
        </p:txBody>
      </p:sp>
    </p:spTree>
    <p:extLst>
      <p:ext uri="{BB962C8B-B14F-4D97-AF65-F5344CB8AC3E}">
        <p14:creationId xmlns:p14="http://schemas.microsoft.com/office/powerpoint/2010/main" val="1420522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r>
              <a:rPr lang="en-US" altLang="en-US" b="0" u="sng" dirty="0">
                <a:latin typeface="Arial" panose="020B0604020202020204" pitchFamily="34" charset="0"/>
              </a:rPr>
              <a:t>Discussion/Team Activity</a:t>
            </a:r>
          </a:p>
          <a:p>
            <a:pPr marL="228600" indent="-228600" eaLnBrk="1" hangingPunct="1">
              <a:buFont typeface="Arial" panose="020B0604020202020204" pitchFamily="34" charset="0"/>
              <a:buChar char="•"/>
            </a:pPr>
            <a:r>
              <a:rPr lang="en-US" altLang="en-US" dirty="0">
                <a:latin typeface="Arial" panose="020B0604020202020204" pitchFamily="34" charset="0"/>
              </a:rPr>
              <a:t>Identify various products and discuss the channel for distribution utilized by each.</a:t>
            </a:r>
          </a:p>
        </p:txBody>
      </p:sp>
      <p:sp>
        <p:nvSpPr>
          <p:cNvPr id="4" name="Slide Number Placeholder 3"/>
          <p:cNvSpPr>
            <a:spLocks noGrp="1"/>
          </p:cNvSpPr>
          <p:nvPr>
            <p:ph type="sldNum" sz="quarter" idx="10"/>
          </p:nvPr>
        </p:nvSpPr>
        <p:spPr/>
        <p:txBody>
          <a:bodyPr/>
          <a:lstStyle/>
          <a:p>
            <a:fld id="{FCA16ACA-BEA9-4113-B004-2C9FC464C5F8}" type="slidenum">
              <a:rPr lang="en-US" smtClean="0"/>
              <a:pPr/>
              <a:t>13</a:t>
            </a:fld>
            <a:endParaRPr lang="en-US" dirty="0"/>
          </a:p>
        </p:txBody>
      </p:sp>
    </p:spTree>
    <p:extLst>
      <p:ext uri="{BB962C8B-B14F-4D97-AF65-F5344CB8AC3E}">
        <p14:creationId xmlns:p14="http://schemas.microsoft.com/office/powerpoint/2010/main" val="9015962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altLang="en-US" dirty="0">
                <a:latin typeface="Arial" panose="020B0604020202020204" pitchFamily="34" charset="0"/>
              </a:rPr>
              <a:t>In response to the growth of digital channels, customers are turning in droves to </a:t>
            </a:r>
            <a:r>
              <a:rPr lang="en-US" altLang="en-US" b="1" dirty="0">
                <a:latin typeface="Arial" panose="020B0604020202020204" pitchFamily="34" charset="0"/>
              </a:rPr>
              <a:t>M-commerce</a:t>
            </a:r>
            <a:r>
              <a:rPr lang="en-US" altLang="en-US" dirty="0">
                <a:latin typeface="Arial" panose="020B0604020202020204" pitchFamily="34" charset="0"/>
              </a:rPr>
              <a:t>, whereby a mobile device is used to assess, compare, and/or buy products.</a:t>
            </a:r>
          </a:p>
          <a:p>
            <a:pPr marL="171450" indent="-171450">
              <a:buFont typeface="Arial" panose="020B0604020202020204" pitchFamily="34" charset="0"/>
              <a:buChar char="•"/>
            </a:pPr>
            <a:r>
              <a:rPr lang="en-US" dirty="0">
                <a:solidFill>
                  <a:srgbClr val="00B050"/>
                </a:solidFill>
              </a:rPr>
              <a:t>Social shopping allows </a:t>
            </a:r>
            <a:r>
              <a:rPr lang="en-IN" dirty="0">
                <a:solidFill>
                  <a:srgbClr val="00B050"/>
                </a:solidFill>
              </a:rPr>
              <a:t>multiple retailers to sell products to customers </a:t>
            </a:r>
            <a:r>
              <a:rPr lang="en-US" dirty="0">
                <a:solidFill>
                  <a:srgbClr val="00B050"/>
                </a:solidFill>
              </a:rPr>
              <a:t>through social media sites.</a:t>
            </a:r>
          </a:p>
          <a:p>
            <a:pPr marL="171450" indent="-171450">
              <a:buFont typeface="Arial" panose="020B0604020202020204" pitchFamily="34" charset="0"/>
              <a:buChar char="•"/>
            </a:pPr>
            <a:r>
              <a:rPr lang="en-US" dirty="0">
                <a:solidFill>
                  <a:srgbClr val="00B050"/>
                </a:solidFill>
              </a:rPr>
              <a:t>Many customers </a:t>
            </a:r>
            <a:r>
              <a:rPr lang="en-IN" dirty="0">
                <a:solidFill>
                  <a:srgbClr val="00B050"/>
                </a:solidFill>
              </a:rPr>
              <a:t>use these websites to find product information or get information on special deals.</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FCA16ACA-BEA9-4113-B004-2C9FC464C5F8}" type="slidenum">
              <a:rPr lang="en-US" smtClean="0"/>
              <a:pPr/>
              <a:t>14</a:t>
            </a:fld>
            <a:endParaRPr lang="en-US" dirty="0"/>
          </a:p>
        </p:txBody>
      </p:sp>
    </p:spTree>
    <p:extLst>
      <p:ext uri="{BB962C8B-B14F-4D97-AF65-F5344CB8AC3E}">
        <p14:creationId xmlns:p14="http://schemas.microsoft.com/office/powerpoint/2010/main" val="2196152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Direct channels are typical in business and industrial markets. Manufacturers buy large quantities of raw materials, major equipment, processed materials, and supplies directly from other manufacturers, particularly if detailed technical specifications are required. The channel from producer to government is also a direct channel.  </a:t>
            </a:r>
          </a:p>
          <a:p>
            <a:pPr marL="171450" indent="-171450" eaLnBrk="1" hangingPunct="1">
              <a:buFont typeface="Arial" panose="020B0604020202020204" pitchFamily="34" charset="0"/>
              <a:buChar char="•"/>
            </a:pPr>
            <a:r>
              <a:rPr lang="en-US" altLang="en-US" dirty="0">
                <a:latin typeface="Arial" panose="020B0604020202020204" pitchFamily="34" charset="0"/>
              </a:rPr>
              <a:t>Companies selling standardized items of moderate or low value often rely on industrial distributors. Industrial distributors are wholesalers and channel members that buy and take title to products.</a:t>
            </a:r>
          </a:p>
        </p:txBody>
      </p:sp>
      <p:sp>
        <p:nvSpPr>
          <p:cNvPr id="4" name="Slide Number Placeholder 3"/>
          <p:cNvSpPr>
            <a:spLocks noGrp="1"/>
          </p:cNvSpPr>
          <p:nvPr>
            <p:ph type="sldNum" sz="quarter" idx="10"/>
          </p:nvPr>
        </p:nvSpPr>
        <p:spPr/>
        <p:txBody>
          <a:bodyPr/>
          <a:lstStyle/>
          <a:p>
            <a:fld id="{FCA16ACA-BEA9-4113-B004-2C9FC464C5F8}" type="slidenum">
              <a:rPr lang="en-US" smtClean="0"/>
              <a:pPr/>
              <a:t>15</a:t>
            </a:fld>
            <a:endParaRPr lang="en-US" dirty="0"/>
          </a:p>
        </p:txBody>
      </p:sp>
    </p:spTree>
    <p:extLst>
      <p:ext uri="{BB962C8B-B14F-4D97-AF65-F5344CB8AC3E}">
        <p14:creationId xmlns:p14="http://schemas.microsoft.com/office/powerpoint/2010/main" val="15587428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Usually a producer employs several different or alternative channels, which includes </a:t>
            </a:r>
            <a:r>
              <a:rPr lang="en-US" altLang="en-US" b="1" dirty="0">
                <a:latin typeface="Arial" panose="020B0604020202020204" pitchFamily="34" charset="0"/>
              </a:rPr>
              <a:t>dual channels</a:t>
            </a:r>
            <a:r>
              <a:rPr lang="en-US" altLang="en-US" dirty="0">
                <a:latin typeface="Arial" panose="020B0604020202020204" pitchFamily="34" charset="0"/>
              </a:rPr>
              <a:t>, </a:t>
            </a:r>
            <a:r>
              <a:rPr lang="en-US" altLang="en-US" b="1" dirty="0">
                <a:latin typeface="Arial" panose="020B0604020202020204" pitchFamily="34" charset="0"/>
              </a:rPr>
              <a:t>nontraditional channels</a:t>
            </a:r>
            <a:r>
              <a:rPr lang="en-US" altLang="en-US" dirty="0">
                <a:latin typeface="Arial" panose="020B0604020202020204" pitchFamily="34" charset="0"/>
              </a:rPr>
              <a:t>, and </a:t>
            </a:r>
            <a:r>
              <a:rPr lang="en-US" altLang="en-US" b="1" dirty="0">
                <a:latin typeface="Arial" panose="020B0604020202020204" pitchFamily="34" charset="0"/>
              </a:rPr>
              <a:t>strategic channel alliances</a:t>
            </a:r>
            <a:r>
              <a:rPr lang="en-US" altLang="en-US" dirty="0">
                <a:latin typeface="Arial" panose="020B0604020202020204" pitchFamily="34" charset="0"/>
              </a:rPr>
              <a:t>.  </a:t>
            </a:r>
          </a:p>
          <a:p>
            <a:pPr marL="171450" indent="-171450" eaLnBrk="1" hangingPunct="1">
              <a:buFont typeface="Arial" panose="020B0604020202020204" pitchFamily="34" charset="0"/>
              <a:buChar char="•"/>
            </a:pPr>
            <a:r>
              <a:rPr lang="en-US" altLang="en-US" dirty="0">
                <a:latin typeface="Arial" panose="020B0604020202020204" pitchFamily="34" charset="0"/>
              </a:rPr>
              <a:t>Dual distribution systems differ from single channel systems, and managers should recognize those differences.</a:t>
            </a:r>
          </a:p>
          <a:p>
            <a:pPr marL="171450" indent="-171450" eaLnBrk="1" hangingPunct="1">
              <a:buFont typeface="Arial" panose="020B0604020202020204" pitchFamily="34" charset="0"/>
              <a:buChar char="•"/>
            </a:pPr>
            <a:r>
              <a:rPr lang="en-US" altLang="en-US" b="0" dirty="0">
                <a:latin typeface="Arial" panose="020B0604020202020204" pitchFamily="34" charset="0"/>
              </a:rPr>
              <a:t>Nontraditional channels </a:t>
            </a:r>
            <a:r>
              <a:rPr lang="en-US" altLang="en-US" dirty="0">
                <a:latin typeface="Arial" panose="020B0604020202020204" pitchFamily="34" charset="0"/>
              </a:rPr>
              <a:t>include approaches such as mail</a:t>
            </a:r>
            <a:r>
              <a:rPr lang="en-US" altLang="en-US" baseline="0" dirty="0">
                <a:latin typeface="Arial" panose="020B0604020202020204" pitchFamily="34" charset="0"/>
              </a:rPr>
              <a:t> </a:t>
            </a:r>
            <a:r>
              <a:rPr lang="en-US" altLang="en-US" dirty="0">
                <a:latin typeface="Arial" panose="020B0604020202020204" pitchFamily="34" charset="0"/>
              </a:rPr>
              <a:t>orders, television</a:t>
            </a:r>
            <a:r>
              <a:rPr lang="en-US" altLang="en-US" baseline="0" dirty="0">
                <a:latin typeface="Arial" panose="020B0604020202020204" pitchFamily="34" charset="0"/>
              </a:rPr>
              <a:t> or video </a:t>
            </a:r>
            <a:r>
              <a:rPr lang="en-US" altLang="en-US" dirty="0">
                <a:latin typeface="Arial" panose="020B0604020202020204" pitchFamily="34" charset="0"/>
              </a:rPr>
              <a:t>channels, or infomercials.</a:t>
            </a:r>
          </a:p>
        </p:txBody>
      </p:sp>
      <p:sp>
        <p:nvSpPr>
          <p:cNvPr id="4" name="Slide Number Placeholder 3"/>
          <p:cNvSpPr>
            <a:spLocks noGrp="1"/>
          </p:cNvSpPr>
          <p:nvPr>
            <p:ph type="sldNum" sz="quarter" idx="10"/>
          </p:nvPr>
        </p:nvSpPr>
        <p:spPr/>
        <p:txBody>
          <a:bodyPr/>
          <a:lstStyle/>
          <a:p>
            <a:fld id="{FCA16ACA-BEA9-4113-B004-2C9FC464C5F8}" type="slidenum">
              <a:rPr lang="en-US" smtClean="0"/>
              <a:pPr/>
              <a:t>16</a:t>
            </a:fld>
            <a:endParaRPr lang="en-US" dirty="0"/>
          </a:p>
        </p:txBody>
      </p:sp>
    </p:spTree>
    <p:extLst>
      <p:ext uri="{BB962C8B-B14F-4D97-AF65-F5344CB8AC3E}">
        <p14:creationId xmlns:p14="http://schemas.microsoft.com/office/powerpoint/2010/main" val="38238840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altLang="en-US" dirty="0">
                <a:latin typeface="Arial" panose="020B0604020202020204" pitchFamily="34" charset="0"/>
              </a:rPr>
              <a:t>In response to the growth of digital channels, customers are turning in droves to </a:t>
            </a:r>
            <a:r>
              <a:rPr lang="en-US" altLang="en-US" b="1" dirty="0">
                <a:latin typeface="Arial" panose="020B0604020202020204" pitchFamily="34" charset="0"/>
              </a:rPr>
              <a:t>M-commerce</a:t>
            </a:r>
            <a:r>
              <a:rPr lang="en-US" altLang="en-US" dirty="0">
                <a:latin typeface="Arial" panose="020B0604020202020204" pitchFamily="34" charset="0"/>
              </a:rPr>
              <a:t>, whereby a mobile device is used to assess, compare, and/or buy products.</a:t>
            </a:r>
          </a:p>
          <a:p>
            <a:pPr marL="171450" indent="-171450">
              <a:buFont typeface="Arial" panose="020B0604020202020204" pitchFamily="34" charset="0"/>
              <a:buChar char="•"/>
            </a:pPr>
            <a:r>
              <a:rPr lang="en-US" dirty="0">
                <a:solidFill>
                  <a:srgbClr val="00B050"/>
                </a:solidFill>
              </a:rPr>
              <a:t>Social shopping allows </a:t>
            </a:r>
            <a:r>
              <a:rPr lang="en-IN" dirty="0">
                <a:solidFill>
                  <a:srgbClr val="00B050"/>
                </a:solidFill>
              </a:rPr>
              <a:t>multiple retailers to sell products to customers </a:t>
            </a:r>
            <a:r>
              <a:rPr lang="en-US" dirty="0">
                <a:solidFill>
                  <a:srgbClr val="00B050"/>
                </a:solidFill>
              </a:rPr>
              <a:t>through social media sites.</a:t>
            </a:r>
          </a:p>
          <a:p>
            <a:pPr marL="171450" indent="-171450">
              <a:buFont typeface="Arial" panose="020B0604020202020204" pitchFamily="34" charset="0"/>
              <a:buChar char="•"/>
            </a:pPr>
            <a:r>
              <a:rPr lang="en-US" dirty="0">
                <a:solidFill>
                  <a:srgbClr val="00B050"/>
                </a:solidFill>
              </a:rPr>
              <a:t>Many customers </a:t>
            </a:r>
            <a:r>
              <a:rPr lang="en-IN" dirty="0">
                <a:solidFill>
                  <a:srgbClr val="00B050"/>
                </a:solidFill>
              </a:rPr>
              <a:t>use these website to find product information or get information on special deals.</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FCA16ACA-BEA9-4113-B004-2C9FC464C5F8}" type="slidenum">
              <a:rPr lang="en-US" smtClean="0"/>
              <a:pPr/>
              <a:t>18</a:t>
            </a:fld>
            <a:endParaRPr lang="en-US" dirty="0"/>
          </a:p>
        </p:txBody>
      </p:sp>
    </p:spTree>
    <p:extLst>
      <p:ext uri="{BB962C8B-B14F-4D97-AF65-F5344CB8AC3E}">
        <p14:creationId xmlns:p14="http://schemas.microsoft.com/office/powerpoint/2010/main" val="16497404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defRPr/>
            </a:pPr>
            <a:r>
              <a:rPr lang="en-US" dirty="0"/>
              <a:t>Marketing managers must answer many questions before choosing a marketing channel.</a:t>
            </a:r>
          </a:p>
          <a:p>
            <a:pPr marL="171450" indent="-171450" eaLnBrk="1" hangingPunct="1">
              <a:buFont typeface="Arial" panose="020B0604020202020204" pitchFamily="34" charset="0"/>
              <a:buChar char="•"/>
            </a:pPr>
            <a:r>
              <a:rPr lang="en-US" altLang="en-US" dirty="0">
                <a:latin typeface="Arial" panose="020B0604020202020204" pitchFamily="34" charset="0"/>
              </a:rPr>
              <a:t>Market factors</a:t>
            </a:r>
          </a:p>
          <a:p>
            <a:pPr marL="628650" lvl="1" indent="-171450" eaLnBrk="1" hangingPunct="1">
              <a:buFont typeface="Arial" panose="020B0604020202020204" pitchFamily="34" charset="0"/>
              <a:buChar char="•"/>
            </a:pPr>
            <a:r>
              <a:rPr lang="en-US" altLang="en-US" dirty="0">
                <a:latin typeface="Arial" panose="020B0604020202020204" pitchFamily="34" charset="0"/>
              </a:rPr>
              <a:t>Distinction between consumer or industrial customers,</a:t>
            </a:r>
            <a:r>
              <a:rPr lang="en-US" altLang="en-US" baseline="0" dirty="0">
                <a:latin typeface="Arial" panose="020B0604020202020204" pitchFamily="34" charset="0"/>
              </a:rPr>
              <a:t> t</a:t>
            </a:r>
            <a:r>
              <a:rPr lang="en-US" altLang="en-US" dirty="0">
                <a:latin typeface="Arial" panose="020B0604020202020204" pitchFamily="34" charset="0"/>
              </a:rPr>
              <a:t>he geographic location, and size</a:t>
            </a:r>
            <a:r>
              <a:rPr lang="en-US" altLang="en-US" baseline="0" dirty="0">
                <a:latin typeface="Arial" panose="020B0604020202020204" pitchFamily="34" charset="0"/>
              </a:rPr>
              <a:t> of the market are also important factors in the selection of channels</a:t>
            </a:r>
            <a:r>
              <a:rPr lang="en-US" altLang="en-US" dirty="0">
                <a:latin typeface="Arial" panose="020B0604020202020204" pitchFamily="34" charset="0"/>
              </a:rPr>
              <a:t>.  </a:t>
            </a:r>
          </a:p>
          <a:p>
            <a:pPr marL="171450" indent="-171450" eaLnBrk="1" hangingPunct="1">
              <a:buFont typeface="Arial" panose="020B0604020202020204" pitchFamily="34" charset="0"/>
              <a:buChar char="•"/>
            </a:pPr>
            <a:r>
              <a:rPr lang="en-US" altLang="en-US" dirty="0">
                <a:latin typeface="Arial" panose="020B0604020202020204" pitchFamily="34" charset="0"/>
              </a:rPr>
              <a:t>Product factors</a:t>
            </a:r>
          </a:p>
          <a:p>
            <a:pPr marL="628650" lvl="1" indent="-171450" eaLnBrk="1" hangingPunct="1">
              <a:buFont typeface="Arial" panose="020B0604020202020204" pitchFamily="34" charset="0"/>
              <a:buChar char="•"/>
            </a:pPr>
            <a:r>
              <a:rPr lang="en-US" altLang="en-US" dirty="0">
                <a:latin typeface="Arial" panose="020B0604020202020204" pitchFamily="34" charset="0"/>
              </a:rPr>
              <a:t>Products that are more complex, customized, and expensive benefit from shorter and more direct marketing channels and through a direct sales force. </a:t>
            </a:r>
          </a:p>
          <a:p>
            <a:pPr marL="628650" lvl="1" indent="-171450" eaLnBrk="1" hangingPunct="1">
              <a:buFont typeface="Arial" panose="020B0604020202020204" pitchFamily="34" charset="0"/>
              <a:buChar char="•"/>
            </a:pPr>
            <a:r>
              <a:rPr lang="en-US" altLang="en-US" dirty="0">
                <a:latin typeface="Arial" panose="020B0604020202020204" pitchFamily="34" charset="0"/>
              </a:rPr>
              <a:t>Standardized products can be sold through longer distribution channels with greater numbers of intermediaries.</a:t>
            </a:r>
          </a:p>
          <a:p>
            <a:pPr marL="628650" lvl="1" indent="-171450" eaLnBrk="1" hangingPunct="1">
              <a:buFont typeface="Arial" panose="020B0604020202020204" pitchFamily="34" charset="0"/>
              <a:buChar char="•"/>
            </a:pPr>
            <a:r>
              <a:rPr lang="en-US" altLang="en-US" dirty="0">
                <a:latin typeface="Arial" panose="020B0604020202020204" pitchFamily="34" charset="0"/>
              </a:rPr>
              <a:t>Product stage in the life cycle is also an important factor in deciding on</a:t>
            </a:r>
            <a:r>
              <a:rPr lang="en-US" altLang="en-US" baseline="0" dirty="0">
                <a:latin typeface="Arial" panose="020B0604020202020204" pitchFamily="34" charset="0"/>
              </a:rPr>
              <a:t> the selection of channels.</a:t>
            </a:r>
            <a:endParaRPr lang="en-US" altLang="en-US" dirty="0">
              <a:latin typeface="Arial" panose="020B0604020202020204" pitchFamily="34" charset="0"/>
            </a:endParaRPr>
          </a:p>
          <a:p>
            <a:pPr marL="628650" lvl="1" indent="-171450" eaLnBrk="1" hangingPunct="1">
              <a:buFont typeface="Arial" panose="020B0604020202020204" pitchFamily="34" charset="0"/>
              <a:buChar char="•"/>
            </a:pPr>
            <a:r>
              <a:rPr lang="en-US" altLang="en-US" dirty="0">
                <a:latin typeface="Arial" panose="020B0604020202020204" pitchFamily="34" charset="0"/>
              </a:rPr>
              <a:t>As products become more common, producers turn from a direct channel to more alternative channels.  </a:t>
            </a:r>
          </a:p>
          <a:p>
            <a:pPr marL="171450" marR="0" lvl="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altLang="en-US" dirty="0">
                <a:latin typeface="Arial" panose="020B0604020202020204" pitchFamily="34" charset="0"/>
              </a:rPr>
              <a:t>Producer</a:t>
            </a:r>
            <a:r>
              <a:rPr lang="en-US" altLang="en-US" baseline="0" dirty="0">
                <a:latin typeface="Arial" panose="020B0604020202020204" pitchFamily="34" charset="0"/>
              </a:rPr>
              <a:t> factors</a:t>
            </a:r>
          </a:p>
          <a:p>
            <a:pPr marL="628650" lvl="1" indent="-171450" eaLnBrk="1" hangingPunct="1">
              <a:buFont typeface="Arial" panose="020B0604020202020204" pitchFamily="34" charset="0"/>
              <a:buChar char="•"/>
            </a:pPr>
            <a:r>
              <a:rPr lang="en-US" altLang="en-US" dirty="0">
                <a:latin typeface="Arial" panose="020B0604020202020204" pitchFamily="34" charset="0"/>
              </a:rPr>
              <a:t>Producers with larger financial, managerial, and marketing resources are able to use more direct channels. </a:t>
            </a:r>
          </a:p>
          <a:p>
            <a:pPr marL="628650" lvl="1" indent="-171450" eaLnBrk="1" hangingPunct="1">
              <a:buFont typeface="Arial" panose="020B0604020202020204" pitchFamily="34" charset="0"/>
              <a:buChar char="•"/>
            </a:pPr>
            <a:r>
              <a:rPr lang="en-US" altLang="en-US" dirty="0">
                <a:latin typeface="Arial" panose="020B0604020202020204" pitchFamily="34" charset="0"/>
              </a:rPr>
              <a:t>Producers with several products in a related area choose channels that are more direct, and sales expenses can be spread over more products.</a:t>
            </a:r>
          </a:p>
          <a:p>
            <a:pPr marL="628650" lvl="1" indent="-171450" eaLnBrk="1" hangingPunct="1">
              <a:buFont typeface="Arial" panose="020B0604020202020204" pitchFamily="34" charset="0"/>
              <a:buChar char="•"/>
            </a:pPr>
            <a:r>
              <a:rPr lang="en-US" altLang="en-US" dirty="0">
                <a:latin typeface="Arial" panose="020B0604020202020204" pitchFamily="34" charset="0"/>
              </a:rPr>
              <a:t>A producer’s desire to control pricing, positioning, brand image, and customer support may influence channel selection. </a:t>
            </a:r>
          </a:p>
          <a:p>
            <a:pPr marL="628650" lvl="1" indent="-171450" eaLnBrk="1" hangingPunct="1">
              <a:buFont typeface="Arial" panose="020B0604020202020204" pitchFamily="34" charset="0"/>
              <a:buChar char="•"/>
            </a:pPr>
            <a:r>
              <a:rPr lang="en-US" altLang="en-US" dirty="0">
                <a:latin typeface="Arial" panose="020B0604020202020204" pitchFamily="34" charset="0"/>
              </a:rPr>
              <a:t>Manufacturers of upscale products may sell only in expensive stores to maintain an image of exclusivity.</a:t>
            </a:r>
            <a:endParaRPr lang="en-US" dirty="0"/>
          </a:p>
        </p:txBody>
      </p:sp>
      <p:sp>
        <p:nvSpPr>
          <p:cNvPr id="4" name="Slide Number Placeholder 3"/>
          <p:cNvSpPr>
            <a:spLocks noGrp="1"/>
          </p:cNvSpPr>
          <p:nvPr>
            <p:ph type="sldNum" sz="quarter" idx="10"/>
          </p:nvPr>
        </p:nvSpPr>
        <p:spPr/>
        <p:txBody>
          <a:bodyPr/>
          <a:lstStyle/>
          <a:p>
            <a:fld id="{FCA16ACA-BEA9-4113-B004-2C9FC464C5F8}" type="slidenum">
              <a:rPr lang="en-US" smtClean="0"/>
              <a:pPr/>
              <a:t>19</a:t>
            </a:fld>
            <a:endParaRPr lang="en-US" dirty="0"/>
          </a:p>
        </p:txBody>
      </p:sp>
    </p:spTree>
    <p:extLst>
      <p:ext uri="{BB962C8B-B14F-4D97-AF65-F5344CB8AC3E}">
        <p14:creationId xmlns:p14="http://schemas.microsoft.com/office/powerpoint/2010/main" val="17745383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defRPr/>
            </a:pPr>
            <a:r>
              <a:rPr lang="en-US" b="0" u="sng" dirty="0"/>
              <a:t>Discussion/Team Activity</a:t>
            </a:r>
          </a:p>
          <a:p>
            <a:pPr marL="0" indent="-228600" eaLnBrk="1" hangingPunct="1">
              <a:spcBef>
                <a:spcPts val="0"/>
              </a:spcBef>
              <a:defRPr/>
            </a:pPr>
            <a:r>
              <a:rPr lang="en-US" dirty="0"/>
              <a:t>Discuss product examples in each of the intensity levels and the stores in which the products are stocked.</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21</a:t>
            </a:fld>
            <a:endParaRPr lang="en-US" dirty="0"/>
          </a:p>
        </p:txBody>
      </p:sp>
    </p:spTree>
    <p:extLst>
      <p:ext uri="{BB962C8B-B14F-4D97-AF65-F5344CB8AC3E}">
        <p14:creationId xmlns:p14="http://schemas.microsoft.com/office/powerpoint/2010/main" val="19563025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defRPr/>
            </a:pPr>
            <a:r>
              <a:rPr lang="en-US" dirty="0"/>
              <a:t>Fashion flash sale sites such as Gilt, </a:t>
            </a:r>
            <a:r>
              <a:rPr lang="en-US" dirty="0" err="1"/>
              <a:t>JackThreads</a:t>
            </a:r>
            <a:r>
              <a:rPr lang="en-US" dirty="0"/>
              <a:t>, and </a:t>
            </a:r>
            <a:r>
              <a:rPr lang="en-US" dirty="0" err="1"/>
              <a:t>RueLaLa</a:t>
            </a:r>
            <a:r>
              <a:rPr lang="en-US" dirty="0"/>
              <a:t> have recently boomed in popularity. </a:t>
            </a:r>
          </a:p>
          <a:p>
            <a:pPr marL="171450" indent="-171450">
              <a:buFont typeface="Arial" panose="020B0604020202020204" pitchFamily="34" charset="0"/>
              <a:buChar char="•"/>
              <a:defRPr/>
            </a:pPr>
            <a:r>
              <a:rPr lang="en-US" dirty="0"/>
              <a:t>More recently, subscription services have expanded far beyond books and magazines to include clothing (bombfell.com), shoes (shoedazzle.com), crafting kits (craftaholicsanonymous.net)</a:t>
            </a:r>
            <a:r>
              <a:rPr lang="en-US" baseline="0" dirty="0"/>
              <a:t>, </a:t>
            </a:r>
            <a:r>
              <a:rPr lang="en-US" dirty="0"/>
              <a:t>and wine (www.clubw.com).</a:t>
            </a:r>
          </a:p>
          <a:p>
            <a:pPr marL="171450" indent="-171450">
              <a:buFont typeface="Arial" panose="020B0604020202020204" pitchFamily="34" charset="0"/>
              <a:buChar char="•"/>
              <a:defRPr/>
            </a:pPr>
            <a:r>
              <a:rPr lang="en-US" dirty="0"/>
              <a:t>Digital marketplaces like Steam and the Google Play Store constitute another recent trend in marketing channels.</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22</a:t>
            </a:fld>
            <a:endParaRPr lang="en-US" dirty="0"/>
          </a:p>
        </p:txBody>
      </p:sp>
    </p:spTree>
    <p:extLst>
      <p:ext uri="{BB962C8B-B14F-4D97-AF65-F5344CB8AC3E}">
        <p14:creationId xmlns:p14="http://schemas.microsoft.com/office/powerpoint/2010/main" val="27080964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defRPr/>
            </a:pPr>
            <a:r>
              <a:rPr lang="en-US" altLang="en-US" dirty="0"/>
              <a:t>Selling through multiple channels is typically accompanied by the construction of multiple, parallel supply chains, each with its own inventory, processes, and performance metrics. </a:t>
            </a:r>
          </a:p>
          <a:p>
            <a:pPr marL="171450" indent="-171450" eaLnBrk="1" hangingPunct="1">
              <a:buFont typeface="Arial" panose="020B0604020202020204" pitchFamily="34" charset="0"/>
              <a:buChar char="•"/>
              <a:defRPr/>
            </a:pPr>
            <a:r>
              <a:rPr lang="en-US" altLang="en-US" dirty="0"/>
              <a:t>Each channel would operate different transportation and distribution systems, hold and account for its own inventory, and otherwise act as an independent sales and profit center with little knowledge of the other.</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24</a:t>
            </a:fld>
            <a:endParaRPr lang="en-US" dirty="0"/>
          </a:p>
        </p:txBody>
      </p:sp>
    </p:spTree>
    <p:extLst>
      <p:ext uri="{BB962C8B-B14F-4D97-AF65-F5344CB8AC3E}">
        <p14:creationId xmlns:p14="http://schemas.microsoft.com/office/powerpoint/2010/main" val="6896114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dirty="0"/>
              <a:t>Companies that use omnichannel marketing allow customers to reserve items online for pickup at nearby stores, offer a web-based find-in-store feature that displays real-time stock information and prevents unnecessary trips to the store, and provide in-store computer terminals or iPads that customers can use to search company websites for products that local stores may not carry.</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25</a:t>
            </a:fld>
            <a:endParaRPr lang="en-US" dirty="0"/>
          </a:p>
        </p:txBody>
      </p:sp>
    </p:spTree>
    <p:extLst>
      <p:ext uri="{BB962C8B-B14F-4D97-AF65-F5344CB8AC3E}">
        <p14:creationId xmlns:p14="http://schemas.microsoft.com/office/powerpoint/2010/main" val="22516812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10/27/2020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10/27/2020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10/27/2020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Figure + Caption Layout">
    <p:bg>
      <p:bgPr>
        <a:pattFill prst="pct5">
          <a:fgClr>
            <a:schemeClr val="bg1"/>
          </a:fgClr>
          <a:bgClr>
            <a:schemeClr val="bg1"/>
          </a:bgClr>
        </a:pattFill>
        <a:effectLst/>
      </p:bgPr>
    </p:bg>
    <p:spTree>
      <p:nvGrpSpPr>
        <p:cNvPr id="1" name=""/>
        <p:cNvGrpSpPr/>
        <p:nvPr/>
      </p:nvGrpSpPr>
      <p:grpSpPr>
        <a:xfrm>
          <a:off x="0" y="0"/>
          <a:ext cx="0" cy="0"/>
          <a:chOff x="0" y="0"/>
          <a:chExt cx="0" cy="0"/>
        </a:xfrm>
      </p:grpSpPr>
      <p:sp>
        <p:nvSpPr>
          <p:cNvPr id="10" name="Rectangle 9"/>
          <p:cNvSpPr/>
          <p:nvPr userDrawn="1"/>
        </p:nvSpPr>
        <p:spPr>
          <a:xfrm>
            <a:off x="-10584" y="6248400"/>
            <a:ext cx="12202584" cy="629874"/>
          </a:xfrm>
          <a:prstGeom prst="rect">
            <a:avLst/>
          </a:prstGeom>
          <a:solidFill>
            <a:srgbClr val="5B5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5" name="Title 7"/>
          <p:cNvSpPr>
            <a:spLocks noGrp="1"/>
          </p:cNvSpPr>
          <p:nvPr>
            <p:ph type="title"/>
          </p:nvPr>
        </p:nvSpPr>
        <p:spPr>
          <a:xfrm>
            <a:off x="157720" y="140125"/>
            <a:ext cx="11849797" cy="1213396"/>
          </a:xfrm>
        </p:spPr>
        <p:txBody>
          <a:bodyPr>
            <a:normAutofit/>
          </a:bodyPr>
          <a:lstStyle>
            <a:lvl1pPr algn="ctr">
              <a:buClr>
                <a:srgbClr val="3A525D"/>
              </a:buCl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11" name="Text Placeholder 3"/>
          <p:cNvSpPr>
            <a:spLocks noGrp="1"/>
          </p:cNvSpPr>
          <p:nvPr>
            <p:ph type="body" sz="half" idx="2"/>
          </p:nvPr>
        </p:nvSpPr>
        <p:spPr>
          <a:xfrm>
            <a:off x="692225" y="5399317"/>
            <a:ext cx="10710184" cy="6651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Content Placeholder 3"/>
          <p:cNvSpPr>
            <a:spLocks noGrp="1"/>
          </p:cNvSpPr>
          <p:nvPr>
            <p:ph sz="quarter" idx="11"/>
          </p:nvPr>
        </p:nvSpPr>
        <p:spPr>
          <a:xfrm>
            <a:off x="475717" y="1707245"/>
            <a:ext cx="11453283" cy="479425"/>
          </a:xfrm>
        </p:spPr>
        <p:txBody>
          <a:bodyPr vert="horz" lIns="91440" tIns="45720" rIns="91440" bIns="45720" rtlCol="0">
            <a:norm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marL="461963" lvl="0" indent="-461963">
              <a:buClr>
                <a:srgbClr val="5B5C50"/>
              </a:buClr>
              <a:buSzPct val="100000"/>
            </a:pPr>
            <a:r>
              <a:rPr lang="en-US" dirty="0"/>
              <a:t>Click to edit Master text styles</a:t>
            </a:r>
          </a:p>
          <a:p>
            <a:pPr marL="914400" lvl="1" indent="-457200">
              <a:buClr>
                <a:srgbClr val="5B5C50"/>
              </a:buClr>
            </a:pPr>
            <a:r>
              <a:rPr lang="en-US" dirty="0"/>
              <a:t>Second level</a:t>
            </a:r>
          </a:p>
          <a:p>
            <a:pPr marL="1376363" lvl="2" indent="-461963">
              <a:buClr>
                <a:srgbClr val="5B5C50"/>
              </a:buClr>
            </a:pPr>
            <a:r>
              <a:rPr lang="en-US" dirty="0"/>
              <a:t>Third level</a:t>
            </a:r>
          </a:p>
          <a:p>
            <a:pPr lvl="3">
              <a:buClr>
                <a:srgbClr val="5B5C50"/>
              </a:buClr>
            </a:pPr>
            <a:r>
              <a:rPr lang="en-US" dirty="0"/>
              <a:t>Fourth level</a:t>
            </a:r>
          </a:p>
          <a:p>
            <a:pPr lvl="4">
              <a:buClr>
                <a:srgbClr val="5B5C50"/>
              </a:buClr>
            </a:pPr>
            <a:r>
              <a:rPr lang="en-US" dirty="0"/>
              <a:t>Fifth level</a:t>
            </a:r>
          </a:p>
        </p:txBody>
      </p:sp>
      <p:pic>
        <p:nvPicPr>
          <p:cNvPr id="7" name="Picture 3" descr="Z:\PDF Accessibility\Cengage Logo\Cengage_Logo_White.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224370" y="6391056"/>
            <a:ext cx="2192860" cy="368484"/>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8"/>
          <p:cNvSpPr txBox="1">
            <a:spLocks/>
          </p:cNvSpPr>
          <p:nvPr userDrawn="1"/>
        </p:nvSpPr>
        <p:spPr>
          <a:xfrm>
            <a:off x="3374680" y="6339482"/>
            <a:ext cx="6661840" cy="404979"/>
          </a:xfrm>
          <a:prstGeom prst="rect">
            <a:avLst/>
          </a:prstGeom>
        </p:spPr>
        <p:txBody>
          <a:bodyPr anchor="ctr">
            <a:noAutofit/>
          </a:bodyPr>
          <a:lstStyle>
            <a:lvl1pPr marL="347663" indent="-347663" algn="l" defTabSz="914400" rtl="0" eaLnBrk="1" latinLnBrk="0" hangingPunct="1">
              <a:spcBef>
                <a:spcPct val="20000"/>
              </a:spcBef>
              <a:buClr>
                <a:srgbClr val="B54901"/>
              </a:buClr>
              <a:buFont typeface="Arial" pitchFamily="34" charset="0"/>
              <a:buChar char="•"/>
              <a:defRPr lang="en-US" sz="2600" kern="1200" dirty="0" smtClean="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B54901"/>
              </a:buClr>
              <a:buFont typeface="Arial" pitchFamily="34" charset="0"/>
              <a:buChar char="–"/>
              <a:defRPr lang="en-US" sz="2400" kern="1200" dirty="0" smtClean="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B54901"/>
              </a:buClr>
              <a:buFont typeface="Wingdings" pitchFamily="2" charset="2"/>
              <a:buChar char="§"/>
              <a:defRPr lang="en-US" sz="2200" kern="1200" dirty="0" smtClean="0">
                <a:solidFill>
                  <a:schemeClr val="tx1"/>
                </a:solidFill>
                <a:latin typeface="Arial" pitchFamily="34" charset="0"/>
                <a:ea typeface="Verdana" pitchFamily="34" charset="0"/>
                <a:cs typeface="Arial" pitchFamily="34" charset="0"/>
              </a:defRPr>
            </a:lvl3pPr>
            <a:lvl4pPr marL="1828800" indent="-457200" algn="l" defTabSz="914400" rtl="0" eaLnBrk="1" latinLnBrk="0" hangingPunct="1">
              <a:spcBef>
                <a:spcPct val="20000"/>
              </a:spcBef>
              <a:buClr>
                <a:srgbClr val="B54901"/>
              </a:buClr>
              <a:buFont typeface="Courier New" pitchFamily="49" charset="0"/>
              <a:buChar char="o"/>
              <a:defRPr lang="en-US" sz="2000" kern="1200" dirty="0" smtClean="0">
                <a:solidFill>
                  <a:schemeClr val="tx1"/>
                </a:solidFill>
                <a:latin typeface="Arial" pitchFamily="34" charset="0"/>
                <a:ea typeface="Verdana" pitchFamily="34" charset="0"/>
                <a:cs typeface="Arial" pitchFamily="34" charset="0"/>
              </a:defRPr>
            </a:lvl4pPr>
            <a:lvl5pPr marL="2293938" indent="-465138" algn="l" defTabSz="914400" rtl="0" eaLnBrk="1" latinLnBrk="0" hangingPunct="1">
              <a:spcBef>
                <a:spcPct val="20000"/>
              </a:spcBef>
              <a:buClr>
                <a:srgbClr val="B54901"/>
              </a:buClr>
              <a:buFont typeface="Wingdings" panose="05000000000000000000" pitchFamily="2" charset="2"/>
              <a:buChar char="Ø"/>
              <a:defRPr lang="en-US" sz="1800" kern="1200" dirty="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0" fontAlgn="base" hangingPunct="0">
              <a:spcBef>
                <a:spcPct val="0"/>
              </a:spcBef>
              <a:spcAft>
                <a:spcPct val="0"/>
              </a:spcAft>
              <a:buClrTx/>
              <a:buFont typeface="Arial" pitchFamily="34" charset="0"/>
              <a:buNone/>
              <a:defRPr/>
            </a:pPr>
            <a:r>
              <a:rPr lang="en-US" sz="1200" dirty="0">
                <a:solidFill>
                  <a:schemeClr val="bg1"/>
                </a:solidFill>
              </a:rPr>
              <a:t>© 2019 Cengage. All rights reserved</a:t>
            </a:r>
            <a:r>
              <a:rPr lang="en-US" sz="1200" dirty="0">
                <a:solidFill>
                  <a:schemeClr val="bg1"/>
                </a:solidFill>
                <a:ea typeface="ＭＳ Ｐゴシック" charset="-128"/>
              </a:rPr>
              <a:t>.</a:t>
            </a:r>
            <a:endParaRPr lang="en-US" sz="1200" dirty="0">
              <a:solidFill>
                <a:schemeClr val="bg1"/>
              </a:solidFill>
            </a:endParaRPr>
          </a:p>
        </p:txBody>
      </p:sp>
    </p:spTree>
    <p:extLst>
      <p:ext uri="{BB962C8B-B14F-4D97-AF65-F5344CB8AC3E}">
        <p14:creationId xmlns:p14="http://schemas.microsoft.com/office/powerpoint/2010/main" val="1987646910"/>
      </p:ext>
    </p:extLst>
  </p:cSld>
  <p:clrMapOvr>
    <a:masterClrMapping/>
  </p:clrMapOvr>
  <p:transition spd="slow"/>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10/27/2020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 id="2147483670"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1709" y="3061854"/>
            <a:ext cx="9027916" cy="817899"/>
          </a:xfrm>
        </p:spPr>
        <p:txBody>
          <a:bodyPr>
            <a:noAutofit/>
          </a:bodyPr>
          <a:lstStyle/>
          <a:p>
            <a:r>
              <a:rPr lang="en-US" dirty="0" smtClean="0">
                <a:latin typeface="Arial" panose="020B0604020202020204" pitchFamily="34" charset="0"/>
                <a:cs typeface="Arial" panose="020B0604020202020204" pitchFamily="34" charset="0"/>
              </a:rPr>
              <a:t>Marketing </a:t>
            </a:r>
            <a:r>
              <a:rPr lang="en-US" dirty="0">
                <a:latin typeface="Arial" panose="020B0604020202020204" pitchFamily="34" charset="0"/>
                <a:cs typeface="Arial" panose="020B0604020202020204" pitchFamily="34" charset="0"/>
              </a:rPr>
              <a:t>Channels and Channel Intermediaries</a:t>
            </a:r>
          </a:p>
        </p:txBody>
      </p:sp>
    </p:spTree>
    <p:extLst>
      <p:ext uri="{BB962C8B-B14F-4D97-AF65-F5344CB8AC3E}">
        <p14:creationId xmlns:p14="http://schemas.microsoft.com/office/powerpoint/2010/main" val="3039703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Marketing Channels (1 of 3)</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8788" indent="-458788"/>
            <a:r>
              <a:rPr lang="en-US" dirty="0">
                <a:latin typeface="Arial" panose="020B0604020202020204" pitchFamily="34" charset="0"/>
                <a:cs typeface="Arial" panose="020B0604020202020204" pitchFamily="34" charset="0"/>
              </a:rPr>
              <a:t>A marketing channel can be viewed as a canal or pipeline through which products, their ownership, communication, financing and payment, and accompanying risk flow to the consumer.</a:t>
            </a:r>
          </a:p>
          <a:p>
            <a:pPr marL="458788" indent="-458788"/>
            <a:r>
              <a:rPr lang="en-US" dirty="0">
                <a:latin typeface="Arial" panose="020B0604020202020204" pitchFamily="34" charset="0"/>
                <a:cs typeface="Arial" panose="020B0604020202020204" pitchFamily="34" charset="0"/>
              </a:rPr>
              <a:t>Business structure of interdependent organizations that reaches from the point of production to the consumer and facilitates the downstream physical movement of goods through the supply chain.</a:t>
            </a:r>
          </a:p>
        </p:txBody>
      </p:sp>
    </p:spTree>
    <p:extLst>
      <p:ext uri="{BB962C8B-B14F-4D97-AF65-F5344CB8AC3E}">
        <p14:creationId xmlns:p14="http://schemas.microsoft.com/office/powerpoint/2010/main" val="2546853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Marketing Channels (2 of 3)</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pPr marL="457200" indent="-457200"/>
            <a:r>
              <a:rPr lang="en-US" dirty="0">
                <a:latin typeface="Arial" panose="020B0604020202020204" pitchFamily="34" charset="0"/>
                <a:cs typeface="Arial" panose="020B0604020202020204" pitchFamily="34" charset="0"/>
              </a:rPr>
              <a:t>Provide a route for company products and services to flow to the customer</a:t>
            </a:r>
          </a:p>
          <a:p>
            <a:pPr marL="457200" indent="-457200"/>
            <a:r>
              <a:rPr lang="en-US" altLang="en-US" dirty="0">
                <a:latin typeface="Arial" panose="020B0604020202020204" pitchFamily="34" charset="0"/>
                <a:cs typeface="Arial" panose="020B0604020202020204" pitchFamily="34" charset="0"/>
              </a:rPr>
              <a:t>Facilitate distribution via channel members</a:t>
            </a:r>
          </a:p>
          <a:p>
            <a:pPr marL="457200" indent="-457200"/>
            <a:r>
              <a:rPr lang="en-US" altLang="en-US" b="1" dirty="0">
                <a:latin typeface="Arial" panose="020B0604020202020204" pitchFamily="34" charset="0"/>
                <a:cs typeface="Arial" panose="020B0604020202020204" pitchFamily="34" charset="0"/>
              </a:rPr>
              <a:t>Channel members</a:t>
            </a:r>
            <a:endParaRPr lang="en-US" altLang="en-US" dirty="0">
              <a:latin typeface="Arial" panose="020B0604020202020204" pitchFamily="34" charset="0"/>
              <a:cs typeface="Arial" panose="020B0604020202020204" pitchFamily="34" charset="0"/>
            </a:endParaRPr>
          </a:p>
          <a:p>
            <a:pPr marL="914400" lvl="1" indent="-457200"/>
            <a:r>
              <a:rPr lang="en-US" altLang="en-US" dirty="0">
                <a:latin typeface="Arial" panose="020B0604020202020204" pitchFamily="34" charset="0"/>
                <a:cs typeface="Arial" panose="020B0604020202020204" pitchFamily="34" charset="0"/>
              </a:rPr>
              <a:t>Negotiate with one another</a:t>
            </a:r>
          </a:p>
          <a:p>
            <a:pPr marL="914400" lvl="1" indent="-457200"/>
            <a:r>
              <a:rPr lang="en-US" altLang="en-US" dirty="0">
                <a:latin typeface="Arial" panose="020B0604020202020204" pitchFamily="34" charset="0"/>
                <a:cs typeface="Arial" panose="020B0604020202020204" pitchFamily="34" charset="0"/>
              </a:rPr>
              <a:t>Buy and sell products</a:t>
            </a:r>
          </a:p>
          <a:p>
            <a:pPr marL="914400" lvl="1" indent="-457200"/>
            <a:r>
              <a:rPr lang="en-US" altLang="en-US" dirty="0">
                <a:latin typeface="Arial" panose="020B0604020202020204" pitchFamily="34" charset="0"/>
                <a:cs typeface="Arial" panose="020B0604020202020204" pitchFamily="34" charset="0"/>
              </a:rPr>
              <a:t>Facilitate the change of ownership between buyer and seller while moving the product from the manufacturer to the final consumer</a:t>
            </a:r>
          </a:p>
        </p:txBody>
      </p:sp>
    </p:spTree>
    <p:extLst>
      <p:ext uri="{BB962C8B-B14F-4D97-AF65-F5344CB8AC3E}">
        <p14:creationId xmlns:p14="http://schemas.microsoft.com/office/powerpoint/2010/main" val="764515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Marketing Channels (3 of 3)</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7200" indent="-457200"/>
            <a:r>
              <a:rPr lang="en-US" dirty="0">
                <a:latin typeface="Arial" panose="020B0604020202020204" pitchFamily="34" charset="0"/>
                <a:cs typeface="Arial" panose="020B0604020202020204" pitchFamily="34" charset="0"/>
              </a:rPr>
              <a:t>Channel members facilitate distribution by </a:t>
            </a:r>
          </a:p>
          <a:p>
            <a:pPr marL="914400" lvl="1" indent="-457200"/>
            <a:r>
              <a:rPr lang="en-US" dirty="0">
                <a:latin typeface="Arial" panose="020B0604020202020204" pitchFamily="34" charset="0"/>
                <a:cs typeface="Arial" panose="020B0604020202020204" pitchFamily="34" charset="0"/>
              </a:rPr>
              <a:t>providing specialization and division of labor.</a:t>
            </a:r>
          </a:p>
          <a:p>
            <a:pPr marL="914400" lvl="1" indent="-457200"/>
            <a:r>
              <a:rPr lang="en-US" dirty="0">
                <a:latin typeface="Arial" panose="020B0604020202020204" pitchFamily="34" charset="0"/>
                <a:cs typeface="Arial" panose="020B0604020202020204" pitchFamily="34" charset="0"/>
              </a:rPr>
              <a:t>overcoming discrepancies.</a:t>
            </a:r>
          </a:p>
          <a:p>
            <a:pPr marL="914400" lvl="1" indent="-457200"/>
            <a:r>
              <a:rPr lang="en-US" dirty="0">
                <a:latin typeface="Arial" panose="020B0604020202020204" pitchFamily="34" charset="0"/>
                <a:cs typeface="Arial" panose="020B0604020202020204" pitchFamily="34" charset="0"/>
              </a:rPr>
              <a:t>providing contact efficiencies.</a:t>
            </a:r>
          </a:p>
          <a:p>
            <a:pPr marL="457200" indent="-457200"/>
            <a:r>
              <a:rPr lang="en-US" dirty="0">
                <a:latin typeface="Arial" panose="020B0604020202020204" pitchFamily="34" charset="0"/>
                <a:cs typeface="Arial" panose="020B0604020202020204" pitchFamily="34" charset="0"/>
              </a:rPr>
              <a:t>Create time, place, form, and exchange utility</a:t>
            </a:r>
          </a:p>
        </p:txBody>
      </p:sp>
    </p:spTree>
    <p:extLst>
      <p:ext uri="{BB962C8B-B14F-4D97-AF65-F5344CB8AC3E}">
        <p14:creationId xmlns:p14="http://schemas.microsoft.com/office/powerpoint/2010/main" val="509274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3403" y="630036"/>
            <a:ext cx="9601196" cy="1303867"/>
          </a:xfrm>
        </p:spPr>
        <p:txBody>
          <a:bodyPr>
            <a:normAutofit/>
          </a:bodyPr>
          <a:lstStyle/>
          <a:p>
            <a:r>
              <a:rPr lang="en-US" altLang="en-US" sz="4000" dirty="0">
                <a:latin typeface="Arial" panose="020B0604020202020204" pitchFamily="34" charset="0"/>
                <a:cs typeface="Arial" panose="020B0604020202020204" pitchFamily="34" charset="0"/>
              </a:rPr>
              <a:t>How </a:t>
            </a:r>
            <a:r>
              <a:rPr lang="en-US" sz="4000" dirty="0">
                <a:latin typeface="Arial" panose="020B0604020202020204" pitchFamily="34" charset="0"/>
                <a:cs typeface="Arial" panose="020B0604020202020204" pitchFamily="34" charset="0"/>
              </a:rPr>
              <a:t>Marketing Channels Work</a:t>
            </a:r>
          </a:p>
        </p:txBody>
      </p:sp>
      <p:sp>
        <p:nvSpPr>
          <p:cNvPr id="3" name="Content Placeholder 2"/>
          <p:cNvSpPr>
            <a:spLocks noGrp="1"/>
          </p:cNvSpPr>
          <p:nvPr>
            <p:ph idx="1"/>
          </p:nvPr>
        </p:nvSpPr>
        <p:spPr>
          <a:xfrm>
            <a:off x="1136309" y="1587540"/>
            <a:ext cx="10335491" cy="4771698"/>
          </a:xfrm>
        </p:spPr>
        <p:txBody>
          <a:bodyPr>
            <a:normAutofit/>
          </a:bodyPr>
          <a:lstStyle/>
          <a:p>
            <a:pPr marL="457200" indent="-457200">
              <a:lnSpc>
                <a:spcPct val="110000"/>
              </a:lnSpc>
            </a:pPr>
            <a:r>
              <a:rPr lang="en-US" b="1" dirty="0">
                <a:latin typeface="Arial" panose="020B0604020202020204" pitchFamily="34" charset="0"/>
                <a:cs typeface="Arial" panose="020B0604020202020204" pitchFamily="34" charset="0"/>
              </a:rPr>
              <a:t>Form utility</a:t>
            </a:r>
            <a:endParaRPr lang="en-US" dirty="0">
              <a:latin typeface="Arial" panose="020B0604020202020204" pitchFamily="34" charset="0"/>
              <a:cs typeface="Arial" panose="020B0604020202020204" pitchFamily="34" charset="0"/>
            </a:endParaRPr>
          </a:p>
          <a:p>
            <a:pPr marL="914400" lvl="1" indent="-457200">
              <a:lnSpc>
                <a:spcPct val="110000"/>
              </a:lnSpc>
            </a:pPr>
            <a:r>
              <a:rPr lang="en-US" i="1" dirty="0">
                <a:latin typeface="Arial" panose="020B0604020202020204" pitchFamily="34" charset="0"/>
                <a:cs typeface="Arial" panose="020B0604020202020204" pitchFamily="34" charset="0"/>
              </a:rPr>
              <a:t>Elements of the composition and appearance of a product that make it desirable</a:t>
            </a:r>
            <a:endParaRPr lang="en-US" dirty="0">
              <a:latin typeface="Arial" panose="020B0604020202020204" pitchFamily="34" charset="0"/>
              <a:cs typeface="Arial" panose="020B0604020202020204" pitchFamily="34" charset="0"/>
            </a:endParaRPr>
          </a:p>
          <a:p>
            <a:pPr marL="458788" indent="-458788">
              <a:lnSpc>
                <a:spcPct val="110000"/>
              </a:lnSpc>
            </a:pPr>
            <a:r>
              <a:rPr lang="en-US" b="1" dirty="0">
                <a:latin typeface="Arial" panose="020B0604020202020204" pitchFamily="34" charset="0"/>
                <a:cs typeface="Arial" panose="020B0604020202020204" pitchFamily="34" charset="0"/>
              </a:rPr>
              <a:t>Time utility</a:t>
            </a:r>
            <a:endParaRPr lang="en-US" dirty="0">
              <a:latin typeface="Arial" panose="020B0604020202020204" pitchFamily="34" charset="0"/>
              <a:cs typeface="Arial" panose="020B0604020202020204" pitchFamily="34" charset="0"/>
            </a:endParaRPr>
          </a:p>
          <a:p>
            <a:pPr marL="914400" lvl="1" indent="-457200">
              <a:lnSpc>
                <a:spcPct val="110000"/>
              </a:lnSpc>
            </a:pPr>
            <a:r>
              <a:rPr lang="en-US" i="1" dirty="0">
                <a:latin typeface="Arial" panose="020B0604020202020204" pitchFamily="34" charset="0"/>
                <a:cs typeface="Arial" panose="020B0604020202020204" pitchFamily="34" charset="0"/>
              </a:rPr>
              <a:t>Increase in customer satisfaction gained by making a good or service available at the appropriate time</a:t>
            </a:r>
            <a:endParaRPr lang="en-US" dirty="0">
              <a:latin typeface="Arial" panose="020B0604020202020204" pitchFamily="34" charset="0"/>
              <a:cs typeface="Arial" panose="020B0604020202020204" pitchFamily="34" charset="0"/>
            </a:endParaRPr>
          </a:p>
          <a:p>
            <a:pPr marL="457200" indent="-457200">
              <a:lnSpc>
                <a:spcPct val="110000"/>
              </a:lnSpc>
            </a:pPr>
            <a:r>
              <a:rPr lang="en-US" b="1" dirty="0">
                <a:latin typeface="Arial" panose="020B0604020202020204" pitchFamily="34" charset="0"/>
                <a:cs typeface="Arial" panose="020B0604020202020204" pitchFamily="34" charset="0"/>
              </a:rPr>
              <a:t>Place utility</a:t>
            </a:r>
            <a:endParaRPr lang="en-US" dirty="0">
              <a:latin typeface="Arial" panose="020B0604020202020204" pitchFamily="34" charset="0"/>
              <a:cs typeface="Arial" panose="020B0604020202020204" pitchFamily="34" charset="0"/>
            </a:endParaRPr>
          </a:p>
          <a:p>
            <a:pPr marL="914400" lvl="1" indent="-457200">
              <a:lnSpc>
                <a:spcPct val="110000"/>
              </a:lnSpc>
            </a:pPr>
            <a:r>
              <a:rPr lang="en-US" i="1" dirty="0">
                <a:latin typeface="Arial" panose="020B0604020202020204" pitchFamily="34" charset="0"/>
                <a:cs typeface="Arial" panose="020B0604020202020204" pitchFamily="34" charset="0"/>
              </a:rPr>
              <a:t>Usefulness of a good or service as a function of the location at which it is made available</a:t>
            </a:r>
            <a:endParaRPr lang="en-US" dirty="0">
              <a:latin typeface="Arial" panose="020B0604020202020204" pitchFamily="34" charset="0"/>
              <a:cs typeface="Arial" panose="020B0604020202020204" pitchFamily="34" charset="0"/>
            </a:endParaRPr>
          </a:p>
          <a:p>
            <a:pPr marL="457200" indent="-457200">
              <a:lnSpc>
                <a:spcPct val="110000"/>
              </a:lnSpc>
            </a:pPr>
            <a:r>
              <a:rPr lang="en-US" b="1" dirty="0">
                <a:latin typeface="Arial" panose="020B0604020202020204" pitchFamily="34" charset="0"/>
                <a:cs typeface="Arial" panose="020B0604020202020204" pitchFamily="34" charset="0"/>
              </a:rPr>
              <a:t>Exchange utility</a:t>
            </a:r>
            <a:endParaRPr lang="en-US" dirty="0">
              <a:latin typeface="Arial" panose="020B0604020202020204" pitchFamily="34" charset="0"/>
              <a:cs typeface="Arial" panose="020B0604020202020204" pitchFamily="34" charset="0"/>
            </a:endParaRPr>
          </a:p>
          <a:p>
            <a:pPr marL="914400" lvl="1" indent="-457200">
              <a:lnSpc>
                <a:spcPct val="110000"/>
              </a:lnSpc>
            </a:pPr>
            <a:r>
              <a:rPr lang="en-US" i="1" dirty="0">
                <a:latin typeface="Arial" panose="020B0604020202020204" pitchFamily="34" charset="0"/>
                <a:cs typeface="Arial" panose="020B0604020202020204" pitchFamily="34" charset="0"/>
              </a:rPr>
              <a:t>Increased value of a product that is created as its ownership is transferred</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6087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8475" y="739677"/>
            <a:ext cx="9601196" cy="1303867"/>
          </a:xfrm>
        </p:spPr>
        <p:txBody>
          <a:bodyPr>
            <a:noAutofit/>
          </a:bodyPr>
          <a:lstStyle/>
          <a:p>
            <a:r>
              <a:rPr lang="en-US" sz="4000" dirty="0">
                <a:latin typeface="Arial" panose="020B0604020202020204" pitchFamily="34" charset="0"/>
                <a:cs typeface="Arial" panose="020B0604020202020204" pitchFamily="34" charset="0"/>
              </a:rPr>
              <a:t>Functions and Activities of Channel Intermediaries (1 of 2)</a:t>
            </a:r>
          </a:p>
        </p:txBody>
      </p:sp>
      <p:sp>
        <p:nvSpPr>
          <p:cNvPr id="3" name="Content Placeholder 2"/>
          <p:cNvSpPr>
            <a:spLocks noGrp="1"/>
          </p:cNvSpPr>
          <p:nvPr>
            <p:ph idx="1"/>
          </p:nvPr>
        </p:nvSpPr>
        <p:spPr>
          <a:xfrm>
            <a:off x="1052945" y="2043544"/>
            <a:ext cx="10328564" cy="4740167"/>
          </a:xfrm>
        </p:spPr>
        <p:txBody>
          <a:bodyPr>
            <a:normAutofit/>
          </a:bodyPr>
          <a:lstStyle/>
          <a:p>
            <a:pPr marL="457200" indent="-457200">
              <a:lnSpc>
                <a:spcPct val="110000"/>
              </a:lnSpc>
            </a:pPr>
            <a:r>
              <a:rPr lang="en-US" b="1" dirty="0">
                <a:latin typeface="Arial" panose="020B0604020202020204" pitchFamily="34" charset="0"/>
                <a:cs typeface="Arial" panose="020B0604020202020204" pitchFamily="34" charset="0"/>
              </a:rPr>
              <a:t>Merchant wholesaler</a:t>
            </a:r>
            <a:endParaRPr lang="en-US" dirty="0">
              <a:latin typeface="Arial" panose="020B0604020202020204" pitchFamily="34" charset="0"/>
              <a:cs typeface="Arial" panose="020B0604020202020204" pitchFamily="34" charset="0"/>
            </a:endParaRPr>
          </a:p>
          <a:p>
            <a:pPr marL="914400" lvl="1" indent="-457200">
              <a:lnSpc>
                <a:spcPct val="110000"/>
              </a:lnSpc>
            </a:pPr>
            <a:r>
              <a:rPr lang="en-US" dirty="0">
                <a:latin typeface="Arial" panose="020B0604020202020204" pitchFamily="34" charset="0"/>
                <a:cs typeface="Arial" panose="020B0604020202020204" pitchFamily="34" charset="0"/>
              </a:rPr>
              <a:t>Facilitate the movement of products and services from the manufacturer to producers, resellers, governments, institutions, and retailers</a:t>
            </a:r>
          </a:p>
          <a:p>
            <a:pPr marL="914400" lvl="1" indent="-457200">
              <a:lnSpc>
                <a:spcPct val="110000"/>
              </a:lnSpc>
            </a:pPr>
            <a:r>
              <a:rPr lang="en-US" dirty="0">
                <a:latin typeface="Arial" panose="020B0604020202020204" pitchFamily="34" charset="0"/>
                <a:cs typeface="Arial" panose="020B0604020202020204" pitchFamily="34" charset="0"/>
              </a:rPr>
              <a:t>Takes title to goods, stores them, and later ships them</a:t>
            </a:r>
          </a:p>
          <a:p>
            <a:pPr marL="457200" indent="-457200">
              <a:lnSpc>
                <a:spcPct val="110000"/>
              </a:lnSpc>
            </a:pPr>
            <a:r>
              <a:rPr lang="en-US" b="1" dirty="0">
                <a:latin typeface="Arial" panose="020B0604020202020204" pitchFamily="34" charset="0"/>
                <a:cs typeface="Arial" panose="020B0604020202020204" pitchFamily="34" charset="0"/>
              </a:rPr>
              <a:t>Agents and brokers</a:t>
            </a:r>
            <a:endParaRPr lang="en-US" dirty="0">
              <a:latin typeface="Arial" panose="020B0604020202020204" pitchFamily="34" charset="0"/>
              <a:cs typeface="Arial" panose="020B0604020202020204" pitchFamily="34" charset="0"/>
            </a:endParaRPr>
          </a:p>
          <a:p>
            <a:pPr marL="914400" lvl="1" indent="-457200">
              <a:lnSpc>
                <a:spcPct val="110000"/>
              </a:lnSpc>
            </a:pPr>
            <a:r>
              <a:rPr lang="en-US" dirty="0">
                <a:latin typeface="Arial" panose="020B0604020202020204" pitchFamily="34" charset="0"/>
                <a:cs typeface="Arial" panose="020B0604020202020204" pitchFamily="34" charset="0"/>
              </a:rPr>
              <a:t>Sales of products downstream by representing the interests of retailers, wholesalers, and manufacturers to potential customers</a:t>
            </a:r>
          </a:p>
          <a:p>
            <a:pPr marL="914400" lvl="1" indent="-457200">
              <a:lnSpc>
                <a:spcPct val="110000"/>
              </a:lnSpc>
            </a:pPr>
            <a:r>
              <a:rPr lang="en-US" dirty="0">
                <a:latin typeface="Arial" panose="020B0604020202020204" pitchFamily="34" charset="0"/>
                <a:cs typeface="Arial" panose="020B0604020202020204" pitchFamily="34" charset="0"/>
              </a:rPr>
              <a:t>Do not take title to a product</a:t>
            </a:r>
          </a:p>
          <a:p>
            <a:pPr marL="914400" lvl="1" indent="-457200">
              <a:lnSpc>
                <a:spcPct val="110000"/>
              </a:lnSpc>
            </a:pPr>
            <a:r>
              <a:rPr lang="en-US" dirty="0">
                <a:latin typeface="Arial" panose="020B0604020202020204" pitchFamily="34" charset="0"/>
                <a:cs typeface="Arial" panose="020B0604020202020204" pitchFamily="34" charset="0"/>
              </a:rPr>
              <a:t>Get a fee or commission based on sales volume</a:t>
            </a:r>
          </a:p>
        </p:txBody>
      </p:sp>
    </p:spTree>
    <p:extLst>
      <p:ext uri="{BB962C8B-B14F-4D97-AF65-F5344CB8AC3E}">
        <p14:creationId xmlns:p14="http://schemas.microsoft.com/office/powerpoint/2010/main" val="660819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latin typeface="Arial" panose="020B0604020202020204" pitchFamily="34" charset="0"/>
                <a:cs typeface="Arial" panose="020B0604020202020204" pitchFamily="34" charset="0"/>
              </a:rPr>
              <a:t>Functions and Activities of Channel Intermediaries (2 of 2)</a:t>
            </a:r>
          </a:p>
        </p:txBody>
      </p:sp>
      <p:sp>
        <p:nvSpPr>
          <p:cNvPr id="3" name="Content Placeholder 2"/>
          <p:cNvSpPr>
            <a:spLocks noGrp="1"/>
          </p:cNvSpPr>
          <p:nvPr>
            <p:ph idx="1"/>
          </p:nvPr>
        </p:nvSpPr>
        <p:spPr/>
        <p:txBody>
          <a:bodyPr/>
          <a:lstStyle/>
          <a:p>
            <a:pPr marL="457200" indent="-457200"/>
            <a:r>
              <a:rPr lang="en-US" dirty="0">
                <a:latin typeface="Arial" panose="020B0604020202020204" pitchFamily="34" charset="0"/>
                <a:cs typeface="Arial" panose="020B0604020202020204" pitchFamily="34" charset="0"/>
              </a:rPr>
              <a:t>Types and number of intermediaries the producer should use are determined by:</a:t>
            </a:r>
          </a:p>
          <a:p>
            <a:pPr marL="914400" lvl="1" indent="-457200"/>
            <a:r>
              <a:rPr lang="en-US" dirty="0">
                <a:latin typeface="Arial" panose="020B0604020202020204" pitchFamily="34" charset="0"/>
                <a:cs typeface="Arial" panose="020B0604020202020204" pitchFamily="34" charset="0"/>
              </a:rPr>
              <a:t>Product characteristics</a:t>
            </a:r>
          </a:p>
          <a:p>
            <a:pPr marL="914400" lvl="1" indent="-457200"/>
            <a:r>
              <a:rPr lang="en-US" dirty="0">
                <a:latin typeface="Arial" panose="020B0604020202020204" pitchFamily="34" charset="0"/>
                <a:cs typeface="Arial" panose="020B0604020202020204" pitchFamily="34" charset="0"/>
              </a:rPr>
              <a:t>Buyer considerations</a:t>
            </a:r>
          </a:p>
          <a:p>
            <a:pPr marL="914400" lvl="1" indent="-457200"/>
            <a:r>
              <a:rPr lang="en-US" dirty="0">
                <a:latin typeface="Arial" panose="020B0604020202020204" pitchFamily="34" charset="0"/>
                <a:cs typeface="Arial" panose="020B0604020202020204" pitchFamily="34" charset="0"/>
              </a:rPr>
              <a:t>Market characteristics</a:t>
            </a:r>
          </a:p>
        </p:txBody>
      </p:sp>
    </p:spTree>
    <p:extLst>
      <p:ext uri="{BB962C8B-B14F-4D97-AF65-F5344CB8AC3E}">
        <p14:creationId xmlns:p14="http://schemas.microsoft.com/office/powerpoint/2010/main" val="1867791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Retailers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Firms in the channel that sell directly to customers as their primary function</a:t>
            </a:r>
          </a:p>
          <a:p>
            <a:pPr marL="457200" indent="-457200"/>
            <a:r>
              <a:rPr lang="en-US" altLang="en-US" dirty="0">
                <a:latin typeface="Arial" panose="020B0604020202020204" pitchFamily="34" charset="0"/>
                <a:cs typeface="Arial" panose="020B0604020202020204" pitchFamily="34" charset="0"/>
              </a:rPr>
              <a:t>Simplify distribution by</a:t>
            </a:r>
          </a:p>
          <a:p>
            <a:pPr marL="914400" lvl="1" indent="-457200"/>
            <a:r>
              <a:rPr lang="en-US" altLang="en-US" dirty="0">
                <a:latin typeface="Arial" panose="020B0604020202020204" pitchFamily="34" charset="0"/>
                <a:cs typeface="Arial" panose="020B0604020202020204" pitchFamily="34" charset="0"/>
              </a:rPr>
              <a:t>reducing the number of transactions required by consumers.</a:t>
            </a:r>
          </a:p>
          <a:p>
            <a:pPr marL="914400" lvl="1" indent="-457200"/>
            <a:r>
              <a:rPr lang="en-US" altLang="en-US" dirty="0">
                <a:latin typeface="Arial" panose="020B0604020202020204" pitchFamily="34" charset="0"/>
                <a:cs typeface="Arial" panose="020B0604020202020204" pitchFamily="34" charset="0"/>
              </a:rPr>
              <a:t>making an assortment of goods available in one location.</a:t>
            </a:r>
          </a:p>
        </p:txBody>
      </p:sp>
    </p:spTree>
    <p:extLst>
      <p:ext uri="{BB962C8B-B14F-4D97-AF65-F5344CB8AC3E}">
        <p14:creationId xmlns:p14="http://schemas.microsoft.com/office/powerpoint/2010/main" val="1553073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dirty="0">
                <a:latin typeface="Arial" panose="020B0604020202020204" pitchFamily="34" charset="0"/>
                <a:cs typeface="Arial" panose="020B0604020202020204" pitchFamily="34" charset="0"/>
              </a:rPr>
              <a:t>Channel Functions Performed by Intermediaries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pPr marL="0" indent="0">
              <a:buNone/>
            </a:pPr>
            <a:r>
              <a:rPr lang="en-US" dirty="0">
                <a:latin typeface="Arial" panose="020B0604020202020204" pitchFamily="34" charset="0"/>
                <a:cs typeface="Arial" panose="020B0604020202020204" pitchFamily="34" charset="0"/>
              </a:rPr>
              <a:t>Transactional functions</a:t>
            </a: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Contacting and communicating with prospective buyers to explain the features, advantages, and benefits</a:t>
            </a:r>
            <a:endParaRPr lang="en-US" sz="2600"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Logistical functions</a:t>
            </a: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Transportation and storage of assets and their sorting, accumulation, consolidation, and/or allocation of assets</a:t>
            </a:r>
            <a:endParaRPr lang="en-US" sz="2600"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Facilitating functions</a:t>
            </a: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Research and financing</a:t>
            </a:r>
            <a:endParaRPr lang="en-US"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3662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9709" y="215017"/>
            <a:ext cx="10861963" cy="1776534"/>
          </a:xfrm>
        </p:spPr>
        <p:txBody>
          <a:bodyPr>
            <a:noAutofit/>
          </a:bodyPr>
          <a:lstStyle/>
          <a:p>
            <a:r>
              <a:rPr lang="en-IN" dirty="0">
                <a:latin typeface="Arial" panose="020B0604020202020204" pitchFamily="34" charset="0"/>
                <a:cs typeface="Arial" panose="020B0604020202020204" pitchFamily="34" charset="0"/>
              </a:rPr>
              <a:t>Exhibit 13.1	</a:t>
            </a:r>
            <a:r>
              <a:rPr lang="en-US" dirty="0">
                <a:latin typeface="Arial" panose="020B0604020202020204" pitchFamily="34" charset="0"/>
                <a:cs typeface="Arial" panose="020B0604020202020204" pitchFamily="34" charset="0"/>
              </a:rPr>
              <a:t>How Marketing Channels Reduce the Number of Required Transactions</a:t>
            </a:r>
          </a:p>
        </p:txBody>
      </p:sp>
      <p:pic>
        <p:nvPicPr>
          <p:cNvPr id="6" name="Picture 2" descr="Alt text will be entered here."/>
          <p:cNvPicPr>
            <a:picLocks noChangeAspect="1" noChangeArrowheads="1"/>
          </p:cNvPicPr>
          <p:nvPr/>
        </p:nvPicPr>
        <p:blipFill>
          <a:blip r:embed="rId3" cstate="print"/>
          <a:srcRect/>
          <a:stretch>
            <a:fillRect/>
          </a:stretch>
        </p:blipFill>
        <p:spPr bwMode="auto">
          <a:xfrm>
            <a:off x="477982" y="1911928"/>
            <a:ext cx="11069781" cy="3936322"/>
          </a:xfrm>
          <a:prstGeom prst="rect">
            <a:avLst/>
          </a:prstGeom>
          <a:noFill/>
          <a:ln w="9525">
            <a:noFill/>
            <a:miter lim="800000"/>
            <a:headEnd/>
            <a:tailEnd/>
          </a:ln>
        </p:spPr>
      </p:pic>
    </p:spTree>
    <p:extLst>
      <p:ext uri="{BB962C8B-B14F-4D97-AF65-F5344CB8AC3E}">
        <p14:creationId xmlns:p14="http://schemas.microsoft.com/office/powerpoint/2010/main" val="4125563188"/>
      </p:ext>
    </p:extLst>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Arial" panose="020B0604020202020204" pitchFamily="34" charset="0"/>
                <a:cs typeface="Arial" panose="020B0604020202020204" pitchFamily="34" charset="0"/>
              </a:rPr>
              <a:t>Learning Objective 7: </a:t>
            </a:r>
            <a:r>
              <a:rPr lang="en-US" dirty="0">
                <a:latin typeface="Arial" panose="020B0604020202020204" pitchFamily="34" charset="0"/>
                <a:cs typeface="Arial" panose="020B0604020202020204" pitchFamily="34" charset="0"/>
              </a:rPr>
              <a:t>Channel Structures</a:t>
            </a:r>
          </a:p>
        </p:txBody>
      </p:sp>
    </p:spTree>
    <p:extLst>
      <p:ext uri="{BB962C8B-B14F-4D97-AF65-F5344CB8AC3E}">
        <p14:creationId xmlns:p14="http://schemas.microsoft.com/office/powerpoint/2010/main" val="15633376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2720" y="552642"/>
            <a:ext cx="9601196" cy="1303867"/>
          </a:xfrm>
        </p:spPr>
        <p:txBody>
          <a:bodyPr/>
          <a:lstStyle/>
          <a:p>
            <a:r>
              <a:rPr lang="en-US" dirty="0">
                <a:latin typeface="Arial" panose="020B0604020202020204" pitchFamily="34" charset="0"/>
                <a:cs typeface="Arial" panose="020B0604020202020204" pitchFamily="34" charset="0"/>
              </a:rPr>
              <a:t>Channel Structures</a:t>
            </a:r>
          </a:p>
        </p:txBody>
      </p:sp>
      <p:sp>
        <p:nvSpPr>
          <p:cNvPr id="3" name="Content Placeholder 2"/>
          <p:cNvSpPr>
            <a:spLocks noGrp="1"/>
          </p:cNvSpPr>
          <p:nvPr>
            <p:ph idx="1"/>
          </p:nvPr>
        </p:nvSpPr>
        <p:spPr>
          <a:xfrm>
            <a:off x="907473" y="1610233"/>
            <a:ext cx="10591800" cy="4755932"/>
          </a:xfrm>
        </p:spPr>
        <p:txBody>
          <a:bodyPr>
            <a:normAutofit/>
          </a:bodyPr>
          <a:lstStyle/>
          <a:p>
            <a:pPr marL="457200" indent="-457200"/>
            <a:r>
              <a:rPr lang="en-US" altLang="en-US" b="1" dirty="0">
                <a:latin typeface="Arial" panose="020B0604020202020204" pitchFamily="34" charset="0"/>
                <a:cs typeface="Arial" panose="020B0604020202020204" pitchFamily="34" charset="0"/>
              </a:rPr>
              <a:t>Direct channel </a:t>
            </a:r>
            <a:r>
              <a:rPr lang="en-US" altLang="en-US" dirty="0">
                <a:latin typeface="Arial" panose="020B0604020202020204" pitchFamily="34" charset="0"/>
                <a:cs typeface="Arial" panose="020B0604020202020204" pitchFamily="34" charset="0"/>
              </a:rPr>
              <a:t>is used to sell products directly to consumers. No intermediaries are used. </a:t>
            </a:r>
          </a:p>
          <a:p>
            <a:pPr marL="914400" lvl="1" indent="-457200"/>
            <a:r>
              <a:rPr lang="en-US" altLang="en-US" dirty="0">
                <a:latin typeface="Arial" panose="020B0604020202020204" pitchFamily="34" charset="0"/>
                <a:cs typeface="Arial" panose="020B0604020202020204" pitchFamily="34" charset="0"/>
              </a:rPr>
              <a:t>Examples include telemarketing, catalog shopping, online shopping, and shop-at-home television networks.  </a:t>
            </a:r>
          </a:p>
          <a:p>
            <a:pPr marL="457200" indent="-457200"/>
            <a:r>
              <a:rPr lang="en-US" altLang="en-US" dirty="0">
                <a:latin typeface="Arial" panose="020B0604020202020204" pitchFamily="34" charset="0"/>
                <a:cs typeface="Arial" panose="020B0604020202020204" pitchFamily="34" charset="0"/>
              </a:rPr>
              <a:t>At the other end of the spectrum, an agent/broker channel may be used in markets with small manufacturers/retailers who lack the resources to find each other. The agents or brokers bring the manufacturers and wholesalers together for negotiations, but they do not take title to merchandise.</a:t>
            </a:r>
          </a:p>
          <a:p>
            <a:pPr marL="457200" indent="-457200"/>
            <a:r>
              <a:rPr lang="en-US" altLang="en-US" dirty="0">
                <a:latin typeface="Arial" panose="020B0604020202020204" pitchFamily="34" charset="0"/>
                <a:cs typeface="Arial" panose="020B0604020202020204" pitchFamily="34" charset="0"/>
              </a:rPr>
              <a:t>Most consumer products are sold through distribution channels similar to the retailer channel and the wholesaler channel.</a:t>
            </a:r>
          </a:p>
        </p:txBody>
      </p:sp>
    </p:spTree>
    <p:extLst>
      <p:ext uri="{BB962C8B-B14F-4D97-AF65-F5344CB8AC3E}">
        <p14:creationId xmlns:p14="http://schemas.microsoft.com/office/powerpoint/2010/main" val="2484536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latin typeface="Arial" panose="020B0604020202020204" pitchFamily="34" charset="0"/>
                <a:cs typeface="Arial" panose="020B0604020202020204" pitchFamily="34" charset="0"/>
              </a:rPr>
              <a:t>Exhibit 13.2 Marketing Channels for Consumer Products</a:t>
            </a:r>
          </a:p>
        </p:txBody>
      </p:sp>
      <p:pic>
        <p:nvPicPr>
          <p:cNvPr id="6" name="Content Placeholder 4" descr="The exhibit shows the marketing channels for consumer products. It shows four types of channels. They are direct, retailer, wholesaler, and agent or broker. Under the direct channel, there are two boxes that are labeled producer and consumer. A line is drawn from the first box labeled product to the box labeled consumer. Under the retailer channel, there are three boxes that are labeled producer, retailers, and consumers. A line is drawn from the first box to the last box through the box in between them. Under the wholesaler channel, there are four boxes that are labeled producer, wholesalers, retailers, and consumers. A line is drawn from the first box to the last box through the other boxes. Under the agent or broker channel, there are five boxes that are labeled producer, agents or brokers, wholesalers, retailers, and consumers. A line is drawn from the first box to the last box labeled consumers through all the boxes."/>
          <p:cNvPicPr>
            <a:picLocks noGrp="1" noChangeAspect="1"/>
          </p:cNvPicPr>
          <p:nvPr>
            <p:ph idx="4294967295"/>
          </p:nvPr>
        </p:nvPicPr>
        <p:blipFill>
          <a:blip r:embed="rId3" cstate="print">
            <a:extLst>
              <a:ext uri="{28A0092B-C50C-407E-A947-70E740481C1C}">
                <a14:useLocalDpi xmlns:a14="http://schemas.microsoft.com/office/drawing/2010/main" val="0"/>
              </a:ext>
            </a:extLst>
          </a:blip>
          <a:stretch>
            <a:fillRect/>
          </a:stretch>
        </p:blipFill>
        <p:spPr>
          <a:xfrm>
            <a:off x="498764" y="1734208"/>
            <a:ext cx="10952018" cy="4100537"/>
          </a:xfrm>
        </p:spPr>
      </p:pic>
    </p:spTree>
    <p:extLst>
      <p:ext uri="{BB962C8B-B14F-4D97-AF65-F5344CB8AC3E}">
        <p14:creationId xmlns:p14="http://schemas.microsoft.com/office/powerpoint/2010/main" val="2262578266"/>
      </p:ext>
    </p:extLst>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1217" y="753532"/>
            <a:ext cx="11000509" cy="1303867"/>
          </a:xfrm>
        </p:spPr>
        <p:txBody>
          <a:bodyPr>
            <a:noAutofit/>
          </a:bodyPr>
          <a:lstStyle/>
          <a:p>
            <a:r>
              <a:rPr lang="en-US" sz="4000" dirty="0">
                <a:latin typeface="Arial" panose="020B0604020202020204" pitchFamily="34" charset="0"/>
                <a:cs typeface="Arial" panose="020B0604020202020204" pitchFamily="34" charset="0"/>
              </a:rPr>
              <a:t>Channels for Business and Industrial</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Products</a:t>
            </a:r>
          </a:p>
        </p:txBody>
      </p:sp>
      <p:sp>
        <p:nvSpPr>
          <p:cNvPr id="3" name="Content Placeholder 2"/>
          <p:cNvSpPr>
            <a:spLocks noGrp="1"/>
          </p:cNvSpPr>
          <p:nvPr>
            <p:ph idx="1"/>
          </p:nvPr>
        </p:nvSpPr>
        <p:spPr>
          <a:xfrm>
            <a:off x="1046018" y="1994282"/>
            <a:ext cx="9878291" cy="4481286"/>
          </a:xfrm>
        </p:spPr>
        <p:txBody>
          <a:bodyPr/>
          <a:lstStyle/>
          <a:p>
            <a:pPr marL="457200" indent="-457200"/>
            <a:r>
              <a:rPr lang="en-US" dirty="0">
                <a:latin typeface="Arial" panose="020B0604020202020204" pitchFamily="34" charset="0"/>
                <a:cs typeface="Arial" panose="020B0604020202020204" pitchFamily="34" charset="0"/>
              </a:rPr>
              <a:t>Direct channels are typical in business and industrial markets.</a:t>
            </a:r>
          </a:p>
          <a:p>
            <a:pPr marL="457200" indent="-457200"/>
            <a:r>
              <a:rPr lang="en-US" dirty="0">
                <a:latin typeface="Arial" panose="020B0604020202020204" pitchFamily="34" charset="0"/>
                <a:cs typeface="Arial" panose="020B0604020202020204" pitchFamily="34" charset="0"/>
              </a:rPr>
              <a:t>Companies selling standardized items of moderate or low value often rely on industrial distributors.</a:t>
            </a:r>
          </a:p>
          <a:p>
            <a:pPr marL="457200" indent="-457200"/>
            <a:r>
              <a:rPr lang="en-US" dirty="0">
                <a:latin typeface="Arial" panose="020B0604020202020204" pitchFamily="34" charset="0"/>
                <a:cs typeface="Arial" panose="020B0604020202020204" pitchFamily="34" charset="0"/>
              </a:rPr>
              <a:t>Small manufacturers cannot afford to employ their own sales force.</a:t>
            </a:r>
          </a:p>
          <a:p>
            <a:pPr marL="457200" indent="-457200"/>
            <a:r>
              <a:rPr lang="en-US" dirty="0">
                <a:latin typeface="Arial" panose="020B0604020202020204" pitchFamily="34" charset="0"/>
                <a:cs typeface="Arial" panose="020B0604020202020204" pitchFamily="34" charset="0"/>
              </a:rPr>
              <a:t>Many manufacturers and consumers are bypassing distributors and going direct, often via the Internet.</a:t>
            </a:r>
          </a:p>
        </p:txBody>
      </p:sp>
    </p:spTree>
    <p:extLst>
      <p:ext uri="{BB962C8B-B14F-4D97-AF65-F5344CB8AC3E}">
        <p14:creationId xmlns:p14="http://schemas.microsoft.com/office/powerpoint/2010/main" val="1958989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Arial" panose="020B0604020202020204" pitchFamily="34" charset="0"/>
                <a:cs typeface="Arial" panose="020B0604020202020204" pitchFamily="34" charset="0"/>
              </a:rPr>
              <a:t>Exhibit 13.3 Channels for Business and Industrial Products</a:t>
            </a:r>
            <a:endParaRPr lang="en-US" dirty="0">
              <a:latin typeface="Arial" panose="020B0604020202020204" pitchFamily="34" charset="0"/>
              <a:cs typeface="Arial" panose="020B0604020202020204" pitchFamily="34" charset="0"/>
            </a:endParaRPr>
          </a:p>
        </p:txBody>
      </p:sp>
      <p:pic>
        <p:nvPicPr>
          <p:cNvPr id="5" name="Picture 4" descr="The exhibit shows the channels for business and industrial products. It shows the five types of channels and distributors. They are direct channel, direct channel, industrial distributor, agent or broker channel, and agent or broker industrial distributor. Under direct channel, there are two boxes labeled producer and industrial users. A line is drawn from the box labeled producer to the box labeled industrial users. Under the second box that is also titled direct channel, there are two boxes labeled producer and government buyers. A line is drawn from the box labeled producer to the box labeled government buyers. Under industrial distributor, there are three boxes labeled producer, industrial distributors, and industrial users. A line is drawn from the first box to the last box through the box in between them. Under the agent or broker channel, there are three boxes labeled producer, agents or brokers, and industrial users. A line is drawn from the first box to the last box through the box in between them. Under the agent or broker industrial distributor, there are four boxes labeled producer, agents or brokers, industrial distributors, and industrial users. A line is drawn from the first box to the last box through the boxes in between them."/>
          <p:cNvPicPr>
            <a:picLocks noChangeAspect="1"/>
          </p:cNvPicPr>
          <p:nvPr/>
        </p:nvPicPr>
        <p:blipFill rotWithShape="1">
          <a:blip r:embed="rId3" cstate="print">
            <a:extLst>
              <a:ext uri="{28A0092B-C50C-407E-A947-70E740481C1C}">
                <a14:useLocalDpi xmlns:a14="http://schemas.microsoft.com/office/drawing/2010/main" val="0"/>
              </a:ext>
            </a:extLst>
          </a:blip>
          <a:srcRect b="13667"/>
          <a:stretch/>
        </p:blipFill>
        <p:spPr>
          <a:xfrm>
            <a:off x="720437" y="1440873"/>
            <a:ext cx="10529454" cy="4475018"/>
          </a:xfrm>
          <a:prstGeom prst="rect">
            <a:avLst/>
          </a:prstGeom>
        </p:spPr>
      </p:pic>
    </p:spTree>
    <p:extLst>
      <p:ext uri="{BB962C8B-B14F-4D97-AF65-F5344CB8AC3E}">
        <p14:creationId xmlns:p14="http://schemas.microsoft.com/office/powerpoint/2010/main" val="997250539"/>
      </p:ext>
    </p:extLst>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290" y="843587"/>
            <a:ext cx="10148453" cy="1303867"/>
          </a:xfrm>
        </p:spPr>
        <p:txBody>
          <a:bodyPr>
            <a:normAutofit fontScale="90000"/>
          </a:bodyPr>
          <a:lstStyle/>
          <a:p>
            <a:r>
              <a:rPr lang="en-US" altLang="en-US" dirty="0">
                <a:latin typeface="Arial" panose="020B0604020202020204" pitchFamily="34" charset="0"/>
                <a:cs typeface="Arial" panose="020B0604020202020204" pitchFamily="34" charset="0"/>
              </a:rPr>
              <a:t>Alternative Channel Arrangements (1 of 2)</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21327" y="2556932"/>
            <a:ext cx="10273146" cy="3318936"/>
          </a:xfrm>
        </p:spPr>
        <p:txBody>
          <a:bodyPr>
            <a:normAutofit fontScale="85000" lnSpcReduction="10000"/>
          </a:bodyPr>
          <a:lstStyle/>
          <a:p>
            <a:pPr marL="0" indent="0">
              <a:buNone/>
            </a:pPr>
            <a:r>
              <a:rPr lang="en-US" b="1" dirty="0">
                <a:latin typeface="Arial" panose="020B0604020202020204" pitchFamily="34" charset="0"/>
                <a:cs typeface="Arial" panose="020B0604020202020204" pitchFamily="34" charset="0"/>
              </a:rPr>
              <a:t>Dual channels</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Use of two or more channels to distribute the same product to target markets</a:t>
            </a:r>
            <a:endParaRPr lang="en-US" sz="2600"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Nontraditional channels</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Non-physical channels that facilitate the unique market access of products and services</a:t>
            </a:r>
            <a:endParaRPr lang="en-US" sz="2600"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Strategic channel alliances</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Cooperative agreement between business </a:t>
            </a:r>
            <a:r>
              <a:rPr lang="en-IN" sz="2600" i="1" dirty="0">
                <a:latin typeface="Arial" panose="020B0604020202020204" pitchFamily="34" charset="0"/>
                <a:cs typeface="Arial" panose="020B0604020202020204" pitchFamily="34" charset="0"/>
              </a:rPr>
              <a:t>firms to use the other’s already </a:t>
            </a:r>
            <a:r>
              <a:rPr lang="en-US" sz="2600" i="1" dirty="0">
                <a:latin typeface="Arial" panose="020B0604020202020204" pitchFamily="34" charset="0"/>
                <a:cs typeface="Arial" panose="020B0604020202020204" pitchFamily="34" charset="0"/>
              </a:rPr>
              <a:t>established distribution channel</a:t>
            </a:r>
            <a:endParaRPr lang="en-US"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48037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8709" y="504150"/>
            <a:ext cx="11152909" cy="1303867"/>
          </a:xfrm>
        </p:spPr>
        <p:txBody>
          <a:bodyPr>
            <a:normAutofit/>
          </a:bodyPr>
          <a:lstStyle/>
          <a:p>
            <a:r>
              <a:rPr lang="en-US" altLang="en-US" dirty="0">
                <a:latin typeface="Arial" panose="020B0604020202020204" pitchFamily="34" charset="0"/>
                <a:cs typeface="Arial" panose="020B0604020202020204" pitchFamily="34" charset="0"/>
              </a:rPr>
              <a:t>Alternative Channel Arrangements (2 of 2)</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07473" y="1517844"/>
            <a:ext cx="10390910" cy="4792132"/>
          </a:xfrm>
        </p:spPr>
        <p:txBody>
          <a:bodyPr>
            <a:noAutofit/>
          </a:bodyPr>
          <a:lstStyle/>
          <a:p>
            <a:pPr marL="0" indent="0">
              <a:buNone/>
            </a:pPr>
            <a:r>
              <a:rPr lang="en-US" b="1" dirty="0">
                <a:latin typeface="Arial" panose="020B0604020202020204" pitchFamily="34" charset="0"/>
                <a:cs typeface="Arial" panose="020B0604020202020204" pitchFamily="34" charset="0"/>
              </a:rPr>
              <a:t>Gray marketing channels</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IN" sz="2600" i="1" dirty="0">
                <a:latin typeface="Arial" panose="020B0604020202020204" pitchFamily="34" charset="0"/>
                <a:cs typeface="Arial" panose="020B0604020202020204" pitchFamily="34" charset="0"/>
              </a:rPr>
              <a:t>Unintended secondary channel that often flows </a:t>
            </a:r>
            <a:r>
              <a:rPr lang="en-US" sz="2600" i="1" dirty="0">
                <a:latin typeface="Arial" panose="020B0604020202020204" pitchFamily="34" charset="0"/>
                <a:cs typeface="Arial" panose="020B0604020202020204" pitchFamily="34" charset="0"/>
              </a:rPr>
              <a:t>illegally obtained or counterfeit product toward customers </a:t>
            </a:r>
            <a:endParaRPr lang="en-US" sz="2600"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Reverse channels</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Enable customers to return products or components for reuse or remanufacturing</a:t>
            </a:r>
            <a:endParaRPr lang="en-US" sz="2600"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Drop and shop</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System used by retailers that allows customers to bring used products for return or donation at the entrance of the store</a:t>
            </a:r>
            <a:endParaRPr lang="en-US"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9452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574088"/>
            <a:ext cx="9601196" cy="1303867"/>
          </a:xfrm>
        </p:spPr>
        <p:txBody>
          <a:bodyPr/>
          <a:lstStyle/>
          <a:p>
            <a:r>
              <a:rPr lang="en-US" altLang="en-US" dirty="0">
                <a:latin typeface="Arial" panose="020B0604020202020204" pitchFamily="34" charset="0"/>
                <a:cs typeface="Arial" panose="020B0604020202020204" pitchFamily="34" charset="0"/>
              </a:rPr>
              <a:t>Digital Channels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95678" y="1614719"/>
            <a:ext cx="9500920" cy="4481286"/>
          </a:xfrm>
        </p:spPr>
        <p:txBody>
          <a:bodyPr/>
          <a:lstStyle/>
          <a:p>
            <a:pPr marL="457200" indent="-457200"/>
            <a:r>
              <a:rPr lang="en-US" altLang="en-US" dirty="0">
                <a:latin typeface="Arial" panose="020B0604020202020204" pitchFamily="34" charset="0"/>
                <a:cs typeface="Arial" panose="020B0604020202020204" pitchFamily="34" charset="0"/>
              </a:rPr>
              <a:t>Pathways for moving product and information toward customers such that they can be sent and/or received with electronic devices, such as computers, smartphones, tablets, or video game consoles</a:t>
            </a:r>
          </a:p>
          <a:p>
            <a:pPr marL="457200" indent="-457200"/>
            <a:r>
              <a:rPr lang="en-US" altLang="en-US" b="1" dirty="0">
                <a:latin typeface="Arial" panose="020B0604020202020204" pitchFamily="34" charset="0"/>
                <a:cs typeface="Arial" panose="020B0604020202020204" pitchFamily="34" charset="0"/>
              </a:rPr>
              <a:t>M-commerce</a:t>
            </a:r>
          </a:p>
          <a:p>
            <a:pPr marL="914400" lvl="1" indent="-457200"/>
            <a:r>
              <a:rPr lang="en-US" altLang="en-US" dirty="0">
                <a:latin typeface="Arial" panose="020B0604020202020204" pitchFamily="34" charset="0"/>
                <a:cs typeface="Arial" panose="020B0604020202020204" pitchFamily="34" charset="0"/>
              </a:rPr>
              <a:t>Ability to conduct commerce using a mobile device for buying or selling goods or services</a:t>
            </a:r>
          </a:p>
          <a:p>
            <a:pPr marL="914400" lvl="1" indent="-457200"/>
            <a:r>
              <a:rPr lang="en-US" altLang="en-US" dirty="0">
                <a:latin typeface="Arial" panose="020B0604020202020204" pitchFamily="34" charset="0"/>
                <a:cs typeface="Arial" panose="020B0604020202020204" pitchFamily="34" charset="0"/>
              </a:rPr>
              <a:t>Enables consumers using mobile devices to connect to the Internet and shop</a:t>
            </a:r>
          </a:p>
        </p:txBody>
      </p:sp>
    </p:spTree>
    <p:extLst>
      <p:ext uri="{BB962C8B-B14F-4D97-AF65-F5344CB8AC3E}">
        <p14:creationId xmlns:p14="http://schemas.microsoft.com/office/powerpoint/2010/main" val="3346717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3977" y="337896"/>
            <a:ext cx="9601196" cy="1303867"/>
          </a:xfrm>
        </p:spPr>
        <p:txBody>
          <a:bodyPr>
            <a:normAutofit fontScale="90000"/>
          </a:bodyPr>
          <a:lstStyle/>
          <a:p>
            <a:r>
              <a:rPr lang="en-US" altLang="en-US" dirty="0">
                <a:latin typeface="Arial" panose="020B0604020202020204" pitchFamily="34" charset="0"/>
                <a:cs typeface="Arial" panose="020B0604020202020204" pitchFamily="34" charset="0"/>
              </a:rPr>
              <a:t>Factors Affecting Channel Choice (1 of 2)</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63781" y="1388534"/>
            <a:ext cx="9761391" cy="4724401"/>
          </a:xfrm>
        </p:spPr>
        <p:txBody>
          <a:bodyPr>
            <a:noAutofit/>
          </a:bodyPr>
          <a:lstStyle/>
          <a:p>
            <a:pPr marL="0" indent="0">
              <a:buNone/>
            </a:pPr>
            <a:r>
              <a:rPr lang="en-US" b="1" dirty="0">
                <a:latin typeface="Arial" panose="020B0604020202020204" pitchFamily="34" charset="0"/>
                <a:cs typeface="Arial" panose="020B0604020202020204" pitchFamily="34" charset="0"/>
              </a:rPr>
              <a:t>Market factors</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Customer profiles</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Consumer or industrial customer</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Size of market</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Geographic location</a:t>
            </a:r>
          </a:p>
          <a:p>
            <a:pPr marL="0" indent="0">
              <a:buNone/>
            </a:pPr>
            <a:r>
              <a:rPr lang="en-US" b="1" dirty="0">
                <a:latin typeface="Arial" panose="020B0604020202020204" pitchFamily="34" charset="0"/>
                <a:cs typeface="Arial" panose="020B0604020202020204" pitchFamily="34" charset="0"/>
              </a:rPr>
              <a:t>Product factors</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Complexity</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Price</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Customization</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Standardization</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Life cycle</a:t>
            </a:r>
          </a:p>
        </p:txBody>
      </p:sp>
    </p:spTree>
    <p:extLst>
      <p:ext uri="{BB962C8B-B14F-4D97-AF65-F5344CB8AC3E}">
        <p14:creationId xmlns:p14="http://schemas.microsoft.com/office/powerpoint/2010/main" val="21162324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dirty="0">
                <a:latin typeface="Arial" panose="020B0604020202020204" pitchFamily="34" charset="0"/>
                <a:cs typeface="Arial" panose="020B0604020202020204" pitchFamily="34" charset="0"/>
              </a:rPr>
              <a:t>Factors Affecting Channel Choice (2 of 2)</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buNone/>
            </a:pPr>
            <a:r>
              <a:rPr lang="en-US" dirty="0">
                <a:latin typeface="Arial" panose="020B0604020202020204" pitchFamily="34" charset="0"/>
                <a:cs typeface="Arial" panose="020B0604020202020204" pitchFamily="34" charset="0"/>
              </a:rPr>
              <a:t>Producer factors</a:t>
            </a:r>
          </a:p>
          <a:p>
            <a:pPr marL="457200" lvl="1" indent="-457200" defTabSz="889000">
              <a:spcBef>
                <a:spcPct val="0"/>
              </a:spcBef>
              <a:spcAft>
                <a:spcPct val="15000"/>
              </a:spcAft>
              <a:buChar char="••"/>
            </a:pPr>
            <a:r>
              <a:rPr lang="en-US" sz="2600" dirty="0">
                <a:latin typeface="Arial" panose="020B0604020202020204" pitchFamily="34" charset="0"/>
                <a:cs typeface="Arial" panose="020B0604020202020204" pitchFamily="34" charset="0"/>
              </a:rPr>
              <a:t>Producer resources</a:t>
            </a:r>
          </a:p>
          <a:p>
            <a:pPr marL="457200" lvl="1" indent="-457200" defTabSz="889000">
              <a:spcBef>
                <a:spcPct val="0"/>
              </a:spcBef>
              <a:spcAft>
                <a:spcPct val="15000"/>
              </a:spcAft>
              <a:buChar char="••"/>
            </a:pPr>
            <a:r>
              <a:rPr lang="en-US" sz="2600" dirty="0">
                <a:latin typeface="Arial" panose="020B0604020202020204" pitchFamily="34" charset="0"/>
                <a:cs typeface="Arial" panose="020B0604020202020204" pitchFamily="34" charset="0"/>
              </a:rPr>
              <a:t>Number of product lines</a:t>
            </a:r>
          </a:p>
          <a:p>
            <a:pPr marL="457200" lvl="1" indent="-457200" defTabSz="889000">
              <a:spcBef>
                <a:spcPct val="0"/>
              </a:spcBef>
              <a:spcAft>
                <a:spcPct val="15000"/>
              </a:spcAft>
              <a:buChar char="••"/>
            </a:pPr>
            <a:r>
              <a:rPr lang="en-US" sz="2600" dirty="0">
                <a:latin typeface="Arial" panose="020B0604020202020204" pitchFamily="34" charset="0"/>
                <a:cs typeface="Arial" panose="020B0604020202020204" pitchFamily="34" charset="0"/>
              </a:rPr>
              <a:t>Desire for channel control</a:t>
            </a:r>
          </a:p>
        </p:txBody>
      </p:sp>
    </p:spTree>
    <p:extLst>
      <p:ext uri="{BB962C8B-B14F-4D97-AF65-F5344CB8AC3E}">
        <p14:creationId xmlns:p14="http://schemas.microsoft.com/office/powerpoint/2010/main" val="772530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Levels of Distribution Intensity</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pPr marL="0" indent="0">
              <a:buNone/>
            </a:pPr>
            <a:r>
              <a:rPr lang="en-IN" b="1" dirty="0">
                <a:latin typeface="Arial" panose="020B0604020202020204" pitchFamily="34" charset="0"/>
                <a:cs typeface="Arial" panose="020B0604020202020204" pitchFamily="34" charset="0"/>
              </a:rPr>
              <a:t>Intensive distribution</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IN" sz="2600" i="1" dirty="0">
                <a:latin typeface="Arial" panose="020B0604020202020204" pitchFamily="34" charset="0"/>
                <a:cs typeface="Arial" panose="020B0604020202020204" pitchFamily="34" charset="0"/>
              </a:rPr>
              <a:t>Aims at having a product available in every outlet where target customers might want to buy it</a:t>
            </a:r>
            <a:endParaRPr lang="en-US" sz="2600"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Selective distribution</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Achieved</a:t>
            </a:r>
            <a:r>
              <a:rPr lang="en-IN" sz="2600" i="1" dirty="0">
                <a:latin typeface="Arial" panose="020B0604020202020204" pitchFamily="34" charset="0"/>
                <a:cs typeface="Arial" panose="020B0604020202020204" pitchFamily="34" charset="0"/>
              </a:rPr>
              <a:t> by screening dealers to eliminate all but a few in any single area</a:t>
            </a:r>
            <a:endParaRPr lang="en-US" sz="2600"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Exclusive distribution</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E</a:t>
            </a:r>
            <a:r>
              <a:rPr lang="en-IN" sz="2600" i="1" dirty="0">
                <a:latin typeface="Arial" panose="020B0604020202020204" pitchFamily="34" charset="0"/>
                <a:cs typeface="Arial" panose="020B0604020202020204" pitchFamily="34" charset="0"/>
              </a:rPr>
              <a:t>ntails one or only or a few dealers within a given area</a:t>
            </a:r>
            <a:endParaRPr lang="en-US"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41204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Emerging Distribution Structures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Rapid changes in technology and communication resulting in new, experimental distribution methods and channel structures </a:t>
            </a:r>
          </a:p>
          <a:p>
            <a:pPr marL="457200" indent="-457200"/>
            <a:r>
              <a:rPr lang="en-IN" dirty="0">
                <a:latin typeface="Arial" panose="020B0604020202020204" pitchFamily="34" charset="0"/>
                <a:cs typeface="Arial" panose="020B0604020202020204" pitchFamily="34" charset="0"/>
              </a:rPr>
              <a:t>Structures that involve renting items that are only sold to end consumers</a:t>
            </a:r>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09185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835727" y="2673927"/>
            <a:ext cx="8166747" cy="2078181"/>
          </a:xfrm>
        </p:spPr>
        <p:txBody>
          <a:bodyPr>
            <a:noAutofit/>
          </a:bodyPr>
          <a:lstStyle/>
          <a:p>
            <a:r>
              <a:rPr lang="en-IN" b="1" dirty="0">
                <a:latin typeface="Arial" panose="020B0604020202020204" pitchFamily="34" charset="0"/>
                <a:cs typeface="Arial" panose="020B0604020202020204" pitchFamily="34" charset="0"/>
              </a:rPr>
              <a:t>Learning Objective 8: </a:t>
            </a:r>
            <a:r>
              <a:rPr lang="en-US" dirty="0" err="1">
                <a:latin typeface="Arial" panose="020B0604020202020204" pitchFamily="34" charset="0"/>
                <a:cs typeface="Arial" panose="020B0604020202020204" pitchFamily="34" charset="0"/>
              </a:rPr>
              <a:t>Omnichannel</a:t>
            </a:r>
            <a:r>
              <a:rPr lang="en-US" dirty="0">
                <a:latin typeface="Arial" panose="020B0604020202020204" pitchFamily="34" charset="0"/>
                <a:cs typeface="Arial" panose="020B0604020202020204" pitchFamily="34" charset="0"/>
              </a:rPr>
              <a:t> Versus Multichannel Marketing</a:t>
            </a:r>
          </a:p>
        </p:txBody>
      </p:sp>
    </p:spTree>
    <p:extLst>
      <p:ext uri="{BB962C8B-B14F-4D97-AF65-F5344CB8AC3E}">
        <p14:creationId xmlns:p14="http://schemas.microsoft.com/office/powerpoint/2010/main" val="30989740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Multichannel Marketing</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a:bodyPr>
          <a:lstStyle/>
          <a:p>
            <a:pPr marL="457200" indent="-457200"/>
            <a:r>
              <a:rPr lang="en-US" dirty="0">
                <a:latin typeface="Arial" panose="020B0604020202020204" pitchFamily="34" charset="0"/>
                <a:cs typeface="Arial" panose="020B0604020202020204" pitchFamily="34" charset="0"/>
              </a:rPr>
              <a:t>Many companies have begun to employ a multichannel marketing strategy, whereby customers are offered information, goods, services, and/or support through one or more synchronized channels.</a:t>
            </a:r>
          </a:p>
          <a:p>
            <a:pPr marL="457200" indent="-457200"/>
            <a:r>
              <a:rPr lang="en-US" dirty="0">
                <a:latin typeface="Arial" panose="020B0604020202020204" pitchFamily="34" charset="0"/>
                <a:cs typeface="Arial" panose="020B0604020202020204" pitchFamily="34" charset="0"/>
              </a:rPr>
              <a:t>More engaged during the purchase process</a:t>
            </a:r>
          </a:p>
          <a:p>
            <a:pPr marL="457200" indent="-457200"/>
            <a:r>
              <a:rPr lang="en-US" dirty="0">
                <a:latin typeface="Arial" panose="020B0604020202020204" pitchFamily="34" charset="0"/>
                <a:cs typeface="Arial" panose="020B0604020202020204" pitchFamily="34" charset="0"/>
              </a:rPr>
              <a:t>The exception is when customers are buying simple, utilitarian products that are well known and intended for frequent use.</a:t>
            </a:r>
          </a:p>
          <a:p>
            <a:pPr marL="457200" indent="-457200"/>
            <a:r>
              <a:rPr lang="en-US" dirty="0">
                <a:latin typeface="Arial" panose="020B0604020202020204" pitchFamily="34" charset="0"/>
                <a:cs typeface="Arial" panose="020B0604020202020204" pitchFamily="34" charset="0"/>
              </a:rPr>
              <a:t>Create redundancy and complexity in the firm’s distribution system.</a:t>
            </a:r>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24997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Omnichannel Marketing</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Helps unify retail interfaces so that all customers receive equal and efficient service</a:t>
            </a:r>
          </a:p>
          <a:p>
            <a:pPr marL="457200" indent="-457200"/>
            <a:r>
              <a:rPr lang="en-US" altLang="en-US" dirty="0">
                <a:latin typeface="Arial" panose="020B0604020202020204" pitchFamily="34" charset="0"/>
                <a:cs typeface="Arial" panose="020B0604020202020204" pitchFamily="34" charset="0"/>
              </a:rPr>
              <a:t>Helps retailers merge their distribution channels </a:t>
            </a:r>
          </a:p>
          <a:p>
            <a:pPr marL="914400" lvl="1" indent="-457200"/>
            <a:r>
              <a:rPr lang="en-US" altLang="en-US" dirty="0">
                <a:latin typeface="Arial" panose="020B0604020202020204" pitchFamily="34" charset="0"/>
                <a:cs typeface="Arial" panose="020B0604020202020204" pitchFamily="34" charset="0"/>
              </a:rPr>
              <a:t>By making their inventory data available to customers in real time</a:t>
            </a:r>
          </a:p>
          <a:p>
            <a:pPr marL="461963" indent="-461963"/>
            <a:r>
              <a:rPr lang="en-US" altLang="en-US" dirty="0">
                <a:latin typeface="Arial" panose="020B0604020202020204" pitchFamily="34" charset="0"/>
                <a:cs typeface="Arial" panose="020B0604020202020204" pitchFamily="34" charset="0"/>
              </a:rPr>
              <a:t>Creates greater customer control over the shopping experience, leading to greater satisfaction and loyalty</a:t>
            </a:r>
          </a:p>
        </p:txBody>
      </p:sp>
    </p:spTree>
    <p:extLst>
      <p:ext uri="{BB962C8B-B14F-4D97-AF65-F5344CB8AC3E}">
        <p14:creationId xmlns:p14="http://schemas.microsoft.com/office/powerpoint/2010/main" val="345611374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9</TotalTime>
  <Words>2153</Words>
  <Application>Microsoft Office PowerPoint</Application>
  <PresentationFormat>Widescreen</PresentationFormat>
  <Paragraphs>188</Paragraphs>
  <Slides>25</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ＭＳ Ｐゴシック</vt:lpstr>
      <vt:lpstr>Arial</vt:lpstr>
      <vt:lpstr>Calibri</vt:lpstr>
      <vt:lpstr>Garamond</vt:lpstr>
      <vt:lpstr>Verdana</vt:lpstr>
      <vt:lpstr>Organic</vt:lpstr>
      <vt:lpstr>Marketing Channels and Channel Intermediaries</vt:lpstr>
      <vt:lpstr>Marketing Channels (1 of 3)</vt:lpstr>
      <vt:lpstr>Marketing Channels (2 of 3)</vt:lpstr>
      <vt:lpstr>Marketing Channels (3 of 3)</vt:lpstr>
      <vt:lpstr>How Marketing Channels Work</vt:lpstr>
      <vt:lpstr>Functions and Activities of Channel Intermediaries (1 of 2)</vt:lpstr>
      <vt:lpstr>Functions and Activities of Channel Intermediaries (2 of 2)</vt:lpstr>
      <vt:lpstr>Retailers</vt:lpstr>
      <vt:lpstr>Channel Functions Performed by Intermediaries</vt:lpstr>
      <vt:lpstr>Exhibit 13.1 How Marketing Channels Reduce the Number of Required Transactions</vt:lpstr>
      <vt:lpstr>Learning Objective 7: Channel Structures</vt:lpstr>
      <vt:lpstr>Channel Structures</vt:lpstr>
      <vt:lpstr>Exhibit 13.2 Marketing Channels for Consumer Products</vt:lpstr>
      <vt:lpstr>Channels for Business and Industrial Products</vt:lpstr>
      <vt:lpstr>Exhibit 13.3 Channels for Business and Industrial Products</vt:lpstr>
      <vt:lpstr>Alternative Channel Arrangements (1 of 2)</vt:lpstr>
      <vt:lpstr>Alternative Channel Arrangements (2 of 2)</vt:lpstr>
      <vt:lpstr>Digital Channels</vt:lpstr>
      <vt:lpstr>Factors Affecting Channel Choice (1 of 2)</vt:lpstr>
      <vt:lpstr>Factors Affecting Channel Choice (2 of 2)</vt:lpstr>
      <vt:lpstr>Levels of Distribution Intensity</vt:lpstr>
      <vt:lpstr>Emerging Distribution Structures</vt:lpstr>
      <vt:lpstr>Learning Objective 8: Omnichannel Versus Multichannel Marketing</vt:lpstr>
      <vt:lpstr>Multichannel Marketing</vt:lpstr>
      <vt:lpstr>Omnichannel Marketing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Irina Neaga</dc:creator>
  <cp:lastModifiedBy>Irina Neaga</cp:lastModifiedBy>
  <cp:revision>6</cp:revision>
  <dcterms:created xsi:type="dcterms:W3CDTF">2020-10-20T08:35:22Z</dcterms:created>
  <dcterms:modified xsi:type="dcterms:W3CDTF">2020-10-27T10:53:51Z</dcterms:modified>
</cp:coreProperties>
</file>