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6" r:id="rId7"/>
    <p:sldId id="263" r:id="rId8"/>
    <p:sldId id="265" r:id="rId9"/>
    <p:sldId id="261" r:id="rId10"/>
    <p:sldId id="264" r:id="rId11"/>
    <p:sldId id="262"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A0BD36D-41A5-42D4-BEF9-CF560403B834}" type="datetimeFigureOut">
              <a:rPr lang="en-US" smtClean="0"/>
              <a:pPr/>
              <a:t>8/21/2018</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5284DDA-203B-4B71-A7F7-B2CA8C121EAF}"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0BD36D-41A5-42D4-BEF9-CF560403B834}" type="datetimeFigureOut">
              <a:rPr lang="en-US" smtClean="0"/>
              <a:pPr/>
              <a:t>8/21/2018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284DDA-203B-4B71-A7F7-B2CA8C121EAF}" type="slidenum">
              <a:rPr lang="en-IN" smtClean="0"/>
              <a:pPr/>
              <a:t>‹#›</a:t>
            </a:fld>
            <a:endParaRPr lang="en-IN"/>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A0BD36D-41A5-42D4-BEF9-CF560403B834}" type="datetimeFigureOut">
              <a:rPr lang="en-US" smtClean="0"/>
              <a:pPr/>
              <a:t>8/21/2018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284DDA-203B-4B71-A7F7-B2CA8C121EAF}" type="slidenum">
              <a:rPr lang="en-IN" smtClean="0"/>
              <a:pPr/>
              <a:t>‹#›</a:t>
            </a:fld>
            <a:endParaRPr lang="en-IN"/>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0BD36D-41A5-42D4-BEF9-CF560403B834}" type="datetimeFigureOut">
              <a:rPr lang="en-US" smtClean="0"/>
              <a:pPr/>
              <a:t>8/21/2018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284DDA-203B-4B71-A7F7-B2CA8C121EAF}" type="slidenum">
              <a:rPr lang="en-IN" smtClean="0"/>
              <a:pPr/>
              <a:t>‹#›</a:t>
            </a:fld>
            <a:endParaRPr lang="en-IN"/>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A0BD36D-41A5-42D4-BEF9-CF560403B834}" type="datetimeFigureOut">
              <a:rPr lang="en-US" smtClean="0"/>
              <a:pPr/>
              <a:t>8/21/2018</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284DDA-203B-4B71-A7F7-B2CA8C121EAF}"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A0BD36D-41A5-42D4-BEF9-CF560403B834}" type="datetimeFigureOut">
              <a:rPr lang="en-US" smtClean="0"/>
              <a:pPr/>
              <a:t>8/21/2018</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284DDA-203B-4B71-A7F7-B2CA8C121EAF}" type="slidenum">
              <a:rPr lang="en-IN" smtClean="0"/>
              <a:pPr/>
              <a:t>‹#›</a:t>
            </a:fld>
            <a:endParaRPr lang="en-IN"/>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0BD36D-41A5-42D4-BEF9-CF560403B834}" type="datetimeFigureOut">
              <a:rPr lang="en-US" smtClean="0"/>
              <a:pPr/>
              <a:t>8/21/2018</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284DDA-203B-4B71-A7F7-B2CA8C121EAF}"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A0BD36D-41A5-42D4-BEF9-CF560403B834}" type="datetimeFigureOut">
              <a:rPr lang="en-US" smtClean="0"/>
              <a:pPr/>
              <a:t>8/21/2018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284DDA-203B-4B71-A7F7-B2CA8C121EAF}"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A0BD36D-41A5-42D4-BEF9-CF560403B834}" type="datetimeFigureOut">
              <a:rPr lang="en-US" smtClean="0"/>
              <a:pPr/>
              <a:t>8/21/2018</a:t>
            </a:fld>
            <a:endParaRPr lang="en-IN"/>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5284DDA-203B-4B71-A7F7-B2CA8C121EAF}" type="slidenum">
              <a:rPr lang="en-IN" smtClean="0"/>
              <a:pPr/>
              <a:t>‹#›</a:t>
            </a:fld>
            <a:endParaRPr lang="en-IN"/>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0BD36D-41A5-42D4-BEF9-CF560403B834}" type="datetimeFigureOut">
              <a:rPr lang="en-US" smtClean="0"/>
              <a:pPr/>
              <a:t>8/21/2018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284DDA-203B-4B71-A7F7-B2CA8C121EAF}"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0BD36D-41A5-42D4-BEF9-CF560403B834}" type="datetimeFigureOut">
              <a:rPr lang="en-US" smtClean="0"/>
              <a:pPr/>
              <a:t>8/21/2018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284DDA-203B-4B71-A7F7-B2CA8C121EAF}"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A0BD36D-41A5-42D4-BEF9-CF560403B834}" type="datetimeFigureOut">
              <a:rPr lang="en-US" smtClean="0"/>
              <a:pPr/>
              <a:t>8/21/2018</a:t>
            </a:fld>
            <a:endParaRPr lang="en-IN"/>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5284DDA-203B-4B71-A7F7-B2CA8C121EAF}"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2"/>
            <a:ext cx="7772400" cy="1829761"/>
          </a:xfrm>
        </p:spPr>
        <p:txBody>
          <a:bodyPr>
            <a:normAutofit fontScale="90000"/>
          </a:bodyPr>
          <a:lstStyle/>
          <a:p>
            <a:r>
              <a:rPr lang="en-US" dirty="0" smtClean="0"/>
              <a:t> </a:t>
            </a:r>
            <a:r>
              <a:rPr lang="en-US" sz="2800" dirty="0" smtClean="0"/>
              <a:t>ENTREPRENEURSHIP</a:t>
            </a:r>
            <a:br>
              <a:rPr lang="en-US" sz="2800" dirty="0" smtClean="0"/>
            </a:br>
            <a:r>
              <a:rPr lang="en-US" sz="2800" dirty="0" smtClean="0"/>
              <a:t>PRESENTATION</a:t>
            </a:r>
            <a:r>
              <a:rPr lang="en-US" sz="2800" dirty="0" smtClean="0"/>
              <a:t/>
            </a:r>
            <a:br>
              <a:rPr lang="en-US" sz="2800" dirty="0" smtClean="0"/>
            </a:br>
            <a:r>
              <a:rPr lang="en-US" sz="2000" dirty="0" smtClean="0"/>
              <a:t>NAME:SHAHINA YUSUFBHAI PATEL</a:t>
            </a:r>
            <a:br>
              <a:rPr lang="en-US" sz="2000" dirty="0" smtClean="0"/>
            </a:br>
            <a:r>
              <a:rPr lang="en-US" sz="2000" dirty="0" smtClean="0"/>
              <a:t>STUDENT NUMBER:1710755</a:t>
            </a:r>
            <a:br>
              <a:rPr lang="en-US" sz="2000" dirty="0" smtClean="0"/>
            </a:br>
            <a:r>
              <a:rPr lang="en-US" sz="2000" dirty="0" smtClean="0"/>
              <a:t>MODULE TITLE:SBMA7111 ENTREPRENEURSHIP</a:t>
            </a:r>
            <a:br>
              <a:rPr lang="en-US" sz="2000" dirty="0" smtClean="0"/>
            </a:br>
            <a:r>
              <a:rPr lang="en-US" sz="2000" dirty="0" smtClean="0"/>
              <a:t>ASSIGNMENT TITLE:ENTREPRENEURSHIP ASSESSMENT-2</a:t>
            </a:r>
            <a:br>
              <a:rPr lang="en-US" sz="2000" dirty="0" smtClean="0"/>
            </a:br>
            <a:r>
              <a:rPr lang="en-US" sz="2000" dirty="0" smtClean="0"/>
              <a:t>LECTURER’S NAME:RICHARD SMALL</a:t>
            </a:r>
            <a:endParaRPr lang="en-IN"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296672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r>
                        <a:rPr lang="en-US" dirty="0" smtClean="0"/>
                        <a:t>Title</a:t>
                      </a:r>
                      <a:endParaRPr lang="en-US" dirty="0"/>
                    </a:p>
                  </a:txBody>
                  <a:tcPr/>
                </a:tc>
                <a:tc>
                  <a:txBody>
                    <a:bodyPr/>
                    <a:lstStyle/>
                    <a:p>
                      <a:r>
                        <a:rPr lang="en-US" dirty="0" smtClean="0"/>
                        <a:t>Page</a:t>
                      </a:r>
                      <a:r>
                        <a:rPr lang="en-US" baseline="0" dirty="0" smtClean="0"/>
                        <a:t> No.</a:t>
                      </a:r>
                      <a:endParaRPr lang="en-US" dirty="0"/>
                    </a:p>
                  </a:txBody>
                  <a:tcPr/>
                </a:tc>
                <a:extLst>
                  <a:ext uri="{0D108BD9-81ED-4DB2-BD59-A6C34878D82A}">
                    <a16:rowId xmlns:a16="http://schemas.microsoft.com/office/drawing/2014/main" val="10000"/>
                  </a:ext>
                </a:extLst>
              </a:tr>
              <a:tr h="370840">
                <a:tc>
                  <a:txBody>
                    <a:bodyPr/>
                    <a:lstStyle/>
                    <a:p>
                      <a:r>
                        <a:rPr lang="en-US" dirty="0" smtClean="0"/>
                        <a:t>Introduction</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001"/>
                  </a:ext>
                </a:extLst>
              </a:tr>
              <a:tr h="370840">
                <a:tc>
                  <a:txBody>
                    <a:bodyPr/>
                    <a:lstStyle/>
                    <a:p>
                      <a:r>
                        <a:rPr lang="en-US" dirty="0" smtClean="0"/>
                        <a:t>Market trend</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002"/>
                  </a:ext>
                </a:extLst>
              </a:tr>
              <a:tr h="370840">
                <a:tc>
                  <a:txBody>
                    <a:bodyPr/>
                    <a:lstStyle/>
                    <a:p>
                      <a:r>
                        <a:rPr lang="en-US" dirty="0" smtClean="0"/>
                        <a:t>Industry and market analysis</a:t>
                      </a:r>
                      <a:endParaRPr lang="en-US" dirty="0"/>
                    </a:p>
                  </a:txBody>
                  <a:tcPr/>
                </a:tc>
                <a:tc>
                  <a:txBody>
                    <a:bodyPr/>
                    <a:lstStyle/>
                    <a:p>
                      <a:r>
                        <a:rPr lang="en-US" dirty="0" smtClean="0"/>
                        <a:t>5-6</a:t>
                      </a:r>
                      <a:endParaRPr lang="en-US" dirty="0"/>
                    </a:p>
                  </a:txBody>
                  <a:tcPr/>
                </a:tc>
                <a:extLst>
                  <a:ext uri="{0D108BD9-81ED-4DB2-BD59-A6C34878D82A}">
                    <a16:rowId xmlns:a16="http://schemas.microsoft.com/office/drawing/2014/main" val="10003"/>
                  </a:ext>
                </a:extLst>
              </a:tr>
              <a:tr h="370840">
                <a:tc>
                  <a:txBody>
                    <a:bodyPr/>
                    <a:lstStyle/>
                    <a:p>
                      <a:r>
                        <a:rPr lang="en-US" dirty="0" smtClean="0"/>
                        <a:t>Business model</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10004"/>
                  </a:ext>
                </a:extLst>
              </a:tr>
              <a:tr h="370840">
                <a:tc>
                  <a:txBody>
                    <a:bodyPr/>
                    <a:lstStyle/>
                    <a:p>
                      <a:r>
                        <a:rPr lang="en-US" dirty="0" smtClean="0"/>
                        <a:t>Financial consideration</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10005"/>
                  </a:ext>
                </a:extLst>
              </a:tr>
              <a:tr h="370840">
                <a:tc>
                  <a:txBody>
                    <a:bodyPr/>
                    <a:lstStyle/>
                    <a:p>
                      <a:r>
                        <a:rPr lang="en-US" dirty="0" smtClean="0"/>
                        <a:t>Conclusion</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10006"/>
                  </a:ext>
                </a:extLst>
              </a:tr>
              <a:tr h="370840">
                <a:tc>
                  <a:txBody>
                    <a:bodyPr/>
                    <a:lstStyle/>
                    <a:p>
                      <a:r>
                        <a:rPr lang="en-US" dirty="0" smtClean="0"/>
                        <a:t>References</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0007"/>
                  </a:ext>
                </a:extLst>
              </a:tr>
            </a:tbl>
          </a:graphicData>
        </a:graphic>
      </p:graphicFrame>
      <p:sp>
        <p:nvSpPr>
          <p:cNvPr id="2" name="Title 1"/>
          <p:cNvSpPr>
            <a:spLocks noGrp="1"/>
          </p:cNvSpPr>
          <p:nvPr>
            <p:ph type="title"/>
          </p:nvPr>
        </p:nvSpPr>
        <p:spPr/>
        <p:txBody>
          <a:bodyPr/>
          <a:lstStyle/>
          <a:p>
            <a:r>
              <a:rPr lang="en-US" dirty="0" smtClean="0"/>
              <a:t>Table of content </a:t>
            </a:r>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just"/>
            <a:r>
              <a:rPr lang="en-IN" dirty="0"/>
              <a:t>The report provides a clear understanding of the opportunity of a new venture in the potential market.  </a:t>
            </a:r>
            <a:endParaRPr lang="en-IN" dirty="0" smtClean="0"/>
          </a:p>
          <a:p>
            <a:pPr algn="just"/>
            <a:r>
              <a:rPr lang="en-IN" dirty="0" smtClean="0"/>
              <a:t>the </a:t>
            </a:r>
            <a:r>
              <a:rPr lang="en-IN" dirty="0"/>
              <a:t>chosen company for this assignment is kebabs &amp; curries restaurant. </a:t>
            </a:r>
            <a:endParaRPr lang="en-IN" dirty="0" smtClean="0"/>
          </a:p>
          <a:p>
            <a:pPr algn="just"/>
            <a:r>
              <a:rPr lang="en-IN" dirty="0"/>
              <a:t>Kebabs and curries restaurant is the local fast food chain in India that offers a variety of foods to the potential customers. </a:t>
            </a:r>
            <a:endParaRPr lang="en-IN" dirty="0" smtClean="0"/>
          </a:p>
          <a:p>
            <a:pPr algn="just"/>
            <a:r>
              <a:rPr lang="en-IN" b="1" dirty="0" smtClean="0"/>
              <a:t>Vision</a:t>
            </a:r>
          </a:p>
          <a:p>
            <a:pPr algn="just">
              <a:buNone/>
            </a:pPr>
            <a:r>
              <a:rPr lang="en-IN" dirty="0" smtClean="0"/>
              <a:t>The </a:t>
            </a:r>
            <a:r>
              <a:rPr lang="en-IN" dirty="0"/>
              <a:t>vision of the company is to become a leading Indian restaurant </a:t>
            </a:r>
            <a:r>
              <a:rPr lang="en-IN" dirty="0" smtClean="0"/>
              <a:t>in all </a:t>
            </a:r>
            <a:r>
              <a:rPr lang="en-IN" dirty="0"/>
              <a:t>over the world</a:t>
            </a:r>
          </a:p>
          <a:p>
            <a:pPr algn="just"/>
            <a:r>
              <a:rPr lang="en-IN" b="1" dirty="0"/>
              <a:t>Mission </a:t>
            </a:r>
            <a:endParaRPr lang="en-IN" dirty="0"/>
          </a:p>
          <a:p>
            <a:pPr algn="just">
              <a:buNone/>
            </a:pPr>
            <a:r>
              <a:rPr lang="en-IN" dirty="0"/>
              <a:t>The mission of the company is to establish a chain of Indian restaurants in order to provide a wide variety of Indian kebabs at a reasonable price to the customers. </a:t>
            </a:r>
          </a:p>
          <a:p>
            <a:endParaRPr lang="en-IN" dirty="0" smtClean="0"/>
          </a:p>
          <a:p>
            <a:endParaRPr lang="en-IN" dirty="0"/>
          </a:p>
        </p:txBody>
      </p:sp>
      <p:sp>
        <p:nvSpPr>
          <p:cNvPr id="2" name="Title 1"/>
          <p:cNvSpPr>
            <a:spLocks noGrp="1"/>
          </p:cNvSpPr>
          <p:nvPr>
            <p:ph type="title"/>
          </p:nvPr>
        </p:nvSpPr>
        <p:spPr/>
        <p:txBody>
          <a:bodyPr/>
          <a:lstStyle/>
          <a:p>
            <a:r>
              <a:rPr lang="en-US" dirty="0" smtClean="0"/>
              <a:t>Introduction </a:t>
            </a: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IN" dirty="0"/>
              <a:t>India is considered as one of the key markets for future growth</a:t>
            </a:r>
            <a:r>
              <a:rPr lang="en-IN" dirty="0" smtClean="0"/>
              <a:t>.</a:t>
            </a:r>
          </a:p>
          <a:p>
            <a:r>
              <a:rPr lang="en-IN" dirty="0"/>
              <a:t>The consumers </a:t>
            </a:r>
            <a:r>
              <a:rPr lang="en-IN" dirty="0" smtClean="0"/>
              <a:t>have </a:t>
            </a:r>
            <a:r>
              <a:rPr lang="en-IN" dirty="0"/>
              <a:t>a greater tendency to spend money rather than save </a:t>
            </a:r>
            <a:r>
              <a:rPr lang="en-IN" dirty="0" smtClean="0"/>
              <a:t>it (Deaton, &amp; </a:t>
            </a:r>
            <a:r>
              <a:rPr lang="en-IN" dirty="0" err="1" smtClean="0"/>
              <a:t>Drèze</a:t>
            </a:r>
            <a:r>
              <a:rPr lang="en-IN" dirty="0" smtClean="0"/>
              <a:t>, 2009).</a:t>
            </a:r>
          </a:p>
          <a:p>
            <a:r>
              <a:rPr lang="en-IN" dirty="0"/>
              <a:t>Indian spend a high proportion of their income on groceries and food as compared to the other countries. </a:t>
            </a:r>
          </a:p>
        </p:txBody>
      </p:sp>
      <p:sp>
        <p:nvSpPr>
          <p:cNvPr id="2" name="Title 1"/>
          <p:cNvSpPr>
            <a:spLocks noGrp="1"/>
          </p:cNvSpPr>
          <p:nvPr>
            <p:ph type="title"/>
          </p:nvPr>
        </p:nvSpPr>
        <p:spPr/>
        <p:txBody>
          <a:bodyPr/>
          <a:lstStyle/>
          <a:p>
            <a:r>
              <a:rPr lang="en-US" dirty="0" smtClean="0"/>
              <a:t>Market trend</a:t>
            </a:r>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IN" b="1" dirty="0"/>
              <a:t>Microenvironment analysis  </a:t>
            </a:r>
          </a:p>
          <a:p>
            <a:pPr>
              <a:buNone/>
            </a:pPr>
            <a:r>
              <a:rPr lang="en-IN" b="1" dirty="0"/>
              <a:t>Political factors:</a:t>
            </a:r>
            <a:r>
              <a:rPr lang="en-IN" dirty="0"/>
              <a:t> The government regularly check the quality of ingredients and food. </a:t>
            </a:r>
          </a:p>
          <a:p>
            <a:pPr>
              <a:buNone/>
            </a:pPr>
            <a:r>
              <a:rPr lang="en-IN" b="1" dirty="0"/>
              <a:t>Economic factors:</a:t>
            </a:r>
            <a:r>
              <a:rPr lang="en-IN" dirty="0"/>
              <a:t> the economic factors affect restaurants industry due to the government fiscal policies. </a:t>
            </a:r>
            <a:endParaRPr lang="en-IN" dirty="0" smtClean="0"/>
          </a:p>
          <a:p>
            <a:pPr>
              <a:buNone/>
            </a:pPr>
            <a:r>
              <a:rPr lang="en-IN" b="1" dirty="0"/>
              <a:t>Social factors:</a:t>
            </a:r>
            <a:r>
              <a:rPr lang="en-IN" dirty="0"/>
              <a:t> the social factors also influence restaurant industry in the Indian market. it is because consumers are more health conscious about the quality of </a:t>
            </a:r>
            <a:r>
              <a:rPr lang="en-IN" dirty="0" smtClean="0"/>
              <a:t>food</a:t>
            </a:r>
            <a:r>
              <a:rPr lang="en-IN" dirty="0"/>
              <a:t> </a:t>
            </a:r>
            <a:r>
              <a:rPr lang="en-IN" dirty="0" smtClean="0"/>
              <a:t>(</a:t>
            </a:r>
            <a:r>
              <a:rPr lang="en-IN" dirty="0" err="1" smtClean="0"/>
              <a:t>Alabi</a:t>
            </a:r>
            <a:r>
              <a:rPr lang="en-IN" dirty="0" smtClean="0"/>
              <a:t>, et. al., 2006). </a:t>
            </a:r>
          </a:p>
          <a:p>
            <a:pPr>
              <a:buNone/>
            </a:pPr>
            <a:endParaRPr lang="en-IN" dirty="0"/>
          </a:p>
        </p:txBody>
      </p:sp>
      <p:sp>
        <p:nvSpPr>
          <p:cNvPr id="2" name="Title 1"/>
          <p:cNvSpPr>
            <a:spLocks noGrp="1"/>
          </p:cNvSpPr>
          <p:nvPr>
            <p:ph type="title"/>
          </p:nvPr>
        </p:nvSpPr>
        <p:spPr/>
        <p:txBody>
          <a:bodyPr/>
          <a:lstStyle/>
          <a:p>
            <a:r>
              <a:rPr lang="en-US" dirty="0" smtClean="0"/>
              <a:t>Industry and market analysis</a:t>
            </a:r>
            <a:endParaRPr lang="en-IN"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92696"/>
            <a:ext cx="8229600" cy="5314595"/>
          </a:xfrm>
        </p:spPr>
        <p:txBody>
          <a:bodyPr/>
          <a:lstStyle/>
          <a:p>
            <a:pPr>
              <a:buNone/>
            </a:pPr>
            <a:r>
              <a:rPr lang="en-IN" b="1" dirty="0" smtClean="0"/>
              <a:t>Technological factors:</a:t>
            </a:r>
            <a:r>
              <a:rPr lang="en-IN" dirty="0" smtClean="0"/>
              <a:t> the use of IT technology, television helps to attract customers.</a:t>
            </a:r>
          </a:p>
          <a:p>
            <a:pPr>
              <a:buNone/>
            </a:pPr>
            <a:r>
              <a:rPr lang="en-IN" b="1" dirty="0" smtClean="0"/>
              <a:t>Environmental factors:</a:t>
            </a:r>
            <a:r>
              <a:rPr lang="en-IN" dirty="0" smtClean="0"/>
              <a:t>  in India, there are some ecological external factors which are implied in the restaurants to focuses on the environmental issues. </a:t>
            </a:r>
          </a:p>
          <a:p>
            <a:pPr>
              <a:buNone/>
            </a:pPr>
            <a:r>
              <a:rPr lang="en-IN" b="1" dirty="0" smtClean="0"/>
              <a:t>Legal factors:</a:t>
            </a:r>
            <a:r>
              <a:rPr lang="en-IN" dirty="0" smtClean="0"/>
              <a:t> government working for the regular supply and quality of the food products</a:t>
            </a:r>
            <a:r>
              <a:rPr lang="en-US" dirty="0" smtClean="0"/>
              <a:t>.</a:t>
            </a:r>
            <a:endParaRPr lang="en-IN"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b="1" dirty="0" smtClean="0"/>
              <a:t>Objective</a:t>
            </a:r>
          </a:p>
          <a:p>
            <a:r>
              <a:rPr lang="en-US" dirty="0" smtClean="0"/>
              <a:t>The major objective of the company is to have successful growth of the business by offering the customers the reasonable rate of dishes at restaurant. </a:t>
            </a:r>
            <a:endParaRPr lang="en-US" b="1" dirty="0" smtClean="0"/>
          </a:p>
          <a:p>
            <a:pPr>
              <a:buNone/>
            </a:pPr>
            <a:r>
              <a:rPr lang="en-US" b="1" dirty="0" smtClean="0"/>
              <a:t>Assumptions</a:t>
            </a:r>
          </a:p>
          <a:p>
            <a:pPr lvl="0"/>
            <a:r>
              <a:rPr lang="en-US" dirty="0" smtClean="0"/>
              <a:t>It will make increase in its revenue up to 10% from the starting month.</a:t>
            </a:r>
          </a:p>
          <a:p>
            <a:pPr lvl="0"/>
            <a:r>
              <a:rPr lang="en-US" dirty="0" smtClean="0"/>
              <a:t>It will also expand its market in other locations.</a:t>
            </a:r>
          </a:p>
          <a:p>
            <a:endParaRPr lang="en-US" b="1" dirty="0"/>
          </a:p>
        </p:txBody>
      </p:sp>
      <p:sp>
        <p:nvSpPr>
          <p:cNvPr id="3" name="Title 2"/>
          <p:cNvSpPr>
            <a:spLocks noGrp="1"/>
          </p:cNvSpPr>
          <p:nvPr>
            <p:ph type="title"/>
          </p:nvPr>
        </p:nvSpPr>
        <p:spPr/>
        <p:txBody>
          <a:bodyPr/>
          <a:lstStyle/>
          <a:p>
            <a:r>
              <a:rPr lang="en-US" dirty="0" err="1" smtClean="0"/>
              <a:t>Businessmodel</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There are various reasons to select the target market as it will be suitable for the new venture. </a:t>
            </a:r>
          </a:p>
          <a:p>
            <a:r>
              <a:rPr lang="en-US" dirty="0" smtClean="0"/>
              <a:t>In the starting stage of the company it is necessary for the company to target the market and build up the strong relationship with the customers (Papadopoulos et al., 2011). </a:t>
            </a:r>
            <a:endParaRPr lang="en-US" dirty="0"/>
          </a:p>
        </p:txBody>
      </p:sp>
      <p:sp>
        <p:nvSpPr>
          <p:cNvPr id="3" name="Title 2"/>
          <p:cNvSpPr>
            <a:spLocks noGrp="1"/>
          </p:cNvSpPr>
          <p:nvPr>
            <p:ph type="title"/>
          </p:nvPr>
        </p:nvSpPr>
        <p:spPr>
          <a:xfrm>
            <a:off x="683568" y="274638"/>
            <a:ext cx="8003232" cy="1143000"/>
          </a:xfrm>
        </p:spPr>
        <p:txBody>
          <a:bodyPr/>
          <a:lstStyle/>
          <a:p>
            <a:r>
              <a:rPr lang="en-US" dirty="0" smtClean="0"/>
              <a:t>Establish business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Financial consideration</a:t>
            </a:r>
            <a:br>
              <a:rPr lang="en-US" dirty="0" smtClean="0"/>
            </a:br>
            <a:r>
              <a:rPr lang="en-US" sz="2700" dirty="0" smtClean="0"/>
              <a:t>Profit projections for three years</a:t>
            </a:r>
            <a:endParaRPr lang="en-IN" sz="2700" dirty="0"/>
          </a:p>
        </p:txBody>
      </p:sp>
      <p:pic>
        <p:nvPicPr>
          <p:cNvPr id="5" name="Content Placeholder 4"/>
          <p:cNvPicPr>
            <a:picLocks noGrp="1"/>
          </p:cNvPicPr>
          <p:nvPr>
            <p:ph idx="1"/>
          </p:nvPr>
        </p:nvPicPr>
        <p:blipFill>
          <a:blip r:embed="rId2" cstate="print"/>
          <a:srcRect l="26756" t="24753" r="27044" b="17492"/>
          <a:stretch>
            <a:fillRect/>
          </a:stretch>
        </p:blipFill>
        <p:spPr bwMode="auto">
          <a:xfrm>
            <a:off x="1566424" y="1631672"/>
            <a:ext cx="6011151" cy="422489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US" dirty="0" smtClean="0"/>
              <a:t>On the basis of above analysis it can be concluded that market analysis is significant in order to know the internal as well as external analysis where the organization is establishing its business. It has been analyzed that political environment is stable in the country India but there is problem in the economic factor as if the rate are increased of the food products or any kind of changes in the taxes or the government policies then it may impact the restaurants profits. </a:t>
            </a:r>
          </a:p>
          <a:p>
            <a:endParaRPr lang="en-US" dirty="0"/>
          </a:p>
        </p:txBody>
      </p:sp>
      <p:sp>
        <p:nvSpPr>
          <p:cNvPr id="3" name="Title 2"/>
          <p:cNvSpPr>
            <a:spLocks noGrp="1"/>
          </p:cNvSpPr>
          <p:nvPr>
            <p:ph type="title"/>
          </p:nvPr>
        </p:nvSpPr>
        <p:spPr/>
        <p:txBody>
          <a:bodyPr/>
          <a:lstStyle/>
          <a:p>
            <a:r>
              <a:rPr lang="en-US" dirty="0" smtClean="0"/>
              <a:t>Conclusion</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IN" dirty="0"/>
              <a:t>Deaton, A., &amp; </a:t>
            </a:r>
            <a:r>
              <a:rPr lang="en-IN" dirty="0" err="1"/>
              <a:t>Drèze</a:t>
            </a:r>
            <a:r>
              <a:rPr lang="en-IN" dirty="0"/>
              <a:t>, J. (2009) Food and nutrition in India: facts and interpretations. </a:t>
            </a:r>
            <a:r>
              <a:rPr lang="en-IN" i="1" dirty="0"/>
              <a:t>Economic and political weekly</a:t>
            </a:r>
            <a:r>
              <a:rPr lang="en-IN" dirty="0"/>
              <a:t>, 42-65.</a:t>
            </a:r>
          </a:p>
          <a:p>
            <a:r>
              <a:rPr lang="en-IN" dirty="0" err="1"/>
              <a:t>Alabi</a:t>
            </a:r>
            <a:r>
              <a:rPr lang="en-IN" dirty="0"/>
              <a:t>, D. A., &amp; </a:t>
            </a:r>
            <a:r>
              <a:rPr lang="en-IN" dirty="0" err="1"/>
              <a:t>Alausa</a:t>
            </a:r>
            <a:r>
              <a:rPr lang="en-IN" dirty="0"/>
              <a:t>, A. A. (2006) Evaluation of the mineral nutrients and organic food contents of the seeds of Lablab </a:t>
            </a:r>
            <a:r>
              <a:rPr lang="en-IN" dirty="0" err="1"/>
              <a:t>purpureus</a:t>
            </a:r>
            <a:r>
              <a:rPr lang="en-IN" dirty="0"/>
              <a:t>, </a:t>
            </a:r>
            <a:r>
              <a:rPr lang="en-IN" dirty="0" err="1"/>
              <a:t>Leucaena</a:t>
            </a:r>
            <a:r>
              <a:rPr lang="en-IN" dirty="0"/>
              <a:t> </a:t>
            </a:r>
            <a:r>
              <a:rPr lang="en-IN" dirty="0" err="1"/>
              <a:t>leucocephala</a:t>
            </a:r>
            <a:r>
              <a:rPr lang="en-IN" dirty="0"/>
              <a:t> and </a:t>
            </a:r>
            <a:r>
              <a:rPr lang="en-IN" dirty="0" err="1"/>
              <a:t>Mucuna</a:t>
            </a:r>
            <a:r>
              <a:rPr lang="en-IN" dirty="0"/>
              <a:t> </a:t>
            </a:r>
            <a:r>
              <a:rPr lang="en-IN" dirty="0" err="1"/>
              <a:t>utilis</a:t>
            </a:r>
            <a:r>
              <a:rPr lang="en-IN" dirty="0"/>
              <a:t> for domestic consumption and industrial utilization. </a:t>
            </a:r>
            <a:r>
              <a:rPr lang="en-IN" i="1" dirty="0"/>
              <a:t>World Journal of Agricultural Sciences</a:t>
            </a:r>
            <a:r>
              <a:rPr lang="en-IN" dirty="0"/>
              <a:t>, </a:t>
            </a:r>
            <a:r>
              <a:rPr lang="en-IN" i="1" dirty="0"/>
              <a:t>2</a:t>
            </a:r>
            <a:r>
              <a:rPr lang="en-IN" dirty="0"/>
              <a:t>(1), 115-118</a:t>
            </a:r>
            <a:r>
              <a:rPr lang="en-IN" dirty="0" smtClean="0"/>
              <a:t>.</a:t>
            </a:r>
          </a:p>
          <a:p>
            <a:r>
              <a:rPr lang="en-US" dirty="0" smtClean="0"/>
              <a:t>Papadopoulos, N. and </a:t>
            </a:r>
            <a:r>
              <a:rPr lang="en-US" dirty="0" err="1" smtClean="0"/>
              <a:t>Martín</a:t>
            </a:r>
            <a:r>
              <a:rPr lang="en-US" dirty="0" smtClean="0"/>
              <a:t> </a:t>
            </a:r>
            <a:r>
              <a:rPr lang="en-US" dirty="0" err="1" smtClean="0"/>
              <a:t>Martín</a:t>
            </a:r>
            <a:r>
              <a:rPr lang="en-US" dirty="0" smtClean="0"/>
              <a:t>, O. (2011) International market selection and segmentation: perspectives and challenges</a:t>
            </a:r>
            <a:r>
              <a:rPr lang="en-US" i="1" dirty="0" smtClean="0"/>
              <a:t>. International Marketing Review,</a:t>
            </a:r>
            <a:r>
              <a:rPr lang="en-US" dirty="0" smtClean="0"/>
              <a:t> 28(2), pp.132-149.</a:t>
            </a:r>
          </a:p>
          <a:p>
            <a:endParaRPr lang="en-IN" dirty="0"/>
          </a:p>
          <a:p>
            <a:endParaRPr lang="en-IN" dirty="0"/>
          </a:p>
        </p:txBody>
      </p:sp>
      <p:sp>
        <p:nvSpPr>
          <p:cNvPr id="2" name="Title 1"/>
          <p:cNvSpPr>
            <a:spLocks noGrp="1"/>
          </p:cNvSpPr>
          <p:nvPr>
            <p:ph type="title"/>
          </p:nvPr>
        </p:nvSpPr>
        <p:spPr/>
        <p:txBody>
          <a:bodyPr/>
          <a:lstStyle/>
          <a:p>
            <a:r>
              <a:rPr lang="en-US" dirty="0" smtClean="0"/>
              <a:t>References </a:t>
            </a:r>
            <a:endParaRPr lang="en-IN"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63</TotalTime>
  <Words>537</Words>
  <Application>Microsoft Office PowerPoint</Application>
  <PresentationFormat>On-screen Show (4:3)</PresentationFormat>
  <Paragraphs>54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Lucida Sans Unicode</vt:lpstr>
      <vt:lpstr>Verdana</vt:lpstr>
      <vt:lpstr>Wingdings 2</vt:lpstr>
      <vt:lpstr>Wingdings 3</vt:lpstr>
      <vt:lpstr>Concourse</vt:lpstr>
      <vt:lpstr> ENTREPRENEURSHIP PRESENTATION NAME:SHAHINA YUSUFBHAI PATEL STUDENT NUMBER:1710755 MODULE TITLE:SBMA7111 ENTREPRENEURSHIP ASSIGNMENT TITLE:ENTREPRENEURSHIP ASSESSMENT-2 LECTURER’S NAME:RICHARD SMALL</vt:lpstr>
      <vt:lpstr>Table of content </vt:lpstr>
      <vt:lpstr>Introduction </vt:lpstr>
      <vt:lpstr>Market trend</vt:lpstr>
      <vt:lpstr>Industry and market analysis</vt:lpstr>
      <vt:lpstr>PowerPoint Presentation</vt:lpstr>
      <vt:lpstr>Businessmodel</vt:lpstr>
      <vt:lpstr>Establish business</vt:lpstr>
      <vt:lpstr>Financial consideration Profit projections for three years</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ADMIN</dc:creator>
  <cp:lastModifiedBy>Shahina Patel (1710755)</cp:lastModifiedBy>
  <cp:revision>18</cp:revision>
  <dcterms:created xsi:type="dcterms:W3CDTF">2018-08-11T16:34:07Z</dcterms:created>
  <dcterms:modified xsi:type="dcterms:W3CDTF">2018-08-21T17:15:59Z</dcterms:modified>
</cp:coreProperties>
</file>