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6" r:id="rId1"/>
  </p:sldMasterIdLst>
  <p:notesMasterIdLst>
    <p:notesMasterId r:id="rId7"/>
  </p:notesMasterIdLst>
  <p:sldIdLst>
    <p:sldId id="259" r:id="rId2"/>
    <p:sldId id="260" r:id="rId3"/>
    <p:sldId id="257" r:id="rId4"/>
    <p:sldId id="258"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5"/>
  </p:normalViewPr>
  <p:slideViewPr>
    <p:cSldViewPr snapToGrid="0">
      <p:cViewPr varScale="1">
        <p:scale>
          <a:sx n="116" d="100"/>
          <a:sy n="116" d="100"/>
        </p:scale>
        <p:origin x="4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notesMaster" Target="notesMasters/notesMaster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7FD6BB-D555-2448-8606-7F3672B5DB99}" type="datetimeFigureOut">
              <a:rPr lang="en-KE" smtClean="0"/>
              <a:t>10/13/2023</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3A98B8-F693-DA49-8FE3-93F641F9A200}" type="slidenum">
              <a:rPr lang="en-KE" smtClean="0"/>
              <a:t>‹#›</a:t>
            </a:fld>
            <a:endParaRPr lang="en-KE"/>
          </a:p>
        </p:txBody>
      </p:sp>
    </p:spTree>
    <p:extLst>
      <p:ext uri="{BB962C8B-B14F-4D97-AF65-F5344CB8AC3E}">
        <p14:creationId xmlns:p14="http://schemas.microsoft.com/office/powerpoint/2010/main" val="324562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93A98B8-F693-DA49-8FE3-93F641F9A200}" type="slidenum">
              <a:rPr lang="en-KE" smtClean="0"/>
              <a:t>1</a:t>
            </a:fld>
            <a:endParaRPr lang="en-KE"/>
          </a:p>
        </p:txBody>
      </p:sp>
    </p:spTree>
    <p:extLst>
      <p:ext uri="{BB962C8B-B14F-4D97-AF65-F5344CB8AC3E}">
        <p14:creationId xmlns:p14="http://schemas.microsoft.com/office/powerpoint/2010/main" val="3338993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Mouth: Food is ingested and combined with saliva in the mouth, where the digestive process begins. Saliva contains enzymes (such as amylase) that begin the breakdown of carbohydrates.</a:t>
            </a:r>
          </a:p>
          <a:p>
            <a:r>
              <a:rPr lang="en-GB" sz="1100" dirty="0">
                <a:latin typeface="Arial" panose="020B0604020202020204" pitchFamily="34" charset="0"/>
                <a:cs typeface="Arial" panose="020B0604020202020204" pitchFamily="34" charset="0"/>
              </a:rPr>
              <a:t>Oesophagus: After being chewed and combined with saliva, food moves down the oesophagus, a muscular tube, into the stomach via a process known as peristalsis.</a:t>
            </a:r>
          </a:p>
          <a:p>
            <a:r>
              <a:rPr lang="en-GB" sz="1100" dirty="0">
                <a:latin typeface="Arial" panose="020B0604020202020204" pitchFamily="34" charset="0"/>
                <a:cs typeface="Arial" panose="020B0604020202020204" pitchFamily="34" charset="0"/>
              </a:rPr>
              <a:t>Stomach: The stomach is a muscular organ that churns and mixes food with gastric juices to further break it down. These juices contain hydrochloric acid and pepsin, which aid in protein digestion. The partially digested food produces chyme, a semi-liquid material.</a:t>
            </a:r>
          </a:p>
          <a:p>
            <a:r>
              <a:rPr lang="en-GB" sz="1100" dirty="0">
                <a:latin typeface="Arial" panose="020B0604020202020204" pitchFamily="34" charset="0"/>
                <a:cs typeface="Arial" panose="020B0604020202020204" pitchFamily="34" charset="0"/>
              </a:rPr>
              <a:t>Small Intestine: The majority of digestion and nutrient absorption occurs in the small intestine. The duodenum, jejunum, and ileum are the three portions. Pancreatic enzymes and liver bile aid in the further breakdown of carbs, proteins, and lipids. The walls of the small intestine are lined with tiny finger-like projections called villi and microvilli, which increase the surface area for nutrition absorption into the bloodstream.</a:t>
            </a:r>
          </a:p>
          <a:p>
            <a:r>
              <a:rPr lang="en-GB" sz="1100" dirty="0">
                <a:latin typeface="Arial" panose="020B0604020202020204" pitchFamily="34" charset="0"/>
                <a:cs typeface="Arial" panose="020B0604020202020204" pitchFamily="34" charset="0"/>
              </a:rPr>
              <a:t>Liver: The liver is an important organ because it produces bile, which is stored in the gallbladder. Bile is produced into the small intestine to emulsify fats, allowing enzymes to break them down more easily.</a:t>
            </a:r>
          </a:p>
          <a:p>
            <a:r>
              <a:rPr lang="en-GB" sz="1100" dirty="0">
                <a:latin typeface="Arial" panose="020B0604020202020204" pitchFamily="34" charset="0"/>
                <a:cs typeface="Arial" panose="020B0604020202020204" pitchFamily="34" charset="0"/>
              </a:rPr>
              <a:t>Pancreas: The pancreas is involved in both digestion and blood sugar management. It secretes digestive enzymes into the small intestine to aid in the breakdown of food, and it secretes insulin and glucagon into the bloodstream to control blood sugar levels.</a:t>
            </a:r>
          </a:p>
          <a:p>
            <a:r>
              <a:rPr lang="en-GB" sz="1100" dirty="0">
                <a:latin typeface="Arial" panose="020B0604020202020204" pitchFamily="34" charset="0"/>
                <a:cs typeface="Arial" panose="020B0604020202020204" pitchFamily="34" charset="0"/>
              </a:rPr>
              <a:t>Colon: The remaining undigested food and waste products pass into the large intestine, where water and electrolytes are absorbed, resulting in a more solid waste product. Bacteria in the large intestine also contribute in the fermentation of undigested carbohydrates, creating gases and some vitamins.</a:t>
            </a:r>
          </a:p>
          <a:p>
            <a:r>
              <a:rPr lang="en-GB" sz="1100" dirty="0">
                <a:latin typeface="Arial" panose="020B0604020202020204" pitchFamily="34" charset="0"/>
                <a:cs typeface="Arial" panose="020B0604020202020204" pitchFamily="34" charset="0"/>
              </a:rPr>
              <a:t>Rectum and Anus: The rectum is the last section of the large intestine, where faeces are stored until they are ready to be removed from the body. When the rectum is full, the anal sphincters relax and waste is evacuated through the anus by faeces.</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KE"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93A98B8-F693-DA49-8FE3-93F641F9A200}" type="slidenum">
              <a:rPr lang="en-KE" smtClean="0"/>
              <a:t>2</a:t>
            </a:fld>
            <a:endParaRPr lang="en-KE"/>
          </a:p>
        </p:txBody>
      </p:sp>
    </p:spTree>
    <p:extLst>
      <p:ext uri="{BB962C8B-B14F-4D97-AF65-F5344CB8AC3E}">
        <p14:creationId xmlns:p14="http://schemas.microsoft.com/office/powerpoint/2010/main" val="901952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digestive system is a complicated anatomical and physiological system that consists of numerous organs and structures that work together to break down food, absorb nutrients, and eliminate waste. </a:t>
            </a:r>
          </a:p>
          <a:p>
            <a:r>
              <a:rPr lang="en-GB" sz="1100" dirty="0">
                <a:latin typeface="Arial" panose="020B0604020202020204" pitchFamily="34" charset="0"/>
                <a:cs typeface="Arial" panose="020B0604020202020204" pitchFamily="34" charset="0"/>
              </a:rPr>
              <a:t>Understanding the digestive system's structure is critical for understanding how food is processed, nutrients are absorbed, and waste is expelled as part of the body's basic processes.</a:t>
            </a:r>
          </a:p>
          <a:p>
            <a:endParaRPr lang="en-KE" dirty="0"/>
          </a:p>
        </p:txBody>
      </p:sp>
      <p:sp>
        <p:nvSpPr>
          <p:cNvPr id="4" name="Slide Number Placeholder 3"/>
          <p:cNvSpPr>
            <a:spLocks noGrp="1"/>
          </p:cNvSpPr>
          <p:nvPr>
            <p:ph type="sldNum" sz="quarter" idx="5"/>
          </p:nvPr>
        </p:nvSpPr>
        <p:spPr/>
        <p:txBody>
          <a:bodyPr/>
          <a:lstStyle/>
          <a:p>
            <a:fld id="{193A98B8-F693-DA49-8FE3-93F641F9A200}" type="slidenum">
              <a:rPr lang="en-KE" smtClean="0"/>
              <a:t>3</a:t>
            </a:fld>
            <a:endParaRPr lang="en-KE"/>
          </a:p>
        </p:txBody>
      </p:sp>
    </p:spTree>
    <p:extLst>
      <p:ext uri="{BB962C8B-B14F-4D97-AF65-F5344CB8AC3E}">
        <p14:creationId xmlns:p14="http://schemas.microsoft.com/office/powerpoint/2010/main" val="3571940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convert the food you eat into nutrients that can be absorbed and used for energy, growth, and maintenance of your internal functions, your body must go through a complex sequence of stages known as the digestive process. The digestive system's numerous organs and parts are involved in this process.</a:t>
            </a:r>
          </a:p>
          <a:p>
            <a:r>
              <a:rPr lang="en-GB" dirty="0"/>
              <a:t>The body breaks down carbs, proteins, and fats during digestion into their more easily absorbed components (glucose, amino acids, and fatty acids), which can then be used for energy and other biological processes. This procedure makes certain that your body receives the essential nutrients from the food you ingest while getting rid of trash. Maintaining the health of your digestive system and general wellbeing requires proper nutrition and a nutritious diet.</a:t>
            </a:r>
          </a:p>
          <a:p>
            <a:endParaRPr lang="en-KE" dirty="0"/>
          </a:p>
        </p:txBody>
      </p:sp>
      <p:sp>
        <p:nvSpPr>
          <p:cNvPr id="4" name="Slide Number Placeholder 3"/>
          <p:cNvSpPr>
            <a:spLocks noGrp="1"/>
          </p:cNvSpPr>
          <p:nvPr>
            <p:ph type="sldNum" sz="quarter" idx="5"/>
          </p:nvPr>
        </p:nvSpPr>
        <p:spPr/>
        <p:txBody>
          <a:bodyPr/>
          <a:lstStyle/>
          <a:p>
            <a:fld id="{193A98B8-F693-DA49-8FE3-93F641F9A200}" type="slidenum">
              <a:rPr lang="en-KE" smtClean="0"/>
              <a:t>4</a:t>
            </a:fld>
            <a:endParaRPr lang="en-KE"/>
          </a:p>
        </p:txBody>
      </p:sp>
    </p:spTree>
    <p:extLst>
      <p:ext uri="{BB962C8B-B14F-4D97-AF65-F5344CB8AC3E}">
        <p14:creationId xmlns:p14="http://schemas.microsoft.com/office/powerpoint/2010/main" val="26931992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C76C3CA-6418-DE41-92CB-715223EE393D}" type="datetimeFigureOut">
              <a:rPr lang="en-KE" smtClean="0"/>
              <a:t>10/13/2023</a:t>
            </a:fld>
            <a:endParaRPr lang="en-KE"/>
          </a:p>
        </p:txBody>
      </p:sp>
      <p:sp>
        <p:nvSpPr>
          <p:cNvPr id="5" name="Footer Placeholder 4"/>
          <p:cNvSpPr>
            <a:spLocks noGrp="1"/>
          </p:cNvSpPr>
          <p:nvPr>
            <p:ph type="ftr" sz="quarter" idx="11"/>
          </p:nvPr>
        </p:nvSpPr>
        <p:spPr>
          <a:xfrm>
            <a:off x="1876424" y="5410201"/>
            <a:ext cx="5124886" cy="365125"/>
          </a:xfrm>
        </p:spPr>
        <p:txBody>
          <a:bodyPr/>
          <a:lstStyle/>
          <a:p>
            <a:endParaRPr lang="en-KE"/>
          </a:p>
        </p:txBody>
      </p:sp>
      <p:sp>
        <p:nvSpPr>
          <p:cNvPr id="6" name="Slide Number Placeholder 5"/>
          <p:cNvSpPr>
            <a:spLocks noGrp="1"/>
          </p:cNvSpPr>
          <p:nvPr>
            <p:ph type="sldNum" sz="quarter" idx="12"/>
          </p:nvPr>
        </p:nvSpPr>
        <p:spPr>
          <a:xfrm>
            <a:off x="9896911" y="5410199"/>
            <a:ext cx="771089" cy="365125"/>
          </a:xfrm>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2962070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76C3CA-6418-DE41-92CB-715223EE393D}" type="datetimeFigureOut">
              <a:rPr lang="en-KE" smtClean="0"/>
              <a:t>10/13/2023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401551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76C3CA-6418-DE41-92CB-715223EE393D}" type="datetimeFigureOut">
              <a:rPr lang="en-KE" smtClean="0"/>
              <a:t>10/13/2023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4172283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76C3CA-6418-DE41-92CB-715223EE393D}" type="datetimeFigureOut">
              <a:rPr lang="en-KE" smtClean="0"/>
              <a:t>10/13/2023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3766170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76C3CA-6418-DE41-92CB-715223EE393D}" type="datetimeFigureOut">
              <a:rPr lang="en-KE" smtClean="0"/>
              <a:t>10/13/2023</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1731221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76C3CA-6418-DE41-92CB-715223EE393D}" type="datetimeFigureOut">
              <a:rPr lang="en-KE" smtClean="0"/>
              <a:t>10/13/2023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3329697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76C3CA-6418-DE41-92CB-715223EE393D}" type="datetimeFigureOut">
              <a:rPr lang="en-KE" smtClean="0"/>
              <a:t>10/13/2023</a:t>
            </a:fld>
            <a:endParaRPr lang="en-KE"/>
          </a:p>
        </p:txBody>
      </p:sp>
      <p:sp>
        <p:nvSpPr>
          <p:cNvPr id="3" name="Footer Placeholder 2"/>
          <p:cNvSpPr>
            <a:spLocks noGrp="1"/>
          </p:cNvSpPr>
          <p:nvPr>
            <p:ph type="ftr" sz="quarter" idx="11"/>
          </p:nvPr>
        </p:nvSpPr>
        <p:spPr/>
        <p:txBody>
          <a:bodyPr/>
          <a:lstStyle/>
          <a:p>
            <a:endParaRPr lang="en-KE"/>
          </a:p>
        </p:txBody>
      </p:sp>
      <p:sp>
        <p:nvSpPr>
          <p:cNvPr id="4" name="Slide Number Placeholder 3"/>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1932600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76C3CA-6418-DE41-92CB-715223EE393D}" type="datetimeFigureOut">
              <a:rPr lang="en-KE" smtClean="0"/>
              <a:t>10/13/2023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2082039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76C3CA-6418-DE41-92CB-715223EE393D}" type="datetimeFigureOut">
              <a:rPr lang="en-KE" smtClean="0"/>
              <a:t>10/13/2023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1102120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76C3CA-6418-DE41-92CB-715223EE393D}" type="datetimeFigureOut">
              <a:rPr lang="en-KE" smtClean="0"/>
              <a:t>10/13/2023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1650166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76C3CA-6418-DE41-92CB-715223EE393D}" type="datetimeFigureOut">
              <a:rPr lang="en-KE" smtClean="0"/>
              <a:t>10/13/2023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237084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76C3CA-6418-DE41-92CB-715223EE393D}" type="datetimeFigureOut">
              <a:rPr lang="en-KE" smtClean="0"/>
              <a:t>10/13/2023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CCF7DFBB-9875-1349-9B28-7EAF32AF5E61}" type="slidenum">
              <a:rPr lang="en-KE" smtClean="0"/>
              <a:t>‹#›</a:t>
            </a:fld>
            <a:endParaRPr lang="en-KE"/>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712417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76C3CA-6418-DE41-92CB-715223EE393D}" type="datetimeFigureOut">
              <a:rPr lang="en-KE" smtClean="0"/>
              <a:t>10/13/2023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4473428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C76C3CA-6418-DE41-92CB-715223EE393D}" type="datetimeFigureOut">
              <a:rPr lang="en-KE" smtClean="0"/>
              <a:t>10/13/2023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3366318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C76C3CA-6418-DE41-92CB-715223EE393D}" type="datetimeFigureOut">
              <a:rPr lang="en-KE" smtClean="0"/>
              <a:t>10/13/2023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113883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76C3CA-6418-DE41-92CB-715223EE393D}" type="datetimeFigureOut">
              <a:rPr lang="en-KE" smtClean="0"/>
              <a:t>10/13/2023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8260431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76C3CA-6418-DE41-92CB-715223EE393D}" type="datetimeFigureOut">
              <a:rPr lang="en-KE" smtClean="0"/>
              <a:t>10/13/2023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CCF7DFBB-9875-1349-9B28-7EAF32AF5E61}" type="slidenum">
              <a:rPr lang="en-KE" smtClean="0"/>
              <a:t>‹#›</a:t>
            </a:fld>
            <a:endParaRPr lang="en-KE"/>
          </a:p>
        </p:txBody>
      </p:sp>
    </p:spTree>
    <p:extLst>
      <p:ext uri="{BB962C8B-B14F-4D97-AF65-F5344CB8AC3E}">
        <p14:creationId xmlns:p14="http://schemas.microsoft.com/office/powerpoint/2010/main" val="133561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C76C3CA-6418-DE41-92CB-715223EE393D}" type="datetimeFigureOut">
              <a:rPr lang="en-KE" smtClean="0"/>
              <a:t>10/13/2023</a:t>
            </a:fld>
            <a:endParaRPr lang="en-KE"/>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KE"/>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CF7DFBB-9875-1349-9B28-7EAF32AF5E61}" type="slidenum">
              <a:rPr lang="en-KE" smtClean="0"/>
              <a:t>‹#›</a:t>
            </a:fld>
            <a:endParaRPr lang="en-KE"/>
          </a:p>
        </p:txBody>
      </p:sp>
    </p:spTree>
    <p:extLst>
      <p:ext uri="{BB962C8B-B14F-4D97-AF65-F5344CB8AC3E}">
        <p14:creationId xmlns:p14="http://schemas.microsoft.com/office/powerpoint/2010/main" val="3983555822"/>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TEACH AID - Digestive System A4 glossy poster">
            <a:extLst>
              <a:ext uri="{FF2B5EF4-FFF2-40B4-BE49-F238E27FC236}">
                <a16:creationId xmlns:a16="http://schemas.microsoft.com/office/drawing/2014/main" id="{A02F22BC-F290-2C12-1D9A-649572A18312}"/>
              </a:ext>
            </a:extLst>
          </p:cNvPr>
          <p:cNvSpPr>
            <a:spLocks noChangeAspect="1" noChangeArrowheads="1"/>
          </p:cNvSpPr>
          <p:nvPr/>
        </p:nvSpPr>
        <p:spPr bwMode="auto">
          <a:xfrm>
            <a:off x="1828800" y="200722"/>
            <a:ext cx="7272454" cy="623353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KE"/>
          </a:p>
        </p:txBody>
      </p:sp>
      <p:sp>
        <p:nvSpPr>
          <p:cNvPr id="3" name="TextBox 2">
            <a:extLst>
              <a:ext uri="{FF2B5EF4-FFF2-40B4-BE49-F238E27FC236}">
                <a16:creationId xmlns:a16="http://schemas.microsoft.com/office/drawing/2014/main" id="{467FA26F-36F2-4FA0-525D-18C13AA1C7FA}"/>
              </a:ext>
            </a:extLst>
          </p:cNvPr>
          <p:cNvSpPr txBox="1"/>
          <p:nvPr/>
        </p:nvSpPr>
        <p:spPr>
          <a:xfrm>
            <a:off x="2872648" y="1712279"/>
            <a:ext cx="6009792" cy="2251065"/>
          </a:xfrm>
          <a:prstGeom prst="rect">
            <a:avLst/>
          </a:prstGeom>
          <a:noFill/>
        </p:spPr>
        <p:txBody>
          <a:bodyPr wrap="square">
            <a:spAutoFit/>
          </a:bodyPr>
          <a:lstStyle/>
          <a:p>
            <a:pPr algn="ctr">
              <a:lnSpc>
                <a:spcPct val="200000"/>
              </a:lnSpc>
            </a:pPr>
            <a:r>
              <a:rPr lang="en-GB" sz="1200" dirty="0">
                <a:effectLst/>
                <a:latin typeface="Arial" panose="020B0604020202020204" pitchFamily="34" charset="0"/>
                <a:ea typeface="Times New Roman" panose="02020603050405020304" pitchFamily="18" charset="0"/>
                <a:cs typeface="Arial" panose="020B0604020202020204" pitchFamily="34" charset="0"/>
              </a:rPr>
              <a:t>The digestive system</a:t>
            </a:r>
            <a:endParaRPr lang="en-KE"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200000"/>
              </a:lnSpc>
            </a:pPr>
            <a:r>
              <a:rPr lang="en-GB" sz="1200" b="1" dirty="0">
                <a:latin typeface="Arial" panose="020B0604020202020204" pitchFamily="34" charset="0"/>
                <a:ea typeface="Times New Roman" panose="02020603050405020304" pitchFamily="18" charset="0"/>
                <a:cs typeface="Arial" panose="020B0604020202020204" pitchFamily="34" charset="0"/>
              </a:rPr>
              <a:t>i</a:t>
            </a:r>
            <a:r>
              <a:rPr lang="en-GB" sz="1200" b="1" dirty="0">
                <a:effectLst/>
                <a:latin typeface="Arial" panose="020B0604020202020204" pitchFamily="34" charset="0"/>
                <a:ea typeface="Times New Roman" panose="02020603050405020304" pitchFamily="18" charset="0"/>
                <a:cs typeface="Arial" panose="020B0604020202020204" pitchFamily="34" charset="0"/>
              </a:rPr>
              <a:t>ntroduction to physiology </a:t>
            </a:r>
            <a:r>
              <a:rPr lang="en-GB" sz="1200" b="1" dirty="0">
                <a:latin typeface="Arial" panose="020B0604020202020204" pitchFamily="34" charset="0"/>
                <a:ea typeface="Times New Roman" panose="02020603050405020304" pitchFamily="18" charset="0"/>
                <a:cs typeface="Arial" panose="020B0604020202020204" pitchFamily="34" charset="0"/>
              </a:rPr>
              <a:t> </a:t>
            </a:r>
            <a:endParaRPr lang="en-KE"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200000"/>
              </a:lnSpc>
            </a:pPr>
            <a:r>
              <a:rPr lang="en-GB" sz="1200" b="1" dirty="0">
                <a:latin typeface="Arial" panose="020B0604020202020204" pitchFamily="34" charset="0"/>
                <a:ea typeface="Times New Roman" panose="02020603050405020304" pitchFamily="18" charset="0"/>
                <a:cs typeface="Arial" panose="020B0604020202020204" pitchFamily="34" charset="0"/>
              </a:rPr>
              <a:t>By </a:t>
            </a:r>
          </a:p>
          <a:p>
            <a:pPr algn="ctr">
              <a:lnSpc>
                <a:spcPct val="200000"/>
              </a:lnSpc>
            </a:pPr>
            <a:r>
              <a:rPr lang="en-GB" sz="1200" b="1" dirty="0" err="1">
                <a:effectLst/>
                <a:latin typeface="Arial" panose="020B0604020202020204" pitchFamily="34" charset="0"/>
                <a:ea typeface="Times New Roman" panose="02020603050405020304" pitchFamily="18" charset="0"/>
                <a:cs typeface="Arial" panose="020B0604020202020204" pitchFamily="34" charset="0"/>
              </a:rPr>
              <a:t>Kabir</a:t>
            </a:r>
            <a:r>
              <a:rPr lang="en-GB" sz="1200" b="1" dirty="0">
                <a:effectLst/>
                <a:latin typeface="Arial" panose="020B0604020202020204" pitchFamily="34" charset="0"/>
                <a:ea typeface="Times New Roman" panose="02020603050405020304" pitchFamily="18" charset="0"/>
                <a:cs typeface="Arial" panose="020B0604020202020204" pitchFamily="34" charset="0"/>
              </a:rPr>
              <a:t> </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miah</a:t>
            </a:r>
            <a:r>
              <a:rPr lang="en-GB" sz="1200" b="1" dirty="0">
                <a:effectLst/>
                <a:latin typeface="Arial" panose="020B0604020202020204" pitchFamily="34" charset="0"/>
                <a:ea typeface="Times New Roman" panose="02020603050405020304" pitchFamily="18" charset="0"/>
                <a:cs typeface="Arial" panose="020B0604020202020204" pitchFamily="34" charset="0"/>
              </a:rPr>
              <a:t>(2132780)</a:t>
            </a:r>
          </a:p>
          <a:p>
            <a:pPr algn="ctr">
              <a:lnSpc>
                <a:spcPct val="200000"/>
              </a:lnSpc>
            </a:pPr>
            <a:endParaRPr lang="en-KE"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200000"/>
              </a:lnSpc>
            </a:pPr>
            <a:r>
              <a:rPr lang="en-GB" sz="1200" b="1" dirty="0">
                <a:effectLst/>
                <a:latin typeface="Arial" panose="020B0604020202020204" pitchFamily="34" charset="0"/>
                <a:ea typeface="Times New Roman" panose="02020603050405020304" pitchFamily="18" charset="0"/>
                <a:cs typeface="Arial" panose="020B0604020202020204" pitchFamily="34" charset="0"/>
              </a:rPr>
              <a:t>Date 13.10.2023</a:t>
            </a:r>
            <a:endParaRPr lang="en-KE" sz="12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006256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TEACH AID - Digestive System A4 glossy poster">
            <a:extLst>
              <a:ext uri="{FF2B5EF4-FFF2-40B4-BE49-F238E27FC236}">
                <a16:creationId xmlns:a16="http://schemas.microsoft.com/office/drawing/2014/main" id="{A02F22BC-F290-2C12-1D9A-649572A18312}"/>
              </a:ext>
            </a:extLst>
          </p:cNvPr>
          <p:cNvSpPr>
            <a:spLocks noChangeAspect="1" noChangeArrowheads="1"/>
          </p:cNvSpPr>
          <p:nvPr/>
        </p:nvSpPr>
        <p:spPr bwMode="auto">
          <a:xfrm>
            <a:off x="1828800" y="200722"/>
            <a:ext cx="7272454" cy="623353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KE"/>
          </a:p>
        </p:txBody>
      </p:sp>
      <p:pic>
        <p:nvPicPr>
          <p:cNvPr id="6" name="Picture 5">
            <a:extLst>
              <a:ext uri="{FF2B5EF4-FFF2-40B4-BE49-F238E27FC236}">
                <a16:creationId xmlns:a16="http://schemas.microsoft.com/office/drawing/2014/main" id="{4DA023DE-3F23-03DD-A5A4-9CC640FA8316}"/>
              </a:ext>
            </a:extLst>
          </p:cNvPr>
          <p:cNvPicPr>
            <a:picLocks noChangeAspect="1"/>
          </p:cNvPicPr>
          <p:nvPr/>
        </p:nvPicPr>
        <p:blipFill>
          <a:blip r:embed="rId3"/>
          <a:stretch>
            <a:fillRect/>
          </a:stretch>
        </p:blipFill>
        <p:spPr>
          <a:xfrm>
            <a:off x="2241395" y="836340"/>
            <a:ext cx="7359805" cy="5709425"/>
          </a:xfrm>
          <a:prstGeom prst="rect">
            <a:avLst/>
          </a:prstGeom>
        </p:spPr>
      </p:pic>
      <p:sp>
        <p:nvSpPr>
          <p:cNvPr id="8" name="TextBox 7">
            <a:extLst>
              <a:ext uri="{FF2B5EF4-FFF2-40B4-BE49-F238E27FC236}">
                <a16:creationId xmlns:a16="http://schemas.microsoft.com/office/drawing/2014/main" id="{A9EEB5E6-D6D5-25B1-23FC-A8FF31588F5B}"/>
              </a:ext>
            </a:extLst>
          </p:cNvPr>
          <p:cNvSpPr txBox="1"/>
          <p:nvPr/>
        </p:nvSpPr>
        <p:spPr>
          <a:xfrm>
            <a:off x="2464419" y="463219"/>
            <a:ext cx="1547218" cy="261610"/>
          </a:xfrm>
          <a:prstGeom prst="rect">
            <a:avLst/>
          </a:prstGeom>
          <a:noFill/>
        </p:spPr>
        <p:txBody>
          <a:bodyPr wrap="none" rtlCol="0">
            <a:spAutoFit/>
          </a:bodyPr>
          <a:lstStyle/>
          <a:p>
            <a:pPr algn="ctr"/>
            <a:r>
              <a:rPr lang="en-GB" sz="1100" dirty="0">
                <a:latin typeface="Arial" panose="020B0604020202020204" pitchFamily="34" charset="0"/>
                <a:cs typeface="Arial" panose="020B0604020202020204" pitchFamily="34" charset="0"/>
              </a:rPr>
              <a:t>T</a:t>
            </a:r>
            <a:r>
              <a:rPr lang="en-KE" sz="1100" dirty="0">
                <a:latin typeface="Arial" panose="020B0604020202020204" pitchFamily="34" charset="0"/>
                <a:cs typeface="Arial" panose="020B0604020202020204" pitchFamily="34" charset="0"/>
              </a:rPr>
              <a:t>he digestive system </a:t>
            </a:r>
          </a:p>
        </p:txBody>
      </p:sp>
    </p:spTree>
    <p:extLst>
      <p:ext uri="{BB962C8B-B14F-4D97-AF65-F5344CB8AC3E}">
        <p14:creationId xmlns:p14="http://schemas.microsoft.com/office/powerpoint/2010/main" val="1984855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B43B5F-1843-D2BD-AF3F-9E8ED0EF8B06}"/>
              </a:ext>
            </a:extLst>
          </p:cNvPr>
          <p:cNvSpPr txBox="1"/>
          <p:nvPr/>
        </p:nvSpPr>
        <p:spPr>
          <a:xfrm>
            <a:off x="1906859" y="836341"/>
            <a:ext cx="2210862" cy="261610"/>
          </a:xfrm>
          <a:prstGeom prst="rect">
            <a:avLst/>
          </a:prstGeom>
          <a:noFill/>
        </p:spPr>
        <p:txBody>
          <a:bodyPr wrap="none" rtlCol="0">
            <a:spAutoFit/>
          </a:bodyPr>
          <a:lstStyle/>
          <a:p>
            <a:r>
              <a:rPr lang="en-KE" sz="1100" dirty="0">
                <a:latin typeface="Arial" panose="020B0604020202020204" pitchFamily="34" charset="0"/>
                <a:cs typeface="Arial" panose="020B0604020202020204" pitchFamily="34" charset="0"/>
              </a:rPr>
              <a:t>Anatomy of the digestive system</a:t>
            </a:r>
          </a:p>
        </p:txBody>
      </p:sp>
      <p:sp>
        <p:nvSpPr>
          <p:cNvPr id="5" name="TextBox 4">
            <a:extLst>
              <a:ext uri="{FF2B5EF4-FFF2-40B4-BE49-F238E27FC236}">
                <a16:creationId xmlns:a16="http://schemas.microsoft.com/office/drawing/2014/main" id="{56655CDB-A4DB-F376-B4C6-FC8E96897A53}"/>
              </a:ext>
            </a:extLst>
          </p:cNvPr>
          <p:cNvSpPr txBox="1"/>
          <p:nvPr/>
        </p:nvSpPr>
        <p:spPr>
          <a:xfrm>
            <a:off x="594910" y="612845"/>
            <a:ext cx="11597089" cy="6017032"/>
          </a:xfrm>
          <a:prstGeom prst="rect">
            <a:avLst/>
          </a:prstGeom>
          <a:noFill/>
        </p:spPr>
        <p:txBody>
          <a:bodyPr wrap="square">
            <a:spAutoFit/>
          </a:bodyPr>
          <a:lstStyle/>
          <a:p>
            <a:pPr marL="171450" indent="-171450">
              <a:buFont typeface="Wingdings" pitchFamily="2" charset="2"/>
              <a:buChar char="ü"/>
            </a:pPr>
            <a:endParaRPr lang="en-KE" sz="1100" dirty="0">
              <a:latin typeface="Arial" panose="020B0604020202020204" pitchFamily="34" charset="0"/>
              <a:cs typeface="Arial" panose="020B0604020202020204" pitchFamily="34" charset="0"/>
            </a:endParaRPr>
          </a:p>
          <a:p>
            <a:endParaRPr lang="en-KE" sz="1100" dirty="0">
              <a:latin typeface="Arial" panose="020B0604020202020204" pitchFamily="34" charset="0"/>
              <a:cs typeface="Arial" panose="020B0604020202020204" pitchFamily="34" charset="0"/>
            </a:endParaRPr>
          </a:p>
          <a:p>
            <a:r>
              <a:rPr lang="en-KE" sz="1100" dirty="0">
                <a:latin typeface="Arial" panose="020B0604020202020204" pitchFamily="34" charset="0"/>
                <a:cs typeface="Arial" panose="020B0604020202020204" pitchFamily="34" charset="0"/>
              </a:rPr>
              <a:t>The digestive process starts in the mouth. It is made up of various parts:</a:t>
            </a:r>
          </a:p>
          <a:p>
            <a:pPr marL="171450" indent="-171450">
              <a:buFont typeface="Wingdings" pitchFamily="2" charset="2"/>
              <a:buChar char="ü"/>
            </a:pPr>
            <a:r>
              <a:rPr lang="en-KE" sz="1100" dirty="0">
                <a:latin typeface="Arial" panose="020B0604020202020204" pitchFamily="34" charset="0"/>
                <a:cs typeface="Arial" panose="020B0604020202020204" pitchFamily="34" charset="0"/>
              </a:rPr>
              <a:t>Teeth: Cut and ground food to aid mechanical digestion.</a:t>
            </a:r>
          </a:p>
          <a:p>
            <a:pPr marL="171450" indent="-171450">
              <a:buFont typeface="Wingdings" pitchFamily="2" charset="2"/>
              <a:buChar char="ü"/>
            </a:pPr>
            <a:r>
              <a:rPr lang="en-KE" sz="1100" dirty="0">
                <a:latin typeface="Arial" panose="020B0604020202020204" pitchFamily="34" charset="0"/>
                <a:cs typeface="Arial" panose="020B0604020202020204" pitchFamily="34" charset="0"/>
              </a:rPr>
              <a:t>Salivary Glands: These glands secrete saliva, which contains enzymes (amylase) that start the breakdown of carbohydrates.</a:t>
            </a:r>
          </a:p>
          <a:p>
            <a:r>
              <a:rPr lang="en-KE" sz="1100" dirty="0">
                <a:latin typeface="Arial" panose="020B0604020202020204" pitchFamily="34" charset="0"/>
                <a:cs typeface="Arial" panose="020B0604020202020204" pitchFamily="34" charset="0"/>
              </a:rPr>
              <a:t>Pharynx: The throat, where the air and food channels meet.</a:t>
            </a:r>
          </a:p>
          <a:p>
            <a:r>
              <a:rPr lang="en-KE" sz="1100" dirty="0">
                <a:latin typeface="Arial" panose="020B0604020202020204" pitchFamily="34" charset="0"/>
                <a:cs typeface="Arial" panose="020B0604020202020204" pitchFamily="34" charset="0"/>
              </a:rPr>
              <a:t>The oesophagus is a muscular tube connecting the throat to the stomach. Peristalsis, or rhythmic contractions, are used to force food down to the stomach.</a:t>
            </a:r>
          </a:p>
          <a:p>
            <a:r>
              <a:rPr lang="en-KE" sz="1100" dirty="0">
                <a:latin typeface="Arial" panose="020B0604020202020204" pitchFamily="34" charset="0"/>
                <a:cs typeface="Arial" panose="020B0604020202020204" pitchFamily="34" charset="0"/>
              </a:rPr>
              <a:t>Stomach: The stomach is a muscular, J-shaped organ with various regions:</a:t>
            </a:r>
          </a:p>
          <a:p>
            <a:pPr marL="171450" indent="-171450">
              <a:buFont typeface="Wingdings" pitchFamily="2" charset="2"/>
              <a:buChar char="ü"/>
            </a:pPr>
            <a:r>
              <a:rPr lang="en-KE" sz="1100" dirty="0">
                <a:latin typeface="Arial" panose="020B0604020202020204" pitchFamily="34" charset="0"/>
                <a:cs typeface="Arial" panose="020B0604020202020204" pitchFamily="34" charset="0"/>
              </a:rPr>
              <a:t>The top aperture that links to the oesophagus is known as the cardia.</a:t>
            </a:r>
          </a:p>
          <a:p>
            <a:pPr marL="171450" indent="-171450">
              <a:buFont typeface="Wingdings" pitchFamily="2" charset="2"/>
              <a:buChar char="ü"/>
            </a:pPr>
            <a:r>
              <a:rPr lang="en-KE" sz="1100" dirty="0">
                <a:latin typeface="Arial" panose="020B0604020202020204" pitchFamily="34" charset="0"/>
                <a:cs typeface="Arial" panose="020B0604020202020204" pitchFamily="34" charset="0"/>
              </a:rPr>
              <a:t>The upper portion is referred to as the fundus.</a:t>
            </a:r>
          </a:p>
          <a:p>
            <a:pPr marL="171450" indent="-171450">
              <a:buFont typeface="Wingdings" pitchFamily="2" charset="2"/>
              <a:buChar char="ü"/>
            </a:pPr>
            <a:r>
              <a:rPr lang="en-KE" sz="1100" dirty="0">
                <a:latin typeface="Arial" panose="020B0604020202020204" pitchFamily="34" charset="0"/>
                <a:cs typeface="Arial" panose="020B0604020202020204" pitchFamily="34" charset="0"/>
              </a:rPr>
              <a:t>The body is the major centre portion.</a:t>
            </a:r>
          </a:p>
          <a:p>
            <a:pPr marL="171450" indent="-171450">
              <a:buFont typeface="Wingdings" pitchFamily="2" charset="2"/>
              <a:buChar char="ü"/>
            </a:pPr>
            <a:r>
              <a:rPr lang="en-KE" sz="1100" dirty="0">
                <a:latin typeface="Arial" panose="020B0604020202020204" pitchFamily="34" charset="0"/>
                <a:cs typeface="Arial" panose="020B0604020202020204" pitchFamily="34" charset="0"/>
              </a:rPr>
              <a:t>Antrum: The lowest region of the stomach near the pyloric sphincter.</a:t>
            </a:r>
          </a:p>
          <a:p>
            <a:pPr marL="171450" indent="-171450">
              <a:buFont typeface="Wingdings" pitchFamily="2" charset="2"/>
              <a:buChar char="ü"/>
            </a:pPr>
            <a:r>
              <a:rPr lang="en-KE" sz="1100" dirty="0">
                <a:latin typeface="Arial" panose="020B0604020202020204" pitchFamily="34" charset="0"/>
                <a:cs typeface="Arial" panose="020B0604020202020204" pitchFamily="34" charset="0"/>
              </a:rPr>
              <a:t>The Pyloric Sphincter is a muscle ring that regulates the passage of partially digested food into the small intestine.</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Gastric Glands: To aid in protein digestion, these glands secrete gastric juice, which contains hydrochloric acid and pepsin.</a:t>
            </a:r>
          </a:p>
          <a:p>
            <a:r>
              <a:rPr lang="en-GB" sz="1100" dirty="0">
                <a:latin typeface="Arial" panose="020B0604020202020204" pitchFamily="34" charset="0"/>
                <a:cs typeface="Arial" panose="020B0604020202020204" pitchFamily="34" charset="0"/>
              </a:rPr>
              <a:t>The small intestine is the longest component of the digestive tract and is separated into three sections:</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The duodenum is the first part of the digestive tract, where the pancreas and gallbladder secrete digestive enzymes and bile.</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Jejunum: The central section responsible for the majority of nutrient absorption.</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Ileum: The final portion before the big intestine connects.</a:t>
            </a:r>
          </a:p>
          <a:p>
            <a:r>
              <a:rPr lang="en-GB" sz="1100" dirty="0">
                <a:latin typeface="Arial" panose="020B0604020202020204" pitchFamily="34" charset="0"/>
                <a:cs typeface="Arial" panose="020B0604020202020204" pitchFamily="34" charset="0"/>
              </a:rPr>
              <a:t>Colon (Large Intestine): The large intestine is divided into various sections:</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The cecum is a pouch-like structure that connects the small intestine to the colon and houses the appendix.</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The ascending, transverse, descending, and sigmoid colons collect water and electrolytes, resulting in faeces.</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Rectum: The last section of the big intestine before the anus, which stores faeces.</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Anus: The passageway through which faeces exit the body.</a:t>
            </a:r>
          </a:p>
          <a:p>
            <a:r>
              <a:rPr lang="en-GB" sz="1100" dirty="0">
                <a:latin typeface="Arial" panose="020B0604020202020204" pitchFamily="34" charset="0"/>
                <a:cs typeface="Arial" panose="020B0604020202020204" pitchFamily="34" charset="0"/>
              </a:rPr>
              <a:t>The liver is the largest internal organ and is responsible for a variety of tasks, including the production of bile.</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Detoxification of the blood.</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Nutrient storage and metabolism.</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Protein synthesis is required for blood coagulation and fat transfer.</a:t>
            </a:r>
          </a:p>
          <a:p>
            <a:r>
              <a:rPr lang="en-GB" sz="1100" dirty="0">
                <a:latin typeface="Arial" panose="020B0604020202020204" pitchFamily="34" charset="0"/>
                <a:cs typeface="Arial" panose="020B0604020202020204" pitchFamily="34" charset="0"/>
              </a:rPr>
              <a:t>Gallbladder: This little, pear-shaped organ stores and concentrates the liver's bile. It secretes bile into the small intestine to aid in fat digestion.</a:t>
            </a:r>
          </a:p>
          <a:p>
            <a:r>
              <a:rPr lang="en-GB" sz="1100" dirty="0">
                <a:latin typeface="Arial" panose="020B0604020202020204" pitchFamily="34" charset="0"/>
                <a:cs typeface="Arial" panose="020B0604020202020204" pitchFamily="34" charset="0"/>
              </a:rPr>
              <a:t>The pancreas performs both endocrine and exocrine functions:</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Endocrine: It regulates blood sugar by releasing insulin and glucagon into the bloodstream.</a:t>
            </a:r>
          </a:p>
          <a:p>
            <a:pPr marL="171450" indent="-171450">
              <a:buFont typeface="Wingdings" pitchFamily="2" charset="2"/>
              <a:buChar char="ü"/>
            </a:pPr>
            <a:r>
              <a:rPr lang="en-GB" sz="1100" dirty="0">
                <a:latin typeface="Arial" panose="020B0604020202020204" pitchFamily="34" charset="0"/>
                <a:cs typeface="Arial" panose="020B0604020202020204" pitchFamily="34" charset="0"/>
              </a:rPr>
              <a:t>Exocrine: It secretes digestive enzymes (lipase, amylase, and proteases) into the small intestine to help break down food.</a:t>
            </a:r>
          </a:p>
          <a:p>
            <a:r>
              <a:rPr lang="en-GB" sz="1100" dirty="0">
                <a:latin typeface="Arial" panose="020B0604020202020204" pitchFamily="34" charset="0"/>
                <a:cs typeface="Arial" panose="020B0604020202020204" pitchFamily="34" charset="0"/>
              </a:rPr>
              <a:t>The peritoneum is a serous membrane that lines the abdominal cavity and covers the majority of the abdominal organs, giving support and protection.</a:t>
            </a:r>
          </a:p>
          <a:p>
            <a:endParaRPr lang="en-GB" sz="1100" dirty="0">
              <a:latin typeface="Arial" panose="020B0604020202020204" pitchFamily="34" charset="0"/>
              <a:cs typeface="Arial" panose="020B0604020202020204" pitchFamily="34" charset="0"/>
            </a:endParaRPr>
          </a:p>
          <a:p>
            <a:pPr marL="171450" indent="-171450">
              <a:buFont typeface="Wingdings" pitchFamily="2" charset="2"/>
              <a:buChar char="ü"/>
            </a:pPr>
            <a:endParaRPr lang="en-KE" sz="1100" dirty="0">
              <a:latin typeface="Arial" panose="020B0604020202020204" pitchFamily="34" charset="0"/>
              <a:cs typeface="Arial" panose="020B0604020202020204" pitchFamily="34" charset="0"/>
            </a:endParaRPr>
          </a:p>
          <a:p>
            <a:pPr marL="171450" indent="-171450">
              <a:buFont typeface="Wingdings" pitchFamily="2" charset="2"/>
              <a:buChar char="ü"/>
            </a:pPr>
            <a:endParaRPr lang="en-KE"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1819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E3A4F4-25D3-AA49-0470-5583E70D255C}"/>
              </a:ext>
            </a:extLst>
          </p:cNvPr>
          <p:cNvSpPr txBox="1"/>
          <p:nvPr/>
        </p:nvSpPr>
        <p:spPr>
          <a:xfrm>
            <a:off x="859316" y="1166843"/>
            <a:ext cx="11332684" cy="3924151"/>
          </a:xfrm>
          <a:prstGeom prst="rect">
            <a:avLst/>
          </a:prstGeom>
          <a:noFill/>
        </p:spPr>
        <p:txBody>
          <a:bodyPr wrap="square">
            <a:spAutoFit/>
          </a:bodyPr>
          <a:lstStyle/>
          <a:p>
            <a:pPr marL="171450" indent="-171450">
              <a:buFont typeface="Wingdings" pitchFamily="2" charset="2"/>
              <a:buChar char="Ø"/>
            </a:pPr>
            <a:endParaRPr lang="en-KE" sz="1100" dirty="0">
              <a:latin typeface="Arial" panose="020B0604020202020204" pitchFamily="34" charset="0"/>
              <a:cs typeface="Arial" panose="020B0604020202020204" pitchFamily="34" charset="0"/>
            </a:endParaRPr>
          </a:p>
          <a:p>
            <a:r>
              <a:rPr lang="en-KE" sz="1100" dirty="0">
                <a:latin typeface="Arial" panose="020B0604020202020204" pitchFamily="34" charset="0"/>
                <a:cs typeface="Arial" panose="020B0604020202020204" pitchFamily="34" charset="0"/>
              </a:rPr>
              <a:t>Digestive process</a:t>
            </a:r>
          </a:p>
          <a:p>
            <a:pPr marL="171450" indent="-171450">
              <a:buFont typeface="Wingdings" pitchFamily="2" charset="2"/>
              <a:buChar char="Ø"/>
            </a:pPr>
            <a:r>
              <a:rPr lang="en-KE" sz="1100" dirty="0">
                <a:latin typeface="Arial" panose="020B0604020202020204" pitchFamily="34" charset="0"/>
                <a:cs typeface="Arial" panose="020B0604020202020204" pitchFamily="34" charset="0"/>
              </a:rPr>
              <a:t>Consumption: When you eat food, the process starts. When food is consumed, your mouth is where it is chewed into tiny pieces.</a:t>
            </a:r>
          </a:p>
          <a:p>
            <a:pPr marL="171450" indent="-171450">
              <a:buFont typeface="Wingdings" pitchFamily="2" charset="2"/>
              <a:buChar char="Ø"/>
            </a:pPr>
            <a:r>
              <a:rPr lang="en-KE" sz="1100" dirty="0">
                <a:latin typeface="Arial" panose="020B0604020202020204" pitchFamily="34" charset="0"/>
                <a:cs typeface="Arial" panose="020B0604020202020204" pitchFamily="34" charset="0"/>
              </a:rPr>
              <a:t>Mechanical Digestion: Food is mechanically broken down into tiny particles by chewing, combining it with saliva, and being churned in the stomach, increasing its surface area for digestion.</a:t>
            </a:r>
          </a:p>
          <a:p>
            <a:pPr marL="171450" indent="-171450">
              <a:buFont typeface="Wingdings" pitchFamily="2" charset="2"/>
              <a:buChar char="Ø"/>
            </a:pPr>
            <a:r>
              <a:rPr lang="en-KE" sz="1100" dirty="0">
                <a:latin typeface="Arial" panose="020B0604020202020204" pitchFamily="34" charset="0"/>
                <a:cs typeface="Arial" panose="020B0604020202020204" pitchFamily="34" charset="0"/>
              </a:rPr>
              <a:t>Chemical Digestion in the Mouth: As you chew, saliva is released from your salivary glands. This saliva contains amylase enzymes, which begin breaking down carbohydrates into simpler sugars.</a:t>
            </a:r>
          </a:p>
          <a:p>
            <a:pPr marL="171450" indent="-171450">
              <a:buFont typeface="Wingdings" pitchFamily="2" charset="2"/>
              <a:buChar char="Ø"/>
            </a:pPr>
            <a:r>
              <a:rPr lang="en-KE" sz="1100" dirty="0">
                <a:latin typeface="Arial" panose="020B0604020202020204" pitchFamily="34" charset="0"/>
                <a:cs typeface="Arial" panose="020B0604020202020204" pitchFamily="34" charset="0"/>
              </a:rPr>
              <a:t>Swallowing: After the food has been adequately chewed and combined with saliva, it is swallowed and goes by a process known as peristalsis, which involves repetitive muscular contractions, down the oesophagus to the stomach.</a:t>
            </a:r>
          </a:p>
          <a:p>
            <a:pPr marL="171450" indent="-171450">
              <a:buFont typeface="Wingdings" pitchFamily="2" charset="2"/>
              <a:buChar char="Ø"/>
            </a:pPr>
            <a:r>
              <a:rPr lang="en-GB" sz="1100" dirty="0">
                <a:latin typeface="Arial" panose="020B0604020202020204" pitchFamily="34" charset="0"/>
                <a:cs typeface="Arial" panose="020B0604020202020204" pitchFamily="34" charset="0"/>
              </a:rPr>
              <a:t>Chemical Digestion in the Stomach: Gastric fluids, such as pepsin and hydrochloric acid, break down proteins into smaller peptides in the stomach. Known as chyme, the partially digested food material takes the shape of a semi-liquid.</a:t>
            </a:r>
          </a:p>
          <a:p>
            <a:pPr marL="171450" indent="-171450">
              <a:buFont typeface="Wingdings" pitchFamily="2" charset="2"/>
              <a:buChar char="Ø"/>
            </a:pPr>
            <a:r>
              <a:rPr lang="en-GB" sz="1100" dirty="0">
                <a:latin typeface="Arial" panose="020B0604020202020204" pitchFamily="34" charset="0"/>
                <a:cs typeface="Arial" panose="020B0604020202020204" pitchFamily="34" charset="0"/>
              </a:rPr>
              <a:t>The pancreas releases digestive enzymes as the chyme enters the small intestine, and the liver releases bile at the same time. In addition to further breaking down carbohydrates, proteins, and fats, bile emulsifies fats to make them easier to digest.</a:t>
            </a:r>
          </a:p>
          <a:p>
            <a:pPr marL="171450" indent="-171450">
              <a:buFont typeface="Wingdings" pitchFamily="2" charset="2"/>
              <a:buChar char="Ø"/>
            </a:pPr>
            <a:r>
              <a:rPr lang="en-GB" sz="1100" dirty="0">
                <a:latin typeface="Arial" panose="020B0604020202020204" pitchFamily="34" charset="0"/>
                <a:cs typeface="Arial" panose="020B0604020202020204" pitchFamily="34" charset="0"/>
              </a:rPr>
              <a:t>nutrition Absorption in the Small Intestine: The small intestine is where most digestion and nutrition absorption take place. The small intestine is lined with tiny </a:t>
            </a:r>
            <a:r>
              <a:rPr lang="en-GB" sz="1100" dirty="0" err="1">
                <a:latin typeface="Arial" panose="020B0604020202020204" pitchFamily="34" charset="0"/>
                <a:cs typeface="Arial" panose="020B0604020202020204" pitchFamily="34" charset="0"/>
              </a:rPr>
              <a:t>fingerlike</a:t>
            </a:r>
            <a:r>
              <a:rPr lang="en-GB" sz="1100" dirty="0">
                <a:latin typeface="Arial" panose="020B0604020202020204" pitchFamily="34" charset="0"/>
                <a:cs typeface="Arial" panose="020B0604020202020204" pitchFamily="34" charset="0"/>
              </a:rPr>
              <a:t> protrusions called villi and microvilli, which expand the surface area for nutrition absorption into the bloodstream. Various nutrients, including fatty acids, amino acids, and glucose are absorbed here.</a:t>
            </a:r>
            <a:endParaRPr lang="en-KE" sz="1100" dirty="0">
              <a:latin typeface="Arial" panose="020B0604020202020204" pitchFamily="34" charset="0"/>
              <a:cs typeface="Arial" panose="020B0604020202020204" pitchFamily="34" charset="0"/>
            </a:endParaRPr>
          </a:p>
          <a:p>
            <a:pPr marL="171450" indent="-171450">
              <a:buFont typeface="Wingdings" pitchFamily="2" charset="2"/>
              <a:buChar char="Ø"/>
            </a:pPr>
            <a:r>
              <a:rPr lang="en-GB" sz="1100" dirty="0">
                <a:latin typeface="Arial" panose="020B0604020202020204" pitchFamily="34" charset="0"/>
                <a:cs typeface="Arial" panose="020B0604020202020204" pitchFamily="34" charset="0"/>
              </a:rPr>
              <a:t>The creation of faeces is the result of water and electrolyte absorption, which occurs in the large intestine with the leftover undigested food and waste items.</a:t>
            </a:r>
          </a:p>
          <a:p>
            <a:pPr marL="171450" indent="-171450">
              <a:buFont typeface="Wingdings" pitchFamily="2" charset="2"/>
              <a:buChar char="Ø"/>
            </a:pPr>
            <a:r>
              <a:rPr lang="en-GB" sz="1100" dirty="0">
                <a:latin typeface="Arial" panose="020B0604020202020204" pitchFamily="34" charset="0"/>
                <a:cs typeface="Arial" panose="020B0604020202020204" pitchFamily="34" charset="0"/>
              </a:rPr>
              <a:t>The large intestine also has bacteria that help in the fermentation of undigested carbohydrates, which results in the production of gases and some vitamins.</a:t>
            </a:r>
          </a:p>
          <a:p>
            <a:pPr marL="171450" indent="-171450">
              <a:buFont typeface="Wingdings" pitchFamily="2" charset="2"/>
              <a:buChar char="Ø"/>
            </a:pPr>
            <a:r>
              <a:rPr lang="en-GB" sz="1100" dirty="0">
                <a:latin typeface="Arial" panose="020B0604020202020204" pitchFamily="34" charset="0"/>
                <a:cs typeface="Arial" panose="020B0604020202020204" pitchFamily="34" charset="0"/>
              </a:rPr>
              <a:t>Last but not least, the rectum holds faeces until the body is ready to evacuate them. The anal sphincters loosen when the rectum is full, allowing defecation—the elimination of waste through the anus—to occur.</a:t>
            </a:r>
          </a:p>
          <a:p>
            <a:endParaRPr lang="en-KE" sz="1100" dirty="0">
              <a:latin typeface="Arial" panose="020B0604020202020204" pitchFamily="34" charset="0"/>
              <a:cs typeface="Arial" panose="020B0604020202020204" pitchFamily="34" charset="0"/>
            </a:endParaRPr>
          </a:p>
          <a:p>
            <a:endParaRPr lang="en-KE" dirty="0"/>
          </a:p>
        </p:txBody>
      </p:sp>
    </p:spTree>
    <p:extLst>
      <p:ext uri="{BB962C8B-B14F-4D97-AF65-F5344CB8AC3E}">
        <p14:creationId xmlns:p14="http://schemas.microsoft.com/office/powerpoint/2010/main" val="875692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84339F-A22A-C346-D47E-1B405A1A74C7}"/>
              </a:ext>
            </a:extLst>
          </p:cNvPr>
          <p:cNvSpPr txBox="1"/>
          <p:nvPr/>
        </p:nvSpPr>
        <p:spPr>
          <a:xfrm>
            <a:off x="1167788" y="2967335"/>
            <a:ext cx="11024212" cy="1384995"/>
          </a:xfrm>
          <a:prstGeom prst="rect">
            <a:avLst/>
          </a:prstGeom>
          <a:noFill/>
        </p:spPr>
        <p:txBody>
          <a:bodyPr wrap="square">
            <a:spAutoFit/>
          </a:bodyPr>
          <a:lstStyle/>
          <a:p>
            <a:r>
              <a:rPr lang="en-GB" sz="1100" b="0" i="0" u="none" strike="noStrike" dirty="0">
                <a:solidFill>
                  <a:srgbClr val="222222"/>
                </a:solidFill>
                <a:effectLst/>
                <a:latin typeface="Arial" panose="020B0604020202020204" pitchFamily="34" charset="0"/>
              </a:rPr>
              <a:t>References</a:t>
            </a:r>
          </a:p>
          <a:p>
            <a:endParaRPr lang="en-GB" sz="1100" dirty="0">
              <a:solidFill>
                <a:srgbClr val="222222"/>
              </a:solidFill>
              <a:latin typeface="Arial" panose="020B0604020202020204" pitchFamily="34" charset="0"/>
            </a:endParaRPr>
          </a:p>
          <a:p>
            <a:r>
              <a:rPr lang="en-GB" sz="1100" b="0" i="0" u="none" strike="noStrike" dirty="0" err="1">
                <a:solidFill>
                  <a:srgbClr val="222222"/>
                </a:solidFill>
                <a:effectLst/>
                <a:latin typeface="Arial" panose="020B0604020202020204" pitchFamily="34" charset="0"/>
              </a:rPr>
              <a:t>Svihus</a:t>
            </a:r>
            <a:r>
              <a:rPr lang="en-GB" sz="1100" b="0" i="0" u="none" strike="noStrike" dirty="0">
                <a:solidFill>
                  <a:srgbClr val="222222"/>
                </a:solidFill>
                <a:effectLst/>
                <a:latin typeface="Arial" panose="020B0604020202020204" pitchFamily="34" charset="0"/>
              </a:rPr>
              <a:t>, B. (2014). Function of the digestive system. </a:t>
            </a:r>
            <a:r>
              <a:rPr lang="en-GB" sz="1100" b="0" i="1" u="none" strike="noStrike" dirty="0">
                <a:solidFill>
                  <a:srgbClr val="222222"/>
                </a:solidFill>
                <a:effectLst/>
                <a:latin typeface="Arial" panose="020B0604020202020204" pitchFamily="34" charset="0"/>
              </a:rPr>
              <a:t>Journal of Applied Poultry Research</a:t>
            </a:r>
            <a:r>
              <a:rPr lang="en-GB" sz="1100" b="0" i="0" u="none" strike="noStrike" dirty="0">
                <a:solidFill>
                  <a:srgbClr val="222222"/>
                </a:solidFill>
                <a:effectLst/>
                <a:latin typeface="Arial" panose="020B0604020202020204" pitchFamily="34" charset="0"/>
              </a:rPr>
              <a:t>, </a:t>
            </a:r>
            <a:r>
              <a:rPr lang="en-GB" sz="1100" b="0" i="1" u="none" strike="noStrike" dirty="0">
                <a:solidFill>
                  <a:srgbClr val="222222"/>
                </a:solidFill>
                <a:effectLst/>
                <a:latin typeface="Arial" panose="020B0604020202020204" pitchFamily="34" charset="0"/>
              </a:rPr>
              <a:t>23</a:t>
            </a:r>
            <a:r>
              <a:rPr lang="en-GB" sz="1100" b="0" i="0" u="none" strike="noStrike" dirty="0">
                <a:solidFill>
                  <a:srgbClr val="222222"/>
                </a:solidFill>
                <a:effectLst/>
                <a:latin typeface="Arial" panose="020B0604020202020204" pitchFamily="34" charset="0"/>
              </a:rPr>
              <a:t>(2), 306-314.</a:t>
            </a:r>
          </a:p>
          <a:p>
            <a:r>
              <a:rPr lang="en-GB" sz="1100" b="0" i="0" u="none" strike="noStrike" dirty="0">
                <a:solidFill>
                  <a:srgbClr val="222222"/>
                </a:solidFill>
                <a:effectLst/>
                <a:latin typeface="Arial" panose="020B0604020202020204" pitchFamily="34" charset="0"/>
              </a:rPr>
              <a:t>Terra, W. R., &amp; Ferreira, C. (2009). Digestive system. In </a:t>
            </a:r>
            <a:r>
              <a:rPr lang="en-GB" sz="1100" b="0" i="1" u="none" strike="noStrike" dirty="0" err="1">
                <a:solidFill>
                  <a:srgbClr val="222222"/>
                </a:solidFill>
                <a:effectLst/>
                <a:latin typeface="Arial" panose="020B0604020202020204" pitchFamily="34" charset="0"/>
              </a:rPr>
              <a:t>Encyclopedia</a:t>
            </a:r>
            <a:r>
              <a:rPr lang="en-GB" sz="1100" b="0" i="1" u="none" strike="noStrike" dirty="0">
                <a:solidFill>
                  <a:srgbClr val="222222"/>
                </a:solidFill>
                <a:effectLst/>
                <a:latin typeface="Arial" panose="020B0604020202020204" pitchFamily="34" charset="0"/>
              </a:rPr>
              <a:t> of insects</a:t>
            </a:r>
            <a:r>
              <a:rPr lang="en-GB" sz="1100" b="0" i="0" u="none" strike="noStrike" dirty="0">
                <a:solidFill>
                  <a:srgbClr val="222222"/>
                </a:solidFill>
                <a:effectLst/>
                <a:latin typeface="Arial" panose="020B0604020202020204" pitchFamily="34" charset="0"/>
              </a:rPr>
              <a:t> (pp. 273-281). Academic press.</a:t>
            </a:r>
            <a:endParaRPr lang="en-GB" sz="1100" dirty="0">
              <a:solidFill>
                <a:srgbClr val="222222"/>
              </a:solidFill>
              <a:latin typeface="Arial" panose="020B0604020202020204" pitchFamily="34" charset="0"/>
            </a:endParaRPr>
          </a:p>
          <a:p>
            <a:r>
              <a:rPr lang="en-GB" sz="1100" b="0" i="0" u="none" strike="noStrike" dirty="0">
                <a:solidFill>
                  <a:srgbClr val="222222"/>
                </a:solidFill>
                <a:effectLst/>
                <a:latin typeface="Arial" panose="020B0604020202020204" pitchFamily="34" charset="0"/>
              </a:rPr>
              <a:t>Stevens, C. E., &amp; Hume, I. D. (2004). </a:t>
            </a:r>
            <a:r>
              <a:rPr lang="en-GB" sz="1100" b="0" i="1" u="none" strike="noStrike" dirty="0">
                <a:solidFill>
                  <a:srgbClr val="222222"/>
                </a:solidFill>
                <a:effectLst/>
                <a:latin typeface="Arial" panose="020B0604020202020204" pitchFamily="34" charset="0"/>
              </a:rPr>
              <a:t>Comparative physiology of the vertebrate digestive system</a:t>
            </a:r>
            <a:r>
              <a:rPr lang="en-GB" sz="1100" b="0" i="0" u="none" strike="noStrike" dirty="0">
                <a:solidFill>
                  <a:srgbClr val="222222"/>
                </a:solidFill>
                <a:effectLst/>
                <a:latin typeface="Arial" panose="020B0604020202020204" pitchFamily="34" charset="0"/>
              </a:rPr>
              <a:t>. Cambridge University Press.</a:t>
            </a:r>
          </a:p>
          <a:p>
            <a:r>
              <a:rPr lang="en-GB" sz="1100" b="0" i="0" u="none" strike="noStrike" dirty="0">
                <a:solidFill>
                  <a:srgbClr val="222222"/>
                </a:solidFill>
                <a:effectLst/>
                <a:latin typeface="Arial" panose="020B0604020202020204" pitchFamily="34" charset="0"/>
              </a:rPr>
              <a:t>Dibner, J. J., &amp; Richards, J. D. (2004). The digestive system: challenges and opportunities. </a:t>
            </a:r>
            <a:r>
              <a:rPr lang="en-GB" sz="1100" b="0" i="1" u="none" strike="noStrike" dirty="0">
                <a:solidFill>
                  <a:srgbClr val="222222"/>
                </a:solidFill>
                <a:effectLst/>
                <a:latin typeface="Arial" panose="020B0604020202020204" pitchFamily="34" charset="0"/>
              </a:rPr>
              <a:t>Journal of applied poultry research</a:t>
            </a:r>
            <a:r>
              <a:rPr lang="en-GB" sz="1100" b="0" i="0" u="none" strike="noStrike" dirty="0">
                <a:solidFill>
                  <a:srgbClr val="222222"/>
                </a:solidFill>
                <a:effectLst/>
                <a:latin typeface="Arial" panose="020B0604020202020204" pitchFamily="34" charset="0"/>
              </a:rPr>
              <a:t>, </a:t>
            </a:r>
            <a:r>
              <a:rPr lang="en-GB" sz="1100" b="0" i="1" u="none" strike="noStrike" dirty="0">
                <a:solidFill>
                  <a:srgbClr val="222222"/>
                </a:solidFill>
                <a:effectLst/>
                <a:latin typeface="Arial" panose="020B0604020202020204" pitchFamily="34" charset="0"/>
              </a:rPr>
              <a:t>13</a:t>
            </a:r>
            <a:r>
              <a:rPr lang="en-GB" sz="1100" b="0" i="0" u="none" strike="noStrike" dirty="0">
                <a:solidFill>
                  <a:srgbClr val="222222"/>
                </a:solidFill>
                <a:effectLst/>
                <a:latin typeface="Arial" panose="020B0604020202020204" pitchFamily="34" charset="0"/>
              </a:rPr>
              <a:t>(1), 86-93.</a:t>
            </a:r>
          </a:p>
          <a:p>
            <a:endParaRPr lang="en-KE" dirty="0"/>
          </a:p>
        </p:txBody>
      </p:sp>
    </p:spTree>
    <p:extLst>
      <p:ext uri="{BB962C8B-B14F-4D97-AF65-F5344CB8AC3E}">
        <p14:creationId xmlns:p14="http://schemas.microsoft.com/office/powerpoint/2010/main" val="32295289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{49B8544B-2C28-C745-B45B-D9588C81619A}tf10001122</Template>
  <TotalTime>794</TotalTime>
  <Words>1563</Words>
  <Application>Microsoft Office PowerPoint</Application>
  <PresentationFormat>Widescreen</PresentationFormat>
  <Paragraphs>76</Paragraphs>
  <Slides>5</Slides>
  <Notes>4</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Circuit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Kabir Miah</cp:lastModifiedBy>
  <cp:revision>3</cp:revision>
  <dcterms:created xsi:type="dcterms:W3CDTF">2023-10-11T15:41:03Z</dcterms:created>
  <dcterms:modified xsi:type="dcterms:W3CDTF">2023-10-13T14:15:42Z</dcterms:modified>
</cp:coreProperties>
</file>