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90" r:id="rId2"/>
    <p:sldId id="279" r:id="rId3"/>
    <p:sldId id="283" r:id="rId4"/>
    <p:sldId id="284" r:id="rId5"/>
    <p:sldId id="285" r:id="rId6"/>
    <p:sldId id="286" r:id="rId7"/>
    <p:sldId id="287" r:id="rId8"/>
    <p:sldId id="288" r:id="rId9"/>
    <p:sldId id="289" r:id="rId10"/>
    <p:sldId id="258" r:id="rId11"/>
    <p:sldId id="259" r:id="rId12"/>
    <p:sldId id="260" r:id="rId13"/>
    <p:sldId id="261" r:id="rId14"/>
    <p:sldId id="282" r:id="rId15"/>
    <p:sldId id="262" r:id="rId16"/>
    <p:sldId id="263" r:id="rId17"/>
    <p:sldId id="281" r:id="rId18"/>
    <p:sldId id="264" r:id="rId19"/>
    <p:sldId id="265" r:id="rId20"/>
    <p:sldId id="266" r:id="rId21"/>
    <p:sldId id="268" r:id="rId22"/>
    <p:sldId id="269" r:id="rId23"/>
    <p:sldId id="270" r:id="rId24"/>
    <p:sldId id="271" r:id="rId25"/>
    <p:sldId id="272" r:id="rId26"/>
    <p:sldId id="273" r:id="rId27"/>
    <p:sldId id="274" r:id="rId28"/>
    <p:sldId id="267" r:id="rId29"/>
    <p:sldId id="27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76" d="100"/>
          <a:sy n="76" d="100"/>
        </p:scale>
        <p:origin x="132"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DA389-B962-4C6B-AC3F-8A72B4969BC3}" type="datetimeFigureOut">
              <a:rPr lang="en-GB" smtClean="0"/>
              <a:t>25/10/2019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B365FF-AA22-4A5C-8854-F8759E736483}" type="slidenum">
              <a:rPr lang="en-GB" smtClean="0"/>
              <a:t>‹#›</a:t>
            </a:fld>
            <a:endParaRPr lang="en-GB"/>
          </a:p>
        </p:txBody>
      </p:sp>
    </p:spTree>
    <p:extLst>
      <p:ext uri="{BB962C8B-B14F-4D97-AF65-F5344CB8AC3E}">
        <p14:creationId xmlns:p14="http://schemas.microsoft.com/office/powerpoint/2010/main" val="2402669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627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2</a:t>
            </a:fld>
            <a:endParaRPr lang="en-US" dirty="0"/>
          </a:p>
        </p:txBody>
      </p:sp>
    </p:spTree>
    <p:extLst>
      <p:ext uri="{BB962C8B-B14F-4D97-AF65-F5344CB8AC3E}">
        <p14:creationId xmlns:p14="http://schemas.microsoft.com/office/powerpoint/2010/main" val="1664080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3</a:t>
            </a:fld>
            <a:endParaRPr lang="en-US"/>
          </a:p>
        </p:txBody>
      </p:sp>
    </p:spTree>
    <p:extLst>
      <p:ext uri="{BB962C8B-B14F-4D97-AF65-F5344CB8AC3E}">
        <p14:creationId xmlns:p14="http://schemas.microsoft.com/office/powerpoint/2010/main" val="64332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4</a:t>
            </a:fld>
            <a:endParaRPr lang="en-US"/>
          </a:p>
        </p:txBody>
      </p:sp>
    </p:spTree>
    <p:extLst>
      <p:ext uri="{BB962C8B-B14F-4D97-AF65-F5344CB8AC3E}">
        <p14:creationId xmlns:p14="http://schemas.microsoft.com/office/powerpoint/2010/main" val="2462060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5</a:t>
            </a:fld>
            <a:endParaRPr lang="en-US"/>
          </a:p>
        </p:txBody>
      </p:sp>
    </p:spTree>
    <p:extLst>
      <p:ext uri="{BB962C8B-B14F-4D97-AF65-F5344CB8AC3E}">
        <p14:creationId xmlns:p14="http://schemas.microsoft.com/office/powerpoint/2010/main" val="1924602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6</a:t>
            </a:fld>
            <a:endParaRPr lang="en-US"/>
          </a:p>
        </p:txBody>
      </p:sp>
    </p:spTree>
    <p:extLst>
      <p:ext uri="{BB962C8B-B14F-4D97-AF65-F5344CB8AC3E}">
        <p14:creationId xmlns:p14="http://schemas.microsoft.com/office/powerpoint/2010/main" val="54184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7</a:t>
            </a:fld>
            <a:endParaRPr lang="en-US"/>
          </a:p>
        </p:txBody>
      </p:sp>
    </p:spTree>
    <p:extLst>
      <p:ext uri="{BB962C8B-B14F-4D97-AF65-F5344CB8AC3E}">
        <p14:creationId xmlns:p14="http://schemas.microsoft.com/office/powerpoint/2010/main" val="825085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1326281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9</a:t>
            </a:fld>
            <a:endParaRPr lang="en-US" dirty="0"/>
          </a:p>
        </p:txBody>
      </p:sp>
    </p:spTree>
    <p:extLst>
      <p:ext uri="{BB962C8B-B14F-4D97-AF65-F5344CB8AC3E}">
        <p14:creationId xmlns:p14="http://schemas.microsoft.com/office/powerpoint/2010/main" val="1086622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6251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12</a:t>
            </a:fld>
            <a:endParaRPr lang="en-US"/>
          </a:p>
        </p:txBody>
      </p:sp>
    </p:spTree>
    <p:extLst>
      <p:ext uri="{BB962C8B-B14F-4D97-AF65-F5344CB8AC3E}">
        <p14:creationId xmlns:p14="http://schemas.microsoft.com/office/powerpoint/2010/main" val="18818231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13</a:t>
            </a:fld>
            <a:endParaRPr lang="en-US"/>
          </a:p>
        </p:txBody>
      </p:sp>
    </p:spTree>
    <p:extLst>
      <p:ext uri="{BB962C8B-B14F-4D97-AF65-F5344CB8AC3E}">
        <p14:creationId xmlns:p14="http://schemas.microsoft.com/office/powerpoint/2010/main" val="404440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70598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15</a:t>
            </a:fld>
            <a:endParaRPr lang="en-US"/>
          </a:p>
        </p:txBody>
      </p:sp>
    </p:spTree>
    <p:extLst>
      <p:ext uri="{BB962C8B-B14F-4D97-AF65-F5344CB8AC3E}">
        <p14:creationId xmlns:p14="http://schemas.microsoft.com/office/powerpoint/2010/main" val="9455553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16</a:t>
            </a:fld>
            <a:endParaRPr lang="en-US"/>
          </a:p>
        </p:txBody>
      </p:sp>
    </p:spTree>
    <p:extLst>
      <p:ext uri="{BB962C8B-B14F-4D97-AF65-F5344CB8AC3E}">
        <p14:creationId xmlns:p14="http://schemas.microsoft.com/office/powerpoint/2010/main" val="32685325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17</a:t>
            </a:fld>
            <a:endParaRPr lang="en-US"/>
          </a:p>
        </p:txBody>
      </p:sp>
    </p:spTree>
    <p:extLst>
      <p:ext uri="{BB962C8B-B14F-4D97-AF65-F5344CB8AC3E}">
        <p14:creationId xmlns:p14="http://schemas.microsoft.com/office/powerpoint/2010/main" val="6895062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18</a:t>
            </a:fld>
            <a:endParaRPr lang="en-US"/>
          </a:p>
        </p:txBody>
      </p:sp>
    </p:spTree>
    <p:extLst>
      <p:ext uri="{BB962C8B-B14F-4D97-AF65-F5344CB8AC3E}">
        <p14:creationId xmlns:p14="http://schemas.microsoft.com/office/powerpoint/2010/main" val="25796141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19</a:t>
            </a:fld>
            <a:endParaRPr lang="en-US"/>
          </a:p>
        </p:txBody>
      </p:sp>
    </p:spTree>
    <p:extLst>
      <p:ext uri="{BB962C8B-B14F-4D97-AF65-F5344CB8AC3E}">
        <p14:creationId xmlns:p14="http://schemas.microsoft.com/office/powerpoint/2010/main" val="42396716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20</a:t>
            </a:fld>
            <a:endParaRPr lang="en-US"/>
          </a:p>
        </p:txBody>
      </p:sp>
    </p:spTree>
    <p:extLst>
      <p:ext uri="{BB962C8B-B14F-4D97-AF65-F5344CB8AC3E}">
        <p14:creationId xmlns:p14="http://schemas.microsoft.com/office/powerpoint/2010/main" val="11537384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27</a:t>
            </a:fld>
            <a:endParaRPr lang="en-US"/>
          </a:p>
        </p:txBody>
      </p:sp>
    </p:spTree>
    <p:extLst>
      <p:ext uri="{BB962C8B-B14F-4D97-AF65-F5344CB8AC3E}">
        <p14:creationId xmlns:p14="http://schemas.microsoft.com/office/powerpoint/2010/main" val="29203669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28</a:t>
            </a:fld>
            <a:endParaRPr lang="en-US" dirty="0"/>
          </a:p>
        </p:txBody>
      </p:sp>
    </p:spTree>
    <p:extLst>
      <p:ext uri="{BB962C8B-B14F-4D97-AF65-F5344CB8AC3E}">
        <p14:creationId xmlns:p14="http://schemas.microsoft.com/office/powerpoint/2010/main" val="1000199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25/10/2019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212181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27945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25/10/2019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032282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728861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25/10/2019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27314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25/10/2019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1288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25/10/2019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412094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10889777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25/10/2019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171748955"/>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67737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346610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25/10/2019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4900721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pages.uoregon.edu/dluebke/301ModernEurope/TennisCourtOath.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6439" y="2052960"/>
            <a:ext cx="8755961" cy="1828800"/>
          </a:xfrm>
        </p:spPr>
        <p:txBody>
          <a:bodyPr/>
          <a:lstStyle/>
          <a:p>
            <a:r>
              <a:rPr lang="en-GB" sz="3600" b="1" dirty="0">
                <a:solidFill>
                  <a:schemeClr val="accent2">
                    <a:lumMod val="60000"/>
                    <a:lumOff val="40000"/>
                  </a:schemeClr>
                </a:solidFill>
              </a:rPr>
              <a:t>HPHI4005</a:t>
            </a:r>
            <a:br>
              <a:rPr lang="en-GB" sz="3600" b="1" dirty="0">
                <a:solidFill>
                  <a:schemeClr val="accent2">
                    <a:lumMod val="60000"/>
                    <a:lumOff val="40000"/>
                  </a:schemeClr>
                </a:solidFill>
              </a:rPr>
            </a:br>
            <a:r>
              <a:rPr lang="en-GB" sz="3600" b="1" dirty="0">
                <a:solidFill>
                  <a:schemeClr val="accent2">
                    <a:lumMod val="60000"/>
                    <a:lumOff val="40000"/>
                  </a:schemeClr>
                </a:solidFill>
              </a:rPr>
              <a:t>Age of Revolution</a:t>
            </a:r>
            <a:r>
              <a:rPr lang="en-GB" sz="3600" b="1" dirty="0" smtClean="0">
                <a:solidFill>
                  <a:schemeClr val="accent2">
                    <a:lumMod val="60000"/>
                    <a:lumOff val="40000"/>
                  </a:schemeClr>
                </a:solidFill>
              </a:rPr>
              <a:t>:</a:t>
            </a:r>
            <a:br>
              <a:rPr lang="en-GB" sz="3600" b="1" dirty="0" smtClean="0">
                <a:solidFill>
                  <a:schemeClr val="accent2">
                    <a:lumMod val="60000"/>
                    <a:lumOff val="40000"/>
                  </a:schemeClr>
                </a:solidFill>
              </a:rPr>
            </a:br>
            <a:r>
              <a:rPr lang="en-US" sz="3600" dirty="0" smtClean="0">
                <a:solidFill>
                  <a:schemeClr val="accent2">
                    <a:lumMod val="60000"/>
                    <a:lumOff val="40000"/>
                  </a:schemeClr>
                </a:solidFill>
              </a:rPr>
              <a:t>lecture 4</a:t>
            </a:r>
            <a:r>
              <a:rPr lang="en-US" sz="4800" dirty="0" smtClean="0">
                <a:solidFill>
                  <a:schemeClr val="accent2">
                    <a:lumMod val="60000"/>
                    <a:lumOff val="40000"/>
                  </a:schemeClr>
                </a:solidFill>
              </a:rPr>
              <a:t/>
            </a:r>
            <a:br>
              <a:rPr lang="en-US" sz="4800" dirty="0" smtClean="0">
                <a:solidFill>
                  <a:schemeClr val="accent2">
                    <a:lumMod val="60000"/>
                    <a:lumOff val="40000"/>
                  </a:schemeClr>
                </a:solidFill>
              </a:rPr>
            </a:br>
            <a:r>
              <a:rPr lang="en-US" sz="4800" dirty="0" smtClean="0"/>
              <a:t>French revolution:</a:t>
            </a:r>
            <a:br>
              <a:rPr lang="en-US" sz="4800" dirty="0" smtClean="0"/>
            </a:br>
            <a:r>
              <a:rPr lang="en-GB" sz="6000" dirty="0" smtClean="0">
                <a:solidFill>
                  <a:srgbClr val="FFFF00"/>
                </a:solidFill>
              </a:rPr>
              <a:t>1789 and all that</a:t>
            </a:r>
            <a:endParaRPr lang="en-GB" sz="6000" dirty="0">
              <a:solidFill>
                <a:srgbClr val="FFFF00"/>
              </a:solidFill>
            </a:endParaRPr>
          </a:p>
        </p:txBody>
      </p:sp>
    </p:spTree>
    <p:extLst>
      <p:ext uri="{BB962C8B-B14F-4D97-AF65-F5344CB8AC3E}">
        <p14:creationId xmlns:p14="http://schemas.microsoft.com/office/powerpoint/2010/main" val="2306968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381067" y="3714728"/>
            <a:ext cx="2525183" cy="1645920"/>
          </a:xfrm>
        </p:spPr>
        <p:txBody>
          <a:bodyPr>
            <a:normAutofit fontScale="92500" lnSpcReduction="10000"/>
          </a:bodyPr>
          <a:lstStyle/>
          <a:p>
            <a:r>
              <a:rPr lang="en-GB" dirty="0" smtClean="0"/>
              <a:t>‘</a:t>
            </a:r>
            <a:r>
              <a:rPr lang="en-GB" sz="2400" dirty="0" smtClean="0"/>
              <a:t>On the Question: What is Enlightenment?’ (1784)</a:t>
            </a:r>
            <a:endParaRPr lang="en-US" sz="2400" dirty="0"/>
          </a:p>
        </p:txBody>
      </p:sp>
      <p:sp>
        <p:nvSpPr>
          <p:cNvPr id="4" name="Title 2"/>
          <p:cNvSpPr txBox="1">
            <a:spLocks/>
          </p:cNvSpPr>
          <p:nvPr/>
        </p:nvSpPr>
        <p:spPr>
          <a:xfrm>
            <a:off x="508000" y="355847"/>
            <a:ext cx="11175013" cy="1054394"/>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r>
              <a:rPr lang="en-GB" dirty="0" smtClean="0"/>
              <a:t>‘What is Enlightenment?’</a:t>
            </a:r>
            <a:endParaRPr lang="en-US" i="1" dirty="0"/>
          </a:p>
        </p:txBody>
      </p:sp>
      <p:pic>
        <p:nvPicPr>
          <p:cNvPr id="5" name="Picture 4"/>
          <p:cNvPicPr>
            <a:picLocks noChangeAspect="1"/>
          </p:cNvPicPr>
          <p:nvPr/>
        </p:nvPicPr>
        <p:blipFill>
          <a:blip r:embed="rId3"/>
          <a:stretch>
            <a:fillRect/>
          </a:stretch>
        </p:blipFill>
        <p:spPr>
          <a:xfrm>
            <a:off x="5410910" y="1410241"/>
            <a:ext cx="3529890" cy="4608975"/>
          </a:xfrm>
          <a:prstGeom prst="rect">
            <a:avLst/>
          </a:prstGeom>
        </p:spPr>
      </p:pic>
      <p:sp>
        <p:nvSpPr>
          <p:cNvPr id="6" name="Rectangle 5"/>
          <p:cNvSpPr/>
          <p:nvPr/>
        </p:nvSpPr>
        <p:spPr>
          <a:xfrm>
            <a:off x="9550400" y="502300"/>
            <a:ext cx="2355850" cy="2677656"/>
          </a:xfrm>
          <a:prstGeom prst="rect">
            <a:avLst/>
          </a:prstGeom>
        </p:spPr>
        <p:txBody>
          <a:bodyPr wrap="square">
            <a:spAutoFit/>
          </a:bodyPr>
          <a:lstStyle/>
          <a:p>
            <a:r>
              <a:rPr lang="de-DE" sz="2800" dirty="0">
                <a:solidFill>
                  <a:schemeClr val="bg1"/>
                </a:solidFill>
              </a:rPr>
              <a:t>IMMANUEL KANT (1724-1804</a:t>
            </a:r>
            <a:r>
              <a:rPr lang="de-DE" sz="2800" dirty="0" smtClean="0">
                <a:solidFill>
                  <a:schemeClr val="bg1"/>
                </a:solidFill>
              </a:rPr>
              <a:t>) Prussian (German) philosopher</a:t>
            </a:r>
            <a:endParaRPr lang="de-DE" sz="2800" dirty="0">
              <a:solidFill>
                <a:schemeClr val="bg1"/>
              </a:solidFill>
            </a:endParaRPr>
          </a:p>
        </p:txBody>
      </p:sp>
      <p:sp>
        <p:nvSpPr>
          <p:cNvPr id="7" name="Rectangle 6"/>
          <p:cNvSpPr/>
          <p:nvPr/>
        </p:nvSpPr>
        <p:spPr>
          <a:xfrm>
            <a:off x="675999" y="1841128"/>
            <a:ext cx="3616601" cy="4524315"/>
          </a:xfrm>
          <a:prstGeom prst="rect">
            <a:avLst/>
          </a:prstGeom>
        </p:spPr>
        <p:txBody>
          <a:bodyPr wrap="square">
            <a:spAutoFit/>
          </a:bodyPr>
          <a:lstStyle/>
          <a:p>
            <a:pPr lvl="0"/>
            <a:r>
              <a:rPr lang="en-GB" sz="2400" dirty="0"/>
              <a:t>What is Kant’s argument? What does he say enlightenment ‘is’ and ‘is not’? How does he distinguish between ‘an age of enlighten</a:t>
            </a:r>
            <a:r>
              <a:rPr lang="en-GB" sz="2400" i="1" u="sng" dirty="0"/>
              <a:t>ment</a:t>
            </a:r>
            <a:r>
              <a:rPr lang="en-GB" sz="2400" dirty="0"/>
              <a:t>’ and ‘an enlighten</a:t>
            </a:r>
            <a:r>
              <a:rPr lang="en-GB" sz="2400" i="1" u="sng" dirty="0"/>
              <a:t>ed</a:t>
            </a:r>
            <a:r>
              <a:rPr lang="en-GB" sz="2400" dirty="0"/>
              <a:t> age’? What metaphors or rhetorical devices does Kant use to explain his ideas about enlightenment?</a:t>
            </a:r>
          </a:p>
        </p:txBody>
      </p:sp>
    </p:spTree>
    <p:extLst>
      <p:ext uri="{BB962C8B-B14F-4D97-AF65-F5344CB8AC3E}">
        <p14:creationId xmlns:p14="http://schemas.microsoft.com/office/powerpoint/2010/main" val="34858158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9" y="1642871"/>
            <a:ext cx="7124702" cy="5005579"/>
          </a:xfrm>
        </p:spPr>
        <p:txBody>
          <a:bodyPr>
            <a:normAutofit/>
          </a:bodyPr>
          <a:lstStyle/>
          <a:p>
            <a:r>
              <a:rPr lang="en-US" sz="2800" i="1" dirty="0" err="1"/>
              <a:t>Encyclopédie</a:t>
            </a:r>
            <a:r>
              <a:rPr lang="en-US" sz="2800" i="1" dirty="0"/>
              <a:t>, </a:t>
            </a:r>
            <a:r>
              <a:rPr lang="en-US" sz="2800" i="1" dirty="0" err="1"/>
              <a:t>ou</a:t>
            </a:r>
            <a:r>
              <a:rPr lang="en-US" sz="2800" i="1" dirty="0"/>
              <a:t> </a:t>
            </a:r>
            <a:r>
              <a:rPr lang="en-US" sz="2800" i="1" dirty="0" err="1"/>
              <a:t>dictionnaire</a:t>
            </a:r>
            <a:r>
              <a:rPr lang="en-US" sz="2800" i="1" dirty="0"/>
              <a:t> </a:t>
            </a:r>
            <a:r>
              <a:rPr lang="en-US" sz="2800" i="1" dirty="0" err="1"/>
              <a:t>raisonné</a:t>
            </a:r>
            <a:r>
              <a:rPr lang="en-US" sz="2800" i="1" dirty="0"/>
              <a:t> des sciences, des arts et des métiers </a:t>
            </a:r>
            <a:r>
              <a:rPr lang="en-US" sz="2800" dirty="0" smtClean="0"/>
              <a:t>(</a:t>
            </a:r>
            <a:r>
              <a:rPr lang="en-US" sz="2800" i="1" dirty="0" err="1" smtClean="0"/>
              <a:t>Encyclopaedia</a:t>
            </a:r>
            <a:r>
              <a:rPr lang="en-US" sz="2800" i="1" dirty="0" smtClean="0"/>
              <a:t>, </a:t>
            </a:r>
            <a:r>
              <a:rPr lang="en-US" sz="2800" i="1" dirty="0"/>
              <a:t>or a Systematic Dictionary of the Sciences, Arts, and Crafts</a:t>
            </a:r>
            <a:r>
              <a:rPr lang="en-US" sz="2800" dirty="0" smtClean="0"/>
              <a:t>), published </a:t>
            </a:r>
            <a:r>
              <a:rPr lang="en-US" sz="2800" dirty="0"/>
              <a:t>in France between 1751 and 1772, </a:t>
            </a:r>
            <a:r>
              <a:rPr lang="en-US" sz="2800" dirty="0" smtClean="0"/>
              <a:t>edited </a:t>
            </a:r>
            <a:r>
              <a:rPr lang="en-US" sz="2800" dirty="0"/>
              <a:t>by Denis Diderot and Jean le </a:t>
            </a:r>
            <a:r>
              <a:rPr lang="en-US" sz="2800" dirty="0" err="1"/>
              <a:t>Rond</a:t>
            </a:r>
            <a:r>
              <a:rPr lang="en-US" sz="2800" dirty="0"/>
              <a:t> </a:t>
            </a:r>
            <a:r>
              <a:rPr lang="en-US" sz="2800" dirty="0" err="1" smtClean="0"/>
              <a:t>d'Alembert</a:t>
            </a:r>
            <a:r>
              <a:rPr lang="en-US" sz="2800" dirty="0" smtClean="0"/>
              <a:t> (1717–1783, pictured)</a:t>
            </a:r>
          </a:p>
          <a:p>
            <a:r>
              <a:rPr lang="en-US" sz="2800" dirty="0" smtClean="0"/>
              <a:t>Contributors </a:t>
            </a:r>
            <a:r>
              <a:rPr lang="en-US" sz="2800" dirty="0" err="1" smtClean="0"/>
              <a:t>inc.</a:t>
            </a:r>
            <a:r>
              <a:rPr lang="en-US" sz="2800" dirty="0" smtClean="0"/>
              <a:t> Turgot, Voltaire, Rousseau, Montesquieu </a:t>
            </a:r>
          </a:p>
          <a:p>
            <a:pPr marL="45720" indent="0">
              <a:buNone/>
            </a:pPr>
            <a:endParaRPr lang="en-US" sz="2400" dirty="0" smtClean="0"/>
          </a:p>
          <a:p>
            <a:pPr marL="45720" indent="0">
              <a:buNone/>
            </a:pPr>
            <a:endParaRPr lang="en-GB" sz="2400" dirty="0"/>
          </a:p>
        </p:txBody>
      </p:sp>
      <p:pic>
        <p:nvPicPr>
          <p:cNvPr id="10" name="Picture 9"/>
          <p:cNvPicPr>
            <a:picLocks noChangeAspect="1"/>
          </p:cNvPicPr>
          <p:nvPr/>
        </p:nvPicPr>
        <p:blipFill>
          <a:blip r:embed="rId3"/>
          <a:stretch>
            <a:fillRect/>
          </a:stretch>
        </p:blipFill>
        <p:spPr>
          <a:xfrm>
            <a:off x="8881220" y="1642870"/>
            <a:ext cx="3177430" cy="5191127"/>
          </a:xfrm>
          <a:prstGeom prst="rect">
            <a:avLst/>
          </a:prstGeom>
        </p:spPr>
      </p:pic>
      <p:pic>
        <p:nvPicPr>
          <p:cNvPr id="4" name="Picture 3"/>
          <p:cNvPicPr>
            <a:picLocks noChangeAspect="1"/>
          </p:cNvPicPr>
          <p:nvPr/>
        </p:nvPicPr>
        <p:blipFill>
          <a:blip r:embed="rId4"/>
          <a:stretch>
            <a:fillRect/>
          </a:stretch>
        </p:blipFill>
        <p:spPr>
          <a:xfrm>
            <a:off x="7366001" y="4029075"/>
            <a:ext cx="2095500" cy="2619375"/>
          </a:xfrm>
          <a:prstGeom prst="rect">
            <a:avLst/>
          </a:prstGeom>
        </p:spPr>
      </p:pic>
    </p:spTree>
    <p:extLst>
      <p:ext uri="{BB962C8B-B14F-4D97-AF65-F5344CB8AC3E}">
        <p14:creationId xmlns:p14="http://schemas.microsoft.com/office/powerpoint/2010/main" val="29578644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8" y="1642871"/>
            <a:ext cx="8639921" cy="5005579"/>
          </a:xfrm>
        </p:spPr>
        <p:txBody>
          <a:bodyPr>
            <a:noAutofit/>
          </a:bodyPr>
          <a:lstStyle/>
          <a:p>
            <a:pPr marL="45720" indent="0">
              <a:buNone/>
            </a:pPr>
            <a:r>
              <a:rPr lang="en-GB" sz="3000" b="1" dirty="0"/>
              <a:t>‘Encyclopaedia’ (1755</a:t>
            </a:r>
            <a:r>
              <a:rPr lang="en-GB" sz="3000" b="1" dirty="0" smtClean="0"/>
              <a:t>),  ‘</a:t>
            </a:r>
            <a:r>
              <a:rPr lang="en-GB" sz="3000" b="1" dirty="0"/>
              <a:t>Philosopher’ (1765)</a:t>
            </a:r>
          </a:p>
          <a:p>
            <a:endParaRPr lang="en-GB" sz="1600" b="1" dirty="0" smtClean="0"/>
          </a:p>
          <a:p>
            <a:r>
              <a:rPr lang="en-GB" sz="2800" dirty="0" smtClean="0"/>
              <a:t>How do these extracts define the purpose of the </a:t>
            </a:r>
            <a:r>
              <a:rPr lang="en-GB" sz="2800" i="1" dirty="0" err="1" smtClean="0"/>
              <a:t>Encyclopédie</a:t>
            </a:r>
            <a:r>
              <a:rPr lang="en-GB" sz="2800" dirty="0" smtClean="0"/>
              <a:t>? And how might this relate to broader phenomena associated with the Enlightenment?</a:t>
            </a:r>
          </a:p>
          <a:p>
            <a:pPr lvl="0"/>
            <a:r>
              <a:rPr lang="en-GB" sz="2800" dirty="0" smtClean="0"/>
              <a:t>How </a:t>
            </a:r>
            <a:r>
              <a:rPr lang="en-GB" sz="2800" dirty="0"/>
              <a:t>do </a:t>
            </a:r>
            <a:r>
              <a:rPr lang="en-GB" sz="2800" dirty="0" smtClean="0"/>
              <a:t>these extracts define </a:t>
            </a:r>
            <a:r>
              <a:rPr lang="en-GB" sz="2800" dirty="0"/>
              <a:t>the purpose of a philosopher? And how might this relate to broader phenomena associated with the Enlightenment</a:t>
            </a:r>
            <a:r>
              <a:rPr lang="en-GB" sz="2800" dirty="0" smtClean="0"/>
              <a:t>?</a:t>
            </a:r>
            <a:endParaRPr lang="en-GB" sz="2800" dirty="0"/>
          </a:p>
        </p:txBody>
      </p:sp>
      <p:pic>
        <p:nvPicPr>
          <p:cNvPr id="10" name="Picture 9"/>
          <p:cNvPicPr>
            <a:picLocks noChangeAspect="1"/>
          </p:cNvPicPr>
          <p:nvPr/>
        </p:nvPicPr>
        <p:blipFill>
          <a:blip r:embed="rId3"/>
          <a:stretch>
            <a:fillRect/>
          </a:stretch>
        </p:blipFill>
        <p:spPr>
          <a:xfrm>
            <a:off x="8881220" y="1642870"/>
            <a:ext cx="3177430" cy="5191127"/>
          </a:xfrm>
          <a:prstGeom prst="rect">
            <a:avLst/>
          </a:prstGeom>
        </p:spPr>
      </p:pic>
    </p:spTree>
    <p:extLst>
      <p:ext uri="{BB962C8B-B14F-4D97-AF65-F5344CB8AC3E}">
        <p14:creationId xmlns:p14="http://schemas.microsoft.com/office/powerpoint/2010/main" val="14954423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8" y="1642871"/>
            <a:ext cx="8639921" cy="5005579"/>
          </a:xfrm>
        </p:spPr>
        <p:txBody>
          <a:bodyPr>
            <a:normAutofit lnSpcReduction="10000"/>
          </a:bodyPr>
          <a:lstStyle/>
          <a:p>
            <a:r>
              <a:rPr lang="en-US" sz="2400" i="1" dirty="0" err="1"/>
              <a:t>Encyclopédie</a:t>
            </a:r>
            <a:r>
              <a:rPr lang="en-US" sz="2400" i="1" dirty="0"/>
              <a:t>, </a:t>
            </a:r>
            <a:r>
              <a:rPr lang="en-US" sz="2400" i="1" dirty="0" err="1"/>
              <a:t>ou</a:t>
            </a:r>
            <a:r>
              <a:rPr lang="en-US" sz="2400" i="1" dirty="0"/>
              <a:t> </a:t>
            </a:r>
            <a:r>
              <a:rPr lang="en-US" sz="2400" i="1" dirty="0" err="1"/>
              <a:t>dictionnaire</a:t>
            </a:r>
            <a:r>
              <a:rPr lang="en-US" sz="2400" i="1" dirty="0"/>
              <a:t> </a:t>
            </a:r>
            <a:r>
              <a:rPr lang="en-US" sz="2400" i="1" dirty="0" err="1"/>
              <a:t>raisonné</a:t>
            </a:r>
            <a:r>
              <a:rPr lang="en-US" sz="2400" i="1" dirty="0"/>
              <a:t> des sciences, des arts et des métiers </a:t>
            </a:r>
            <a:r>
              <a:rPr lang="en-US" sz="2400" dirty="0" smtClean="0"/>
              <a:t>(</a:t>
            </a:r>
            <a:r>
              <a:rPr lang="en-US" sz="2400" i="1" dirty="0" err="1" smtClean="0"/>
              <a:t>Encyclopaedia</a:t>
            </a:r>
            <a:r>
              <a:rPr lang="en-US" sz="2400" i="1" dirty="0" smtClean="0"/>
              <a:t>, </a:t>
            </a:r>
            <a:r>
              <a:rPr lang="en-US" sz="2400" i="1" dirty="0"/>
              <a:t>or a Systematic Dictionary of the Sciences, Arts, and Crafts</a:t>
            </a:r>
            <a:r>
              <a:rPr lang="en-US" sz="2400" dirty="0" smtClean="0"/>
              <a:t>), published </a:t>
            </a:r>
            <a:r>
              <a:rPr lang="en-US" sz="2400" dirty="0"/>
              <a:t>in France between 1751 and 1772, </a:t>
            </a:r>
            <a:r>
              <a:rPr lang="en-US" sz="2400" dirty="0" smtClean="0"/>
              <a:t>edited </a:t>
            </a:r>
            <a:r>
              <a:rPr lang="en-US" sz="2400" dirty="0"/>
              <a:t>by Denis </a:t>
            </a:r>
            <a:r>
              <a:rPr lang="en-US" sz="2400" dirty="0" smtClean="0"/>
              <a:t>Diderot – contributors </a:t>
            </a:r>
            <a:r>
              <a:rPr lang="en-US" sz="2400" dirty="0" err="1" smtClean="0"/>
              <a:t>inc.</a:t>
            </a:r>
            <a:r>
              <a:rPr lang="en-US" sz="2400" dirty="0" smtClean="0"/>
              <a:t> Turgot, Voltaire, Rousseau, Montesquieu </a:t>
            </a:r>
          </a:p>
          <a:p>
            <a:pPr marL="45720" indent="0">
              <a:buNone/>
            </a:pPr>
            <a:endParaRPr lang="en-US" sz="2400" dirty="0" smtClean="0"/>
          </a:p>
          <a:p>
            <a:pPr marL="45720" indent="0">
              <a:buNone/>
            </a:pPr>
            <a:r>
              <a:rPr lang="en-US" sz="2400" dirty="0" smtClean="0"/>
              <a:t>AIMS</a:t>
            </a:r>
            <a:r>
              <a:rPr lang="en-US" sz="2400" dirty="0"/>
              <a:t>: </a:t>
            </a:r>
            <a:endParaRPr lang="en-US" sz="2400" dirty="0" smtClean="0"/>
          </a:p>
          <a:p>
            <a:pPr lvl="1">
              <a:buFont typeface="Arial" panose="020B0604020202020204" pitchFamily="34" charset="0"/>
              <a:buChar char="•"/>
            </a:pPr>
            <a:r>
              <a:rPr lang="en-US" sz="2200" dirty="0" smtClean="0"/>
              <a:t>To </a:t>
            </a:r>
            <a:r>
              <a:rPr lang="en-US" sz="2200" dirty="0"/>
              <a:t>promote a rational scientific reconstruction of  knowledge and society;</a:t>
            </a:r>
          </a:p>
          <a:p>
            <a:pPr lvl="1">
              <a:buFont typeface="Arial" panose="020B0604020202020204" pitchFamily="34" charset="0"/>
              <a:buChar char="•"/>
            </a:pPr>
            <a:r>
              <a:rPr lang="en-US" sz="2200" dirty="0"/>
              <a:t>To purvey and collect original works, views, theories, ideas.</a:t>
            </a:r>
          </a:p>
          <a:p>
            <a:pPr lvl="1">
              <a:buFont typeface="Arial" panose="020B0604020202020204" pitchFamily="34" charset="0"/>
              <a:buChar char="•"/>
            </a:pPr>
            <a:r>
              <a:rPr lang="en-GB" sz="2200" dirty="0"/>
              <a:t>To foster a society of letters;</a:t>
            </a:r>
            <a:endParaRPr lang="en-US" sz="2200" dirty="0"/>
          </a:p>
          <a:p>
            <a:pPr lvl="1">
              <a:buFont typeface="Arial" panose="020B0604020202020204" pitchFamily="34" charset="0"/>
              <a:buChar char="•"/>
            </a:pPr>
            <a:r>
              <a:rPr lang="en-US" sz="2200" dirty="0"/>
              <a:t>To </a:t>
            </a:r>
            <a:r>
              <a:rPr lang="en-US" sz="2200" dirty="0" smtClean="0"/>
              <a:t>“</a:t>
            </a:r>
            <a:r>
              <a:rPr lang="en-US" sz="2200" dirty="0"/>
              <a:t>change the way people think</a:t>
            </a:r>
            <a:r>
              <a:rPr lang="en-US" sz="2200" dirty="0" smtClean="0"/>
              <a:t>” (Diderot)</a:t>
            </a:r>
            <a:endParaRPr lang="en-US" sz="2200" dirty="0"/>
          </a:p>
          <a:p>
            <a:endParaRPr lang="en-GB" sz="2400" dirty="0"/>
          </a:p>
        </p:txBody>
      </p:sp>
      <p:pic>
        <p:nvPicPr>
          <p:cNvPr id="10" name="Picture 9"/>
          <p:cNvPicPr>
            <a:picLocks noChangeAspect="1"/>
          </p:cNvPicPr>
          <p:nvPr/>
        </p:nvPicPr>
        <p:blipFill>
          <a:blip r:embed="rId3"/>
          <a:stretch>
            <a:fillRect/>
          </a:stretch>
        </p:blipFill>
        <p:spPr>
          <a:xfrm>
            <a:off x="8881220" y="1642870"/>
            <a:ext cx="3177430" cy="5191127"/>
          </a:xfrm>
          <a:prstGeom prst="rect">
            <a:avLst/>
          </a:prstGeom>
        </p:spPr>
      </p:pic>
    </p:spTree>
    <p:extLst>
      <p:ext uri="{BB962C8B-B14F-4D97-AF65-F5344CB8AC3E}">
        <p14:creationId xmlns:p14="http://schemas.microsoft.com/office/powerpoint/2010/main" val="2911785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8" y="1642871"/>
            <a:ext cx="8639921" cy="5005579"/>
          </a:xfrm>
        </p:spPr>
        <p:txBody>
          <a:bodyPr>
            <a:noAutofit/>
          </a:bodyPr>
          <a:lstStyle/>
          <a:p>
            <a:pPr marL="45720" indent="0">
              <a:buNone/>
            </a:pPr>
            <a:r>
              <a:rPr lang="en-GB" sz="3000" b="1" dirty="0"/>
              <a:t>‘Political authority’ (1751) </a:t>
            </a:r>
          </a:p>
          <a:p>
            <a:pPr marL="45720" lvl="0" indent="0">
              <a:buNone/>
            </a:pPr>
            <a:endParaRPr lang="en-GB" sz="2400" b="1" dirty="0" smtClean="0"/>
          </a:p>
          <a:p>
            <a:pPr lvl="0"/>
            <a:r>
              <a:rPr lang="en-GB" sz="2400" dirty="0" smtClean="0"/>
              <a:t>What </a:t>
            </a:r>
            <a:r>
              <a:rPr lang="en-GB" sz="2400" dirty="0"/>
              <a:t>does Diderot’s entry on political authority have to say about the acquisition and exercise of power? What are some of the sources of power and authority mentioned by Diderot? What is the relationship between monarchical power (e.g. ‘the prince’) and the state according to Diderot?</a:t>
            </a:r>
          </a:p>
          <a:p>
            <a:pPr lvl="0"/>
            <a:r>
              <a:rPr lang="en-GB" sz="2400" dirty="0"/>
              <a:t>What does Diderot say about reason and virtue?  And how might this relate to broader phenomena associated with the Enlightenment?</a:t>
            </a:r>
          </a:p>
        </p:txBody>
      </p:sp>
      <p:pic>
        <p:nvPicPr>
          <p:cNvPr id="10" name="Picture 9"/>
          <p:cNvPicPr>
            <a:picLocks noChangeAspect="1"/>
          </p:cNvPicPr>
          <p:nvPr/>
        </p:nvPicPr>
        <p:blipFill>
          <a:blip r:embed="rId3"/>
          <a:stretch>
            <a:fillRect/>
          </a:stretch>
        </p:blipFill>
        <p:spPr>
          <a:xfrm>
            <a:off x="8881220" y="1642870"/>
            <a:ext cx="3177430" cy="5191127"/>
          </a:xfrm>
          <a:prstGeom prst="rect">
            <a:avLst/>
          </a:prstGeom>
        </p:spPr>
      </p:pic>
    </p:spTree>
    <p:extLst>
      <p:ext uri="{BB962C8B-B14F-4D97-AF65-F5344CB8AC3E}">
        <p14:creationId xmlns:p14="http://schemas.microsoft.com/office/powerpoint/2010/main" val="11285459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7" y="1642871"/>
            <a:ext cx="9706933" cy="5005579"/>
          </a:xfrm>
        </p:spPr>
        <p:txBody>
          <a:bodyPr>
            <a:normAutofit fontScale="70000" lnSpcReduction="20000"/>
          </a:bodyPr>
          <a:lstStyle/>
          <a:p>
            <a:pPr marL="45720" indent="0" algn="r">
              <a:buNone/>
            </a:pPr>
            <a:r>
              <a:rPr lang="en-US" sz="3100" b="1" dirty="0" smtClean="0"/>
              <a:t>‘Political Authority’ by Diderot (1751)</a:t>
            </a:r>
          </a:p>
          <a:p>
            <a:pPr marL="45720" indent="0" algn="just">
              <a:buNone/>
            </a:pPr>
            <a:r>
              <a:rPr lang="en-US" sz="3100" b="1" dirty="0" smtClean="0"/>
              <a:t>No </a:t>
            </a:r>
            <a:r>
              <a:rPr lang="en-US" sz="3100" b="1" dirty="0"/>
              <a:t>man has received from nature the right to command others. Liberty is a gift from heaven, and each individual of the same species has the right to enjoy it as soon as he enjoys the use of reaso</a:t>
            </a:r>
            <a:r>
              <a:rPr lang="en-US" sz="3100" dirty="0"/>
              <a:t>n. </a:t>
            </a:r>
            <a:endParaRPr lang="en-US" sz="3100" dirty="0" smtClean="0"/>
          </a:p>
          <a:p>
            <a:pPr marL="45720" indent="0" algn="just">
              <a:buNone/>
            </a:pPr>
            <a:r>
              <a:rPr lang="en-US" sz="3100" dirty="0"/>
              <a:t>	</a:t>
            </a:r>
            <a:r>
              <a:rPr lang="en-US" sz="3100" dirty="0" smtClean="0"/>
              <a:t>… Power </a:t>
            </a:r>
            <a:r>
              <a:rPr lang="en-US" sz="3100" dirty="0"/>
              <a:t>that is acquired by violence is only usurpation and only lasts as long as the force of the individual who commands can prevail over the force of those who obey; in such a way that if the latter become in their turn the strongest party and then shake off the </a:t>
            </a:r>
            <a:r>
              <a:rPr lang="en-US" sz="3100" dirty="0" smtClean="0"/>
              <a:t>yoke.</a:t>
            </a:r>
          </a:p>
          <a:p>
            <a:pPr marL="45720" indent="0" algn="just">
              <a:buNone/>
            </a:pPr>
            <a:r>
              <a:rPr lang="en-US" sz="3100" dirty="0"/>
              <a:t>	</a:t>
            </a:r>
            <a:r>
              <a:rPr lang="en-US" sz="3100" dirty="0" smtClean="0"/>
              <a:t>… Power </a:t>
            </a:r>
            <a:r>
              <a:rPr lang="en-US" sz="3100" dirty="0"/>
              <a:t>that comes from the </a:t>
            </a:r>
            <a:r>
              <a:rPr lang="en-US" sz="3100" b="1" dirty="0"/>
              <a:t>consent of the people</a:t>
            </a:r>
            <a:r>
              <a:rPr lang="en-US" sz="3100" dirty="0"/>
              <a:t> </a:t>
            </a:r>
            <a:r>
              <a:rPr lang="en-US" sz="3100" dirty="0" smtClean="0"/>
              <a:t>necessarily </a:t>
            </a:r>
            <a:r>
              <a:rPr lang="en-US" sz="3100" dirty="0"/>
              <a:t>presupposes certain conditions that make its use </a:t>
            </a:r>
            <a:r>
              <a:rPr lang="en-US" sz="3100" b="1" dirty="0"/>
              <a:t>legitimate</a:t>
            </a:r>
            <a:r>
              <a:rPr lang="en-US" sz="3100" dirty="0"/>
              <a:t>, </a:t>
            </a:r>
            <a:r>
              <a:rPr lang="en-US" sz="3100" b="1" dirty="0"/>
              <a:t>useful</a:t>
            </a:r>
            <a:r>
              <a:rPr lang="en-US" sz="3100" dirty="0"/>
              <a:t> to society, advantageous to the republic, and set and restrict it between limits: for man must not nor cannot give himself entirely and without reserve to another man, because he has a master superior to everything, to whom he alone belongs in his entire </a:t>
            </a:r>
            <a:r>
              <a:rPr lang="en-US" sz="3100" dirty="0" smtClean="0"/>
              <a:t>being.</a:t>
            </a:r>
            <a:endParaRPr lang="en-GB" sz="2400" dirty="0"/>
          </a:p>
        </p:txBody>
      </p:sp>
      <p:pic>
        <p:nvPicPr>
          <p:cNvPr id="10" name="Picture 9"/>
          <p:cNvPicPr>
            <a:picLocks noChangeAspect="1"/>
          </p:cNvPicPr>
          <p:nvPr/>
        </p:nvPicPr>
        <p:blipFill>
          <a:blip r:embed="rId3"/>
          <a:stretch>
            <a:fillRect/>
          </a:stretch>
        </p:blipFill>
        <p:spPr>
          <a:xfrm>
            <a:off x="10148558" y="1642872"/>
            <a:ext cx="1833891" cy="2996120"/>
          </a:xfrm>
          <a:prstGeom prst="rect">
            <a:avLst/>
          </a:prstGeom>
        </p:spPr>
      </p:pic>
      <p:pic>
        <p:nvPicPr>
          <p:cNvPr id="4" name="Picture 3"/>
          <p:cNvPicPr>
            <a:picLocks noChangeAspect="1"/>
          </p:cNvPicPr>
          <p:nvPr/>
        </p:nvPicPr>
        <p:blipFill>
          <a:blip r:embed="rId4"/>
          <a:stretch>
            <a:fillRect/>
          </a:stretch>
        </p:blipFill>
        <p:spPr>
          <a:xfrm>
            <a:off x="10148558" y="4369544"/>
            <a:ext cx="1833891" cy="2278906"/>
          </a:xfrm>
          <a:prstGeom prst="rect">
            <a:avLst/>
          </a:prstGeom>
        </p:spPr>
      </p:pic>
    </p:spTree>
    <p:extLst>
      <p:ext uri="{BB962C8B-B14F-4D97-AF65-F5344CB8AC3E}">
        <p14:creationId xmlns:p14="http://schemas.microsoft.com/office/powerpoint/2010/main" val="7944413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30752" y="1698523"/>
            <a:ext cx="4414925" cy="5021766"/>
          </a:xfrm>
        </p:spPr>
        <p:txBody>
          <a:bodyPr>
            <a:normAutofit fontScale="92500" lnSpcReduction="10000"/>
          </a:bodyPr>
          <a:lstStyle/>
          <a:p>
            <a:r>
              <a:rPr lang="en-GB" sz="2500" dirty="0" smtClean="0"/>
              <a:t>CATHERINE THE GREAT (1729-96); Empress of Russia:</a:t>
            </a:r>
          </a:p>
          <a:p>
            <a:pPr marL="320040" lvl="1" indent="0" algn="r">
              <a:buNone/>
            </a:pPr>
            <a:r>
              <a:rPr lang="en-GB" sz="3000" dirty="0" smtClean="0"/>
              <a:t>	“ … </a:t>
            </a:r>
            <a:r>
              <a:rPr lang="en-US" sz="3000" dirty="0" smtClean="0"/>
              <a:t>the </a:t>
            </a:r>
            <a:r>
              <a:rPr lang="en-US" sz="3000" dirty="0"/>
              <a:t>aim of the </a:t>
            </a:r>
            <a:r>
              <a:rPr lang="en-US" sz="3000" i="1" dirty="0"/>
              <a:t>philosophes</a:t>
            </a:r>
            <a:r>
              <a:rPr lang="en-US" sz="3000" dirty="0"/>
              <a:t> was to overturn all thrones, and that the </a:t>
            </a:r>
            <a:r>
              <a:rPr lang="en-US" sz="3000" i="1" dirty="0" err="1"/>
              <a:t>Encyclopédie</a:t>
            </a:r>
            <a:r>
              <a:rPr lang="en-US" sz="3000" dirty="0"/>
              <a:t> was written with no other end in view than to destroy all kings and all religions</a:t>
            </a:r>
            <a:r>
              <a:rPr lang="en-GB" sz="3000" dirty="0" smtClean="0"/>
              <a:t>.” (1794)</a:t>
            </a:r>
          </a:p>
        </p:txBody>
      </p:sp>
      <p:pic>
        <p:nvPicPr>
          <p:cNvPr id="5" name="Content Placeholder 4" descr="210px-Johann-Baptist_Lampi_d__%C3%84__007.jpg"/>
          <p:cNvPicPr>
            <a:picLocks noGrp="1" noChangeAspect="1"/>
          </p:cNvPicPr>
          <p:nvPr>
            <p:ph sz="half" idx="2"/>
          </p:nvPr>
        </p:nvPicPr>
        <p:blipFill>
          <a:blip r:embed="rId3" cstate="print"/>
          <a:stretch>
            <a:fillRect/>
          </a:stretch>
        </p:blipFill>
        <p:spPr>
          <a:xfrm>
            <a:off x="4210050" y="1698523"/>
            <a:ext cx="2920702" cy="3850016"/>
          </a:xfrm>
        </p:spPr>
      </p:pic>
      <p:sp>
        <p:nvSpPr>
          <p:cNvPr id="8" name="Title 2"/>
          <p:cNvSpPr>
            <a:spLocks noGrp="1"/>
          </p:cNvSpPr>
          <p:nvPr>
            <p:ph type="title"/>
          </p:nvPr>
        </p:nvSpPr>
        <p:spPr>
          <a:xfrm>
            <a:off x="508000" y="355847"/>
            <a:ext cx="11175013" cy="1054394"/>
          </a:xfrm>
        </p:spPr>
        <p:txBody>
          <a:bodyPr/>
          <a:lstStyle/>
          <a:p>
            <a:r>
              <a:rPr lang="en-GB" dirty="0" smtClean="0"/>
              <a:t>Road to revolution: revolutionary ideology - Enlightenment</a:t>
            </a:r>
            <a:endParaRPr lang="en-US" i="1" dirty="0"/>
          </a:p>
        </p:txBody>
      </p:sp>
      <p:pic>
        <p:nvPicPr>
          <p:cNvPr id="2" name="Picture 1"/>
          <p:cNvPicPr>
            <a:picLocks noChangeAspect="1"/>
          </p:cNvPicPr>
          <p:nvPr/>
        </p:nvPicPr>
        <p:blipFill>
          <a:blip r:embed="rId4"/>
          <a:stretch>
            <a:fillRect/>
          </a:stretch>
        </p:blipFill>
        <p:spPr>
          <a:xfrm>
            <a:off x="761388" y="1677087"/>
            <a:ext cx="2367402" cy="3871452"/>
          </a:xfrm>
          <a:prstGeom prst="rect">
            <a:avLst/>
          </a:prstGeom>
        </p:spPr>
      </p:pic>
    </p:spTree>
    <p:extLst>
      <p:ext uri="{BB962C8B-B14F-4D97-AF65-F5344CB8AC3E}">
        <p14:creationId xmlns:p14="http://schemas.microsoft.com/office/powerpoint/2010/main" val="36735326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381067" y="3714728"/>
            <a:ext cx="2525183" cy="1645920"/>
          </a:xfrm>
        </p:spPr>
        <p:txBody>
          <a:bodyPr>
            <a:normAutofit fontScale="92500" lnSpcReduction="10000"/>
          </a:bodyPr>
          <a:lstStyle/>
          <a:p>
            <a:r>
              <a:rPr lang="en-GB" dirty="0" smtClean="0"/>
              <a:t>‘</a:t>
            </a:r>
            <a:r>
              <a:rPr lang="en-GB" sz="2400" dirty="0" smtClean="0"/>
              <a:t>On the Question: What is Enlightenment?’ (1784)</a:t>
            </a:r>
            <a:endParaRPr lang="en-US" sz="2400" dirty="0"/>
          </a:p>
        </p:txBody>
      </p:sp>
      <p:sp>
        <p:nvSpPr>
          <p:cNvPr id="4" name="Title 2"/>
          <p:cNvSpPr txBox="1">
            <a:spLocks/>
          </p:cNvSpPr>
          <p:nvPr/>
        </p:nvSpPr>
        <p:spPr>
          <a:xfrm>
            <a:off x="508000" y="355847"/>
            <a:ext cx="11175013" cy="1054394"/>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r>
              <a:rPr lang="en-GB" dirty="0" smtClean="0"/>
              <a:t>‘What is Enlightenment?’</a:t>
            </a:r>
            <a:endParaRPr lang="en-US" i="1" dirty="0"/>
          </a:p>
        </p:txBody>
      </p:sp>
      <p:pic>
        <p:nvPicPr>
          <p:cNvPr id="5" name="Picture 4"/>
          <p:cNvPicPr>
            <a:picLocks noChangeAspect="1"/>
          </p:cNvPicPr>
          <p:nvPr/>
        </p:nvPicPr>
        <p:blipFill>
          <a:blip r:embed="rId3"/>
          <a:stretch>
            <a:fillRect/>
          </a:stretch>
        </p:blipFill>
        <p:spPr>
          <a:xfrm>
            <a:off x="5410910" y="1410241"/>
            <a:ext cx="3529890" cy="4608975"/>
          </a:xfrm>
          <a:prstGeom prst="rect">
            <a:avLst/>
          </a:prstGeom>
        </p:spPr>
      </p:pic>
      <p:sp>
        <p:nvSpPr>
          <p:cNvPr id="6" name="Rectangle 5"/>
          <p:cNvSpPr/>
          <p:nvPr/>
        </p:nvSpPr>
        <p:spPr>
          <a:xfrm>
            <a:off x="9550400" y="502300"/>
            <a:ext cx="2355850" cy="2677656"/>
          </a:xfrm>
          <a:prstGeom prst="rect">
            <a:avLst/>
          </a:prstGeom>
        </p:spPr>
        <p:txBody>
          <a:bodyPr wrap="square">
            <a:spAutoFit/>
          </a:bodyPr>
          <a:lstStyle/>
          <a:p>
            <a:r>
              <a:rPr lang="de-DE" sz="2800" dirty="0">
                <a:solidFill>
                  <a:schemeClr val="bg1"/>
                </a:solidFill>
              </a:rPr>
              <a:t>IMMANUEL KANT (1724-1804</a:t>
            </a:r>
            <a:r>
              <a:rPr lang="de-DE" sz="2800" dirty="0" smtClean="0">
                <a:solidFill>
                  <a:schemeClr val="bg1"/>
                </a:solidFill>
              </a:rPr>
              <a:t>) Prussian (German) philosopher</a:t>
            </a:r>
            <a:endParaRPr lang="de-DE" sz="2800" dirty="0">
              <a:solidFill>
                <a:schemeClr val="bg1"/>
              </a:solidFill>
            </a:endParaRPr>
          </a:p>
        </p:txBody>
      </p:sp>
      <p:sp>
        <p:nvSpPr>
          <p:cNvPr id="7" name="Rectangle 6"/>
          <p:cNvSpPr/>
          <p:nvPr/>
        </p:nvSpPr>
        <p:spPr>
          <a:xfrm>
            <a:off x="675999" y="1841128"/>
            <a:ext cx="3616601" cy="4524315"/>
          </a:xfrm>
          <a:prstGeom prst="rect">
            <a:avLst/>
          </a:prstGeom>
        </p:spPr>
        <p:txBody>
          <a:bodyPr wrap="square">
            <a:spAutoFit/>
          </a:bodyPr>
          <a:lstStyle/>
          <a:p>
            <a:pPr lvl="0"/>
            <a:r>
              <a:rPr lang="en-GB" sz="2400" dirty="0"/>
              <a:t>What is Kant’s argument? What does he say enlightenment ‘is’ and ‘is not’? How does he distinguish between ‘an age of enlighten</a:t>
            </a:r>
            <a:r>
              <a:rPr lang="en-GB" sz="2400" i="1" u="sng" dirty="0"/>
              <a:t>ment</a:t>
            </a:r>
            <a:r>
              <a:rPr lang="en-GB" sz="2400" dirty="0"/>
              <a:t>’ and ‘an enlighten</a:t>
            </a:r>
            <a:r>
              <a:rPr lang="en-GB" sz="2400" i="1" u="sng" dirty="0"/>
              <a:t>ed</a:t>
            </a:r>
            <a:r>
              <a:rPr lang="en-GB" sz="2400" dirty="0"/>
              <a:t> age’? What metaphors or rhetorical devices does Kant use to explain his ideas about enlightenment?</a:t>
            </a:r>
          </a:p>
        </p:txBody>
      </p:sp>
    </p:spTree>
    <p:extLst>
      <p:ext uri="{BB962C8B-B14F-4D97-AF65-F5344CB8AC3E}">
        <p14:creationId xmlns:p14="http://schemas.microsoft.com/office/powerpoint/2010/main" val="32704765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08000" y="1656859"/>
            <a:ext cx="2912533" cy="5021609"/>
          </a:xfrm>
          <a:prstGeom prst="rect">
            <a:avLst/>
          </a:prstGeom>
        </p:spPr>
      </p:pic>
      <p:sp>
        <p:nvSpPr>
          <p:cNvPr id="3" name="Title 2"/>
          <p:cNvSpPr>
            <a:spLocks noGrp="1"/>
          </p:cNvSpPr>
          <p:nvPr>
            <p:ph type="title"/>
          </p:nvPr>
        </p:nvSpPr>
        <p:spPr/>
        <p:txBody>
          <a:bodyPr/>
          <a:lstStyle/>
          <a:p>
            <a:r>
              <a:rPr lang="en-GB" dirty="0" smtClean="0"/>
              <a:t>1066 and all that</a:t>
            </a:r>
            <a:endParaRPr lang="en-GB" dirty="0"/>
          </a:p>
        </p:txBody>
      </p:sp>
      <p:pic>
        <p:nvPicPr>
          <p:cNvPr id="6" name="Picture 5"/>
          <p:cNvPicPr>
            <a:picLocks noChangeAspect="1"/>
          </p:cNvPicPr>
          <p:nvPr/>
        </p:nvPicPr>
        <p:blipFill>
          <a:blip r:embed="rId3"/>
          <a:stretch>
            <a:fillRect/>
          </a:stretch>
        </p:blipFill>
        <p:spPr>
          <a:xfrm>
            <a:off x="6063587" y="1656858"/>
            <a:ext cx="3896769" cy="5021609"/>
          </a:xfrm>
          <a:prstGeom prst="rect">
            <a:avLst/>
          </a:prstGeom>
        </p:spPr>
      </p:pic>
      <p:sp>
        <p:nvSpPr>
          <p:cNvPr id="8" name="Rectangle 7"/>
          <p:cNvSpPr/>
          <p:nvPr/>
        </p:nvSpPr>
        <p:spPr>
          <a:xfrm>
            <a:off x="3420533" y="1800997"/>
            <a:ext cx="2426193" cy="2366666"/>
          </a:xfrm>
          <a:prstGeom prst="rect">
            <a:avLst/>
          </a:prstGeom>
        </p:spPr>
        <p:txBody>
          <a:bodyPr wrap="square">
            <a:spAutoFit/>
          </a:bodyPr>
          <a:lstStyle/>
          <a:p>
            <a:r>
              <a:rPr lang="en-GB" i="1" dirty="0" smtClean="0"/>
              <a:t>1066 and All That: A Memorable History of England, Comprising </a:t>
            </a:r>
            <a:r>
              <a:rPr lang="en-GB" i="1" dirty="0"/>
              <a:t>A</a:t>
            </a:r>
            <a:r>
              <a:rPr lang="en-GB" i="1" dirty="0" smtClean="0"/>
              <a:t>ll the Parts You Can Remember, including 103 Good Things, 5 Bad Kings and 2 Genuine Dates </a:t>
            </a:r>
            <a:r>
              <a:rPr lang="en-GB" dirty="0" smtClean="0"/>
              <a:t>(1930)</a:t>
            </a:r>
            <a:endParaRPr lang="en-GB" i="1" dirty="0"/>
          </a:p>
        </p:txBody>
      </p:sp>
      <p:sp>
        <p:nvSpPr>
          <p:cNvPr id="9" name="Rectangle 8"/>
          <p:cNvSpPr/>
          <p:nvPr/>
        </p:nvSpPr>
        <p:spPr>
          <a:xfrm>
            <a:off x="10159999" y="2060999"/>
            <a:ext cx="1371601" cy="1754326"/>
          </a:xfrm>
          <a:prstGeom prst="rect">
            <a:avLst/>
          </a:prstGeom>
        </p:spPr>
        <p:txBody>
          <a:bodyPr wrap="square">
            <a:spAutoFit/>
          </a:bodyPr>
          <a:lstStyle/>
          <a:p>
            <a:r>
              <a:rPr lang="en-GB" i="1" dirty="0" smtClean="0"/>
              <a:t>Our Island Story: A Child's History of England </a:t>
            </a:r>
            <a:r>
              <a:rPr lang="en-GB" dirty="0" smtClean="0"/>
              <a:t>(1905)</a:t>
            </a:r>
            <a:endParaRPr lang="en-GB" i="1" dirty="0"/>
          </a:p>
        </p:txBody>
      </p:sp>
    </p:spTree>
    <p:extLst>
      <p:ext uri="{BB962C8B-B14F-4D97-AF65-F5344CB8AC3E}">
        <p14:creationId xmlns:p14="http://schemas.microsoft.com/office/powerpoint/2010/main" val="12085212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849" y="1742538"/>
            <a:ext cx="11563351" cy="4848762"/>
          </a:xfrm>
        </p:spPr>
        <p:txBody>
          <a:bodyPr>
            <a:normAutofit/>
          </a:bodyPr>
          <a:lstStyle/>
          <a:p>
            <a:pPr marL="45720" indent="0">
              <a:buNone/>
            </a:pPr>
            <a:r>
              <a:rPr lang="en-GB" sz="2800" b="1" dirty="0" smtClean="0"/>
              <a:t>Political crisis </a:t>
            </a:r>
            <a:endParaRPr lang="en-GB" sz="2800" dirty="0"/>
          </a:p>
          <a:p>
            <a:pPr marL="45720" indent="0">
              <a:buNone/>
            </a:pPr>
            <a:r>
              <a:rPr lang="en-GB" sz="2800" dirty="0" smtClean="0"/>
              <a:t>Status quo no longer tenable to Third Estate</a:t>
            </a:r>
          </a:p>
          <a:p>
            <a:pPr marL="45720" indent="0">
              <a:buNone/>
            </a:pPr>
            <a:endParaRPr lang="en-GB" sz="2800" b="1" dirty="0" smtClean="0"/>
          </a:p>
          <a:p>
            <a:pPr marL="45720" indent="0">
              <a:buNone/>
            </a:pPr>
            <a:r>
              <a:rPr lang="en-GB" sz="2800" b="1" dirty="0" smtClean="0"/>
              <a:t>Economic crisis</a:t>
            </a:r>
          </a:p>
          <a:p>
            <a:pPr marL="45720" indent="0">
              <a:buNone/>
            </a:pPr>
            <a:r>
              <a:rPr lang="en-GB" sz="2800" dirty="0" smtClean="0"/>
              <a:t>Extreme debt – with cost bore by Third Estate</a:t>
            </a:r>
          </a:p>
          <a:p>
            <a:pPr marL="45720" indent="0">
              <a:buNone/>
            </a:pPr>
            <a:endParaRPr lang="en-GB" sz="2800" b="1" dirty="0" smtClean="0"/>
          </a:p>
          <a:p>
            <a:pPr marL="45720" indent="0">
              <a:buNone/>
            </a:pPr>
            <a:r>
              <a:rPr lang="en-GB" sz="2800" b="1" dirty="0" smtClean="0"/>
              <a:t>Intellectual ferment</a:t>
            </a:r>
          </a:p>
          <a:p>
            <a:pPr marL="45720" indent="0">
              <a:buNone/>
            </a:pPr>
            <a:r>
              <a:rPr lang="en-GB" sz="2800" dirty="0" smtClean="0"/>
              <a:t>Flowering of philosophical, scientific and political/ideology ideas which were at odds with organisation of </a:t>
            </a:r>
            <a:r>
              <a:rPr lang="en-GB" sz="2800" i="1" dirty="0" err="1" smtClean="0"/>
              <a:t>Ancien</a:t>
            </a:r>
            <a:r>
              <a:rPr lang="en-GB" sz="2800" i="1" dirty="0" smtClean="0"/>
              <a:t> Regime </a:t>
            </a:r>
            <a:endParaRPr lang="en-US" sz="2800" dirty="0"/>
          </a:p>
        </p:txBody>
      </p:sp>
      <p:sp>
        <p:nvSpPr>
          <p:cNvPr id="3" name="Title 2"/>
          <p:cNvSpPr>
            <a:spLocks noGrp="1"/>
          </p:cNvSpPr>
          <p:nvPr>
            <p:ph type="title"/>
          </p:nvPr>
        </p:nvSpPr>
        <p:spPr/>
        <p:txBody>
          <a:bodyPr/>
          <a:lstStyle/>
          <a:p>
            <a:r>
              <a:rPr lang="en-GB" dirty="0" smtClean="0"/>
              <a:t>France 1789: A Revolutionary climate</a:t>
            </a:r>
            <a:endParaRPr lang="en-US" dirty="0"/>
          </a:p>
        </p:txBody>
      </p:sp>
    </p:spTree>
    <p:extLst>
      <p:ext uri="{BB962C8B-B14F-4D97-AF65-F5344CB8AC3E}">
        <p14:creationId xmlns:p14="http://schemas.microsoft.com/office/powerpoint/2010/main" val="19816862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849" y="1742538"/>
            <a:ext cx="11563351" cy="4848762"/>
          </a:xfrm>
        </p:spPr>
        <p:txBody>
          <a:bodyPr>
            <a:normAutofit/>
          </a:bodyPr>
          <a:lstStyle/>
          <a:p>
            <a:pPr marL="45720" indent="0">
              <a:buNone/>
            </a:pPr>
            <a:r>
              <a:rPr lang="en-GB" sz="2800" b="1" dirty="0" smtClean="0"/>
              <a:t>Social crisis </a:t>
            </a:r>
          </a:p>
          <a:p>
            <a:pPr marL="45720" indent="0">
              <a:buNone/>
            </a:pPr>
            <a:r>
              <a:rPr lang="en-GB" sz="2800" dirty="0" smtClean="0"/>
              <a:t>Bad harvests 1788</a:t>
            </a:r>
          </a:p>
          <a:p>
            <a:pPr>
              <a:buFontTx/>
              <a:buChar char="-"/>
            </a:pPr>
            <a:r>
              <a:rPr lang="en-GB" sz="2800" dirty="0" smtClean="0"/>
              <a:t>Rural peasantry impoverished</a:t>
            </a:r>
          </a:p>
          <a:p>
            <a:pPr>
              <a:buFontTx/>
              <a:buChar char="-"/>
            </a:pPr>
            <a:r>
              <a:rPr lang="en-GB" sz="2800" dirty="0" smtClean="0"/>
              <a:t>Rising costs of food effect urban labouring masses most acutely</a:t>
            </a:r>
          </a:p>
          <a:p>
            <a:pPr>
              <a:buFontTx/>
              <a:buChar char="-"/>
            </a:pPr>
            <a:r>
              <a:rPr lang="en-GB" sz="2800" dirty="0" smtClean="0"/>
              <a:t>‘Food riots’ in Paris</a:t>
            </a:r>
            <a:endParaRPr lang="en-GB" sz="2800" dirty="0"/>
          </a:p>
        </p:txBody>
      </p:sp>
      <p:sp>
        <p:nvSpPr>
          <p:cNvPr id="3" name="Title 2"/>
          <p:cNvSpPr>
            <a:spLocks noGrp="1"/>
          </p:cNvSpPr>
          <p:nvPr>
            <p:ph type="title"/>
          </p:nvPr>
        </p:nvSpPr>
        <p:spPr/>
        <p:txBody>
          <a:bodyPr/>
          <a:lstStyle/>
          <a:p>
            <a:r>
              <a:rPr lang="en-GB" dirty="0" smtClean="0"/>
              <a:t>France 1789: A Revolutionary climate</a:t>
            </a:r>
            <a:endParaRPr lang="en-US" dirty="0"/>
          </a:p>
        </p:txBody>
      </p:sp>
    </p:spTree>
    <p:extLst>
      <p:ext uri="{BB962C8B-B14F-4D97-AF65-F5344CB8AC3E}">
        <p14:creationId xmlns:p14="http://schemas.microsoft.com/office/powerpoint/2010/main" val="5351119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694376"/>
            <a:ext cx="6324600" cy="4896924"/>
          </a:xfrm>
        </p:spPr>
        <p:txBody>
          <a:bodyPr>
            <a:normAutofit fontScale="92500" lnSpcReduction="10000"/>
          </a:bodyPr>
          <a:lstStyle/>
          <a:p>
            <a:r>
              <a:rPr lang="en-GB" sz="2800" dirty="0" smtClean="0"/>
              <a:t>Amidst this fervour, Louis XVI called a meeting of the Estates General – first since 1614</a:t>
            </a:r>
          </a:p>
          <a:p>
            <a:endParaRPr lang="en-GB" sz="2800" dirty="0"/>
          </a:p>
          <a:p>
            <a:r>
              <a:rPr lang="en-GB" sz="2800" dirty="0" smtClean="0"/>
              <a:t>Elections held to decide Third Estates delegation – majority of delegates were of upper echelons of Third Estate: </a:t>
            </a:r>
            <a:r>
              <a:rPr lang="en-US" sz="2800" dirty="0"/>
              <a:t>lawyers, </a:t>
            </a:r>
            <a:r>
              <a:rPr lang="en-US" sz="2800" dirty="0" smtClean="0"/>
              <a:t>landowners, merchants or skilled manufacturers</a:t>
            </a:r>
          </a:p>
          <a:p>
            <a:endParaRPr lang="en-GB" sz="2800" dirty="0"/>
          </a:p>
          <a:p>
            <a:r>
              <a:rPr lang="en-GB" sz="2800" dirty="0" smtClean="0"/>
              <a:t>Estates General convened </a:t>
            </a:r>
            <a:r>
              <a:rPr lang="en-GB" sz="2800" dirty="0"/>
              <a:t>at Salle des </a:t>
            </a:r>
            <a:r>
              <a:rPr lang="en-GB" sz="2800" dirty="0" err="1" smtClean="0"/>
              <a:t>États</a:t>
            </a:r>
            <a:r>
              <a:rPr lang="en-GB" sz="2800" dirty="0" smtClean="0"/>
              <a:t>, Versailles </a:t>
            </a:r>
            <a:r>
              <a:rPr lang="en-GB" sz="2800" dirty="0"/>
              <a:t>on </a:t>
            </a:r>
            <a:r>
              <a:rPr lang="en-GB" sz="2800" dirty="0" smtClean="0"/>
              <a:t>May 5 1789</a:t>
            </a:r>
            <a:endParaRPr lang="en-US" sz="2800" dirty="0"/>
          </a:p>
        </p:txBody>
      </p:sp>
      <p:sp>
        <p:nvSpPr>
          <p:cNvPr id="3" name="Title 2"/>
          <p:cNvSpPr>
            <a:spLocks noGrp="1"/>
          </p:cNvSpPr>
          <p:nvPr>
            <p:ph type="title"/>
          </p:nvPr>
        </p:nvSpPr>
        <p:spPr/>
        <p:txBody>
          <a:bodyPr/>
          <a:lstStyle/>
          <a:p>
            <a:r>
              <a:rPr lang="en-GB" dirty="0" smtClean="0"/>
              <a:t>Revolutionary timeline: estates general</a:t>
            </a:r>
            <a:endParaRPr lang="en-US" dirty="0"/>
          </a:p>
        </p:txBody>
      </p:sp>
      <p:pic>
        <p:nvPicPr>
          <p:cNvPr id="8" name="Picture 7"/>
          <p:cNvPicPr>
            <a:picLocks noChangeAspect="1"/>
          </p:cNvPicPr>
          <p:nvPr/>
        </p:nvPicPr>
        <p:blipFill>
          <a:blip r:embed="rId3"/>
          <a:stretch>
            <a:fillRect/>
          </a:stretch>
        </p:blipFill>
        <p:spPr>
          <a:xfrm>
            <a:off x="6553200" y="1694376"/>
            <a:ext cx="5395912" cy="3036457"/>
          </a:xfrm>
          <a:prstGeom prst="rect">
            <a:avLst/>
          </a:prstGeom>
        </p:spPr>
      </p:pic>
      <p:sp>
        <p:nvSpPr>
          <p:cNvPr id="9" name="Rectangle 8"/>
          <p:cNvSpPr/>
          <p:nvPr/>
        </p:nvSpPr>
        <p:spPr>
          <a:xfrm>
            <a:off x="7067550" y="5014969"/>
            <a:ext cx="4881562" cy="646332"/>
          </a:xfrm>
          <a:prstGeom prst="rect">
            <a:avLst/>
          </a:prstGeom>
        </p:spPr>
        <p:txBody>
          <a:bodyPr wrap="square">
            <a:spAutoFit/>
          </a:bodyPr>
          <a:lstStyle/>
          <a:p>
            <a:r>
              <a:rPr lang="en-US" dirty="0"/>
              <a:t>Painting by </a:t>
            </a:r>
            <a:r>
              <a:rPr lang="en-US" dirty="0" err="1"/>
              <a:t>Auguste</a:t>
            </a:r>
            <a:r>
              <a:rPr lang="en-US" dirty="0"/>
              <a:t> </a:t>
            </a:r>
            <a:r>
              <a:rPr lang="en-US" dirty="0" err="1"/>
              <a:t>Couder</a:t>
            </a:r>
            <a:r>
              <a:rPr lang="en-US" dirty="0"/>
              <a:t> showing the opening of the Estates-General</a:t>
            </a:r>
          </a:p>
        </p:txBody>
      </p:sp>
    </p:spTree>
    <p:extLst>
      <p:ext uri="{BB962C8B-B14F-4D97-AF65-F5344CB8AC3E}">
        <p14:creationId xmlns:p14="http://schemas.microsoft.com/office/powerpoint/2010/main" val="32777895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437236" y="4590526"/>
            <a:ext cx="2575775" cy="1718595"/>
          </a:xfrm>
        </p:spPr>
        <p:txBody>
          <a:bodyPr/>
          <a:lstStyle/>
          <a:p>
            <a:r>
              <a:rPr lang="en-US" sz="2800" dirty="0" smtClean="0"/>
              <a:t>‘What is the third Estate?’</a:t>
            </a:r>
            <a:br>
              <a:rPr lang="en-US" sz="2800" dirty="0" smtClean="0"/>
            </a:br>
            <a:r>
              <a:rPr lang="en-US" sz="2800" dirty="0"/>
              <a:t/>
            </a:r>
            <a:br>
              <a:rPr lang="en-US" sz="2800" dirty="0"/>
            </a:br>
            <a:r>
              <a:rPr lang="en-US" sz="2800" dirty="0"/>
              <a:t>Pamphlet by </a:t>
            </a:r>
            <a:r>
              <a:rPr lang="en-US" sz="2800" dirty="0" err="1"/>
              <a:t>Abbé</a:t>
            </a:r>
            <a:r>
              <a:rPr lang="en-US" sz="2800" dirty="0"/>
              <a:t> Emmanuel Joseph Sieyès, January 1789</a:t>
            </a:r>
            <a:br>
              <a:rPr lang="en-US" sz="2800" dirty="0"/>
            </a:br>
            <a:endParaRPr lang="en-US" sz="2800" dirty="0"/>
          </a:p>
        </p:txBody>
      </p:sp>
      <p:pic>
        <p:nvPicPr>
          <p:cNvPr id="8" name="Content Placeholder 7"/>
          <p:cNvPicPr>
            <a:picLocks noGrp="1" noChangeAspect="1"/>
          </p:cNvPicPr>
          <p:nvPr>
            <p:ph idx="1"/>
          </p:nvPr>
        </p:nvPicPr>
        <p:blipFill>
          <a:blip r:embed="rId3"/>
          <a:stretch>
            <a:fillRect/>
          </a:stretch>
        </p:blipFill>
        <p:spPr>
          <a:xfrm>
            <a:off x="420284" y="299602"/>
            <a:ext cx="3372840" cy="5643998"/>
          </a:xfrm>
          <a:prstGeom prst="rect">
            <a:avLst/>
          </a:prstGeom>
        </p:spPr>
      </p:pic>
      <p:pic>
        <p:nvPicPr>
          <p:cNvPr id="9" name="Picture 8"/>
          <p:cNvPicPr>
            <a:picLocks noChangeAspect="1"/>
          </p:cNvPicPr>
          <p:nvPr/>
        </p:nvPicPr>
        <p:blipFill>
          <a:blip r:embed="rId4"/>
          <a:stretch>
            <a:fillRect/>
          </a:stretch>
        </p:blipFill>
        <p:spPr>
          <a:xfrm>
            <a:off x="3989191" y="299602"/>
            <a:ext cx="4403118" cy="5643998"/>
          </a:xfrm>
          <a:prstGeom prst="rect">
            <a:avLst/>
          </a:prstGeom>
        </p:spPr>
      </p:pic>
    </p:spTree>
    <p:extLst>
      <p:ext uri="{BB962C8B-B14F-4D97-AF65-F5344CB8AC3E}">
        <p14:creationId xmlns:p14="http://schemas.microsoft.com/office/powerpoint/2010/main" val="38244511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694376"/>
            <a:ext cx="5810250" cy="4374232"/>
          </a:xfrm>
        </p:spPr>
        <p:txBody>
          <a:bodyPr>
            <a:normAutofit fontScale="85000" lnSpcReduction="20000"/>
          </a:bodyPr>
          <a:lstStyle/>
          <a:p>
            <a:r>
              <a:rPr lang="en-GB" sz="2800" dirty="0" smtClean="0"/>
              <a:t>Dissatisfied with proceedings, the Third Estate unilaterally declared itself to be a new National Assembly of the people, 17 June 1789</a:t>
            </a:r>
          </a:p>
          <a:p>
            <a:endParaRPr lang="en-GB" sz="2800" dirty="0"/>
          </a:p>
          <a:p>
            <a:r>
              <a:rPr lang="en-GB" sz="2800" dirty="0" smtClean="0"/>
              <a:t>Resisted by monarchy and other two estates</a:t>
            </a:r>
          </a:p>
          <a:p>
            <a:endParaRPr lang="en-GB" sz="2800" dirty="0"/>
          </a:p>
          <a:p>
            <a:r>
              <a:rPr lang="en-GB" sz="2800" dirty="0" smtClean="0"/>
              <a:t>On June 20, National Assembly members were locked out </a:t>
            </a:r>
            <a:r>
              <a:rPr lang="en-GB" sz="2800" dirty="0"/>
              <a:t>of Salle des </a:t>
            </a:r>
            <a:r>
              <a:rPr lang="en-GB" sz="2800" dirty="0" err="1" smtClean="0"/>
              <a:t>États</a:t>
            </a:r>
            <a:r>
              <a:rPr lang="en-GB" sz="2800" dirty="0" smtClean="0"/>
              <a:t> – leads to Tennis Court Oath </a:t>
            </a:r>
            <a:endParaRPr lang="en-US" sz="2800" dirty="0"/>
          </a:p>
        </p:txBody>
      </p:sp>
      <p:sp>
        <p:nvSpPr>
          <p:cNvPr id="3" name="Title 2"/>
          <p:cNvSpPr>
            <a:spLocks noGrp="1"/>
          </p:cNvSpPr>
          <p:nvPr>
            <p:ph type="title"/>
          </p:nvPr>
        </p:nvSpPr>
        <p:spPr/>
        <p:txBody>
          <a:bodyPr/>
          <a:lstStyle/>
          <a:p>
            <a:r>
              <a:rPr lang="en-GB" dirty="0" smtClean="0"/>
              <a:t>Revolutionary timeline: National assembly</a:t>
            </a:r>
            <a:endParaRPr lang="en-US" dirty="0"/>
          </a:p>
        </p:txBody>
      </p:sp>
      <p:pic>
        <p:nvPicPr>
          <p:cNvPr id="4" name="Picture 3"/>
          <p:cNvPicPr>
            <a:picLocks noChangeAspect="1"/>
          </p:cNvPicPr>
          <p:nvPr/>
        </p:nvPicPr>
        <p:blipFill>
          <a:blip r:embed="rId3"/>
          <a:stretch>
            <a:fillRect/>
          </a:stretch>
        </p:blipFill>
        <p:spPr>
          <a:xfrm>
            <a:off x="6095506" y="1694376"/>
            <a:ext cx="5773412" cy="3761558"/>
          </a:xfrm>
          <a:prstGeom prst="rect">
            <a:avLst/>
          </a:prstGeom>
        </p:spPr>
      </p:pic>
      <p:sp>
        <p:nvSpPr>
          <p:cNvPr id="7" name="Rectangle 6"/>
          <p:cNvSpPr/>
          <p:nvPr/>
        </p:nvSpPr>
        <p:spPr>
          <a:xfrm>
            <a:off x="6190059" y="5454165"/>
            <a:ext cx="5745956" cy="1200329"/>
          </a:xfrm>
          <a:prstGeom prst="rect">
            <a:avLst/>
          </a:prstGeom>
        </p:spPr>
        <p:txBody>
          <a:bodyPr wrap="square">
            <a:spAutoFit/>
          </a:bodyPr>
          <a:lstStyle/>
          <a:p>
            <a:r>
              <a:rPr lang="en-US" dirty="0"/>
              <a:t>Drawing by Jacques-Louis David of the Tennis Court </a:t>
            </a:r>
            <a:r>
              <a:rPr lang="en-US" dirty="0" smtClean="0"/>
              <a:t>Oath – </a:t>
            </a:r>
            <a:r>
              <a:rPr lang="en-US" dirty="0"/>
              <a:t>see </a:t>
            </a:r>
            <a:r>
              <a:rPr lang="en-US" dirty="0">
                <a:hlinkClick r:id="rId4"/>
              </a:rPr>
              <a:t>http://</a:t>
            </a:r>
            <a:r>
              <a:rPr lang="en-US" dirty="0" smtClean="0">
                <a:hlinkClick r:id="rId4"/>
              </a:rPr>
              <a:t>pages.uoregon.edu/dluebke/301ModernEurope/TennisCourtOath.html</a:t>
            </a:r>
            <a:r>
              <a:rPr lang="en-US" dirty="0" smtClean="0"/>
              <a:t> for interpretation</a:t>
            </a:r>
            <a:endParaRPr lang="en-US" dirty="0"/>
          </a:p>
        </p:txBody>
      </p:sp>
    </p:spTree>
    <p:extLst>
      <p:ext uri="{BB962C8B-B14F-4D97-AF65-F5344CB8AC3E}">
        <p14:creationId xmlns:p14="http://schemas.microsoft.com/office/powerpoint/2010/main" val="11072833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pic>
        <p:nvPicPr>
          <p:cNvPr id="4" name="Picture 3"/>
          <p:cNvPicPr>
            <a:picLocks noChangeAspect="1"/>
          </p:cNvPicPr>
          <p:nvPr/>
        </p:nvPicPr>
        <p:blipFill>
          <a:blip r:embed="rId3"/>
          <a:stretch>
            <a:fillRect/>
          </a:stretch>
        </p:blipFill>
        <p:spPr>
          <a:xfrm>
            <a:off x="218443" y="176620"/>
            <a:ext cx="8951673" cy="5832294"/>
          </a:xfrm>
          <a:prstGeom prst="rect">
            <a:avLst/>
          </a:prstGeom>
        </p:spPr>
      </p:pic>
      <p:sp>
        <p:nvSpPr>
          <p:cNvPr id="6" name="Content Placeholder 1"/>
          <p:cNvSpPr txBox="1">
            <a:spLocks/>
          </p:cNvSpPr>
          <p:nvPr/>
        </p:nvSpPr>
        <p:spPr>
          <a:xfrm>
            <a:off x="4610100" y="8477250"/>
            <a:ext cx="5810250" cy="4411258"/>
          </a:xfrm>
          <a:prstGeom prst="rect">
            <a:avLst/>
          </a:prstGeom>
        </p:spPr>
        <p:txBody>
          <a:bodyPr vert="horz" lIns="91440" tIns="45720" rIns="91440" bIns="45720" rtlCol="0" anchor="ctr">
            <a:normAutofit/>
          </a:bodyPr>
          <a:lstStyle>
            <a:lvl1pPr marL="0" indent="0" algn="l" defTabSz="914400" rtl="0" eaLnBrk="1" latinLnBrk="0" hangingPunct="1">
              <a:spcBef>
                <a:spcPct val="20000"/>
              </a:spcBef>
              <a:buClr>
                <a:schemeClr val="accent1"/>
              </a:buClr>
              <a:buFont typeface="Wingdings 2" pitchFamily="18" charset="2"/>
              <a:buNone/>
              <a:defRPr sz="2000" kern="1200" spc="150" baseline="0">
                <a:solidFill>
                  <a:schemeClr val="bg2"/>
                </a:solidFill>
                <a:latin typeface="+mn-lt"/>
                <a:ea typeface="+mn-ea"/>
                <a:cs typeface="+mn-cs"/>
              </a:defRPr>
            </a:lvl1pPr>
            <a:lvl2pPr marL="457200" indent="0" algn="l" defTabSz="914400" rtl="0" eaLnBrk="1" latinLnBrk="0" hangingPunct="1">
              <a:spcBef>
                <a:spcPct val="20000"/>
              </a:spcBef>
              <a:buClr>
                <a:schemeClr val="accent2"/>
              </a:buClr>
              <a:buFont typeface="Wingdings" pitchFamily="2" charset="2"/>
              <a:buNone/>
              <a:defRPr sz="1800" kern="1200" spc="100" baseline="0">
                <a:solidFill>
                  <a:schemeClr val="tx1">
                    <a:tint val="75000"/>
                  </a:schemeClr>
                </a:solidFill>
                <a:latin typeface="+mn-lt"/>
                <a:ea typeface="+mn-ea"/>
                <a:cs typeface="+mn-cs"/>
              </a:defRPr>
            </a:lvl2pPr>
            <a:lvl3pPr marL="914400" indent="0" algn="l" defTabSz="914400" rtl="0" eaLnBrk="1" latinLnBrk="0" hangingPunct="1">
              <a:spcBef>
                <a:spcPct val="20000"/>
              </a:spcBef>
              <a:buClr>
                <a:schemeClr val="accent3"/>
              </a:buClr>
              <a:buFont typeface="Wingdings" pitchFamily="2" charset="2"/>
              <a:buNone/>
              <a:defRPr sz="1600" kern="1200" spc="100" baseline="0">
                <a:solidFill>
                  <a:schemeClr val="tx1">
                    <a:tint val="75000"/>
                  </a:schemeClr>
                </a:solidFill>
                <a:latin typeface="+mn-lt"/>
                <a:ea typeface="+mn-ea"/>
                <a:cs typeface="+mn-cs"/>
              </a:defRPr>
            </a:lvl3pPr>
            <a:lvl4pPr marL="1371600" indent="0" algn="l" defTabSz="914400" rtl="0" eaLnBrk="1" latinLnBrk="0" hangingPunct="1">
              <a:spcBef>
                <a:spcPct val="20000"/>
              </a:spcBef>
              <a:buClr>
                <a:schemeClr val="accent4"/>
              </a:buClr>
              <a:buFont typeface="Wingdings" pitchFamily="2" charset="2"/>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buClr>
                <a:schemeClr val="accent6"/>
              </a:buClr>
              <a:buFont typeface="Wingdings" pitchFamily="2" charset="2"/>
              <a:buNone/>
              <a:defRPr sz="1400" kern="1200" spc="100" baseline="0">
                <a:solidFill>
                  <a:schemeClr val="tx1">
                    <a:tint val="75000"/>
                  </a:schemeClr>
                </a:solidFill>
                <a:latin typeface="+mn-lt"/>
                <a:ea typeface="+mn-ea"/>
                <a:cs typeface="+mn-cs"/>
              </a:defRPr>
            </a:lvl5pPr>
            <a:lvl6pPr marL="2286000" indent="0" algn="l" defTabSz="914400" rtl="0" eaLnBrk="1" latinLnBrk="0" hangingPunct="1">
              <a:spcBef>
                <a:spcPct val="20000"/>
              </a:spcBef>
              <a:buClr>
                <a:schemeClr val="accent1"/>
              </a:buClr>
              <a:buFont typeface="Wingdings" pitchFamily="2" charset="2"/>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buClr>
                <a:schemeClr val="accent2"/>
              </a:buClr>
              <a:buFont typeface="Wingdings" pitchFamily="2" charset="2"/>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buClr>
                <a:schemeClr val="accent3"/>
              </a:buClr>
              <a:buFont typeface="Wingdings" pitchFamily="2" charset="2"/>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buClr>
                <a:schemeClr val="accent5"/>
              </a:buClr>
              <a:buFont typeface="Wingdings" pitchFamily="2" charset="2"/>
              <a:buNone/>
              <a:defRPr sz="1400" kern="1200">
                <a:solidFill>
                  <a:schemeClr val="tx1">
                    <a:tint val="75000"/>
                  </a:schemeClr>
                </a:solidFill>
                <a:latin typeface="+mn-lt"/>
                <a:ea typeface="+mn-ea"/>
                <a:cs typeface="+mn-cs"/>
              </a:defRPr>
            </a:lvl9pPr>
          </a:lstStyle>
          <a:p>
            <a:endParaRPr lang="en-US" sz="2800" dirty="0"/>
          </a:p>
        </p:txBody>
      </p:sp>
      <p:sp>
        <p:nvSpPr>
          <p:cNvPr id="7" name="Title 2"/>
          <p:cNvSpPr txBox="1">
            <a:spLocks/>
          </p:cNvSpPr>
          <p:nvPr/>
        </p:nvSpPr>
        <p:spPr>
          <a:xfrm>
            <a:off x="-2055618" y="5835271"/>
            <a:ext cx="12300284"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ctr"/>
            <a:r>
              <a:rPr lang="en-GB" dirty="0" smtClean="0"/>
              <a:t>Tennis court oath by </a:t>
            </a:r>
            <a:r>
              <a:rPr lang="en-GB" dirty="0" err="1" smtClean="0"/>
              <a:t>david</a:t>
            </a:r>
            <a:endParaRPr lang="en-US" dirty="0"/>
          </a:p>
        </p:txBody>
      </p:sp>
      <p:sp>
        <p:nvSpPr>
          <p:cNvPr id="5" name="Text Placeholder 4"/>
          <p:cNvSpPr>
            <a:spLocks noGrp="1"/>
          </p:cNvSpPr>
          <p:nvPr>
            <p:ph type="body" idx="1"/>
          </p:nvPr>
        </p:nvSpPr>
        <p:spPr/>
        <p:txBody>
          <a:bodyPr/>
          <a:lstStyle/>
          <a:p>
            <a:endParaRPr lang="en-GB"/>
          </a:p>
        </p:txBody>
      </p:sp>
      <p:sp>
        <p:nvSpPr>
          <p:cNvPr id="8" name="Text Placeholder 1"/>
          <p:cNvSpPr txBox="1">
            <a:spLocks/>
          </p:cNvSpPr>
          <p:nvPr/>
        </p:nvSpPr>
        <p:spPr>
          <a:xfrm>
            <a:off x="9388664" y="176620"/>
            <a:ext cx="2510568" cy="6404654"/>
          </a:xfrm>
          <a:prstGeom prst="rect">
            <a:avLst/>
          </a:prstGeom>
        </p:spPr>
        <p:txBody>
          <a:bodyPr vert="horz" lIns="91440" tIns="45720" rIns="91440" bIns="45720" rtlCol="0" anchor="ctr">
            <a:normAutofit/>
          </a:bodyPr>
          <a:lstStyle>
            <a:lvl1pPr marL="0" indent="0" algn="l" defTabSz="914400" rtl="0" eaLnBrk="1" latinLnBrk="0" hangingPunct="1">
              <a:spcBef>
                <a:spcPct val="20000"/>
              </a:spcBef>
              <a:buClr>
                <a:schemeClr val="accent1"/>
              </a:buClr>
              <a:buFont typeface="Wingdings 2" pitchFamily="18" charset="2"/>
              <a:buNone/>
              <a:defRPr sz="2000" kern="1200" spc="150" baseline="0">
                <a:solidFill>
                  <a:schemeClr val="bg2"/>
                </a:solidFill>
                <a:latin typeface="+mn-lt"/>
                <a:ea typeface="+mn-ea"/>
                <a:cs typeface="+mn-cs"/>
              </a:defRPr>
            </a:lvl1pPr>
            <a:lvl2pPr marL="457200" indent="0" algn="l" defTabSz="914400" rtl="0" eaLnBrk="1" latinLnBrk="0" hangingPunct="1">
              <a:spcBef>
                <a:spcPct val="20000"/>
              </a:spcBef>
              <a:buClr>
                <a:schemeClr val="accent2"/>
              </a:buClr>
              <a:buFont typeface="Wingdings" pitchFamily="2" charset="2"/>
              <a:buNone/>
              <a:defRPr sz="1800" kern="1200" spc="100" baseline="0">
                <a:solidFill>
                  <a:schemeClr val="tx1">
                    <a:tint val="75000"/>
                  </a:schemeClr>
                </a:solidFill>
                <a:latin typeface="+mn-lt"/>
                <a:ea typeface="+mn-ea"/>
                <a:cs typeface="+mn-cs"/>
              </a:defRPr>
            </a:lvl2pPr>
            <a:lvl3pPr marL="914400" indent="0" algn="l" defTabSz="914400" rtl="0" eaLnBrk="1" latinLnBrk="0" hangingPunct="1">
              <a:spcBef>
                <a:spcPct val="20000"/>
              </a:spcBef>
              <a:buClr>
                <a:schemeClr val="accent3"/>
              </a:buClr>
              <a:buFont typeface="Wingdings" pitchFamily="2" charset="2"/>
              <a:buNone/>
              <a:defRPr sz="1600" kern="1200" spc="100" baseline="0">
                <a:solidFill>
                  <a:schemeClr val="tx1">
                    <a:tint val="75000"/>
                  </a:schemeClr>
                </a:solidFill>
                <a:latin typeface="+mn-lt"/>
                <a:ea typeface="+mn-ea"/>
                <a:cs typeface="+mn-cs"/>
              </a:defRPr>
            </a:lvl3pPr>
            <a:lvl4pPr marL="1371600" indent="0" algn="l" defTabSz="914400" rtl="0" eaLnBrk="1" latinLnBrk="0" hangingPunct="1">
              <a:spcBef>
                <a:spcPct val="20000"/>
              </a:spcBef>
              <a:buClr>
                <a:schemeClr val="accent4"/>
              </a:buClr>
              <a:buFont typeface="Wingdings" pitchFamily="2" charset="2"/>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buClr>
                <a:schemeClr val="accent6"/>
              </a:buClr>
              <a:buFont typeface="Wingdings" pitchFamily="2" charset="2"/>
              <a:buNone/>
              <a:defRPr sz="1400" kern="1200" spc="100" baseline="0">
                <a:solidFill>
                  <a:schemeClr val="tx1">
                    <a:tint val="75000"/>
                  </a:schemeClr>
                </a:solidFill>
                <a:latin typeface="+mn-lt"/>
                <a:ea typeface="+mn-ea"/>
                <a:cs typeface="+mn-cs"/>
              </a:defRPr>
            </a:lvl5pPr>
            <a:lvl6pPr marL="2286000" indent="0" algn="l" defTabSz="914400" rtl="0" eaLnBrk="1" latinLnBrk="0" hangingPunct="1">
              <a:spcBef>
                <a:spcPct val="20000"/>
              </a:spcBef>
              <a:buClr>
                <a:schemeClr val="accent1"/>
              </a:buClr>
              <a:buFont typeface="Wingdings" pitchFamily="2" charset="2"/>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buClr>
                <a:schemeClr val="accent2"/>
              </a:buClr>
              <a:buFont typeface="Wingdings" pitchFamily="2" charset="2"/>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buClr>
                <a:schemeClr val="accent3"/>
              </a:buClr>
              <a:buFont typeface="Wingdings" pitchFamily="2" charset="2"/>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buClr>
                <a:schemeClr val="accent5"/>
              </a:buClr>
              <a:buFont typeface="Wingdings" pitchFamily="2" charset="2"/>
              <a:buNone/>
              <a:defRPr sz="1400" kern="1200">
                <a:solidFill>
                  <a:schemeClr val="tx1">
                    <a:tint val="75000"/>
                  </a:schemeClr>
                </a:solidFill>
                <a:latin typeface="+mn-lt"/>
                <a:ea typeface="+mn-ea"/>
                <a:cs typeface="+mn-cs"/>
              </a:defRPr>
            </a:lvl9pPr>
          </a:lstStyle>
          <a:p>
            <a:r>
              <a:rPr lang="en-US" sz="2400" smtClean="0"/>
              <a:t>“ … all members of this Assembly immediately take a solemn oath not to separate until the constitution of the kingdom is established and consolidated upon firm foundations.”</a:t>
            </a:r>
            <a:endParaRPr lang="en-US" sz="2400" dirty="0"/>
          </a:p>
        </p:txBody>
      </p:sp>
    </p:spTree>
    <p:extLst>
      <p:ext uri="{BB962C8B-B14F-4D97-AF65-F5344CB8AC3E}">
        <p14:creationId xmlns:p14="http://schemas.microsoft.com/office/powerpoint/2010/main" val="14916496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359988" y="423332"/>
            <a:ext cx="2510568" cy="6182161"/>
          </a:xfrm>
        </p:spPr>
        <p:txBody>
          <a:bodyPr>
            <a:normAutofit fontScale="85000" lnSpcReduction="20000"/>
          </a:bodyPr>
          <a:lstStyle/>
          <a:p>
            <a:pPr marL="342900" lvl="0" indent="-342900">
              <a:lnSpc>
                <a:spcPct val="107000"/>
              </a:lnSpc>
              <a:spcAft>
                <a:spcPts val="0"/>
              </a:spcAft>
              <a:buFont typeface="Symbol" panose="05050102010706020507" pitchFamily="18" charset="2"/>
              <a:buChar char=""/>
            </a:pPr>
            <a:r>
              <a:rPr lang="en-GB" sz="2400" b="1" dirty="0">
                <a:latin typeface="Calibri" panose="020F0502020204030204" pitchFamily="34" charset="0"/>
                <a:ea typeface="Calibri" panose="020F0502020204030204" pitchFamily="34" charset="0"/>
                <a:cs typeface="Calibri" panose="020F0502020204030204" pitchFamily="34" charset="0"/>
              </a:rPr>
              <a:t>Is there a narrative to this painting? Does it convey a sense of ‘drama’ and historical importance?</a:t>
            </a:r>
          </a:p>
          <a:p>
            <a:pPr marL="342900" lvl="0" indent="-342900">
              <a:lnSpc>
                <a:spcPct val="107000"/>
              </a:lnSpc>
              <a:spcAft>
                <a:spcPts val="0"/>
              </a:spcAft>
              <a:buFont typeface="Symbol" panose="05050102010706020507" pitchFamily="18" charset="2"/>
              <a:buChar char=""/>
            </a:pPr>
            <a:r>
              <a:rPr lang="en-GB" sz="2400" b="1" dirty="0">
                <a:latin typeface="Calibri" panose="020F0502020204030204" pitchFamily="34" charset="0"/>
                <a:ea typeface="Calibri" panose="020F0502020204030204" pitchFamily="34" charset="0"/>
              </a:rPr>
              <a:t>Might the painting be interpreted as expressing political or philosophical ideas associated with the French Revolution and/or the Enlightenment, and if so </a:t>
            </a:r>
            <a:r>
              <a:rPr lang="en-GB" sz="2400" b="1" dirty="0" smtClean="0">
                <a:latin typeface="Calibri" panose="020F0502020204030204" pitchFamily="34" charset="0"/>
                <a:ea typeface="Calibri" panose="020F0502020204030204" pitchFamily="34" charset="0"/>
              </a:rPr>
              <a:t>how?</a:t>
            </a:r>
            <a:endParaRPr lang="en-GB" sz="2400" dirty="0"/>
          </a:p>
          <a:p>
            <a:endParaRPr lang="en-US" sz="2400" dirty="0"/>
          </a:p>
        </p:txBody>
      </p:sp>
      <p:sp>
        <p:nvSpPr>
          <p:cNvPr id="3" name="Title 2"/>
          <p:cNvSpPr>
            <a:spLocks noGrp="1"/>
          </p:cNvSpPr>
          <p:nvPr>
            <p:ph type="title"/>
          </p:nvPr>
        </p:nvSpPr>
        <p:spPr/>
        <p:txBody>
          <a:bodyPr/>
          <a:lstStyle/>
          <a:p>
            <a:endParaRPr lang="en-US"/>
          </a:p>
        </p:txBody>
      </p:sp>
      <p:pic>
        <p:nvPicPr>
          <p:cNvPr id="4" name="Picture 3"/>
          <p:cNvPicPr>
            <a:picLocks noChangeAspect="1"/>
          </p:cNvPicPr>
          <p:nvPr/>
        </p:nvPicPr>
        <p:blipFill>
          <a:blip r:embed="rId3"/>
          <a:stretch>
            <a:fillRect/>
          </a:stretch>
        </p:blipFill>
        <p:spPr>
          <a:xfrm>
            <a:off x="218443" y="176620"/>
            <a:ext cx="8951673" cy="5832294"/>
          </a:xfrm>
          <a:prstGeom prst="rect">
            <a:avLst/>
          </a:prstGeom>
        </p:spPr>
      </p:pic>
      <p:sp>
        <p:nvSpPr>
          <p:cNvPr id="6" name="Content Placeholder 1"/>
          <p:cNvSpPr txBox="1">
            <a:spLocks/>
          </p:cNvSpPr>
          <p:nvPr/>
        </p:nvSpPr>
        <p:spPr>
          <a:xfrm>
            <a:off x="4610100" y="8477250"/>
            <a:ext cx="5810250" cy="4411258"/>
          </a:xfrm>
          <a:prstGeom prst="rect">
            <a:avLst/>
          </a:prstGeom>
        </p:spPr>
        <p:txBody>
          <a:bodyPr vert="horz" lIns="91440" tIns="45720" rIns="91440" bIns="45720" rtlCol="0" anchor="ctr">
            <a:normAutofit/>
          </a:bodyPr>
          <a:lstStyle>
            <a:lvl1pPr marL="0" indent="0" algn="l" defTabSz="914400" rtl="0" eaLnBrk="1" latinLnBrk="0" hangingPunct="1">
              <a:spcBef>
                <a:spcPct val="20000"/>
              </a:spcBef>
              <a:buClr>
                <a:schemeClr val="accent1"/>
              </a:buClr>
              <a:buFont typeface="Wingdings 2" pitchFamily="18" charset="2"/>
              <a:buNone/>
              <a:defRPr sz="2000" kern="1200" spc="150" baseline="0">
                <a:solidFill>
                  <a:schemeClr val="bg2"/>
                </a:solidFill>
                <a:latin typeface="+mn-lt"/>
                <a:ea typeface="+mn-ea"/>
                <a:cs typeface="+mn-cs"/>
              </a:defRPr>
            </a:lvl1pPr>
            <a:lvl2pPr marL="457200" indent="0" algn="l" defTabSz="914400" rtl="0" eaLnBrk="1" latinLnBrk="0" hangingPunct="1">
              <a:spcBef>
                <a:spcPct val="20000"/>
              </a:spcBef>
              <a:buClr>
                <a:schemeClr val="accent2"/>
              </a:buClr>
              <a:buFont typeface="Wingdings" pitchFamily="2" charset="2"/>
              <a:buNone/>
              <a:defRPr sz="1800" kern="1200" spc="100" baseline="0">
                <a:solidFill>
                  <a:schemeClr val="tx1">
                    <a:tint val="75000"/>
                  </a:schemeClr>
                </a:solidFill>
                <a:latin typeface="+mn-lt"/>
                <a:ea typeface="+mn-ea"/>
                <a:cs typeface="+mn-cs"/>
              </a:defRPr>
            </a:lvl2pPr>
            <a:lvl3pPr marL="914400" indent="0" algn="l" defTabSz="914400" rtl="0" eaLnBrk="1" latinLnBrk="0" hangingPunct="1">
              <a:spcBef>
                <a:spcPct val="20000"/>
              </a:spcBef>
              <a:buClr>
                <a:schemeClr val="accent3"/>
              </a:buClr>
              <a:buFont typeface="Wingdings" pitchFamily="2" charset="2"/>
              <a:buNone/>
              <a:defRPr sz="1600" kern="1200" spc="100" baseline="0">
                <a:solidFill>
                  <a:schemeClr val="tx1">
                    <a:tint val="75000"/>
                  </a:schemeClr>
                </a:solidFill>
                <a:latin typeface="+mn-lt"/>
                <a:ea typeface="+mn-ea"/>
                <a:cs typeface="+mn-cs"/>
              </a:defRPr>
            </a:lvl3pPr>
            <a:lvl4pPr marL="1371600" indent="0" algn="l" defTabSz="914400" rtl="0" eaLnBrk="1" latinLnBrk="0" hangingPunct="1">
              <a:spcBef>
                <a:spcPct val="20000"/>
              </a:spcBef>
              <a:buClr>
                <a:schemeClr val="accent4"/>
              </a:buClr>
              <a:buFont typeface="Wingdings" pitchFamily="2" charset="2"/>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buClr>
                <a:schemeClr val="accent6"/>
              </a:buClr>
              <a:buFont typeface="Wingdings" pitchFamily="2" charset="2"/>
              <a:buNone/>
              <a:defRPr sz="1400" kern="1200" spc="100" baseline="0">
                <a:solidFill>
                  <a:schemeClr val="tx1">
                    <a:tint val="75000"/>
                  </a:schemeClr>
                </a:solidFill>
                <a:latin typeface="+mn-lt"/>
                <a:ea typeface="+mn-ea"/>
                <a:cs typeface="+mn-cs"/>
              </a:defRPr>
            </a:lvl5pPr>
            <a:lvl6pPr marL="2286000" indent="0" algn="l" defTabSz="914400" rtl="0" eaLnBrk="1" latinLnBrk="0" hangingPunct="1">
              <a:spcBef>
                <a:spcPct val="20000"/>
              </a:spcBef>
              <a:buClr>
                <a:schemeClr val="accent1"/>
              </a:buClr>
              <a:buFont typeface="Wingdings" pitchFamily="2" charset="2"/>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buClr>
                <a:schemeClr val="accent2"/>
              </a:buClr>
              <a:buFont typeface="Wingdings" pitchFamily="2" charset="2"/>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buClr>
                <a:schemeClr val="accent3"/>
              </a:buClr>
              <a:buFont typeface="Wingdings" pitchFamily="2" charset="2"/>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buClr>
                <a:schemeClr val="accent5"/>
              </a:buClr>
              <a:buFont typeface="Wingdings" pitchFamily="2" charset="2"/>
              <a:buNone/>
              <a:defRPr sz="1400" kern="1200">
                <a:solidFill>
                  <a:schemeClr val="tx1">
                    <a:tint val="75000"/>
                  </a:schemeClr>
                </a:solidFill>
                <a:latin typeface="+mn-lt"/>
                <a:ea typeface="+mn-ea"/>
                <a:cs typeface="+mn-cs"/>
              </a:defRPr>
            </a:lvl9pPr>
          </a:lstStyle>
          <a:p>
            <a:endParaRPr lang="en-US" sz="2800" dirty="0"/>
          </a:p>
        </p:txBody>
      </p:sp>
      <p:sp>
        <p:nvSpPr>
          <p:cNvPr id="7" name="Title 2"/>
          <p:cNvSpPr txBox="1">
            <a:spLocks/>
          </p:cNvSpPr>
          <p:nvPr/>
        </p:nvSpPr>
        <p:spPr>
          <a:xfrm>
            <a:off x="-2055618" y="5835271"/>
            <a:ext cx="12300284"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ctr"/>
            <a:r>
              <a:rPr lang="en-GB" dirty="0" smtClean="0"/>
              <a:t>Tennis court oath by </a:t>
            </a:r>
            <a:r>
              <a:rPr lang="en-GB" dirty="0" err="1" smtClean="0"/>
              <a:t>david</a:t>
            </a:r>
            <a:endParaRPr lang="en-US" dirty="0"/>
          </a:p>
        </p:txBody>
      </p:sp>
    </p:spTree>
    <p:extLst>
      <p:ext uri="{BB962C8B-B14F-4D97-AF65-F5344CB8AC3E}">
        <p14:creationId xmlns:p14="http://schemas.microsoft.com/office/powerpoint/2010/main" val="32010075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sz="half" idx="2"/>
          </p:nvPr>
        </p:nvSpPr>
        <p:spPr>
          <a:xfrm>
            <a:off x="6063917" y="1672389"/>
            <a:ext cx="5771496" cy="4454091"/>
          </a:xfrm>
        </p:spPr>
        <p:txBody>
          <a:bodyPr>
            <a:noAutofit/>
          </a:bodyPr>
          <a:lstStyle/>
          <a:p>
            <a:pPr marL="342900" indent="-342900">
              <a:buFont typeface="Arial" panose="020B0604020202020204" pitchFamily="34" charset="0"/>
              <a:buChar char="•"/>
            </a:pPr>
            <a:r>
              <a:rPr lang="en-GB" sz="2000" dirty="0" smtClean="0"/>
              <a:t>News of events at Versailles provoke agitation in Paris</a:t>
            </a:r>
          </a:p>
          <a:p>
            <a:pPr marL="342900" indent="-342900">
              <a:buFont typeface="Arial" panose="020B0604020202020204" pitchFamily="34" charset="0"/>
              <a:buChar char="•"/>
            </a:pPr>
            <a:r>
              <a:rPr lang="en-GB" sz="2000" dirty="0" smtClean="0"/>
              <a:t>National Assembly raises a militia, the National Guard, of 48,000 men led by Marquis de Lafayette</a:t>
            </a:r>
          </a:p>
          <a:p>
            <a:pPr marL="342900" indent="-342900">
              <a:buFont typeface="Arial" panose="020B0604020202020204" pitchFamily="34" charset="0"/>
              <a:buChar char="•"/>
            </a:pPr>
            <a:r>
              <a:rPr lang="en-GB" sz="2000" dirty="0" smtClean="0"/>
              <a:t>On July 14, National Guard attack symbolic target of The Bastille Ransacked the prison and lynched governor and guards</a:t>
            </a:r>
          </a:p>
          <a:p>
            <a:pPr marL="342900" indent="-342900">
              <a:buFont typeface="Arial" panose="020B0604020202020204" pitchFamily="34" charset="0"/>
              <a:buChar char="•"/>
            </a:pPr>
            <a:r>
              <a:rPr lang="en-GB" sz="2000" dirty="0" smtClean="0"/>
              <a:t>National Guard take control of Paris – King Louis XVI forced to return from Versailles (July 17)</a:t>
            </a:r>
          </a:p>
          <a:p>
            <a:pPr marL="342900" indent="-342900">
              <a:buFont typeface="Arial" panose="020B0604020202020204" pitchFamily="34" charset="0"/>
              <a:buChar char="•"/>
            </a:pPr>
            <a:r>
              <a:rPr lang="en-GB" sz="2000" dirty="0" smtClean="0"/>
              <a:t>Paris Commune established as government of capital city </a:t>
            </a:r>
            <a:endParaRPr lang="en-US" sz="2000" dirty="0"/>
          </a:p>
        </p:txBody>
      </p:sp>
      <p:sp>
        <p:nvSpPr>
          <p:cNvPr id="8" name="Rectangle 7"/>
          <p:cNvSpPr/>
          <p:nvPr/>
        </p:nvSpPr>
        <p:spPr>
          <a:xfrm>
            <a:off x="560767" y="5795189"/>
            <a:ext cx="5110823" cy="369332"/>
          </a:xfrm>
          <a:prstGeom prst="rect">
            <a:avLst/>
          </a:prstGeom>
        </p:spPr>
        <p:txBody>
          <a:bodyPr wrap="none">
            <a:spAutoFit/>
          </a:bodyPr>
          <a:lstStyle/>
          <a:p>
            <a:r>
              <a:rPr lang="en-US" dirty="0" smtClean="0"/>
              <a:t>‘The </a:t>
            </a:r>
            <a:r>
              <a:rPr lang="en-US" dirty="0"/>
              <a:t>Storming of the Bastille’ </a:t>
            </a:r>
            <a:r>
              <a:rPr lang="en-US" dirty="0" smtClean="0"/>
              <a:t>by Jean-Pierre </a:t>
            </a:r>
            <a:r>
              <a:rPr lang="en-US" dirty="0" err="1" smtClean="0"/>
              <a:t>Houël</a:t>
            </a:r>
            <a:endParaRPr lang="en-US" dirty="0" smtClean="0"/>
          </a:p>
        </p:txBody>
      </p:sp>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endParaRPr lang="en-US" dirty="0">
              <a:solidFill>
                <a:srgbClr val="FFC000"/>
              </a:solidFill>
              <a:effectLst>
                <a:outerShdw blurRad="38100" dist="38100" dir="2700000" algn="tl">
                  <a:srgbClr val="000000">
                    <a:alpha val="43137"/>
                  </a:srgbClr>
                </a:outerShdw>
              </a:effectLst>
            </a:endParaRPr>
          </a:p>
        </p:txBody>
      </p:sp>
      <p:sp>
        <p:nvSpPr>
          <p:cNvPr id="11" name="Title 2"/>
          <p:cNvSpPr txBox="1">
            <a:spLocks/>
          </p:cNvSpPr>
          <p:nvPr/>
        </p:nvSpPr>
        <p:spPr>
          <a:xfrm>
            <a:off x="660400" y="351836"/>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Revolutionary timeline</a:t>
            </a:r>
            <a:r>
              <a:rPr lang="en-GB" dirty="0"/>
              <a:t>: Storming of the bastille</a:t>
            </a:r>
          </a:p>
        </p:txBody>
      </p:sp>
      <p:sp>
        <p:nvSpPr>
          <p:cNvPr id="2" name="Content Placeholder 1"/>
          <p:cNvSpPr>
            <a:spLocks noGrp="1"/>
          </p:cNvSpPr>
          <p:nvPr>
            <p:ph sz="half" idx="1"/>
          </p:nvPr>
        </p:nvSpPr>
        <p:spPr/>
        <p:txBody>
          <a:bodyPr/>
          <a:lstStyle/>
          <a:p>
            <a:endParaRPr lang="en-GB"/>
          </a:p>
        </p:txBody>
      </p:sp>
      <p:pic>
        <p:nvPicPr>
          <p:cNvPr id="10" name="Content Placeholder 6"/>
          <p:cNvPicPr>
            <a:picLocks noChangeAspect="1"/>
          </p:cNvPicPr>
          <p:nvPr/>
        </p:nvPicPr>
        <p:blipFill>
          <a:blip r:embed="rId3"/>
          <a:stretch>
            <a:fillRect/>
          </a:stretch>
        </p:blipFill>
        <p:spPr>
          <a:xfrm>
            <a:off x="300789" y="1633458"/>
            <a:ext cx="5370801" cy="4012366"/>
          </a:xfrm>
          <a:prstGeom prst="rect">
            <a:avLst/>
          </a:prstGeom>
        </p:spPr>
      </p:pic>
    </p:spTree>
    <p:extLst>
      <p:ext uri="{BB962C8B-B14F-4D97-AF65-F5344CB8AC3E}">
        <p14:creationId xmlns:p14="http://schemas.microsoft.com/office/powerpoint/2010/main" val="14474751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sz="half" idx="1"/>
          </p:nvPr>
        </p:nvPicPr>
        <p:blipFill>
          <a:blip r:embed="rId3"/>
          <a:stretch>
            <a:fillRect/>
          </a:stretch>
        </p:blipFill>
        <p:spPr>
          <a:xfrm>
            <a:off x="300789" y="1633458"/>
            <a:ext cx="5370801" cy="4012366"/>
          </a:xfrm>
          <a:prstGeom prst="rect">
            <a:avLst/>
          </a:prstGeom>
        </p:spPr>
      </p:pic>
      <p:sp>
        <p:nvSpPr>
          <p:cNvPr id="3" name="Text Placeholder 2"/>
          <p:cNvSpPr>
            <a:spLocks noGrp="1"/>
          </p:cNvSpPr>
          <p:nvPr>
            <p:ph sz="half" idx="2"/>
          </p:nvPr>
        </p:nvSpPr>
        <p:spPr>
          <a:xfrm>
            <a:off x="5671590" y="1672389"/>
            <a:ext cx="6163823" cy="4931611"/>
          </a:xfrm>
        </p:spPr>
        <p:txBody>
          <a:bodyPr>
            <a:noAutofit/>
          </a:bodyPr>
          <a:lstStyle/>
          <a:p>
            <a:pPr lvl="0" algn="r"/>
            <a:r>
              <a:rPr lang="en-GB" sz="2400" b="1" dirty="0"/>
              <a:t>What was the Bastille, and why did storming it assume significance for revolutionaries?</a:t>
            </a:r>
            <a:endParaRPr lang="en-GB" sz="2400" dirty="0"/>
          </a:p>
          <a:p>
            <a:pPr lvl="0" algn="r"/>
            <a:r>
              <a:rPr lang="en-GB" sz="2400" b="1" dirty="0"/>
              <a:t>How does </a:t>
            </a:r>
            <a:r>
              <a:rPr lang="en-GB" sz="2400" b="1" dirty="0" err="1"/>
              <a:t>Keversau</a:t>
            </a:r>
            <a:r>
              <a:rPr lang="en-GB" sz="2400" b="1" dirty="0"/>
              <a:t> paint the scene of the Storming of the Bastille? What are some of the key incidents, and how are they described?</a:t>
            </a:r>
            <a:endParaRPr lang="en-GB" sz="2400" dirty="0"/>
          </a:p>
          <a:p>
            <a:pPr lvl="0" algn="r"/>
            <a:r>
              <a:rPr lang="en-GB" sz="2400" b="1" dirty="0"/>
              <a:t>Who are listed as the protagonists in the Storming of the Bastille? And who are their actions directed against?</a:t>
            </a:r>
            <a:endParaRPr lang="en-GB" sz="2400" dirty="0"/>
          </a:p>
          <a:p>
            <a:pPr lvl="0" algn="r"/>
            <a:r>
              <a:rPr lang="en-GB" sz="2400" b="1" dirty="0"/>
              <a:t>What ceremonial acts took place to symbolise the Bastille’s conquest? </a:t>
            </a:r>
            <a:endParaRPr lang="en-GB" sz="2400" dirty="0"/>
          </a:p>
          <a:p>
            <a:pPr marL="342900" indent="-342900">
              <a:buFont typeface="Arial" panose="020B0604020202020204" pitchFamily="34" charset="0"/>
              <a:buChar char="•"/>
            </a:pPr>
            <a:endParaRPr lang="en-US" sz="2000" dirty="0"/>
          </a:p>
        </p:txBody>
      </p:sp>
      <p:sp>
        <p:nvSpPr>
          <p:cNvPr id="8" name="Rectangle 7"/>
          <p:cNvSpPr/>
          <p:nvPr/>
        </p:nvSpPr>
        <p:spPr>
          <a:xfrm>
            <a:off x="560767" y="5795189"/>
            <a:ext cx="5110823" cy="369332"/>
          </a:xfrm>
          <a:prstGeom prst="rect">
            <a:avLst/>
          </a:prstGeom>
        </p:spPr>
        <p:txBody>
          <a:bodyPr wrap="none">
            <a:spAutoFit/>
          </a:bodyPr>
          <a:lstStyle/>
          <a:p>
            <a:r>
              <a:rPr lang="en-US" dirty="0" smtClean="0"/>
              <a:t>‘The </a:t>
            </a:r>
            <a:r>
              <a:rPr lang="en-US" dirty="0"/>
              <a:t>Storming of the Bastille’ </a:t>
            </a:r>
            <a:r>
              <a:rPr lang="en-US" dirty="0" smtClean="0"/>
              <a:t>by Jean-Pierre </a:t>
            </a:r>
            <a:r>
              <a:rPr lang="en-US" dirty="0" err="1" smtClean="0"/>
              <a:t>Houël</a:t>
            </a:r>
            <a:endParaRPr lang="en-US" dirty="0" smtClean="0"/>
          </a:p>
        </p:txBody>
      </p:sp>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endParaRPr lang="en-US" dirty="0">
              <a:solidFill>
                <a:srgbClr val="FFC000"/>
              </a:solidFill>
              <a:effectLst>
                <a:outerShdw blurRad="38100" dist="38100" dir="2700000" algn="tl">
                  <a:srgbClr val="000000">
                    <a:alpha val="43137"/>
                  </a:srgbClr>
                </a:outerShdw>
              </a:effectLst>
            </a:endParaRPr>
          </a:p>
        </p:txBody>
      </p:sp>
      <p:sp>
        <p:nvSpPr>
          <p:cNvPr id="11" name="Title 2"/>
          <p:cNvSpPr txBox="1">
            <a:spLocks/>
          </p:cNvSpPr>
          <p:nvPr/>
        </p:nvSpPr>
        <p:spPr>
          <a:xfrm>
            <a:off x="560767" y="319264"/>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b="1" dirty="0" err="1"/>
              <a:t>Keversau</a:t>
            </a:r>
            <a:r>
              <a:rPr lang="en-GB" b="1" dirty="0"/>
              <a:t>, ‘A Conqueror of the Bastille Speaks’ </a:t>
            </a:r>
            <a:endParaRPr lang="en-GB" dirty="0"/>
          </a:p>
        </p:txBody>
      </p:sp>
    </p:spTree>
    <p:extLst>
      <p:ext uri="{BB962C8B-B14F-4D97-AF65-F5344CB8AC3E}">
        <p14:creationId xmlns:p14="http://schemas.microsoft.com/office/powerpoint/2010/main" val="23013242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pic>
        <p:nvPicPr>
          <p:cNvPr id="4" name="Picture 3"/>
          <p:cNvPicPr>
            <a:picLocks noChangeAspect="1"/>
          </p:cNvPicPr>
          <p:nvPr/>
        </p:nvPicPr>
        <p:blipFill>
          <a:blip r:embed="rId3"/>
          <a:stretch>
            <a:fillRect/>
          </a:stretch>
        </p:blipFill>
        <p:spPr>
          <a:xfrm>
            <a:off x="192504" y="442466"/>
            <a:ext cx="9003525" cy="5970366"/>
          </a:xfrm>
          <a:prstGeom prst="rect">
            <a:avLst/>
          </a:prstGeom>
        </p:spPr>
      </p:pic>
      <p:sp>
        <p:nvSpPr>
          <p:cNvPr id="5" name="Text Placeholder 2"/>
          <p:cNvSpPr>
            <a:spLocks noGrp="1"/>
          </p:cNvSpPr>
          <p:nvPr>
            <p:ph type="body" idx="1"/>
          </p:nvPr>
        </p:nvSpPr>
        <p:spPr>
          <a:xfrm>
            <a:off x="9511525" y="1666087"/>
            <a:ext cx="2399738" cy="3296653"/>
          </a:xfrm>
        </p:spPr>
        <p:txBody>
          <a:bodyPr>
            <a:noAutofit/>
          </a:bodyPr>
          <a:lstStyle/>
          <a:p>
            <a:pPr marL="342900" indent="-342900">
              <a:buFont typeface="Arial" panose="020B0604020202020204" pitchFamily="34" charset="0"/>
              <a:buChar char="•"/>
            </a:pPr>
            <a:r>
              <a:rPr lang="en-GB" sz="2000" dirty="0" smtClean="0"/>
              <a:t>A new administrative map</a:t>
            </a:r>
          </a:p>
          <a:p>
            <a:pPr marL="342900" indent="-342900">
              <a:buFont typeface="Arial" panose="020B0604020202020204" pitchFamily="34" charset="0"/>
              <a:buChar char="•"/>
            </a:pPr>
            <a:r>
              <a:rPr lang="en-GB" sz="2000" dirty="0" smtClean="0"/>
              <a:t>Provinces replaced by Departments</a:t>
            </a:r>
          </a:p>
          <a:p>
            <a:pPr marL="342900" indent="-342900">
              <a:buFont typeface="Arial" panose="020B0604020202020204" pitchFamily="34" charset="0"/>
              <a:buChar char="•"/>
            </a:pPr>
            <a:endParaRPr lang="en-GB" dirty="0"/>
          </a:p>
          <a:p>
            <a:r>
              <a:rPr lang="en-GB" sz="2000" i="1" dirty="0" smtClean="0"/>
              <a:t>Look at the map: can you infer anything about the chan</a:t>
            </a:r>
            <a:r>
              <a:rPr lang="en-GB" i="1" dirty="0" smtClean="0"/>
              <a:t>ges in how France was governed from its contents?</a:t>
            </a:r>
            <a:r>
              <a:rPr lang="en-GB" sz="2000" dirty="0" smtClean="0"/>
              <a:t> </a:t>
            </a:r>
            <a:endParaRPr lang="en-US" sz="2000" dirty="0"/>
          </a:p>
        </p:txBody>
      </p:sp>
    </p:spTree>
    <p:extLst>
      <p:ext uri="{BB962C8B-B14F-4D97-AF65-F5344CB8AC3E}">
        <p14:creationId xmlns:p14="http://schemas.microsoft.com/office/powerpoint/2010/main" val="40483385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719070"/>
            <a:ext cx="7569199" cy="4884929"/>
          </a:xfrm>
        </p:spPr>
        <p:txBody>
          <a:bodyPr>
            <a:normAutofit fontScale="92500" lnSpcReduction="10000"/>
          </a:bodyPr>
          <a:lstStyle/>
          <a:p>
            <a:pPr lvl="0"/>
            <a:r>
              <a:rPr lang="en-GB" sz="2600" b="1" dirty="0"/>
              <a:t>The Declaration of the Rights of Man and Citizen is regarded as one of the most important political documents ever written. Why might this be?</a:t>
            </a:r>
            <a:endParaRPr lang="en-GB" sz="2600" dirty="0"/>
          </a:p>
          <a:p>
            <a:pPr lvl="0"/>
            <a:r>
              <a:rPr lang="en-GB" sz="2600" b="1" dirty="0"/>
              <a:t>The Declaration of the Rights of Man and Citizen is regarded as a harbinger of the concept of human rights (e.g. it was one of the inspirations for the United Nations Universal Declaration of Human Rights). Why might this be? What evidence for this can you discern in the text below</a:t>
            </a:r>
            <a:r>
              <a:rPr lang="en-GB" sz="2600" b="1" dirty="0" smtClean="0"/>
              <a:t>?</a:t>
            </a:r>
          </a:p>
          <a:p>
            <a:pPr lvl="0"/>
            <a:endParaRPr lang="en-GB" b="1" dirty="0"/>
          </a:p>
          <a:p>
            <a:pPr marL="1600200" lvl="6" indent="0" algn="r">
              <a:buNone/>
            </a:pPr>
            <a:r>
              <a:rPr lang="en-GB" sz="2000" dirty="0" smtClean="0"/>
              <a:t>Representation of </a:t>
            </a:r>
            <a:r>
              <a:rPr lang="en-GB" sz="2000" i="1" dirty="0" smtClean="0"/>
              <a:t>Declaration </a:t>
            </a:r>
            <a:r>
              <a:rPr lang="en-GB" sz="2000" dirty="0" smtClean="0"/>
              <a:t>by</a:t>
            </a:r>
            <a:r>
              <a:rPr lang="en-GB" sz="2000" i="1" dirty="0" smtClean="0"/>
              <a:t> </a:t>
            </a:r>
            <a:r>
              <a:rPr lang="en-GB" sz="2000" dirty="0" smtClean="0"/>
              <a:t>Jean-Jacques-Francois </a:t>
            </a:r>
            <a:r>
              <a:rPr lang="en-GB" sz="2000" dirty="0"/>
              <a:t>Le </a:t>
            </a:r>
            <a:r>
              <a:rPr lang="en-GB" sz="2000" dirty="0" err="1"/>
              <a:t>Barbier</a:t>
            </a:r>
            <a:r>
              <a:rPr lang="en-GB" sz="2000" dirty="0"/>
              <a:t> </a:t>
            </a:r>
            <a:r>
              <a:rPr lang="en-GB" sz="2000" dirty="0" smtClean="0"/>
              <a:t>(c. 1789)</a:t>
            </a:r>
          </a:p>
        </p:txBody>
      </p:sp>
      <p:sp>
        <p:nvSpPr>
          <p:cNvPr id="3" name="Title 2"/>
          <p:cNvSpPr>
            <a:spLocks noGrp="1"/>
          </p:cNvSpPr>
          <p:nvPr>
            <p:ph type="title"/>
          </p:nvPr>
        </p:nvSpPr>
        <p:spPr/>
        <p:txBody>
          <a:bodyPr/>
          <a:lstStyle/>
          <a:p>
            <a:r>
              <a:rPr lang="en-GB" b="1"/>
              <a:t>National Assembly, Declaration of the Rights of Man and Citizen, 26 August 1789 </a:t>
            </a:r>
            <a:endParaRPr lang="en-GB"/>
          </a:p>
        </p:txBody>
      </p:sp>
      <p:pic>
        <p:nvPicPr>
          <p:cNvPr id="4" name="Picture 3"/>
          <p:cNvPicPr>
            <a:picLocks noChangeAspect="1"/>
          </p:cNvPicPr>
          <p:nvPr/>
        </p:nvPicPr>
        <p:blipFill>
          <a:blip r:embed="rId2"/>
          <a:stretch>
            <a:fillRect/>
          </a:stretch>
        </p:blipFill>
        <p:spPr>
          <a:xfrm>
            <a:off x="8203523" y="1598076"/>
            <a:ext cx="3728095" cy="5005923"/>
          </a:xfrm>
          <a:prstGeom prst="rect">
            <a:avLst/>
          </a:prstGeom>
        </p:spPr>
      </p:pic>
    </p:spTree>
    <p:extLst>
      <p:ext uri="{BB962C8B-B14F-4D97-AF65-F5344CB8AC3E}">
        <p14:creationId xmlns:p14="http://schemas.microsoft.com/office/powerpoint/2010/main" val="17863637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719070"/>
            <a:ext cx="7569199" cy="4884929"/>
          </a:xfrm>
        </p:spPr>
        <p:txBody>
          <a:bodyPr>
            <a:normAutofit/>
          </a:bodyPr>
          <a:lstStyle/>
          <a:p>
            <a:pPr lvl="0"/>
            <a:r>
              <a:rPr lang="en-GB" b="1" dirty="0"/>
              <a:t>How might this document signal the intent of revolutionaries? What practical measures does it implement? What practices does it abolish? And how might the decree symbolically embody revolutionary ideals? </a:t>
            </a:r>
            <a:endParaRPr lang="en-GB" dirty="0"/>
          </a:p>
          <a:p>
            <a:pPr lvl="0"/>
            <a:r>
              <a:rPr lang="en-GB" b="1" dirty="0"/>
              <a:t>In what ways might the Declaration be deemed a product of Enlightenment thinking?</a:t>
            </a:r>
            <a:endParaRPr lang="en-GB" dirty="0"/>
          </a:p>
          <a:p>
            <a:pPr lvl="0"/>
            <a:r>
              <a:rPr lang="en-GB" b="1" dirty="0"/>
              <a:t>How might the Declaration of the Rights of Man and Citizen compare and contrast with the American Declaration of Independence? Are there areas in which the 1789 Declaration exceeds or is more radical than the 1776 Declaration, and vice versa? Can the influence of the American Declaration be discerned in the French Declaration in any way?</a:t>
            </a:r>
            <a:endParaRPr lang="en-GB" dirty="0"/>
          </a:p>
          <a:p>
            <a:pPr marL="45720" lvl="0" indent="0">
              <a:buNone/>
            </a:pPr>
            <a:endParaRPr lang="en-GB" b="1" dirty="0"/>
          </a:p>
        </p:txBody>
      </p:sp>
      <p:sp>
        <p:nvSpPr>
          <p:cNvPr id="3" name="Title 2"/>
          <p:cNvSpPr>
            <a:spLocks noGrp="1"/>
          </p:cNvSpPr>
          <p:nvPr>
            <p:ph type="title"/>
          </p:nvPr>
        </p:nvSpPr>
        <p:spPr/>
        <p:txBody>
          <a:bodyPr/>
          <a:lstStyle/>
          <a:p>
            <a:r>
              <a:rPr lang="en-GB" b="1"/>
              <a:t>National Assembly, Declaration of the Rights of Man and Citizen, 26 August 1789 </a:t>
            </a:r>
            <a:endParaRPr lang="en-GB"/>
          </a:p>
        </p:txBody>
      </p:sp>
      <p:pic>
        <p:nvPicPr>
          <p:cNvPr id="4" name="Picture 3"/>
          <p:cNvPicPr>
            <a:picLocks noChangeAspect="1"/>
          </p:cNvPicPr>
          <p:nvPr/>
        </p:nvPicPr>
        <p:blipFill>
          <a:blip r:embed="rId2"/>
          <a:stretch>
            <a:fillRect/>
          </a:stretch>
        </p:blipFill>
        <p:spPr>
          <a:xfrm>
            <a:off x="8203523" y="1598076"/>
            <a:ext cx="3728095" cy="5005923"/>
          </a:xfrm>
          <a:prstGeom prst="rect">
            <a:avLst/>
          </a:prstGeom>
        </p:spPr>
      </p:pic>
    </p:spTree>
    <p:extLst>
      <p:ext uri="{BB962C8B-B14F-4D97-AF65-F5344CB8AC3E}">
        <p14:creationId xmlns:p14="http://schemas.microsoft.com/office/powerpoint/2010/main" val="29757354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719070"/>
            <a:ext cx="7569199" cy="4884929"/>
          </a:xfrm>
        </p:spPr>
        <p:txBody>
          <a:bodyPr>
            <a:normAutofit/>
          </a:bodyPr>
          <a:lstStyle/>
          <a:p>
            <a:pPr lvl="0"/>
            <a:r>
              <a:rPr lang="en-GB" sz="2400" b="1" dirty="0"/>
              <a:t>What legal, social, economic and political rights does the Declaration guarantee to man and citizen?</a:t>
            </a:r>
            <a:endParaRPr lang="en-GB" sz="2400" dirty="0"/>
          </a:p>
          <a:p>
            <a:pPr lvl="0"/>
            <a:r>
              <a:rPr lang="en-GB" sz="2400" b="1" dirty="0"/>
              <a:t>What is the status of property in the Declaration, and why might this be significant?</a:t>
            </a:r>
            <a:endParaRPr lang="en-GB" sz="2400" dirty="0"/>
          </a:p>
          <a:p>
            <a:pPr lvl="0"/>
            <a:r>
              <a:rPr lang="en-GB" sz="2400" b="1" dirty="0"/>
              <a:t>Are there any limitations to the Declaration? Are there any proscriptions placed on individuals’ social or political agency? Are any noteworthy rights not included in the Declaration? And are any individuals or groups excluded from the rights listed in the Declaration? </a:t>
            </a:r>
            <a:endParaRPr lang="en-GB" sz="2400" dirty="0"/>
          </a:p>
        </p:txBody>
      </p:sp>
      <p:sp>
        <p:nvSpPr>
          <p:cNvPr id="3" name="Title 2"/>
          <p:cNvSpPr>
            <a:spLocks noGrp="1"/>
          </p:cNvSpPr>
          <p:nvPr>
            <p:ph type="title"/>
          </p:nvPr>
        </p:nvSpPr>
        <p:spPr/>
        <p:txBody>
          <a:bodyPr/>
          <a:lstStyle/>
          <a:p>
            <a:r>
              <a:rPr lang="en-GB" b="1"/>
              <a:t>National Assembly, Declaration of the Rights of Man and Citizen, 26 August 1789 </a:t>
            </a:r>
            <a:endParaRPr lang="en-GB"/>
          </a:p>
        </p:txBody>
      </p:sp>
      <p:pic>
        <p:nvPicPr>
          <p:cNvPr id="4" name="Picture 3"/>
          <p:cNvPicPr>
            <a:picLocks noChangeAspect="1"/>
          </p:cNvPicPr>
          <p:nvPr/>
        </p:nvPicPr>
        <p:blipFill>
          <a:blip r:embed="rId2"/>
          <a:stretch>
            <a:fillRect/>
          </a:stretch>
        </p:blipFill>
        <p:spPr>
          <a:xfrm>
            <a:off x="8203523" y="1598076"/>
            <a:ext cx="3728095" cy="5005923"/>
          </a:xfrm>
          <a:prstGeom prst="rect">
            <a:avLst/>
          </a:prstGeom>
        </p:spPr>
      </p:pic>
    </p:spTree>
    <p:extLst>
      <p:ext uri="{BB962C8B-B14F-4D97-AF65-F5344CB8AC3E}">
        <p14:creationId xmlns:p14="http://schemas.microsoft.com/office/powerpoint/2010/main" val="332800007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3200" b="1" dirty="0"/>
              <a:t>How might </a:t>
            </a:r>
            <a:r>
              <a:rPr lang="en-GB" sz="3200" b="1" dirty="0" smtClean="0"/>
              <a:t>these documents </a:t>
            </a:r>
            <a:r>
              <a:rPr lang="en-GB" sz="3200" b="1" dirty="0"/>
              <a:t>signal the intent of revolutionaries</a:t>
            </a:r>
            <a:r>
              <a:rPr lang="en-GB" sz="3200" b="1" dirty="0" smtClean="0"/>
              <a:t>?</a:t>
            </a:r>
          </a:p>
          <a:p>
            <a:r>
              <a:rPr lang="en-GB" sz="3200" b="1" dirty="0" smtClean="0"/>
              <a:t>What </a:t>
            </a:r>
            <a:r>
              <a:rPr lang="en-GB" sz="3200" b="1" dirty="0"/>
              <a:t>practical measures </a:t>
            </a:r>
            <a:r>
              <a:rPr lang="en-GB" sz="3200" b="1" dirty="0" smtClean="0"/>
              <a:t>do they implement</a:t>
            </a:r>
            <a:r>
              <a:rPr lang="en-GB" sz="3200" b="1" dirty="0"/>
              <a:t>? </a:t>
            </a:r>
            <a:endParaRPr lang="en-GB" sz="3200" b="1" dirty="0" smtClean="0"/>
          </a:p>
          <a:p>
            <a:r>
              <a:rPr lang="en-GB" sz="3200" b="1" dirty="0" smtClean="0"/>
              <a:t>What </a:t>
            </a:r>
            <a:r>
              <a:rPr lang="en-GB" sz="3200" b="1" dirty="0"/>
              <a:t>practices </a:t>
            </a:r>
            <a:r>
              <a:rPr lang="en-GB" sz="3200" b="1" dirty="0" smtClean="0"/>
              <a:t>do they abolish</a:t>
            </a:r>
            <a:r>
              <a:rPr lang="en-GB" sz="3200" b="1" dirty="0"/>
              <a:t>? </a:t>
            </a:r>
            <a:endParaRPr lang="en-GB" sz="3200" b="1" dirty="0" smtClean="0"/>
          </a:p>
          <a:p>
            <a:r>
              <a:rPr lang="en-GB" sz="3200" b="1" dirty="0"/>
              <a:t>A</a:t>
            </a:r>
            <a:r>
              <a:rPr lang="en-GB" sz="3200" b="1" dirty="0" smtClean="0"/>
              <a:t>nd </a:t>
            </a:r>
            <a:r>
              <a:rPr lang="en-GB" sz="3200" b="1" dirty="0"/>
              <a:t>how might the </a:t>
            </a:r>
            <a:r>
              <a:rPr lang="en-GB" sz="3200" b="1" dirty="0" smtClean="0"/>
              <a:t>decrees </a:t>
            </a:r>
            <a:r>
              <a:rPr lang="en-GB" sz="3200" b="1" dirty="0"/>
              <a:t>symbolically embody revolutionary ideals? </a:t>
            </a:r>
            <a:endParaRPr lang="en-GB" sz="3200" dirty="0"/>
          </a:p>
          <a:p>
            <a:pPr marL="45720" indent="0">
              <a:buNone/>
            </a:pPr>
            <a:endParaRPr lang="en-GB" dirty="0"/>
          </a:p>
        </p:txBody>
      </p:sp>
      <p:sp>
        <p:nvSpPr>
          <p:cNvPr id="3" name="Title 2"/>
          <p:cNvSpPr>
            <a:spLocks noGrp="1"/>
          </p:cNvSpPr>
          <p:nvPr>
            <p:ph type="title"/>
          </p:nvPr>
        </p:nvSpPr>
        <p:spPr>
          <a:xfrm>
            <a:off x="238710" y="254247"/>
            <a:ext cx="11479813" cy="1054394"/>
          </a:xfrm>
        </p:spPr>
        <p:txBody>
          <a:bodyPr/>
          <a:lstStyle/>
          <a:p>
            <a:r>
              <a:rPr lang="en-GB" b="1" dirty="0"/>
              <a:t>National Assembly, </a:t>
            </a:r>
            <a:r>
              <a:rPr lang="en-GB" b="1" dirty="0" smtClean="0"/>
              <a:t>Decrees on </a:t>
            </a:r>
            <a:r>
              <a:rPr lang="en-GB" b="1" dirty="0"/>
              <a:t>the </a:t>
            </a:r>
            <a:r>
              <a:rPr lang="en-GB" b="1" dirty="0" smtClean="0"/>
              <a:t>feudal </a:t>
            </a:r>
            <a:r>
              <a:rPr lang="en-US" b="1" dirty="0" smtClean="0"/>
              <a:t>System </a:t>
            </a:r>
            <a:r>
              <a:rPr lang="en-US" b="1" dirty="0"/>
              <a:t>(11 August 1789) </a:t>
            </a:r>
            <a:r>
              <a:rPr lang="en-US" b="1" dirty="0" smtClean="0"/>
              <a:t>and </a:t>
            </a:r>
            <a:r>
              <a:rPr lang="en-GB" b="1" dirty="0" smtClean="0"/>
              <a:t>the </a:t>
            </a:r>
            <a:r>
              <a:rPr lang="en-GB" b="1" dirty="0"/>
              <a:t>Nobility (19 June 1790)</a:t>
            </a:r>
          </a:p>
        </p:txBody>
      </p:sp>
    </p:spTree>
    <p:extLst>
      <p:ext uri="{BB962C8B-B14F-4D97-AF65-F5344CB8AC3E}">
        <p14:creationId xmlns:p14="http://schemas.microsoft.com/office/powerpoint/2010/main" val="35422334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a:r>
              <a:rPr lang="en-GB" sz="3200" b="1" dirty="0"/>
              <a:t>In what ways might this text be used as evidence of the revolutionary ‘mood’ in France in 1789?</a:t>
            </a:r>
            <a:endParaRPr lang="en-GB" sz="3200" dirty="0"/>
          </a:p>
          <a:p>
            <a:pPr lvl="0"/>
            <a:r>
              <a:rPr lang="en-GB" sz="3200" b="1" dirty="0"/>
              <a:t>How does this text work as a piece of satire? What are its key ‘jokes’?</a:t>
            </a:r>
            <a:endParaRPr lang="en-GB" sz="3200" dirty="0"/>
          </a:p>
          <a:p>
            <a:pPr lvl="0"/>
            <a:r>
              <a:rPr lang="en-GB" sz="3200" b="1" dirty="0"/>
              <a:t>How are King Louis XVI and Marie Antoinette depicted in the text, and can any wider inferences be drawn from these descriptions? </a:t>
            </a:r>
            <a:endParaRPr lang="en-GB" sz="3200" dirty="0"/>
          </a:p>
        </p:txBody>
      </p:sp>
      <p:sp>
        <p:nvSpPr>
          <p:cNvPr id="3" name="Title 2"/>
          <p:cNvSpPr>
            <a:spLocks noGrp="1"/>
          </p:cNvSpPr>
          <p:nvPr>
            <p:ph type="title"/>
          </p:nvPr>
        </p:nvSpPr>
        <p:spPr/>
        <p:txBody>
          <a:bodyPr/>
          <a:lstStyle/>
          <a:p>
            <a:r>
              <a:rPr lang="en-GB" i="1" dirty="0"/>
              <a:t>Description of the Royal Menagerie</a:t>
            </a:r>
            <a:r>
              <a:rPr lang="en-GB" dirty="0"/>
              <a:t> (1789</a:t>
            </a:r>
            <a:r>
              <a:rPr lang="en-GB" dirty="0" smtClean="0"/>
              <a:t>)</a:t>
            </a:r>
            <a:endParaRPr lang="en-GB" dirty="0"/>
          </a:p>
        </p:txBody>
      </p:sp>
    </p:spTree>
    <p:extLst>
      <p:ext uri="{BB962C8B-B14F-4D97-AF65-F5344CB8AC3E}">
        <p14:creationId xmlns:p14="http://schemas.microsoft.com/office/powerpoint/2010/main" val="419825298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1792 Rare Animals or, the Transfer of the Royal Family from the Tuileries to the Temple. Champfleury, 179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3050" y="1"/>
            <a:ext cx="9198168" cy="685799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47900" y="1219885"/>
            <a:ext cx="6096000" cy="646331"/>
          </a:xfrm>
          <a:prstGeom prst="rect">
            <a:avLst/>
          </a:prstGeom>
        </p:spPr>
        <p:txBody>
          <a:bodyPr>
            <a:spAutoFit/>
          </a:bodyPr>
          <a:lstStyle/>
          <a:p>
            <a:r>
              <a:rPr lang="en-GB" dirty="0" smtClean="0"/>
              <a:t>Rare Animals or, the Transfer of the Royal Family from the Tuileries to the Temple. </a:t>
            </a:r>
            <a:r>
              <a:rPr lang="en-GB" dirty="0" err="1" smtClean="0"/>
              <a:t>Champfleury</a:t>
            </a:r>
            <a:r>
              <a:rPr lang="en-GB" dirty="0" smtClean="0"/>
              <a:t>, 1792</a:t>
            </a:r>
            <a:endParaRPr lang="en-GB" dirty="0"/>
          </a:p>
        </p:txBody>
      </p:sp>
    </p:spTree>
    <p:extLst>
      <p:ext uri="{BB962C8B-B14F-4D97-AF65-F5344CB8AC3E}">
        <p14:creationId xmlns:p14="http://schemas.microsoft.com/office/powerpoint/2010/main" val="599782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endParaRPr lang="en-US" dirty="0">
              <a:solidFill>
                <a:srgbClr val="FFC000"/>
              </a:solidFill>
              <a:effectLst>
                <a:outerShdw blurRad="38100" dist="38100" dir="2700000" algn="tl">
                  <a:srgbClr val="000000">
                    <a:alpha val="43137"/>
                  </a:srgbClr>
                </a:outerShdw>
              </a:effectLst>
            </a:endParaRPr>
          </a:p>
        </p:txBody>
      </p:sp>
      <p:sp>
        <p:nvSpPr>
          <p:cNvPr id="11" name="Title 2"/>
          <p:cNvSpPr txBox="1">
            <a:spLocks/>
          </p:cNvSpPr>
          <p:nvPr/>
        </p:nvSpPr>
        <p:spPr>
          <a:xfrm>
            <a:off x="660400" y="351836"/>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Forging a revolutionary society: end of </a:t>
            </a:r>
            <a:r>
              <a:rPr lang="en-GB" i="1" dirty="0" err="1"/>
              <a:t>Ancien</a:t>
            </a:r>
            <a:r>
              <a:rPr lang="en-GB" i="1" dirty="0"/>
              <a:t> </a:t>
            </a:r>
            <a:r>
              <a:rPr lang="en-GB" i="1" dirty="0" err="1"/>
              <a:t>Régime</a:t>
            </a:r>
            <a:r>
              <a:rPr lang="en-GB" dirty="0" smtClean="0"/>
              <a:t> </a:t>
            </a:r>
            <a:endParaRPr lang="en-GB" dirty="0"/>
          </a:p>
        </p:txBody>
      </p:sp>
      <p:sp>
        <p:nvSpPr>
          <p:cNvPr id="2" name="Content Placeholder 1"/>
          <p:cNvSpPr>
            <a:spLocks noGrp="1"/>
          </p:cNvSpPr>
          <p:nvPr>
            <p:ph sz="half" idx="2"/>
          </p:nvPr>
        </p:nvSpPr>
        <p:spPr>
          <a:xfrm>
            <a:off x="494631" y="1731103"/>
            <a:ext cx="8847031" cy="4618181"/>
          </a:xfrm>
        </p:spPr>
        <p:txBody>
          <a:bodyPr>
            <a:normAutofit fontScale="92500" lnSpcReduction="10000"/>
          </a:bodyPr>
          <a:lstStyle/>
          <a:p>
            <a:pPr marL="45720" indent="0">
              <a:buNone/>
            </a:pPr>
            <a:r>
              <a:rPr lang="en-GB" dirty="0" smtClean="0"/>
              <a:t>1789–1791: Series of reforms do away with much of </a:t>
            </a:r>
            <a:r>
              <a:rPr lang="en-GB" dirty="0"/>
              <a:t>the </a:t>
            </a:r>
            <a:r>
              <a:rPr lang="en-GB" i="1" dirty="0" err="1" smtClean="0"/>
              <a:t>Ancien</a:t>
            </a:r>
            <a:r>
              <a:rPr lang="en-GB" i="1" dirty="0" smtClean="0"/>
              <a:t> </a:t>
            </a:r>
            <a:r>
              <a:rPr lang="en-GB" i="1" dirty="0" err="1" smtClean="0"/>
              <a:t>Régime</a:t>
            </a:r>
            <a:r>
              <a:rPr lang="en-GB" i="1" dirty="0" smtClean="0"/>
              <a:t> </a:t>
            </a:r>
            <a:r>
              <a:rPr lang="en-GB" dirty="0" smtClean="0"/>
              <a:t>orthodoxy</a:t>
            </a:r>
          </a:p>
          <a:p>
            <a:pPr lvl="1">
              <a:buFontTx/>
              <a:buChar char="-"/>
            </a:pPr>
            <a:r>
              <a:rPr lang="en-GB" dirty="0" smtClean="0"/>
              <a:t>Abolition of Feudal system in its entirety</a:t>
            </a:r>
          </a:p>
          <a:p>
            <a:pPr lvl="1">
              <a:buFontTx/>
              <a:buChar char="-"/>
            </a:pPr>
            <a:r>
              <a:rPr lang="en-GB" dirty="0" smtClean="0"/>
              <a:t>Removal of aristocratic </a:t>
            </a:r>
            <a:r>
              <a:rPr lang="en-GB" dirty="0" err="1" smtClean="0"/>
              <a:t>priveleges</a:t>
            </a:r>
            <a:endParaRPr lang="en-GB" dirty="0" smtClean="0"/>
          </a:p>
          <a:p>
            <a:pPr lvl="1">
              <a:buFontTx/>
              <a:buChar char="-"/>
            </a:pPr>
            <a:r>
              <a:rPr lang="en-GB" dirty="0" smtClean="0"/>
              <a:t>Abolition of church tithes</a:t>
            </a:r>
          </a:p>
          <a:p>
            <a:pPr lvl="1">
              <a:buFontTx/>
              <a:buChar char="-"/>
            </a:pPr>
            <a:r>
              <a:rPr lang="en-GB" dirty="0" smtClean="0"/>
              <a:t>Abolition of First and Second Estate exemptions from taxation</a:t>
            </a:r>
          </a:p>
          <a:p>
            <a:pPr lvl="1">
              <a:buFontTx/>
              <a:buChar char="-"/>
            </a:pPr>
            <a:r>
              <a:rPr lang="en-GB" dirty="0" smtClean="0"/>
              <a:t>Abolition of sale of public offices</a:t>
            </a:r>
          </a:p>
          <a:p>
            <a:pPr lvl="1">
              <a:buFontTx/>
              <a:buChar char="-"/>
            </a:pPr>
            <a:r>
              <a:rPr lang="en-GB" dirty="0" smtClean="0"/>
              <a:t>Formal abolition of absolute monarchy</a:t>
            </a:r>
          </a:p>
          <a:p>
            <a:pPr lvl="1">
              <a:buFontTx/>
              <a:buChar char="-"/>
            </a:pPr>
            <a:r>
              <a:rPr lang="en-GB" dirty="0" smtClean="0"/>
              <a:t>Moves towards constitutional monarchy </a:t>
            </a:r>
          </a:p>
          <a:p>
            <a:pPr marL="45720" indent="0">
              <a:buNone/>
            </a:pPr>
            <a:endParaRPr lang="en-GB" dirty="0" smtClean="0"/>
          </a:p>
          <a:p>
            <a:pPr marL="45720" indent="0">
              <a:buNone/>
            </a:pPr>
            <a:r>
              <a:rPr lang="en-GB" dirty="0" smtClean="0"/>
              <a:t>Adoption of </a:t>
            </a:r>
            <a:r>
              <a:rPr lang="en-GB" dirty="0"/>
              <a:t>national </a:t>
            </a:r>
            <a:r>
              <a:rPr lang="en-GB" dirty="0" smtClean="0"/>
              <a:t>motto </a:t>
            </a:r>
            <a:r>
              <a:rPr lang="en-GB" b="1" i="1" dirty="0" err="1" smtClean="0">
                <a:effectLst>
                  <a:outerShdw blurRad="38100" dist="38100" dir="2700000" algn="tl">
                    <a:srgbClr val="000000">
                      <a:alpha val="43137"/>
                    </a:srgbClr>
                  </a:outerShdw>
                </a:effectLst>
              </a:rPr>
              <a:t>Liberté</a:t>
            </a:r>
            <a:r>
              <a:rPr lang="en-GB" b="1" i="1" dirty="0" smtClean="0">
                <a:effectLst>
                  <a:outerShdw blurRad="38100" dist="38100" dir="2700000" algn="tl">
                    <a:srgbClr val="000000">
                      <a:alpha val="43137"/>
                    </a:srgbClr>
                  </a:outerShdw>
                </a:effectLst>
              </a:rPr>
              <a:t>, </a:t>
            </a:r>
            <a:r>
              <a:rPr lang="en-GB" b="1" i="1" dirty="0" err="1" smtClean="0">
                <a:effectLst>
                  <a:outerShdw blurRad="38100" dist="38100" dir="2700000" algn="tl">
                    <a:srgbClr val="000000">
                      <a:alpha val="43137"/>
                    </a:srgbClr>
                  </a:outerShdw>
                </a:effectLst>
              </a:rPr>
              <a:t>égalité</a:t>
            </a:r>
            <a:r>
              <a:rPr lang="en-GB" b="1" i="1" dirty="0" smtClean="0">
                <a:effectLst>
                  <a:outerShdw blurRad="38100" dist="38100" dir="2700000" algn="tl">
                    <a:srgbClr val="000000">
                      <a:alpha val="43137"/>
                    </a:srgbClr>
                  </a:outerShdw>
                </a:effectLst>
              </a:rPr>
              <a:t>, </a:t>
            </a:r>
            <a:r>
              <a:rPr lang="en-GB" b="1" i="1" dirty="0" err="1" smtClean="0">
                <a:effectLst>
                  <a:outerShdw blurRad="38100" dist="38100" dir="2700000" algn="tl">
                    <a:srgbClr val="000000">
                      <a:alpha val="43137"/>
                    </a:srgbClr>
                  </a:outerShdw>
                </a:effectLst>
              </a:rPr>
              <a:t>fraternité</a:t>
            </a:r>
            <a:endParaRPr lang="en-US" b="1" i="1" dirty="0">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3"/>
          <a:stretch>
            <a:fillRect/>
          </a:stretch>
        </p:blipFill>
        <p:spPr>
          <a:xfrm>
            <a:off x="9341662" y="1599414"/>
            <a:ext cx="2615325" cy="2638133"/>
          </a:xfrm>
          <a:prstGeom prst="rect">
            <a:avLst/>
          </a:prstGeom>
        </p:spPr>
      </p:pic>
    </p:spTree>
    <p:extLst>
      <p:ext uri="{BB962C8B-B14F-4D97-AF65-F5344CB8AC3E}">
        <p14:creationId xmlns:p14="http://schemas.microsoft.com/office/powerpoint/2010/main" val="121753742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US" dirty="0"/>
          </a:p>
        </p:txBody>
      </p:sp>
      <p:sp>
        <p:nvSpPr>
          <p:cNvPr id="3" name="Content Placeholder 2"/>
          <p:cNvSpPr>
            <a:spLocks noGrp="1"/>
          </p:cNvSpPr>
          <p:nvPr>
            <p:ph sz="half" idx="2"/>
          </p:nvPr>
        </p:nvSpPr>
        <p:spPr/>
        <p:txBody>
          <a:bodyPr/>
          <a:lstStyle/>
          <a:p>
            <a:r>
              <a:rPr lang="en-GB" dirty="0" smtClean="0"/>
              <a:t>Number of bishoprics reduced from 135 to 83 (one per department)</a:t>
            </a:r>
          </a:p>
          <a:p>
            <a:r>
              <a:rPr lang="en-GB" dirty="0" smtClean="0"/>
              <a:t>Salaried clergy appointed by popular election</a:t>
            </a:r>
          </a:p>
          <a:p>
            <a:r>
              <a:rPr lang="en-GB" dirty="0" smtClean="0"/>
              <a:t>Church ministers had to swear allegiance to a Civil Constitution of the Clergy</a:t>
            </a:r>
          </a:p>
        </p:txBody>
      </p:sp>
      <p:sp>
        <p:nvSpPr>
          <p:cNvPr id="4" name="Text Placeholder 3"/>
          <p:cNvSpPr>
            <a:spLocks noGrp="1"/>
          </p:cNvSpPr>
          <p:nvPr>
            <p:ph type="body" sz="quarter" idx="3"/>
          </p:nvPr>
        </p:nvSpPr>
        <p:spPr/>
        <p:txBody>
          <a:bodyPr/>
          <a:lstStyle/>
          <a:p>
            <a:endParaRPr lang="en-US" dirty="0"/>
          </a:p>
        </p:txBody>
      </p:sp>
      <p:sp>
        <p:nvSpPr>
          <p:cNvPr id="5" name="Content Placeholder 4"/>
          <p:cNvSpPr>
            <a:spLocks noGrp="1"/>
          </p:cNvSpPr>
          <p:nvPr>
            <p:ph sz="quarter" idx="4"/>
          </p:nvPr>
        </p:nvSpPr>
        <p:spPr/>
        <p:txBody>
          <a:bodyPr/>
          <a:lstStyle/>
          <a:p>
            <a:pPr algn="r"/>
            <a:r>
              <a:rPr lang="en-GB" dirty="0" smtClean="0">
                <a:solidFill>
                  <a:srgbClr val="00B0F0"/>
                </a:solidFill>
              </a:rPr>
              <a:t>Denounced </a:t>
            </a:r>
            <a:r>
              <a:rPr lang="en-GB" dirty="0">
                <a:solidFill>
                  <a:srgbClr val="00B0F0"/>
                </a:solidFill>
              </a:rPr>
              <a:t>by </a:t>
            </a:r>
            <a:r>
              <a:rPr lang="en-GB" dirty="0" smtClean="0">
                <a:solidFill>
                  <a:srgbClr val="00B0F0"/>
                </a:solidFill>
              </a:rPr>
              <a:t>Pope Pius VI (who condemned the Revolution more broadly)</a:t>
            </a:r>
          </a:p>
          <a:p>
            <a:pPr algn="r"/>
            <a:r>
              <a:rPr lang="en-GB" dirty="0" smtClean="0">
                <a:solidFill>
                  <a:srgbClr val="00B0F0"/>
                </a:solidFill>
              </a:rPr>
              <a:t>Offensive to Louis XVI’s Catholic Faith and belief in Divine Right of Kings. Views shared by Queen  Marie Antoinette, sister of Habsburg Emperor of Austria   </a:t>
            </a:r>
            <a:endParaRPr lang="en-US" dirty="0">
              <a:solidFill>
                <a:srgbClr val="00B0F0"/>
              </a:solidFill>
            </a:endParaRPr>
          </a:p>
        </p:txBody>
      </p:sp>
      <p:sp>
        <p:nvSpPr>
          <p:cNvPr id="6" name="Title 5"/>
          <p:cNvSpPr>
            <a:spLocks noGrp="1"/>
          </p:cNvSpPr>
          <p:nvPr>
            <p:ph type="title"/>
          </p:nvPr>
        </p:nvSpPr>
        <p:spPr>
          <a:xfrm>
            <a:off x="497242" y="580912"/>
            <a:ext cx="11175013" cy="926147"/>
          </a:xfrm>
        </p:spPr>
        <p:txBody>
          <a:bodyPr/>
          <a:lstStyle/>
          <a:p>
            <a:r>
              <a:rPr lang="en-GB" dirty="0" smtClean="0"/>
              <a:t>church reform: civic oversight</a:t>
            </a:r>
            <a:r>
              <a:rPr lang="en-GB" dirty="0"/>
              <a:t/>
            </a:r>
            <a:br>
              <a:rPr lang="en-GB" dirty="0"/>
            </a:br>
            <a:endParaRPr lang="en-US" dirty="0"/>
          </a:p>
        </p:txBody>
      </p:sp>
    </p:spTree>
    <p:extLst>
      <p:ext uri="{BB962C8B-B14F-4D97-AF65-F5344CB8AC3E}">
        <p14:creationId xmlns:p14="http://schemas.microsoft.com/office/powerpoint/2010/main" val="400373605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dirty="0" err="1"/>
              <a:t>Thouret</a:t>
            </a:r>
            <a:r>
              <a:rPr lang="en-GB" dirty="0"/>
              <a:t>, ‘Report on the Basis of Political Eligibility’ (29 September 1789)</a:t>
            </a:r>
          </a:p>
          <a:p>
            <a:pPr lvl="0"/>
            <a:r>
              <a:rPr lang="en-GB" dirty="0"/>
              <a:t>Robespierre, ‘Speech Denouncing the New Conditions of Eligibility’ (22 October 1789)</a:t>
            </a:r>
          </a:p>
          <a:p>
            <a:pPr lvl="0"/>
            <a:r>
              <a:rPr lang="en-GB" dirty="0"/>
              <a:t>National Assembly, Constitution of 1791</a:t>
            </a:r>
          </a:p>
          <a:p>
            <a:pPr lvl="0"/>
            <a:r>
              <a:rPr lang="en-GB" dirty="0"/>
              <a:t>National Convention committee statement on revolutionary calendar (October 1793)</a:t>
            </a:r>
          </a:p>
          <a:p>
            <a:pPr lvl="0"/>
            <a:r>
              <a:rPr lang="en-GB" dirty="0"/>
              <a:t>National Convention, Constitution of 1793</a:t>
            </a:r>
          </a:p>
          <a:p>
            <a:pPr lvl="0"/>
            <a:r>
              <a:rPr lang="en-GB" dirty="0"/>
              <a:t>Louis-Léopold </a:t>
            </a:r>
            <a:r>
              <a:rPr lang="en-GB" dirty="0" err="1"/>
              <a:t>Boilly</a:t>
            </a:r>
            <a:r>
              <a:rPr lang="en-GB" dirty="0"/>
              <a:t>, </a:t>
            </a:r>
            <a:r>
              <a:rPr lang="en-GB" i="1" dirty="0"/>
              <a:t>Portrait of a Sans-Culotte </a:t>
            </a:r>
            <a:r>
              <a:rPr lang="en-GB" dirty="0"/>
              <a:t>(1792); Description of Sans-Culottes, </a:t>
            </a:r>
            <a:r>
              <a:rPr lang="en-GB" i="1" dirty="0" err="1"/>
              <a:t>Père</a:t>
            </a:r>
            <a:r>
              <a:rPr lang="en-GB" i="1" dirty="0"/>
              <a:t> Duchesne</a:t>
            </a:r>
            <a:r>
              <a:rPr lang="en-GB" dirty="0"/>
              <a:t>, 1794</a:t>
            </a:r>
          </a:p>
          <a:p>
            <a:pPr lvl="0"/>
            <a:r>
              <a:rPr lang="en-GB" dirty="0"/>
              <a:t>Robespierre, ‘On Political Morality,’ 5 February 1794</a:t>
            </a:r>
          </a:p>
          <a:p>
            <a:pPr lvl="0"/>
            <a:r>
              <a:rPr lang="en-GB" dirty="0"/>
              <a:t>National Convention, ‘The Cult of the Supreme Being,’ June 8 1794</a:t>
            </a:r>
          </a:p>
          <a:p>
            <a:endParaRPr lang="en-GB" dirty="0"/>
          </a:p>
        </p:txBody>
      </p:sp>
      <p:sp>
        <p:nvSpPr>
          <p:cNvPr id="3" name="Title 2"/>
          <p:cNvSpPr>
            <a:spLocks noGrp="1"/>
          </p:cNvSpPr>
          <p:nvPr>
            <p:ph type="title"/>
          </p:nvPr>
        </p:nvSpPr>
        <p:spPr/>
        <p:txBody>
          <a:bodyPr/>
          <a:lstStyle/>
          <a:p>
            <a:r>
              <a:rPr lang="en-GB" dirty="0" smtClean="0"/>
              <a:t>MONDAY: ‘moderate’ to ‘radical’ revolution</a:t>
            </a:r>
            <a:endParaRPr lang="en-GB" dirty="0"/>
          </a:p>
        </p:txBody>
      </p:sp>
    </p:spTree>
    <p:extLst>
      <p:ext uri="{BB962C8B-B14F-4D97-AF65-F5344CB8AC3E}">
        <p14:creationId xmlns:p14="http://schemas.microsoft.com/office/powerpoint/2010/main" val="60077412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252</TotalTime>
  <Words>1873</Words>
  <Application>Microsoft Office PowerPoint</Application>
  <PresentationFormat>Widescreen</PresentationFormat>
  <Paragraphs>165</Paragraphs>
  <Slides>29</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Franklin Gothic Medium</vt:lpstr>
      <vt:lpstr>Symbol</vt:lpstr>
      <vt:lpstr>Wingdings</vt:lpstr>
      <vt:lpstr>Wingdings 2</vt:lpstr>
      <vt:lpstr>1_Grid</vt:lpstr>
      <vt:lpstr>HPHI4005 Age of Revolution: lecture 4 French revolution: 1789 and all that</vt:lpstr>
      <vt:lpstr>PowerPoint Presentation</vt:lpstr>
      <vt:lpstr>revolutionary ideology – Encyclopédie</vt:lpstr>
      <vt:lpstr>revolutionary ideology – Encyclopédie</vt:lpstr>
      <vt:lpstr>revolutionary ideology – Encyclopédie</vt:lpstr>
      <vt:lpstr>revolutionary ideology – Encyclopédie</vt:lpstr>
      <vt:lpstr>revolutionary ideology – Encyclopédie</vt:lpstr>
      <vt:lpstr>Road to revolution: revolutionary ideology - Enlightenment</vt:lpstr>
      <vt:lpstr>PowerPoint Presentation</vt:lpstr>
      <vt:lpstr>1066 and all that</vt:lpstr>
      <vt:lpstr>France 1789: A Revolutionary climate</vt:lpstr>
      <vt:lpstr>France 1789: A Revolutionary climate</vt:lpstr>
      <vt:lpstr>Revolutionary timeline: estates general</vt:lpstr>
      <vt:lpstr>‘What is the third Estate?’  Pamphlet by Abbé Emmanuel Joseph Sieyès, January 1789 </vt:lpstr>
      <vt:lpstr>Revolutionary timeline: National assembly</vt:lpstr>
      <vt:lpstr>PowerPoint Presentation</vt:lpstr>
      <vt:lpstr>PowerPoint Presentation</vt:lpstr>
      <vt:lpstr>PowerPoint Presentation</vt:lpstr>
      <vt:lpstr>PowerPoint Presentation</vt:lpstr>
      <vt:lpstr>PowerPoint Presentation</vt:lpstr>
      <vt:lpstr>National Assembly, Declaration of the Rights of Man and Citizen, 26 August 1789 </vt:lpstr>
      <vt:lpstr>National Assembly, Declaration of the Rights of Man and Citizen, 26 August 1789 </vt:lpstr>
      <vt:lpstr>National Assembly, Declaration of the Rights of Man and Citizen, 26 August 1789 </vt:lpstr>
      <vt:lpstr>National Assembly, Decrees on the feudal System (11 August 1789) and the Nobility (19 June 1790)</vt:lpstr>
      <vt:lpstr>Description of the Royal Menagerie (1789)</vt:lpstr>
      <vt:lpstr>PowerPoint Presentation</vt:lpstr>
      <vt:lpstr>PowerPoint Presentation</vt:lpstr>
      <vt:lpstr>church reform: civic oversight </vt:lpstr>
      <vt:lpstr>MONDAY: ‘moderate’ to ‘radical’ revolution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HPHI4005 Age of Revolution: lecture 4 French revolution: 1789 and all that</dc:title>
  <dc:creator>Alexander Scott</dc:creator>
  <cp:lastModifiedBy>Alexander Scott</cp:lastModifiedBy>
  <cp:revision>16</cp:revision>
  <dcterms:created xsi:type="dcterms:W3CDTF">2018-10-22T10:34:22Z</dcterms:created>
  <dcterms:modified xsi:type="dcterms:W3CDTF">2019-10-25T12:25:43Z</dcterms:modified>
</cp:coreProperties>
</file>