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8"/>
  </p:notesMasterIdLst>
  <p:sldIdLst>
    <p:sldId id="256" r:id="rId2"/>
    <p:sldId id="257" r:id="rId3"/>
    <p:sldId id="258" r:id="rId4"/>
    <p:sldId id="260"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77" d="100"/>
          <a:sy n="77" d="100"/>
        </p:scale>
        <p:origin x="3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EF8B6E-C7FA-4E2B-9D97-9F3F2B04F233}" type="doc">
      <dgm:prSet loTypeId="urn:microsoft.com/office/officeart/2018/2/layout/IconCircleList" loCatId="icon" qsTypeId="urn:microsoft.com/office/officeart/2005/8/quickstyle/simple5" qsCatId="simple" csTypeId="urn:microsoft.com/office/officeart/2018/5/colors/Iconchunking_neutralicon_colorful1" csCatId="colorful" phldr="1"/>
      <dgm:spPr/>
      <dgm:t>
        <a:bodyPr/>
        <a:lstStyle/>
        <a:p>
          <a:endParaRPr lang="en-US"/>
        </a:p>
      </dgm:t>
    </dgm:pt>
    <dgm:pt modelId="{CEF14B11-E301-4853-B4AC-7F8B07EA620D}">
      <dgm:prSet/>
      <dgm:spPr/>
      <dgm:t>
        <a:bodyPr/>
        <a:lstStyle/>
        <a:p>
          <a:pPr>
            <a:lnSpc>
              <a:spcPct val="100000"/>
            </a:lnSpc>
          </a:pPr>
          <a:endParaRPr lang="en-US" dirty="0"/>
        </a:p>
      </dgm:t>
    </dgm:pt>
    <dgm:pt modelId="{4187416A-4B9B-4653-AB3B-6EA85C1F70DA}" type="parTrans" cxnId="{25DAC2E9-4048-4ECA-9972-DED5AABED360}">
      <dgm:prSet/>
      <dgm:spPr/>
      <dgm:t>
        <a:bodyPr/>
        <a:lstStyle/>
        <a:p>
          <a:endParaRPr lang="en-US"/>
        </a:p>
      </dgm:t>
    </dgm:pt>
    <dgm:pt modelId="{CE65F5A5-4E32-48F1-BBAC-E38B8DAF5FEF}" type="sibTrans" cxnId="{25DAC2E9-4048-4ECA-9972-DED5AABED360}">
      <dgm:prSet/>
      <dgm:spPr/>
      <dgm:t>
        <a:bodyPr/>
        <a:lstStyle/>
        <a:p>
          <a:pPr>
            <a:lnSpc>
              <a:spcPct val="100000"/>
            </a:lnSpc>
          </a:pPr>
          <a:endParaRPr lang="en-US"/>
        </a:p>
      </dgm:t>
    </dgm:pt>
    <dgm:pt modelId="{675BFDEA-03AD-4BDD-9EF9-DF92491EA1E5}">
      <dgm:prSet/>
      <dgm:spPr/>
      <dgm:t>
        <a:bodyPr/>
        <a:lstStyle/>
        <a:p>
          <a:pPr>
            <a:lnSpc>
              <a:spcPct val="100000"/>
            </a:lnSpc>
          </a:pPr>
          <a:r>
            <a:rPr lang="en-GB" dirty="0"/>
            <a:t> </a:t>
          </a:r>
          <a:endParaRPr lang="en-US" dirty="0"/>
        </a:p>
      </dgm:t>
    </dgm:pt>
    <dgm:pt modelId="{757A2464-28A3-440E-A405-B29DBCB2C186}" type="parTrans" cxnId="{5F651D35-EF08-4B97-869A-4D44E6F7252B}">
      <dgm:prSet/>
      <dgm:spPr/>
      <dgm:t>
        <a:bodyPr/>
        <a:lstStyle/>
        <a:p>
          <a:endParaRPr lang="en-US"/>
        </a:p>
      </dgm:t>
    </dgm:pt>
    <dgm:pt modelId="{9D38A61A-1F00-4AFA-BF66-B77319FB5A2B}" type="sibTrans" cxnId="{5F651D35-EF08-4B97-869A-4D44E6F7252B}">
      <dgm:prSet/>
      <dgm:spPr/>
      <dgm:t>
        <a:bodyPr/>
        <a:lstStyle/>
        <a:p>
          <a:pPr>
            <a:lnSpc>
              <a:spcPct val="100000"/>
            </a:lnSpc>
          </a:pPr>
          <a:endParaRPr lang="en-US"/>
        </a:p>
      </dgm:t>
    </dgm:pt>
    <dgm:pt modelId="{7D213DCD-8EA6-4D2D-B1DC-9E5F04320EE3}">
      <dgm:prSet/>
      <dgm:spPr/>
      <dgm:t>
        <a:bodyPr/>
        <a:lstStyle/>
        <a:p>
          <a:pPr>
            <a:lnSpc>
              <a:spcPct val="100000"/>
            </a:lnSpc>
          </a:pPr>
          <a:r>
            <a:rPr lang="en-GB" dirty="0"/>
            <a:t>  </a:t>
          </a:r>
          <a:endParaRPr lang="en-US" dirty="0"/>
        </a:p>
      </dgm:t>
    </dgm:pt>
    <dgm:pt modelId="{A637137F-230A-437C-B290-EBC20DB73AA9}" type="parTrans" cxnId="{AFD1898E-78F6-4E29-8B4D-E9ECF1787D40}">
      <dgm:prSet/>
      <dgm:spPr/>
      <dgm:t>
        <a:bodyPr/>
        <a:lstStyle/>
        <a:p>
          <a:endParaRPr lang="en-US"/>
        </a:p>
      </dgm:t>
    </dgm:pt>
    <dgm:pt modelId="{F9C48168-EFE7-4B05-9685-96D0E445006C}" type="sibTrans" cxnId="{AFD1898E-78F6-4E29-8B4D-E9ECF1787D40}">
      <dgm:prSet/>
      <dgm:spPr/>
      <dgm:t>
        <a:bodyPr/>
        <a:lstStyle/>
        <a:p>
          <a:endParaRPr lang="en-US"/>
        </a:p>
      </dgm:t>
    </dgm:pt>
    <dgm:pt modelId="{D6702630-AFFC-4D3B-8CC0-6DD263853924}" type="pres">
      <dgm:prSet presAssocID="{9FEF8B6E-C7FA-4E2B-9D97-9F3F2B04F233}" presName="root" presStyleCnt="0">
        <dgm:presLayoutVars>
          <dgm:dir/>
          <dgm:resizeHandles val="exact"/>
        </dgm:presLayoutVars>
      </dgm:prSet>
      <dgm:spPr/>
    </dgm:pt>
    <dgm:pt modelId="{8ED9A29B-FADD-4AD9-A57D-023DF785C658}" type="pres">
      <dgm:prSet presAssocID="{9FEF8B6E-C7FA-4E2B-9D97-9F3F2B04F233}" presName="container" presStyleCnt="0">
        <dgm:presLayoutVars>
          <dgm:dir/>
          <dgm:resizeHandles val="exact"/>
        </dgm:presLayoutVars>
      </dgm:prSet>
      <dgm:spPr/>
    </dgm:pt>
    <dgm:pt modelId="{DD6437EF-A881-4ACA-A8AA-C909CFE07E9C}" type="pres">
      <dgm:prSet presAssocID="{CEF14B11-E301-4853-B4AC-7F8B07EA620D}" presName="compNode" presStyleCnt="0"/>
      <dgm:spPr/>
    </dgm:pt>
    <dgm:pt modelId="{2DB20A8E-D25A-4C31-8D66-590272D3B83F}" type="pres">
      <dgm:prSet presAssocID="{CEF14B11-E301-4853-B4AC-7F8B07EA620D}" presName="iconBgRect" presStyleLbl="bgShp" presStyleIdx="0" presStyleCnt="3" custLinFactNeighborX="-9858" custLinFactNeighborY="-8454"/>
      <dgm:spPr/>
    </dgm:pt>
    <dgm:pt modelId="{2343AF13-ABF9-4324-BC86-C3C61C1B4967}" type="pres">
      <dgm:prSet presAssocID="{CEF14B11-E301-4853-B4AC-7F8B07EA620D}" presName="iconRect" presStyleLbl="node1" presStyleIdx="0" presStyleCnt="3" custScaleY="64177" custLinFactNeighborX="-3593" custLinFactNeighborY="-1471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0E20A396-1356-4CF7-80C5-D9D1B0AC37EC}" type="pres">
      <dgm:prSet presAssocID="{CEF14B11-E301-4853-B4AC-7F8B07EA620D}" presName="spaceRect" presStyleCnt="0"/>
      <dgm:spPr/>
    </dgm:pt>
    <dgm:pt modelId="{20D2E31F-4DAE-4D06-8004-B17E289475BA}" type="pres">
      <dgm:prSet presAssocID="{CEF14B11-E301-4853-B4AC-7F8B07EA620D}" presName="textRect" presStyleLbl="revTx" presStyleIdx="0" presStyleCnt="3" custLinFactNeighborX="2464" custLinFactNeighborY="1936">
        <dgm:presLayoutVars>
          <dgm:chMax val="1"/>
          <dgm:chPref val="1"/>
        </dgm:presLayoutVars>
      </dgm:prSet>
      <dgm:spPr/>
    </dgm:pt>
    <dgm:pt modelId="{885AB5C3-E891-4D9D-A0BF-CB50F284307C}" type="pres">
      <dgm:prSet presAssocID="{CE65F5A5-4E32-48F1-BBAC-E38B8DAF5FEF}" presName="sibTrans" presStyleLbl="sibTrans2D1" presStyleIdx="0" presStyleCnt="0"/>
      <dgm:spPr/>
    </dgm:pt>
    <dgm:pt modelId="{F248A881-2E47-47A2-8175-90D32CAC429C}" type="pres">
      <dgm:prSet presAssocID="{675BFDEA-03AD-4BDD-9EF9-DF92491EA1E5}" presName="compNode" presStyleCnt="0"/>
      <dgm:spPr/>
    </dgm:pt>
    <dgm:pt modelId="{4F877692-871F-43E9-82E1-0BBB6AB3D52F}" type="pres">
      <dgm:prSet presAssocID="{675BFDEA-03AD-4BDD-9EF9-DF92491EA1E5}" presName="iconBgRect" presStyleLbl="bgShp" presStyleIdx="1" presStyleCnt="3" custLinFactNeighborX="-34221" custLinFactNeighborY="1578"/>
      <dgm:spPr/>
    </dgm:pt>
    <dgm:pt modelId="{644089E7-6AF0-4274-82F4-35F8642CDF48}" type="pres">
      <dgm:prSet presAssocID="{675BFDEA-03AD-4BDD-9EF9-DF92491EA1E5}" presName="iconRect" presStyleLbl="node1" presStyleIdx="1" presStyleCnt="3" custScaleX="120701" custScaleY="72018" custLinFactNeighborX="-66264" custLinFactNeighborY="-854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562CB8FB-C0F8-49F1-ACAE-2F94085C5AE8}" type="pres">
      <dgm:prSet presAssocID="{675BFDEA-03AD-4BDD-9EF9-DF92491EA1E5}" presName="spaceRect" presStyleCnt="0"/>
      <dgm:spPr/>
    </dgm:pt>
    <dgm:pt modelId="{9E647DC0-115E-4FD1-B820-98F53AFF0CDD}" type="pres">
      <dgm:prSet presAssocID="{675BFDEA-03AD-4BDD-9EF9-DF92491EA1E5}" presName="textRect" presStyleLbl="revTx" presStyleIdx="1" presStyleCnt="3">
        <dgm:presLayoutVars>
          <dgm:chMax val="1"/>
          <dgm:chPref val="1"/>
        </dgm:presLayoutVars>
      </dgm:prSet>
      <dgm:spPr/>
    </dgm:pt>
    <dgm:pt modelId="{3F4BC241-E0ED-4F40-AD70-9930A4965184}" type="pres">
      <dgm:prSet presAssocID="{9D38A61A-1F00-4AFA-BF66-B77319FB5A2B}" presName="sibTrans" presStyleLbl="sibTrans2D1" presStyleIdx="0" presStyleCnt="0"/>
      <dgm:spPr/>
    </dgm:pt>
    <dgm:pt modelId="{C0891AF4-F483-466D-BB58-2A9483513622}" type="pres">
      <dgm:prSet presAssocID="{7D213DCD-8EA6-4D2D-B1DC-9E5F04320EE3}" presName="compNode" presStyleCnt="0"/>
      <dgm:spPr/>
    </dgm:pt>
    <dgm:pt modelId="{5493640C-976A-47B8-8730-2B59D4505F94}" type="pres">
      <dgm:prSet presAssocID="{7D213DCD-8EA6-4D2D-B1DC-9E5F04320EE3}" presName="iconBgRect" presStyleLbl="bgShp" presStyleIdx="2" presStyleCnt="3" custLinFactNeighborX="-76702" custLinFactNeighborY="14113"/>
      <dgm:spPr/>
    </dgm:pt>
    <dgm:pt modelId="{B92DF0F8-6F45-4D68-9080-079BCD53C4B3}" type="pres">
      <dgm:prSet presAssocID="{7D213DCD-8EA6-4D2D-B1DC-9E5F04320EE3}" presName="iconRect" presStyleLbl="node1" presStyleIdx="2" presStyleCnt="3" custLinFactX="-34699" custLinFactNeighborX="-100000" custLinFactNeighborY="3039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04E27592-3019-425B-9666-7F58E640829A}" type="pres">
      <dgm:prSet presAssocID="{7D213DCD-8EA6-4D2D-B1DC-9E5F04320EE3}" presName="spaceRect" presStyleCnt="0"/>
      <dgm:spPr/>
    </dgm:pt>
    <dgm:pt modelId="{34363828-E485-4A0C-9804-7C0FCFB58F9D}" type="pres">
      <dgm:prSet presAssocID="{7D213DCD-8EA6-4D2D-B1DC-9E5F04320EE3}" presName="textRect" presStyleLbl="revTx" presStyleIdx="2" presStyleCnt="3" custLinFactX="-138423" custLinFactNeighborX="-200000" custLinFactNeighborY="12691">
        <dgm:presLayoutVars>
          <dgm:chMax val="1"/>
          <dgm:chPref val="1"/>
        </dgm:presLayoutVars>
      </dgm:prSet>
      <dgm:spPr/>
    </dgm:pt>
  </dgm:ptLst>
  <dgm:cxnLst>
    <dgm:cxn modelId="{5F651D35-EF08-4B97-869A-4D44E6F7252B}" srcId="{9FEF8B6E-C7FA-4E2B-9D97-9F3F2B04F233}" destId="{675BFDEA-03AD-4BDD-9EF9-DF92491EA1E5}" srcOrd="1" destOrd="0" parTransId="{757A2464-28A3-440E-A405-B29DBCB2C186}" sibTransId="{9D38A61A-1F00-4AFA-BF66-B77319FB5A2B}"/>
    <dgm:cxn modelId="{EDF4D345-4ABA-4D5E-B3B2-7A70EFC969EC}" type="presOf" srcId="{9D38A61A-1F00-4AFA-BF66-B77319FB5A2B}" destId="{3F4BC241-E0ED-4F40-AD70-9930A4965184}" srcOrd="0" destOrd="0" presId="urn:microsoft.com/office/officeart/2018/2/layout/IconCircleList"/>
    <dgm:cxn modelId="{5B077347-2869-4328-9892-A64EA340995E}" type="presOf" srcId="{7D213DCD-8EA6-4D2D-B1DC-9E5F04320EE3}" destId="{34363828-E485-4A0C-9804-7C0FCFB58F9D}" srcOrd="0" destOrd="0" presId="urn:microsoft.com/office/officeart/2018/2/layout/IconCircleList"/>
    <dgm:cxn modelId="{AEFDEE6D-F462-438C-A3B3-255807461F43}" type="presOf" srcId="{CEF14B11-E301-4853-B4AC-7F8B07EA620D}" destId="{20D2E31F-4DAE-4D06-8004-B17E289475BA}" srcOrd="0" destOrd="0" presId="urn:microsoft.com/office/officeart/2018/2/layout/IconCircleList"/>
    <dgm:cxn modelId="{5E3CFE7B-4441-47D7-99F3-EEE65EEC6A7C}" type="presOf" srcId="{CE65F5A5-4E32-48F1-BBAC-E38B8DAF5FEF}" destId="{885AB5C3-E891-4D9D-A0BF-CB50F284307C}" srcOrd="0" destOrd="0" presId="urn:microsoft.com/office/officeart/2018/2/layout/IconCircleList"/>
    <dgm:cxn modelId="{D4BE3F86-BB8A-464B-B292-06DF98052D6F}" type="presOf" srcId="{9FEF8B6E-C7FA-4E2B-9D97-9F3F2B04F233}" destId="{D6702630-AFFC-4D3B-8CC0-6DD263853924}" srcOrd="0" destOrd="0" presId="urn:microsoft.com/office/officeart/2018/2/layout/IconCircleList"/>
    <dgm:cxn modelId="{AFD1898E-78F6-4E29-8B4D-E9ECF1787D40}" srcId="{9FEF8B6E-C7FA-4E2B-9D97-9F3F2B04F233}" destId="{7D213DCD-8EA6-4D2D-B1DC-9E5F04320EE3}" srcOrd="2" destOrd="0" parTransId="{A637137F-230A-437C-B290-EBC20DB73AA9}" sibTransId="{F9C48168-EFE7-4B05-9685-96D0E445006C}"/>
    <dgm:cxn modelId="{973E51D3-2EBA-4559-9CD3-20B1AF096554}" type="presOf" srcId="{675BFDEA-03AD-4BDD-9EF9-DF92491EA1E5}" destId="{9E647DC0-115E-4FD1-B820-98F53AFF0CDD}" srcOrd="0" destOrd="0" presId="urn:microsoft.com/office/officeart/2018/2/layout/IconCircleList"/>
    <dgm:cxn modelId="{25DAC2E9-4048-4ECA-9972-DED5AABED360}" srcId="{9FEF8B6E-C7FA-4E2B-9D97-9F3F2B04F233}" destId="{CEF14B11-E301-4853-B4AC-7F8B07EA620D}" srcOrd="0" destOrd="0" parTransId="{4187416A-4B9B-4653-AB3B-6EA85C1F70DA}" sibTransId="{CE65F5A5-4E32-48F1-BBAC-E38B8DAF5FEF}"/>
    <dgm:cxn modelId="{C5721687-8A0C-40F8-8615-D5D1AFE20C61}" type="presParOf" srcId="{D6702630-AFFC-4D3B-8CC0-6DD263853924}" destId="{8ED9A29B-FADD-4AD9-A57D-023DF785C658}" srcOrd="0" destOrd="0" presId="urn:microsoft.com/office/officeart/2018/2/layout/IconCircleList"/>
    <dgm:cxn modelId="{CEFCEBE3-4714-44D4-BF7F-C47EC05C4CB2}" type="presParOf" srcId="{8ED9A29B-FADD-4AD9-A57D-023DF785C658}" destId="{DD6437EF-A881-4ACA-A8AA-C909CFE07E9C}" srcOrd="0" destOrd="0" presId="urn:microsoft.com/office/officeart/2018/2/layout/IconCircleList"/>
    <dgm:cxn modelId="{53002F1E-38F9-4EA6-9EC7-C78E26FB1332}" type="presParOf" srcId="{DD6437EF-A881-4ACA-A8AA-C909CFE07E9C}" destId="{2DB20A8E-D25A-4C31-8D66-590272D3B83F}" srcOrd="0" destOrd="0" presId="urn:microsoft.com/office/officeart/2018/2/layout/IconCircleList"/>
    <dgm:cxn modelId="{4B88EE4D-7E13-4F75-899A-977C2640D37A}" type="presParOf" srcId="{DD6437EF-A881-4ACA-A8AA-C909CFE07E9C}" destId="{2343AF13-ABF9-4324-BC86-C3C61C1B4967}" srcOrd="1" destOrd="0" presId="urn:microsoft.com/office/officeart/2018/2/layout/IconCircleList"/>
    <dgm:cxn modelId="{63459E52-AED5-4ACC-B1A3-2E4C3A7E1786}" type="presParOf" srcId="{DD6437EF-A881-4ACA-A8AA-C909CFE07E9C}" destId="{0E20A396-1356-4CF7-80C5-D9D1B0AC37EC}" srcOrd="2" destOrd="0" presId="urn:microsoft.com/office/officeart/2018/2/layout/IconCircleList"/>
    <dgm:cxn modelId="{EAE6AFA7-F5D0-43AB-A116-A8D25E1BEB78}" type="presParOf" srcId="{DD6437EF-A881-4ACA-A8AA-C909CFE07E9C}" destId="{20D2E31F-4DAE-4D06-8004-B17E289475BA}" srcOrd="3" destOrd="0" presId="urn:microsoft.com/office/officeart/2018/2/layout/IconCircleList"/>
    <dgm:cxn modelId="{CDB24B5D-2034-4157-89F0-C8D2CA6A412D}" type="presParOf" srcId="{8ED9A29B-FADD-4AD9-A57D-023DF785C658}" destId="{885AB5C3-E891-4D9D-A0BF-CB50F284307C}" srcOrd="1" destOrd="0" presId="urn:microsoft.com/office/officeart/2018/2/layout/IconCircleList"/>
    <dgm:cxn modelId="{87859564-5D7F-4109-9CB4-154A0B7A5F2F}" type="presParOf" srcId="{8ED9A29B-FADD-4AD9-A57D-023DF785C658}" destId="{F248A881-2E47-47A2-8175-90D32CAC429C}" srcOrd="2" destOrd="0" presId="urn:microsoft.com/office/officeart/2018/2/layout/IconCircleList"/>
    <dgm:cxn modelId="{40A6EDEA-A7B0-4AF1-93FD-EBC2C2D5BAAB}" type="presParOf" srcId="{F248A881-2E47-47A2-8175-90D32CAC429C}" destId="{4F877692-871F-43E9-82E1-0BBB6AB3D52F}" srcOrd="0" destOrd="0" presId="urn:microsoft.com/office/officeart/2018/2/layout/IconCircleList"/>
    <dgm:cxn modelId="{17CC34AF-572C-4A73-9BB8-8752193E3FDE}" type="presParOf" srcId="{F248A881-2E47-47A2-8175-90D32CAC429C}" destId="{644089E7-6AF0-4274-82F4-35F8642CDF48}" srcOrd="1" destOrd="0" presId="urn:microsoft.com/office/officeart/2018/2/layout/IconCircleList"/>
    <dgm:cxn modelId="{D71FE2C2-C7B5-410F-9C7D-353EC6F041E4}" type="presParOf" srcId="{F248A881-2E47-47A2-8175-90D32CAC429C}" destId="{562CB8FB-C0F8-49F1-ACAE-2F94085C5AE8}" srcOrd="2" destOrd="0" presId="urn:microsoft.com/office/officeart/2018/2/layout/IconCircleList"/>
    <dgm:cxn modelId="{BD10297A-4525-4CA6-84D3-907CBA85674E}" type="presParOf" srcId="{F248A881-2E47-47A2-8175-90D32CAC429C}" destId="{9E647DC0-115E-4FD1-B820-98F53AFF0CDD}" srcOrd="3" destOrd="0" presId="urn:microsoft.com/office/officeart/2018/2/layout/IconCircleList"/>
    <dgm:cxn modelId="{D3343452-0EB0-45F1-A622-CBA296A9C5E1}" type="presParOf" srcId="{8ED9A29B-FADD-4AD9-A57D-023DF785C658}" destId="{3F4BC241-E0ED-4F40-AD70-9930A4965184}" srcOrd="3" destOrd="0" presId="urn:microsoft.com/office/officeart/2018/2/layout/IconCircleList"/>
    <dgm:cxn modelId="{DC0BAC42-22E8-4E65-9A52-F271FAF3C85B}" type="presParOf" srcId="{8ED9A29B-FADD-4AD9-A57D-023DF785C658}" destId="{C0891AF4-F483-466D-BB58-2A9483513622}" srcOrd="4" destOrd="0" presId="urn:microsoft.com/office/officeart/2018/2/layout/IconCircleList"/>
    <dgm:cxn modelId="{95217781-4195-42EC-8D98-9060F6A2DA1B}" type="presParOf" srcId="{C0891AF4-F483-466D-BB58-2A9483513622}" destId="{5493640C-976A-47B8-8730-2B59D4505F94}" srcOrd="0" destOrd="0" presId="urn:microsoft.com/office/officeart/2018/2/layout/IconCircleList"/>
    <dgm:cxn modelId="{7EF1DDE1-4C71-4CE7-B32E-24FF608E46F3}" type="presParOf" srcId="{C0891AF4-F483-466D-BB58-2A9483513622}" destId="{B92DF0F8-6F45-4D68-9080-079BCD53C4B3}" srcOrd="1" destOrd="0" presId="urn:microsoft.com/office/officeart/2018/2/layout/IconCircleList"/>
    <dgm:cxn modelId="{8707C167-9FB8-4ED8-99FE-C6F2A0CFDC18}" type="presParOf" srcId="{C0891AF4-F483-466D-BB58-2A9483513622}" destId="{04E27592-3019-425B-9666-7F58E640829A}" srcOrd="2" destOrd="0" presId="urn:microsoft.com/office/officeart/2018/2/layout/IconCircleList"/>
    <dgm:cxn modelId="{9056DA23-24CC-4A03-8660-DD2A666906DF}" type="presParOf" srcId="{C0891AF4-F483-466D-BB58-2A9483513622}" destId="{34363828-E485-4A0C-9804-7C0FCFB58F9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B20A8E-D25A-4C31-8D66-590272D3B83F}">
      <dsp:nvSpPr>
        <dsp:cNvPr id="0" name=""/>
        <dsp:cNvSpPr/>
      </dsp:nvSpPr>
      <dsp:spPr>
        <a:xfrm>
          <a:off x="112537" y="1578772"/>
          <a:ext cx="800575" cy="800575"/>
        </a:xfrm>
        <a:prstGeom prst="ellipse">
          <a:avLst/>
        </a:prstGeom>
        <a:solidFill>
          <a:schemeClr val="accent2">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343AF13-ABF9-4324-BC86-C3C61C1B4967}">
      <dsp:nvSpPr>
        <dsp:cNvPr id="0" name=""/>
        <dsp:cNvSpPr/>
      </dsp:nvSpPr>
      <dsp:spPr>
        <a:xfrm>
          <a:off x="342895" y="1829430"/>
          <a:ext cx="464334" cy="297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20D2E31F-4DAE-4D06-8004-B17E289475BA}">
      <dsp:nvSpPr>
        <dsp:cNvPr id="0" name=""/>
        <dsp:cNvSpPr/>
      </dsp:nvSpPr>
      <dsp:spPr>
        <a:xfrm>
          <a:off x="1210083" y="1661952"/>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endParaRPr lang="en-US" sz="2400" kern="1200" dirty="0"/>
        </a:p>
      </dsp:txBody>
      <dsp:txXfrm>
        <a:off x="1210083" y="1661952"/>
        <a:ext cx="1887071" cy="800575"/>
      </dsp:txXfrm>
    </dsp:sp>
    <dsp:sp modelId="{4F877692-871F-43E9-82E1-0BBB6AB3D52F}">
      <dsp:nvSpPr>
        <dsp:cNvPr id="0" name=""/>
        <dsp:cNvSpPr/>
      </dsp:nvSpPr>
      <dsp:spPr>
        <a:xfrm>
          <a:off x="3105501" y="1659086"/>
          <a:ext cx="800575" cy="800575"/>
        </a:xfrm>
        <a:prstGeom prst="ellipse">
          <a:avLst/>
        </a:prstGeom>
        <a:solidFill>
          <a:schemeClr val="accent3">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644089E7-6AF0-4274-82F4-35F8642CDF48}">
      <dsp:nvSpPr>
        <dsp:cNvPr id="0" name=""/>
        <dsp:cNvSpPr/>
      </dsp:nvSpPr>
      <dsp:spPr>
        <a:xfrm>
          <a:off x="3191840" y="1839870"/>
          <a:ext cx="560455" cy="3344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9E647DC0-115E-4FD1-B820-98F53AFF0CDD}">
      <dsp:nvSpPr>
        <dsp:cNvPr id="0" name=""/>
        <dsp:cNvSpPr/>
      </dsp:nvSpPr>
      <dsp:spPr>
        <a:xfrm>
          <a:off x="4351594" y="1646453"/>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 </a:t>
          </a:r>
          <a:endParaRPr lang="en-US" sz="2400" kern="1200" dirty="0"/>
        </a:p>
      </dsp:txBody>
      <dsp:txXfrm>
        <a:off x="4351594" y="1646453"/>
        <a:ext cx="1887071" cy="800575"/>
      </dsp:txXfrm>
    </dsp:sp>
    <dsp:sp modelId="{5493640C-976A-47B8-8730-2B59D4505F94}">
      <dsp:nvSpPr>
        <dsp:cNvPr id="0" name=""/>
        <dsp:cNvSpPr/>
      </dsp:nvSpPr>
      <dsp:spPr>
        <a:xfrm>
          <a:off x="5953416" y="1759438"/>
          <a:ext cx="800575" cy="800575"/>
        </a:xfrm>
        <a:prstGeom prst="ellipse">
          <a:avLst/>
        </a:prstGeom>
        <a:solidFill>
          <a:schemeClr val="accent4">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92DF0F8-6F45-4D68-9080-079BCD53C4B3}">
      <dsp:nvSpPr>
        <dsp:cNvPr id="0" name=""/>
        <dsp:cNvSpPr/>
      </dsp:nvSpPr>
      <dsp:spPr>
        <a:xfrm>
          <a:off x="6110142" y="1955699"/>
          <a:ext cx="464334" cy="4643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34363828-E485-4A0C-9804-7C0FCFB58F9D}">
      <dsp:nvSpPr>
        <dsp:cNvPr id="0" name=""/>
        <dsp:cNvSpPr/>
      </dsp:nvSpPr>
      <dsp:spPr>
        <a:xfrm>
          <a:off x="1153316" y="1748054"/>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  </a:t>
          </a:r>
          <a:endParaRPr lang="en-US" sz="2400" kern="1200" dirty="0"/>
        </a:p>
      </dsp:txBody>
      <dsp:txXfrm>
        <a:off x="1153316" y="1748054"/>
        <a:ext cx="1887071" cy="80057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56CA0A-7E09-4132-A6EB-91FD4FF1095B}" type="datetimeFigureOut">
              <a:rPr lang="en-GB" smtClean="0"/>
              <a:t>15/12/2022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2CF067-0764-44D6-A178-8C0782BA18B1}" type="slidenum">
              <a:rPr lang="en-GB" smtClean="0"/>
              <a:t>‹#›</a:t>
            </a:fld>
            <a:endParaRPr lang="en-GB"/>
          </a:p>
        </p:txBody>
      </p:sp>
    </p:spTree>
    <p:extLst>
      <p:ext uri="{BB962C8B-B14F-4D97-AF65-F5344CB8AC3E}">
        <p14:creationId xmlns:p14="http://schemas.microsoft.com/office/powerpoint/2010/main" val="3710998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2CF067-0764-44D6-A178-8C0782BA18B1}" type="slidenum">
              <a:rPr lang="en-GB" smtClean="0"/>
              <a:t>2</a:t>
            </a:fld>
            <a:endParaRPr lang="en-GB"/>
          </a:p>
        </p:txBody>
      </p:sp>
    </p:spTree>
    <p:extLst>
      <p:ext uri="{BB962C8B-B14F-4D97-AF65-F5344CB8AC3E}">
        <p14:creationId xmlns:p14="http://schemas.microsoft.com/office/powerpoint/2010/main" val="3296430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2CF067-0764-44D6-A178-8C0782BA18B1}" type="slidenum">
              <a:rPr lang="en-GB" smtClean="0"/>
              <a:t>3</a:t>
            </a:fld>
            <a:endParaRPr lang="en-GB"/>
          </a:p>
        </p:txBody>
      </p:sp>
    </p:spTree>
    <p:extLst>
      <p:ext uri="{BB962C8B-B14F-4D97-AF65-F5344CB8AC3E}">
        <p14:creationId xmlns:p14="http://schemas.microsoft.com/office/powerpoint/2010/main" val="3584313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3114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67617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1952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861907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4363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1560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16279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447677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2984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35012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178584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68547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3971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1639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182569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5813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6253737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BA2C8AA-D1D6-4EF3-A523-748585CED032}"/>
              </a:ext>
            </a:extLst>
          </p:cNvPr>
          <p:cNvSpPr>
            <a:spLocks noGrp="1" noRot="1" noMove="1" noResize="1" noEditPoints="1" noAdjustHandles="1" noChangeArrowheads="1" noChangeShapeType="1"/>
          </p:cNvSpPr>
          <p:nvPr>
            <p:ph type="subTitle" idx="1"/>
          </p:nvPr>
        </p:nvSpPr>
        <p:spPr>
          <a:xfrm>
            <a:off x="1230088" y="1028700"/>
            <a:ext cx="5693226" cy="4515477"/>
          </a:xfrm>
        </p:spPr>
        <p:txBody>
          <a:bodyPr>
            <a:normAutofit/>
          </a:bodyPr>
          <a:lstStyle/>
          <a:p>
            <a:pPr algn="ctr"/>
            <a:r>
              <a:rPr lang="en-US" dirty="0"/>
              <a:t>Paulette Canegan</a:t>
            </a:r>
          </a:p>
          <a:p>
            <a:pPr algn="ctr"/>
            <a:r>
              <a:rPr lang="en-US" dirty="0"/>
              <a:t>ID 2123588</a:t>
            </a:r>
          </a:p>
          <a:p>
            <a:pPr algn="ctr"/>
            <a:r>
              <a:rPr lang="en-US" dirty="0"/>
              <a:t> Problem Solving and Decision Making</a:t>
            </a:r>
          </a:p>
          <a:p>
            <a:pPr algn="ctr"/>
            <a:r>
              <a:rPr lang="en-US" dirty="0"/>
              <a:t> BMSW4004</a:t>
            </a:r>
          </a:p>
          <a:p>
            <a:pPr algn="ctr"/>
            <a:r>
              <a:rPr lang="en-GB" dirty="0">
                <a:latin typeface="Calibri" panose="020F0502020204030204" pitchFamily="34" charset="0"/>
                <a:ea typeface="Calibri" panose="020F0502020204030204" pitchFamily="34" charset="0"/>
                <a:cs typeface="Times New Roman" panose="02020603050405020304" pitchFamily="18" charset="0"/>
              </a:rPr>
              <a:t>Lecturer: Balendran </a:t>
            </a:r>
            <a:r>
              <a:rPr lang="en-US"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Kandasmy</a:t>
            </a:r>
            <a:endParaRPr lang="en-US" dirty="0"/>
          </a:p>
          <a:p>
            <a:endParaRPr lang="en-US" dirty="0"/>
          </a:p>
          <a:p>
            <a:endParaRPr lang="en-GB" dirty="0"/>
          </a:p>
        </p:txBody>
      </p:sp>
      <p:pic>
        <p:nvPicPr>
          <p:cNvPr id="4" name="Picture 3" descr="Color rainbow striped background">
            <a:extLst>
              <a:ext uri="{FF2B5EF4-FFF2-40B4-BE49-F238E27FC236}">
                <a16:creationId xmlns:a16="http://schemas.microsoft.com/office/drawing/2014/main" id="{D1A1719D-9FB7-4911-BDB9-B1F0E3CFBEE7}"/>
              </a:ext>
            </a:extLst>
          </p:cNvPr>
          <p:cNvPicPr>
            <a:picLocks noChangeAspect="1"/>
          </p:cNvPicPr>
          <p:nvPr/>
        </p:nvPicPr>
        <p:blipFill rotWithShape="1">
          <a:blip r:embed="rId2"/>
          <a:srcRect l="18807" r="31404" b="1"/>
          <a:stretch/>
        </p:blipFill>
        <p:spPr>
          <a:xfrm>
            <a:off x="7616215" y="-23854"/>
            <a:ext cx="4575785" cy="6892740"/>
          </a:xfrm>
          <a:custGeom>
            <a:avLst/>
            <a:gdLst/>
            <a:ahLst/>
            <a:cxnLst/>
            <a:rect l="l" t="t" r="r" b="b"/>
            <a:pathLst>
              <a:path w="4575785" h="6857999">
                <a:moveTo>
                  <a:pt x="517468" y="0"/>
                </a:moveTo>
                <a:lnTo>
                  <a:pt x="4575785" y="0"/>
                </a:lnTo>
                <a:lnTo>
                  <a:pt x="4575785" y="6857999"/>
                </a:lnTo>
                <a:lnTo>
                  <a:pt x="960511" y="6857999"/>
                </a:lnTo>
                <a:lnTo>
                  <a:pt x="942694" y="6843617"/>
                </a:lnTo>
                <a:cubicBezTo>
                  <a:pt x="964945" y="6792705"/>
                  <a:pt x="892574" y="6836929"/>
                  <a:pt x="865960" y="6827318"/>
                </a:cubicBezTo>
                <a:lnTo>
                  <a:pt x="861487" y="6823037"/>
                </a:lnTo>
                <a:lnTo>
                  <a:pt x="859513" y="6806858"/>
                </a:lnTo>
                <a:lnTo>
                  <a:pt x="860461" y="6800037"/>
                </a:lnTo>
                <a:cubicBezTo>
                  <a:pt x="860484" y="6795612"/>
                  <a:pt x="859691" y="6793024"/>
                  <a:pt x="858251" y="6791626"/>
                </a:cubicBezTo>
                <a:lnTo>
                  <a:pt x="857660" y="6791654"/>
                </a:lnTo>
                <a:lnTo>
                  <a:pt x="856643" y="6783314"/>
                </a:lnTo>
                <a:cubicBezTo>
                  <a:pt x="856157" y="6768705"/>
                  <a:pt x="856848" y="6753980"/>
                  <a:pt x="858459" y="6739543"/>
                </a:cubicBezTo>
                <a:cubicBezTo>
                  <a:pt x="825704" y="6742272"/>
                  <a:pt x="849542" y="6681110"/>
                  <a:pt x="794118" y="6710916"/>
                </a:cubicBezTo>
                <a:cubicBezTo>
                  <a:pt x="794610" y="6692179"/>
                  <a:pt x="815573" y="6671806"/>
                  <a:pt x="779817" y="6693690"/>
                </a:cubicBezTo>
                <a:cubicBezTo>
                  <a:pt x="778915" y="6687990"/>
                  <a:pt x="774885" y="6685995"/>
                  <a:pt x="769310" y="6685745"/>
                </a:cubicBezTo>
                <a:lnTo>
                  <a:pt x="766802" y="6686064"/>
                </a:lnTo>
                <a:cubicBezTo>
                  <a:pt x="767473" y="6672038"/>
                  <a:pt x="768145" y="6658011"/>
                  <a:pt x="768816" y="6643985"/>
                </a:cubicBezTo>
                <a:lnTo>
                  <a:pt x="764758" y="6640288"/>
                </a:lnTo>
                <a:lnTo>
                  <a:pt x="771603" y="6610439"/>
                </a:lnTo>
                <a:cubicBezTo>
                  <a:pt x="771799" y="6605729"/>
                  <a:pt x="776328" y="6505678"/>
                  <a:pt x="776524" y="6500968"/>
                </a:cubicBezTo>
                <a:lnTo>
                  <a:pt x="716862" y="6252242"/>
                </a:lnTo>
                <a:cubicBezTo>
                  <a:pt x="710358" y="6209033"/>
                  <a:pt x="712158" y="6177416"/>
                  <a:pt x="706006" y="6116988"/>
                </a:cubicBezTo>
                <a:cubicBezTo>
                  <a:pt x="664744" y="6009788"/>
                  <a:pt x="669134" y="5997889"/>
                  <a:pt x="675681" y="5921438"/>
                </a:cubicBezTo>
                <a:cubicBezTo>
                  <a:pt x="609567" y="5910253"/>
                  <a:pt x="667197" y="5880778"/>
                  <a:pt x="646967" y="5848021"/>
                </a:cubicBezTo>
                <a:cubicBezTo>
                  <a:pt x="633539" y="5819166"/>
                  <a:pt x="610193" y="5775630"/>
                  <a:pt x="595120" y="5722308"/>
                </a:cubicBezTo>
                <a:cubicBezTo>
                  <a:pt x="587517" y="5685814"/>
                  <a:pt x="566330" y="5564010"/>
                  <a:pt x="556522" y="5528087"/>
                </a:cubicBezTo>
                <a:cubicBezTo>
                  <a:pt x="551310" y="5519174"/>
                  <a:pt x="556171" y="5505252"/>
                  <a:pt x="536270" y="5506770"/>
                </a:cubicBezTo>
                <a:cubicBezTo>
                  <a:pt x="512052" y="5506489"/>
                  <a:pt x="543356" y="5459435"/>
                  <a:pt x="516612" y="5473320"/>
                </a:cubicBezTo>
                <a:cubicBezTo>
                  <a:pt x="537947" y="5440196"/>
                  <a:pt x="486731" y="5435838"/>
                  <a:pt x="471989" y="5418523"/>
                </a:cubicBezTo>
                <a:cubicBezTo>
                  <a:pt x="493820" y="5390817"/>
                  <a:pt x="454363" y="5377479"/>
                  <a:pt x="442299" y="5333204"/>
                </a:cubicBezTo>
                <a:cubicBezTo>
                  <a:pt x="467689" y="5302287"/>
                  <a:pt x="420786" y="5307848"/>
                  <a:pt x="452960" y="5255192"/>
                </a:cubicBezTo>
                <a:cubicBezTo>
                  <a:pt x="453300" y="5233631"/>
                  <a:pt x="429983" y="5195187"/>
                  <a:pt x="431339" y="5156169"/>
                </a:cubicBezTo>
                <a:cubicBezTo>
                  <a:pt x="398945" y="5067566"/>
                  <a:pt x="403718" y="5079988"/>
                  <a:pt x="404757" y="5025421"/>
                </a:cubicBezTo>
                <a:cubicBezTo>
                  <a:pt x="400018" y="4966103"/>
                  <a:pt x="402758" y="4976631"/>
                  <a:pt x="395660" y="4924394"/>
                </a:cubicBezTo>
                <a:cubicBezTo>
                  <a:pt x="383838" y="4897752"/>
                  <a:pt x="406451" y="4876973"/>
                  <a:pt x="390158" y="4861232"/>
                </a:cubicBezTo>
                <a:cubicBezTo>
                  <a:pt x="362582" y="4877952"/>
                  <a:pt x="368360" y="4813711"/>
                  <a:pt x="341238" y="4838615"/>
                </a:cubicBezTo>
                <a:cubicBezTo>
                  <a:pt x="311503" y="4831441"/>
                  <a:pt x="352577" y="4804970"/>
                  <a:pt x="326273" y="4796524"/>
                </a:cubicBezTo>
                <a:lnTo>
                  <a:pt x="284996" y="4672372"/>
                </a:lnTo>
                <a:cubicBezTo>
                  <a:pt x="298118" y="4649489"/>
                  <a:pt x="287003" y="4640074"/>
                  <a:pt x="267970" y="4634255"/>
                </a:cubicBezTo>
                <a:cubicBezTo>
                  <a:pt x="263754" y="4595383"/>
                  <a:pt x="222766" y="4593405"/>
                  <a:pt x="203275" y="4555830"/>
                </a:cubicBezTo>
                <a:cubicBezTo>
                  <a:pt x="181514" y="4524570"/>
                  <a:pt x="154438" y="4520149"/>
                  <a:pt x="133797" y="4479914"/>
                </a:cubicBezTo>
                <a:cubicBezTo>
                  <a:pt x="124082" y="4457346"/>
                  <a:pt x="105185" y="4427564"/>
                  <a:pt x="84156" y="4415916"/>
                </a:cubicBezTo>
                <a:lnTo>
                  <a:pt x="83303" y="4414752"/>
                </a:lnTo>
                <a:lnTo>
                  <a:pt x="72062" y="4388525"/>
                </a:lnTo>
                <a:lnTo>
                  <a:pt x="75315" y="4375182"/>
                </a:lnTo>
                <a:cubicBezTo>
                  <a:pt x="75941" y="4370194"/>
                  <a:pt x="75530" y="4367154"/>
                  <a:pt x="74333" y="4365355"/>
                </a:cubicBezTo>
                <a:lnTo>
                  <a:pt x="68893" y="4364787"/>
                </a:lnTo>
                <a:cubicBezTo>
                  <a:pt x="68887" y="4364737"/>
                  <a:pt x="68881" y="4364686"/>
                  <a:pt x="68875" y="4364636"/>
                </a:cubicBezTo>
                <a:cubicBezTo>
                  <a:pt x="68620" y="4351507"/>
                  <a:pt x="69309" y="4337030"/>
                  <a:pt x="58168" y="4323582"/>
                </a:cubicBezTo>
                <a:cubicBezTo>
                  <a:pt x="61811" y="4263350"/>
                  <a:pt x="99263" y="4233013"/>
                  <a:pt x="79972" y="4208494"/>
                </a:cubicBezTo>
                <a:cubicBezTo>
                  <a:pt x="88758" y="4180446"/>
                  <a:pt x="125844" y="4152085"/>
                  <a:pt x="106280" y="4120638"/>
                </a:cubicBezTo>
                <a:cubicBezTo>
                  <a:pt x="111598" y="4121936"/>
                  <a:pt x="113804" y="4120147"/>
                  <a:pt x="114398" y="4116558"/>
                </a:cubicBezTo>
                <a:cubicBezTo>
                  <a:pt x="114157" y="4114248"/>
                  <a:pt x="113917" y="4111937"/>
                  <a:pt x="113677" y="4109627"/>
                </a:cubicBezTo>
                <a:lnTo>
                  <a:pt x="105699" y="4105626"/>
                </a:lnTo>
                <a:cubicBezTo>
                  <a:pt x="77890" y="4088880"/>
                  <a:pt x="108987" y="4082598"/>
                  <a:pt x="106408" y="4051443"/>
                </a:cubicBezTo>
                <a:cubicBezTo>
                  <a:pt x="106858" y="4036630"/>
                  <a:pt x="97032" y="3985550"/>
                  <a:pt x="103822" y="3988496"/>
                </a:cubicBezTo>
                <a:lnTo>
                  <a:pt x="75372" y="3857059"/>
                </a:lnTo>
                <a:cubicBezTo>
                  <a:pt x="82817" y="3836376"/>
                  <a:pt x="81742" y="3824520"/>
                  <a:pt x="64937" y="3815652"/>
                </a:cubicBezTo>
                <a:cubicBezTo>
                  <a:pt x="102287" y="3718925"/>
                  <a:pt x="55573" y="3772320"/>
                  <a:pt x="59080" y="3696747"/>
                </a:cubicBezTo>
                <a:cubicBezTo>
                  <a:pt x="66269" y="3629648"/>
                  <a:pt x="63240" y="3571908"/>
                  <a:pt x="85623" y="3491441"/>
                </a:cubicBezTo>
                <a:cubicBezTo>
                  <a:pt x="98410" y="3474059"/>
                  <a:pt x="99525" y="3431012"/>
                  <a:pt x="100691" y="3417526"/>
                </a:cubicBezTo>
                <a:cubicBezTo>
                  <a:pt x="101857" y="3404040"/>
                  <a:pt x="95556" y="3412369"/>
                  <a:pt x="92620" y="3410525"/>
                </a:cubicBezTo>
                <a:cubicBezTo>
                  <a:pt x="92153" y="3374230"/>
                  <a:pt x="83244" y="3285268"/>
                  <a:pt x="79737" y="3235496"/>
                </a:cubicBezTo>
                <a:cubicBezTo>
                  <a:pt x="70953" y="3207448"/>
                  <a:pt x="52012" y="3143347"/>
                  <a:pt x="71576" y="3111898"/>
                </a:cubicBezTo>
                <a:cubicBezTo>
                  <a:pt x="66408" y="3077014"/>
                  <a:pt x="53542" y="3056489"/>
                  <a:pt x="48725" y="3026189"/>
                </a:cubicBezTo>
                <a:cubicBezTo>
                  <a:pt x="35029" y="3013335"/>
                  <a:pt x="35295" y="2950066"/>
                  <a:pt x="42673" y="2930099"/>
                </a:cubicBezTo>
                <a:cubicBezTo>
                  <a:pt x="72765" y="2876461"/>
                  <a:pt x="20837" y="2811743"/>
                  <a:pt x="43260" y="2768401"/>
                </a:cubicBezTo>
                <a:cubicBezTo>
                  <a:pt x="44784" y="2755816"/>
                  <a:pt x="43709" y="2744724"/>
                  <a:pt x="41022" y="2734617"/>
                </a:cubicBezTo>
                <a:lnTo>
                  <a:pt x="29707" y="2708118"/>
                </a:lnTo>
                <a:lnTo>
                  <a:pt x="18896" y="2704187"/>
                </a:lnTo>
                <a:lnTo>
                  <a:pt x="16157" y="2686013"/>
                </a:lnTo>
                <a:lnTo>
                  <a:pt x="0" y="2656506"/>
                </a:lnTo>
                <a:cubicBezTo>
                  <a:pt x="46275" y="2648213"/>
                  <a:pt x="-21852" y="2580542"/>
                  <a:pt x="20000" y="2589495"/>
                </a:cubicBezTo>
                <a:cubicBezTo>
                  <a:pt x="9004" y="2539865"/>
                  <a:pt x="51725" y="2561406"/>
                  <a:pt x="4503" y="2517909"/>
                </a:cubicBezTo>
                <a:cubicBezTo>
                  <a:pt x="18312" y="2426183"/>
                  <a:pt x="2043" y="2320005"/>
                  <a:pt x="38580" y="2235940"/>
                </a:cubicBezTo>
                <a:cubicBezTo>
                  <a:pt x="39530" y="2131535"/>
                  <a:pt x="31342" y="1983035"/>
                  <a:pt x="28357" y="1891475"/>
                </a:cubicBezTo>
                <a:cubicBezTo>
                  <a:pt x="18536" y="1816240"/>
                  <a:pt x="53985" y="1820215"/>
                  <a:pt x="16422" y="1754299"/>
                </a:cubicBezTo>
                <a:cubicBezTo>
                  <a:pt x="22523" y="1748800"/>
                  <a:pt x="14115" y="1712020"/>
                  <a:pt x="17619" y="1704948"/>
                </a:cubicBezTo>
                <a:lnTo>
                  <a:pt x="11875" y="1640075"/>
                </a:lnTo>
                <a:lnTo>
                  <a:pt x="10148" y="1637400"/>
                </a:lnTo>
                <a:cubicBezTo>
                  <a:pt x="6571" y="1625366"/>
                  <a:pt x="7662" y="1617809"/>
                  <a:pt x="10809" y="1612250"/>
                </a:cubicBezTo>
                <a:lnTo>
                  <a:pt x="30710" y="1498099"/>
                </a:lnTo>
                <a:lnTo>
                  <a:pt x="28832" y="1497366"/>
                </a:lnTo>
                <a:lnTo>
                  <a:pt x="25420" y="1490044"/>
                </a:lnTo>
                <a:lnTo>
                  <a:pt x="36357" y="1429750"/>
                </a:lnTo>
                <a:cubicBezTo>
                  <a:pt x="56105" y="1395764"/>
                  <a:pt x="51096" y="1348657"/>
                  <a:pt x="63323" y="1316453"/>
                </a:cubicBezTo>
                <a:cubicBezTo>
                  <a:pt x="113953" y="1206017"/>
                  <a:pt x="97314" y="1160971"/>
                  <a:pt x="167299" y="1100758"/>
                </a:cubicBezTo>
                <a:cubicBezTo>
                  <a:pt x="183322" y="1066821"/>
                  <a:pt x="207320" y="1013057"/>
                  <a:pt x="218971" y="997428"/>
                </a:cubicBezTo>
                <a:cubicBezTo>
                  <a:pt x="225661" y="983599"/>
                  <a:pt x="245059" y="996998"/>
                  <a:pt x="249304" y="969068"/>
                </a:cubicBezTo>
                <a:cubicBezTo>
                  <a:pt x="273910" y="912445"/>
                  <a:pt x="257335" y="876944"/>
                  <a:pt x="307518" y="815816"/>
                </a:cubicBezTo>
                <a:cubicBezTo>
                  <a:pt x="319844" y="734499"/>
                  <a:pt x="427269" y="648257"/>
                  <a:pt x="438631" y="588216"/>
                </a:cubicBezTo>
                <a:cubicBezTo>
                  <a:pt x="468336" y="534577"/>
                  <a:pt x="480025" y="521047"/>
                  <a:pt x="494548" y="466832"/>
                </a:cubicBezTo>
                <a:cubicBezTo>
                  <a:pt x="513994" y="444023"/>
                  <a:pt x="469014" y="421695"/>
                  <a:pt x="512985" y="406165"/>
                </a:cubicBezTo>
                <a:cubicBezTo>
                  <a:pt x="519819" y="312467"/>
                  <a:pt x="496295" y="285415"/>
                  <a:pt x="499246" y="226337"/>
                </a:cubicBezTo>
                <a:cubicBezTo>
                  <a:pt x="511217" y="180655"/>
                  <a:pt x="525793" y="85726"/>
                  <a:pt x="530694" y="51692"/>
                </a:cubicBezTo>
                <a:cubicBezTo>
                  <a:pt x="512001" y="39736"/>
                  <a:pt x="522977" y="34428"/>
                  <a:pt x="528655" y="22135"/>
                </a:cubicBezTo>
                <a:cubicBezTo>
                  <a:pt x="511506" y="14446"/>
                  <a:pt x="513258" y="7722"/>
                  <a:pt x="516964" y="1039"/>
                </a:cubicBezTo>
                <a:close/>
              </a:path>
            </a:pathLst>
          </a:custGeom>
        </p:spPr>
      </p:pic>
    </p:spTree>
    <p:extLst>
      <p:ext uri="{BB962C8B-B14F-4D97-AF65-F5344CB8AC3E}">
        <p14:creationId xmlns:p14="http://schemas.microsoft.com/office/powerpoint/2010/main" val="395186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BC0A868-4F68-DB36-40DA-BD5DD427CCF7}"/>
              </a:ext>
            </a:extLst>
          </p:cNvPr>
          <p:cNvSpPr>
            <a:spLocks noGrp="1"/>
          </p:cNvSpPr>
          <p:nvPr>
            <p:ph type="title"/>
          </p:nvPr>
        </p:nvSpPr>
        <p:spPr>
          <a:xfrm>
            <a:off x="1052891" y="332015"/>
            <a:ext cx="8596668" cy="1320800"/>
          </a:xfrm>
        </p:spPr>
        <p:txBody>
          <a:bodyPr/>
          <a:lstStyle/>
          <a:p>
            <a:r>
              <a:rPr lang="en-US" dirty="0"/>
              <a:t>Nature of the complex problem</a:t>
            </a:r>
            <a:br>
              <a:rPr lang="en-US" dirty="0"/>
            </a:br>
            <a:endParaRPr lang="en-GB" dirty="0"/>
          </a:p>
        </p:txBody>
      </p:sp>
      <p:sp>
        <p:nvSpPr>
          <p:cNvPr id="4" name="TextBox 3">
            <a:extLst>
              <a:ext uri="{FF2B5EF4-FFF2-40B4-BE49-F238E27FC236}">
                <a16:creationId xmlns:a16="http://schemas.microsoft.com/office/drawing/2014/main" id="{B1019ED2-E2D4-5CC3-46E9-65D9A50CE2A0}"/>
              </a:ext>
            </a:extLst>
          </p:cNvPr>
          <p:cNvSpPr txBox="1"/>
          <p:nvPr/>
        </p:nvSpPr>
        <p:spPr>
          <a:xfrm>
            <a:off x="928384" y="1332830"/>
            <a:ext cx="9220199" cy="4862870"/>
          </a:xfrm>
          <a:prstGeom prst="rect">
            <a:avLst/>
          </a:prstGeom>
          <a:noFill/>
        </p:spPr>
        <p:txBody>
          <a:bodyPr wrap="square" lIns="91440" tIns="45720" rIns="91440" bIns="45720" rtlCol="0" anchor="t">
            <a:spAutoFit/>
          </a:bodyPr>
          <a:lstStyle/>
          <a:p>
            <a:r>
              <a:rPr lang="en-US" dirty="0">
                <a:ea typeface="+mn-lt"/>
                <a:cs typeface="+mn-lt"/>
              </a:rPr>
              <a:t>  </a:t>
            </a:r>
            <a:r>
              <a:rPr lang="en-US" sz="1800" dirty="0">
                <a:solidFill>
                  <a:srgbClr val="222222"/>
                </a:solidFill>
                <a:effectLst/>
                <a:latin typeface="Open Sans" panose="020B0606030504020204" pitchFamily="34" charset="0"/>
                <a:ea typeface="Calibri" panose="020F0502020204030204" pitchFamily="34" charset="0"/>
              </a:rPr>
              <a:t> </a:t>
            </a:r>
            <a:endParaRPr lang="en-US" dirty="0">
              <a:solidFill>
                <a:srgbClr val="222222"/>
              </a:solidFill>
              <a:latin typeface="Open Sans" panose="020B0606030504020204" pitchFamily="34" charset="0"/>
              <a:ea typeface="Calibri" panose="020F0502020204030204" pitchFamily="34" charset="0"/>
            </a:endParaRPr>
          </a:p>
          <a:p>
            <a:r>
              <a:rPr lang="en-US" sz="1600" dirty="0">
                <a:solidFill>
                  <a:srgbClr val="222222"/>
                </a:solidFill>
                <a:effectLst/>
                <a:latin typeface="Open Sans" panose="020B0606030504020204" pitchFamily="34" charset="0"/>
                <a:ea typeface="Calibri" panose="020F0502020204030204" pitchFamily="34" charset="0"/>
              </a:rPr>
              <a:t>According to McDonald’s dissatisfied employees, the prospect stated that all employees are equal whether one is a crew employee or manager. Unfortunately, the Autobahn branch of McDonald’s is totally against it.</a:t>
            </a:r>
          </a:p>
          <a:p>
            <a:endParaRPr lang="en-US" sz="1600" dirty="0">
              <a:solidFill>
                <a:srgbClr val="222222"/>
              </a:solidFill>
              <a:latin typeface="Open Sans" panose="020B0606030504020204" pitchFamily="34" charset="0"/>
              <a:ea typeface="Calibri" panose="020F0502020204030204" pitchFamily="34" charset="0"/>
            </a:endParaRPr>
          </a:p>
          <a:p>
            <a:r>
              <a:rPr lang="en-US" sz="1600" dirty="0">
                <a:solidFill>
                  <a:srgbClr val="222222"/>
                </a:solidFill>
                <a:effectLst/>
                <a:latin typeface="Open Sans" panose="020B0606030504020204" pitchFamily="34" charset="0"/>
                <a:ea typeface="Calibri" panose="020F0502020204030204" pitchFamily="34" charset="0"/>
              </a:rPr>
              <a:t> Employees complain about unfairness and favoritisms they noticed that the rules, regulations and warning letters are for crew members, while no warning letters, no rules, and no regulations are set for managers, who abuse and treat some staff members badly.</a:t>
            </a:r>
          </a:p>
          <a:p>
            <a:pPr marL="342900" indent="-342900">
              <a:buFont typeface="+mj-lt"/>
              <a:buAutoNum type="arabicPeriod"/>
            </a:pPr>
            <a:endParaRPr lang="en-US" sz="1800" dirty="0">
              <a:effectLst/>
              <a:latin typeface="Open Sans" panose="020B0606030504020204" pitchFamily="34" charset="0"/>
              <a:ea typeface="Calibri" panose="020F0502020204030204" pitchFamily="34" charset="0"/>
            </a:endParaRPr>
          </a:p>
          <a:p>
            <a:pPr marL="342900" indent="-342900">
              <a:buFont typeface="+mj-lt"/>
              <a:buAutoNum type="arabicPeriod"/>
            </a:pPr>
            <a:endParaRPr lang="en-US" dirty="0">
              <a:latin typeface="Open Sans" panose="020B0606030504020204" pitchFamily="34" charset="0"/>
              <a:ea typeface="Calibri" panose="020F0502020204030204" pitchFamily="34" charset="0"/>
            </a:endParaRPr>
          </a:p>
          <a:p>
            <a:pPr marL="342900" indent="-342900">
              <a:buFont typeface="+mj-lt"/>
              <a:buAutoNum type="arabicPeriod"/>
            </a:pPr>
            <a:r>
              <a:rPr lang="en-US" sz="1800" dirty="0">
                <a:effectLst/>
                <a:latin typeface="Open Sans" panose="020B0606030504020204" pitchFamily="34" charset="0"/>
                <a:ea typeface="Calibri" panose="020F0502020204030204" pitchFamily="34" charset="0"/>
              </a:rPr>
              <a:t>Management  misconduct  </a:t>
            </a:r>
            <a:endParaRPr lang="en-US" dirty="0">
              <a:latin typeface="Open Sans" panose="020B0606030504020204" pitchFamily="34" charset="0"/>
              <a:ea typeface="Calibri" panose="020F0502020204030204" pitchFamily="34" charset="0"/>
            </a:endParaRPr>
          </a:p>
          <a:p>
            <a:endParaRPr lang="en-US" dirty="0"/>
          </a:p>
          <a:p>
            <a:r>
              <a:rPr lang="en-US" dirty="0">
                <a:latin typeface="Open Sans" panose="020B0606030504020204" pitchFamily="34" charset="0"/>
              </a:rPr>
              <a:t>2.   No Equality</a:t>
            </a:r>
            <a:endParaRPr lang="en-US" dirty="0"/>
          </a:p>
          <a:p>
            <a:endParaRPr lang="en-US" dirty="0"/>
          </a:p>
          <a:p>
            <a:r>
              <a:rPr lang="en-US" sz="1800" dirty="0">
                <a:effectLst/>
                <a:latin typeface="Open Sans" panose="020B0606030504020204" pitchFamily="34" charset="0"/>
                <a:ea typeface="Calibri" panose="020F0502020204030204" pitchFamily="34" charset="0"/>
              </a:rPr>
              <a:t>3.    injustice          </a:t>
            </a:r>
          </a:p>
          <a:p>
            <a:endParaRPr lang="en-US" dirty="0">
              <a:latin typeface="Open Sans" panose="020B0606030504020204" pitchFamily="34" charset="0"/>
              <a:ea typeface="Calibri" panose="020F0502020204030204" pitchFamily="34" charset="0"/>
            </a:endParaRPr>
          </a:p>
          <a:p>
            <a:r>
              <a:rPr lang="en-US" sz="1800" dirty="0">
                <a:effectLst/>
                <a:latin typeface="Open Sans" panose="020B0606030504020204" pitchFamily="34" charset="0"/>
                <a:ea typeface="Calibri" panose="020F0502020204030204" pitchFamily="34" charset="0"/>
              </a:rPr>
              <a:t>   </a:t>
            </a:r>
          </a:p>
          <a:p>
            <a:pPr marL="342900" indent="-342900">
              <a:buAutoNum type="arabicPeriod" startAt="3"/>
            </a:pPr>
            <a:endParaRPr lang="en-US" dirty="0"/>
          </a:p>
        </p:txBody>
      </p:sp>
    </p:spTree>
    <p:extLst>
      <p:ext uri="{BB962C8B-B14F-4D97-AF65-F5344CB8AC3E}">
        <p14:creationId xmlns:p14="http://schemas.microsoft.com/office/powerpoint/2010/main" val="1457242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01FD7-3E92-420B-9DF8-7690EB120925}"/>
              </a:ext>
            </a:extLst>
          </p:cNvPr>
          <p:cNvSpPr>
            <a:spLocks noGrp="1"/>
          </p:cNvSpPr>
          <p:nvPr>
            <p:ph type="title"/>
          </p:nvPr>
        </p:nvSpPr>
        <p:spPr>
          <a:xfrm>
            <a:off x="0" y="-1433983"/>
            <a:ext cx="9791293" cy="3113313"/>
          </a:xfrm>
        </p:spPr>
        <p:txBody>
          <a:bodyPr>
            <a:normAutofit/>
          </a:bodyPr>
          <a:lstStyle/>
          <a:p>
            <a:r>
              <a:rPr lang="en-US" b="1" dirty="0">
                <a:effectLst/>
                <a:latin typeface="Calibri" panose="020F0502020204030204" pitchFamily="34" charset="0"/>
                <a:ea typeface="Times New Roman" panose="02020603050405020304" pitchFamily="18" charset="0"/>
              </a:rPr>
              <a:t>             </a:t>
            </a:r>
            <a:br>
              <a:rPr lang="en-US" b="1" dirty="0">
                <a:effectLst/>
                <a:latin typeface="Calibri" panose="020F0502020204030204" pitchFamily="34" charset="0"/>
                <a:ea typeface="Times New Roman" panose="02020603050405020304" pitchFamily="18" charset="0"/>
              </a:rPr>
            </a:br>
            <a:br>
              <a:rPr lang="en-US" b="1" dirty="0">
                <a:effectLst/>
                <a:latin typeface="Calibri" panose="020F0502020204030204" pitchFamily="34" charset="0"/>
                <a:ea typeface="Times New Roman" panose="02020603050405020304" pitchFamily="18" charset="0"/>
              </a:rPr>
            </a:br>
            <a:br>
              <a:rPr lang="en-US" b="1" dirty="0">
                <a:effectLst/>
                <a:latin typeface="Calibri" panose="020F0502020204030204" pitchFamily="34" charset="0"/>
                <a:ea typeface="Times New Roman" panose="02020603050405020304" pitchFamily="18" charset="0"/>
              </a:rPr>
            </a:br>
            <a:r>
              <a:rPr lang="en-US" b="1" dirty="0">
                <a:effectLst/>
                <a:latin typeface="Calibri" panose="020F0502020204030204" pitchFamily="34" charset="0"/>
                <a:ea typeface="Times New Roman" panose="02020603050405020304" pitchFamily="18" charset="0"/>
              </a:rPr>
              <a:t>                            cause-and-effect ANALYSIS</a:t>
            </a:r>
            <a:endParaRPr lang="en-GB" b="1" dirty="0">
              <a:solidFill>
                <a:schemeClr val="tx1"/>
              </a:solidFill>
            </a:endParaRPr>
          </a:p>
        </p:txBody>
      </p:sp>
      <p:cxnSp>
        <p:nvCxnSpPr>
          <p:cNvPr id="10" name="Straight Connector 9">
            <a:extLst>
              <a:ext uri="{FF2B5EF4-FFF2-40B4-BE49-F238E27FC236}">
                <a16:creationId xmlns:a16="http://schemas.microsoft.com/office/drawing/2014/main" id="{8D0225DF-6435-35C2-D4CB-F7CAE131CE01}"/>
              </a:ext>
            </a:extLst>
          </p:cNvPr>
          <p:cNvCxnSpPr>
            <a:cxnSpLocks/>
          </p:cNvCxnSpPr>
          <p:nvPr/>
        </p:nvCxnSpPr>
        <p:spPr>
          <a:xfrm>
            <a:off x="2400300" y="3216728"/>
            <a:ext cx="562791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30D4F78-09BC-3B5D-D20D-7C153993DA67}"/>
              </a:ext>
            </a:extLst>
          </p:cNvPr>
          <p:cNvCxnSpPr>
            <a:cxnSpLocks/>
          </p:cNvCxnSpPr>
          <p:nvPr/>
        </p:nvCxnSpPr>
        <p:spPr>
          <a:xfrm flipH="1">
            <a:off x="5829300" y="1877785"/>
            <a:ext cx="604157" cy="143691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B97A546-BE9E-5EC3-8A15-EEA32F0DF3E7}"/>
              </a:ext>
            </a:extLst>
          </p:cNvPr>
          <p:cNvCxnSpPr>
            <a:cxnSpLocks/>
          </p:cNvCxnSpPr>
          <p:nvPr/>
        </p:nvCxnSpPr>
        <p:spPr>
          <a:xfrm>
            <a:off x="5842000" y="3250595"/>
            <a:ext cx="1045029" cy="1698171"/>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D5C7F0E-2360-DAFC-2A13-5F06DAD0F22B}"/>
              </a:ext>
            </a:extLst>
          </p:cNvPr>
          <p:cNvCxnSpPr>
            <a:cxnSpLocks/>
          </p:cNvCxnSpPr>
          <p:nvPr/>
        </p:nvCxnSpPr>
        <p:spPr>
          <a:xfrm flipH="1">
            <a:off x="3473754" y="1710873"/>
            <a:ext cx="849085" cy="1485899"/>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865F09C-43EA-32B2-5945-5F1C62A23D8D}"/>
              </a:ext>
            </a:extLst>
          </p:cNvPr>
          <p:cNvCxnSpPr>
            <a:cxnSpLocks/>
          </p:cNvCxnSpPr>
          <p:nvPr/>
        </p:nvCxnSpPr>
        <p:spPr>
          <a:xfrm>
            <a:off x="3481009" y="3234872"/>
            <a:ext cx="457200" cy="1698171"/>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5E18D5E3-D519-5C80-3553-B9025DC134A8}"/>
              </a:ext>
            </a:extLst>
          </p:cNvPr>
          <p:cNvCxnSpPr>
            <a:cxnSpLocks/>
          </p:cNvCxnSpPr>
          <p:nvPr/>
        </p:nvCxnSpPr>
        <p:spPr>
          <a:xfrm flipH="1">
            <a:off x="1496786" y="3270553"/>
            <a:ext cx="947057" cy="1747157"/>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DE4F46C-4A9F-A77A-8E9F-9F17B34A59C2}"/>
              </a:ext>
            </a:extLst>
          </p:cNvPr>
          <p:cNvCxnSpPr>
            <a:cxnSpLocks/>
          </p:cNvCxnSpPr>
          <p:nvPr/>
        </p:nvCxnSpPr>
        <p:spPr>
          <a:xfrm>
            <a:off x="1143000" y="1845129"/>
            <a:ext cx="1257300" cy="1404257"/>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CA0C469-B675-FED8-623A-2DB9C493C9C5}"/>
              </a:ext>
            </a:extLst>
          </p:cNvPr>
          <p:cNvSpPr txBox="1"/>
          <p:nvPr/>
        </p:nvSpPr>
        <p:spPr>
          <a:xfrm>
            <a:off x="2960913" y="1137558"/>
            <a:ext cx="3004457" cy="923330"/>
          </a:xfrm>
          <a:prstGeom prst="rect">
            <a:avLst/>
          </a:prstGeom>
          <a:noFill/>
        </p:spPr>
        <p:txBody>
          <a:bodyPr wrap="square" rtlCol="0">
            <a:spAutoFit/>
          </a:bodyPr>
          <a:lstStyle/>
          <a:p>
            <a:r>
              <a:rPr lang="en-US" dirty="0"/>
              <a:t>        </a:t>
            </a:r>
          </a:p>
          <a:p>
            <a:r>
              <a:rPr lang="en-US" dirty="0">
                <a:solidFill>
                  <a:schemeClr val="bg1"/>
                </a:solidFill>
                <a:highlight>
                  <a:srgbClr val="808000"/>
                </a:highlight>
              </a:rPr>
              <a:t>poor communication skills</a:t>
            </a:r>
          </a:p>
          <a:p>
            <a:r>
              <a:rPr lang="en-US" dirty="0"/>
              <a:t>   </a:t>
            </a:r>
            <a:endParaRPr lang="en-GB" dirty="0"/>
          </a:p>
        </p:txBody>
      </p:sp>
      <p:sp>
        <p:nvSpPr>
          <p:cNvPr id="9" name="TextBox 8">
            <a:extLst>
              <a:ext uri="{FF2B5EF4-FFF2-40B4-BE49-F238E27FC236}">
                <a16:creationId xmlns:a16="http://schemas.microsoft.com/office/drawing/2014/main" id="{2F884D15-3390-8AE5-DD44-C538E27CD270}"/>
              </a:ext>
            </a:extLst>
          </p:cNvPr>
          <p:cNvSpPr txBox="1"/>
          <p:nvPr/>
        </p:nvSpPr>
        <p:spPr>
          <a:xfrm>
            <a:off x="2750536" y="4613886"/>
            <a:ext cx="1877786" cy="923330"/>
          </a:xfrm>
          <a:prstGeom prst="rect">
            <a:avLst/>
          </a:prstGeom>
          <a:noFill/>
        </p:spPr>
        <p:txBody>
          <a:bodyPr wrap="square" rtlCol="0">
            <a:spAutoFit/>
          </a:bodyPr>
          <a:lstStyle/>
          <a:p>
            <a:r>
              <a:rPr lang="en-US" dirty="0"/>
              <a:t>  </a:t>
            </a:r>
          </a:p>
          <a:p>
            <a:endParaRPr lang="en-US" dirty="0"/>
          </a:p>
          <a:p>
            <a:endParaRPr lang="en-GB" dirty="0"/>
          </a:p>
        </p:txBody>
      </p:sp>
      <p:sp>
        <p:nvSpPr>
          <p:cNvPr id="11" name="TextBox 10">
            <a:extLst>
              <a:ext uri="{FF2B5EF4-FFF2-40B4-BE49-F238E27FC236}">
                <a16:creationId xmlns:a16="http://schemas.microsoft.com/office/drawing/2014/main" id="{6D2F199D-3BB0-A7F8-3AC1-E222CAA30F2A}"/>
              </a:ext>
            </a:extLst>
          </p:cNvPr>
          <p:cNvSpPr txBox="1"/>
          <p:nvPr/>
        </p:nvSpPr>
        <p:spPr>
          <a:xfrm>
            <a:off x="6189786" y="4681593"/>
            <a:ext cx="4040890" cy="369332"/>
          </a:xfrm>
          <a:prstGeom prst="rect">
            <a:avLst/>
          </a:prstGeom>
          <a:noFill/>
        </p:spPr>
        <p:txBody>
          <a:bodyPr wrap="square" rtlCol="0">
            <a:spAutoFit/>
          </a:bodyPr>
          <a:lstStyle/>
          <a:p>
            <a:r>
              <a:rPr lang="en-US" sz="1800" dirty="0">
                <a:effectLst/>
                <a:latin typeface="Open Sans" panose="020B0606030504020204" pitchFamily="34" charset="0"/>
                <a:ea typeface="Calibri" panose="020F0502020204030204" pitchFamily="34" charset="0"/>
              </a:rPr>
              <a:t>  </a:t>
            </a:r>
            <a:r>
              <a:rPr lang="en-US" dirty="0">
                <a:solidFill>
                  <a:schemeClr val="bg1"/>
                </a:solidFill>
                <a:highlight>
                  <a:srgbClr val="008000"/>
                </a:highlight>
                <a:latin typeface="Open Sans" panose="020B0606030504020204" pitchFamily="34" charset="0"/>
                <a:ea typeface="Calibri" panose="020F0502020204030204" pitchFamily="34" charset="0"/>
              </a:rPr>
              <a:t>time and shift </a:t>
            </a:r>
            <a:endParaRPr lang="en-GB" dirty="0">
              <a:solidFill>
                <a:schemeClr val="bg1"/>
              </a:solidFill>
              <a:highlight>
                <a:srgbClr val="008000"/>
              </a:highlight>
            </a:endParaRPr>
          </a:p>
        </p:txBody>
      </p:sp>
      <p:sp>
        <p:nvSpPr>
          <p:cNvPr id="12" name="TextBox 11">
            <a:extLst>
              <a:ext uri="{FF2B5EF4-FFF2-40B4-BE49-F238E27FC236}">
                <a16:creationId xmlns:a16="http://schemas.microsoft.com/office/drawing/2014/main" id="{E135A91F-8363-7EE9-B7F7-E3032AD9836A}"/>
              </a:ext>
            </a:extLst>
          </p:cNvPr>
          <p:cNvSpPr txBox="1"/>
          <p:nvPr/>
        </p:nvSpPr>
        <p:spPr>
          <a:xfrm>
            <a:off x="231613" y="2891414"/>
            <a:ext cx="1676585" cy="646331"/>
          </a:xfrm>
          <a:prstGeom prst="rect">
            <a:avLst/>
          </a:prstGeom>
          <a:noFill/>
        </p:spPr>
        <p:txBody>
          <a:bodyPr wrap="square" rtlCol="0">
            <a:spAutoFit/>
          </a:bodyPr>
          <a:lstStyle/>
          <a:p>
            <a:pPr algn="l"/>
            <a:r>
              <a:rPr lang="en-GB" b="0" i="0" dirty="0">
                <a:solidFill>
                  <a:schemeClr val="bg1"/>
                </a:solidFill>
                <a:effectLst/>
                <a:highlight>
                  <a:srgbClr val="000000"/>
                </a:highlight>
                <a:latin typeface="Roboto-Bold"/>
              </a:rPr>
              <a:t>Staff conflicts </a:t>
            </a:r>
            <a:r>
              <a:rPr lang="en-GB" dirty="0">
                <a:solidFill>
                  <a:schemeClr val="bg1"/>
                </a:solidFill>
                <a:highlight>
                  <a:srgbClr val="000000"/>
                </a:highlight>
                <a:latin typeface="Roboto-Bold"/>
              </a:rPr>
              <a:t> and </a:t>
            </a:r>
            <a:r>
              <a:rPr lang="en-GB" b="0" i="0" dirty="0">
                <a:solidFill>
                  <a:schemeClr val="bg1"/>
                </a:solidFill>
                <a:effectLst/>
                <a:highlight>
                  <a:srgbClr val="000000"/>
                </a:highlight>
                <a:latin typeface="Roboto-Bold"/>
              </a:rPr>
              <a:t>bullying</a:t>
            </a:r>
            <a:endParaRPr lang="en-GB" b="1" i="0" dirty="0">
              <a:solidFill>
                <a:schemeClr val="bg1"/>
              </a:solidFill>
              <a:effectLst/>
              <a:highlight>
                <a:srgbClr val="000000"/>
              </a:highlight>
              <a:latin typeface="Roboto-Bold"/>
            </a:endParaRPr>
          </a:p>
        </p:txBody>
      </p:sp>
      <p:sp>
        <p:nvSpPr>
          <p:cNvPr id="14" name="TextBox 13">
            <a:extLst>
              <a:ext uri="{FF2B5EF4-FFF2-40B4-BE49-F238E27FC236}">
                <a16:creationId xmlns:a16="http://schemas.microsoft.com/office/drawing/2014/main" id="{CDBC9BCD-68D7-1A66-F8F1-9A7DBDE02996}"/>
              </a:ext>
            </a:extLst>
          </p:cNvPr>
          <p:cNvSpPr txBox="1"/>
          <p:nvPr/>
        </p:nvSpPr>
        <p:spPr>
          <a:xfrm>
            <a:off x="6034794" y="1382421"/>
            <a:ext cx="2759528" cy="391902"/>
          </a:xfrm>
          <a:prstGeom prst="rect">
            <a:avLst/>
          </a:prstGeom>
          <a:noFill/>
        </p:spPr>
        <p:txBody>
          <a:bodyPr wrap="square" rtlCol="0">
            <a:spAutoFit/>
          </a:bodyPr>
          <a:lstStyle/>
          <a:p>
            <a:pPr>
              <a:lnSpc>
                <a:spcPct val="115000"/>
              </a:lnSpc>
              <a:spcAft>
                <a:spcPts val="1000"/>
              </a:spcAft>
            </a:pPr>
            <a:r>
              <a:rPr lang="en-GB" sz="1800" dirty="0">
                <a:effectLst/>
                <a:latin typeface="Noto Sans" panose="020B0502040504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F63A7621-9214-0182-CCF0-9F96C30A42A6}"/>
              </a:ext>
            </a:extLst>
          </p:cNvPr>
          <p:cNvSpPr txBox="1"/>
          <p:nvPr/>
        </p:nvSpPr>
        <p:spPr>
          <a:xfrm>
            <a:off x="2486483" y="4774573"/>
            <a:ext cx="2759529" cy="369332"/>
          </a:xfrm>
          <a:prstGeom prst="rect">
            <a:avLst/>
          </a:prstGeom>
          <a:noFill/>
        </p:spPr>
        <p:txBody>
          <a:bodyPr wrap="square" rtlCol="0">
            <a:spAutoFit/>
          </a:bodyPr>
          <a:lstStyle/>
          <a:p>
            <a:r>
              <a:rPr lang="en-US" dirty="0"/>
              <a:t>      </a:t>
            </a:r>
            <a:r>
              <a:rPr lang="en-US" dirty="0">
                <a:solidFill>
                  <a:schemeClr val="bg1"/>
                </a:solidFill>
                <a:highlight>
                  <a:srgbClr val="008080"/>
                </a:highlight>
              </a:rPr>
              <a:t>Lack of motivation</a:t>
            </a:r>
            <a:endParaRPr lang="en-GB" dirty="0">
              <a:solidFill>
                <a:schemeClr val="bg1"/>
              </a:solidFill>
              <a:highlight>
                <a:srgbClr val="008080"/>
              </a:highlight>
            </a:endParaRPr>
          </a:p>
        </p:txBody>
      </p:sp>
      <p:sp>
        <p:nvSpPr>
          <p:cNvPr id="16" name="Flowchart: Alternate Process 15">
            <a:extLst>
              <a:ext uri="{FF2B5EF4-FFF2-40B4-BE49-F238E27FC236}">
                <a16:creationId xmlns:a16="http://schemas.microsoft.com/office/drawing/2014/main" id="{94C1FC6B-F706-6C82-6FA7-332A2C5DDC4C}"/>
              </a:ext>
            </a:extLst>
          </p:cNvPr>
          <p:cNvSpPr/>
          <p:nvPr/>
        </p:nvSpPr>
        <p:spPr>
          <a:xfrm>
            <a:off x="6282266" y="2387599"/>
            <a:ext cx="2665791" cy="1557867"/>
          </a:xfrm>
          <a:prstGeom prst="flowChartAlternateProcess">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115000"/>
              </a:lnSpc>
              <a:spcAft>
                <a:spcPts val="1000"/>
              </a:spcAft>
            </a:pPr>
            <a:r>
              <a:rPr lang="en-US" sz="1800" dirty="0">
                <a:solidFill>
                  <a:schemeClr val="bg1"/>
                </a:solidFill>
                <a:effectLst/>
                <a:highlight>
                  <a:srgbClr val="FF0000"/>
                </a:highlight>
                <a:latin typeface="Calibri" panose="020F0502020204030204" pitchFamily="34" charset="0"/>
                <a:ea typeface="Calibri" panose="020F0502020204030204" pitchFamily="34" charset="0"/>
                <a:cs typeface="Times New Roman" panose="02020603050405020304" pitchFamily="18" charset="0"/>
              </a:rPr>
              <a:t>dissatisfied employee </a:t>
            </a:r>
            <a:endParaRPr lang="en-GB" sz="1800" dirty="0">
              <a:solidFill>
                <a:schemeClr val="bg1"/>
              </a:solidFill>
              <a:effectLst/>
              <a:highlight>
                <a:srgbClr val="FF00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E9D91C9F-3333-E128-AA66-313360AA91A5}"/>
              </a:ext>
            </a:extLst>
          </p:cNvPr>
          <p:cNvSpPr txBox="1"/>
          <p:nvPr/>
        </p:nvSpPr>
        <p:spPr>
          <a:xfrm>
            <a:off x="588991" y="2934701"/>
            <a:ext cx="1698171" cy="369332"/>
          </a:xfrm>
          <a:prstGeom prst="rect">
            <a:avLst/>
          </a:prstGeom>
          <a:noFill/>
        </p:spPr>
        <p:txBody>
          <a:bodyPr wrap="square">
            <a:spAutoFit/>
          </a:bodyPr>
          <a:lstStyle/>
          <a:p>
            <a:pPr algn="l"/>
            <a:r>
              <a:rPr lang="en-GB" b="0" i="0" dirty="0">
                <a:solidFill>
                  <a:srgbClr val="4C4E57"/>
                </a:solidFill>
                <a:effectLst/>
                <a:latin typeface="Roboto-Bold"/>
              </a:rPr>
              <a:t> </a:t>
            </a:r>
            <a:endParaRPr lang="en-GB" b="1" i="0" dirty="0">
              <a:solidFill>
                <a:srgbClr val="4C4E57"/>
              </a:solidFill>
              <a:effectLst/>
              <a:latin typeface="Roboto-Bold"/>
            </a:endParaRPr>
          </a:p>
        </p:txBody>
      </p:sp>
      <p:sp>
        <p:nvSpPr>
          <p:cNvPr id="3" name="TextBox 2">
            <a:extLst>
              <a:ext uri="{FF2B5EF4-FFF2-40B4-BE49-F238E27FC236}">
                <a16:creationId xmlns:a16="http://schemas.microsoft.com/office/drawing/2014/main" id="{770811E1-1B96-8D60-D62E-15FBB1A5C1FB}"/>
              </a:ext>
            </a:extLst>
          </p:cNvPr>
          <p:cNvSpPr txBox="1"/>
          <p:nvPr/>
        </p:nvSpPr>
        <p:spPr>
          <a:xfrm>
            <a:off x="2232837" y="2321441"/>
            <a:ext cx="12796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p>
        </p:txBody>
      </p:sp>
      <p:sp>
        <p:nvSpPr>
          <p:cNvPr id="6" name="TextBox 5">
            <a:extLst>
              <a:ext uri="{FF2B5EF4-FFF2-40B4-BE49-F238E27FC236}">
                <a16:creationId xmlns:a16="http://schemas.microsoft.com/office/drawing/2014/main" id="{588394F0-9779-8FE1-1062-702478E5F99A}"/>
              </a:ext>
            </a:extLst>
          </p:cNvPr>
          <p:cNvSpPr txBox="1"/>
          <p:nvPr/>
        </p:nvSpPr>
        <p:spPr>
          <a:xfrm>
            <a:off x="0" y="4748150"/>
            <a:ext cx="5937668" cy="369332"/>
          </a:xfrm>
          <a:prstGeom prst="rect">
            <a:avLst/>
          </a:prstGeom>
          <a:noFill/>
        </p:spPr>
        <p:txBody>
          <a:bodyPr wrap="square">
            <a:spAutoFit/>
          </a:bodyPr>
          <a:lstStyle/>
          <a:p>
            <a:r>
              <a:rPr lang="en-US" dirty="0">
                <a:latin typeface="Open Sans" panose="020B0606030504020204" pitchFamily="34" charset="0"/>
              </a:rPr>
              <a:t>   </a:t>
            </a:r>
            <a:r>
              <a:rPr lang="en-US" dirty="0">
                <a:solidFill>
                  <a:schemeClr val="bg1"/>
                </a:solidFill>
                <a:highlight>
                  <a:srgbClr val="000080"/>
                </a:highlight>
                <a:latin typeface="Open Sans" panose="020B0606030504020204" pitchFamily="34" charset="0"/>
              </a:rPr>
              <a:t>Poor staff training</a:t>
            </a:r>
          </a:p>
        </p:txBody>
      </p:sp>
      <p:sp>
        <p:nvSpPr>
          <p:cNvPr id="13" name="TextBox 12">
            <a:extLst>
              <a:ext uri="{FF2B5EF4-FFF2-40B4-BE49-F238E27FC236}">
                <a16:creationId xmlns:a16="http://schemas.microsoft.com/office/drawing/2014/main" id="{E65899A8-89C9-FFD9-9752-24D2B8C5F65F}"/>
              </a:ext>
            </a:extLst>
          </p:cNvPr>
          <p:cNvSpPr txBox="1"/>
          <p:nvPr/>
        </p:nvSpPr>
        <p:spPr>
          <a:xfrm>
            <a:off x="6187194" y="1534821"/>
            <a:ext cx="2759528" cy="391902"/>
          </a:xfrm>
          <a:prstGeom prst="rect">
            <a:avLst/>
          </a:prstGeom>
          <a:noFill/>
        </p:spPr>
        <p:txBody>
          <a:bodyPr wrap="square" rtlCol="0">
            <a:spAutoFit/>
          </a:bodyPr>
          <a:lstStyle/>
          <a:p>
            <a:pPr>
              <a:lnSpc>
                <a:spcPct val="115000"/>
              </a:lnSpc>
              <a:spcAft>
                <a:spcPts val="1000"/>
              </a:spcAft>
            </a:pPr>
            <a:r>
              <a:rPr lang="en-GB" sz="1800" dirty="0">
                <a:effectLst/>
                <a:latin typeface="Noto Sans" panose="020B0502040504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7D590939-5724-963A-0023-8120D119C4B5}"/>
              </a:ext>
            </a:extLst>
          </p:cNvPr>
          <p:cNvSpPr txBox="1"/>
          <p:nvPr/>
        </p:nvSpPr>
        <p:spPr>
          <a:xfrm>
            <a:off x="6198917" y="1518409"/>
            <a:ext cx="2759528" cy="391902"/>
          </a:xfrm>
          <a:prstGeom prst="rect">
            <a:avLst/>
          </a:prstGeom>
          <a:noFill/>
        </p:spPr>
        <p:txBody>
          <a:bodyPr wrap="square" rtlCol="0">
            <a:spAutoFit/>
          </a:bodyPr>
          <a:lstStyle/>
          <a:p>
            <a:pPr>
              <a:lnSpc>
                <a:spcPct val="115000"/>
              </a:lnSpc>
              <a:spcAft>
                <a:spcPts val="1000"/>
              </a:spcAft>
            </a:pPr>
            <a:r>
              <a:rPr lang="en-US" sz="1800" dirty="0">
                <a:solidFill>
                  <a:schemeClr val="bg1"/>
                </a:solidFill>
                <a:effectLst/>
                <a:highlight>
                  <a:srgbClr val="800000"/>
                </a:highlight>
                <a:latin typeface="Open Sans" panose="020B0606030504020204" pitchFamily="34" charset="0"/>
                <a:ea typeface="Calibri" panose="020F0502020204030204" pitchFamily="34" charset="0"/>
              </a:rPr>
              <a:t>injustice</a:t>
            </a:r>
            <a:endParaRPr lang="en-GB" sz="1800" dirty="0">
              <a:solidFill>
                <a:schemeClr val="bg1"/>
              </a:solidFill>
              <a:effectLst/>
              <a:highlight>
                <a:srgbClr val="8000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90F8010A-31D9-0B3C-867A-4A24661824D7}"/>
              </a:ext>
            </a:extLst>
          </p:cNvPr>
          <p:cNvSpPr txBox="1"/>
          <p:nvPr/>
        </p:nvSpPr>
        <p:spPr>
          <a:xfrm>
            <a:off x="375751" y="1189024"/>
            <a:ext cx="2138289" cy="923330"/>
          </a:xfrm>
          <a:prstGeom prst="rect">
            <a:avLst/>
          </a:prstGeom>
          <a:noFill/>
        </p:spPr>
        <p:txBody>
          <a:bodyPr wrap="square" rtlCol="0">
            <a:spAutoFit/>
          </a:bodyPr>
          <a:lstStyle/>
          <a:p>
            <a:r>
              <a:rPr lang="en-GB" dirty="0">
                <a:highlight>
                  <a:srgbClr val="800080"/>
                </a:highlight>
              </a:rPr>
              <a:t>   </a:t>
            </a:r>
            <a:r>
              <a:rPr lang="en-GB" dirty="0">
                <a:solidFill>
                  <a:schemeClr val="bg1"/>
                </a:solidFill>
                <a:highlight>
                  <a:srgbClr val="800080"/>
                </a:highlight>
              </a:rPr>
              <a:t>negative assessment of performance</a:t>
            </a:r>
          </a:p>
        </p:txBody>
      </p:sp>
      <p:cxnSp>
        <p:nvCxnSpPr>
          <p:cNvPr id="20" name="Straight Connector 19">
            <a:extLst>
              <a:ext uri="{FF2B5EF4-FFF2-40B4-BE49-F238E27FC236}">
                <a16:creationId xmlns:a16="http://schemas.microsoft.com/office/drawing/2014/main" id="{926EAC87-CBAD-DE3B-2884-D0EE9B4C38B9}"/>
              </a:ext>
            </a:extLst>
          </p:cNvPr>
          <p:cNvCxnSpPr>
            <a:cxnSpLocks/>
          </p:cNvCxnSpPr>
          <p:nvPr/>
        </p:nvCxnSpPr>
        <p:spPr>
          <a:xfrm flipH="1">
            <a:off x="1420837" y="3249637"/>
            <a:ext cx="82999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421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8FEF2-286B-4F41-BAF2-25375C9BF489}"/>
              </a:ext>
            </a:extLst>
          </p:cNvPr>
          <p:cNvSpPr>
            <a:spLocks noGrp="1"/>
          </p:cNvSpPr>
          <p:nvPr>
            <p:ph type="title"/>
          </p:nvPr>
        </p:nvSpPr>
        <p:spPr>
          <a:xfrm>
            <a:off x="1286933" y="609600"/>
            <a:ext cx="10197494" cy="1099457"/>
          </a:xfrm>
        </p:spPr>
        <p:txBody>
          <a:bodyPr>
            <a:normAutofit fontScale="90000"/>
          </a:bodyPr>
          <a:lstStyle/>
          <a:p>
            <a:pPr>
              <a:lnSpc>
                <a:spcPct val="90000"/>
              </a:lnSpc>
            </a:pPr>
            <a:r>
              <a:rPr lang="en-US" sz="900" dirty="0">
                <a:latin typeface="Calibri"/>
                <a:ea typeface="Times New Roman" panose="02020603050405020304" pitchFamily="18" charset="0"/>
                <a:cs typeface="Calibri"/>
              </a:rPr>
              <a:t>             </a:t>
            </a:r>
            <a:r>
              <a:rPr lang="en-US" sz="2000" dirty="0">
                <a:latin typeface="Calibri"/>
                <a:ea typeface="Times New Roman" panose="02020603050405020304" pitchFamily="18" charset="0"/>
                <a:cs typeface="Calibri"/>
              </a:rPr>
              <a:t>                                                  </a:t>
            </a:r>
            <a:r>
              <a:rPr lang="en-US" sz="4000" dirty="0">
                <a:effectLst/>
                <a:latin typeface="Calibri"/>
                <a:ea typeface="Times New Roman" panose="02020603050405020304" pitchFamily="18" charset="0"/>
                <a:cs typeface="Calibri"/>
              </a:rPr>
              <a:t>alternative </a:t>
            </a:r>
            <a:r>
              <a:rPr lang="en-US" sz="4000" dirty="0">
                <a:latin typeface="Calibri"/>
                <a:ea typeface="Times New Roman" panose="02020603050405020304" pitchFamily="18" charset="0"/>
                <a:cs typeface="Calibri"/>
              </a:rPr>
              <a:t>solutions</a:t>
            </a:r>
            <a:br>
              <a:rPr lang="en-US" sz="2000" dirty="0">
                <a:latin typeface="Calibri" panose="020F0502020204030204" pitchFamily="34" charset="0"/>
                <a:ea typeface="Times New Roman" panose="02020603050405020304" pitchFamily="18" charset="0"/>
              </a:rPr>
            </a:br>
            <a:br>
              <a:rPr lang="en-US" sz="2000" dirty="0">
                <a:latin typeface="Calibri" panose="020F0502020204030204" pitchFamily="34" charset="0"/>
                <a:ea typeface="Times New Roman" panose="02020603050405020304" pitchFamily="18" charset="0"/>
              </a:rPr>
            </a:br>
            <a:br>
              <a:rPr lang="en-US" sz="2000" dirty="0">
                <a:latin typeface="Calibri" panose="020F0502020204030204" pitchFamily="34" charset="0"/>
                <a:ea typeface="Times New Roman" panose="02020603050405020304" pitchFamily="18" charset="0"/>
              </a:rPr>
            </a:br>
            <a:br>
              <a:rPr lang="en-US" sz="900" dirty="0">
                <a:latin typeface="Calibri" panose="020F0502020204030204" pitchFamily="34" charset="0"/>
                <a:ea typeface="Times New Roman" panose="02020603050405020304" pitchFamily="18" charset="0"/>
              </a:rPr>
            </a:br>
            <a:br>
              <a:rPr lang="en-US" sz="900" dirty="0">
                <a:latin typeface="Calibri" panose="020F0502020204030204" pitchFamily="34" charset="0"/>
                <a:ea typeface="Times New Roman" panose="02020603050405020304" pitchFamily="18" charset="0"/>
              </a:rPr>
            </a:br>
            <a:br>
              <a:rPr lang="en-US" sz="900" dirty="0">
                <a:latin typeface="Calibri" panose="020F0502020204030204" pitchFamily="34" charset="0"/>
                <a:ea typeface="Times New Roman" panose="02020603050405020304" pitchFamily="18" charset="0"/>
              </a:rPr>
            </a:br>
            <a:br>
              <a:rPr lang="en-US" sz="900" dirty="0">
                <a:latin typeface="Calibri" panose="020F0502020204030204" pitchFamily="34" charset="0"/>
                <a:ea typeface="Times New Roman" panose="02020603050405020304" pitchFamily="18" charset="0"/>
              </a:rPr>
            </a:br>
            <a:br>
              <a:rPr lang="en-US" sz="900" dirty="0">
                <a:latin typeface="Calibri" panose="020F0502020204030204" pitchFamily="34" charset="0"/>
                <a:ea typeface="Times New Roman" panose="02020603050405020304" pitchFamily="18" charset="0"/>
              </a:rPr>
            </a:br>
            <a:r>
              <a:rPr lang="en-US" sz="900" dirty="0">
                <a:latin typeface="Calibri"/>
                <a:ea typeface="Times New Roman" panose="02020603050405020304" pitchFamily="18" charset="0"/>
                <a:cs typeface="Calibri"/>
              </a:rPr>
              <a:t> </a:t>
            </a:r>
            <a:endParaRPr lang="en-GB" sz="900" dirty="0"/>
          </a:p>
        </p:txBody>
      </p:sp>
      <p:graphicFrame>
        <p:nvGraphicFramePr>
          <p:cNvPr id="5" name="Content Placeholder 2">
            <a:extLst>
              <a:ext uri="{FF2B5EF4-FFF2-40B4-BE49-F238E27FC236}">
                <a16:creationId xmlns:a16="http://schemas.microsoft.com/office/drawing/2014/main" id="{65DB6B61-69CB-A3BF-9470-F52AC1AD75AF}"/>
              </a:ext>
            </a:extLst>
          </p:cNvPr>
          <p:cNvGraphicFramePr>
            <a:graphicFrameLocks noGrp="1"/>
          </p:cNvGraphicFramePr>
          <p:nvPr>
            <p:ph idx="1"/>
            <p:extLst>
              <p:ext uri="{D42A27DB-BD31-4B8C-83A1-F6EECF244321}">
                <p14:modId xmlns:p14="http://schemas.microsoft.com/office/powerpoint/2010/main" val="54349642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4BB3484E-E080-B828-9703-17FDA22ACD2F}"/>
              </a:ext>
            </a:extLst>
          </p:cNvPr>
          <p:cNvSpPr txBox="1"/>
          <p:nvPr/>
        </p:nvSpPr>
        <p:spPr>
          <a:xfrm>
            <a:off x="2307102" y="3555415"/>
            <a:ext cx="2278966" cy="923330"/>
          </a:xfrm>
          <a:prstGeom prst="rect">
            <a:avLst/>
          </a:prstGeom>
          <a:noFill/>
        </p:spPr>
        <p:txBody>
          <a:bodyPr wrap="square" rtlCol="0">
            <a:spAutoFit/>
          </a:bodyPr>
          <a:lstStyle/>
          <a:p>
            <a:r>
              <a:rPr lang="en-US" dirty="0">
                <a:solidFill>
                  <a:srgbClr val="222222"/>
                </a:solidFill>
                <a:latin typeface="Open Sans" panose="020B0606030504020204" pitchFamily="34" charset="0"/>
                <a:ea typeface="Calibri" panose="020F0502020204030204" pitchFamily="34" charset="0"/>
              </a:rPr>
              <a:t>C</a:t>
            </a:r>
            <a:r>
              <a:rPr lang="en-US" sz="1800" dirty="0">
                <a:solidFill>
                  <a:srgbClr val="222222"/>
                </a:solidFill>
                <a:effectLst/>
                <a:latin typeface="Open Sans" panose="020B0606030504020204" pitchFamily="34" charset="0"/>
                <a:ea typeface="Calibri" panose="020F0502020204030204" pitchFamily="34" charset="0"/>
              </a:rPr>
              <a:t>hange the  rules  regulation, terms and condition </a:t>
            </a:r>
            <a:endParaRPr lang="en-GB" dirty="0"/>
          </a:p>
        </p:txBody>
      </p:sp>
      <p:sp>
        <p:nvSpPr>
          <p:cNvPr id="10" name="TextBox 9">
            <a:extLst>
              <a:ext uri="{FF2B5EF4-FFF2-40B4-BE49-F238E27FC236}">
                <a16:creationId xmlns:a16="http://schemas.microsoft.com/office/drawing/2014/main" id="{7C19571B-9D33-BFAC-580E-5E4947390571}"/>
              </a:ext>
            </a:extLst>
          </p:cNvPr>
          <p:cNvSpPr txBox="1"/>
          <p:nvPr/>
        </p:nvSpPr>
        <p:spPr>
          <a:xfrm>
            <a:off x="6375400" y="3708400"/>
            <a:ext cx="1054100" cy="483632"/>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C0FF4FB1-BEF5-1E56-BF40-885745F01B0B}"/>
              </a:ext>
            </a:extLst>
          </p:cNvPr>
          <p:cNvSpPr txBox="1"/>
          <p:nvPr/>
        </p:nvSpPr>
        <p:spPr>
          <a:xfrm>
            <a:off x="5261317" y="3596836"/>
            <a:ext cx="1800665" cy="923330"/>
          </a:xfrm>
          <a:prstGeom prst="rect">
            <a:avLst/>
          </a:prstGeom>
          <a:noFill/>
        </p:spPr>
        <p:txBody>
          <a:bodyPr wrap="square" rtlCol="0">
            <a:spAutoFit/>
          </a:bodyPr>
          <a:lstStyle/>
          <a:p>
            <a:r>
              <a:rPr lang="en-US" dirty="0"/>
              <a:t>Programme for training and development</a:t>
            </a:r>
            <a:endParaRPr lang="en-GB" dirty="0"/>
          </a:p>
        </p:txBody>
      </p:sp>
      <p:sp>
        <p:nvSpPr>
          <p:cNvPr id="4" name="TextBox 3">
            <a:extLst>
              <a:ext uri="{FF2B5EF4-FFF2-40B4-BE49-F238E27FC236}">
                <a16:creationId xmlns:a16="http://schemas.microsoft.com/office/drawing/2014/main" id="{09F5C8A4-D122-3178-A93C-20D7B540678A}"/>
              </a:ext>
            </a:extLst>
          </p:cNvPr>
          <p:cNvSpPr txBox="1"/>
          <p:nvPr/>
        </p:nvSpPr>
        <p:spPr>
          <a:xfrm>
            <a:off x="8243669" y="3699802"/>
            <a:ext cx="1983544" cy="646331"/>
          </a:xfrm>
          <a:prstGeom prst="rect">
            <a:avLst/>
          </a:prstGeom>
          <a:noFill/>
        </p:spPr>
        <p:txBody>
          <a:bodyPr wrap="square" rtlCol="0">
            <a:spAutoFit/>
          </a:bodyPr>
          <a:lstStyle/>
          <a:p>
            <a:r>
              <a:rPr lang="en-US" dirty="0"/>
              <a:t>Create a team to address the issue</a:t>
            </a:r>
            <a:endParaRPr lang="en-GB" dirty="0"/>
          </a:p>
        </p:txBody>
      </p:sp>
    </p:spTree>
    <p:extLst>
      <p:ext uri="{BB962C8B-B14F-4D97-AF65-F5344CB8AC3E}">
        <p14:creationId xmlns:p14="http://schemas.microsoft.com/office/powerpoint/2010/main" val="1355500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843B1-0F73-4F06-A29A-E495101A6F1F}"/>
              </a:ext>
            </a:extLst>
          </p:cNvPr>
          <p:cNvSpPr>
            <a:spLocks noGrp="1"/>
          </p:cNvSpPr>
          <p:nvPr>
            <p:ph type="title"/>
          </p:nvPr>
        </p:nvSpPr>
        <p:spPr/>
        <p:txBody>
          <a:bodyPr/>
          <a:lstStyle/>
          <a:p>
            <a:r>
              <a:rPr lang="en-GB" b="1" dirty="0"/>
              <a:t>evaluation of alternative solutions</a:t>
            </a:r>
          </a:p>
        </p:txBody>
      </p:sp>
      <p:sp>
        <p:nvSpPr>
          <p:cNvPr id="3" name="Content Placeholder 2">
            <a:extLst>
              <a:ext uri="{FF2B5EF4-FFF2-40B4-BE49-F238E27FC236}">
                <a16:creationId xmlns:a16="http://schemas.microsoft.com/office/drawing/2014/main" id="{1687E6C1-9571-4C7E-94EB-33F82291B456}"/>
              </a:ext>
            </a:extLst>
          </p:cNvPr>
          <p:cNvSpPr>
            <a:spLocks noGrp="1"/>
          </p:cNvSpPr>
          <p:nvPr>
            <p:ph idx="1"/>
          </p:nvPr>
        </p:nvSpPr>
        <p:spPr>
          <a:xfrm>
            <a:off x="854936" y="2922814"/>
            <a:ext cx="9810604" cy="3462192"/>
          </a:xfrm>
        </p:spPr>
        <p:txBody>
          <a:bodyPr/>
          <a:lstStyle/>
          <a:p>
            <a:pPr marL="0" indent="0">
              <a:buNone/>
            </a:pPr>
            <a:r>
              <a:rPr lang="en-GB" sz="2400" dirty="0"/>
              <a:t> </a:t>
            </a:r>
          </a:p>
        </p:txBody>
      </p:sp>
      <p:sp>
        <p:nvSpPr>
          <p:cNvPr id="6" name="Flowchart: Process 5">
            <a:extLst>
              <a:ext uri="{FF2B5EF4-FFF2-40B4-BE49-F238E27FC236}">
                <a16:creationId xmlns:a16="http://schemas.microsoft.com/office/drawing/2014/main" id="{E63E7C2F-E3C4-30BB-718E-3A538D846423}"/>
              </a:ext>
            </a:extLst>
          </p:cNvPr>
          <p:cNvSpPr/>
          <p:nvPr/>
        </p:nvSpPr>
        <p:spPr>
          <a:xfrm>
            <a:off x="190919" y="2231739"/>
            <a:ext cx="3179298" cy="4164038"/>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600" b="1" dirty="0">
                <a:latin typeface="Calibri" panose="020F0502020204030204" pitchFamily="34" charset="0"/>
              </a:rPr>
              <a:t>Make logical corporate regulations. </a:t>
            </a:r>
          </a:p>
          <a:p>
            <a:endParaRPr lang="en-GB" sz="1600" dirty="0">
              <a:latin typeface="Calibri" panose="020F0502020204030204" pitchFamily="34" charset="0"/>
            </a:endParaRPr>
          </a:p>
          <a:p>
            <a:r>
              <a:rPr lang="en-US" sz="1600" dirty="0">
                <a:latin typeface="Calibri" panose="020F0502020204030204" pitchFamily="34" charset="0"/>
              </a:rPr>
              <a:t>   Focus on the employees while creating corporate policies because they are the ones who will comply with the guidelines.</a:t>
            </a:r>
          </a:p>
          <a:p>
            <a:endParaRPr lang="en-US" sz="1600" dirty="0">
              <a:latin typeface="Calibri" panose="020F0502020204030204" pitchFamily="34" charset="0"/>
            </a:endParaRPr>
          </a:p>
          <a:p>
            <a:r>
              <a:rPr lang="en-US" sz="1600" dirty="0">
                <a:latin typeface="Calibri" panose="020F0502020204030204" pitchFamily="34" charset="0"/>
              </a:rPr>
              <a:t> They might not be able to carry out their jobs without restriction if the procedures do not meet their performance and criteria. Encourage the staff to contribute their original and group ideas as well, as this will help the business thrive.</a:t>
            </a:r>
            <a:endParaRPr lang="en-GB" sz="1600" dirty="0">
              <a:latin typeface="Calibri" panose="020F0502020204030204" pitchFamily="34" charset="0"/>
            </a:endParaRPr>
          </a:p>
          <a:p>
            <a:endParaRPr lang="en-GB" sz="1800" dirty="0">
              <a:latin typeface="Calibri" panose="020F0502020204030204" pitchFamily="34" charset="0"/>
            </a:endParaRPr>
          </a:p>
        </p:txBody>
      </p:sp>
      <p:sp>
        <p:nvSpPr>
          <p:cNvPr id="7" name="Flowchart: Process 6">
            <a:extLst>
              <a:ext uri="{FF2B5EF4-FFF2-40B4-BE49-F238E27FC236}">
                <a16:creationId xmlns:a16="http://schemas.microsoft.com/office/drawing/2014/main" id="{F93814FF-F0AA-6D9C-7314-54AFFA83C251}"/>
              </a:ext>
            </a:extLst>
          </p:cNvPr>
          <p:cNvSpPr/>
          <p:nvPr/>
        </p:nvSpPr>
        <p:spPr>
          <a:xfrm>
            <a:off x="3331029" y="2269922"/>
            <a:ext cx="3207434" cy="3981158"/>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l"/>
            <a:r>
              <a:rPr lang="en-US" dirty="0"/>
              <a:t>  </a:t>
            </a:r>
            <a:r>
              <a:rPr lang="en-US" sz="1600" dirty="0"/>
              <a:t>Training  programme</a:t>
            </a:r>
          </a:p>
          <a:p>
            <a:pPr algn="l"/>
            <a:endParaRPr lang="en-US" sz="1600" b="0" i="0" dirty="0">
              <a:solidFill>
                <a:srgbClr val="4C4E57"/>
              </a:solidFill>
              <a:effectLst/>
              <a:latin typeface="Roboto-Light"/>
            </a:endParaRPr>
          </a:p>
          <a:p>
            <a:pPr algn="l"/>
            <a:endParaRPr lang="en-US" sz="1600" dirty="0">
              <a:solidFill>
                <a:srgbClr val="4C4E57"/>
              </a:solidFill>
              <a:latin typeface="Roboto-Light"/>
            </a:endParaRPr>
          </a:p>
          <a:p>
            <a:pPr algn="l"/>
            <a:r>
              <a:rPr lang="en-US" sz="1600" b="0" i="0" dirty="0">
                <a:solidFill>
                  <a:srgbClr val="4C4E57"/>
                </a:solidFill>
                <a:effectLst/>
                <a:latin typeface="Roboto-Light"/>
              </a:rPr>
              <a:t> Training is an investment and so should be offered to every staff member that is newly employed to increase their productivity rate. Use the proper facility when training staff for productivity.</a:t>
            </a:r>
          </a:p>
          <a:p>
            <a:pPr algn="l"/>
            <a:endParaRPr lang="en-US" sz="1600" b="0" i="0" dirty="0">
              <a:solidFill>
                <a:srgbClr val="4C4E57"/>
              </a:solidFill>
              <a:effectLst/>
              <a:latin typeface="Roboto-Light"/>
            </a:endParaRPr>
          </a:p>
          <a:p>
            <a:pPr algn="l"/>
            <a:endParaRPr lang="en-US" sz="1600" dirty="0">
              <a:solidFill>
                <a:srgbClr val="4C4E57"/>
              </a:solidFill>
              <a:latin typeface="Roboto-Light"/>
            </a:endParaRPr>
          </a:p>
          <a:p>
            <a:pPr algn="l"/>
            <a:r>
              <a:rPr lang="en-US" sz="1600" b="0" i="0" dirty="0">
                <a:solidFill>
                  <a:srgbClr val="4C4E57"/>
                </a:solidFill>
                <a:effectLst/>
                <a:latin typeface="Roboto-Light"/>
              </a:rPr>
              <a:t>In addition, the person conducting the training on behalf of the company must be a professional in the area.</a:t>
            </a:r>
          </a:p>
          <a:p>
            <a:r>
              <a:rPr lang="en-US" sz="1600" dirty="0"/>
              <a:t> </a:t>
            </a:r>
            <a:endParaRPr lang="en-GB" sz="1600" dirty="0"/>
          </a:p>
        </p:txBody>
      </p:sp>
      <p:sp>
        <p:nvSpPr>
          <p:cNvPr id="8" name="Flowchart: Process 7">
            <a:extLst>
              <a:ext uri="{FF2B5EF4-FFF2-40B4-BE49-F238E27FC236}">
                <a16:creationId xmlns:a16="http://schemas.microsoft.com/office/drawing/2014/main" id="{E9AF403C-FD77-78AF-A92D-6E7B3563B83F}"/>
              </a:ext>
            </a:extLst>
          </p:cNvPr>
          <p:cNvSpPr/>
          <p:nvPr/>
        </p:nvSpPr>
        <p:spPr>
          <a:xfrm>
            <a:off x="6550520" y="2282986"/>
            <a:ext cx="3377027" cy="3928040"/>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l"/>
            <a:r>
              <a:rPr lang="en-US" sz="1600" b="1" i="0" dirty="0">
                <a:solidFill>
                  <a:srgbClr val="4C4E57"/>
                </a:solidFill>
                <a:effectLst/>
                <a:latin typeface="Roboto-Light"/>
              </a:rPr>
              <a:t>Establishing an internal issue committee,</a:t>
            </a:r>
          </a:p>
          <a:p>
            <a:pPr algn="l"/>
            <a:r>
              <a:rPr lang="en-US" sz="1600" b="0" i="0" dirty="0">
                <a:solidFill>
                  <a:srgbClr val="4C4E57"/>
                </a:solidFill>
                <a:effectLst/>
                <a:latin typeface="Roboto-Light"/>
              </a:rPr>
              <a:t> </a:t>
            </a:r>
          </a:p>
          <a:p>
            <a:pPr algn="l"/>
            <a:r>
              <a:rPr lang="en-US" sz="1600" b="0" i="0" dirty="0">
                <a:solidFill>
                  <a:srgbClr val="4C4E57"/>
                </a:solidFill>
                <a:effectLst/>
                <a:latin typeface="Roboto-Light"/>
              </a:rPr>
              <a:t>aid in resolving employee disputes, if any do occur, stop them in their tracks.</a:t>
            </a:r>
          </a:p>
          <a:p>
            <a:pPr algn="l"/>
            <a:endParaRPr lang="en-US" sz="1600" dirty="0">
              <a:solidFill>
                <a:srgbClr val="4C4E57"/>
              </a:solidFill>
              <a:latin typeface="Roboto-Light"/>
            </a:endParaRPr>
          </a:p>
          <a:p>
            <a:pPr algn="l"/>
            <a:r>
              <a:rPr lang="en-US" sz="1600" b="0" i="0" dirty="0">
                <a:solidFill>
                  <a:srgbClr val="4C4E57"/>
                </a:solidFill>
                <a:effectLst/>
                <a:latin typeface="Roboto-Light"/>
              </a:rPr>
              <a:t>In order to ensure harmony and peace among the staff, foster an environment where they may communicate with one another and exchange ideas regarding the development of the business</a:t>
            </a:r>
            <a:r>
              <a:rPr lang="en-US" b="0" i="0" dirty="0">
                <a:solidFill>
                  <a:srgbClr val="4C4E57"/>
                </a:solidFill>
                <a:effectLst/>
                <a:latin typeface="Roboto-Light"/>
              </a:rPr>
              <a:t>.</a:t>
            </a:r>
          </a:p>
        </p:txBody>
      </p:sp>
      <p:sp>
        <p:nvSpPr>
          <p:cNvPr id="4" name="TextBox 3">
            <a:extLst>
              <a:ext uri="{FF2B5EF4-FFF2-40B4-BE49-F238E27FC236}">
                <a16:creationId xmlns:a16="http://schemas.microsoft.com/office/drawing/2014/main" id="{08F36ED2-0B53-B563-D90F-7443950BC4D3}"/>
              </a:ext>
            </a:extLst>
          </p:cNvPr>
          <p:cNvSpPr txBox="1"/>
          <p:nvPr/>
        </p:nvSpPr>
        <p:spPr>
          <a:xfrm>
            <a:off x="4663440" y="1724297"/>
            <a:ext cx="1489166" cy="369332"/>
          </a:xfrm>
          <a:prstGeom prst="rect">
            <a:avLst/>
          </a:prstGeom>
          <a:noFill/>
        </p:spPr>
        <p:txBody>
          <a:bodyPr wrap="square" rtlCol="0">
            <a:spAutoFit/>
          </a:bodyPr>
          <a:lstStyle/>
          <a:p>
            <a:r>
              <a:rPr lang="en-US" dirty="0">
                <a:solidFill>
                  <a:schemeClr val="accent1"/>
                </a:solidFill>
              </a:rPr>
              <a:t>PIM TOOL</a:t>
            </a:r>
            <a:endParaRPr lang="en-GB" dirty="0">
              <a:solidFill>
                <a:schemeClr val="accent1"/>
              </a:solidFill>
            </a:endParaRPr>
          </a:p>
        </p:txBody>
      </p:sp>
    </p:spTree>
    <p:extLst>
      <p:ext uri="{BB962C8B-B14F-4D97-AF65-F5344CB8AC3E}">
        <p14:creationId xmlns:p14="http://schemas.microsoft.com/office/powerpoint/2010/main" val="3295748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6831F-EBFB-456E-A844-76CBBFC5E2A8}"/>
              </a:ext>
            </a:extLst>
          </p:cNvPr>
          <p:cNvSpPr>
            <a:spLocks noGrp="1"/>
          </p:cNvSpPr>
          <p:nvPr>
            <p:ph type="title"/>
          </p:nvPr>
        </p:nvSpPr>
        <p:spPr>
          <a:xfrm rot="10800000" flipV="1">
            <a:off x="1104053" y="154746"/>
            <a:ext cx="10197494" cy="436098"/>
          </a:xfrm>
        </p:spPr>
        <p:txBody>
          <a:bodyPr>
            <a:normAutofit fontScale="90000"/>
          </a:bodyPr>
          <a:lstStyle/>
          <a:p>
            <a:r>
              <a:rPr lang="en-US" dirty="0">
                <a:effectLst/>
                <a:latin typeface="Calibri" panose="020F0502020204030204" pitchFamily="34" charset="0"/>
                <a:ea typeface="Times New Roman" panose="02020603050405020304" pitchFamily="18" charset="0"/>
              </a:rPr>
              <a:t>Implementation plan</a:t>
            </a:r>
            <a:endParaRPr lang="en-GB" dirty="0"/>
          </a:p>
        </p:txBody>
      </p:sp>
      <p:graphicFrame>
        <p:nvGraphicFramePr>
          <p:cNvPr id="36" name="Table 35">
            <a:extLst>
              <a:ext uri="{FF2B5EF4-FFF2-40B4-BE49-F238E27FC236}">
                <a16:creationId xmlns:a16="http://schemas.microsoft.com/office/drawing/2014/main" id="{2DB1AD0A-A68A-DC96-C1E1-106EEB985084}"/>
              </a:ext>
            </a:extLst>
          </p:cNvPr>
          <p:cNvGraphicFramePr>
            <a:graphicFrameLocks noGrp="1"/>
          </p:cNvGraphicFramePr>
          <p:nvPr>
            <p:extLst>
              <p:ext uri="{D42A27DB-BD31-4B8C-83A1-F6EECF244321}">
                <p14:modId xmlns:p14="http://schemas.microsoft.com/office/powerpoint/2010/main" val="2645214831"/>
              </p:ext>
            </p:extLst>
          </p:nvPr>
        </p:nvGraphicFramePr>
        <p:xfrm>
          <a:off x="705997" y="1237956"/>
          <a:ext cx="10112055" cy="5261314"/>
        </p:xfrm>
        <a:graphic>
          <a:graphicData uri="http://schemas.openxmlformats.org/drawingml/2006/table">
            <a:tbl>
              <a:tblPr/>
              <a:tblGrid>
                <a:gridCol w="453227">
                  <a:extLst>
                    <a:ext uri="{9D8B030D-6E8A-4147-A177-3AD203B41FA5}">
                      <a16:colId xmlns:a16="http://schemas.microsoft.com/office/drawing/2014/main" val="3619590895"/>
                    </a:ext>
                  </a:extLst>
                </a:gridCol>
                <a:gridCol w="787443">
                  <a:extLst>
                    <a:ext uri="{9D8B030D-6E8A-4147-A177-3AD203B41FA5}">
                      <a16:colId xmlns:a16="http://schemas.microsoft.com/office/drawing/2014/main" val="4255844998"/>
                    </a:ext>
                  </a:extLst>
                </a:gridCol>
                <a:gridCol w="605278">
                  <a:extLst>
                    <a:ext uri="{9D8B030D-6E8A-4147-A177-3AD203B41FA5}">
                      <a16:colId xmlns:a16="http://schemas.microsoft.com/office/drawing/2014/main" val="2211353753"/>
                    </a:ext>
                  </a:extLst>
                </a:gridCol>
                <a:gridCol w="855219">
                  <a:extLst>
                    <a:ext uri="{9D8B030D-6E8A-4147-A177-3AD203B41FA5}">
                      <a16:colId xmlns:a16="http://schemas.microsoft.com/office/drawing/2014/main" val="2754792779"/>
                    </a:ext>
                  </a:extLst>
                </a:gridCol>
                <a:gridCol w="686585">
                  <a:extLst>
                    <a:ext uri="{9D8B030D-6E8A-4147-A177-3AD203B41FA5}">
                      <a16:colId xmlns:a16="http://schemas.microsoft.com/office/drawing/2014/main" val="3939964043"/>
                    </a:ext>
                  </a:extLst>
                </a:gridCol>
                <a:gridCol w="677550">
                  <a:extLst>
                    <a:ext uri="{9D8B030D-6E8A-4147-A177-3AD203B41FA5}">
                      <a16:colId xmlns:a16="http://schemas.microsoft.com/office/drawing/2014/main" val="3211975925"/>
                    </a:ext>
                  </a:extLst>
                </a:gridCol>
                <a:gridCol w="626358">
                  <a:extLst>
                    <a:ext uri="{9D8B030D-6E8A-4147-A177-3AD203B41FA5}">
                      <a16:colId xmlns:a16="http://schemas.microsoft.com/office/drawing/2014/main" val="162304490"/>
                    </a:ext>
                  </a:extLst>
                </a:gridCol>
                <a:gridCol w="554085">
                  <a:extLst>
                    <a:ext uri="{9D8B030D-6E8A-4147-A177-3AD203B41FA5}">
                      <a16:colId xmlns:a16="http://schemas.microsoft.com/office/drawing/2014/main" val="4198072179"/>
                    </a:ext>
                  </a:extLst>
                </a:gridCol>
                <a:gridCol w="578175">
                  <a:extLst>
                    <a:ext uri="{9D8B030D-6E8A-4147-A177-3AD203B41FA5}">
                      <a16:colId xmlns:a16="http://schemas.microsoft.com/office/drawing/2014/main" val="3605963997"/>
                    </a:ext>
                  </a:extLst>
                </a:gridCol>
                <a:gridCol w="578175">
                  <a:extLst>
                    <a:ext uri="{9D8B030D-6E8A-4147-A177-3AD203B41FA5}">
                      <a16:colId xmlns:a16="http://schemas.microsoft.com/office/drawing/2014/main" val="1228763838"/>
                    </a:ext>
                  </a:extLst>
                </a:gridCol>
                <a:gridCol w="529995">
                  <a:extLst>
                    <a:ext uri="{9D8B030D-6E8A-4147-A177-3AD203B41FA5}">
                      <a16:colId xmlns:a16="http://schemas.microsoft.com/office/drawing/2014/main" val="980243519"/>
                    </a:ext>
                  </a:extLst>
                </a:gridCol>
                <a:gridCol w="554085">
                  <a:extLst>
                    <a:ext uri="{9D8B030D-6E8A-4147-A177-3AD203B41FA5}">
                      <a16:colId xmlns:a16="http://schemas.microsoft.com/office/drawing/2014/main" val="3970535410"/>
                    </a:ext>
                  </a:extLst>
                </a:gridCol>
                <a:gridCol w="578175">
                  <a:extLst>
                    <a:ext uri="{9D8B030D-6E8A-4147-A177-3AD203B41FA5}">
                      <a16:colId xmlns:a16="http://schemas.microsoft.com/office/drawing/2014/main" val="2695828079"/>
                    </a:ext>
                  </a:extLst>
                </a:gridCol>
                <a:gridCol w="469768">
                  <a:extLst>
                    <a:ext uri="{9D8B030D-6E8A-4147-A177-3AD203B41FA5}">
                      <a16:colId xmlns:a16="http://schemas.microsoft.com/office/drawing/2014/main" val="3051916474"/>
                    </a:ext>
                  </a:extLst>
                </a:gridCol>
                <a:gridCol w="493859">
                  <a:extLst>
                    <a:ext uri="{9D8B030D-6E8A-4147-A177-3AD203B41FA5}">
                      <a16:colId xmlns:a16="http://schemas.microsoft.com/office/drawing/2014/main" val="222208665"/>
                    </a:ext>
                  </a:extLst>
                </a:gridCol>
                <a:gridCol w="505903">
                  <a:extLst>
                    <a:ext uri="{9D8B030D-6E8A-4147-A177-3AD203B41FA5}">
                      <a16:colId xmlns:a16="http://schemas.microsoft.com/office/drawing/2014/main" val="4196068419"/>
                    </a:ext>
                  </a:extLst>
                </a:gridCol>
                <a:gridCol w="578175">
                  <a:extLst>
                    <a:ext uri="{9D8B030D-6E8A-4147-A177-3AD203B41FA5}">
                      <a16:colId xmlns:a16="http://schemas.microsoft.com/office/drawing/2014/main" val="518107669"/>
                    </a:ext>
                  </a:extLst>
                </a:gridCol>
              </a:tblGrid>
              <a:tr h="545926">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r>
                        <a:rPr lang="en-GB" sz="1100" b="0" i="0" u="none" strike="noStrike" dirty="0">
                          <a:solidFill>
                            <a:srgbClr val="000000"/>
                          </a:solidFill>
                          <a:effectLst/>
                          <a:latin typeface="Calibri" panose="020F0502020204030204" pitchFamily="34" charset="0"/>
                        </a:rPr>
                        <a:t>week1</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week2</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week3</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week4</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week5</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week6</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week7</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week8</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week9</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week10</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week11</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week12</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week13</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week14</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week15</a:t>
                      </a:r>
                    </a:p>
                  </a:txBody>
                  <a:tcPr marL="7684" marR="7684" marT="7684" marB="0" anchor="b">
                    <a:lnL>
                      <a:noFill/>
                    </a:lnL>
                    <a:lnR>
                      <a:noFill/>
                    </a:lnR>
                    <a:lnT>
                      <a:noFill/>
                    </a:lnT>
                    <a:lnB>
                      <a:noFill/>
                    </a:lnB>
                  </a:tcPr>
                </a:tc>
                <a:tc>
                  <a:txBody>
                    <a:bodyPr/>
                    <a:lstStyle/>
                    <a:p>
                      <a:pPr algn="l" fontAlgn="b"/>
                      <a:r>
                        <a:rPr lang="en-GB" sz="1100" b="0" i="0" u="none" strike="noStrike">
                          <a:solidFill>
                            <a:srgbClr val="000000"/>
                          </a:solidFill>
                          <a:effectLst/>
                          <a:latin typeface="Calibri" panose="020F0502020204030204" pitchFamily="34" charset="0"/>
                        </a:rPr>
                        <a:t>week16</a:t>
                      </a:r>
                    </a:p>
                  </a:txBody>
                  <a:tcPr marL="7684" marR="7684" marT="7684" marB="0" anchor="b">
                    <a:lnL>
                      <a:noFill/>
                    </a:lnL>
                    <a:lnR>
                      <a:noFill/>
                    </a:lnR>
                    <a:lnT>
                      <a:noFill/>
                    </a:lnT>
                    <a:lnB>
                      <a:noFill/>
                    </a:lnB>
                  </a:tcPr>
                </a:tc>
                <a:extLst>
                  <a:ext uri="{0D108BD9-81ED-4DB2-BD59-A6C34878D82A}">
                    <a16:rowId xmlns:a16="http://schemas.microsoft.com/office/drawing/2014/main" val="96047734"/>
                  </a:ext>
                </a:extLst>
              </a:tr>
              <a:tr h="545926">
                <a:tc>
                  <a:txBody>
                    <a:bodyPr/>
                    <a:lstStyle/>
                    <a:p>
                      <a:pPr algn="l" fontAlgn="b"/>
                      <a:r>
                        <a:rPr lang="en-GB" sz="1100" b="0" i="0" u="none" strike="noStrike">
                          <a:solidFill>
                            <a:srgbClr val="000000"/>
                          </a:solidFill>
                          <a:effectLst/>
                          <a:latin typeface="Calibri" panose="020F0502020204030204" pitchFamily="34" charset="0"/>
                        </a:rPr>
                        <a:t>task1</a:t>
                      </a:r>
                    </a:p>
                  </a:txBody>
                  <a:tcPr marL="7684" marR="7684" marT="7684" marB="0" anchor="b">
                    <a:lnL>
                      <a:noFill/>
                    </a:lnL>
                    <a:lnR>
                      <a:noFill/>
                    </a:lnR>
                    <a:lnT>
                      <a:noFill/>
                    </a:lnT>
                    <a:lnB>
                      <a:noFill/>
                    </a:lnB>
                  </a:tcPr>
                </a:tc>
                <a:tc gridSpan="2">
                  <a:txBody>
                    <a:bodyPr/>
                    <a:lstStyle/>
                    <a:p>
                      <a:pPr algn="l" fontAlgn="b"/>
                      <a:r>
                        <a:rPr lang="en-GB" sz="1100" b="0" i="0" u="none" strike="noStrike" dirty="0">
                          <a:solidFill>
                            <a:srgbClr val="000000"/>
                          </a:solidFill>
                          <a:effectLst/>
                          <a:latin typeface="Calibri" panose="020F0502020204030204" pitchFamily="34" charset="0"/>
                        </a:rPr>
                        <a:t>Draft an outline plan</a:t>
                      </a:r>
                    </a:p>
                  </a:txBody>
                  <a:tcPr marL="7684" marR="7684" marT="7684" marB="0" anchor="b">
                    <a:lnL>
                      <a:noFill/>
                    </a:lnL>
                    <a:lnR>
                      <a:noFill/>
                    </a:lnR>
                    <a:lnT>
                      <a:noFill/>
                    </a:lnT>
                    <a:lnB>
                      <a:noFill/>
                    </a:lnB>
                    <a:solidFill>
                      <a:srgbClr val="BCEB8D"/>
                    </a:solidFill>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extLst>
                  <a:ext uri="{0D108BD9-81ED-4DB2-BD59-A6C34878D82A}">
                    <a16:rowId xmlns:a16="http://schemas.microsoft.com/office/drawing/2014/main" val="3399253148"/>
                  </a:ext>
                </a:extLst>
              </a:tr>
              <a:tr h="839316">
                <a:tc>
                  <a:txBody>
                    <a:bodyPr/>
                    <a:lstStyle/>
                    <a:p>
                      <a:pPr algn="l" fontAlgn="b"/>
                      <a:r>
                        <a:rPr lang="en-GB" sz="1100" b="0" i="0" u="none" strike="noStrike">
                          <a:solidFill>
                            <a:srgbClr val="000000"/>
                          </a:solidFill>
                          <a:effectLst/>
                          <a:latin typeface="Calibri" panose="020F0502020204030204" pitchFamily="34" charset="0"/>
                        </a:rPr>
                        <a:t>task2</a:t>
                      </a: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gridSpan="2">
                  <a:txBody>
                    <a:bodyPr/>
                    <a:lstStyle/>
                    <a:p>
                      <a:pPr algn="l" rtl="0" fontAlgn="b"/>
                      <a:r>
                        <a:rPr lang="en-GB" sz="1100" b="0" i="0" u="none" strike="noStrike" dirty="0">
                          <a:solidFill>
                            <a:srgbClr val="000000"/>
                          </a:solidFill>
                          <a:effectLst/>
                          <a:latin typeface="Calibri" panose="020F0502020204030204" pitchFamily="34" charset="0"/>
                        </a:rPr>
                        <a:t>Discuss plan with managers</a:t>
                      </a:r>
                    </a:p>
                  </a:txBody>
                  <a:tcPr marL="7684" marR="7684" marT="7684" marB="0" anchor="b">
                    <a:lnL>
                      <a:noFill/>
                    </a:lnL>
                    <a:lnR>
                      <a:noFill/>
                    </a:lnR>
                    <a:lnT>
                      <a:noFill/>
                    </a:lnT>
                    <a:lnB>
                      <a:noFill/>
                    </a:lnB>
                    <a:solidFill>
                      <a:srgbClr val="BCEB8D"/>
                    </a:solidFill>
                  </a:tcPr>
                </a:tc>
                <a:tc hMerge="1">
                  <a:txBody>
                    <a:bodyPr/>
                    <a:lstStyle/>
                    <a:p>
                      <a:endParaRPr lang="en-GB"/>
                    </a:p>
                  </a:txBody>
                  <a:tcPr/>
                </a:tc>
                <a:tc>
                  <a:txBody>
                    <a:bodyPr/>
                    <a:lstStyle/>
                    <a:p>
                      <a:pPr algn="l" fontAlgn="b"/>
                      <a:endParaRPr lang="en-GB" sz="1100" b="0" i="0" u="none" strike="noStrike">
                        <a:solidFill>
                          <a:srgbClr val="000000"/>
                        </a:solidFill>
                        <a:effectLst/>
                        <a:latin typeface="Arial" panose="020B060402020202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extLst>
                  <a:ext uri="{0D108BD9-81ED-4DB2-BD59-A6C34878D82A}">
                    <a16:rowId xmlns:a16="http://schemas.microsoft.com/office/drawing/2014/main" val="2280733356"/>
                  </a:ext>
                </a:extLst>
              </a:tr>
              <a:tr h="600516">
                <a:tc>
                  <a:txBody>
                    <a:bodyPr/>
                    <a:lstStyle/>
                    <a:p>
                      <a:pPr algn="l" fontAlgn="b"/>
                      <a:r>
                        <a:rPr lang="en-GB" sz="1100" b="0" i="0" u="none" strike="noStrike">
                          <a:solidFill>
                            <a:srgbClr val="000000"/>
                          </a:solidFill>
                          <a:effectLst/>
                          <a:latin typeface="Calibri" panose="020F0502020204030204" pitchFamily="34" charset="0"/>
                        </a:rPr>
                        <a:t>task3</a:t>
                      </a: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rtl="0"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gridSpan="3">
                  <a:txBody>
                    <a:bodyPr/>
                    <a:lstStyle/>
                    <a:p>
                      <a:pPr algn="l" fontAlgn="b"/>
                      <a:r>
                        <a:rPr lang="en-US" sz="1100" b="0" i="0" u="none" strike="noStrike" dirty="0">
                          <a:solidFill>
                            <a:srgbClr val="000000"/>
                          </a:solidFill>
                          <a:effectLst/>
                          <a:latin typeface="Calibri" panose="020F0502020204030204" pitchFamily="34" charset="0"/>
                        </a:rPr>
                        <a:t>Call staff meeting introduce plan</a:t>
                      </a:r>
                    </a:p>
                  </a:txBody>
                  <a:tcPr marL="7684" marR="7684" marT="7684" marB="0" anchor="b">
                    <a:lnL>
                      <a:noFill/>
                    </a:lnL>
                    <a:lnR>
                      <a:noFill/>
                    </a:lnR>
                    <a:lnT>
                      <a:noFill/>
                    </a:lnT>
                    <a:lnB>
                      <a:noFill/>
                    </a:lnB>
                    <a:solidFill>
                      <a:srgbClr val="BCEB8D"/>
                    </a:solidFill>
                  </a:tcPr>
                </a:tc>
                <a:tc hMerge="1">
                  <a:txBody>
                    <a:bodyPr/>
                    <a:lstStyle/>
                    <a:p>
                      <a:endParaRPr lang="en-GB"/>
                    </a:p>
                  </a:txBody>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extLst>
                  <a:ext uri="{0D108BD9-81ED-4DB2-BD59-A6C34878D82A}">
                    <a16:rowId xmlns:a16="http://schemas.microsoft.com/office/drawing/2014/main" val="3177056062"/>
                  </a:ext>
                </a:extLst>
              </a:tr>
              <a:tr h="545926">
                <a:tc>
                  <a:txBody>
                    <a:bodyPr/>
                    <a:lstStyle/>
                    <a:p>
                      <a:pPr algn="l" fontAlgn="b"/>
                      <a:r>
                        <a:rPr lang="en-GB" sz="1100" b="0" i="0" u="none" strike="noStrike">
                          <a:solidFill>
                            <a:srgbClr val="000000"/>
                          </a:solidFill>
                          <a:effectLst/>
                          <a:latin typeface="Calibri" panose="020F0502020204030204" pitchFamily="34" charset="0"/>
                        </a:rPr>
                        <a:t>task4</a:t>
                      </a: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rtl="0" fontAlgn="b"/>
                      <a:r>
                        <a:rPr lang="en-GB" sz="1100" b="0" i="0" u="none" strike="noStrike" dirty="0">
                          <a:solidFill>
                            <a:srgbClr val="000000"/>
                          </a:solidFill>
                          <a:effectLst/>
                          <a:latin typeface="Calibri" panose="020F0502020204030204" pitchFamily="34" charset="0"/>
                        </a:rPr>
                        <a:t> </a:t>
                      </a: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gridSpan="2">
                  <a:txBody>
                    <a:bodyPr/>
                    <a:lstStyle/>
                    <a:p>
                      <a:pPr algn="l" fontAlgn="b"/>
                      <a:r>
                        <a:rPr lang="en-GB" sz="1100" b="0" i="0" u="none" strike="noStrike">
                          <a:solidFill>
                            <a:srgbClr val="000000"/>
                          </a:solidFill>
                          <a:effectLst/>
                          <a:latin typeface="Calibri" panose="020F0502020204030204" pitchFamily="34" charset="0"/>
                        </a:rPr>
                        <a:t>Receive feeiback</a:t>
                      </a:r>
                    </a:p>
                  </a:txBody>
                  <a:tcPr marL="7684" marR="7684" marT="7684" marB="0" anchor="b">
                    <a:lnL>
                      <a:noFill/>
                    </a:lnL>
                    <a:lnR>
                      <a:noFill/>
                    </a:lnR>
                    <a:lnT>
                      <a:noFill/>
                    </a:lnT>
                    <a:lnB>
                      <a:noFill/>
                    </a:lnB>
                    <a:solidFill>
                      <a:srgbClr val="BCEB8D"/>
                    </a:solidFill>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extLst>
                  <a:ext uri="{0D108BD9-81ED-4DB2-BD59-A6C34878D82A}">
                    <a16:rowId xmlns:a16="http://schemas.microsoft.com/office/drawing/2014/main" val="3408670098"/>
                  </a:ext>
                </a:extLst>
              </a:tr>
              <a:tr h="545926">
                <a:tc>
                  <a:txBody>
                    <a:bodyPr/>
                    <a:lstStyle/>
                    <a:p>
                      <a:pPr algn="l" fontAlgn="b"/>
                      <a:r>
                        <a:rPr lang="en-GB" sz="1100" b="0" i="0" u="none" strike="noStrike">
                          <a:solidFill>
                            <a:srgbClr val="000000"/>
                          </a:solidFill>
                          <a:effectLst/>
                          <a:latin typeface="Calibri" panose="020F0502020204030204" pitchFamily="34" charset="0"/>
                        </a:rPr>
                        <a:t>task5</a:t>
                      </a: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gridSpan="2">
                  <a:txBody>
                    <a:bodyPr/>
                    <a:lstStyle/>
                    <a:p>
                      <a:pPr algn="l" fontAlgn="b"/>
                      <a:r>
                        <a:rPr lang="en-GB" sz="1100" b="0" i="0" u="none" strike="noStrike">
                          <a:solidFill>
                            <a:srgbClr val="000000"/>
                          </a:solidFill>
                          <a:effectLst/>
                          <a:latin typeface="Calibri" panose="020F0502020204030204" pitchFamily="34" charset="0"/>
                        </a:rPr>
                        <a:t>Approve planned</a:t>
                      </a:r>
                    </a:p>
                  </a:txBody>
                  <a:tcPr marL="7684" marR="7684" marT="7684" marB="0" anchor="b">
                    <a:lnL>
                      <a:noFill/>
                    </a:lnL>
                    <a:lnR>
                      <a:noFill/>
                    </a:lnR>
                    <a:lnT>
                      <a:noFill/>
                    </a:lnT>
                    <a:lnB>
                      <a:noFill/>
                    </a:lnB>
                    <a:solidFill>
                      <a:srgbClr val="BCEB8D"/>
                    </a:solidFill>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extLst>
                  <a:ext uri="{0D108BD9-81ED-4DB2-BD59-A6C34878D82A}">
                    <a16:rowId xmlns:a16="http://schemas.microsoft.com/office/drawing/2014/main" val="3830426461"/>
                  </a:ext>
                </a:extLst>
              </a:tr>
              <a:tr h="545926">
                <a:tc>
                  <a:txBody>
                    <a:bodyPr/>
                    <a:lstStyle/>
                    <a:p>
                      <a:pPr algn="l" fontAlgn="b"/>
                      <a:r>
                        <a:rPr lang="en-GB" sz="1100" b="0" i="0" u="none" strike="noStrike">
                          <a:solidFill>
                            <a:srgbClr val="000000"/>
                          </a:solidFill>
                          <a:effectLst/>
                          <a:latin typeface="Calibri" panose="020F0502020204030204" pitchFamily="34" charset="0"/>
                        </a:rPr>
                        <a:t>task6</a:t>
                      </a: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gridSpan="2">
                  <a:txBody>
                    <a:bodyPr/>
                    <a:lstStyle/>
                    <a:p>
                      <a:pPr algn="l" fontAlgn="b"/>
                      <a:r>
                        <a:rPr lang="en-GB" sz="1100" b="0" i="0" u="none" strike="noStrike">
                          <a:solidFill>
                            <a:srgbClr val="000000"/>
                          </a:solidFill>
                          <a:effectLst/>
                          <a:latin typeface="Calibri" panose="020F0502020204030204" pitchFamily="34" charset="0"/>
                        </a:rPr>
                        <a:t>Act on the plan</a:t>
                      </a:r>
                    </a:p>
                  </a:txBody>
                  <a:tcPr marL="7684" marR="7684" marT="7684" marB="0" anchor="b">
                    <a:lnL>
                      <a:noFill/>
                    </a:lnL>
                    <a:lnR>
                      <a:noFill/>
                    </a:lnR>
                    <a:lnT>
                      <a:noFill/>
                    </a:lnT>
                    <a:lnB>
                      <a:noFill/>
                    </a:lnB>
                    <a:solidFill>
                      <a:srgbClr val="BCEB8D"/>
                    </a:solidFill>
                  </a:tcPr>
                </a:tc>
                <a:tc hMerge="1">
                  <a:txBody>
                    <a:bodyPr/>
                    <a:lstStyle/>
                    <a:p>
                      <a:endParaRPr lang="en-GB"/>
                    </a:p>
                  </a:txBody>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extLst>
                  <a:ext uri="{0D108BD9-81ED-4DB2-BD59-A6C34878D82A}">
                    <a16:rowId xmlns:a16="http://schemas.microsoft.com/office/drawing/2014/main" val="1100411819"/>
                  </a:ext>
                </a:extLst>
              </a:tr>
              <a:tr h="545926">
                <a:tc>
                  <a:txBody>
                    <a:bodyPr/>
                    <a:lstStyle/>
                    <a:p>
                      <a:pPr algn="l" fontAlgn="b"/>
                      <a:r>
                        <a:rPr lang="en-GB" sz="1100" b="0" i="0" u="none" strike="noStrike">
                          <a:solidFill>
                            <a:srgbClr val="000000"/>
                          </a:solidFill>
                          <a:effectLst/>
                          <a:latin typeface="Calibri" panose="020F0502020204030204" pitchFamily="34" charset="0"/>
                        </a:rPr>
                        <a:t>task7</a:t>
                      </a: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gridSpan="2">
                  <a:txBody>
                    <a:bodyPr/>
                    <a:lstStyle/>
                    <a:p>
                      <a:pPr algn="l" fontAlgn="b"/>
                      <a:r>
                        <a:rPr lang="en-GB" sz="1100" b="0" i="0" u="none" strike="noStrike">
                          <a:solidFill>
                            <a:srgbClr val="000000"/>
                          </a:solidFill>
                          <a:effectLst/>
                          <a:latin typeface="Calibri" panose="020F0502020204030204" pitchFamily="34" charset="0"/>
                        </a:rPr>
                        <a:t>Review action  </a:t>
                      </a:r>
                    </a:p>
                  </a:txBody>
                  <a:tcPr marL="7684" marR="7684" marT="7684" marB="0" anchor="b">
                    <a:lnL>
                      <a:noFill/>
                    </a:lnL>
                    <a:lnR>
                      <a:noFill/>
                    </a:lnR>
                    <a:lnT>
                      <a:noFill/>
                    </a:lnT>
                    <a:lnB>
                      <a:noFill/>
                    </a:lnB>
                    <a:solidFill>
                      <a:srgbClr val="BCEB8D"/>
                    </a:solidFill>
                  </a:tcPr>
                </a:tc>
                <a:tc hMerge="1">
                  <a:txBody>
                    <a:bodyPr/>
                    <a:lstStyle/>
                    <a:p>
                      <a:endParaRPr lang="en-GB"/>
                    </a:p>
                  </a:txBody>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extLst>
                  <a:ext uri="{0D108BD9-81ED-4DB2-BD59-A6C34878D82A}">
                    <a16:rowId xmlns:a16="http://schemas.microsoft.com/office/drawing/2014/main" val="2811194131"/>
                  </a:ext>
                </a:extLst>
              </a:tr>
              <a:tr h="545926">
                <a:tc>
                  <a:txBody>
                    <a:bodyPr/>
                    <a:lstStyle/>
                    <a:p>
                      <a:pPr algn="l" fontAlgn="b"/>
                      <a:r>
                        <a:rPr lang="en-GB" sz="1100" b="0" i="0" u="none" strike="noStrike">
                          <a:solidFill>
                            <a:srgbClr val="000000"/>
                          </a:solidFill>
                          <a:effectLst/>
                          <a:latin typeface="Calibri" panose="020F0502020204030204" pitchFamily="34" charset="0"/>
                        </a:rPr>
                        <a:t>task8</a:t>
                      </a: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endParaRPr lang="en-GB" sz="1100" b="0" i="0" u="none" strike="noStrike" dirty="0">
                        <a:solidFill>
                          <a:srgbClr val="000000"/>
                        </a:solidFill>
                        <a:effectLst/>
                        <a:latin typeface="Calibri" panose="020F0502020204030204" pitchFamily="34" charset="0"/>
                      </a:endParaRPr>
                    </a:p>
                  </a:txBody>
                  <a:tcPr marL="7684" marR="7684" marT="7684" marB="0" anchor="b">
                    <a:lnL>
                      <a:noFill/>
                    </a:lnL>
                    <a:lnR>
                      <a:noFill/>
                    </a:lnR>
                    <a:lnT>
                      <a:noFill/>
                    </a:lnT>
                    <a:lnB>
                      <a:noFill/>
                    </a:lnB>
                  </a:tcPr>
                </a:tc>
                <a:tc>
                  <a:txBody>
                    <a:bodyPr/>
                    <a:lstStyle/>
                    <a:p>
                      <a:pPr algn="l" fontAlgn="b"/>
                      <a:r>
                        <a:rPr lang="en-GB" sz="1100" b="0" i="0" u="none" strike="noStrike" dirty="0">
                          <a:solidFill>
                            <a:srgbClr val="000000"/>
                          </a:solidFill>
                          <a:effectLst/>
                          <a:latin typeface="Calibri" panose="020F0502020204030204" pitchFamily="34" charset="0"/>
                        </a:rPr>
                        <a:t>Complete</a:t>
                      </a:r>
                    </a:p>
                  </a:txBody>
                  <a:tcPr marL="7684" marR="7684" marT="7684" marB="0" anchor="b">
                    <a:lnL>
                      <a:noFill/>
                    </a:lnL>
                    <a:lnR>
                      <a:noFill/>
                    </a:lnR>
                    <a:lnT>
                      <a:noFill/>
                    </a:lnT>
                    <a:lnB>
                      <a:noFill/>
                    </a:lnB>
                    <a:solidFill>
                      <a:srgbClr val="BCEB8D"/>
                    </a:solidFill>
                  </a:tcPr>
                </a:tc>
                <a:extLst>
                  <a:ext uri="{0D108BD9-81ED-4DB2-BD59-A6C34878D82A}">
                    <a16:rowId xmlns:a16="http://schemas.microsoft.com/office/drawing/2014/main" val="1852334824"/>
                  </a:ext>
                </a:extLst>
              </a:tr>
            </a:tbl>
          </a:graphicData>
        </a:graphic>
      </p:graphicFrame>
      <p:sp>
        <p:nvSpPr>
          <p:cNvPr id="37" name="Flowchart: Connector 36">
            <a:extLst>
              <a:ext uri="{FF2B5EF4-FFF2-40B4-BE49-F238E27FC236}">
                <a16:creationId xmlns:a16="http://schemas.microsoft.com/office/drawing/2014/main" id="{19E374D5-7A8A-3F00-D9D7-60AB807C3514}"/>
              </a:ext>
            </a:extLst>
          </p:cNvPr>
          <p:cNvSpPr/>
          <p:nvPr/>
        </p:nvSpPr>
        <p:spPr>
          <a:xfrm>
            <a:off x="2475914" y="2264898"/>
            <a:ext cx="45719" cy="45719"/>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Flowchart: Connector 37">
            <a:extLst>
              <a:ext uri="{FF2B5EF4-FFF2-40B4-BE49-F238E27FC236}">
                <a16:creationId xmlns:a16="http://schemas.microsoft.com/office/drawing/2014/main" id="{83BA6C3A-915A-2FAD-32CF-601B66BBE29B}"/>
              </a:ext>
            </a:extLst>
          </p:cNvPr>
          <p:cNvSpPr/>
          <p:nvPr/>
        </p:nvSpPr>
        <p:spPr>
          <a:xfrm>
            <a:off x="2335236" y="2082019"/>
            <a:ext cx="281355" cy="4572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Flowchart: Connector 38">
            <a:extLst>
              <a:ext uri="{FF2B5EF4-FFF2-40B4-BE49-F238E27FC236}">
                <a16:creationId xmlns:a16="http://schemas.microsoft.com/office/drawing/2014/main" id="{70EA654D-C4E9-49F2-3275-080B32038D67}"/>
              </a:ext>
            </a:extLst>
          </p:cNvPr>
          <p:cNvSpPr/>
          <p:nvPr/>
        </p:nvSpPr>
        <p:spPr>
          <a:xfrm>
            <a:off x="3896751" y="2912012"/>
            <a:ext cx="253219" cy="457200"/>
          </a:xfrm>
          <a:prstGeom prst="flowChartConnector">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Flowchart: Connector 39">
            <a:extLst>
              <a:ext uri="{FF2B5EF4-FFF2-40B4-BE49-F238E27FC236}">
                <a16:creationId xmlns:a16="http://schemas.microsoft.com/office/drawing/2014/main" id="{3FB645FF-23F5-9FF7-2F58-A8B2673752E0}"/>
              </a:ext>
            </a:extLst>
          </p:cNvPr>
          <p:cNvSpPr/>
          <p:nvPr/>
        </p:nvSpPr>
        <p:spPr>
          <a:xfrm>
            <a:off x="5753686" y="3516923"/>
            <a:ext cx="239151" cy="457200"/>
          </a:xfrm>
          <a:prstGeom prst="flowChartConnector">
            <a:avLst/>
          </a:prstGeom>
          <a:gradFill flip="none" rotWithShape="1">
            <a:gsLst>
              <a:gs pos="10000">
                <a:srgbClr val="FFFFFF"/>
              </a:gs>
              <a:gs pos="0">
                <a:schemeClr val="accent5">
                  <a:lumMod val="0"/>
                  <a:lumOff val="100000"/>
                </a:schemeClr>
              </a:gs>
              <a:gs pos="35000">
                <a:schemeClr val="accent5">
                  <a:lumMod val="0"/>
                  <a:lumOff val="100000"/>
                </a:schemeClr>
              </a:gs>
              <a:gs pos="100000">
                <a:schemeClr val="accent5">
                  <a:lumMod val="100000"/>
                </a:schemeClr>
              </a:gs>
            </a:gsLst>
            <a:path path="circle">
              <a:fillToRect l="50000" t="-80000" r="50000" b="180000"/>
            </a:path>
            <a:tileRect/>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lowchart: Connector 40">
            <a:extLst>
              <a:ext uri="{FF2B5EF4-FFF2-40B4-BE49-F238E27FC236}">
                <a16:creationId xmlns:a16="http://schemas.microsoft.com/office/drawing/2014/main" id="{D0D5DE05-ED91-8CE2-9491-C5A8EE81EB3F}"/>
              </a:ext>
            </a:extLst>
          </p:cNvPr>
          <p:cNvSpPr/>
          <p:nvPr/>
        </p:nvSpPr>
        <p:spPr>
          <a:xfrm>
            <a:off x="6935372" y="4079631"/>
            <a:ext cx="253220" cy="457200"/>
          </a:xfrm>
          <a:prstGeom prst="flowChartConnector">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lowchart: Connector 41">
            <a:extLst>
              <a:ext uri="{FF2B5EF4-FFF2-40B4-BE49-F238E27FC236}">
                <a16:creationId xmlns:a16="http://schemas.microsoft.com/office/drawing/2014/main" id="{1F133DBC-F6FB-CEF8-055D-4BADE7A87BF1}"/>
              </a:ext>
            </a:extLst>
          </p:cNvPr>
          <p:cNvSpPr/>
          <p:nvPr/>
        </p:nvSpPr>
        <p:spPr>
          <a:xfrm>
            <a:off x="8004517" y="4572000"/>
            <a:ext cx="225083" cy="457200"/>
          </a:xfrm>
          <a:prstGeom prst="flowChartConnector">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Flowchart: Connector 42">
            <a:extLst>
              <a:ext uri="{FF2B5EF4-FFF2-40B4-BE49-F238E27FC236}">
                <a16:creationId xmlns:a16="http://schemas.microsoft.com/office/drawing/2014/main" id="{342D05CA-1F29-09A1-B2F5-EC178CB77A6A}"/>
              </a:ext>
            </a:extLst>
          </p:cNvPr>
          <p:cNvSpPr/>
          <p:nvPr/>
        </p:nvSpPr>
        <p:spPr>
          <a:xfrm>
            <a:off x="9129932" y="5205046"/>
            <a:ext cx="239151" cy="457200"/>
          </a:xfrm>
          <a:prstGeom prst="flowChartConnector">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Flowchart: Connector 43">
            <a:extLst>
              <a:ext uri="{FF2B5EF4-FFF2-40B4-BE49-F238E27FC236}">
                <a16:creationId xmlns:a16="http://schemas.microsoft.com/office/drawing/2014/main" id="{01B9549D-8311-4BD8-7AD1-C1A90D3B6905}"/>
              </a:ext>
            </a:extLst>
          </p:cNvPr>
          <p:cNvSpPr/>
          <p:nvPr/>
        </p:nvSpPr>
        <p:spPr>
          <a:xfrm>
            <a:off x="10142806" y="5739619"/>
            <a:ext cx="182880" cy="4572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09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8605</TotalTime>
  <Words>435</Words>
  <Application>Microsoft Office PowerPoint</Application>
  <PresentationFormat>Widescreen</PresentationFormat>
  <Paragraphs>98</Paragraphs>
  <Slides>6</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vt:i4>
      </vt:variant>
    </vt:vector>
  </HeadingPairs>
  <TitlesOfParts>
    <vt:vector size="15" baseType="lpstr">
      <vt:lpstr>Arial</vt:lpstr>
      <vt:lpstr>Calibri</vt:lpstr>
      <vt:lpstr>Noto Sans</vt:lpstr>
      <vt:lpstr>Open Sans</vt:lpstr>
      <vt:lpstr>Roboto-Bold</vt:lpstr>
      <vt:lpstr>Roboto-Light</vt:lpstr>
      <vt:lpstr>Trebuchet MS</vt:lpstr>
      <vt:lpstr>Wingdings 3</vt:lpstr>
      <vt:lpstr>Facet</vt:lpstr>
      <vt:lpstr>PowerPoint Presentation</vt:lpstr>
      <vt:lpstr>Nature of the complex problem </vt:lpstr>
      <vt:lpstr>                                            cause-and-effect ANALYSIS</vt:lpstr>
      <vt:lpstr>                                                               alternative solutions         </vt:lpstr>
      <vt:lpstr>evaluation of alternative solutions</vt:lpstr>
      <vt:lpstr>Implementation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 page</dc:title>
  <dc:creator>Balendran Kandasamy</dc:creator>
  <cp:lastModifiedBy>Paulette Canegan (2123588)</cp:lastModifiedBy>
  <cp:revision>172</cp:revision>
  <dcterms:created xsi:type="dcterms:W3CDTF">2021-10-27T22:15:06Z</dcterms:created>
  <dcterms:modified xsi:type="dcterms:W3CDTF">2022-12-15T17:39:08Z</dcterms:modified>
</cp:coreProperties>
</file>