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57" r:id="rId3"/>
    <p:sldId id="290" r:id="rId4"/>
    <p:sldId id="291" r:id="rId5"/>
    <p:sldId id="285" r:id="rId6"/>
    <p:sldId id="283" r:id="rId7"/>
    <p:sldId id="293" r:id="rId8"/>
    <p:sldId id="294" r:id="rId9"/>
    <p:sldId id="295" r:id="rId10"/>
    <p:sldId id="292" r:id="rId11"/>
    <p:sldId id="298" r:id="rId12"/>
    <p:sldId id="299" r:id="rId13"/>
    <p:sldId id="300" r:id="rId14"/>
    <p:sldId id="301" r:id="rId15"/>
    <p:sldId id="296" r:id="rId16"/>
    <p:sldId id="297" r:id="rId17"/>
    <p:sldId id="276" r:id="rId18"/>
    <p:sldId id="309" r:id="rId19"/>
    <p:sldId id="310" r:id="rId20"/>
    <p:sldId id="30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90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E6B1225C-E752-4F09-928C-06C47C359309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 noEditPoints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21/01/2025</a:t>
            </a:fld>
            <a:endParaRPr lang="en-GB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 noEditPoint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21/01/2025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moodle.uwtsd.ac.uk/mod/scorm/player.php?a=6863&amp;currentorg=articulate_rise&amp;scoid=14761&amp;sesskey=fiSHR9WZNM&amp;display=popup&amp;mode=normal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 ACCA4022</a:t>
            </a:r>
          </a:p>
        </p:txBody>
      </p:sp>
      <p:sp>
        <p:nvSpPr>
          <p:cNvPr id="3" name="Title 1"/>
          <p:cNvSpPr txBox="1"/>
          <p:nvPr/>
        </p:nvSpPr>
        <p:spPr>
          <a:xfrm>
            <a:off x="2843808" y="3054027"/>
            <a:ext cx="4263983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1: Session 2: </a:t>
            </a:r>
            <a:r>
              <a:rPr lang="en-GB" sz="2400" dirty="0"/>
              <a:t>Overview of Computer Systems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able to: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Understand what is computer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Overview of a computer system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To understand DATA and INFORMATION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Elements of computer system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Categorization of Hardware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Activity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57200" y="1446541"/>
            <a:ext cx="8229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200" dirty="0"/>
              <a:t>The word computer is derived from ‘compute’, which means to calculate</a:t>
            </a:r>
          </a:p>
          <a:p>
            <a:pPr algn="just"/>
            <a:r>
              <a:rPr lang="en-GB" sz="2200" dirty="0"/>
              <a:t>The acronym for COMPUTER is Common Oriented Machine Particularly Used for Trade and Education Research</a:t>
            </a:r>
          </a:p>
          <a:p>
            <a:pPr algn="just"/>
            <a:r>
              <a:rPr lang="en-GB" sz="2200" dirty="0"/>
              <a:t>A computer is an electronic device that can perform a variety of tasks by executing a given set of instructions </a:t>
            </a:r>
          </a:p>
          <a:p>
            <a:pPr algn="just"/>
            <a:r>
              <a:rPr lang="en-GB" sz="2200" dirty="0"/>
              <a:t>Computer is versatile and can handle multiple tasks like documentation, accounting, designing, weather forecasting and many more</a:t>
            </a:r>
          </a:p>
          <a:p>
            <a:pPr algn="just"/>
            <a:endParaRPr lang="en-GB" sz="2200" dirty="0"/>
          </a:p>
          <a:p>
            <a:pPr algn="just"/>
            <a:endParaRPr lang="en-GB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57200" y="1259632"/>
            <a:ext cx="843528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000" dirty="0"/>
              <a:t>Computer is man-made, programmable electronic machine that can store, retrieve, and process data according to a given set of instructions </a:t>
            </a:r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Simply we can say that computer is an electronic/intelligent device, which can convert DATA into meaningful INFORMATION</a:t>
            </a:r>
          </a:p>
          <a:p>
            <a:pPr algn="just"/>
            <a:endParaRPr lang="en-GB" sz="2000" dirty="0"/>
          </a:p>
          <a:p>
            <a:pPr algn="just"/>
            <a:endParaRPr lang="en-GB" sz="2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763688" y="2492896"/>
            <a:ext cx="5328592" cy="213412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a Computer System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39552" y="1158966"/>
            <a:ext cx="7848872" cy="457429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11560" y="1253331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Data can be defined as “Raw facts” or “Raw figures”, which is unprocessed and does not provide full meanings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data can be input to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employee’s name, number of hours of work, employee’s address and employment commenced date etc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INFORMATION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11560" y="1417638"/>
            <a:ext cx="8075240" cy="4243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Information is processed data, which gives full meaning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information are output from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monthly salary of an employee, total sales in a particular month etc.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28650" y="1417638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Computer system is a collection of elements that work together to achieve common objective(s)</a:t>
            </a:r>
            <a:endParaRPr lang="en-GB" sz="2000" dirty="0">
              <a:solidFill>
                <a:srgbClr val="333399"/>
              </a:solidFill>
            </a:endParaRPr>
          </a:p>
          <a:p>
            <a:endParaRPr lang="en-GB"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250950" y="2780928"/>
            <a:ext cx="6642100" cy="246355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475656" y="1284344"/>
            <a:ext cx="6336704" cy="428931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Hardware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000" dirty="0"/>
              <a:t>The physical parts/components (tangible parts) that make up a computer are called </a:t>
            </a:r>
            <a:r>
              <a:rPr lang="en-GB" sz="2000" dirty="0">
                <a:solidFill>
                  <a:srgbClr val="333399"/>
                </a:solidFill>
              </a:rPr>
              <a:t>hardware</a:t>
            </a:r>
            <a:r>
              <a:rPr lang="en-GB" sz="2000" dirty="0"/>
              <a:t>.</a:t>
            </a:r>
          </a:p>
          <a:p>
            <a:pPr lvl="2" algn="just"/>
            <a:r>
              <a:rPr lang="en-GB" sz="2000" dirty="0"/>
              <a:t>Refers to objects that you can actually touch, like disks, disk drives, display screens, keyboards, printers, boards, and chips 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619672" y="2856322"/>
            <a:ext cx="6480720" cy="277936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Mainly computer hardware can be categorised as follows: </a:t>
            </a:r>
          </a:p>
          <a:p>
            <a:pPr marL="0" indent="0" algn="just">
              <a:buNone/>
            </a:pPr>
            <a:r>
              <a:rPr lang="en-GB" sz="2800" dirty="0"/>
              <a:t>	- Processor/CPU</a:t>
            </a:r>
          </a:p>
          <a:p>
            <a:pPr marL="0" indent="0" algn="just">
              <a:buNone/>
            </a:pPr>
            <a:r>
              <a:rPr lang="en-GB" sz="2800" dirty="0"/>
              <a:t>	- Memory &amp; Integrated devices </a:t>
            </a:r>
          </a:p>
          <a:p>
            <a:pPr marL="0" indent="0" algn="just">
              <a:buNone/>
            </a:pPr>
            <a:r>
              <a:rPr lang="en-GB" sz="2800" dirty="0"/>
              <a:t>	-Input devices </a:t>
            </a:r>
          </a:p>
          <a:p>
            <a:pPr marL="0" indent="0" algn="just">
              <a:buNone/>
            </a:pPr>
            <a:r>
              <a:rPr lang="en-GB" sz="2800" dirty="0"/>
              <a:t>	- Output devices</a:t>
            </a:r>
          </a:p>
          <a:p>
            <a:pPr marL="0" indent="0" algn="just">
              <a:buNone/>
            </a:pPr>
            <a:r>
              <a:rPr lang="en-GB" sz="2800" dirty="0"/>
              <a:t>	- Storage devices</a:t>
            </a:r>
          </a:p>
          <a:p>
            <a:pPr marL="0" indent="0" algn="just">
              <a:buNone/>
            </a:pPr>
            <a:r>
              <a:rPr lang="en-GB" sz="2800" dirty="0"/>
              <a:t>	- Communication devices</a:t>
            </a:r>
            <a:endParaRPr lang="en-GB" sz="2000" dirty="0"/>
          </a:p>
          <a:p>
            <a:pPr marL="0" indent="0" algn="just">
              <a:buNone/>
            </a:pPr>
            <a:endParaRPr lang="en-GB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Processor: </a:t>
            </a:r>
            <a:r>
              <a:rPr lang="en-GB" sz="2400" dirty="0"/>
              <a:t>can be defined as the ‘brain’ of the computer. All the commands are execute from here. Processor mainly consists of two parts: </a:t>
            </a:r>
          </a:p>
          <a:p>
            <a:pPr marL="0" indent="0" algn="just">
              <a:buNone/>
            </a:pPr>
            <a:r>
              <a:rPr lang="en-GB" sz="2400" b="1" dirty="0"/>
              <a:t>	1. Arithmetic Logic Unit (ALU): </a:t>
            </a:r>
            <a:r>
              <a:rPr lang="en-GB" sz="2400" dirty="0"/>
              <a:t>Responsible for performing </a:t>
            </a:r>
            <a:r>
              <a:rPr lang="en-GB" sz="2400" b="1" dirty="0"/>
              <a:t>Arithmetic functions </a:t>
            </a:r>
            <a:r>
              <a:rPr lang="en-GB" sz="2400" dirty="0"/>
              <a:t>such as addition, subtraction, division and multiplication and </a:t>
            </a:r>
            <a:r>
              <a:rPr lang="en-GB" sz="2400" b="1" dirty="0"/>
              <a:t>logical functions</a:t>
            </a:r>
            <a:r>
              <a:rPr lang="en-GB" sz="2400" dirty="0"/>
              <a:t> such as greater than (&gt;) or smaller than (&lt;)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Control Unit (CU): </a:t>
            </a:r>
            <a:r>
              <a:rPr lang="en-GB" sz="2400" dirty="0"/>
              <a:t>Control unit is responsible for all the hardware and software of the computer. All the tasks of the computer normally runs under the direct co-ordination of CU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Memory: </a:t>
            </a:r>
            <a:r>
              <a:rPr lang="en-GB" sz="2400" dirty="0"/>
              <a:t>There are two types of memories within computer: </a:t>
            </a:r>
          </a:p>
          <a:p>
            <a:pPr marL="0" indent="0" algn="just">
              <a:buNone/>
            </a:pPr>
            <a:r>
              <a:rPr lang="en-GB" sz="2400" b="1" dirty="0"/>
              <a:t>	1. Random Access Memory (RAM): </a:t>
            </a:r>
            <a:r>
              <a:rPr lang="en-GB" sz="2400" dirty="0"/>
              <a:t>The currently processing data are held within the RAM. RAM is  temporary or volatile memory. 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Read Only Memory (ROM): </a:t>
            </a:r>
            <a:r>
              <a:rPr lang="en-GB" sz="2400" dirty="0"/>
              <a:t>Rom is non-volatile or permanent memory. ROM contains special software called ‘Firmware’, which use to turn on the computer (booting) properly by recognizing the Hardware devices at the system start-up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GB" sz="2400" b="1" dirty="0"/>
          </a:p>
          <a:p>
            <a:pPr algn="just"/>
            <a:r>
              <a:rPr lang="en-GB" sz="2800" b="1" dirty="0"/>
              <a:t>Storage Devices: </a:t>
            </a:r>
            <a:r>
              <a:rPr lang="en-GB" sz="2800" dirty="0"/>
              <a:t>The memory locations where use to store Data/Information permanently such as: </a:t>
            </a:r>
          </a:p>
          <a:p>
            <a:pPr algn="just"/>
            <a:endParaRPr lang="en-GB" sz="2600" dirty="0"/>
          </a:p>
          <a:p>
            <a:pPr marL="0" indent="0" algn="just">
              <a:buNone/>
            </a:pPr>
            <a:r>
              <a:rPr lang="en-GB" sz="2600" dirty="0"/>
              <a:t>	Hard disk drive (HDD), CD-ROM, DVD-ROM, Tape Drive etc. </a:t>
            </a:r>
          </a:p>
          <a:p>
            <a:pPr algn="just"/>
            <a:endParaRPr lang="en-GB" sz="2600" dirty="0"/>
          </a:p>
          <a:p>
            <a:pPr algn="just"/>
            <a:r>
              <a:rPr lang="en-GB" sz="2800" b="1" dirty="0"/>
              <a:t>Communication Devices: </a:t>
            </a:r>
            <a:r>
              <a:rPr lang="en-GB" sz="2800" dirty="0"/>
              <a:t>Hardware devices use for the communication purposes such as:</a:t>
            </a:r>
          </a:p>
          <a:p>
            <a:pPr algn="just"/>
            <a:endParaRPr lang="en-GB" sz="2600" dirty="0"/>
          </a:p>
          <a:p>
            <a:pPr marL="0" indent="0" algn="just">
              <a:buNone/>
            </a:pPr>
            <a:r>
              <a:rPr lang="en-GB" sz="2600" dirty="0"/>
              <a:t>	 Modem, Router, Switch/Hub, Repeater etc. </a:t>
            </a:r>
            <a:endParaRPr lang="en-GB" sz="2600" b="1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	</a:t>
            </a:r>
            <a:endParaRPr lang="en-GB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Software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Programs that tell a computer what to do are called 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software</a:t>
            </a:r>
          </a:p>
          <a:p>
            <a:pPr algn="just"/>
            <a:r>
              <a:rPr lang="en-GB" sz="2800" dirty="0"/>
              <a:t>Collection of programs or applications, which contain the instructions that makes the computer work</a:t>
            </a:r>
          </a:p>
          <a:p>
            <a:pPr lvl="2" algn="just"/>
            <a:r>
              <a:rPr lang="en-GB" sz="2000" dirty="0"/>
              <a:t>Software exists as ideas, concepts, and symbols, but it has no substance. </a:t>
            </a:r>
          </a:p>
          <a:p>
            <a:pPr lvl="2" algn="just"/>
            <a:r>
              <a:rPr lang="en-GB" sz="2000" dirty="0"/>
              <a:t>Example: Windows XP, MS Word, Java etc.</a:t>
            </a:r>
          </a:p>
          <a:p>
            <a:pPr algn="just"/>
            <a:endParaRPr lang="en-GB"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547664" y="4581128"/>
            <a:ext cx="6264696" cy="1054561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Computer System – </a:t>
            </a:r>
            <a:r>
              <a:rPr lang="en-GB" b="1" dirty="0" err="1"/>
              <a:t>Liveware</a:t>
            </a:r>
            <a:r>
              <a:rPr lang="en-GB" b="1" dirty="0"/>
              <a:t>/</a:t>
            </a:r>
            <a:r>
              <a:rPr lang="en-GB" b="1" dirty="0" err="1"/>
              <a:t>Humanware</a:t>
            </a:r>
            <a:r>
              <a:rPr lang="en-GB" b="1" dirty="0"/>
              <a:t> 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computer users are knows as </a:t>
            </a:r>
            <a:r>
              <a:rPr lang="en-GB" sz="2800" dirty="0" err="1"/>
              <a:t>Liveware</a:t>
            </a:r>
            <a:r>
              <a:rPr lang="en-GB" sz="2800" dirty="0"/>
              <a:t>/</a:t>
            </a:r>
            <a:r>
              <a:rPr lang="en-GB" sz="2800" dirty="0" err="1"/>
              <a:t>Humanware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just"/>
            <a:r>
              <a:rPr lang="en-GB" sz="2800" dirty="0"/>
              <a:t>It can be anyone who use the computer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87624" y="2652649"/>
            <a:ext cx="6192688" cy="2921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539552" y="62068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7584" y="1412776"/>
            <a:ext cx="756084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W. Stallings, Computer </a:t>
            </a:r>
            <a:r>
              <a:rPr lang="en-US" sz="2200" dirty="0" err="1"/>
              <a:t>Organisation</a:t>
            </a:r>
            <a:r>
              <a:rPr lang="en-US" sz="2200" dirty="0"/>
              <a:t> and Architecture, London: Pearson, 2016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I. Englander, The architecture of Computer Hardware, Systems Software &amp; Networking – An Information Technology Approach, London: John Wiley &amp; Sons, 2014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M. M. Mano, Digital Logic and Computer Design, India: Prentice-Hall, 2003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V. </a:t>
            </a:r>
            <a:r>
              <a:rPr lang="en-US" sz="2200" dirty="0" err="1"/>
              <a:t>Vijayendran</a:t>
            </a:r>
            <a:r>
              <a:rPr lang="en-US" sz="2200" dirty="0"/>
              <a:t>, Fundamentals of Microprocessor – 8085, Chennai: S. Viswanathan (Printers &amp; Publishers), PVT. LTD, 2004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971600" y="1340768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Identify a list of hardware components and discuss their uses with your friends. </a:t>
            </a:r>
          </a:p>
          <a:p>
            <a:endParaRPr lang="en-US" sz="2400" dirty="0"/>
          </a:p>
          <a:p>
            <a:r>
              <a:rPr lang="en-US" sz="2400" dirty="0"/>
              <a:t>2. Identify basic differences between system software and       application software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4351F3-1CD7-C090-D2B4-B1A950001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BC1064-FBCB-D53C-B9B4-7F700EE41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35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Finding and Using Information Unit 1 Section 1: Types of Information</a:t>
            </a:r>
          </a:p>
          <a:p>
            <a:endParaRPr lang="en-GB" sz="135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350" dirty="0">
                <a:hlinkClick r:id="rId2"/>
              </a:rPr>
              <a:t>moodle.uwtsd.ac.uk/mod/</a:t>
            </a:r>
            <a:r>
              <a:rPr lang="en-GB" sz="1350" dirty="0" err="1">
                <a:hlinkClick r:id="rId2"/>
              </a:rPr>
              <a:t>scorm</a:t>
            </a:r>
            <a:r>
              <a:rPr lang="en-GB" sz="1350" dirty="0">
                <a:hlinkClick r:id="rId2"/>
              </a:rPr>
              <a:t>/</a:t>
            </a:r>
            <a:r>
              <a:rPr lang="en-GB" sz="1350" dirty="0" err="1">
                <a:hlinkClick r:id="rId2"/>
              </a:rPr>
              <a:t>player.php?a</a:t>
            </a:r>
            <a:r>
              <a:rPr lang="en-GB" sz="1350" dirty="0">
                <a:hlinkClick r:id="rId2"/>
              </a:rPr>
              <a:t>=6863&amp;currentorg=</a:t>
            </a:r>
            <a:r>
              <a:rPr lang="en-GB" sz="1350" dirty="0" err="1">
                <a:hlinkClick r:id="rId2"/>
              </a:rPr>
              <a:t>articulate_rise&amp;scoid</a:t>
            </a:r>
            <a:r>
              <a:rPr lang="en-GB" sz="1350" dirty="0">
                <a:hlinkClick r:id="rId2"/>
              </a:rPr>
              <a:t>=14761&amp;sesskey=fiSHR9WZNM&amp;display=</a:t>
            </a:r>
            <a:r>
              <a:rPr lang="en-GB" sz="1350" dirty="0" err="1">
                <a:hlinkClick r:id="rId2"/>
              </a:rPr>
              <a:t>popup&amp;mode</a:t>
            </a:r>
            <a:r>
              <a:rPr lang="en-GB" sz="1350" dirty="0">
                <a:hlinkClick r:id="rId2"/>
              </a:rPr>
              <a:t>=normal</a:t>
            </a:r>
            <a:r>
              <a:rPr lang="en-GB" sz="135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 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8004CC-7303-2E0F-3BE9-28F7A28F245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827" t="22778" r="19260" b="54630"/>
          <a:stretch/>
        </p:blipFill>
        <p:spPr>
          <a:xfrm>
            <a:off x="6162675" y="3614842"/>
            <a:ext cx="2219325" cy="1976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5725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971600" y="1340768"/>
            <a:ext cx="76328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 </a:t>
            </a: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Any Questions? </a:t>
            </a:r>
          </a:p>
          <a:p>
            <a:pPr algn="ctr"/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38109</TotalTime>
  <Words>877</Words>
  <Application>Microsoft Office PowerPoint</Application>
  <PresentationFormat>On-screen Show (4:3)</PresentationFormat>
  <Paragraphs>99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Aptos</vt:lpstr>
      <vt:lpstr>Arial</vt:lpstr>
      <vt:lpstr>Calibri</vt:lpstr>
      <vt:lpstr>20140311PresentationUWTSDTemplate</vt:lpstr>
      <vt:lpstr>Computer Architecture  ACCA4022</vt:lpstr>
      <vt:lpstr>Learning Outcome</vt:lpstr>
      <vt:lpstr>What is Computer? </vt:lpstr>
      <vt:lpstr>What is Computer? </vt:lpstr>
      <vt:lpstr>Overview of a Computer System </vt:lpstr>
      <vt:lpstr>DATA</vt:lpstr>
      <vt:lpstr>INFORMATION</vt:lpstr>
      <vt:lpstr>Computer System </vt:lpstr>
      <vt:lpstr>Computer System </vt:lpstr>
      <vt:lpstr>Computer System - Hardware </vt:lpstr>
      <vt:lpstr>Categorisation of Hardware </vt:lpstr>
      <vt:lpstr>Categorisation of Hardware </vt:lpstr>
      <vt:lpstr>Categorisation of Hardware </vt:lpstr>
      <vt:lpstr>Categorisation of Hardware </vt:lpstr>
      <vt:lpstr>Computer System - Software </vt:lpstr>
      <vt:lpstr>Computer System – Liveware/Humanware </vt:lpstr>
      <vt:lpstr>References</vt:lpstr>
      <vt:lpstr>PowerPoint Presentation</vt:lpstr>
      <vt:lpstr>Online Assignment Skills Programme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Md Shantanu Islam</cp:lastModifiedBy>
  <cp:revision>142</cp:revision>
  <dcterms:created xsi:type="dcterms:W3CDTF">2015-04-14T15:21:28Z</dcterms:created>
  <dcterms:modified xsi:type="dcterms:W3CDTF">2025-01-21T14:05:14Z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