
<file path=[Content_Types].xml><?xml version="1.0" encoding="utf-8"?>
<Types xmlns="http://schemas.openxmlformats.org/package/2006/content-types">
  <Default Extension="emf" ContentType="image/x-emf"/>
  <Default Extension="gif" ContentType="image/gif"/>
  <Default Extension="rels" ContentType="application/vnd.openxmlformats-package.relationships+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7" r:id="rId1"/>
  </p:sldMasterIdLst>
  <p:notesMasterIdLst>
    <p:notesMasterId r:id="rId9"/>
  </p:notesMasterIdLst>
  <p:sldIdLst>
    <p:sldId id="344" r:id="rId2"/>
    <p:sldId id="348" r:id="rId3"/>
    <p:sldId id="347" r:id="rId4"/>
    <p:sldId id="350" r:id="rId5"/>
    <p:sldId id="351" r:id="rId6"/>
    <p:sldId id="353" r:id="rId7"/>
    <p:sldId id="354" r:id="rId8"/>
  </p:sldIdLst>
  <p:sldSz cx="9144000" cy="6858000" type="screen4x3"/>
  <p:notesSz cx="6858000" cy="9144000"/>
  <p:custDataLst>
    <p:tags r:id="rId10"/>
  </p:custData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2" orient="horz" pos="4065">
          <p15:clr>
            <a:srgbClr val="A4A3A4"/>
          </p15:clr>
        </p15:guide>
        <p15:guide id="3" orient="horz" pos="3929">
          <p15:clr>
            <a:srgbClr val="A4A3A4"/>
          </p15:clr>
        </p15:guide>
        <p15:guide id="5" orient="horz" pos="572" userDrawn="1">
          <p15:clr>
            <a:srgbClr val="A4A3A4"/>
          </p15:clr>
        </p15:guide>
        <p15:guide id="6" orient="horz" pos="935">
          <p15:clr>
            <a:srgbClr val="A4A3A4"/>
          </p15:clr>
        </p15:guide>
        <p15:guide id="9" pos="285">
          <p15:clr>
            <a:srgbClr val="A4A3A4"/>
          </p15:clr>
        </p15:guide>
        <p15:guide id="10" pos="382">
          <p15:clr>
            <a:srgbClr val="A4A3A4"/>
          </p15:clr>
        </p15:guide>
        <p15:guide id="13" orient="horz" pos="1570" userDrawn="1">
          <p15:clr>
            <a:srgbClr val="A4A3A4"/>
          </p15:clr>
        </p15:guide>
        <p15:guide id="14" orient="horz" pos="1117" userDrawn="1">
          <p15:clr>
            <a:srgbClr val="A4A3A4"/>
          </p15:clr>
        </p15:guide>
        <p15:guide id="15" pos="5499"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005948" initials="" lastIdx="4" clrIdx="0"/>
  <p:cmAuthor id="2" name="Raja B" initials="" lastIdx="6" clrIdx="1"/>
  <p:cmAuthor id="3" name="Arora, Sonam" initials="" lastIdx="1" clrIdx="2"/>
  <p:cmAuthor id="4" name="Lakshmi Gurusamy" initials="" lastIdx="1" clrIdx="3"/>
  <p:cmAuthor id="5" name="Shakila Balasubramanian" initials="SB" lastIdx="2" clrIdx="4">
    <p:extLst>
      <p:ext uri="{19B8F6BF-5375-455C-9EA6-DF929625EA0E}">
        <p15:presenceInfo xmlns:p15="http://schemas.microsoft.com/office/powerpoint/2012/main" userId="S-1-5-21-617317731-1927854996-104450171-7638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7FA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9" autoAdjust="0"/>
    <p:restoredTop sz="57723" autoAdjust="0"/>
  </p:normalViewPr>
  <p:slideViewPr>
    <p:cSldViewPr showGuides="1">
      <p:cViewPr varScale="1">
        <p:scale>
          <a:sx n="65" d="100"/>
          <a:sy n="65" d="100"/>
        </p:scale>
        <p:origin x="2292" y="56"/>
      </p:cViewPr>
      <p:guideLst>
        <p:guide orient="horz" pos="4065"/>
        <p:guide orient="horz" pos="3929"/>
        <p:guide orient="horz" pos="572"/>
        <p:guide orient="horz" pos="935"/>
        <p:guide pos="285"/>
        <p:guide pos="382"/>
        <p:guide orient="horz" pos="1570"/>
        <p:guide orient="horz" pos="1117"/>
        <p:guide pos="549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tags" Target="tags/tag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809A743-A75D-2E7B-E20E-D1D4FAEE779B}"/>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Arial" panose="020B0604020202020204" pitchFamily="34" charset="0"/>
                <a:cs typeface="+mn-cs"/>
              </a:defRPr>
            </a:lvl1pPr>
          </a:lstStyle>
          <a:p>
            <a:pPr>
              <a:defRPr/>
            </a:pPr>
            <a:endParaRPr lang="en-GB"/>
          </a:p>
        </p:txBody>
      </p:sp>
      <p:sp>
        <p:nvSpPr>
          <p:cNvPr id="3" name="Date Placeholder 2">
            <a:extLst>
              <a:ext uri="{FF2B5EF4-FFF2-40B4-BE49-F238E27FC236}">
                <a16:creationId xmlns:a16="http://schemas.microsoft.com/office/drawing/2014/main" id="{F5D68534-D469-ED91-D92B-F015A746F8C9}"/>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Arial" panose="020B0604020202020204" pitchFamily="34" charset="0"/>
                <a:cs typeface="+mn-cs"/>
              </a:defRPr>
            </a:lvl1pPr>
          </a:lstStyle>
          <a:p>
            <a:pPr>
              <a:defRPr/>
            </a:pPr>
            <a:fld id="{1F8360D6-ED61-456E-AB9F-0DCBC9AA6670}" type="datetimeFigureOut">
              <a:rPr lang="en-GB"/>
              <a:pPr>
                <a:defRPr/>
              </a:pPr>
              <a:t>24/09/2026</a:t>
            </a:fld>
            <a:endParaRPr lang="en-GB" dirty="0"/>
          </a:p>
        </p:txBody>
      </p:sp>
      <p:sp>
        <p:nvSpPr>
          <p:cNvPr id="4" name="Slide Image Placeholder 3">
            <a:extLst>
              <a:ext uri="{FF2B5EF4-FFF2-40B4-BE49-F238E27FC236}">
                <a16:creationId xmlns:a16="http://schemas.microsoft.com/office/drawing/2014/main" id="{76896AD2-2F57-0CD0-47AB-03574BD93139}"/>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754ECE86-D2EE-0017-8976-E79D89D201BC}"/>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GB" noProof="0" dirty="0"/>
          </a:p>
        </p:txBody>
      </p:sp>
      <p:sp>
        <p:nvSpPr>
          <p:cNvPr id="6" name="Footer Placeholder 5">
            <a:extLst>
              <a:ext uri="{FF2B5EF4-FFF2-40B4-BE49-F238E27FC236}">
                <a16:creationId xmlns:a16="http://schemas.microsoft.com/office/drawing/2014/main" id="{56D78F60-8005-F721-9EBD-80A22ECD45C3}"/>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Arial" panose="020B0604020202020204" pitchFamily="34" charset="0"/>
                <a:cs typeface="+mn-cs"/>
              </a:defRPr>
            </a:lvl1pPr>
          </a:lstStyle>
          <a:p>
            <a:pPr>
              <a:defRPr/>
            </a:pPr>
            <a:endParaRPr lang="en-GB"/>
          </a:p>
        </p:txBody>
      </p:sp>
      <p:sp>
        <p:nvSpPr>
          <p:cNvPr id="7" name="Slide Number Placeholder 6">
            <a:extLst>
              <a:ext uri="{FF2B5EF4-FFF2-40B4-BE49-F238E27FC236}">
                <a16:creationId xmlns:a16="http://schemas.microsoft.com/office/drawing/2014/main" id="{B000E2FA-FCD2-A84C-63C3-55E34E1463C7}"/>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E8793246-8366-4E0F-AF6E-6E58AE25ACC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1</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37194309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2</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2322356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3</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pPr>
            <a:r>
              <a:rPr lang="en-GB" altLang="en-US" dirty="0"/>
              <a:t>14.1 Introduction</a:t>
            </a:r>
          </a:p>
          <a:p>
            <a:pPr eaLnBrk="1" hangingPunct="1">
              <a:spcBef>
                <a:spcPct val="0"/>
              </a:spcBef>
            </a:pPr>
            <a:r>
              <a:rPr lang="en-GB" altLang="en-US" dirty="0"/>
              <a:t>We are familiar with successful strategies: Google’s dominance of internet search; Ryanair becoming one of the most successful airlines in the world; Zara’s internationalisation in the fashion market. We also know about failed strategies: Kodak in photography; Nokia in mobile phones; Groupon in daily discount deals. Much of Parts I and II of this book help us understand this. They addressed how strategists might understand the strategic position of their organisation and what strategic choices are sensible. However, none of this directly addresses the question that is the theme of this chapter: how do strategies actually develop? (Chapter 17 then examines in more detail the people involved in these processes and what they actually do in developing strategies).</a:t>
            </a:r>
          </a:p>
          <a:p>
            <a:pPr eaLnBrk="1" hangingPunct="1">
              <a:spcBef>
                <a:spcPct val="0"/>
              </a:spcBef>
            </a:pPr>
            <a:endParaRPr lang="en-GB" altLang="en-US" dirty="0"/>
          </a:p>
          <a:p>
            <a:pPr eaLnBrk="1" hangingPunct="1">
              <a:spcBef>
                <a:spcPct val="0"/>
              </a:spcBef>
            </a:pPr>
            <a:r>
              <a:rPr lang="en-GB" altLang="en-US" dirty="0"/>
              <a:t>Before Apple’s entry into the music player and smartphone businesses with the iPod, iTunes and later the iPhone and iPad, the strategy of the visionary Apple CEO and Co-founder Steve Jobs was ‘to wait for the next big thing’ according to one source.1 It was not, therefore, only based on brilliant foresight or a clear strategic plan. The strategy rather developed over time in steps, some of which were designed and intentional, while some simply materialised over time.</a:t>
            </a:r>
          </a:p>
          <a:p>
            <a:pPr eaLnBrk="1" hangingPunct="1">
              <a:spcBef>
                <a:spcPct val="0"/>
              </a:spcBef>
            </a:pPr>
            <a:endParaRPr lang="en-GB" altLang="en-US" dirty="0"/>
          </a:p>
          <a:p>
            <a:pPr eaLnBrk="1" hangingPunct="1">
              <a:spcBef>
                <a:spcPct val="0"/>
              </a:spcBef>
            </a:pPr>
            <a:r>
              <a:rPr lang="en-GB" altLang="en-US" dirty="0"/>
              <a:t>Figure 14.1 summarises the structure of this chapter. It is organised around two main views of strategy development: strategy as deliberate and strategy as emergent.2 The deliberate strategy development view is that strategies come about as the result of the conscious intentions of top management. It is related to the design view of strategy development explained in the commentary sections of this book. The second view is that of emergent strategy development; that strategies do not develop on the basis of a grand plan, but tend to emerge in organisations over time. The discussion in the Commentaries of the experience and variety lenses relates to this view. As the chapter will show, however, these two main views of how strategies develop are not mutually exclusive. As Figure 14.1 shows, they are both likely to influence the eventual strategy that actually comes about – the realised strategy.</a:t>
            </a:r>
          </a:p>
          <a:p>
            <a:pPr eaLnBrk="1" hangingPunct="1">
              <a:spcBef>
                <a:spcPct val="0"/>
              </a:spcBef>
            </a:pPr>
            <a:endParaRPr lang="en-GB" altLang="en-US" dirty="0"/>
          </a:p>
          <a:p>
            <a:pPr eaLnBrk="1" hangingPunct="1">
              <a:spcBef>
                <a:spcPct val="0"/>
              </a:spcBef>
            </a:pPr>
            <a:r>
              <a:rPr lang="en-GB" altLang="en-US" dirty="0"/>
              <a:t>The next section (14.2) of the chapter discusses deliberate strategy development. First, there is an explanation of how strategies may be the outcome of leadership, ‘command’ or vision of individuals. This is followed by a discussion of what formal planning systems in organisations might look like and the role they play. The section concludes by explaining how strategies might be deliberately imposed on organisations from the outside. Section 14.3 of the chapter then switches to views and explanations of how strategies might emerge in organisations. The section offers three views of how this might occur: logical incrementalism, the influence of political processes in organisations and finally how strategies could be the outcome of organisational structures and systems. The final section of the chapter (14.4) raises implications for managing strategy development including how different approaches to strategy development may be more or less well suited to different contexts.</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r>
              <a:rPr lang="en-GB" altLang="en-US" dirty="0"/>
              <a:t>14.2 Deliberate strategy development</a:t>
            </a:r>
          </a:p>
          <a:p>
            <a:pPr eaLnBrk="1" hangingPunct="1">
              <a:spcBef>
                <a:spcPct val="0"/>
              </a:spcBef>
            </a:pPr>
            <a:r>
              <a:rPr lang="en-GB" altLang="en-US" dirty="0"/>
              <a:t>Deliberate strategy involves intentional formulation or planning. Such intentionality may take different forms. It could be the intentionality of a strategic leader, for example, a CEO or the founder of a firm. It could be through a process of strategic planning involving many managers. Or it might be experienced as the external imposition of strategy formulated elsewhere.</a:t>
            </a:r>
          </a:p>
          <a:p>
            <a:pPr eaLnBrk="1" hangingPunct="1">
              <a:spcBef>
                <a:spcPct val="0"/>
              </a:spcBef>
            </a:pPr>
            <a:endParaRPr lang="en-GB" altLang="en-US" dirty="0"/>
          </a:p>
          <a:p>
            <a:pPr eaLnBrk="1" hangingPunct="1">
              <a:spcBef>
                <a:spcPct val="0"/>
              </a:spcBef>
            </a:pPr>
            <a:r>
              <a:rPr lang="en-GB" altLang="en-US" dirty="0"/>
              <a:t>14.2.1 The role of the strategic leader</a:t>
            </a:r>
          </a:p>
          <a:p>
            <a:pPr eaLnBrk="1" hangingPunct="1">
              <a:spcBef>
                <a:spcPct val="0"/>
              </a:spcBef>
            </a:pPr>
            <a:r>
              <a:rPr lang="en-GB" altLang="en-US" dirty="0"/>
              <a:t>An organisation’s strategy may be influenced by strategic leaders: individuals or management teams of individuals whose personalities, positions or reputations make them central to the strategy development process. This could be because she or he is the entrepreneur behind the organisation. This is often the case in small businesses and family businesses, but may also persist when a business becomes very large, like with Mark Zuckerberg at Meta (formerly Facebook).3 Or it could be that an individual chief executive has played a central role in directing the strategy of an organisation, as Michael O’Leary at Ryanair. Research has shown that Founder CEOs compared to other CEOs typically make different contributions to strategic success, at least in terms of market expansion. Founders are more successful at achieving rapid growth in nascent, fast-growing markets, often by applying what they have learned from their previous experience. CEOs that are recruited from outside need more time to build their knowledge and influence but tend to be more successful in complex market conditions.4 Illustration 14.1 provides examples of how strategic leaders have influenced different aspects of strategy in their organisations.</a:t>
            </a:r>
          </a:p>
          <a:p>
            <a:pPr eaLnBrk="1" hangingPunct="1">
              <a:spcBef>
                <a:spcPct val="0"/>
              </a:spcBef>
            </a:pPr>
            <a:endParaRPr lang="en-GB" altLang="en-US" dirty="0"/>
          </a:p>
          <a:p>
            <a:pPr eaLnBrk="1" hangingPunct="1">
              <a:spcBef>
                <a:spcPct val="0"/>
              </a:spcBef>
            </a:pPr>
            <a:r>
              <a:rPr lang="en-GB" altLang="en-US" dirty="0"/>
              <a:t>Strategy, then, may be – or may be seen to be – the deliberate intention of a strategic leader. This may manifest itself in different ways:</a:t>
            </a:r>
          </a:p>
          <a:p>
            <a:pPr eaLnBrk="1" hangingPunct="1">
              <a:spcBef>
                <a:spcPct val="0"/>
              </a:spcBef>
            </a:pPr>
            <a:endParaRPr lang="en-GB" altLang="en-US" dirty="0"/>
          </a:p>
          <a:p>
            <a:pPr eaLnBrk="1" hangingPunct="1">
              <a:spcBef>
                <a:spcPct val="0"/>
              </a:spcBef>
            </a:pPr>
            <a:r>
              <a:rPr lang="en-GB" altLang="en-US" dirty="0"/>
              <a:t>●Strategic leadership as command. The strategy of an organisation might be dictated by an individual. This is, perhaps, most evident in single owner-managed small firms, where that individual is in direct control of all aspects of the business. Canadian scholars Danny Miller and Isabel Le Breton-Miller5 suggest there are advantages and disadvantages here. On the plus side, it can mean speed of strategy adaptation and ‘sharp, innovative, unorthodox strategies that are difficult for other companies to imitate’. The downside can, however, be ‘hubris, excessive risk taking, quirky, [or] irrelevant strategies’.</a:t>
            </a:r>
          </a:p>
          <a:p>
            <a:pPr eaLnBrk="1" hangingPunct="1">
              <a:spcBef>
                <a:spcPct val="0"/>
              </a:spcBef>
            </a:pPr>
            <a:r>
              <a:rPr lang="en-GB" altLang="en-US" dirty="0"/>
              <a:t>●Strategic leadership as vision. It could be that a strategic leader determines or is associated with an overall vision, mission, or strategic intent (see Section 1.2) that motivates others, helps create the shared beliefs within which people can work together effectively and guides the more detailed strategy developed by others in an organisation. James Collins and Jerry Porras’s study6 of US firms with long-term high performance concluded that this is a centrally important role of the strategic leader. For example, Ingvar Kamprad, IKEA’s founder’s vision of creating a better life for the many has motivated and guided subsequent generations of IKEA managers and staff.</a:t>
            </a:r>
          </a:p>
          <a:p>
            <a:pPr eaLnBrk="1" hangingPunct="1">
              <a:spcBef>
                <a:spcPct val="0"/>
              </a:spcBef>
            </a:pPr>
            <a:r>
              <a:rPr lang="en-GB" altLang="en-US" dirty="0"/>
              <a:t>●Strategic leadership as decision making. Whichever strategy development processes exist, there could be many different views on future strategy within an organisation and, perhaps, much, but incomplete evidence to support those views. One of the key roles of leaders is to have the ability to weigh such different views, interpret data, have the confidence to take timely decisions to invest in key resources or markets and the authority to get others to buy into those decisions. Mary Barra, CEO of General Motors, for example, has successfully led GM out of all its challenges despite diverse views both internally and externally of the corporation’s direction.</a:t>
            </a:r>
          </a:p>
          <a:p>
            <a:pPr eaLnBrk="1" hangingPunct="1">
              <a:spcBef>
                <a:spcPct val="0"/>
              </a:spcBef>
            </a:pPr>
            <a:r>
              <a:rPr lang="en-GB" altLang="en-US" dirty="0"/>
              <a:t>●Strategic leadership as the embodiment of strategy. A founder or chief executive of an organisation may represent its strategy. This may be unintentional but can also be deliberate: for example, Richard Branson no longer runs Virgin on a day-to-day basis, but he is seen as the embodiment of the Virgin strategy and is still frequently the public face of the company.</a:t>
            </a:r>
          </a:p>
          <a:p>
            <a:pPr eaLnBrk="1" hangingPunct="1">
              <a:spcBef>
                <a:spcPct val="0"/>
              </a:spcBef>
            </a:pPr>
            <a:endParaRPr lang="en-GB" altLang="en-US" dirty="0"/>
          </a:p>
          <a:p>
            <a:pPr eaLnBrk="1" hangingPunct="1">
              <a:spcBef>
                <a:spcPct val="0"/>
              </a:spcBef>
            </a:pPr>
            <a:r>
              <a:rPr lang="en-GB" altLang="en-US" dirty="0"/>
              <a:t>4.2.2 Strategic planning systems</a:t>
            </a:r>
          </a:p>
          <a:p>
            <a:pPr eaLnBrk="1" hangingPunct="1">
              <a:spcBef>
                <a:spcPct val="0"/>
              </a:spcBef>
            </a:pPr>
            <a:r>
              <a:rPr lang="en-GB" altLang="en-US" dirty="0"/>
              <a:t>A second way in which intended strategies develop is through formalised strategic planning: systematic analysis and exploration to develop an organisation’s strategy. Larger organisations and corporations often have quite elaborate strategic planning systems. In a study of such systems in major oil companies, Rob Grant7 of Bocconi University noted the following stages in the planning cycle:</a:t>
            </a:r>
          </a:p>
          <a:p>
            <a:pPr eaLnBrk="1" hangingPunct="1">
              <a:spcBef>
                <a:spcPct val="0"/>
              </a:spcBef>
            </a:pPr>
            <a:endParaRPr lang="en-GB" altLang="en-US" dirty="0"/>
          </a:p>
          <a:p>
            <a:pPr eaLnBrk="1" hangingPunct="1">
              <a:spcBef>
                <a:spcPct val="0"/>
              </a:spcBef>
            </a:pPr>
            <a:r>
              <a:rPr lang="en-GB" altLang="en-US" dirty="0"/>
              <a:t>●Initial guidelines. The cycle’s starting point is usually a set of guidelines or assumptions about the external environment (e.g., price levels and supply and demand conditions) and the overall priorities, guidelines and expectations of the corporate centre.</a:t>
            </a:r>
          </a:p>
          <a:p>
            <a:pPr eaLnBrk="1" hangingPunct="1">
              <a:spcBef>
                <a:spcPct val="0"/>
              </a:spcBef>
            </a:pPr>
            <a:r>
              <a:rPr lang="en-GB" altLang="en-US" dirty="0"/>
              <a:t>●Business-level planning. In the light of these guidelines, business units or divisions draw up strategic plans to present to the corporate centre. Corporate centre executives then discuss those plans with the business managers, usually in face-to-face meetings. On the basis of these discussions, the businesses revise their plans for further discussion.</a:t>
            </a:r>
          </a:p>
          <a:p>
            <a:pPr eaLnBrk="1" hangingPunct="1">
              <a:spcBef>
                <a:spcPct val="0"/>
              </a:spcBef>
            </a:pPr>
            <a:r>
              <a:rPr lang="en-GB" altLang="en-US" dirty="0"/>
              <a:t>●Corporate-level planning. The corporate plan results from the aggregation of the business plans. This coordination may be undertaken by a corporate planning department that, in effect, has a coordination role. The corporate board then has to approve the corporate plan.</a:t>
            </a:r>
          </a:p>
          <a:p>
            <a:pPr eaLnBrk="1" hangingPunct="1">
              <a:spcBef>
                <a:spcPct val="0"/>
              </a:spcBef>
            </a:pPr>
            <a:r>
              <a:rPr lang="en-GB" altLang="en-US" dirty="0"/>
              <a:t>●Financial and strategic targets are then likely to be extracted to provide a basis for performance monitoring of businesses and key strategic priorities on the basis of the plan.</a:t>
            </a:r>
          </a:p>
          <a:p>
            <a:pPr eaLnBrk="1" hangingPunct="1">
              <a:spcBef>
                <a:spcPct val="0"/>
              </a:spcBef>
            </a:pPr>
            <a:r>
              <a:rPr lang="en-GB" altLang="en-US" dirty="0"/>
              <a:t>Grant found that some of the companies he studied were much more formal and systematised than others (e.g. the French Elf Aquitaine and Italian ENI), with greater reliance on written reports and formal presentations, more fixed planning cycles, less flexibility and more specific objectives and targets relating to the formal plans. Where there was more informality or flexibility (e.g., BP, Texaco and Exxon), companies placed greater emphasis on more general financial targets. Central corporate planning departments also played different roles. In some organisations, they acted primarily as coordinators of business plans. In others, they were more like internal consultants, helping business unit managers to formulate their plans. Illustration 14.2 is a schematic representation of how strategic planning takes place in a multi divisional corporation.</a:t>
            </a:r>
          </a:p>
          <a:p>
            <a:pPr eaLnBrk="1" hangingPunct="1">
              <a:spcBef>
                <a:spcPct val="0"/>
              </a:spcBef>
            </a:pPr>
            <a:endParaRPr lang="en-GB" altLang="en-US" dirty="0"/>
          </a:p>
          <a:p>
            <a:pPr eaLnBrk="1" hangingPunct="1">
              <a:spcBef>
                <a:spcPct val="0"/>
              </a:spcBef>
            </a:pPr>
            <a:r>
              <a:rPr lang="en-GB" altLang="en-US" dirty="0"/>
              <a:t>While larger organisations often have comprehensive strategic planning systems, smaller ones also use strategic planning. A prerequisite for entrepreneurial start-ups that need initial external funding is often to present a detailed strategic business plan. Planning horizons and associated objectives and bases of analysis vary depending on industry and environment conditions. In a complex environment that involves new and emerging technologies, regulations and customer preferences and changing industry borders a new venture may only be able to plan a year ahead. In a fast-moving consumer goods company three- to five-year plans may be appropriate. In companies that have to take very long-term views on capital investment, such as those in the oil industry, planning horizons can be as long as 15 years (in Exxon) or 20 years (in Shell).</a:t>
            </a:r>
          </a:p>
          <a:p>
            <a:pPr eaLnBrk="1" hangingPunct="1">
              <a:spcBef>
                <a:spcPct val="0"/>
              </a:spcBef>
            </a:pPr>
            <a:endParaRPr lang="en-GB" altLang="en-US" dirty="0"/>
          </a:p>
          <a:p>
            <a:pPr eaLnBrk="1" hangingPunct="1">
              <a:spcBef>
                <a:spcPct val="0"/>
              </a:spcBef>
            </a:pPr>
            <a:r>
              <a:rPr lang="en-GB" altLang="en-US" dirty="0"/>
              <a:t>Strategic planning may play several roles and, typically, four are emphasised:</a:t>
            </a:r>
          </a:p>
          <a:p>
            <a:pPr eaLnBrk="1" hangingPunct="1">
              <a:spcBef>
                <a:spcPct val="0"/>
              </a:spcBef>
            </a:pPr>
            <a:endParaRPr lang="en-GB" altLang="en-US" dirty="0"/>
          </a:p>
          <a:p>
            <a:pPr eaLnBrk="1" hangingPunct="1">
              <a:spcBef>
                <a:spcPct val="0"/>
              </a:spcBef>
            </a:pPr>
            <a:r>
              <a:rPr lang="en-GB" altLang="en-US" dirty="0"/>
              <a:t>●Formulating strategy by providing means by which managers can understand strategic issues, for example competitive positions (see Chapter 4) and distinctive capabilities (see Chapter 5). Formulation contributes by establishing overall purpose and objectives (Chapter 1 and 6), encouraging the use of analytic tools such as those explained in this book and by encouraging a longer-term view of strategy than might otherwise occur.</a:t>
            </a:r>
          </a:p>
          <a:p>
            <a:pPr eaLnBrk="1" hangingPunct="1">
              <a:spcBef>
                <a:spcPct val="0"/>
              </a:spcBef>
            </a:pPr>
            <a:r>
              <a:rPr lang="en-GB" altLang="en-US" dirty="0"/>
              <a:t>●Learning. Managers can benefit from planning if they see it as a means of learning rather than a means of ‘getting the right answers’. Rita McGrath and Ian MacMillan emphasise ‘discovery-driven’ planning which recognises that plan parameters may change as new information is revealed. It focuses on the need for questioning and challenging received wisdom and the taken for granted.8</a:t>
            </a:r>
          </a:p>
          <a:p>
            <a:pPr eaLnBrk="1" hangingPunct="1">
              <a:spcBef>
                <a:spcPct val="0"/>
              </a:spcBef>
            </a:pPr>
            <a:r>
              <a:rPr lang="en-GB" altLang="en-US" dirty="0"/>
              <a:t>●Integration. Strategic planning systems may have the explicit purpose of coordinating business-level strategies within an overall corporate strategy. They can also provide a valuable forum for negotiation and compromise and, thus, the reconciliation of different views on future strategy.9</a:t>
            </a:r>
          </a:p>
          <a:p>
            <a:pPr eaLnBrk="1" hangingPunct="1">
              <a:spcBef>
                <a:spcPct val="0"/>
              </a:spcBef>
            </a:pPr>
            <a:r>
              <a:rPr lang="en-GB" altLang="en-US" dirty="0"/>
              <a:t>●Communicating intended strategy throughout an organisation and providing clarity on the purpose and objectives of a strategy or strategic milestones against which performance and progress can be reviewed. Communicating strategy is also a very first step towards strategy implementation.</a:t>
            </a:r>
          </a:p>
          <a:p>
            <a:pPr eaLnBrk="1" hangingPunct="1">
              <a:spcBef>
                <a:spcPct val="0"/>
              </a:spcBef>
            </a:pPr>
            <a:r>
              <a:rPr lang="en-GB" altLang="en-US" dirty="0"/>
              <a:t>However, it should be recognised that strategic planning and planning systems may also play other roles. If people are encouraged to be involved in planning processes, it can help to create shared ownership of the strategy and thus improve employee understanding and commitment required for implementation.10 It may also provide a forum for middle managers to influence strategic issues beyond their operational responsibilities.11 Strategic planning can also provide a sense of security and logic, not least among senior management who believe they should be seen to be proactively determining the future strategy and exercising control over the destiny of their organisation.</a:t>
            </a:r>
          </a:p>
          <a:p>
            <a:pPr eaLnBrk="1" hangingPunct="1">
              <a:spcBef>
                <a:spcPct val="0"/>
              </a:spcBef>
            </a:pPr>
            <a:endParaRPr lang="en-GB" altLang="en-US" dirty="0"/>
          </a:p>
          <a:p>
            <a:pPr eaLnBrk="1" hangingPunct="1">
              <a:spcBef>
                <a:spcPct val="0"/>
              </a:spcBef>
            </a:pPr>
            <a:r>
              <a:rPr lang="en-GB" altLang="en-US" dirty="0"/>
              <a:t>Henry Mintzberg has, however, challenged the extent to which planning provides such benefits.12 Arguably, there are five main dangers in the way in which formal systems of strategic planning have been employed:</a:t>
            </a:r>
          </a:p>
          <a:p>
            <a:pPr eaLnBrk="1" hangingPunct="1">
              <a:spcBef>
                <a:spcPct val="0"/>
              </a:spcBef>
            </a:pPr>
            <a:endParaRPr lang="en-GB" altLang="en-US" dirty="0"/>
          </a:p>
          <a:p>
            <a:pPr eaLnBrk="1" hangingPunct="1">
              <a:spcBef>
                <a:spcPct val="0"/>
              </a:spcBef>
            </a:pPr>
            <a:r>
              <a:rPr lang="en-GB" altLang="en-US" dirty="0"/>
              <a:t>●Confusing planning with managing strategy. Managers may see themselves as managing strategy when what they are doing is going through the processes of planning. Strategy is, of course, not the same as ‘the plan’: strategy is the long-term direction that the organisation follows – the realised strategy in Figure 14.1 – not just a written document. Linked to this may be confusion between budgetary resource allocation processes and strategic planning processes.13 The two may come to be seen as the same so that strategic planning gets reduced to resource allocation and financial forecasting rather than thinking through the sort of issues discussed in this book.</a:t>
            </a:r>
          </a:p>
          <a:p>
            <a:pPr eaLnBrk="1" hangingPunct="1">
              <a:spcBef>
                <a:spcPct val="0"/>
              </a:spcBef>
            </a:pPr>
            <a:r>
              <a:rPr lang="en-GB" altLang="en-US" dirty="0"/>
              <a:t>●Detachment from reality. The managers responsible for the implementation of strategies, usually line managers, may be so busy with the day-to-day operations of the business that they cede responsibility for strategic issues to specialists or consultants. However, these rarely have power in the organisation to make things happen. The result can be that strategic planning becomes removed from the reality of operations and the experience and knowledge of operating managers. If formal planning systems are to be useful, those responsible for them need to draw on such experience and involve people throughout the organisation. In the absence of such involvement, there is the danger that the resulting strategy is not owned widely in the organisation.</a:t>
            </a:r>
          </a:p>
          <a:p>
            <a:pPr eaLnBrk="1" hangingPunct="1">
              <a:spcBef>
                <a:spcPct val="0"/>
              </a:spcBef>
            </a:pPr>
            <a:r>
              <a:rPr lang="en-GB" altLang="en-US" dirty="0"/>
              <a:t>●Over-complex planning processes. There is a danger that the strategic planning process is so bureaucratic that it takes too long or, because individuals or groups contribute to only part of it, they do not understand the whole picture. Likewise, planning can also become over-detailed in its approach, concentrating on extensive analysis that, while technically sound, misses the major strategic issues facing the organisation (see Section 17.3.1). The result can be that the realised strategy at one level, for example the business level, does not correspond to the intended corporate-level strategy. This is particularly problematic in large multi-business firms.</a:t>
            </a:r>
          </a:p>
          <a:p>
            <a:pPr eaLnBrk="1" hangingPunct="1">
              <a:spcBef>
                <a:spcPct val="0"/>
              </a:spcBef>
            </a:pPr>
            <a:r>
              <a:rPr lang="en-GB" altLang="en-US" dirty="0"/>
              <a:t>●Dampening of innovation. Highly formalised and rigid systems of planning, especially if linked to very tight and detailed mechanisms of control, can contribute to an inflexible, hierarchical organisation with a resultant stifling of ideas and dampening of innovative capacity. This is a reason why new venture units are sometimes set up in larger firms, which do not have to follow their formalised planning systems (see Section 11.5.2).</a:t>
            </a:r>
          </a:p>
          <a:p>
            <a:pPr eaLnBrk="1" hangingPunct="1">
              <a:spcBef>
                <a:spcPct val="0"/>
              </a:spcBef>
            </a:pPr>
            <a:r>
              <a:rPr lang="en-GB" altLang="en-US" dirty="0"/>
              <a:t>Strategic planning has continuously been ranked first or second in a survey of management tools used in organisations conducted by Bain,14 the management consultancy. The evidence of strategic planning resulting in organisations performing better than others is equivocal, however15 – not least because it is difficult to isolate formal planning as the determining effect on performance. Nevertheless, there is some evidence that planning may be beneficial if it is designed to work in conjunction with bottom-up emergent processes of strategy development – a process that may be thought of as ‘planned emergence’ of strategy.16</a:t>
            </a:r>
          </a:p>
          <a:p>
            <a:pPr eaLnBrk="1" hangingPunct="1">
              <a:spcBef>
                <a:spcPct val="0"/>
              </a:spcBef>
            </a:pPr>
            <a:endParaRPr lang="en-GB" altLang="en-US" dirty="0"/>
          </a:p>
          <a:p>
            <a:pPr eaLnBrk="1" hangingPunct="1">
              <a:spcBef>
                <a:spcPct val="0"/>
              </a:spcBef>
            </a:pPr>
            <a:r>
              <a:rPr lang="en-GB" altLang="en-US" dirty="0"/>
              <a:t>While strategic planning remains common, there has been a decline in formal corporate planning departments and a shift to business unit managers taking responsibility for strategy development and planning (see Chapter 17). Strategic planning is also becoming less a vehicle for top-down development of intended strategy and more of a vehicle for the coordination of strategy emerging from below. This includes an increased openness and transparency in strategy development involving more collaborative planning exercises and strategic dialogues.17 For example, the Indian IT services and software development firm HCL Technologies transformed its business planning process from including a few hundred executives into an online platform open to thousands of people. This development suggests that strategic planning practices increasingly are acknowledging emergent strategy development (see Section 14.3).</a:t>
            </a:r>
          </a:p>
          <a:p>
            <a:pPr eaLnBrk="1" hangingPunct="1">
              <a:spcBef>
                <a:spcPct val="0"/>
              </a:spcBef>
            </a:pPr>
            <a:endParaRPr lang="en-GB" altLang="en-US" dirty="0"/>
          </a:p>
          <a:p>
            <a:pPr eaLnBrk="1" hangingPunct="1">
              <a:spcBef>
                <a:spcPct val="0"/>
              </a:spcBef>
            </a:pPr>
            <a:r>
              <a:rPr lang="en-GB" altLang="en-US" dirty="0"/>
              <a:t>Finally, there will very likely be aspects of a deliberate and planned strategy that do not come to be realised in practice. There are several reasons for this: the environment changes and managers decide that the strategy, as planned, should not be put into effect; the plans prove to be unworkable or unacceptable in practice; or the emergent strategy comes to dominate. There is, however, a danger. Managers may espouse a deliberate strategy, perhaps the result of a strategic planning process, but the organisation may be following a different strategy in reality. We experience this as customers of organisations that have stated strategies quite different from what we experience – government agencies that are there purportedly to serve our interests but act as bureaucratic officialdom, companies that claim they offer excellent customer service but operate call centres that frustrate customers and fail to solve problems, universities that claim excellence of teaching but are more concerned with their staff’s research, or vice versa. It should not, however, be assumed that top managers are always close enough to customers to understand the extent of difference between what is intended as the strategy and what is actually happening. Managers need to take steps to check if the deliberate strategy is being realised.</a:t>
            </a:r>
          </a:p>
          <a:p>
            <a:pPr eaLnBrk="1" hangingPunct="1">
              <a:spcBef>
                <a:spcPct val="0"/>
              </a:spcBef>
            </a:pPr>
            <a:endParaRPr lang="en-GB" altLang="en-US" dirty="0"/>
          </a:p>
          <a:p>
            <a:pPr eaLnBrk="1" hangingPunct="1">
              <a:spcBef>
                <a:spcPct val="0"/>
              </a:spcBef>
            </a:pPr>
            <a:r>
              <a:rPr lang="en-GB" altLang="en-US" dirty="0"/>
              <a:t>14.2.3 Externally imposed strategy</a:t>
            </a:r>
          </a:p>
          <a:p>
            <a:pPr eaLnBrk="1" hangingPunct="1">
              <a:spcBef>
                <a:spcPct val="0"/>
              </a:spcBef>
            </a:pPr>
            <a:r>
              <a:rPr lang="en-GB" altLang="en-US" dirty="0"/>
              <a:t>Managers may face what they see as the imposition of strategy by powerful external stakeholders. For example, the government may dictate a particular strategic direction as in the public sector, or where it exercises extensive regulatory powers in an industry. In the UK, public-sector direct intervention has been employed for schools or hospitals deemed to be under-performing badly, with specialist managers being sent in to turn around the ailing organisations and impose a new strategic direction.</a:t>
            </a:r>
          </a:p>
          <a:p>
            <a:pPr eaLnBrk="1" hangingPunct="1">
              <a:spcBef>
                <a:spcPct val="0"/>
              </a:spcBef>
            </a:pPr>
            <a:endParaRPr lang="en-GB" altLang="en-US" dirty="0"/>
          </a:p>
          <a:p>
            <a:pPr eaLnBrk="1" hangingPunct="1">
              <a:spcBef>
                <a:spcPct val="0"/>
              </a:spcBef>
            </a:pPr>
            <a:r>
              <a:rPr lang="en-GB" altLang="en-US" dirty="0"/>
              <a:t>Businesses in the private sector may also be subject to imposed strategic direction, or significant constraints on their choices. A multinational corporation seeking to develop businesses in some parts of the world may be subject to governmental requirements to do this in certain ways, perhaps through joint ventures or local alliances. An operating business within a multidivisional organisation may also perceive the overall corporate strategic direction of its parent as akin to imposed strategy. For publicly listed companies, financial markets also exercise an influence over strategy, not least through so-called ‘activists’ of different kinds that take an equity stake in a corporation and put public pressure on its management. For example, Sweden’s activist investor Cevian Capital is invested in the German conglomerate Thyssenkrupp and has repeatedly pushed for the company to spin off their elevators, car parts and plant engineering divisions to improve performance and boost shareholder returns. Venture capitalists and private equity (PE) firms may also impose strategies on the businesses they acquire.18 Swedish PE firm EQT, for example, acquired Nestlé’s skin care unit in 2019, changed its strategic direction and considered an IPO just three years later.</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p:txBody>
      </p:sp>
    </p:spTree>
    <p:extLst>
      <p:ext uri="{BB962C8B-B14F-4D97-AF65-F5344CB8AC3E}">
        <p14:creationId xmlns:p14="http://schemas.microsoft.com/office/powerpoint/2010/main" val="1855447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4</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32500" lnSpcReduction="20000"/>
          </a:bodyPr>
          <a:lstStyle/>
          <a:p>
            <a:pPr eaLnBrk="1" hangingPunct="1">
              <a:spcBef>
                <a:spcPct val="0"/>
              </a:spcBef>
            </a:pPr>
            <a:r>
              <a:rPr lang="en-GB" altLang="en-US" dirty="0"/>
              <a:t>14.3 Emergent strategy development</a:t>
            </a:r>
          </a:p>
          <a:p>
            <a:pPr eaLnBrk="1" hangingPunct="1">
              <a:spcBef>
                <a:spcPct val="0"/>
              </a:spcBef>
            </a:pPr>
            <a:r>
              <a:rPr lang="en-GB" altLang="en-US" dirty="0"/>
              <a:t>Although strategy development is often described as though it is the deliberate intention of top management, an alternative explanation is that of emergent strategy: that strategies emerge on the basis of a series of decisions, which forms a pattern that becomes clear over time. This explains an organisation’s strategy, not as a ‘grand plan’, but as a developing ‘pattern in a stream of decisions’20 where top managers draw together emerging themes of strategy from various decisions and directions, rather than formulating it directly from the top. The pattern that emerges may then, subsequently, be more formally described, for example, in annual reports and strategic plans, and be seen as the deliberate strategy of the organisation. It will not, however, have been the plan that developed the strategy; it will be the emerging strategy that informed the plan. Emergent strategy may, then, be seen as a basis for learning what works in search for a viable pattern or consistent strategy. See Illustration 14.3 for a description of how strategy emerged and then became deliberate in the Swedish multinational industrial company Atlas Copco.</a:t>
            </a:r>
          </a:p>
          <a:p>
            <a:pPr eaLnBrk="1" hangingPunct="1">
              <a:spcBef>
                <a:spcPct val="0"/>
              </a:spcBef>
            </a:pPr>
            <a:endParaRPr lang="en-GB" altLang="en-US" dirty="0"/>
          </a:p>
          <a:p>
            <a:pPr eaLnBrk="1" hangingPunct="1">
              <a:spcBef>
                <a:spcPct val="0"/>
              </a:spcBef>
            </a:pPr>
            <a:r>
              <a:rPr lang="en-GB" altLang="en-US" dirty="0"/>
              <a:t>There are different views of emergent strategy21 and this section summarises the main ones. They are: logical incrementalism, strategy as the outcome of political processes and as the outcome of organisational structure and systems. All three emphasise that strategy development is not necessarily the province of top management alone but may be more devolved within organisations. Figure 14.2 shows how the different views can be thought of in terms of a continuum according to how deliberately managed the processes are.</a:t>
            </a:r>
          </a:p>
          <a:p>
            <a:pPr eaLnBrk="1" hangingPunct="1">
              <a:spcBef>
                <a:spcPct val="0"/>
              </a:spcBef>
            </a:pPr>
            <a:endParaRPr lang="en-GB" altLang="en-US" dirty="0"/>
          </a:p>
          <a:p>
            <a:pPr eaLnBrk="1" hangingPunct="1">
              <a:spcBef>
                <a:spcPct val="0"/>
              </a:spcBef>
            </a:pPr>
            <a:r>
              <a:rPr lang="en-GB" altLang="en-US" dirty="0"/>
              <a:t>14.3.1 Logical incrementalism</a:t>
            </a:r>
          </a:p>
          <a:p>
            <a:pPr eaLnBrk="1" hangingPunct="1">
              <a:spcBef>
                <a:spcPct val="0"/>
              </a:spcBef>
            </a:pPr>
            <a:r>
              <a:rPr lang="en-GB" altLang="en-US" dirty="0"/>
              <a:t>The first explanation of how strategies may emerge is that of logical incrementalism. This explanation, in effect, bridges deliberate and emergent processes, as it explains how management may deliberately cultivate a bottom-up, experimental basis for strategies to emerge. Logical incrementalism was a term coined by James Quinn in his study of how strategies developed in multinational businesses. It is the development of strategy by experimentation and learning ‘from partial commitments rather than through global formulations of total strategies’.22 There are three main characteristics of strategy development in this way:</a:t>
            </a:r>
          </a:p>
          <a:p>
            <a:pPr eaLnBrk="1" hangingPunct="1">
              <a:spcBef>
                <a:spcPct val="0"/>
              </a:spcBef>
            </a:pPr>
            <a:endParaRPr lang="en-GB" altLang="en-US" dirty="0"/>
          </a:p>
          <a:p>
            <a:pPr eaLnBrk="1" hangingPunct="1">
              <a:spcBef>
                <a:spcPct val="0"/>
              </a:spcBef>
            </a:pPr>
            <a:r>
              <a:rPr lang="en-GB" altLang="en-US" dirty="0"/>
              <a:t>●Environmental uncertainty. Managers realise that they cannot do away with the uncertainty of their environment by relying on analyses of historical data or predicting how it will change. Rather, they try to be sensitive to environmental signals by encouraging constant environmental scanning throughout the organisation.</a:t>
            </a:r>
          </a:p>
          <a:p>
            <a:pPr eaLnBrk="1" hangingPunct="1">
              <a:spcBef>
                <a:spcPct val="0"/>
              </a:spcBef>
            </a:pPr>
            <a:r>
              <a:rPr lang="en-GB" altLang="en-US" dirty="0"/>
              <a:t>●General goals. There may be a reluctance to specify precise objectives too early, as this might stifle ideas and prevent innovation and experimentation. So, more general rather than specific goals may be preferred, with managers trying to move towards them incrementally.</a:t>
            </a:r>
          </a:p>
          <a:p>
            <a:pPr eaLnBrk="1" hangingPunct="1">
              <a:spcBef>
                <a:spcPct val="0"/>
              </a:spcBef>
            </a:pPr>
            <a:r>
              <a:rPr lang="en-GB" altLang="en-US" dirty="0"/>
              <a:t>●Experimentation.23 Managers seek to develop a strong, secure, but flexible, core business. They then build on the experience gained in that business to inform decisions both about its development and experimentation with ‘side-bet’ ventures. Commitment to strategic options may therefore be tentative in the early stages of strategy development. Such experiments are not the sole responsibility of top management and can thus be autonomous. They emerge from what Quinn describes as ‘subsystems’ in the organisation – groups of people involved in, for example, product development, product positioning, diversification, external relations, and so on. Employees can thus take strategic initiatives and form entrepreneurial ventures from the bottom up with important influence on strategy development.24 Organisations can also encourage this type of experimentation in different ways and, in start-ups, this is often referred to as ‘pivoting’ – making major strategic changes in new ventures based on market feedback (see Section 11.5.2).</a:t>
            </a:r>
          </a:p>
          <a:p>
            <a:pPr eaLnBrk="1" hangingPunct="1">
              <a:spcBef>
                <a:spcPct val="0"/>
              </a:spcBef>
            </a:pPr>
            <a:endParaRPr lang="en-GB" altLang="en-US" dirty="0"/>
          </a:p>
          <a:p>
            <a:pPr eaLnBrk="1" hangingPunct="1">
              <a:spcBef>
                <a:spcPct val="0"/>
              </a:spcBef>
            </a:pPr>
            <a:r>
              <a:rPr lang="en-GB" altLang="en-US" dirty="0"/>
              <a:t>Quinn argued that, despite its emergent nature, logical incrementalism can be ‘a conscious, purposeful, proactive, executive practice’ to improve information available for decisions and build people’s psychological identification with the development of strategy. Logical incrementalism therefore suggests that strategy development can be deliberate, while relying on organisational subsystems to sense what is happening in the environment and to try out ideas through experimentation. Thinking Differently at the end of the chapter describes this in the Japanese strategy approach ‘Hoshin </a:t>
            </a:r>
            <a:r>
              <a:rPr lang="en-GB" altLang="en-US" dirty="0" err="1"/>
              <a:t>Kanri</a:t>
            </a:r>
            <a:r>
              <a:rPr lang="en-GB" altLang="en-US" dirty="0"/>
              <a:t>’.</a:t>
            </a:r>
          </a:p>
          <a:p>
            <a:pPr eaLnBrk="1" hangingPunct="1">
              <a:spcBef>
                <a:spcPct val="0"/>
              </a:spcBef>
            </a:pPr>
            <a:endParaRPr lang="en-GB" altLang="en-US" dirty="0"/>
          </a:p>
          <a:p>
            <a:pPr eaLnBrk="1" hangingPunct="1">
              <a:spcBef>
                <a:spcPct val="0"/>
              </a:spcBef>
            </a:pPr>
            <a:r>
              <a:rPr lang="en-GB" altLang="en-US" dirty="0"/>
              <a:t>Arguably, developing strategies in such a way has considerable benefits. Continual testing and gradual strategy implementation provide improved quality of information for decision making and enable the better sequencing of the elements of major decisions. Since change will be gradual, the possibility of creating and developing a commitment to change throughout the organisation is increased. Because the different parts, or ‘subsystems’, of the organisation are in a continual state of interplay, the managers of each can learn from each other about the feasibility of a course of action. Such processes also take account of the political nature of organisational life, since smaller changes are less likely to face the same degree of resistance as major changes. This continual readjustment makes sense if the environment is considered as a continually changing influence on the organisation.26 The approach to frequent a strategic direction by reallocating the firm’s activities, resources, and attention is referred to as strategic pivots in new ventures and early-stage entrepreneurship.27</a:t>
            </a:r>
          </a:p>
          <a:p>
            <a:pPr eaLnBrk="1" hangingPunct="1">
              <a:spcBef>
                <a:spcPct val="0"/>
              </a:spcBef>
            </a:pPr>
            <a:endParaRPr lang="en-GB" altLang="en-US" dirty="0"/>
          </a:p>
          <a:p>
            <a:pPr eaLnBrk="1" hangingPunct="1">
              <a:spcBef>
                <a:spcPct val="0"/>
              </a:spcBef>
            </a:pPr>
            <a:r>
              <a:rPr lang="en-GB" altLang="en-US" dirty="0"/>
              <a:t>Given logical incrementalism’s emphasis on learning, it is a view of strategy development which corresponds to the ‘learning organisation’28 – an organisation that is capable of continual regeneration from the variety of knowledge, experience and skills within a culture that encourages questioning and challenge. Proponents of this view argue that formal structures and systems of organisations typically stifle organisational knowledge and creativity. They argue that the aim of top management should be to facilitate rather than direct strategy development by building pluralistic organisations, where ideas bubble up from below, conflicting ideas and views are surfaced and become the basis of debate; where knowledge is readily shared and experimentation is the norm such that ideas are tried out in action. In many respects, there are similarities here to implications of the variety lens discussed in the Commentaries.</a:t>
            </a:r>
          </a:p>
          <a:p>
            <a:pPr eaLnBrk="1" hangingPunct="1">
              <a:spcBef>
                <a:spcPct val="0"/>
              </a:spcBef>
            </a:pPr>
            <a:endParaRPr lang="en-GB" altLang="en-US" dirty="0"/>
          </a:p>
          <a:p>
            <a:pPr eaLnBrk="1" hangingPunct="1">
              <a:spcBef>
                <a:spcPct val="0"/>
              </a:spcBef>
            </a:pPr>
            <a:r>
              <a:rPr lang="en-GB" altLang="en-US" dirty="0"/>
              <a:t>14.3.2 Strategy as the outcome of political processes</a:t>
            </a:r>
          </a:p>
          <a:p>
            <a:pPr eaLnBrk="1" hangingPunct="1">
              <a:spcBef>
                <a:spcPct val="0"/>
              </a:spcBef>
            </a:pPr>
            <a:r>
              <a:rPr lang="en-GB" altLang="en-US" dirty="0"/>
              <a:t>A second explanation of how strategies may emerge is that they are the outcome of the bargaining and power politics that go on between executives or between coalitions within an organisation and its major stakeholders. Managers may well have different views on issues and how they should be addressed; they are therefore likely to seek to position themselves such that their views prevail. They may also seek to pursue strategies or control resources to enhance their political status. The political view of strategy development is, then, that strategies develop as the outcome of bargaining and negotiation among powerful interest groups (or stakeholders).29 This is the world of boardroom battles often portrayed in film and TV dramas.</a:t>
            </a:r>
          </a:p>
          <a:p>
            <a:pPr eaLnBrk="1" hangingPunct="1">
              <a:spcBef>
                <a:spcPct val="0"/>
              </a:spcBef>
            </a:pPr>
            <a:endParaRPr lang="en-GB" altLang="en-US" dirty="0"/>
          </a:p>
          <a:p>
            <a:pPr eaLnBrk="1" hangingPunct="1">
              <a:spcBef>
                <a:spcPct val="0"/>
              </a:spcBef>
            </a:pPr>
            <a:r>
              <a:rPr lang="en-GB" altLang="en-US" dirty="0"/>
              <a:t>A political perspective on strategic management suggests that the rational and analytic processes often associated with developing strategy (see Section 14.2.2 above and the design lens in the Commentary) may not be as objective and dispassionate as they appear. Objectives may reflect the ambitions of powerful people. Information used in strategic debate is not always politically neutral. A manager or coalition may exercise power over another because they control important sources of information. Powerful individuals and groups may also strongly influence which issues get prioritised. In such circumstances, it is bargaining and negotiation that give rise to strategy rather than careful analysis and deliberate intent. Indeed, strategic planning processes, themselves, may provide an arena within which managers form coalitions to gain influence.</a:t>
            </a:r>
          </a:p>
          <a:p>
            <a:pPr eaLnBrk="1" hangingPunct="1">
              <a:spcBef>
                <a:spcPct val="0"/>
              </a:spcBef>
            </a:pPr>
            <a:endParaRPr lang="en-GB" altLang="en-US" dirty="0"/>
          </a:p>
          <a:p>
            <a:pPr eaLnBrk="1" hangingPunct="1">
              <a:spcBef>
                <a:spcPct val="0"/>
              </a:spcBef>
            </a:pPr>
            <a:r>
              <a:rPr lang="en-GB" altLang="en-US" dirty="0"/>
              <a:t>None of this should be surprising. In approaching strategic problems, people are likely to be differently influenced by at least:</a:t>
            </a:r>
          </a:p>
          <a:p>
            <a:pPr eaLnBrk="1" hangingPunct="1">
              <a:spcBef>
                <a:spcPct val="0"/>
              </a:spcBef>
            </a:pPr>
            <a:endParaRPr lang="en-GB" altLang="en-US" dirty="0"/>
          </a:p>
          <a:p>
            <a:pPr eaLnBrk="1" hangingPunct="1">
              <a:spcBef>
                <a:spcPct val="0"/>
              </a:spcBef>
            </a:pPr>
            <a:r>
              <a:rPr lang="en-GB" altLang="en-US" dirty="0"/>
              <a:t>●Position and personal experience from their roles within the organisation.</a:t>
            </a:r>
          </a:p>
          <a:p>
            <a:pPr eaLnBrk="1" hangingPunct="1">
              <a:spcBef>
                <a:spcPct val="0"/>
              </a:spcBef>
            </a:pPr>
            <a:r>
              <a:rPr lang="en-GB" altLang="en-US" dirty="0"/>
              <a:t>●Competition for resources and influence between the different subsystems in the organisation and people within them who are likely to be interested in preserving or enhancing their positions.30</a:t>
            </a:r>
          </a:p>
          <a:p>
            <a:pPr eaLnBrk="1" hangingPunct="1">
              <a:spcBef>
                <a:spcPct val="0"/>
              </a:spcBef>
            </a:pPr>
            <a:r>
              <a:rPr lang="en-GB" altLang="en-US" dirty="0"/>
              <a:t>●The relative influence of stakeholders on different parts of the organisation. For example, a finance department may be especially sensitive to the influence of financial institutions while a sales or marketing department will be strongly influenced by customers.</a:t>
            </a:r>
          </a:p>
          <a:p>
            <a:pPr eaLnBrk="1" hangingPunct="1">
              <a:spcBef>
                <a:spcPct val="0"/>
              </a:spcBef>
            </a:pPr>
            <a:r>
              <a:rPr lang="en-GB" altLang="en-US" dirty="0"/>
              <a:t>●Different access to information given their roles and functional affiliations.</a:t>
            </a:r>
          </a:p>
          <a:p>
            <a:pPr eaLnBrk="1" hangingPunct="1">
              <a:spcBef>
                <a:spcPct val="0"/>
              </a:spcBef>
            </a:pPr>
            <a:r>
              <a:rPr lang="en-GB" altLang="en-US" dirty="0"/>
              <a:t>In such circumstances, there are two reasons to expect strategy development to build gradually on the current strategy. First, if different views prevail and different parties exercise their political muscle, compromise may be inevitable. Second, it is quite possible that it is from the pursuit of the current strategy that power has been gained by those wielding it. Indeed, it may be very threatening to their power if significant changes in strategy were to occur. It is likely that a search for a compromise solution accommodating different power bases will end up with a strategy that is an adaptation of what has gone before.</a:t>
            </a:r>
          </a:p>
          <a:p>
            <a:pPr eaLnBrk="1" hangingPunct="1">
              <a:spcBef>
                <a:spcPct val="0"/>
              </a:spcBef>
            </a:pPr>
            <a:endParaRPr lang="en-GB" altLang="en-US" dirty="0"/>
          </a:p>
          <a:p>
            <a:pPr eaLnBrk="1" hangingPunct="1">
              <a:spcBef>
                <a:spcPct val="0"/>
              </a:spcBef>
            </a:pPr>
            <a:r>
              <a:rPr lang="en-GB" altLang="en-US" dirty="0"/>
              <a:t>There are, however, more positive ways of seeing political processes. The conflict and tensions that manifest themselves in political activity, arising as they do from different expectations or interests, can be the source of new ideas31 (see the discussion on the variety lens in the Commentaries) or challenge old ways of doing things. New ideas may be supported or opposed by different ‘champions’ who will battle over what is the best idea or the best way forward. Arguably, if such conflict and tensions did not exist, neither would innovation. Further, as Section 16.5 shows, the exercise of power may be important in the management of strategic change.</a:t>
            </a:r>
          </a:p>
          <a:p>
            <a:pPr eaLnBrk="1" hangingPunct="1">
              <a:spcBef>
                <a:spcPct val="0"/>
              </a:spcBef>
            </a:pPr>
            <a:endParaRPr lang="en-GB" altLang="en-US" dirty="0"/>
          </a:p>
          <a:p>
            <a:pPr eaLnBrk="1" hangingPunct="1">
              <a:spcBef>
                <a:spcPct val="0"/>
              </a:spcBef>
            </a:pPr>
            <a:r>
              <a:rPr lang="en-GB" altLang="en-US" dirty="0"/>
              <a:t>14.3.3 Strategy as the result of organisational structures and systems</a:t>
            </a:r>
          </a:p>
          <a:p>
            <a:pPr eaLnBrk="1" hangingPunct="1">
              <a:spcBef>
                <a:spcPct val="0"/>
              </a:spcBef>
            </a:pPr>
            <a:r>
              <a:rPr lang="en-GB" altLang="en-US" dirty="0"/>
              <a:t>A third view of how strategies may emerge is on the basis of an organisation’s structure and systems. Rather than seeing strategy development as about foresight and anticipation taking form in directive plans from the top of the organisation, strategy development can be seen as the outcome of managers, often at lower levels in large organisations, making sense of and dealing with problems and opportunities by applying established ways of doing things. There are echoes here of logical incrementalism, but there is less emphasis on deliberate experimentation. The emphasis is rather on the influence of the structures, systems and routines with which managers are familiar and which guide and constrain their decisions. There are two different explanations to consider here. First, strategy may be steered by managers’ attention to their specific contexts and how resources are allocated. Second, prior strategic decisions may guide later strategies. These explanations are discussed below.</a:t>
            </a:r>
          </a:p>
          <a:p>
            <a:pPr eaLnBrk="1" hangingPunct="1">
              <a:spcBef>
                <a:spcPct val="0"/>
              </a:spcBef>
            </a:pPr>
            <a:endParaRPr lang="en-GB" altLang="en-US" dirty="0"/>
          </a:p>
          <a:p>
            <a:pPr eaLnBrk="1" hangingPunct="1">
              <a:spcBef>
                <a:spcPct val="0"/>
              </a:spcBef>
            </a:pPr>
            <a:r>
              <a:rPr lang="en-GB" altLang="en-US" dirty="0"/>
              <a:t>Managers’ attention and the way resources are allocated may thus direct strategy development.32 The basic argument is advanced by Harvard’s Joe Bower and Clark Gilbert: ‘The cumulative impact of the allocation of resources by managers at any level has more real-world effect on strategy than any plans developed at headquarters.’33 Managers’ attention, including both the way they make sense of the environment and the solutions they identify, is determined by each organisational level’s specific context and situation.34 Hence, structures and systems at different organisational levels form solutions like resource allocation decisions, which then shapes strategy. Smaller resource allocation decisions at any level can then trigger a sequence of increasingly important ones that, in the end, determine overall strategic outcomes.35 There are thus two main arguments underlying this view of strategy development, shown graphically in Figure 14.3:</a:t>
            </a:r>
          </a:p>
          <a:p>
            <a:pPr eaLnBrk="1" hangingPunct="1">
              <a:spcBef>
                <a:spcPct val="0"/>
              </a:spcBef>
            </a:pPr>
            <a:endParaRPr lang="en-GB" altLang="en-US" dirty="0"/>
          </a:p>
          <a:p>
            <a:pPr eaLnBrk="1" hangingPunct="1">
              <a:spcBef>
                <a:spcPct val="0"/>
              </a:spcBef>
            </a:pPr>
            <a:r>
              <a:rPr lang="en-GB" altLang="en-US" dirty="0"/>
              <a:t>●</a:t>
            </a:r>
          </a:p>
          <a:p>
            <a:pPr eaLnBrk="1" hangingPunct="1">
              <a:spcBef>
                <a:spcPct val="0"/>
              </a:spcBef>
            </a:pPr>
            <a:endParaRPr lang="en-GB" altLang="en-US" dirty="0"/>
          </a:p>
          <a:p>
            <a:pPr eaLnBrk="1" hangingPunct="1">
              <a:spcBef>
                <a:spcPct val="0"/>
              </a:spcBef>
            </a:pPr>
            <a:endParaRPr lang="en-GB" altLang="en-US" dirty="0"/>
          </a:p>
        </p:txBody>
      </p:sp>
    </p:spTree>
    <p:extLst>
      <p:ext uri="{BB962C8B-B14F-4D97-AF65-F5344CB8AC3E}">
        <p14:creationId xmlns:p14="http://schemas.microsoft.com/office/powerpoint/2010/main" val="18718038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5</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Another explanation of how strategies may emerge on the basis of structures and systems concentrates on how these may be set up for one strategy, but then also guide later strategies. Strategies may thus emerge based on prior strategic decisions and related structures and systems that inform or constrain further strategy development. This strategy development can be expected if a strategy is successful, as managers seek to maintain a continuity of strategy in a series of strategic moves, each of which makes sense in terms of previous moves. Each strategic move is informed by the rationale of the previous one, such that, over time, the overall strategy becomes more and more established. However, sometimes, this can result in a suboptimal path dependency if the environment and competitive conditions change (see Section 7.2).</a:t>
            </a:r>
          </a:p>
          <a:p>
            <a:pPr eaLnBrk="1" hangingPunct="1">
              <a:spcBef>
                <a:spcPct val="0"/>
              </a:spcBef>
            </a:pPr>
            <a:endParaRPr lang="en-GB" altLang="en-US" dirty="0"/>
          </a:p>
          <a:p>
            <a:pPr eaLnBrk="1" hangingPunct="1">
              <a:spcBef>
                <a:spcPct val="0"/>
              </a:spcBef>
            </a:pPr>
            <a:r>
              <a:rPr lang="en-GB" altLang="en-US" dirty="0"/>
              <a:t>In sum, whereas top-down explanations of deliberate strategy development assume that managers’ focus of attention will readily cohere around clearly identified overarching strategic issues for the whole organisation and overall allocation of resources, the structures and systems explanation presented here emphasises that: (</a:t>
            </a:r>
            <a:r>
              <a:rPr lang="en-GB" altLang="en-US" dirty="0" err="1"/>
              <a:t>i</a:t>
            </a:r>
            <a:r>
              <a:rPr lang="en-GB" altLang="en-US" dirty="0"/>
              <a:t>) it may not be analysis of an organisation’s overall strategic position so much as structures and systems that surface issues that get attended to; and (ii) such issues are likely to be locally defined.</a:t>
            </a:r>
          </a:p>
        </p:txBody>
      </p:sp>
    </p:spTree>
    <p:extLst>
      <p:ext uri="{BB962C8B-B14F-4D97-AF65-F5344CB8AC3E}">
        <p14:creationId xmlns:p14="http://schemas.microsoft.com/office/powerpoint/2010/main" val="15439706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65330-35DB-FEFE-437D-DE150FAE64F0}"/>
            </a:ext>
          </a:extLst>
        </p:cNvPr>
        <p:cNvGrpSpPr/>
        <p:nvPr/>
      </p:nvGrpSpPr>
      <p:grpSpPr>
        <a:xfrm>
          <a:off x="0" y="0"/>
          <a:ext cx="0" cy="0"/>
          <a:chOff x="0" y="0"/>
          <a:chExt cx="0" cy="0"/>
        </a:xfrm>
      </p:grpSpPr>
      <p:sp>
        <p:nvSpPr>
          <p:cNvPr id="23554" name="Rectangle 7">
            <a:extLst>
              <a:ext uri="{FF2B5EF4-FFF2-40B4-BE49-F238E27FC236}">
                <a16:creationId xmlns:a16="http://schemas.microsoft.com/office/drawing/2014/main" id="{B96B18A1-9042-7DD5-5B15-D649E97C1F5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6</a:t>
            </a:fld>
            <a:endParaRPr lang="en-US" altLang="en-US"/>
          </a:p>
        </p:txBody>
      </p:sp>
      <p:sp>
        <p:nvSpPr>
          <p:cNvPr id="23555" name="Rectangle 2">
            <a:extLst>
              <a:ext uri="{FF2B5EF4-FFF2-40B4-BE49-F238E27FC236}">
                <a16:creationId xmlns:a16="http://schemas.microsoft.com/office/drawing/2014/main" id="{C39D1675-BF38-76A6-C596-79D240C0005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64DFBCF2-CBF2-0D75-B18C-574F99B539A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37354240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221560-1BDC-3FAC-E33D-91C11640926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D3F40E72-6FF3-4DBF-8C12-DA7FBCDEF7DF}"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4398DD35-B74D-48AD-4360-46685481BFE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A3817B1-CE5C-6629-C557-5CD32EB3FAE1}"/>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0F96D8D8-83EF-4970-9F06-23EC7CDAAE38}" type="slidenum">
              <a:rPr lang="en-GB" altLang="en-US"/>
              <a:pPr>
                <a:defRPr/>
              </a:pPr>
              <a:t>‹#›</a:t>
            </a:fld>
            <a:endParaRPr lang="en-GB" altLang="en-US"/>
          </a:p>
        </p:txBody>
      </p:sp>
    </p:spTree>
    <p:extLst>
      <p:ext uri="{BB962C8B-B14F-4D97-AF65-F5344CB8AC3E}">
        <p14:creationId xmlns:p14="http://schemas.microsoft.com/office/powerpoint/2010/main" val="3933985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5E61E9-2696-22D4-1475-E8E0F2966418}"/>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DC9BEF4-D54B-4EE8-9DE0-DBBD33B7F0A9}"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F9581B32-7988-CE45-1209-8559B5A6D692}"/>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9257CFB-5FCC-A8C8-8C87-4740A6E380D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32C4229C-489E-459F-BE6B-1DB5E20118D7}" type="slidenum">
              <a:rPr lang="en-GB" altLang="en-US"/>
              <a:pPr>
                <a:defRPr/>
              </a:pPr>
              <a:t>‹#›</a:t>
            </a:fld>
            <a:endParaRPr lang="en-GB" altLang="en-US"/>
          </a:p>
        </p:txBody>
      </p:sp>
    </p:spTree>
    <p:extLst>
      <p:ext uri="{BB962C8B-B14F-4D97-AF65-F5344CB8AC3E}">
        <p14:creationId xmlns:p14="http://schemas.microsoft.com/office/powerpoint/2010/main" val="3488071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D21CC7-ED29-307F-DFEB-00E41A61D80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7C55109A-E5B1-427C-AE23-2FB813F4DC24}"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C0047377-BC6C-E311-190F-22765BF2D9D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42AAAFF-AB5F-3535-B990-AE46ABC3C9EB}"/>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6DDA1D4-9963-4156-9161-1FBAC6E8F4CF}" type="slidenum">
              <a:rPr lang="en-GB" altLang="en-US"/>
              <a:pPr>
                <a:defRPr/>
              </a:pPr>
              <a:t>‹#›</a:t>
            </a:fld>
            <a:endParaRPr lang="en-GB" altLang="en-US"/>
          </a:p>
        </p:txBody>
      </p:sp>
    </p:spTree>
    <p:extLst>
      <p:ext uri="{BB962C8B-B14F-4D97-AF65-F5344CB8AC3E}">
        <p14:creationId xmlns:p14="http://schemas.microsoft.com/office/powerpoint/2010/main" val="1233531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8C9DAE03-DC35-1700-4209-CB958707CA65}"/>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3E8BE21A-E76A-442A-8488-3691D28EE2C0}" type="datetimeFigureOut">
              <a:rPr lang="en-GB"/>
              <a:pPr>
                <a:defRPr/>
              </a:pPr>
              <a:t>24/09/2026</a:t>
            </a:fld>
            <a:endParaRPr lang="en-GB" dirty="0"/>
          </a:p>
        </p:txBody>
      </p:sp>
      <p:sp>
        <p:nvSpPr>
          <p:cNvPr id="6" name="Footer Placeholder 4">
            <a:extLst>
              <a:ext uri="{FF2B5EF4-FFF2-40B4-BE49-F238E27FC236}">
                <a16:creationId xmlns:a16="http://schemas.microsoft.com/office/drawing/2014/main" id="{3F47BB5D-56F4-80B6-D803-590F424EB03C}"/>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4632106-2C5A-9977-585B-823C58A985A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EBEDA0A-C955-4DFF-B334-5FB48C36F12C}" type="slidenum">
              <a:rPr lang="en-GB" altLang="en-US"/>
              <a:pPr>
                <a:defRPr/>
              </a:pPr>
              <a:t>‹#›</a:t>
            </a:fld>
            <a:endParaRPr lang="en-GB" altLang="en-US"/>
          </a:p>
        </p:txBody>
      </p:sp>
    </p:spTree>
    <p:extLst>
      <p:ext uri="{BB962C8B-B14F-4D97-AF65-F5344CB8AC3E}">
        <p14:creationId xmlns:p14="http://schemas.microsoft.com/office/powerpoint/2010/main" val="1710829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95D65A8-8934-A980-B323-CA5A275C2E8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73351119-B863-41F4-B1B2-75B792633D54}" type="datetimeFigureOut">
              <a:rPr lang="en-GB"/>
              <a:pPr>
                <a:defRPr/>
              </a:pPr>
              <a:t>24/09/2026</a:t>
            </a:fld>
            <a:endParaRPr lang="en-GB" dirty="0"/>
          </a:p>
        </p:txBody>
      </p:sp>
      <p:sp>
        <p:nvSpPr>
          <p:cNvPr id="8" name="Footer Placeholder 4">
            <a:extLst>
              <a:ext uri="{FF2B5EF4-FFF2-40B4-BE49-F238E27FC236}">
                <a16:creationId xmlns:a16="http://schemas.microsoft.com/office/drawing/2014/main" id="{C746CCF3-000A-6668-F7E0-FF401D556C75}"/>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943EE57-40FA-AE3E-30F9-F15314AE4083}"/>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A2920D7B-A633-4F9E-AF95-30C22E5DCFC5}" type="slidenum">
              <a:rPr lang="en-GB" altLang="en-US"/>
              <a:pPr>
                <a:defRPr/>
              </a:pPr>
              <a:t>‹#›</a:t>
            </a:fld>
            <a:endParaRPr lang="en-GB" altLang="en-US"/>
          </a:p>
        </p:txBody>
      </p:sp>
    </p:spTree>
    <p:extLst>
      <p:ext uri="{BB962C8B-B14F-4D97-AF65-F5344CB8AC3E}">
        <p14:creationId xmlns:p14="http://schemas.microsoft.com/office/powerpoint/2010/main" val="3609706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3E2B556-B8CE-418F-B4E0-74669EC4ECDE}"/>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ACE79C2-F818-44FA-9908-F52DA2C41C9C}" type="datetimeFigureOut">
              <a:rPr lang="en-GB"/>
              <a:pPr>
                <a:defRPr/>
              </a:pPr>
              <a:t>24/09/2026</a:t>
            </a:fld>
            <a:endParaRPr lang="en-GB" dirty="0"/>
          </a:p>
        </p:txBody>
      </p:sp>
      <p:sp>
        <p:nvSpPr>
          <p:cNvPr id="4" name="Footer Placeholder 4">
            <a:extLst>
              <a:ext uri="{FF2B5EF4-FFF2-40B4-BE49-F238E27FC236}">
                <a16:creationId xmlns:a16="http://schemas.microsoft.com/office/drawing/2014/main" id="{C44FA0F8-D136-86E5-56D4-A88056FBBA96}"/>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3285F692-5601-7DF3-AE8C-C887C5BD96A4}"/>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70151B91-8DCC-4632-BFBC-6856E7565E45}" type="slidenum">
              <a:rPr lang="en-GB" altLang="en-US"/>
              <a:pPr>
                <a:defRPr/>
              </a:pPr>
              <a:t>‹#›</a:t>
            </a:fld>
            <a:endParaRPr lang="en-GB" altLang="en-US"/>
          </a:p>
        </p:txBody>
      </p:sp>
    </p:spTree>
    <p:extLst>
      <p:ext uri="{BB962C8B-B14F-4D97-AF65-F5344CB8AC3E}">
        <p14:creationId xmlns:p14="http://schemas.microsoft.com/office/powerpoint/2010/main" val="367612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22EF4CF-95D3-F5D8-636F-3F0FA958B5ED}"/>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696724E6-F655-4695-AEA5-BB4EA99BF02D}" type="datetimeFigureOut">
              <a:rPr lang="en-GB"/>
              <a:pPr>
                <a:defRPr/>
              </a:pPr>
              <a:t>24/09/2026</a:t>
            </a:fld>
            <a:endParaRPr lang="en-GB" dirty="0"/>
          </a:p>
        </p:txBody>
      </p:sp>
      <p:sp>
        <p:nvSpPr>
          <p:cNvPr id="3" name="Footer Placeholder 4">
            <a:extLst>
              <a:ext uri="{FF2B5EF4-FFF2-40B4-BE49-F238E27FC236}">
                <a16:creationId xmlns:a16="http://schemas.microsoft.com/office/drawing/2014/main" id="{E10FE82E-4A8C-35A2-588F-3C598FFC851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099CC5A5-55E6-0FC9-0240-19252FCF9F2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09E5184-B360-4DEF-BB3C-8A9E23047D53}" type="slidenum">
              <a:rPr lang="en-GB" altLang="en-US"/>
              <a:pPr>
                <a:defRPr/>
              </a:pPr>
              <a:t>‹#›</a:t>
            </a:fld>
            <a:endParaRPr lang="en-GB" altLang="en-US"/>
          </a:p>
        </p:txBody>
      </p:sp>
    </p:spTree>
    <p:extLst>
      <p:ext uri="{BB962C8B-B14F-4D97-AF65-F5344CB8AC3E}">
        <p14:creationId xmlns:p14="http://schemas.microsoft.com/office/powerpoint/2010/main" val="1409152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76390756-2D48-4B7A-5121-3353E686B140}"/>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07D2F90D-1A4D-48D7-8B8E-DA83D8A99056}" type="datetimeFigureOut">
              <a:rPr lang="en-GB"/>
              <a:pPr>
                <a:defRPr/>
              </a:pPr>
              <a:t>24/09/2026</a:t>
            </a:fld>
            <a:endParaRPr lang="en-GB" dirty="0"/>
          </a:p>
        </p:txBody>
      </p:sp>
      <p:sp>
        <p:nvSpPr>
          <p:cNvPr id="6" name="Footer Placeholder 4">
            <a:extLst>
              <a:ext uri="{FF2B5EF4-FFF2-40B4-BE49-F238E27FC236}">
                <a16:creationId xmlns:a16="http://schemas.microsoft.com/office/drawing/2014/main" id="{0362EE33-86C1-AFEB-104E-95F88A21B524}"/>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8913112-AD30-6933-EF6D-B63ED64DA3F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2DE1E8B4-8866-40B4-BE7A-D8DB48758D0A}" type="slidenum">
              <a:rPr lang="en-GB" altLang="en-US"/>
              <a:pPr>
                <a:defRPr/>
              </a:pPr>
              <a:t>‹#›</a:t>
            </a:fld>
            <a:endParaRPr lang="en-GB" altLang="en-US"/>
          </a:p>
        </p:txBody>
      </p:sp>
    </p:spTree>
    <p:extLst>
      <p:ext uri="{BB962C8B-B14F-4D97-AF65-F5344CB8AC3E}">
        <p14:creationId xmlns:p14="http://schemas.microsoft.com/office/powerpoint/2010/main" val="663329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F8EF000-D049-E97C-0187-583C47888269}"/>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5B4DCBE-05D3-4ED5-B000-2D516291D0E3}" type="datetimeFigureOut">
              <a:rPr lang="en-GB"/>
              <a:pPr>
                <a:defRPr/>
              </a:pPr>
              <a:t>24/09/2026</a:t>
            </a:fld>
            <a:endParaRPr lang="en-GB" dirty="0"/>
          </a:p>
        </p:txBody>
      </p:sp>
      <p:sp>
        <p:nvSpPr>
          <p:cNvPr id="6" name="Footer Placeholder 4">
            <a:extLst>
              <a:ext uri="{FF2B5EF4-FFF2-40B4-BE49-F238E27FC236}">
                <a16:creationId xmlns:a16="http://schemas.microsoft.com/office/drawing/2014/main" id="{82B1EDF4-75AC-BA85-DA10-3EACF5F309C8}"/>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5914B5B-BC7A-97BD-6CA0-940CD19DA05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9CDF0793-DE1E-483D-A421-73FC480E443D}" type="slidenum">
              <a:rPr lang="en-GB" altLang="en-US"/>
              <a:pPr>
                <a:defRPr/>
              </a:pPr>
              <a:t>‹#›</a:t>
            </a:fld>
            <a:endParaRPr lang="en-GB" altLang="en-US"/>
          </a:p>
        </p:txBody>
      </p:sp>
    </p:spTree>
    <p:extLst>
      <p:ext uri="{BB962C8B-B14F-4D97-AF65-F5344CB8AC3E}">
        <p14:creationId xmlns:p14="http://schemas.microsoft.com/office/powerpoint/2010/main" val="313045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6E5A6A-A107-8272-4790-5904B89FEAA6}"/>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11026942-8A51-410D-91EC-4F6AC61B7E37}"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87EEDD52-8C0D-00C0-2FB1-A0580A9BFAF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0D04193-D297-3719-9EC3-A6744BBB5752}"/>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EA62FFC1-4D95-4F17-A484-A294412C6BC5}" type="slidenum">
              <a:rPr lang="en-GB" altLang="en-US"/>
              <a:pPr>
                <a:defRPr/>
              </a:pPr>
              <a:t>‹#›</a:t>
            </a:fld>
            <a:endParaRPr lang="en-GB" altLang="en-US"/>
          </a:p>
        </p:txBody>
      </p:sp>
    </p:spTree>
    <p:extLst>
      <p:ext uri="{BB962C8B-B14F-4D97-AF65-F5344CB8AC3E}">
        <p14:creationId xmlns:p14="http://schemas.microsoft.com/office/powerpoint/2010/main" val="3313502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A600FB-7BA1-7AF5-FF2B-532E8CA27120}"/>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B31DBEBC-2925-4666-B4D6-57D7C58DDB2A}"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40C47CE1-5F20-44B0-F330-3E35A46E1A7B}"/>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4E8664E-9C3B-36A6-CA70-DC663886082C}"/>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2536023-1895-4646-8BC7-C7DC29D96859}" type="slidenum">
              <a:rPr lang="en-GB" altLang="en-US"/>
              <a:pPr>
                <a:defRPr/>
              </a:pPr>
              <a:t>‹#›</a:t>
            </a:fld>
            <a:endParaRPr lang="en-GB" altLang="en-US"/>
          </a:p>
        </p:txBody>
      </p:sp>
    </p:spTree>
    <p:extLst>
      <p:ext uri="{BB962C8B-B14F-4D97-AF65-F5344CB8AC3E}">
        <p14:creationId xmlns:p14="http://schemas.microsoft.com/office/powerpoint/2010/main" val="900734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ti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Placeholder 2">
            <a:extLst>
              <a:ext uri="{FF2B5EF4-FFF2-40B4-BE49-F238E27FC236}">
                <a16:creationId xmlns:a16="http://schemas.microsoft.com/office/drawing/2014/main" id="{5E2E38D8-9A6E-B318-716B-1FCD365C6BE1}"/>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27" name="Title Placeholder 1">
            <a:extLst>
              <a:ext uri="{FF2B5EF4-FFF2-40B4-BE49-F238E27FC236}">
                <a16:creationId xmlns:a16="http://schemas.microsoft.com/office/drawing/2014/main" id="{1403D357-9811-3C81-927D-006D9C43138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 name="Text Box 13">
            <a:extLst>
              <a:ext uri="{FF2B5EF4-FFF2-40B4-BE49-F238E27FC236}">
                <a16:creationId xmlns:a16="http://schemas.microsoft.com/office/drawing/2014/main" id="{226EC9B3-0B53-8F78-EF9A-5DB85EF271C2}"/>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1030" name="Picture 8" descr="Pearson Logo">
            <a:extLst>
              <a:ext uri="{FF2B5EF4-FFF2-40B4-BE49-F238E27FC236}">
                <a16:creationId xmlns:a16="http://schemas.microsoft.com/office/drawing/2014/main" id="{273D13AE-5C92-890E-ABCF-3A49FD928813}"/>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a:extLst>
              <a:ext uri="{FF2B5EF4-FFF2-40B4-BE49-F238E27FC236}">
                <a16:creationId xmlns:a16="http://schemas.microsoft.com/office/drawing/2014/main" id="{25B84BD7-6071-FA3F-C689-D1FC944D5CF1}"/>
              </a:ext>
            </a:extLst>
          </p:cNvPr>
          <p:cNvPicPr>
            <a:picLocks noChangeAspect="1"/>
          </p:cNvPicPr>
          <p:nvPr userDrawn="1"/>
        </p:nvPicPr>
        <p:blipFill>
          <a:blip r:embed="rId14">
            <a:extLst>
              <a:ext uri="{28A0092B-C50C-407E-A947-70E740481C1C}">
                <a14:useLocalDpi xmlns:a14="http://schemas.microsoft.com/office/drawing/2010/main" val="0"/>
              </a:ext>
            </a:extLst>
          </a:blip>
          <a:srcRect/>
          <a:stretch/>
        </p:blipFill>
        <p:spPr bwMode="auto">
          <a:xfrm>
            <a:off x="7669080" y="4711700"/>
            <a:ext cx="1306776"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696" r:id="rId1"/>
    <p:sldLayoutId id="2147485697" r:id="rId2"/>
    <p:sldLayoutId id="2147485698" r:id="rId3"/>
    <p:sldLayoutId id="2147485699" r:id="rId4"/>
    <p:sldLayoutId id="2147485700" r:id="rId5"/>
    <p:sldLayoutId id="2147485701" r:id="rId6"/>
    <p:sldLayoutId id="2147485702" r:id="rId7"/>
    <p:sldLayoutId id="2147485703" r:id="rId8"/>
    <p:sldLayoutId id="2147485704" r:id="rId9"/>
    <p:sldLayoutId id="2147485705" r:id="rId10"/>
    <p:sldLayoutId id="2147485706" r:id="rId11"/>
  </p:sldLayoutIdLst>
  <p:hf sldNum="0" hdr="0" dt="0"/>
  <p:txStyles>
    <p:title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Clr>
          <a:srgbClr val="007BA4"/>
        </a:buClr>
        <a:buFont typeface="Arial" panose="020B0604020202020204" pitchFamily="34" charset="0"/>
        <a:buChar char="•"/>
        <a:defRPr sz="3200" kern="1200">
          <a:solidFill>
            <a:schemeClr val="tx1"/>
          </a:solidFill>
          <a:latin typeface="Arial" panose="020B060402020202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bwMode="auto">
          <a:xfrm>
            <a:off x="358212" y="410545"/>
            <a:ext cx="8390501"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US" dirty="0"/>
              <a:t>Learning outcomes</a:t>
            </a:r>
          </a:p>
        </p:txBody>
      </p:sp>
      <p:pic>
        <p:nvPicPr>
          <p:cNvPr id="3" name="Picture 2" descr="A picture containing text, screenshot, font, document&#10;&#10;Description automatically generated">
            <a:extLst>
              <a:ext uri="{FF2B5EF4-FFF2-40B4-BE49-F238E27FC236}">
                <a16:creationId xmlns:a16="http://schemas.microsoft.com/office/drawing/2014/main" id="{E1D9F099-2E12-20CB-23A8-61EB3D2AA2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29" y="1422301"/>
            <a:ext cx="7308322" cy="4310955"/>
          </a:xfrm>
          <a:prstGeom prst="rect">
            <a:avLst/>
          </a:prstGeom>
        </p:spPr>
      </p:pic>
    </p:spTree>
    <p:extLst>
      <p:ext uri="{BB962C8B-B14F-4D97-AF65-F5344CB8AC3E}">
        <p14:creationId xmlns:p14="http://schemas.microsoft.com/office/powerpoint/2010/main" val="2300383183"/>
      </p:ext>
    </p:extLst>
  </p:cSld>
  <p:clrMapOvr>
    <a:masterClrMapping/>
  </p:clrMapOvr>
  <p:transition>
    <p:cove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a strategy in action&#10;&#10;Description automatically generated with low confidence">
            <a:extLst>
              <a:ext uri="{FF2B5EF4-FFF2-40B4-BE49-F238E27FC236}">
                <a16:creationId xmlns:a16="http://schemas.microsoft.com/office/drawing/2014/main" id="{4254A53C-4F5B-6E3B-F132-5259AB57F7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8116" y="595116"/>
            <a:ext cx="5667768" cy="5667768"/>
          </a:xfrm>
          <a:prstGeom prst="rect">
            <a:avLst/>
          </a:prstGeom>
        </p:spPr>
      </p:pic>
    </p:spTree>
    <p:extLst>
      <p:ext uri="{BB962C8B-B14F-4D97-AF65-F5344CB8AC3E}">
        <p14:creationId xmlns:p14="http://schemas.microsoft.com/office/powerpoint/2010/main" val="2480308787"/>
      </p:ext>
    </p:extLst>
  </p:cSld>
  <p:clrMapOvr>
    <a:masterClrMapping/>
  </p:clrMapOvr>
  <p:transition>
    <p:cove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462260" cy="1600200"/>
          </a:xfrm>
        </p:spPr>
        <p:txBody>
          <a:bodyPr anchor="t"/>
          <a:lstStyle/>
          <a:p>
            <a:pPr algn="l"/>
            <a:r>
              <a:rPr lang="en-US" dirty="0"/>
              <a:t>Figure 14.1</a:t>
            </a:r>
            <a:br>
              <a:rPr lang="en-US" dirty="0"/>
            </a:br>
            <a:r>
              <a:rPr lang="en-US" dirty="0"/>
              <a:t>Deliberate and emergent strategy development</a:t>
            </a:r>
            <a:endParaRPr lang="en-US" sz="3600" b="1" dirty="0"/>
          </a:p>
        </p:txBody>
      </p:sp>
      <p:pic>
        <p:nvPicPr>
          <p:cNvPr id="3" name="Picture 2" descr="A picture containing text, screenshot, font, diagram&#10;&#10;Description automatically generated">
            <a:extLst>
              <a:ext uri="{FF2B5EF4-FFF2-40B4-BE49-F238E27FC236}">
                <a16:creationId xmlns:a16="http://schemas.microsoft.com/office/drawing/2014/main" id="{4A17D535-D998-2B1E-4C8F-6CA28C5998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221" y="2309639"/>
            <a:ext cx="6870023" cy="3616912"/>
          </a:xfrm>
          <a:prstGeom prst="rect">
            <a:avLst/>
          </a:prstGeom>
        </p:spPr>
      </p:pic>
      <p:sp>
        <p:nvSpPr>
          <p:cNvPr id="6" name="TextBox 5">
            <a:extLst>
              <a:ext uri="{FF2B5EF4-FFF2-40B4-BE49-F238E27FC236}">
                <a16:creationId xmlns:a16="http://schemas.microsoft.com/office/drawing/2014/main" id="{A23568C5-FE00-0625-C4F2-C02B801BDB38}"/>
              </a:ext>
            </a:extLst>
          </p:cNvPr>
          <p:cNvSpPr txBox="1"/>
          <p:nvPr/>
        </p:nvSpPr>
        <p:spPr>
          <a:xfrm>
            <a:off x="367737" y="6084351"/>
            <a:ext cx="7588639" cy="215444"/>
          </a:xfrm>
          <a:prstGeom prst="rect">
            <a:avLst/>
          </a:prstGeom>
          <a:noFill/>
        </p:spPr>
        <p:txBody>
          <a:bodyPr wrap="square" rtlCol="0">
            <a:spAutoFit/>
          </a:bodyPr>
          <a:lstStyle/>
          <a:p>
            <a:pPr algn="l"/>
            <a:r>
              <a:rPr lang="en-US" sz="800" b="0" i="1" u="none" strike="noStrike" baseline="0" dirty="0"/>
              <a:t>Source</a:t>
            </a:r>
            <a:r>
              <a:rPr lang="en-US" sz="800" b="0" i="0" u="none" strike="noStrike" baseline="0" dirty="0"/>
              <a:t>: Adapted from H. Mintzberg and J.A. Waters (1985) ‘Of strategies, deliberate and emergent’, </a:t>
            </a:r>
            <a:r>
              <a:rPr lang="en-US" sz="800" b="0" i="1" u="none" strike="noStrike" baseline="0" dirty="0"/>
              <a:t>Strategic </a:t>
            </a:r>
            <a:r>
              <a:rPr lang="en-IN" sz="800" b="0" i="1" u="none" strike="noStrike" baseline="0" dirty="0"/>
              <a:t>Management Journal</a:t>
            </a:r>
            <a:r>
              <a:rPr lang="en-IN" sz="800" b="0" i="0" u="none" strike="noStrike" baseline="0" dirty="0"/>
              <a:t>, vol. 6, no. 3, p. 258</a:t>
            </a:r>
            <a:endParaRPr lang="en-IN" sz="800" dirty="0"/>
          </a:p>
        </p:txBody>
      </p:sp>
    </p:spTree>
    <p:extLst>
      <p:ext uri="{BB962C8B-B14F-4D97-AF65-F5344CB8AC3E}">
        <p14:creationId xmlns:p14="http://schemas.microsoft.com/office/powerpoint/2010/main" val="1945316463"/>
      </p:ext>
    </p:extLst>
  </p:cSld>
  <p:clrMapOvr>
    <a:masterClrMapping/>
  </p:clrMapOvr>
  <p:transition>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462260" cy="1600200"/>
          </a:xfrm>
        </p:spPr>
        <p:txBody>
          <a:bodyPr anchor="t"/>
          <a:lstStyle/>
          <a:p>
            <a:pPr algn="l"/>
            <a:r>
              <a:rPr lang="en-US" dirty="0"/>
              <a:t>Figure 14.2</a:t>
            </a:r>
            <a:br>
              <a:rPr lang="en-US" dirty="0"/>
            </a:br>
            <a:r>
              <a:rPr lang="en-US" dirty="0"/>
              <a:t>A continuum of emergent strategy development processes</a:t>
            </a:r>
            <a:endParaRPr lang="en-US" sz="3600" b="1" dirty="0"/>
          </a:p>
        </p:txBody>
      </p:sp>
      <p:pic>
        <p:nvPicPr>
          <p:cNvPr id="5" name="Picture 4" descr="A diagram of a political process&#10;&#10;Description automatically generated with low confidence">
            <a:extLst>
              <a:ext uri="{FF2B5EF4-FFF2-40B4-BE49-F238E27FC236}">
                <a16:creationId xmlns:a16="http://schemas.microsoft.com/office/drawing/2014/main" id="{116E02F4-54A4-46C3-C254-ABC46A0D56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6875" y="2504120"/>
            <a:ext cx="7119059" cy="3408231"/>
          </a:xfrm>
          <a:prstGeom prst="rect">
            <a:avLst/>
          </a:prstGeom>
        </p:spPr>
      </p:pic>
    </p:spTree>
    <p:extLst>
      <p:ext uri="{BB962C8B-B14F-4D97-AF65-F5344CB8AC3E}">
        <p14:creationId xmlns:p14="http://schemas.microsoft.com/office/powerpoint/2010/main" val="3769378151"/>
      </p:ext>
    </p:extLst>
  </p:cSld>
  <p:clrMapOvr>
    <a:masterClrMapping/>
  </p:clrMapOvr>
  <p:transition>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462260" cy="1600200"/>
          </a:xfrm>
        </p:spPr>
        <p:txBody>
          <a:bodyPr anchor="t"/>
          <a:lstStyle/>
          <a:p>
            <a:pPr algn="l"/>
            <a:r>
              <a:rPr lang="en-US" dirty="0"/>
              <a:t>Figure 14.3</a:t>
            </a:r>
            <a:br>
              <a:rPr lang="en-US" dirty="0"/>
            </a:br>
            <a:r>
              <a:rPr lang="en-US" dirty="0"/>
              <a:t>Strategy development as the result of structures and systems</a:t>
            </a:r>
            <a:endParaRPr lang="en-US" sz="3600" b="1" dirty="0"/>
          </a:p>
        </p:txBody>
      </p:sp>
      <p:pic>
        <p:nvPicPr>
          <p:cNvPr id="3" name="Picture 2" descr="A picture containing text, diagram, screenshot, circle&#10;&#10;Description automatically generated">
            <a:extLst>
              <a:ext uri="{FF2B5EF4-FFF2-40B4-BE49-F238E27FC236}">
                <a16:creationId xmlns:a16="http://schemas.microsoft.com/office/drawing/2014/main" id="{48F2970D-F560-8979-ED78-3D1A248994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2262014"/>
            <a:ext cx="6424211" cy="4112134"/>
          </a:xfrm>
          <a:prstGeom prst="rect">
            <a:avLst/>
          </a:prstGeom>
        </p:spPr>
      </p:pic>
    </p:spTree>
    <p:extLst>
      <p:ext uri="{BB962C8B-B14F-4D97-AF65-F5344CB8AC3E}">
        <p14:creationId xmlns:p14="http://schemas.microsoft.com/office/powerpoint/2010/main" val="2571122293"/>
      </p:ext>
    </p:extLst>
  </p:cSld>
  <p:clrMapOvr>
    <a:masterClrMapping/>
  </p:clrMapOvr>
  <p:transition>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7A1E98-079D-0A37-77EE-15BBAE784864}"/>
            </a:ext>
          </a:extLst>
        </p:cNvPr>
        <p:cNvGrpSpPr/>
        <p:nvPr/>
      </p:nvGrpSpPr>
      <p:grpSpPr>
        <a:xfrm>
          <a:off x="0" y="0"/>
          <a:ext cx="0" cy="0"/>
          <a:chOff x="0" y="0"/>
          <a:chExt cx="0" cy="0"/>
        </a:xfrm>
      </p:grpSpPr>
      <p:sp>
        <p:nvSpPr>
          <p:cNvPr id="5" name="Table Structure">
            <a:extLst>
              <a:ext uri="{FF2B5EF4-FFF2-40B4-BE49-F238E27FC236}">
                <a16:creationId xmlns:a16="http://schemas.microsoft.com/office/drawing/2014/main" id="{BBED17B2-6A69-0FD2-D01F-FCFCA3613124}"/>
              </a:ext>
            </a:extLst>
          </p:cNvPr>
          <p:cNvSpPr txBox="1">
            <a:spLocks/>
          </p:cNvSpPr>
          <p:nvPr/>
        </p:nvSpPr>
        <p:spPr bwMode="auto">
          <a:xfrm>
            <a:off x="358212" y="410545"/>
            <a:ext cx="8390501"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US" dirty="0"/>
              <a:t>Summary</a:t>
            </a:r>
          </a:p>
        </p:txBody>
      </p:sp>
      <p:sp>
        <p:nvSpPr>
          <p:cNvPr id="2" name="TextBox 1">
            <a:extLst>
              <a:ext uri="{FF2B5EF4-FFF2-40B4-BE49-F238E27FC236}">
                <a16:creationId xmlns:a16="http://schemas.microsoft.com/office/drawing/2014/main" id="{BC8F23B0-E642-F040-F937-B68295B83DD7}"/>
              </a:ext>
            </a:extLst>
          </p:cNvPr>
          <p:cNvSpPr txBox="1"/>
          <p:nvPr/>
        </p:nvSpPr>
        <p:spPr>
          <a:xfrm>
            <a:off x="358212" y="2010745"/>
            <a:ext cx="8318245" cy="2585323"/>
          </a:xfrm>
          <a:prstGeom prst="rect">
            <a:avLst/>
          </a:prstGeom>
          <a:noFill/>
        </p:spPr>
        <p:txBody>
          <a:bodyPr wrap="square" rtlCol="0">
            <a:spAutoFit/>
          </a:bodyPr>
          <a:lstStyle/>
          <a:p>
            <a:pPr marL="285750" indent="-285750">
              <a:buFont typeface="Arial" panose="020B0604020202020204" pitchFamily="34" charset="0"/>
              <a:buChar char="•"/>
            </a:pPr>
            <a:r>
              <a:rPr lang="en-GB" dirty="0"/>
              <a:t>Understand what is meant by deliberate and emergent strategy development.</a:t>
            </a:r>
          </a:p>
          <a:p>
            <a:pPr marL="285750" indent="-285750">
              <a:buFont typeface="Arial" panose="020B0604020202020204" pitchFamily="34" charset="0"/>
              <a:buChar char="•"/>
            </a:pPr>
            <a:r>
              <a:rPr lang="en-GB" dirty="0"/>
              <a:t>Identify deliberate processes of strategy development in organisations, including: the role of strategic leadership, strategic planning systems and externally imposed strategy.</a:t>
            </a:r>
          </a:p>
          <a:p>
            <a:pPr marL="285750" indent="-285750">
              <a:buFont typeface="Arial" panose="020B0604020202020204" pitchFamily="34" charset="0"/>
              <a:buChar char="•"/>
            </a:pPr>
            <a:r>
              <a:rPr lang="en-GB" dirty="0"/>
              <a:t>Identify processes that give rise to emergent strategy development, such as: logical incrementalism, political processes and organisational structures and systems.</a:t>
            </a:r>
          </a:p>
          <a:p>
            <a:pPr marL="285750" indent="-285750">
              <a:buFont typeface="Arial" panose="020B0604020202020204" pitchFamily="34" charset="0"/>
              <a:buChar char="•"/>
            </a:pPr>
            <a:r>
              <a:rPr lang="en-GB" dirty="0"/>
              <a:t>Consider the strategy development in different contexts and ways of managing strategy development in organisations.</a:t>
            </a:r>
          </a:p>
        </p:txBody>
      </p:sp>
    </p:spTree>
    <p:extLst>
      <p:ext uri="{BB962C8B-B14F-4D97-AF65-F5344CB8AC3E}">
        <p14:creationId xmlns:p14="http://schemas.microsoft.com/office/powerpoint/2010/main" val="1775869645"/>
      </p:ext>
    </p:extLst>
  </p:cSld>
  <p:clrMapOvr>
    <a:masterClrMapping/>
  </p:clrMapOvr>
  <p:transition>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29483-0C90-102E-0D13-415A79FED40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BDDCACC-353D-9C39-F26C-6F9EC57B2F28}"/>
              </a:ext>
            </a:extLst>
          </p:cNvPr>
          <p:cNvSpPr>
            <a:spLocks noGrp="1"/>
          </p:cNvSpPr>
          <p:nvPr>
            <p:ph idx="1"/>
          </p:nvPr>
        </p:nvSpPr>
        <p:spPr/>
        <p:txBody>
          <a:bodyPr/>
          <a:lstStyle/>
          <a:p>
            <a:pPr marL="0" indent="0">
              <a:buNone/>
            </a:pPr>
            <a:r>
              <a:rPr lang="en-GB" sz="2400" dirty="0"/>
              <a:t>Whittington, R., </a:t>
            </a:r>
            <a:r>
              <a:rPr lang="en-GB" sz="2400" dirty="0" err="1"/>
              <a:t>Regnér</a:t>
            </a:r>
            <a:r>
              <a:rPr lang="en-GB" sz="2400" dirty="0"/>
              <a:t>, P., Angwin, D., Johnson, G., &amp; Scholes, K. (2023). </a:t>
            </a:r>
            <a:r>
              <a:rPr lang="en-GB" sz="2400" i="1" dirty="0"/>
              <a:t>Exploring strategy: Text and cases</a:t>
            </a:r>
            <a:r>
              <a:rPr lang="en-GB" sz="2400" dirty="0"/>
              <a:t> (13th ed.). Pearson.</a:t>
            </a:r>
          </a:p>
        </p:txBody>
      </p:sp>
      <p:sp>
        <p:nvSpPr>
          <p:cNvPr id="4" name="Footer Placeholder 3">
            <a:extLst>
              <a:ext uri="{FF2B5EF4-FFF2-40B4-BE49-F238E27FC236}">
                <a16:creationId xmlns:a16="http://schemas.microsoft.com/office/drawing/2014/main" id="{3DC10F91-E713-9B10-A3F7-22AA4768834E}"/>
              </a:ext>
            </a:extLst>
          </p:cNvPr>
          <p:cNvSpPr>
            <a:spLocks noGrp="1"/>
          </p:cNvSpPr>
          <p:nvPr>
            <p:ph type="ftr" sz="quarter" idx="11"/>
          </p:nvPr>
        </p:nvSpPr>
        <p:spPr/>
        <p:txBody>
          <a:bodyPr/>
          <a:lstStyle/>
          <a:p>
            <a:pPr>
              <a:defRPr/>
            </a:pPr>
            <a:endParaRPr lang="en-GB"/>
          </a:p>
        </p:txBody>
      </p:sp>
    </p:spTree>
    <p:extLst>
      <p:ext uri="{BB962C8B-B14F-4D97-AF65-F5344CB8AC3E}">
        <p14:creationId xmlns:p14="http://schemas.microsoft.com/office/powerpoint/2010/main" val="136382949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8"/>
  <p:tag name="MMPROD_UIDATA" val="&lt;database version=&quot;6.0&quot;&gt;&lt;object type=&quot;1&quot; unique_id=&quot;10001&quot;&gt;&lt;object type=&quot;8&quot; unique_id=&quot;10002&quot;&gt;&lt;/object&gt;&lt;object type=&quot;2&quot; unique_id=&quot;10003&quot;&gt;&lt;object type=&quot;3&quot; unique_id=&quot;10005&quot;&gt;&lt;property id=&quot;20148&quot; value=&quot;5&quot;/&gt;&lt;property id=&quot;20300&quot; value=&quot;Slide 2 - &amp;quot;Learning outcomes&amp;quot;&quot;/&gt;&lt;property id=&quot;20307&quot; value=&quot;260&quot;/&gt;&lt;/object&gt;&lt;object type=&quot;3&quot; unique_id=&quot;10006&quot;&gt;&lt;property id=&quot;20148&quot; value=&quot;5&quot;/&gt;&lt;property id=&quot;20300&quot; value=&quot;Slide 3 - &amp;quot;Definitions of strategy&amp;quot;&quot;/&gt;&lt;property id=&quot;20307&quot; value=&quot;261&quot;/&gt;&lt;/object&gt;&lt;object type=&quot;3&quot; unique_id=&quot;10008&quot;&gt;&lt;property id=&quot;20148&quot; value=&quot;5&quot;/&gt;&lt;property id=&quot;20300&quot; value=&quot;Slide 4&quot;/&gt;&lt;property id=&quot;20307&quot; value=&quot;303&quot;/&gt;&lt;/object&gt;&lt;object type=&quot;3&quot; unique_id=&quot;10009&quot;&gt;&lt;property id=&quot;20148&quot; value=&quot;5&quot;/&gt;&lt;property id=&quot;20300&quot; value=&quot;Slide 5 - &amp;quot;Three horizons for strategy (1 of 2)&amp;quot;&quot;/&gt;&lt;property id=&quot;20307&quot; value=&quot;263&quot;/&gt;&lt;/object&gt;&lt;object type=&quot;3&quot; unique_id=&quot;10010&quot;&gt;&lt;property id=&quot;20148&quot; value=&quot;5&quot;/&gt;&lt;property id=&quot;20300&quot; value=&quot;Slide 6 - &amp;quot;Three horizons for strategy (2 of 2)&amp;quot;&quot;/&gt;&lt;property id=&quot;20307&quot; value=&quot;264&quot;/&gt;&lt;/object&gt;&lt;object type=&quot;3&quot; unique_id=&quot;10011&quot;&gt;&lt;property id=&quot;20148&quot; value=&quot;5&quot;/&gt;&lt;property id=&quot;20300&quot; value=&quot;Slide 7 - &amp;quot;Stakeholders&amp;quot;&quot;/&gt;&lt;property id=&quot;20307&quot; value=&quot;265&quot;/&gt;&lt;/object&gt;&lt;object type=&quot;3&quot; unique_id=&quot;10012&quot;&gt;&lt;property id=&quot;20148&quot; value=&quot;5&quot;/&gt;&lt;property id=&quot;20300&quot; value=&quot;Slide 13 - &amp;quot;Levels of strategy (1 of 2)&amp;quot;&quot;/&gt;&lt;property id=&quot;20307&quot; value=&quot;267&quot;/&gt;&lt;/object&gt;&lt;object type=&quot;3&quot; unique_id=&quot;10013&quot;&gt;&lt;property id=&quot;20148&quot; value=&quot;5&quot;/&gt;&lt;property id=&quot;20300&quot; value=&quot;Slide 14 - &amp;quot;Levels of strategy (2 of 2)&amp;quot;&quot;/&gt;&lt;property id=&quot;20307&quot; value=&quot;301&quot;/&gt;&lt;/object&gt;&lt;object type=&quot;3&quot; unique_id=&quot;10020&quot;&gt;&lt;property id=&quot;20148&quot; value=&quot;5&quot;/&gt;&lt;property id=&quot;20300&quot; value=&quot;Slide 17 - &amp;quot;Strategic position (1 of 3)&amp;quot;&quot;/&gt;&lt;property id=&quot;20307&quot; value=&quot;272&quot;/&gt;&lt;/object&gt;&lt;object type=&quot;3&quot; unique_id=&quot;10021&quot;&gt;&lt;property id=&quot;20148&quot; value=&quot;5&quot;/&gt;&lt;property id=&quot;20300&quot; value=&quot;Slide 18 - &amp;quot;Strategic position (2 of 3)&amp;quot;&quot;/&gt;&lt;property id=&quot;20307&quot; value=&quot;275&quot;/&gt;&lt;/object&gt;&lt;object type=&quot;3&quot; unique_id=&quot;10022&quot;&gt;&lt;property id=&quot;20148&quot; value=&quot;5&quot;/&gt;&lt;property id=&quot;20300&quot; value=&quot;Slide 19 - &amp;quot;Strategic position (3 of 3)&amp;quot;&quot;/&gt;&lt;property id=&quot;20307&quot; value=&quot;274&quot;/&gt;&lt;/object&gt;&lt;object type=&quot;3&quot; unique_id=&quot;10023&quot;&gt;&lt;property id=&quot;20148&quot; value=&quot;5&quot;/&gt;&lt;property id=&quot;20300&quot; value=&quot;Slide 20 - &amp;quot;Strategic choices (1 of 3)&amp;quot;&quot;/&gt;&lt;property id=&quot;20307&quot; value=&quot;276&quot;/&gt;&lt;/object&gt;&lt;object type=&quot;3&quot; unique_id=&quot;10024&quot;&gt;&lt;property id=&quot;20148&quot; value=&quot;5&quot;/&gt;&lt;property id=&quot;20300&quot; value=&quot;Slide 21 - &amp;quot;Strategic choices (2 of 3)&amp;quot;&quot;/&gt;&lt;property id=&quot;20307&quot; value=&quot;278&quot;/&gt;&lt;/object&gt;&lt;object type=&quot;3&quot; unique_id=&quot;10025&quot;&gt;&lt;property id=&quot;20148&quot; value=&quot;5&quot;/&gt;&lt;property id=&quot;20300&quot; value=&quot;Slide 22 - &amp;quot;Strategic choices (3 of 3)&amp;quot;&quot;/&gt;&lt;property id=&quot;20307&quot; value=&quot;279&quot;/&gt;&lt;/object&gt;&lt;object type=&quot;3&quot; unique_id=&quot;10026&quot;&gt;&lt;property id=&quot;20148&quot; value=&quot;5&quot;/&gt;&lt;property id=&quot;20300&quot; value=&quot;Slide 23 - &amp;quot;Strategy in action (1 of 3)&amp;quot;&quot;/&gt;&lt;property id=&quot;20307&quot; value=&quot;280&quot;/&gt;&lt;/object&gt;&lt;object type=&quot;3&quot; unique_id=&quot;10027&quot;&gt;&lt;property id=&quot;20148&quot; value=&quot;5&quot;/&gt;&lt;property id=&quot;20300&quot; value=&quot;Slide 24 - &amp;quot;Strategy in action (2 of 3)&amp;quot;&quot;/&gt;&lt;property id=&quot;20307&quot; value=&quot;282&quot;/&gt;&lt;/object&gt;&lt;object type=&quot;3&quot; unique_id=&quot;10028&quot;&gt;&lt;property id=&quot;20148&quot; value=&quot;5&quot;/&gt;&lt;property id=&quot;20300&quot; value=&quot;Slide 25 - &amp;quot;Strategy in action (3 of 3)&amp;quot;&quot;/&gt;&lt;property id=&quot;20307&quot; value=&quot;284&quot;/&gt;&lt;/object&gt;&lt;object type=&quot;3&quot; unique_id=&quot;10029&quot;&gt;&lt;property id=&quot;20148&quot; value=&quot;5&quot;/&gt;&lt;property id=&quot;20300&quot; value=&quot;Slide 31 - &amp;quot;Exploring strategy in different contexts&amp;quot;&quot;/&gt;&lt;property id=&quot;20307&quot; value=&quot;285&quot;/&gt;&lt;/object&gt;&lt;object type=&quot;3&quot; unique_id=&quot;10037&quot;&gt;&lt;property id=&quot;20148&quot; value=&quot;5&quot;/&gt;&lt;property id=&quot;20300&quot; value=&quot;Slide 32 - &amp;quot;Summary (1 of 3)&amp;quot;&quot;/&gt;&lt;property id=&quot;20307&quot; value=&quot;297&quot;/&gt;&lt;/object&gt;&lt;object type=&quot;3&quot; unique_id=&quot;10038&quot;&gt;&lt;property id=&quot;20148&quot; value=&quot;5&quot;/&gt;&lt;property id=&quot;20300&quot; value=&quot;Slide 33 - &amp;quot;Summary (2 of 3)&amp;quot;&quot;/&gt;&lt;property id=&quot;20307&quot; value=&quot;298&quot;/&gt;&lt;/object&gt;&lt;object type=&quot;3&quot; unique_id=&quot;10039&quot;&gt;&lt;property id=&quot;20148&quot; value=&quot;5&quot;/&gt;&lt;property id=&quot;20300&quot; value=&quot;Slide 15 - &amp;quot;The exploring strategy framework&amp;quot;&quot;/&gt;&lt;property id=&quot;20307&quot; value=&quot;309&quot;/&gt;&lt;/object&gt;&lt;object type=&quot;3&quot; unique_id=&quot;10040&quot;&gt;&lt;property id=&quot;20148&quot; value=&quot;5&quot;/&gt;&lt;property id=&quot;20300&quot; value=&quot;Slide 26 - &amp;quot;The strategy checklist&amp;quot;&quot;/&gt;&lt;property id=&quot;20307&quot; value=&quot;318&quot;/&gt;&lt;/object&gt;&lt;object type=&quot;3&quot; unique_id=&quot;10041&quot;&gt;&lt;property id=&quot;20148&quot; value=&quot;5&quot;/&gt;&lt;property id=&quot;20300&quot; value=&quot;Slide 27 - &amp;quot;Working with strategy (1 of 2)&amp;quot;&quot;/&gt;&lt;property id=&quot;20307&quot; value=&quot;313&quot;/&gt;&lt;/object&gt;&lt;object type=&quot;3&quot; unique_id=&quot;10042&quot;&gt;&lt;property id=&quot;20148&quot; value=&quot;5&quot;/&gt;&lt;property id=&quot;20300&quot; value=&quot;Slide 28 - &amp;quot;Working with strategy (2 of 2)&amp;quot;&quot;/&gt;&lt;property id=&quot;20307&quot; value=&quot;314&quot;/&gt;&lt;/object&gt;&lt;object type=&quot;3&quot; unique_id=&quot;10043&quot;&gt;&lt;property id=&quot;20148&quot; value=&quot;5&quot;/&gt;&lt;property id=&quot;20300&quot; value=&quot;Slide 29 - &amp;quot;Strategy’s three branches (1 of 2)&amp;quot;&quot;/&gt;&lt;property id=&quot;20307&quot; value=&quot;315&quot;/&gt;&lt;/object&gt;&lt;object type=&quot;3&quot; unique_id=&quot;10044&quot;&gt;&lt;property id=&quot;20148&quot; value=&quot;5&quot;/&gt;&lt;property id=&quot;20300&quot; value=&quot;Slide 30 - &amp;quot;Strategy’s three branches (2 of 2)&amp;quot;&quot;/&gt;&lt;property id=&quot;20307&quot; value=&quot;317&quot;/&gt;&lt;/object&gt;&lt;object type=&quot;3&quot; unique_id=&quot;10086&quot;&gt;&lt;property id=&quot;20148&quot; value=&quot;5&quot;/&gt;&lt;property id=&quot;20300&quot; value=&quot;Slide 1 - &amp;quot;Exploring Strategy&amp;#x0D;&amp;#x0A;11th edition&amp;#x0D;&amp;#x0A;Text and Cases&amp;quot;&quot;/&gt;&lt;property id=&quot;20307&quot; value=&quot;332&quot;/&gt;&lt;/object&gt;&lt;object type=&quot;3&quot; unique_id=&quot;10087&quot;&gt;&lt;property id=&quot;20148&quot; value=&quot;5&quot;/&gt;&lt;property id=&quot;20300&quot; value=&quot;Slide 8 - &amp;quot;Mission statements&amp;quot;&quot;/&gt;&lt;property id=&quot;20307&quot; value=&quot;326&quot;/&gt;&lt;/object&gt;&lt;object type=&quot;3&quot; unique_id=&quot;10088&quot;&gt;&lt;property id=&quot;20148&quot; value=&quot;5&quot;/&gt;&lt;property id=&quot;20300&quot; value=&quot;Slide 9 - &amp;quot;Vision statements&amp;quot;&quot;/&gt;&lt;property id=&quot;20307&quot; value=&quot;327&quot;/&gt;&lt;/object&gt;&lt;object type=&quot;3&quot; unique_id=&quot;10089&quot;&gt;&lt;property id=&quot;20148&quot; value=&quot;5&quot;/&gt;&lt;property id=&quot;20300&quot; value=&quot;Slide 10 - &amp;quot;Statement of values&amp;quot;&quot;/&gt;&lt;property id=&quot;20307&quot; value=&quot;328&quot;/&gt;&lt;/object&gt;&lt;object type=&quot;3&quot; unique_id=&quot;10090&quot;&gt;&lt;property id=&quot;20148&quot; value=&quot;5&quot;/&gt;&lt;property id=&quot;20300&quot; value=&quot;Slide 11 - &amp;quot;Statement of objectives&amp;quot;&quot;/&gt;&lt;property id=&quot;20307&quot; value=&quot;329&quot;/&gt;&lt;/object&gt;&lt;object type=&quot;3&quot; unique_id=&quot;10091&quot;&gt;&lt;property id=&quot;20148&quot; value=&quot;5&quot;/&gt;&lt;property id=&quot;20300&quot; value=&quot;Slide 12 - &amp;quot;Strategy statements&amp;quot;&quot;/&gt;&lt;property id=&quot;20307&quot; value=&quot;330&quot;/&gt;&lt;/object&gt;&lt;object type=&quot;3&quot; unique_id=&quot;10092&quot;&gt;&lt;property id=&quot;20148&quot; value=&quot;5&quot;/&gt;&lt;property id=&quot;20300&quot; value=&quot;Slide 16 - &amp;quot;The exploring strategy framework&amp;quot;&quot;/&gt;&lt;property id=&quot;20307&quot; value=&quot;331&quot;/&gt;&lt;/object&gt;&lt;object type=&quot;3&quot; unique_id=&quot;10093&quot;&gt;&lt;property id=&quot;20148&quot; value=&quot;5&quot;/&gt;&lt;property id=&quot;20300&quot; value=&quot;Slide 34 - &amp;quot;Summary (3 of 3)&amp;quot;&quot;/&gt;&lt;property id=&quot;20307&quot; value=&quot;325&quot;/&gt;&lt;/object&gt;&lt;/object&gt;&lt;/object&gt;&lt;/database&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15889</TotalTime>
  <Words>5874</Words>
  <Application>Microsoft Office PowerPoint</Application>
  <PresentationFormat>On-screen Show (4:3)</PresentationFormat>
  <Paragraphs>120</Paragraphs>
  <Slides>7</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Calibri</vt:lpstr>
      <vt:lpstr>Office Theme</vt:lpstr>
      <vt:lpstr>PowerPoint Presentation</vt:lpstr>
      <vt:lpstr>PowerPoint Presentation</vt:lpstr>
      <vt:lpstr>Figure 14.1 Deliberate and emergent strategy development</vt:lpstr>
      <vt:lpstr>Figure 14.2 A continuum of emergent strategy development processes</vt:lpstr>
      <vt:lpstr>Figure 14.3 Strategy development as the result of structures and systems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Introducing Strategy</dc:title>
  <dc:creator>steve</dc:creator>
  <cp:lastModifiedBy>Anthony Burns</cp:lastModifiedBy>
  <cp:revision>681</cp:revision>
  <dcterms:created xsi:type="dcterms:W3CDTF">2010-08-16T10:49:47Z</dcterms:created>
  <dcterms:modified xsi:type="dcterms:W3CDTF">2026-09-24T17:11:03Z</dcterms:modified>
</cp:coreProperties>
</file>