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D1669C-E27F-44BB-811A-7E761A0E6773}" v="333" dt="2022-07-05T23:15:25.4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6" d="100"/>
          <a:sy n="116" d="100"/>
        </p:scale>
        <p:origin x="108" y="3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1DB081-191C-489A-9543-2DFB591F1FDA}" type="datetimeFigureOut">
              <a:t>7/10/2022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108089-56C8-4493-BE9E-71FEB4F6D37B}" type="slidenum">
              <a:t>‹#›</a:t>
            </a:fld>
            <a:endParaRPr lang="en-US"/>
          </a:p>
        </p:txBody>
      </p:sp>
    </p:spTree>
    <p:extLst>
      <p:ext uri="{BB962C8B-B14F-4D97-AF65-F5344CB8AC3E}">
        <p14:creationId xmlns:p14="http://schemas.microsoft.com/office/powerpoint/2010/main" val="241935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a:t>
            </a:r>
            <a:endParaRPr lang="en-US"/>
          </a:p>
          <a:p>
            <a:r>
              <a:rPr lang="en-US" dirty="0"/>
              <a:t>Nursing in the health care system makes up most of the body in the staff unit. Shortage of these nurses can be jeopardizing the health care quality for the patients. There has been a global shortage of nursing staff that has challenged the provisions of sustainable health and a well-qualified health workforce for meeting the needs of patients. UK has been impacted by this complex problem of nurse shortage that has led their NHS healthcare and community services to face different challenges. The country has to consider plans for meeting the minimal staff needs of the healthcare community. The report will analyze this issue of shortage and provide how it impacts the country and essentially which solution can help to reduce it. </a:t>
            </a:r>
            <a:endParaRPr lang="en-US" dirty="0">
              <a:cs typeface="Calibri"/>
            </a:endParaRPr>
          </a:p>
        </p:txBody>
      </p:sp>
      <p:sp>
        <p:nvSpPr>
          <p:cNvPr id="4" name="Slide Number Placeholder 3"/>
          <p:cNvSpPr>
            <a:spLocks noGrp="1"/>
          </p:cNvSpPr>
          <p:nvPr>
            <p:ph type="sldNum" sz="quarter" idx="5"/>
          </p:nvPr>
        </p:nvSpPr>
        <p:spPr/>
        <p:txBody>
          <a:bodyPr/>
          <a:lstStyle/>
          <a:p>
            <a:fld id="{70108089-56C8-4493-BE9E-71FEB4F6D37B}" type="slidenum">
              <a:t>2</a:t>
            </a:fld>
            <a:endParaRPr lang="en-US"/>
          </a:p>
        </p:txBody>
      </p:sp>
    </p:spTree>
    <p:extLst>
      <p:ext uri="{BB962C8B-B14F-4D97-AF65-F5344CB8AC3E}">
        <p14:creationId xmlns:p14="http://schemas.microsoft.com/office/powerpoint/2010/main" val="3411887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Impact of Staff Shortage as a Complex Problem </a:t>
            </a:r>
          </a:p>
          <a:p>
            <a:r>
              <a:rPr lang="en-US" dirty="0"/>
              <a:t>Across NHS, there are many critical issues because of the shortage of staff on their services which is hindering their efforts in tacking the improvement of services accessed or major care backlogs. The new surveys show that UK’s health leaders are saying the government should be considering proposing amendments for strengthening the plans of healthcare staff. The problem will impose a threat to the supply of workforce for the next 5-10 years because of the increasing burnout effect that reduces the morale of nursing staff. Such uncertainties will be making it take longer for meeting the stretching of recovery from the backlogs and reducing the waiting time for patients. It will lead to negative impacts on the quality of care (AL‐</a:t>
            </a:r>
            <a:r>
              <a:rPr lang="en-US" dirty="0" err="1"/>
              <a:t>Abrrow</a:t>
            </a:r>
            <a:r>
              <a:rPr lang="en-US" dirty="0"/>
              <a:t> et al., 2021). </a:t>
            </a:r>
            <a:endParaRPr lang="en-US" dirty="0">
              <a:cs typeface="Calibri"/>
            </a:endParaRPr>
          </a:p>
          <a:p>
            <a:r>
              <a:rPr lang="en-US" dirty="0"/>
              <a:t>Healthcare work has been notoriously undervalued in the world. UK’s healthcare profession on the lowest paid and it is found that 3/4th of workers are earning less than the living wager. The employees and home-based care people indeed demand more from the profession. There had been an increase in the unpaid working time and the sector did not offer a travel allowance to workers for home caretakers. It has been monitored that home service employees had to ensure they were paid directly. They were mostly skipped on home services as they were not present in the firm. </a:t>
            </a:r>
          </a:p>
          <a:p>
            <a:r>
              <a:rPr lang="en-US" dirty="0"/>
              <a:t>Study shows that 55% of the healthcare workers have delivered their services as per the agreed terms without asking for more benefits. The shortage of employees had led the sector to face critical issues in management, service, operations, and others (Nyashanu et al., 2022). It caused the services to be doubled for the remaining employees which became more reasons for people to leave the profession. It has caused the British Economy to suffer because of a lack of medical services. </a:t>
            </a:r>
          </a:p>
        </p:txBody>
      </p:sp>
      <p:sp>
        <p:nvSpPr>
          <p:cNvPr id="4" name="Slide Number Placeholder 3"/>
          <p:cNvSpPr>
            <a:spLocks noGrp="1"/>
          </p:cNvSpPr>
          <p:nvPr>
            <p:ph type="sldNum" sz="quarter" idx="5"/>
          </p:nvPr>
        </p:nvSpPr>
        <p:spPr/>
        <p:txBody>
          <a:bodyPr/>
          <a:lstStyle/>
          <a:p>
            <a:fld id="{70108089-56C8-4493-BE9E-71FEB4F6D37B}" type="slidenum">
              <a:t>3</a:t>
            </a:fld>
            <a:endParaRPr lang="en-US"/>
          </a:p>
        </p:txBody>
      </p:sp>
    </p:spTree>
    <p:extLst>
      <p:ext uri="{BB962C8B-B14F-4D97-AF65-F5344CB8AC3E}">
        <p14:creationId xmlns:p14="http://schemas.microsoft.com/office/powerpoint/2010/main" val="1054783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Brexit-Effect on Healthcare Staff Shortage </a:t>
            </a:r>
          </a:p>
          <a:p>
            <a:r>
              <a:rPr lang="en-US" dirty="0"/>
              <a:t>The migrants are very important to the NHS hospitals and healthcare communities. In 2020-21, 22% of the employees were migrants. These staff workers were coming from different parts of the world including Europe. The immigration policies of Brexit limited the worker’s access which caused “Low-Skilled” employee issues in the country (</a:t>
            </a:r>
            <a:r>
              <a:rPr lang="en-US" dirty="0" err="1"/>
              <a:t>Chervoni</a:t>
            </a:r>
            <a:r>
              <a:rPr lang="en-US" dirty="0"/>
              <a:t>-Knapp, 2022). The number of workers was the following: </a:t>
            </a:r>
            <a:endParaRPr lang="en-US" dirty="0">
              <a:cs typeface="Calibri"/>
            </a:endParaRPr>
          </a:p>
          <a:p>
            <a:r>
              <a:rPr lang="en-US" dirty="0"/>
              <a:t>It can be said that Brexit is one of the reasons for the current shortage. The health service in the country has observed a great declination in European staff number who were coming to the UK after 2016. There complex issue of staff workers caused the care sector is becoming less striking. The nurses of Europe fell in number for long-term services because of it. The policies of Brexit gave the UK the condition to have the highest rate of vacancies in the healthcare sector which reduced the efficiencies of the business. The negative impacts of the staff shortage had faced notable changes in the direct roles of the nurses. </a:t>
            </a:r>
          </a:p>
        </p:txBody>
      </p:sp>
      <p:sp>
        <p:nvSpPr>
          <p:cNvPr id="4" name="Slide Number Placeholder 3"/>
          <p:cNvSpPr>
            <a:spLocks noGrp="1"/>
          </p:cNvSpPr>
          <p:nvPr>
            <p:ph type="sldNum" sz="quarter" idx="5"/>
          </p:nvPr>
        </p:nvSpPr>
        <p:spPr/>
        <p:txBody>
          <a:bodyPr/>
          <a:lstStyle/>
          <a:p>
            <a:fld id="{70108089-56C8-4493-BE9E-71FEB4F6D37B}" type="slidenum">
              <a:t>4</a:t>
            </a:fld>
            <a:endParaRPr lang="en-US"/>
          </a:p>
        </p:txBody>
      </p:sp>
    </p:spTree>
    <p:extLst>
      <p:ext uri="{BB962C8B-B14F-4D97-AF65-F5344CB8AC3E}">
        <p14:creationId xmlns:p14="http://schemas.microsoft.com/office/powerpoint/2010/main" val="1089096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PESTLE Analysis for Factors Contributing to Complex Problem </a:t>
            </a:r>
          </a:p>
          <a:p>
            <a:r>
              <a:rPr lang="en-US" dirty="0"/>
              <a:t>The following factors of PESTLE analysis are observed in the healthcare sector: </a:t>
            </a:r>
          </a:p>
          <a:p>
            <a:r>
              <a:rPr lang="en-US" dirty="0"/>
              <a:t>  </a:t>
            </a:r>
          </a:p>
          <a:p>
            <a:r>
              <a:rPr lang="en-US" dirty="0"/>
              <a:t>Political Factors </a:t>
            </a:r>
          </a:p>
          <a:p>
            <a:r>
              <a:rPr lang="en-US" dirty="0"/>
              <a:t>Brexit Uncertainties </a:t>
            </a:r>
          </a:p>
          <a:p>
            <a:r>
              <a:rPr lang="en-US" dirty="0"/>
              <a:t>Brexit had a huge impact on the change in politics for the staff shortage in NHS of UK. Their decision to separate from the European Union has set up various consequences that had been widespread in society. These included the NHS staff shortage to become public institutions. Different articles were published which speculate on the impact of Brexit on the NHS. These political policies had brought uncertainties to the surroundings of how equipment and medications were originating in Europe. The biggest issue of staff shortage caused many medical professionals to be replaced by international immigrants from different countries. This made the NHS less accepting of the national employees and fewer opportunities which has caused various issues of staff shortage in the country (Winter et al., 2020). </a:t>
            </a:r>
          </a:p>
          <a:p>
            <a:r>
              <a:rPr lang="en-US" dirty="0"/>
              <a:t>  </a:t>
            </a:r>
          </a:p>
          <a:p>
            <a:r>
              <a:rPr lang="en-US" dirty="0"/>
              <a:t>Economic Factors </a:t>
            </a:r>
          </a:p>
          <a:p>
            <a:r>
              <a:rPr lang="en-US" dirty="0"/>
              <a:t>Economy Downturn </a:t>
            </a:r>
          </a:p>
          <a:p>
            <a:r>
              <a:rPr lang="en-US" dirty="0"/>
              <a:t>The UK had been facing financial crises which led them to experience a downturn in their economy. The country was not immune to economic issues that caused setbacks in the NHS and healthcare system of the country. The downturn of the economy impacted the survival of employees in the NHS difficult as most people were not offered the pay they were deserving of. This caused discrimination and demotivation to occur among the workers in the country and forced them to leave the sector (Zhang et al., 2020). The downturn of the economy had been the biggest reason as most workers needed enough to afford a good living standard which was not provided by the government of the country. The quality of the services NHS was highly impacted as the economy was not able to provide all the resources that were needed by the nursing staff to fulfill the needs of patients. </a:t>
            </a:r>
          </a:p>
          <a:p>
            <a:r>
              <a:rPr lang="en-US" dirty="0"/>
              <a:t>  </a:t>
            </a:r>
          </a:p>
          <a:p>
            <a:r>
              <a:rPr lang="en-US" dirty="0"/>
              <a:t>Austerity Measures </a:t>
            </a:r>
          </a:p>
          <a:p>
            <a:r>
              <a:rPr lang="en-US" dirty="0"/>
              <a:t>The responses to the economic downturns in the UK had been causing many challenges and the government had to face the issue of austerity measures aimed at cutting public sector spending. When NHS was not directly offered the funds required for providing services, the employees in the sector could not work properly and were forced to leave the public sectors of healthcare due to money problems. </a:t>
            </a:r>
          </a:p>
          <a:p>
            <a:r>
              <a:rPr lang="en-US" dirty="0"/>
              <a:t>  </a:t>
            </a:r>
          </a:p>
          <a:p>
            <a:r>
              <a:rPr lang="en-US" dirty="0"/>
              <a:t>Social Factors </a:t>
            </a:r>
          </a:p>
          <a:p>
            <a:r>
              <a:rPr lang="en-US" dirty="0"/>
              <a:t>Aging Population </a:t>
            </a:r>
          </a:p>
          <a:p>
            <a:r>
              <a:rPr lang="en-US" dirty="0"/>
              <a:t>The phenomenon of the aging population has been very common all over the world. The aging population serves as a biased client in the NHS and healthcare system. It is common to see that old aged people are more affected by health problems in the world. But as more old-aged people are being admitted to the NHS hospitals, their illnesses are usually at a higher level which is expensive to treat and care for (Combes et al., 2018). This raises issues of funds which are directly impacting the salaries of employees which is a reason for staff shortage. </a:t>
            </a:r>
          </a:p>
          <a:p>
            <a:r>
              <a:rPr lang="en-US" dirty="0"/>
              <a:t>  </a:t>
            </a:r>
          </a:p>
          <a:p>
            <a:r>
              <a:rPr lang="en-US" dirty="0"/>
              <a:t>Higher Expectations of Patients </a:t>
            </a:r>
          </a:p>
          <a:p>
            <a:r>
              <a:rPr lang="en-US" dirty="0"/>
              <a:t>Patients are the main clients in the NHS and healthcare system. They have improved their sense of education and are demanding more services from healthcare workers. The patients know a lot about the treatment options which are better for their sickness and have become picky with the treatment process. These issues lead the healthcare professionals to not become to communicate with the patients which makes them negative impact on their reputations and services. It is the reason for leaving their positions in NHS and changing their professions. </a:t>
            </a:r>
          </a:p>
          <a:p>
            <a:r>
              <a:rPr lang="en-US" dirty="0"/>
              <a:t>  </a:t>
            </a:r>
          </a:p>
          <a:p>
            <a:r>
              <a:rPr lang="en-US" dirty="0"/>
              <a:t>Technological Factors </a:t>
            </a:r>
          </a:p>
          <a:p>
            <a:r>
              <a:rPr lang="en-US" dirty="0"/>
              <a:t>Digital Healthcare </a:t>
            </a:r>
          </a:p>
          <a:p>
            <a:r>
              <a:rPr lang="en-US" dirty="0"/>
              <a:t>Since the implementation of technology in the NHS and healthcare system, there are many positive changes in the sector. These machines and technologies have changed the system of the workforce in the country. Implementation of these technologies has made a major change in the healthcare system in the world which forced many of the operations and tasks to be performed automatically. These automated machines operate on technologies that replaced the need for a workforce in the sector. </a:t>
            </a:r>
          </a:p>
          <a:p>
            <a:r>
              <a:rPr lang="en-US" dirty="0"/>
              <a:t>  </a:t>
            </a:r>
          </a:p>
          <a:p>
            <a:r>
              <a:rPr lang="en-US" dirty="0"/>
              <a:t>Advanced Equipment </a:t>
            </a:r>
          </a:p>
          <a:p>
            <a:r>
              <a:rPr lang="en-US" dirty="0"/>
              <a:t>Since most of the medical professionals were the people who qualified in the old era. Modern technologies became complex tasks to operate. These equipment and tools are difficult to understand by such professionals and are important to adapt in the workplace at NHS and the healthcare system. If these technical changes are not made in the healthcare system in the UK, it will face many current issues of survival. So adapting to the new and advanced technologies caused the employees to leave work because of a lack of skills and knowledge to operate them (Poller et al., 2020). </a:t>
            </a:r>
          </a:p>
          <a:p>
            <a:r>
              <a:rPr lang="en-US" dirty="0"/>
              <a:t>  </a:t>
            </a:r>
          </a:p>
          <a:p>
            <a:r>
              <a:rPr lang="en-US" dirty="0"/>
              <a:t>Legal Factors </a:t>
            </a:r>
          </a:p>
          <a:p>
            <a:r>
              <a:rPr lang="en-US" dirty="0"/>
              <a:t>Litigation </a:t>
            </a:r>
          </a:p>
          <a:p>
            <a:r>
              <a:rPr lang="en-US" dirty="0"/>
              <a:t>One of the most growing trends in the world is “Litigation” in any sort of NHS circumstances. The sector of healthcare observed that the patients are not satisfied with the quality of services which has taken their retribution under the court. It is a type of phenomenon that is no stranger to the UK's NHS (Gohar et al., 2020). There had been an increasing number of lawsuits against healthcare employees and staff which has faced an upward trend that visualizes no stopping sign. The healthcare body has to face a hefty expense and invest more in its legal defense of payout settlements. </a:t>
            </a:r>
          </a:p>
          <a:p>
            <a:r>
              <a:rPr lang="en-US" dirty="0"/>
              <a:t>  </a:t>
            </a:r>
          </a:p>
          <a:p>
            <a:r>
              <a:rPr lang="en-US" dirty="0"/>
              <a:t>Environmental Factors </a:t>
            </a:r>
          </a:p>
          <a:p>
            <a:r>
              <a:rPr lang="en-US" dirty="0"/>
              <a:t>Areal Diseases </a:t>
            </a:r>
          </a:p>
          <a:p>
            <a:r>
              <a:rPr lang="en-US" dirty="0"/>
              <a:t>During the recent pandemic when there was a high impact of the areal virus in the world. The staff shortage occurred to keep people safe from the environment which was built in the healthcare sector in the country. </a:t>
            </a:r>
          </a:p>
        </p:txBody>
      </p:sp>
      <p:sp>
        <p:nvSpPr>
          <p:cNvPr id="4" name="Slide Number Placeholder 3"/>
          <p:cNvSpPr>
            <a:spLocks noGrp="1"/>
          </p:cNvSpPr>
          <p:nvPr>
            <p:ph type="sldNum" sz="quarter" idx="5"/>
          </p:nvPr>
        </p:nvSpPr>
        <p:spPr/>
        <p:txBody>
          <a:bodyPr/>
          <a:lstStyle/>
          <a:p>
            <a:fld id="{70108089-56C8-4493-BE9E-71FEB4F6D37B}" type="slidenum">
              <a:t>5</a:t>
            </a:fld>
            <a:endParaRPr lang="en-US"/>
          </a:p>
        </p:txBody>
      </p:sp>
    </p:spTree>
    <p:extLst>
      <p:ext uri="{BB962C8B-B14F-4D97-AF65-F5344CB8AC3E}">
        <p14:creationId xmlns:p14="http://schemas.microsoft.com/office/powerpoint/2010/main" val="3484788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Alternative Solutions to Absenteeism of Staff in NHS </a:t>
            </a:r>
          </a:p>
          <a:p>
            <a:r>
              <a:rPr lang="en-US" dirty="0"/>
              <a:t>Offering Better Working Hours </a:t>
            </a:r>
          </a:p>
          <a:p>
            <a:r>
              <a:rPr lang="en-US" dirty="0"/>
              <a:t>It is the quickest and easiest strategy for solving staff shortage issues. The healthcare system can reduce shifts and hire more people to get trained and work. A good working hour will boost employee retention morale in healthcare (Leite et al., 2022). </a:t>
            </a:r>
          </a:p>
          <a:p>
            <a:r>
              <a:rPr lang="en-US" dirty="0"/>
              <a:t>  </a:t>
            </a:r>
          </a:p>
          <a:p>
            <a:r>
              <a:rPr lang="en-US" dirty="0"/>
              <a:t>Training and Development </a:t>
            </a:r>
            <a:endParaRPr lang="en-US" dirty="0">
              <a:cs typeface="Calibri"/>
            </a:endParaRPr>
          </a:p>
          <a:p>
            <a:r>
              <a:rPr lang="en-US" dirty="0"/>
              <a:t>The shortage of staff mainly occurs because of a bad pay structure or lack of skills. The government will have to set up different plans which ensure that workers are sharpened and taught the skills of facing any challenge or issue. It will ensure their NHS and healthcare retention in the country. </a:t>
            </a:r>
          </a:p>
          <a:p>
            <a:r>
              <a:rPr lang="en-US" dirty="0"/>
              <a:t>  </a:t>
            </a:r>
            <a:endParaRPr lang="en-US" dirty="0">
              <a:cs typeface="Calibri"/>
            </a:endParaRPr>
          </a:p>
          <a:p>
            <a:r>
              <a:rPr lang="en-US" dirty="0"/>
              <a:t>Using Technology </a:t>
            </a:r>
          </a:p>
          <a:p>
            <a:r>
              <a:rPr lang="en-US" dirty="0"/>
              <a:t>To make the workflow easy for the employees, the healthcare system will have to adapt the technologies to make the treatment process easier. They can update their equipment maintenance, inventory, staff reliability, and checklist through technology. </a:t>
            </a:r>
          </a:p>
          <a:p>
            <a:r>
              <a:rPr lang="en-US" dirty="0"/>
              <a:t>  </a:t>
            </a:r>
            <a:endParaRPr lang="en-US" dirty="0">
              <a:cs typeface="Calibri"/>
            </a:endParaRPr>
          </a:p>
          <a:p>
            <a:r>
              <a:rPr lang="en-US" dirty="0"/>
              <a:t>Ensuring Better Work Conditions </a:t>
            </a:r>
          </a:p>
          <a:p>
            <a:r>
              <a:rPr lang="en-US" dirty="0"/>
              <a:t>The work environment matters the most with employee retention. The NHS will have to come up with strategies to enhance the work environment. They will have to make sure that the lives of workers in the healthcare system are secured (</a:t>
            </a:r>
            <a:r>
              <a:rPr lang="en-US" dirty="0" err="1"/>
              <a:t>Marć</a:t>
            </a:r>
            <a:r>
              <a:rPr lang="en-US" dirty="0"/>
              <a:t> et al., 2019). When they feel comfortable in the workplace, the morale of the employees is boosted and they face motivation to tackle the upcoming challenges and issues in the workplace. </a:t>
            </a:r>
          </a:p>
          <a:p>
            <a:r>
              <a:rPr lang="en-US" dirty="0"/>
              <a:t>  </a:t>
            </a:r>
            <a:endParaRPr lang="en-US" dirty="0">
              <a:cs typeface="Calibri"/>
            </a:endParaRPr>
          </a:p>
          <a:p>
            <a:r>
              <a:rPr lang="en-US" dirty="0"/>
              <a:t>Increasing Wages </a:t>
            </a:r>
          </a:p>
          <a:p>
            <a:r>
              <a:rPr lang="en-US" dirty="0"/>
              <a:t>The final solution to staff shortage is that the government of the UK will have to focus on the pay structure of nursing staff and make changes to it. They will have to increase their basic salaries and offer benefits in place of their services. </a:t>
            </a:r>
          </a:p>
        </p:txBody>
      </p:sp>
      <p:sp>
        <p:nvSpPr>
          <p:cNvPr id="4" name="Slide Number Placeholder 3"/>
          <p:cNvSpPr>
            <a:spLocks noGrp="1"/>
          </p:cNvSpPr>
          <p:nvPr>
            <p:ph type="sldNum" sz="quarter" idx="5"/>
          </p:nvPr>
        </p:nvSpPr>
        <p:spPr/>
        <p:txBody>
          <a:bodyPr/>
          <a:lstStyle/>
          <a:p>
            <a:fld id="{70108089-56C8-4493-BE9E-71FEB4F6D37B}" type="slidenum">
              <a:t>7</a:t>
            </a:fld>
            <a:endParaRPr lang="en-US"/>
          </a:p>
        </p:txBody>
      </p:sp>
    </p:spTree>
    <p:extLst>
      <p:ext uri="{BB962C8B-B14F-4D97-AF65-F5344CB8AC3E}">
        <p14:creationId xmlns:p14="http://schemas.microsoft.com/office/powerpoint/2010/main" val="2588330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Recommended Solution for NHS in the UK </a:t>
            </a:r>
            <a:endParaRPr lang="en-US"/>
          </a:p>
          <a:p>
            <a:r>
              <a:rPr lang="en-US" dirty="0"/>
              <a:t>It is suggested from the above list that UK NHS and healthcare system should implement the increase in wagers of the healthcare workers. </a:t>
            </a:r>
          </a:p>
        </p:txBody>
      </p:sp>
      <p:sp>
        <p:nvSpPr>
          <p:cNvPr id="4" name="Slide Number Placeholder 3"/>
          <p:cNvSpPr>
            <a:spLocks noGrp="1"/>
          </p:cNvSpPr>
          <p:nvPr>
            <p:ph type="sldNum" sz="quarter" idx="5"/>
          </p:nvPr>
        </p:nvSpPr>
        <p:spPr/>
        <p:txBody>
          <a:bodyPr/>
          <a:lstStyle/>
          <a:p>
            <a:fld id="{70108089-56C8-4493-BE9E-71FEB4F6D37B}" type="slidenum">
              <a:t>8</a:t>
            </a:fld>
            <a:endParaRPr lang="en-US"/>
          </a:p>
        </p:txBody>
      </p:sp>
    </p:spTree>
    <p:extLst>
      <p:ext uri="{BB962C8B-B14F-4D97-AF65-F5344CB8AC3E}">
        <p14:creationId xmlns:p14="http://schemas.microsoft.com/office/powerpoint/2010/main" val="845070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Plan for Implementation of Decision </a:t>
            </a:r>
            <a:endParaRPr lang="en-US"/>
          </a:p>
          <a:p>
            <a:r>
              <a:rPr lang="en-US" dirty="0"/>
              <a:t>There is no need for an extensive plan to change the minimum wagers of the healthcare staff by the government. They will have to set up a pay structure as per the service or tasks the worker at NHS is placed at. The more severe the work might be, the better the structure of pay will be. This will have many benefits to the country as junior employees will seek forward to the employees and get motivated to excel in this career. </a:t>
            </a:r>
            <a:endParaRPr lang="en-US" dirty="0">
              <a:cs typeface="Calibri"/>
            </a:endParaRPr>
          </a:p>
        </p:txBody>
      </p:sp>
      <p:sp>
        <p:nvSpPr>
          <p:cNvPr id="4" name="Slide Number Placeholder 3"/>
          <p:cNvSpPr>
            <a:spLocks noGrp="1"/>
          </p:cNvSpPr>
          <p:nvPr>
            <p:ph type="sldNum" sz="quarter" idx="5"/>
          </p:nvPr>
        </p:nvSpPr>
        <p:spPr/>
        <p:txBody>
          <a:bodyPr/>
          <a:lstStyle/>
          <a:p>
            <a:fld id="{70108089-56C8-4493-BE9E-71FEB4F6D37B}" type="slidenum">
              <a:t>9</a:t>
            </a:fld>
            <a:endParaRPr lang="en-US"/>
          </a:p>
        </p:txBody>
      </p:sp>
    </p:spTree>
    <p:extLst>
      <p:ext uri="{BB962C8B-B14F-4D97-AF65-F5344CB8AC3E}">
        <p14:creationId xmlns:p14="http://schemas.microsoft.com/office/powerpoint/2010/main" val="38271140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0108089-56C8-4493-BE9E-71FEB4F6D37B}" type="slidenum">
              <a:t>10</a:t>
            </a:fld>
            <a:endParaRPr lang="en-US"/>
          </a:p>
        </p:txBody>
      </p:sp>
    </p:spTree>
    <p:extLst>
      <p:ext uri="{BB962C8B-B14F-4D97-AF65-F5344CB8AC3E}">
        <p14:creationId xmlns:p14="http://schemas.microsoft.com/office/powerpoint/2010/main" val="1605306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Conclusion</a:t>
            </a:r>
            <a:endParaRPr lang="en-US" dirty="0"/>
          </a:p>
          <a:p>
            <a:r>
              <a:rPr lang="en-US" dirty="0"/>
              <a:t>The study shows the importance of adequate staff in the NHS and healthcare system in the country and how their shortage can impact the quality of service. The stability of the workforce in the country will help in the reduction of direct and indirect costs of the sector which will set up opportunities for employee turnover (Nyashanu et al., 2022). The study provided the PESTLE analysis to show which factor is the reason for the decrease in the staff quantity in the country. The study finally recommended a solution that can help to enhance the workforce of the healthcare system in the country. </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70108089-56C8-4493-BE9E-71FEB4F6D37B}" type="slidenum">
              <a:t>11</a:t>
            </a:fld>
            <a:endParaRPr lang="en-US"/>
          </a:p>
        </p:txBody>
      </p:sp>
    </p:spTree>
    <p:extLst>
      <p:ext uri="{BB962C8B-B14F-4D97-AF65-F5344CB8AC3E}">
        <p14:creationId xmlns:p14="http://schemas.microsoft.com/office/powerpoint/2010/main" val="3023069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panose="020F0502020204030204"/>
              </a:rPr>
              <a:t>References</a:t>
            </a:r>
          </a:p>
          <a:p>
            <a:pPr>
              <a:buFont typeface="Arial"/>
              <a:buChar char="•"/>
            </a:pPr>
            <a:r>
              <a:rPr lang="en-US" dirty="0"/>
              <a:t>AL‐</a:t>
            </a:r>
            <a:r>
              <a:rPr lang="en-US" dirty="0" err="1"/>
              <a:t>Abrrow</a:t>
            </a:r>
            <a:r>
              <a:rPr lang="en-US" dirty="0"/>
              <a:t>, H., Al‐</a:t>
            </a:r>
            <a:r>
              <a:rPr lang="en-US" dirty="0" err="1"/>
              <a:t>Maatoq</a:t>
            </a:r>
            <a:r>
              <a:rPr lang="en-US" dirty="0"/>
              <a:t>, M., Alharbi, R.K., Alnoor, A., Abdullah, H.O., Abbas, S. and Khattak, Z.Z., 2021. Understanding employees’ responses to the COVID‐19 pandemic: The attractiveness of healthcare jobs. </a:t>
            </a:r>
            <a:r>
              <a:rPr lang="en-US" i="1" dirty="0"/>
              <a:t>Global Business and Organizational Excellence</a:t>
            </a:r>
            <a:r>
              <a:rPr lang="en-US" dirty="0"/>
              <a:t>, </a:t>
            </a:r>
            <a:r>
              <a:rPr lang="en-US" i="1" dirty="0"/>
              <a:t>40</a:t>
            </a:r>
            <a:r>
              <a:rPr lang="en-US" dirty="0"/>
              <a:t>(2), pp.19-33.</a:t>
            </a:r>
            <a:endParaRPr lang="en-US" dirty="0">
              <a:cs typeface="Calibri"/>
            </a:endParaRPr>
          </a:p>
          <a:p>
            <a:pPr>
              <a:buFont typeface="Arial"/>
              <a:buChar char="•"/>
            </a:pPr>
            <a:r>
              <a:rPr lang="en-US" dirty="0" err="1"/>
              <a:t>Chervoni</a:t>
            </a:r>
            <a:r>
              <a:rPr lang="en-US" dirty="0"/>
              <a:t>-Knapp, T., 2022. The Staffing Shortage Pandemic. </a:t>
            </a:r>
            <a:r>
              <a:rPr lang="en-US" i="1" dirty="0"/>
              <a:t>Journal of Radiology Nursing</a:t>
            </a:r>
            <a:r>
              <a:rPr lang="en-US" dirty="0"/>
              <a:t>.</a:t>
            </a:r>
            <a:endParaRPr lang="en-US" dirty="0">
              <a:cs typeface="Calibri"/>
            </a:endParaRPr>
          </a:p>
          <a:p>
            <a:pPr>
              <a:buFont typeface="Arial"/>
              <a:buChar char="•"/>
            </a:pPr>
            <a:r>
              <a:rPr lang="en-US" dirty="0"/>
              <a:t>Combes, J.B., Elliott, R.F. and </a:t>
            </a:r>
            <a:r>
              <a:rPr lang="en-US" dirty="0" err="1"/>
              <a:t>Skåtun</a:t>
            </a:r>
            <a:r>
              <a:rPr lang="en-US" dirty="0"/>
              <a:t>, D., 2018. Hospital staff shortage: the role of the competitiveness of pay of different groups of nursing staff on staff shortage. </a:t>
            </a:r>
            <a:r>
              <a:rPr lang="en-US" i="1" dirty="0"/>
              <a:t>Applied Economics</a:t>
            </a:r>
            <a:r>
              <a:rPr lang="en-US" dirty="0"/>
              <a:t>, </a:t>
            </a:r>
            <a:r>
              <a:rPr lang="en-US" i="1" dirty="0"/>
              <a:t>50</a:t>
            </a:r>
            <a:r>
              <a:rPr lang="en-US" dirty="0"/>
              <a:t>(60), pp.6547-6552.</a:t>
            </a:r>
            <a:endParaRPr lang="en-US" dirty="0">
              <a:cs typeface="Calibri"/>
            </a:endParaRPr>
          </a:p>
          <a:p>
            <a:pPr>
              <a:buFont typeface="Arial"/>
              <a:buChar char="•"/>
            </a:pPr>
            <a:r>
              <a:rPr lang="en-US" dirty="0"/>
              <a:t>Gohar, B., Larivière, M. and </a:t>
            </a:r>
            <a:r>
              <a:rPr lang="en-US" dirty="0" err="1"/>
              <a:t>Nowrouzi</a:t>
            </a:r>
            <a:r>
              <a:rPr lang="en-US" dirty="0"/>
              <a:t>-Kia, B., 2020. Sickness absence in healthcare workers during the COVID-19 pandemic. </a:t>
            </a:r>
            <a:r>
              <a:rPr lang="en-US" i="1" dirty="0"/>
              <a:t>Occupational Medicine</a:t>
            </a:r>
            <a:r>
              <a:rPr lang="en-US" dirty="0"/>
              <a:t>, </a:t>
            </a:r>
            <a:r>
              <a:rPr lang="en-US" i="1" dirty="0"/>
              <a:t>70</a:t>
            </a:r>
            <a:r>
              <a:rPr lang="en-US" dirty="0"/>
              <a:t>(5), pp.338-342.</a:t>
            </a:r>
            <a:endParaRPr lang="en-US" dirty="0">
              <a:cs typeface="Calibri"/>
            </a:endParaRPr>
          </a:p>
          <a:p>
            <a:pPr>
              <a:buFont typeface="Arial"/>
              <a:buChar char="•"/>
            </a:pPr>
            <a:r>
              <a:rPr lang="en-US" dirty="0"/>
              <a:t>Leite, H., Lindsay, C. and Kumar, M., 2020. COVID-19 outbreak: Implications on healthcare operations. </a:t>
            </a:r>
            <a:r>
              <a:rPr lang="en-US" i="1" dirty="0"/>
              <a:t>The TQM Journal</a:t>
            </a:r>
            <a:r>
              <a:rPr lang="en-US" dirty="0"/>
              <a:t>.</a:t>
            </a:r>
            <a:endParaRPr lang="en-US" dirty="0">
              <a:cs typeface="Calibri"/>
            </a:endParaRPr>
          </a:p>
          <a:p>
            <a:pPr>
              <a:buFont typeface="Arial"/>
              <a:buChar char="•"/>
            </a:pPr>
            <a:r>
              <a:rPr lang="en-US" dirty="0" err="1"/>
              <a:t>Marć</a:t>
            </a:r>
            <a:r>
              <a:rPr lang="en-US" dirty="0"/>
              <a:t>, M., Bartosiewicz, A., Burzyńska, J., Chmiel, Z. and </a:t>
            </a:r>
            <a:r>
              <a:rPr lang="en-US" dirty="0" err="1"/>
              <a:t>Januszewicz</a:t>
            </a:r>
            <a:r>
              <a:rPr lang="en-US" dirty="0"/>
              <a:t>, P., 2019. A nursing shortage–a prospect of global and local policies. </a:t>
            </a:r>
            <a:r>
              <a:rPr lang="en-US" i="1" dirty="0"/>
              <a:t>International nursing review</a:t>
            </a:r>
            <a:r>
              <a:rPr lang="en-US" dirty="0"/>
              <a:t>, </a:t>
            </a:r>
            <a:r>
              <a:rPr lang="en-US" i="1" dirty="0"/>
              <a:t>66</a:t>
            </a:r>
            <a:r>
              <a:rPr lang="en-US" dirty="0"/>
              <a:t>(1), pp.9-16.</a:t>
            </a:r>
          </a:p>
          <a:p>
            <a:pPr>
              <a:buFont typeface="Arial"/>
              <a:buChar char="•"/>
            </a:pPr>
            <a:r>
              <a:rPr lang="en-US" dirty="0"/>
              <a:t>Nyashanu, M., </a:t>
            </a:r>
            <a:r>
              <a:rPr lang="en-US" dirty="0" err="1"/>
              <a:t>Pfende</a:t>
            </a:r>
            <a:r>
              <a:rPr lang="en-US" dirty="0"/>
              <a:t>, F. and Ekpenyong, M.S., 2022. Triggers of mental health problems among frontline healthcare workers during the COVID‐19 pandemic in private care homes and domiciliary care agencies: Lived experiences of care workers in the Midlands region, UK. </a:t>
            </a:r>
            <a:r>
              <a:rPr lang="en-US" i="1" dirty="0"/>
              <a:t>Health &amp; social care in the community</a:t>
            </a:r>
            <a:r>
              <a:rPr lang="en-US" dirty="0"/>
              <a:t>, </a:t>
            </a:r>
            <a:r>
              <a:rPr lang="en-US" i="1" dirty="0"/>
              <a:t>30</a:t>
            </a:r>
            <a:r>
              <a:rPr lang="en-US" dirty="0"/>
              <a:t>(2), pp.e370-e376.</a:t>
            </a:r>
            <a:endParaRPr lang="en-US" dirty="0">
              <a:cs typeface="Calibri"/>
            </a:endParaRPr>
          </a:p>
          <a:p>
            <a:pPr>
              <a:buFont typeface="Arial"/>
              <a:buChar char="•"/>
            </a:pPr>
            <a:r>
              <a:rPr lang="en-US" dirty="0"/>
              <a:t>Poller, B., Lynch, C., Ramsden, R., Jessop, K., Evans, C., Tweed, K., Drew, C. and Bates, C., 2020. Laundering single-use gowns in the event of critical shortage: experience of a UK acute trust. </a:t>
            </a:r>
            <a:r>
              <a:rPr lang="en-US" i="1" dirty="0"/>
              <a:t>Journal of Hospital Infection</a:t>
            </a:r>
            <a:r>
              <a:rPr lang="en-US" dirty="0"/>
              <a:t>, </a:t>
            </a:r>
            <a:r>
              <a:rPr lang="en-US" i="1" dirty="0"/>
              <a:t>106</a:t>
            </a:r>
            <a:r>
              <a:rPr lang="en-US" dirty="0"/>
              <a:t>(3), pp.629-630.</a:t>
            </a:r>
            <a:endParaRPr lang="en-US" dirty="0">
              <a:cs typeface="Calibri"/>
            </a:endParaRPr>
          </a:p>
          <a:p>
            <a:pPr>
              <a:buFont typeface="Arial"/>
              <a:buChar char="•"/>
            </a:pPr>
            <a:r>
              <a:rPr lang="en-US" dirty="0"/>
              <a:t>Scogin, A., 2022. Nursing Staff Shortage and Patient Outcomes.</a:t>
            </a:r>
          </a:p>
          <a:p>
            <a:pPr>
              <a:buFont typeface="Arial"/>
              <a:buChar char="•"/>
            </a:pPr>
            <a:r>
              <a:rPr lang="en-US" dirty="0"/>
              <a:t>Winter, V., Schreyögg, J. and Thiel, A., 2020. Hospital staff shortages: environmental and organizational determinants and implications for patient satisfaction. </a:t>
            </a:r>
            <a:r>
              <a:rPr lang="en-US" i="1" dirty="0"/>
              <a:t>Health Policy</a:t>
            </a:r>
            <a:r>
              <a:rPr lang="en-US" dirty="0"/>
              <a:t>, </a:t>
            </a:r>
            <a:r>
              <a:rPr lang="en-US" i="1" dirty="0"/>
              <a:t>124</a:t>
            </a:r>
            <a:r>
              <a:rPr lang="en-US" dirty="0"/>
              <a:t>(4), pp.380-388.</a:t>
            </a:r>
            <a:endParaRPr lang="en-US" dirty="0">
              <a:cs typeface="Calibri"/>
            </a:endParaRPr>
          </a:p>
          <a:p>
            <a:pPr>
              <a:buFont typeface="Arial"/>
              <a:buChar char="•"/>
            </a:pPr>
            <a:r>
              <a:rPr lang="en-US" dirty="0"/>
              <a:t>Zhang, Z., Liu, S., Xiang, M., Li, S., Zhao, D., Huang, C. and Chen, S., 2020. Protecting healthcare personnel from 2019-nCoV infection risks: lessons and suggestions. </a:t>
            </a:r>
            <a:r>
              <a:rPr lang="en-US" i="1" dirty="0"/>
              <a:t>Frontiers of medicine</a:t>
            </a:r>
            <a:r>
              <a:rPr lang="en-US" dirty="0"/>
              <a:t>, </a:t>
            </a:r>
            <a:r>
              <a:rPr lang="en-US" i="1" dirty="0"/>
              <a:t>14</a:t>
            </a:r>
            <a:r>
              <a:rPr lang="en-US" dirty="0"/>
              <a:t>(2), pp.229-231.</a:t>
            </a:r>
            <a:endParaRPr lang="en-US" dirty="0">
              <a:cs typeface="Calibri"/>
            </a:endParaRPr>
          </a:p>
          <a:p>
            <a:pPr marL="285750" indent="-285750">
              <a:buFont typeface="Arial"/>
              <a:buChar char="•"/>
            </a:pPr>
            <a:endParaRPr lang="en-US" dirty="0">
              <a:cs typeface="Calibri"/>
            </a:endParaRPr>
          </a:p>
        </p:txBody>
      </p:sp>
      <p:sp>
        <p:nvSpPr>
          <p:cNvPr id="4" name="Slide Number Placeholder 3"/>
          <p:cNvSpPr>
            <a:spLocks noGrp="1"/>
          </p:cNvSpPr>
          <p:nvPr>
            <p:ph type="sldNum" sz="quarter" idx="5"/>
          </p:nvPr>
        </p:nvSpPr>
        <p:spPr/>
        <p:txBody>
          <a:bodyPr/>
          <a:lstStyle/>
          <a:p>
            <a:fld id="{70108089-56C8-4493-BE9E-71FEB4F6D37B}" type="slidenum">
              <a:t>12</a:t>
            </a:fld>
            <a:endParaRPr lang="en-US"/>
          </a:p>
        </p:txBody>
      </p:sp>
    </p:spTree>
    <p:extLst>
      <p:ext uri="{BB962C8B-B14F-4D97-AF65-F5344CB8AC3E}">
        <p14:creationId xmlns:p14="http://schemas.microsoft.com/office/powerpoint/2010/main" val="1231580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71B2258F-86CA-4D4D-8270-BC05FCDEBF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ey room full of question marks with an opening going out">
            <a:extLst>
              <a:ext uri="{FF2B5EF4-FFF2-40B4-BE49-F238E27FC236}">
                <a16:creationId xmlns="" xmlns:a16="http://schemas.microsoft.com/office/drawing/2014/main" id="{912E1299-8532-DA66-9FFC-26A96B92B464}"/>
              </a:ext>
            </a:extLst>
          </p:cNvPr>
          <p:cNvPicPr>
            <a:picLocks noChangeAspect="1"/>
          </p:cNvPicPr>
          <p:nvPr/>
        </p:nvPicPr>
        <p:blipFill rotWithShape="1">
          <a:blip r:embed="rId2">
            <a:alphaModFix amt="50000"/>
          </a:blip>
          <a:srcRect r="-2" b="15603"/>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dirty="0">
                <a:solidFill>
                  <a:srgbClr val="FFFFFF"/>
                </a:solidFill>
                <a:cs typeface="Calibri Light"/>
              </a:rPr>
              <a:t>Problem Solving and Decision Making</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US">
                <a:solidFill>
                  <a:srgbClr val="FFFFFF"/>
                </a:solidFill>
                <a:cs typeface="Calibri"/>
              </a:rPr>
              <a:t>BMSW 4004</a:t>
            </a:r>
            <a:endParaRPr lang="en-US">
              <a:solidFill>
                <a:srgbClr val="FFFFFF"/>
              </a:solidFill>
            </a:endParaRPr>
          </a:p>
        </p:txBody>
      </p:sp>
      <p:sp>
        <p:nvSpPr>
          <p:cNvPr id="4" name="Rectangle 3"/>
          <p:cNvSpPr/>
          <p:nvPr/>
        </p:nvSpPr>
        <p:spPr>
          <a:xfrm>
            <a:off x="107092" y="83833"/>
            <a:ext cx="6096000" cy="1615827"/>
          </a:xfrm>
          <a:prstGeom prst="rect">
            <a:avLst/>
          </a:prstGeom>
        </p:spPr>
        <p:txBody>
          <a:bodyPr>
            <a:spAutoFit/>
          </a:bodyPr>
          <a:lstStyle/>
          <a:p>
            <a:pPr>
              <a:lnSpc>
                <a:spcPct val="150000"/>
              </a:lnSpc>
            </a:pPr>
            <a:r>
              <a:rPr lang="en-US" b="1" dirty="0">
                <a:latin typeface="Arial" panose="020B0604020202020204" pitchFamily="34" charset="0"/>
                <a:ea typeface="Calibri" panose="020F0502020204030204" pitchFamily="34" charset="0"/>
                <a:cs typeface="Arial" panose="020B0604020202020204" pitchFamily="34" charset="0"/>
              </a:rPr>
              <a:t>Module Code: BMSW 4004</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US" b="1" dirty="0">
                <a:latin typeface="Arial" panose="020B0604020202020204" pitchFamily="34" charset="0"/>
                <a:ea typeface="Calibri" panose="020F0502020204030204" pitchFamily="34" charset="0"/>
                <a:cs typeface="Arial" panose="020B0604020202020204" pitchFamily="34" charset="0"/>
              </a:rPr>
              <a:t>Lecturer: </a:t>
            </a:r>
            <a:r>
              <a:rPr lang="en-US" b="1" dirty="0" err="1"/>
              <a:t>Chijioke</a:t>
            </a:r>
            <a:r>
              <a:rPr lang="en-US" b="1" dirty="0"/>
              <a:t> </a:t>
            </a:r>
            <a:r>
              <a:rPr lang="en-US" b="1"/>
              <a:t>Uba</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US" b="1" dirty="0">
                <a:latin typeface="Arial" panose="020B0604020202020204" pitchFamily="34" charset="0"/>
                <a:ea typeface="Calibri" panose="020F0502020204030204" pitchFamily="34" charset="0"/>
                <a:cs typeface="Arial" panose="020B0604020202020204" pitchFamily="34" charset="0"/>
              </a:rPr>
              <a:t>Student Name: </a:t>
            </a:r>
            <a:r>
              <a:rPr lang="en-US" b="1" dirty="0" err="1">
                <a:latin typeface="Arial" panose="020B0604020202020204" pitchFamily="34" charset="0"/>
                <a:ea typeface="Calibri" panose="020F0502020204030204" pitchFamily="34" charset="0"/>
                <a:cs typeface="Arial" panose="020B0604020202020204" pitchFamily="34" charset="0"/>
              </a:rPr>
              <a:t>Nicoleta</a:t>
            </a:r>
            <a:r>
              <a:rPr lang="en-US" b="1" dirty="0">
                <a:latin typeface="Arial" panose="020B0604020202020204" pitchFamily="34" charset="0"/>
                <a:ea typeface="Calibri" panose="020F0502020204030204" pitchFamily="34" charset="0"/>
                <a:cs typeface="Arial" panose="020B0604020202020204" pitchFamily="34" charset="0"/>
              </a:rPr>
              <a:t> </a:t>
            </a:r>
            <a:r>
              <a:rPr lang="en-US" b="1" dirty="0" err="1">
                <a:latin typeface="Arial" panose="020B0604020202020204" pitchFamily="34" charset="0"/>
                <a:ea typeface="Calibri" panose="020F0502020204030204" pitchFamily="34" charset="0"/>
                <a:cs typeface="Arial" panose="020B0604020202020204" pitchFamily="34" charset="0"/>
              </a:rPr>
              <a:t>Mocanu</a:t>
            </a:r>
            <a:endParaRPr lang="en-GB" dirty="0">
              <a:latin typeface="Calibri" panose="020F0502020204030204" pitchFamily="34" charset="0"/>
              <a:ea typeface="Calibri" panose="020F0502020204030204" pitchFamily="34" charset="0"/>
              <a:cs typeface="Arial" panose="020B0604020202020204" pitchFamily="34" charset="0"/>
            </a:endParaRPr>
          </a:p>
          <a:p>
            <a:r>
              <a:rPr lang="en-US" b="1" dirty="0">
                <a:latin typeface="Arial" panose="020B0604020202020204" pitchFamily="34" charset="0"/>
                <a:ea typeface="Calibri" panose="020F0502020204030204" pitchFamily="34" charset="0"/>
              </a:rPr>
              <a:t>Student ID: 2118432</a:t>
            </a:r>
            <a:endParaRPr lang="en-GB" dirty="0"/>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04812C46-200A-4DEB-A05E-3ED6C68C23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 xmlns:a16="http://schemas.microsoft.com/office/drawing/2014/main" id="{2B7BE5E7-3345-DA34-BE90-8F0483076848}"/>
              </a:ext>
            </a:extLst>
          </p:cNvPr>
          <p:cNvPicPr>
            <a:picLocks noChangeAspect="1"/>
          </p:cNvPicPr>
          <p:nvPr/>
        </p:nvPicPr>
        <p:blipFill rotWithShape="1">
          <a:blip r:embed="rId3"/>
          <a:srcRect l="10551" r="18950"/>
          <a:stretch/>
        </p:blipFill>
        <p:spPr>
          <a:xfrm>
            <a:off x="1" y="10"/>
            <a:ext cx="9669642" cy="6857990"/>
          </a:xfrm>
          <a:prstGeom prst="rect">
            <a:avLst/>
          </a:prstGeom>
        </p:spPr>
      </p:pic>
      <p:sp>
        <p:nvSpPr>
          <p:cNvPr id="11" name="Rectangle 10">
            <a:extLst>
              <a:ext uri="{FF2B5EF4-FFF2-40B4-BE49-F238E27FC236}">
                <a16:creationId xmlns="" xmlns:a16="http://schemas.microsoft.com/office/drawing/2014/main" id="{D1EA859B-E555-4109-94F3-6700E046E0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 xmlns:a16="http://schemas.microsoft.com/office/drawing/2014/main" id="{C8646E04-8CC4-388B-1A1D-D928CBBAC480}"/>
              </a:ext>
            </a:extLst>
          </p:cNvPr>
          <p:cNvSpPr>
            <a:spLocks noGrp="1"/>
          </p:cNvSpPr>
          <p:nvPr>
            <p:ph type="title"/>
          </p:nvPr>
        </p:nvSpPr>
        <p:spPr>
          <a:xfrm>
            <a:off x="7531610" y="365125"/>
            <a:ext cx="3822189" cy="1899912"/>
          </a:xfrm>
        </p:spPr>
        <p:txBody>
          <a:bodyPr>
            <a:normAutofit/>
          </a:bodyPr>
          <a:lstStyle/>
          <a:p>
            <a:r>
              <a:rPr lang="en-US" sz="4000">
                <a:cs typeface="Calibri Light"/>
              </a:rPr>
              <a:t>Introduction</a:t>
            </a:r>
            <a:endParaRPr lang="en-US" sz="4000"/>
          </a:p>
        </p:txBody>
      </p:sp>
      <p:sp>
        <p:nvSpPr>
          <p:cNvPr id="3" name="Content Placeholder 2">
            <a:extLst>
              <a:ext uri="{FF2B5EF4-FFF2-40B4-BE49-F238E27FC236}">
                <a16:creationId xmlns="" xmlns:a16="http://schemas.microsoft.com/office/drawing/2014/main" id="{B8401ECB-D7AD-B7FE-74CD-C038EADAF6A0}"/>
              </a:ext>
            </a:extLst>
          </p:cNvPr>
          <p:cNvSpPr>
            <a:spLocks noGrp="1"/>
          </p:cNvSpPr>
          <p:nvPr>
            <p:ph idx="1"/>
          </p:nvPr>
        </p:nvSpPr>
        <p:spPr>
          <a:xfrm>
            <a:off x="7531610" y="2434201"/>
            <a:ext cx="3822189" cy="3742762"/>
          </a:xfrm>
        </p:spPr>
        <p:txBody>
          <a:bodyPr vert="horz" lIns="91440" tIns="45720" rIns="91440" bIns="45720" rtlCol="0">
            <a:normAutofit/>
          </a:bodyPr>
          <a:lstStyle/>
          <a:p>
            <a:r>
              <a:rPr lang="en-US" sz="2000">
                <a:ea typeface="+mn-lt"/>
                <a:cs typeface="+mn-lt"/>
              </a:rPr>
              <a:t>There has been a global shortage of nursing staff that has challenged the provisions of sustainable health and a well-qualified health workforce for meeting the needs of patients.</a:t>
            </a:r>
          </a:p>
          <a:p>
            <a:r>
              <a:rPr lang="en-US" sz="2000">
                <a:ea typeface="+mn-lt"/>
                <a:cs typeface="+mn-lt"/>
              </a:rPr>
              <a:t>The presentation will analyze this issue of shortage and provide how it impacts the country and essentially which solution can help to reduce it.</a:t>
            </a:r>
            <a:endParaRPr lang="en-US" sz="2000">
              <a:cs typeface="Calibri"/>
            </a:endParaRPr>
          </a:p>
        </p:txBody>
      </p:sp>
    </p:spTree>
    <p:extLst>
      <p:ext uri="{BB962C8B-B14F-4D97-AF65-F5344CB8AC3E}">
        <p14:creationId xmlns:p14="http://schemas.microsoft.com/office/powerpoint/2010/main" val="3447870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 xmlns:a16="http://schemas.microsoft.com/office/drawing/2014/main" id="{0D67F6FF-B587-00AF-3282-B8FAC1068387}"/>
              </a:ext>
            </a:extLst>
          </p:cNvPr>
          <p:cNvPicPr>
            <a:picLocks noChangeAspect="1"/>
          </p:cNvPicPr>
          <p:nvPr/>
        </p:nvPicPr>
        <p:blipFill rotWithShape="1">
          <a:blip r:embed="rId3">
            <a:alphaModFix amt="40000"/>
          </a:blip>
          <a:srcRect t="1747"/>
          <a:stretch/>
        </p:blipFill>
        <p:spPr>
          <a:xfrm>
            <a:off x="20" y="10"/>
            <a:ext cx="12191979" cy="6857990"/>
          </a:xfrm>
          <a:prstGeom prst="rect">
            <a:avLst/>
          </a:prstGeom>
        </p:spPr>
      </p:pic>
      <p:sp>
        <p:nvSpPr>
          <p:cNvPr id="2" name="Title 1">
            <a:extLst>
              <a:ext uri="{FF2B5EF4-FFF2-40B4-BE49-F238E27FC236}">
                <a16:creationId xmlns="" xmlns:a16="http://schemas.microsoft.com/office/drawing/2014/main" id="{228FE1AC-23D6-F798-F192-28CB34C704E7}"/>
              </a:ext>
            </a:extLst>
          </p:cNvPr>
          <p:cNvSpPr>
            <a:spLocks noGrp="1"/>
          </p:cNvSpPr>
          <p:nvPr>
            <p:ph type="title"/>
          </p:nvPr>
        </p:nvSpPr>
        <p:spPr>
          <a:xfrm>
            <a:off x="838200" y="365125"/>
            <a:ext cx="10515600" cy="1325563"/>
          </a:xfrm>
        </p:spPr>
        <p:txBody>
          <a:bodyPr>
            <a:normAutofit/>
          </a:bodyPr>
          <a:lstStyle/>
          <a:p>
            <a:r>
              <a:rPr lang="en-US" sz="4200">
                <a:solidFill>
                  <a:srgbClr val="FFFFFF"/>
                </a:solidFill>
                <a:ea typeface="+mj-lt"/>
                <a:cs typeface="+mj-lt"/>
              </a:rPr>
              <a:t>Impact of Staff Shortage as a Complex Problem</a:t>
            </a:r>
            <a:endParaRPr lang="en-US" sz="4200">
              <a:solidFill>
                <a:srgbClr val="FFFFFF"/>
              </a:solidFill>
            </a:endParaRPr>
          </a:p>
        </p:txBody>
      </p:sp>
      <p:sp>
        <p:nvSpPr>
          <p:cNvPr id="11" name="sketchy line">
            <a:extLst>
              <a:ext uri="{FF2B5EF4-FFF2-40B4-BE49-F238E27FC236}">
                <a16:creationId xmlns=""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 xmlns:a16="http://schemas.microsoft.com/office/drawing/2014/main" id="{3F4B0A20-B19F-D356-B7FC-6B4C52FA911D}"/>
              </a:ext>
            </a:extLst>
          </p:cNvPr>
          <p:cNvSpPr>
            <a:spLocks noGrp="1"/>
          </p:cNvSpPr>
          <p:nvPr>
            <p:ph idx="1"/>
          </p:nvPr>
        </p:nvSpPr>
        <p:spPr>
          <a:xfrm>
            <a:off x="838200" y="2004446"/>
            <a:ext cx="10515600" cy="4176897"/>
          </a:xfrm>
        </p:spPr>
        <p:txBody>
          <a:bodyPr vert="horz" lIns="91440" tIns="45720" rIns="91440" bIns="45720" rtlCol="0">
            <a:normAutofit/>
          </a:bodyPr>
          <a:lstStyle/>
          <a:p>
            <a:r>
              <a:rPr lang="en-US" sz="2200">
                <a:solidFill>
                  <a:srgbClr val="FFFFFF"/>
                </a:solidFill>
                <a:ea typeface="+mn-lt"/>
                <a:cs typeface="+mn-lt"/>
              </a:rPr>
              <a:t>The problem will impose a threat to the supply of workforce for the next 5-10 years because of the increasing burnout effect that reduces the morale of nursing staff.</a:t>
            </a:r>
          </a:p>
          <a:p>
            <a:r>
              <a:rPr lang="en-US" sz="2200">
                <a:solidFill>
                  <a:srgbClr val="FFFFFF"/>
                </a:solidFill>
                <a:ea typeface="+mn-lt"/>
                <a:cs typeface="+mn-lt"/>
              </a:rPr>
              <a:t>UK’s healthcare profession on the lowest paid and it is found that 3/4</a:t>
            </a:r>
            <a:r>
              <a:rPr lang="en-US" sz="2200" baseline="30000">
                <a:solidFill>
                  <a:srgbClr val="FFFFFF"/>
                </a:solidFill>
                <a:ea typeface="+mn-lt"/>
                <a:cs typeface="+mn-lt"/>
              </a:rPr>
              <a:t>th</a:t>
            </a:r>
            <a:r>
              <a:rPr lang="en-US" sz="2200">
                <a:solidFill>
                  <a:srgbClr val="FFFFFF"/>
                </a:solidFill>
                <a:ea typeface="+mn-lt"/>
                <a:cs typeface="+mn-lt"/>
              </a:rPr>
              <a:t> of workers are earning less than the living wager.</a:t>
            </a:r>
          </a:p>
          <a:p>
            <a:r>
              <a:rPr lang="en-US" sz="2200">
                <a:solidFill>
                  <a:srgbClr val="FFFFFF"/>
                </a:solidFill>
                <a:ea typeface="+mn-lt"/>
                <a:cs typeface="+mn-lt"/>
              </a:rPr>
              <a:t>The shortage of employees had led the sector to face critical issues in management, service, operations, and others (Nyashanu et al., 2022).</a:t>
            </a:r>
            <a:endParaRPr lang="en-US" sz="2200">
              <a:solidFill>
                <a:srgbClr val="FFFFFF"/>
              </a:solidFill>
              <a:cs typeface="Calibri"/>
            </a:endParaRPr>
          </a:p>
        </p:txBody>
      </p:sp>
    </p:spTree>
    <p:extLst>
      <p:ext uri="{BB962C8B-B14F-4D97-AF65-F5344CB8AC3E}">
        <p14:creationId xmlns:p14="http://schemas.microsoft.com/office/powerpoint/2010/main" val="387909638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27546" y="4572000"/>
            <a:ext cx="7058307" cy="1964266"/>
          </a:xfrm>
          <a:prstGeom prst="rect">
            <a:avLst/>
          </a:prstGeom>
          <a:solidFill>
            <a:srgbClr val="4B5F33">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 xmlns:a16="http://schemas.microsoft.com/office/drawing/2014/main" id="{FEF0727E-980B-A37D-1642-0DC0ADE892AF}"/>
              </a:ext>
            </a:extLst>
          </p:cNvPr>
          <p:cNvSpPr>
            <a:spLocks noGrp="1"/>
          </p:cNvSpPr>
          <p:nvPr>
            <p:ph type="title"/>
          </p:nvPr>
        </p:nvSpPr>
        <p:spPr>
          <a:xfrm>
            <a:off x="524256" y="4767072"/>
            <a:ext cx="6594189" cy="1625210"/>
          </a:xfrm>
        </p:spPr>
        <p:txBody>
          <a:bodyPr>
            <a:normAutofit/>
          </a:bodyPr>
          <a:lstStyle/>
          <a:p>
            <a:pPr algn="r"/>
            <a:r>
              <a:rPr lang="en-US">
                <a:solidFill>
                  <a:srgbClr val="FFFFFF"/>
                </a:solidFill>
                <a:ea typeface="+mj-lt"/>
                <a:cs typeface="+mj-lt"/>
              </a:rPr>
              <a:t>Brexit-Effect on Healthcare Staff Shortage</a:t>
            </a:r>
            <a:endParaRPr lang="en-US">
              <a:solidFill>
                <a:srgbClr val="FFFFFF"/>
              </a:solidFill>
            </a:endParaRPr>
          </a:p>
        </p:txBody>
      </p:sp>
      <p:pic>
        <p:nvPicPr>
          <p:cNvPr id="4" name="Picture 4">
            <a:extLst>
              <a:ext uri="{FF2B5EF4-FFF2-40B4-BE49-F238E27FC236}">
                <a16:creationId xmlns="" xmlns:a16="http://schemas.microsoft.com/office/drawing/2014/main" id="{4DD23A1C-31D0-BB96-8F34-E7ED97DB065F}"/>
              </a:ext>
            </a:extLst>
          </p:cNvPr>
          <p:cNvPicPr>
            <a:picLocks noChangeAspect="1"/>
          </p:cNvPicPr>
          <p:nvPr/>
        </p:nvPicPr>
        <p:blipFill rotWithShape="1">
          <a:blip r:embed="rId3"/>
          <a:srcRect t="3705" r="1" b="8789"/>
          <a:stretch/>
        </p:blipFill>
        <p:spPr>
          <a:xfrm>
            <a:off x="327547" y="321733"/>
            <a:ext cx="7058306" cy="4107392"/>
          </a:xfrm>
          <a:prstGeom prst="rect">
            <a:avLst/>
          </a:prstGeom>
        </p:spPr>
      </p:pic>
      <p:sp>
        <p:nvSpPr>
          <p:cNvPr id="11" name="Rectangle 10">
            <a:extLst>
              <a:ext uri="{FF2B5EF4-FFF2-40B4-BE49-F238E27FC236}">
                <a16:creationId xmlns=""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 xmlns:a16="http://schemas.microsoft.com/office/drawing/2014/main" id="{561D7A97-6007-AB28-7AE1-5875960E9529}"/>
              </a:ext>
            </a:extLst>
          </p:cNvPr>
          <p:cNvSpPr>
            <a:spLocks noGrp="1"/>
          </p:cNvSpPr>
          <p:nvPr>
            <p:ph idx="1"/>
          </p:nvPr>
        </p:nvSpPr>
        <p:spPr>
          <a:xfrm>
            <a:off x="8029319" y="917725"/>
            <a:ext cx="3424739" cy="4852362"/>
          </a:xfrm>
        </p:spPr>
        <p:txBody>
          <a:bodyPr vert="horz" lIns="91440" tIns="45720" rIns="91440" bIns="45720" rtlCol="0" anchor="ctr">
            <a:normAutofit/>
          </a:bodyPr>
          <a:lstStyle/>
          <a:p>
            <a:r>
              <a:rPr lang="en-US" sz="2000">
                <a:solidFill>
                  <a:srgbClr val="FFFFFF"/>
                </a:solidFill>
                <a:ea typeface="+mn-lt"/>
                <a:cs typeface="+mn-lt"/>
              </a:rPr>
              <a:t>It can be said that Brexit is one of the reasons for the current shortage.</a:t>
            </a:r>
          </a:p>
          <a:p>
            <a:r>
              <a:rPr lang="en-US" sz="2000">
                <a:solidFill>
                  <a:srgbClr val="FFFFFF"/>
                </a:solidFill>
                <a:ea typeface="+mn-lt"/>
                <a:cs typeface="+mn-lt"/>
              </a:rPr>
              <a:t>The health service in the country has observed a great declination in European staff number who were coming to the UK after 2016.</a:t>
            </a:r>
          </a:p>
          <a:p>
            <a:r>
              <a:rPr lang="en-US" sz="2000">
                <a:solidFill>
                  <a:srgbClr val="FFFFFF"/>
                </a:solidFill>
                <a:ea typeface="+mn-lt"/>
                <a:cs typeface="+mn-lt"/>
              </a:rPr>
              <a:t>The migrants are very important to the NHS hospitals and healthcare communities. In 2020-21, 22% of the employees were migrants.</a:t>
            </a:r>
            <a:endParaRPr lang="en-US" sz="2000">
              <a:solidFill>
                <a:srgbClr val="FFFFFF"/>
              </a:solidFill>
              <a:cs typeface="Calibri"/>
            </a:endParaRPr>
          </a:p>
        </p:txBody>
      </p:sp>
    </p:spTree>
    <p:extLst>
      <p:ext uri="{BB962C8B-B14F-4D97-AF65-F5344CB8AC3E}">
        <p14:creationId xmlns:p14="http://schemas.microsoft.com/office/powerpoint/2010/main" val="967771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80DF40B2-80F7-4E71-B46C-284163F3654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17982C5-127D-2FEC-207A-FAC1A9E0C6FB}"/>
              </a:ext>
            </a:extLst>
          </p:cNvPr>
          <p:cNvSpPr>
            <a:spLocks noGrp="1"/>
          </p:cNvSpPr>
          <p:nvPr>
            <p:ph type="title"/>
          </p:nvPr>
        </p:nvSpPr>
        <p:spPr>
          <a:xfrm>
            <a:off x="838199" y="548464"/>
            <a:ext cx="3807187" cy="2228074"/>
          </a:xfrm>
        </p:spPr>
        <p:txBody>
          <a:bodyPr>
            <a:normAutofit/>
          </a:bodyPr>
          <a:lstStyle/>
          <a:p>
            <a:r>
              <a:rPr lang="en-US" sz="3700">
                <a:ea typeface="+mj-lt"/>
                <a:cs typeface="+mj-lt"/>
              </a:rPr>
              <a:t>PESTLE Analysis for Factors Contributing to Complex Problem </a:t>
            </a:r>
            <a:endParaRPr lang="en-US" sz="3700"/>
          </a:p>
        </p:txBody>
      </p:sp>
      <p:sp>
        <p:nvSpPr>
          <p:cNvPr id="3" name="Content Placeholder 2">
            <a:extLst>
              <a:ext uri="{FF2B5EF4-FFF2-40B4-BE49-F238E27FC236}">
                <a16:creationId xmlns="" xmlns:a16="http://schemas.microsoft.com/office/drawing/2014/main" id="{0B3A290B-D8CB-F5E2-837E-8661AFE9160A}"/>
              </a:ext>
            </a:extLst>
          </p:cNvPr>
          <p:cNvSpPr>
            <a:spLocks noGrp="1"/>
          </p:cNvSpPr>
          <p:nvPr>
            <p:ph idx="1"/>
          </p:nvPr>
        </p:nvSpPr>
        <p:spPr>
          <a:xfrm>
            <a:off x="838201" y="2962279"/>
            <a:ext cx="3799425" cy="3143241"/>
          </a:xfrm>
        </p:spPr>
        <p:txBody>
          <a:bodyPr vert="horz" lIns="91440" tIns="45720" rIns="91440" bIns="45720" rtlCol="0">
            <a:normAutofit/>
          </a:bodyPr>
          <a:lstStyle/>
          <a:p>
            <a:r>
              <a:rPr lang="en-US" sz="2000">
                <a:cs typeface="Calibri"/>
              </a:rPr>
              <a:t>Political</a:t>
            </a:r>
          </a:p>
          <a:p>
            <a:r>
              <a:rPr lang="en-US" sz="2000">
                <a:cs typeface="Calibri"/>
              </a:rPr>
              <a:t>Economical</a:t>
            </a:r>
          </a:p>
          <a:p>
            <a:r>
              <a:rPr lang="en-US" sz="2000">
                <a:cs typeface="Calibri"/>
              </a:rPr>
              <a:t>Social</a:t>
            </a:r>
          </a:p>
          <a:p>
            <a:r>
              <a:rPr lang="en-US" sz="2000">
                <a:cs typeface="Calibri"/>
              </a:rPr>
              <a:t>Technological</a:t>
            </a:r>
          </a:p>
          <a:p>
            <a:r>
              <a:rPr lang="en-US" sz="2000">
                <a:cs typeface="Calibri"/>
              </a:rPr>
              <a:t>Legal</a:t>
            </a:r>
          </a:p>
          <a:p>
            <a:r>
              <a:rPr lang="en-US" sz="2000">
                <a:cs typeface="Calibri"/>
              </a:rPr>
              <a:t>Environmental</a:t>
            </a:r>
          </a:p>
        </p:txBody>
      </p:sp>
      <p:pic>
        <p:nvPicPr>
          <p:cNvPr id="4" name="Picture 4">
            <a:extLst>
              <a:ext uri="{FF2B5EF4-FFF2-40B4-BE49-F238E27FC236}">
                <a16:creationId xmlns="" xmlns:a16="http://schemas.microsoft.com/office/drawing/2014/main" id="{18FA0716-301E-AF32-91D3-819BB74A09F6}"/>
              </a:ext>
            </a:extLst>
          </p:cNvPr>
          <p:cNvPicPr>
            <a:picLocks noChangeAspect="1"/>
          </p:cNvPicPr>
          <p:nvPr/>
        </p:nvPicPr>
        <p:blipFill rotWithShape="1">
          <a:blip r:embed="rId3"/>
          <a:srcRect l="22162" r="7937" b="-1"/>
          <a:stretch/>
        </p:blipFill>
        <p:spPr>
          <a:xfrm>
            <a:off x="5010386" y="10"/>
            <a:ext cx="7181613" cy="6857990"/>
          </a:xfrm>
          <a:prstGeom prst="rect">
            <a:avLst/>
          </a:prstGeom>
          <a:effectLst/>
        </p:spPr>
      </p:pic>
    </p:spTree>
    <p:extLst>
      <p:ext uri="{BB962C8B-B14F-4D97-AF65-F5344CB8AC3E}">
        <p14:creationId xmlns:p14="http://schemas.microsoft.com/office/powerpoint/2010/main" val="1890837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Down Arrow 7">
            <a:extLst>
              <a:ext uri="{FF2B5EF4-FFF2-40B4-BE49-F238E27FC236}">
                <a16:creationId xmlns="" xmlns:a16="http://schemas.microsoft.com/office/drawing/2014/main" id="{D4771268-CB57-404A-9271-370EB28F609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7F25AD3-0890-D732-302A-EE4D10F9DA2F}"/>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Cause-and-Effect Analysis (Fishbone Diagram)</a:t>
            </a:r>
          </a:p>
        </p:txBody>
      </p:sp>
      <p:pic>
        <p:nvPicPr>
          <p:cNvPr id="7" name="Picture 7" descr="Diagram&#10;&#10;Description automatically generated">
            <a:extLst>
              <a:ext uri="{FF2B5EF4-FFF2-40B4-BE49-F238E27FC236}">
                <a16:creationId xmlns="" xmlns:a16="http://schemas.microsoft.com/office/drawing/2014/main" id="{99F619BD-0F18-0911-C492-E23138589981}"/>
              </a:ext>
            </a:extLst>
          </p:cNvPr>
          <p:cNvPicPr>
            <a:picLocks noChangeAspect="1"/>
          </p:cNvPicPr>
          <p:nvPr/>
        </p:nvPicPr>
        <p:blipFill>
          <a:blip r:embed="rId2"/>
          <a:stretch>
            <a:fillRect/>
          </a:stretch>
        </p:blipFill>
        <p:spPr>
          <a:xfrm>
            <a:off x="4777316" y="1461432"/>
            <a:ext cx="6780700" cy="3932806"/>
          </a:xfrm>
          <a:prstGeom prst="rect">
            <a:avLst/>
          </a:prstGeom>
        </p:spPr>
      </p:pic>
    </p:spTree>
    <p:extLst>
      <p:ext uri="{BB962C8B-B14F-4D97-AF65-F5344CB8AC3E}">
        <p14:creationId xmlns:p14="http://schemas.microsoft.com/office/powerpoint/2010/main" val="304587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C5E6CFF1-2F42-4E10-9A97-F116F46F53F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 xmlns:a16="http://schemas.microsoft.com/office/drawing/2014/main" id="{12F45CA6-E1DF-47D7-1062-ECF76DDC3245}"/>
              </a:ext>
            </a:extLst>
          </p:cNvPr>
          <p:cNvPicPr>
            <a:picLocks noChangeAspect="1"/>
          </p:cNvPicPr>
          <p:nvPr/>
        </p:nvPicPr>
        <p:blipFill rotWithShape="1">
          <a:blip r:embed="rId3">
            <a:alphaModFix amt="35000"/>
          </a:blip>
          <a:srcRect t="11985" b="3745"/>
          <a:stretch/>
        </p:blipFill>
        <p:spPr>
          <a:xfrm>
            <a:off x="20" y="1"/>
            <a:ext cx="12191980" cy="6857999"/>
          </a:xfrm>
          <a:prstGeom prst="rect">
            <a:avLst/>
          </a:prstGeom>
        </p:spPr>
      </p:pic>
      <p:sp>
        <p:nvSpPr>
          <p:cNvPr id="2" name="Title 1">
            <a:extLst>
              <a:ext uri="{FF2B5EF4-FFF2-40B4-BE49-F238E27FC236}">
                <a16:creationId xmlns="" xmlns:a16="http://schemas.microsoft.com/office/drawing/2014/main" id="{4A383B81-29CC-39E3-5C9F-D9B95F3EB7F1}"/>
              </a:ext>
            </a:extLst>
          </p:cNvPr>
          <p:cNvSpPr>
            <a:spLocks noGrp="1"/>
          </p:cNvSpPr>
          <p:nvPr>
            <p:ph type="title"/>
          </p:nvPr>
        </p:nvSpPr>
        <p:spPr>
          <a:xfrm>
            <a:off x="838201" y="1065862"/>
            <a:ext cx="3313164" cy="4726276"/>
          </a:xfrm>
        </p:spPr>
        <p:txBody>
          <a:bodyPr>
            <a:normAutofit/>
          </a:bodyPr>
          <a:lstStyle/>
          <a:p>
            <a:pPr algn="r"/>
            <a:r>
              <a:rPr lang="en-US" sz="4000">
                <a:solidFill>
                  <a:srgbClr val="FFFFFF"/>
                </a:solidFill>
                <a:ea typeface="+mj-lt"/>
                <a:cs typeface="+mj-lt"/>
              </a:rPr>
              <a:t>Alternative Solutions to Absenteeism of Staff in NHS</a:t>
            </a:r>
            <a:endParaRPr lang="en-US" sz="4000">
              <a:solidFill>
                <a:srgbClr val="FFFFFF"/>
              </a:solidFill>
            </a:endParaRPr>
          </a:p>
        </p:txBody>
      </p:sp>
      <p:cxnSp>
        <p:nvCxnSpPr>
          <p:cNvPr id="11" name="Straight Connector 10">
            <a:extLst>
              <a:ext uri="{FF2B5EF4-FFF2-40B4-BE49-F238E27FC236}">
                <a16:creationId xmlns="" xmlns:a16="http://schemas.microsoft.com/office/drawing/2014/main" id="{67182200-4859-4C8D-BCBB-55B245C28BA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 xmlns:a16="http://schemas.microsoft.com/office/drawing/2014/main" id="{9A739BBA-3979-D841-A616-DD12F60AD98F}"/>
              </a:ext>
            </a:extLst>
          </p:cNvPr>
          <p:cNvSpPr>
            <a:spLocks noGrp="1"/>
          </p:cNvSpPr>
          <p:nvPr>
            <p:ph idx="1"/>
          </p:nvPr>
        </p:nvSpPr>
        <p:spPr>
          <a:xfrm>
            <a:off x="5155379" y="1065862"/>
            <a:ext cx="5744685" cy="4726276"/>
          </a:xfrm>
        </p:spPr>
        <p:txBody>
          <a:bodyPr vert="horz" lIns="91440" tIns="45720" rIns="91440" bIns="45720" rtlCol="0" anchor="ctr">
            <a:normAutofit/>
          </a:bodyPr>
          <a:lstStyle/>
          <a:p>
            <a:r>
              <a:rPr lang="en-US" sz="2000">
                <a:solidFill>
                  <a:srgbClr val="FFFFFF"/>
                </a:solidFill>
                <a:ea typeface="+mn-lt"/>
                <a:cs typeface="+mn-lt"/>
              </a:rPr>
              <a:t>Offering Better Working Hours </a:t>
            </a:r>
          </a:p>
          <a:p>
            <a:r>
              <a:rPr lang="en-US" sz="2000">
                <a:solidFill>
                  <a:srgbClr val="FFFFFF"/>
                </a:solidFill>
                <a:ea typeface="+mn-lt"/>
                <a:cs typeface="+mn-lt"/>
              </a:rPr>
              <a:t>Training and Development </a:t>
            </a:r>
          </a:p>
          <a:p>
            <a:r>
              <a:rPr lang="en-US" sz="2000">
                <a:solidFill>
                  <a:srgbClr val="FFFFFF"/>
                </a:solidFill>
                <a:ea typeface="+mn-lt"/>
                <a:cs typeface="+mn-lt"/>
              </a:rPr>
              <a:t>Using Technology </a:t>
            </a:r>
          </a:p>
          <a:p>
            <a:r>
              <a:rPr lang="en-US" sz="2000">
                <a:solidFill>
                  <a:srgbClr val="FFFFFF"/>
                </a:solidFill>
                <a:ea typeface="+mn-lt"/>
                <a:cs typeface="+mn-lt"/>
              </a:rPr>
              <a:t>Ensuring Better Work Conditions </a:t>
            </a:r>
          </a:p>
          <a:p>
            <a:r>
              <a:rPr lang="en-US" sz="2000">
                <a:solidFill>
                  <a:srgbClr val="FFFFFF"/>
                </a:solidFill>
                <a:ea typeface="+mn-lt"/>
                <a:cs typeface="+mn-lt"/>
              </a:rPr>
              <a:t>Increasing Wages </a:t>
            </a:r>
          </a:p>
        </p:txBody>
      </p:sp>
    </p:spTree>
    <p:extLst>
      <p:ext uri="{BB962C8B-B14F-4D97-AF65-F5344CB8AC3E}">
        <p14:creationId xmlns:p14="http://schemas.microsoft.com/office/powerpoint/2010/main" val="291594842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 xmlns:a16="http://schemas.microsoft.com/office/drawing/2014/main" id="{FD0CC390-A43C-E3DA-843D-E5120572CE29}"/>
              </a:ext>
            </a:extLst>
          </p:cNvPr>
          <p:cNvPicPr>
            <a:picLocks noChangeAspect="1"/>
          </p:cNvPicPr>
          <p:nvPr/>
        </p:nvPicPr>
        <p:blipFill rotWithShape="1">
          <a:blip r:embed="rId3"/>
          <a:srcRect l="6886" r="14523" b="-1"/>
          <a:stretch/>
        </p:blipFill>
        <p:spPr>
          <a:xfrm>
            <a:off x="4117521" y="10"/>
            <a:ext cx="8074479" cy="6857990"/>
          </a:xfrm>
          <a:prstGeom prst="rect">
            <a:avLst/>
          </a:prstGeom>
        </p:spPr>
      </p:pic>
      <p:sp>
        <p:nvSpPr>
          <p:cNvPr id="17" name="Freeform: Shape 8">
            <a:extLst>
              <a:ext uri="{FF2B5EF4-FFF2-40B4-BE49-F238E27FC236}">
                <a16:creationId xmlns="" xmlns:a16="http://schemas.microsoft.com/office/drawing/2014/main" id="{8F23F8A3-8FD7-4779-8323-FDC26BE998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0">
            <a:extLst>
              <a:ext uri="{FF2B5EF4-FFF2-40B4-BE49-F238E27FC236}">
                <a16:creationId xmlns="" xmlns:a16="http://schemas.microsoft.com/office/drawing/2014/main" id="{F605C4CC-A25C-416F-8333-7CB7DC97D87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 xmlns:a16="http://schemas.microsoft.com/office/drawing/2014/main" id="{2DE1AEFD-AD8D-FAC2-DC6A-E0F8CE30F2E1}"/>
              </a:ext>
            </a:extLst>
          </p:cNvPr>
          <p:cNvSpPr>
            <a:spLocks noGrp="1"/>
          </p:cNvSpPr>
          <p:nvPr>
            <p:ph type="title"/>
          </p:nvPr>
        </p:nvSpPr>
        <p:spPr>
          <a:xfrm>
            <a:off x="804672" y="365125"/>
            <a:ext cx="5266155" cy="1325563"/>
          </a:xfrm>
        </p:spPr>
        <p:txBody>
          <a:bodyPr>
            <a:normAutofit/>
          </a:bodyPr>
          <a:lstStyle/>
          <a:p>
            <a:r>
              <a:rPr lang="en-US" sz="4100">
                <a:ea typeface="+mj-lt"/>
                <a:cs typeface="+mj-lt"/>
              </a:rPr>
              <a:t>Recommended Solution for NHS in the UK </a:t>
            </a:r>
            <a:endParaRPr lang="en-US" sz="4100"/>
          </a:p>
        </p:txBody>
      </p:sp>
      <p:sp>
        <p:nvSpPr>
          <p:cNvPr id="3" name="Content Placeholder 2">
            <a:extLst>
              <a:ext uri="{FF2B5EF4-FFF2-40B4-BE49-F238E27FC236}">
                <a16:creationId xmlns="" xmlns:a16="http://schemas.microsoft.com/office/drawing/2014/main" id="{FE02AA78-5898-5154-5208-BAA621DA1A13}"/>
              </a:ext>
            </a:extLst>
          </p:cNvPr>
          <p:cNvSpPr>
            <a:spLocks noGrp="1"/>
          </p:cNvSpPr>
          <p:nvPr>
            <p:ph idx="1"/>
          </p:nvPr>
        </p:nvSpPr>
        <p:spPr>
          <a:xfrm>
            <a:off x="804672" y="2022601"/>
            <a:ext cx="3941499" cy="4154361"/>
          </a:xfrm>
        </p:spPr>
        <p:txBody>
          <a:bodyPr vert="horz" lIns="91440" tIns="45720" rIns="91440" bIns="45720" rtlCol="0">
            <a:normAutofit/>
          </a:bodyPr>
          <a:lstStyle/>
          <a:p>
            <a:r>
              <a:rPr lang="en-US" sz="2000">
                <a:ea typeface="+mn-lt"/>
                <a:cs typeface="+mn-lt"/>
              </a:rPr>
              <a:t>It is suggested from the above list that UK NHS and healthcare system should implement the increase in wagers of the healthcare workers. </a:t>
            </a:r>
            <a:endParaRPr lang="en-US" sz="2000"/>
          </a:p>
        </p:txBody>
      </p:sp>
    </p:spTree>
    <p:extLst>
      <p:ext uri="{BB962C8B-B14F-4D97-AF65-F5344CB8AC3E}">
        <p14:creationId xmlns:p14="http://schemas.microsoft.com/office/powerpoint/2010/main" val="230165790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 name="Picture 4" descr="A picture containing person, sitting, wall, indoor&#10;&#10;Description automatically generated">
            <a:extLst>
              <a:ext uri="{FF2B5EF4-FFF2-40B4-BE49-F238E27FC236}">
                <a16:creationId xmlns="" xmlns:a16="http://schemas.microsoft.com/office/drawing/2014/main" id="{258AE33F-A917-8C0E-A867-62A65AC6A731}"/>
              </a:ext>
            </a:extLst>
          </p:cNvPr>
          <p:cNvPicPr>
            <a:picLocks noChangeAspect="1"/>
          </p:cNvPicPr>
          <p:nvPr/>
        </p:nvPicPr>
        <p:blipFill rotWithShape="1">
          <a:blip r:embed="rId3"/>
          <a:srcRect l="6534" r="11879"/>
          <a:stretch/>
        </p:blipFill>
        <p:spPr>
          <a:xfrm>
            <a:off x="20" y="10"/>
            <a:ext cx="9947062" cy="6857990"/>
          </a:xfrm>
          <a:prstGeom prst="rect">
            <a:avLst/>
          </a:prstGeom>
        </p:spPr>
      </p:pic>
      <p:sp>
        <p:nvSpPr>
          <p:cNvPr id="11" name="Freeform: Shape 10">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 xmlns:a16="http://schemas.microsoft.com/office/drawing/2014/main" id="{F9EC3F91-A75C-4F74-867E-E4C28C13546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1CE19A16-CA3D-8423-3A28-2118F9A558B4}"/>
              </a:ext>
            </a:extLst>
          </p:cNvPr>
          <p:cNvSpPr>
            <a:spLocks noGrp="1"/>
          </p:cNvSpPr>
          <p:nvPr>
            <p:ph type="title"/>
          </p:nvPr>
        </p:nvSpPr>
        <p:spPr>
          <a:xfrm>
            <a:off x="8046720" y="1045597"/>
            <a:ext cx="3633746" cy="1588422"/>
          </a:xfrm>
        </p:spPr>
        <p:txBody>
          <a:bodyPr anchor="b">
            <a:normAutofit/>
          </a:bodyPr>
          <a:lstStyle/>
          <a:p>
            <a:r>
              <a:rPr lang="en-US" sz="3600">
                <a:ea typeface="+mj-lt"/>
                <a:cs typeface="+mj-lt"/>
              </a:rPr>
              <a:t>A Plan for Implementation of Decision</a:t>
            </a:r>
            <a:endParaRPr lang="en-US" sz="3600"/>
          </a:p>
        </p:txBody>
      </p:sp>
      <p:sp>
        <p:nvSpPr>
          <p:cNvPr id="3" name="Content Placeholder 2">
            <a:extLst>
              <a:ext uri="{FF2B5EF4-FFF2-40B4-BE49-F238E27FC236}">
                <a16:creationId xmlns="" xmlns:a16="http://schemas.microsoft.com/office/drawing/2014/main" id="{96B6193F-A608-9BAE-752C-63991512B6B0}"/>
              </a:ext>
            </a:extLst>
          </p:cNvPr>
          <p:cNvSpPr>
            <a:spLocks noGrp="1"/>
          </p:cNvSpPr>
          <p:nvPr>
            <p:ph idx="1"/>
          </p:nvPr>
        </p:nvSpPr>
        <p:spPr>
          <a:xfrm>
            <a:off x="8046719" y="2722729"/>
            <a:ext cx="3633747" cy="2700062"/>
          </a:xfrm>
        </p:spPr>
        <p:txBody>
          <a:bodyPr vert="horz" lIns="91440" tIns="45720" rIns="91440" bIns="45720" rtlCol="0">
            <a:normAutofit/>
          </a:bodyPr>
          <a:lstStyle/>
          <a:p>
            <a:r>
              <a:rPr lang="en-US" sz="1700">
                <a:ea typeface="+mn-lt"/>
                <a:cs typeface="+mn-lt"/>
              </a:rPr>
              <a:t>They will have to set up a pay structure as per the service or tasks the worker at NHS is placed at.</a:t>
            </a:r>
          </a:p>
          <a:p>
            <a:r>
              <a:rPr lang="en-US" sz="1700">
                <a:ea typeface="+mn-lt"/>
                <a:cs typeface="+mn-lt"/>
              </a:rPr>
              <a:t>There is no need for an extensive plan to change the minimum wagers of the healthcare staff by the government.</a:t>
            </a:r>
          </a:p>
          <a:p>
            <a:r>
              <a:rPr lang="en-US" sz="1700">
                <a:ea typeface="+mn-lt"/>
                <a:cs typeface="+mn-lt"/>
              </a:rPr>
              <a:t>The more severe the work might be, the better the structure of pay will be. </a:t>
            </a:r>
          </a:p>
        </p:txBody>
      </p:sp>
    </p:spTree>
    <p:extLst>
      <p:ext uri="{BB962C8B-B14F-4D97-AF65-F5344CB8AC3E}">
        <p14:creationId xmlns:p14="http://schemas.microsoft.com/office/powerpoint/2010/main" val="3780517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 xmlns:a16="http://schemas.microsoft.com/office/drawing/2014/main" id="{5E52985E-2553-471E-82AA-5ED7A329890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93308" y="352931"/>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 xmlns:a16="http://schemas.microsoft.com/office/drawing/2014/main" id="{A66DD54C-EC01-D731-983F-3184544F9189}"/>
              </a:ext>
            </a:extLst>
          </p:cNvPr>
          <p:cNvSpPr>
            <a:spLocks noGrp="1"/>
          </p:cNvSpPr>
          <p:nvPr>
            <p:ph type="title"/>
          </p:nvPr>
        </p:nvSpPr>
        <p:spPr>
          <a:xfrm>
            <a:off x="649270" y="506727"/>
            <a:ext cx="3885141" cy="1526741"/>
          </a:xfrm>
        </p:spPr>
        <p:txBody>
          <a:bodyPr>
            <a:normAutofit/>
          </a:bodyPr>
          <a:lstStyle/>
          <a:p>
            <a:pPr algn="r"/>
            <a:r>
              <a:rPr lang="en-US" sz="3000">
                <a:solidFill>
                  <a:schemeClr val="bg1"/>
                </a:solidFill>
                <a:ea typeface="+mj-lt"/>
                <a:cs typeface="+mj-lt"/>
              </a:rPr>
              <a:t>The Success Indicators </a:t>
            </a:r>
            <a:endParaRPr lang="en-US" sz="3000">
              <a:solidFill>
                <a:schemeClr val="bg1"/>
              </a:solidFill>
            </a:endParaRPr>
          </a:p>
        </p:txBody>
      </p:sp>
      <p:cxnSp>
        <p:nvCxnSpPr>
          <p:cNvPr id="21" name="Straight Connector 20">
            <a:extLst>
              <a:ext uri="{FF2B5EF4-FFF2-40B4-BE49-F238E27FC236}">
                <a16:creationId xmlns="" xmlns:a16="http://schemas.microsoft.com/office/drawing/2014/main" id="{DAE3ABC6-4042-4293-A7DF-F01181363B7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flipV="1">
            <a:off x="4739873" y="580963"/>
            <a:ext cx="0" cy="137160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 xmlns:a16="http://schemas.microsoft.com/office/drawing/2014/main" id="{235B9811-40B7-4078-B7B7-F8A45448EA5E}"/>
              </a:ext>
            </a:extLst>
          </p:cNvPr>
          <p:cNvSpPr>
            <a:spLocks noGrp="1"/>
          </p:cNvSpPr>
          <p:nvPr>
            <p:ph idx="1"/>
          </p:nvPr>
        </p:nvSpPr>
        <p:spPr>
          <a:xfrm>
            <a:off x="4945336" y="506727"/>
            <a:ext cx="6609921" cy="1526741"/>
          </a:xfrm>
        </p:spPr>
        <p:txBody>
          <a:bodyPr vert="horz" lIns="91440" tIns="45720" rIns="91440" bIns="45720" rtlCol="0" anchor="ctr">
            <a:normAutofit/>
          </a:bodyPr>
          <a:lstStyle/>
          <a:p>
            <a:r>
              <a:rPr lang="en-US" sz="2200">
                <a:solidFill>
                  <a:schemeClr val="bg1"/>
                </a:solidFill>
                <a:ea typeface="+mn-lt"/>
                <a:cs typeface="+mn-lt"/>
              </a:rPr>
              <a:t>PMI for the Solution </a:t>
            </a:r>
          </a:p>
          <a:p>
            <a:endParaRPr lang="en-US" sz="2200">
              <a:solidFill>
                <a:schemeClr val="bg1"/>
              </a:solidFill>
              <a:cs typeface="Calibri"/>
            </a:endParaRPr>
          </a:p>
        </p:txBody>
      </p:sp>
      <p:pic>
        <p:nvPicPr>
          <p:cNvPr id="7" name="Picture 7" descr="Diagram&#10;&#10;Description automatically generated">
            <a:extLst>
              <a:ext uri="{FF2B5EF4-FFF2-40B4-BE49-F238E27FC236}">
                <a16:creationId xmlns="" xmlns:a16="http://schemas.microsoft.com/office/drawing/2014/main" id="{2C10B381-E2BB-E623-5B9A-DA0D31BBD6CA}"/>
              </a:ext>
            </a:extLst>
          </p:cNvPr>
          <p:cNvPicPr>
            <a:picLocks noChangeAspect="1"/>
          </p:cNvPicPr>
          <p:nvPr/>
        </p:nvPicPr>
        <p:blipFill>
          <a:blip r:embed="rId3"/>
          <a:stretch>
            <a:fillRect/>
          </a:stretch>
        </p:blipFill>
        <p:spPr>
          <a:xfrm>
            <a:off x="393308" y="2542959"/>
            <a:ext cx="5559480" cy="3710952"/>
          </a:xfrm>
          <a:prstGeom prst="rect">
            <a:avLst/>
          </a:prstGeom>
        </p:spPr>
      </p:pic>
      <p:sp>
        <p:nvSpPr>
          <p:cNvPr id="6" name="TextBox 5">
            <a:extLst>
              <a:ext uri="{FF2B5EF4-FFF2-40B4-BE49-F238E27FC236}">
                <a16:creationId xmlns="" xmlns:a16="http://schemas.microsoft.com/office/drawing/2014/main" id="{623AF217-69A7-BE59-C371-EFE61065EC3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graphicFrame>
        <p:nvGraphicFramePr>
          <p:cNvPr id="5" name="Table 4">
            <a:extLst>
              <a:ext uri="{FF2B5EF4-FFF2-40B4-BE49-F238E27FC236}">
                <a16:creationId xmlns="" xmlns:a16="http://schemas.microsoft.com/office/drawing/2014/main" id="{0D0A8F54-763F-9513-8E8F-554F5069C7DD}"/>
              </a:ext>
            </a:extLst>
          </p:cNvPr>
          <p:cNvGraphicFramePr>
            <a:graphicFrameLocks noGrp="1"/>
          </p:cNvGraphicFramePr>
          <p:nvPr>
            <p:extLst>
              <p:ext uri="{D42A27DB-BD31-4B8C-83A1-F6EECF244321}">
                <p14:modId xmlns:p14="http://schemas.microsoft.com/office/powerpoint/2010/main" val="2403340213"/>
              </p:ext>
            </p:extLst>
          </p:nvPr>
        </p:nvGraphicFramePr>
        <p:xfrm>
          <a:off x="6251736" y="2894780"/>
          <a:ext cx="5546956" cy="3015476"/>
        </p:xfrm>
        <a:graphic>
          <a:graphicData uri="http://schemas.openxmlformats.org/drawingml/2006/table">
            <a:tbl>
              <a:tblPr firstRow="1" firstCol="1" bandRow="1">
                <a:solidFill>
                  <a:srgbClr val="404040"/>
                </a:solidFill>
                <a:tableStyleId>{5C22544A-7EE6-4342-B048-85BDC9FD1C3A}</a:tableStyleId>
              </a:tblPr>
              <a:tblGrid>
                <a:gridCol w="1831675">
                  <a:extLst>
                    <a:ext uri="{9D8B030D-6E8A-4147-A177-3AD203B41FA5}">
                      <a16:colId xmlns="" xmlns:a16="http://schemas.microsoft.com/office/drawing/2014/main" val="2678708066"/>
                    </a:ext>
                  </a:extLst>
                </a:gridCol>
                <a:gridCol w="1794581">
                  <a:extLst>
                    <a:ext uri="{9D8B030D-6E8A-4147-A177-3AD203B41FA5}">
                      <a16:colId xmlns="" xmlns:a16="http://schemas.microsoft.com/office/drawing/2014/main" val="3812193151"/>
                    </a:ext>
                  </a:extLst>
                </a:gridCol>
                <a:gridCol w="1920700">
                  <a:extLst>
                    <a:ext uri="{9D8B030D-6E8A-4147-A177-3AD203B41FA5}">
                      <a16:colId xmlns="" xmlns:a16="http://schemas.microsoft.com/office/drawing/2014/main" val="972006258"/>
                    </a:ext>
                  </a:extLst>
                </a:gridCol>
              </a:tblGrid>
              <a:tr h="581873">
                <a:tc>
                  <a:txBody>
                    <a:bodyPr/>
                    <a:lstStyle/>
                    <a:p>
                      <a:pPr algn="ctr">
                        <a:spcAft>
                          <a:spcPts val="0"/>
                        </a:spcAft>
                      </a:pPr>
                      <a:r>
                        <a:rPr lang="en-US" sz="1900" b="0" cap="none" spc="0">
                          <a:solidFill>
                            <a:schemeClr val="bg1"/>
                          </a:solidFill>
                          <a:effectLst/>
                        </a:rPr>
                        <a:t>Plus</a:t>
                      </a:r>
                    </a:p>
                  </a:txBody>
                  <a:tcPr marL="103199" marR="73714" marT="106831" marB="147428"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chemeClr val="accent2"/>
                    </a:solidFill>
                  </a:tcPr>
                </a:tc>
                <a:tc>
                  <a:txBody>
                    <a:bodyPr/>
                    <a:lstStyle/>
                    <a:p>
                      <a:pPr algn="ctr">
                        <a:spcAft>
                          <a:spcPts val="0"/>
                        </a:spcAft>
                      </a:pPr>
                      <a:r>
                        <a:rPr lang="en-US" sz="1900" b="0" cap="none" spc="0">
                          <a:solidFill>
                            <a:schemeClr val="bg1"/>
                          </a:solidFill>
                          <a:effectLst/>
                        </a:rPr>
                        <a:t>Minus</a:t>
                      </a:r>
                    </a:p>
                  </a:txBody>
                  <a:tcPr marL="103199" marR="73714" marT="106831" marB="147428"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chemeClr val="accent2"/>
                    </a:solidFill>
                  </a:tcPr>
                </a:tc>
                <a:tc>
                  <a:txBody>
                    <a:bodyPr/>
                    <a:lstStyle/>
                    <a:p>
                      <a:pPr algn="ctr">
                        <a:spcAft>
                          <a:spcPts val="0"/>
                        </a:spcAft>
                      </a:pPr>
                      <a:r>
                        <a:rPr lang="en-US" sz="1900" b="0" cap="none" spc="0">
                          <a:solidFill>
                            <a:schemeClr val="bg1"/>
                          </a:solidFill>
                          <a:effectLst/>
                        </a:rPr>
                        <a:t>Interesting</a:t>
                      </a:r>
                    </a:p>
                  </a:txBody>
                  <a:tcPr marL="103199" marR="73714" marT="106831" marB="147428"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chemeClr val="accent2"/>
                    </a:solidFill>
                  </a:tcPr>
                </a:tc>
                <a:extLst>
                  <a:ext uri="{0D108BD9-81ED-4DB2-BD59-A6C34878D82A}">
                    <a16:rowId xmlns="" xmlns:a16="http://schemas.microsoft.com/office/drawing/2014/main" val="3604576875"/>
                  </a:ext>
                </a:extLst>
              </a:tr>
              <a:tr h="2433603">
                <a:tc>
                  <a:txBody>
                    <a:bodyPr/>
                    <a:lstStyle/>
                    <a:p>
                      <a:pPr marL="285750" indent="-285750">
                        <a:spcAft>
                          <a:spcPts val="0"/>
                        </a:spcAft>
                        <a:buFont typeface="Arial"/>
                        <a:buChar char="•"/>
                      </a:pPr>
                      <a:r>
                        <a:rPr lang="en-US" sz="1400" b="1" cap="none" spc="0">
                          <a:solidFill>
                            <a:schemeClr val="bg1"/>
                          </a:solidFill>
                          <a:effectLst/>
                        </a:rPr>
                        <a:t>A greater pay structure will increase the morale of employees.</a:t>
                      </a:r>
                    </a:p>
                    <a:p>
                      <a:pPr marL="285750" indent="-285750">
                        <a:spcAft>
                          <a:spcPts val="0"/>
                        </a:spcAft>
                        <a:buFont typeface="Arial"/>
                        <a:buChar char="•"/>
                      </a:pPr>
                      <a:r>
                        <a:rPr lang="en-US" sz="1400" b="1" cap="none" spc="0">
                          <a:solidFill>
                            <a:schemeClr val="bg1"/>
                          </a:solidFill>
                          <a:effectLst/>
                        </a:rPr>
                        <a:t>Workers will seek growth of better-earning opportunities.</a:t>
                      </a:r>
                    </a:p>
                  </a:txBody>
                  <a:tcPr marL="103199" marR="73714" marT="106831" marB="147428">
                    <a:lnL w="12700" cmpd="sng">
                      <a:noFill/>
                      <a:prstDash val="solid"/>
                    </a:lnL>
                    <a:lnR w="12700" cmpd="sng">
                      <a:noFill/>
                      <a:prstDash val="solid"/>
                    </a:lnR>
                    <a:lnT w="12700" cmpd="sng">
                      <a:noFill/>
                      <a:prstDash val="solid"/>
                    </a:lnT>
                    <a:lnB w="12700" cmpd="sng">
                      <a:noFill/>
                      <a:prstDash val="solid"/>
                    </a:lnB>
                    <a:solidFill>
                      <a:srgbClr val="404040"/>
                    </a:solidFill>
                  </a:tcPr>
                </a:tc>
                <a:tc>
                  <a:txBody>
                    <a:bodyPr/>
                    <a:lstStyle/>
                    <a:p>
                      <a:pPr marL="285750" indent="-285750">
                        <a:spcAft>
                          <a:spcPts val="0"/>
                        </a:spcAft>
                        <a:buFont typeface="Arial"/>
                        <a:buChar char="•"/>
                      </a:pPr>
                      <a:r>
                        <a:rPr lang="en-US" sz="1400" cap="none" spc="0">
                          <a:solidFill>
                            <a:schemeClr val="bg1"/>
                          </a:solidFill>
                          <a:effectLst/>
                        </a:rPr>
                        <a:t>Might impact the economy of the country.</a:t>
                      </a:r>
                    </a:p>
                    <a:p>
                      <a:pPr marL="285750" indent="-285750">
                        <a:spcAft>
                          <a:spcPts val="0"/>
                        </a:spcAft>
                        <a:buFont typeface="Arial"/>
                        <a:buChar char="•"/>
                      </a:pPr>
                      <a:r>
                        <a:rPr lang="en-US" sz="1400" cap="none" spc="0">
                          <a:solidFill>
                            <a:schemeClr val="bg1"/>
                          </a:solidFill>
                          <a:effectLst/>
                        </a:rPr>
                        <a:t>Difficult to implement changes in the pay structure without government consent.</a:t>
                      </a:r>
                    </a:p>
                  </a:txBody>
                  <a:tcPr marL="103199" marR="73714" marT="106831" marB="147428">
                    <a:lnL w="12700" cmpd="sng">
                      <a:noFill/>
                      <a:prstDash val="solid"/>
                    </a:lnL>
                    <a:lnR w="12700" cmpd="sng">
                      <a:noFill/>
                      <a:prstDash val="solid"/>
                    </a:lnR>
                    <a:lnT w="12700" cmpd="sng">
                      <a:noFill/>
                      <a:prstDash val="solid"/>
                    </a:lnT>
                    <a:lnB w="12700" cmpd="sng">
                      <a:noFill/>
                      <a:prstDash val="solid"/>
                    </a:lnB>
                    <a:solidFill>
                      <a:srgbClr val="404040"/>
                    </a:solidFill>
                  </a:tcPr>
                </a:tc>
                <a:tc>
                  <a:txBody>
                    <a:bodyPr/>
                    <a:lstStyle/>
                    <a:p>
                      <a:pPr marL="285750" indent="-285750">
                        <a:spcAft>
                          <a:spcPts val="0"/>
                        </a:spcAft>
                        <a:buFont typeface="Arial"/>
                        <a:buChar char="•"/>
                      </a:pPr>
                      <a:r>
                        <a:rPr lang="en-US" sz="1400" cap="none" spc="0">
                          <a:solidFill>
                            <a:schemeClr val="bg1"/>
                          </a:solidFill>
                          <a:effectLst/>
                        </a:rPr>
                        <a:t>More people will be attracted especially the young generations.</a:t>
                      </a:r>
                    </a:p>
                    <a:p>
                      <a:pPr marL="285750" indent="-285750">
                        <a:spcAft>
                          <a:spcPts val="0"/>
                        </a:spcAft>
                        <a:buFont typeface="Arial"/>
                        <a:buChar char="•"/>
                      </a:pPr>
                      <a:r>
                        <a:rPr lang="en-US" sz="1400" cap="none" spc="0">
                          <a:solidFill>
                            <a:schemeClr val="bg1"/>
                          </a:solidFill>
                          <a:effectLst/>
                        </a:rPr>
                        <a:t>The increased wager will help to develop the healthcare structure.</a:t>
                      </a:r>
                    </a:p>
                  </a:txBody>
                  <a:tcPr marL="103199" marR="73714" marT="106831" marB="147428">
                    <a:lnL w="12700" cmpd="sng">
                      <a:noFill/>
                      <a:prstDash val="solid"/>
                    </a:lnL>
                    <a:lnR w="12700" cmpd="sng">
                      <a:noFill/>
                      <a:prstDash val="solid"/>
                    </a:lnR>
                    <a:lnT w="12700" cmpd="sng">
                      <a:noFill/>
                      <a:prstDash val="solid"/>
                    </a:lnT>
                    <a:lnB w="12700" cmpd="sng">
                      <a:noFill/>
                      <a:prstDash val="solid"/>
                    </a:lnB>
                    <a:solidFill>
                      <a:srgbClr val="404040"/>
                    </a:solidFill>
                  </a:tcPr>
                </a:tc>
                <a:extLst>
                  <a:ext uri="{0D108BD9-81ED-4DB2-BD59-A6C34878D82A}">
                    <a16:rowId xmlns="" xmlns:a16="http://schemas.microsoft.com/office/drawing/2014/main" val="1733214992"/>
                  </a:ext>
                </a:extLst>
              </a:tr>
            </a:tbl>
          </a:graphicData>
        </a:graphic>
      </p:graphicFrame>
    </p:spTree>
    <p:extLst>
      <p:ext uri="{BB962C8B-B14F-4D97-AF65-F5344CB8AC3E}">
        <p14:creationId xmlns:p14="http://schemas.microsoft.com/office/powerpoint/2010/main" val="2715230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9228552E-C8B1-4A80-8448-0787CE0FC7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indoor, window&#10;&#10;Description automatically generated">
            <a:extLst>
              <a:ext uri="{FF2B5EF4-FFF2-40B4-BE49-F238E27FC236}">
                <a16:creationId xmlns="" xmlns:a16="http://schemas.microsoft.com/office/drawing/2014/main" id="{909AA8C3-F673-69D6-C123-854A733B0806}"/>
              </a:ext>
            </a:extLst>
          </p:cNvPr>
          <p:cNvPicPr>
            <a:picLocks noChangeAspect="1"/>
          </p:cNvPicPr>
          <p:nvPr/>
        </p:nvPicPr>
        <p:blipFill rotWithShape="1">
          <a:blip r:embed="rId3">
            <a:alphaModFix amt="35000"/>
          </a:blip>
          <a:srcRect t="8818" b="6596"/>
          <a:stretch/>
        </p:blipFill>
        <p:spPr>
          <a:xfrm>
            <a:off x="20" y="10"/>
            <a:ext cx="12191980" cy="6857990"/>
          </a:xfrm>
          <a:prstGeom prst="rect">
            <a:avLst/>
          </a:prstGeom>
        </p:spPr>
      </p:pic>
      <p:sp>
        <p:nvSpPr>
          <p:cNvPr id="2" name="Title 1">
            <a:extLst>
              <a:ext uri="{FF2B5EF4-FFF2-40B4-BE49-F238E27FC236}">
                <a16:creationId xmlns="" xmlns:a16="http://schemas.microsoft.com/office/drawing/2014/main" id="{60DBF337-DAC3-9125-77E6-41FFFFA6589F}"/>
              </a:ext>
            </a:extLst>
          </p:cNvPr>
          <p:cNvSpPr>
            <a:spLocks noGrp="1"/>
          </p:cNvSpPr>
          <p:nvPr>
            <p:ph type="title"/>
          </p:nvPr>
        </p:nvSpPr>
        <p:spPr>
          <a:xfrm>
            <a:off x="838200" y="365125"/>
            <a:ext cx="10515600" cy="1325563"/>
          </a:xfrm>
        </p:spPr>
        <p:txBody>
          <a:bodyPr>
            <a:normAutofit/>
          </a:bodyPr>
          <a:lstStyle/>
          <a:p>
            <a:r>
              <a:rPr lang="en-US">
                <a:solidFill>
                  <a:srgbClr val="FFFFFF"/>
                </a:solidFill>
                <a:ea typeface="+mj-lt"/>
                <a:cs typeface="+mj-lt"/>
              </a:rPr>
              <a:t>Conclusion </a:t>
            </a:r>
            <a:endParaRPr lang="en-US">
              <a:solidFill>
                <a:srgbClr val="FFFFFF"/>
              </a:solidFill>
            </a:endParaRPr>
          </a:p>
        </p:txBody>
      </p:sp>
      <p:sp>
        <p:nvSpPr>
          <p:cNvPr id="3" name="Content Placeholder 2">
            <a:extLst>
              <a:ext uri="{FF2B5EF4-FFF2-40B4-BE49-F238E27FC236}">
                <a16:creationId xmlns="" xmlns:a16="http://schemas.microsoft.com/office/drawing/2014/main" id="{76D360EB-23D1-B4A0-5972-1EF53B3B336F}"/>
              </a:ext>
            </a:extLst>
          </p:cNvPr>
          <p:cNvSpPr>
            <a:spLocks noGrp="1"/>
          </p:cNvSpPr>
          <p:nvPr>
            <p:ph idx="1"/>
          </p:nvPr>
        </p:nvSpPr>
        <p:spPr>
          <a:xfrm>
            <a:off x="838200" y="1825625"/>
            <a:ext cx="10515600" cy="4351338"/>
          </a:xfrm>
        </p:spPr>
        <p:txBody>
          <a:bodyPr vert="horz" lIns="91440" tIns="45720" rIns="91440" bIns="45720" rtlCol="0">
            <a:normAutofit/>
          </a:bodyPr>
          <a:lstStyle/>
          <a:p>
            <a:r>
              <a:rPr lang="en-US">
                <a:solidFill>
                  <a:srgbClr val="FFFFFF"/>
                </a:solidFill>
                <a:ea typeface="+mn-lt"/>
                <a:cs typeface="+mn-lt"/>
              </a:rPr>
              <a:t>The study shows the importance of adequate staff in the NHS and healthcare system in the country and how their shortage can impact the quality of service.</a:t>
            </a:r>
          </a:p>
          <a:p>
            <a:r>
              <a:rPr lang="en-US">
                <a:solidFill>
                  <a:srgbClr val="FFFFFF"/>
                </a:solidFill>
                <a:ea typeface="+mn-lt"/>
                <a:cs typeface="+mn-lt"/>
              </a:rPr>
              <a:t>The study finally recommended a solution that can help to enhance the workforce of the healthcare system in the country.</a:t>
            </a:r>
            <a:endParaRPr lang="en-US">
              <a:solidFill>
                <a:srgbClr val="FFFFFF"/>
              </a:solidFill>
              <a:cs typeface="Calibri"/>
            </a:endParaRPr>
          </a:p>
        </p:txBody>
      </p:sp>
    </p:spTree>
    <p:extLst>
      <p:ext uri="{BB962C8B-B14F-4D97-AF65-F5344CB8AC3E}">
        <p14:creationId xmlns:p14="http://schemas.microsoft.com/office/powerpoint/2010/main" val="19529182"/>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indoor&#10;&#10;Description automatically generated">
            <a:extLst>
              <a:ext uri="{FF2B5EF4-FFF2-40B4-BE49-F238E27FC236}">
                <a16:creationId xmlns="" xmlns:a16="http://schemas.microsoft.com/office/drawing/2014/main" id="{0CEA8B04-053F-FD6C-2016-92C0D7AF7789}"/>
              </a:ext>
            </a:extLst>
          </p:cNvPr>
          <p:cNvPicPr>
            <a:picLocks noChangeAspect="1"/>
          </p:cNvPicPr>
          <p:nvPr/>
        </p:nvPicPr>
        <p:blipFill rotWithShape="1">
          <a:blip r:embed="rId3"/>
          <a:srcRect b="12791"/>
          <a:stretch/>
        </p:blipFill>
        <p:spPr>
          <a:xfrm>
            <a:off x="20" y="10"/>
            <a:ext cx="12191980" cy="6857990"/>
          </a:xfrm>
          <a:prstGeom prst="rect">
            <a:avLst/>
          </a:prstGeom>
        </p:spPr>
      </p:pic>
      <p:sp>
        <p:nvSpPr>
          <p:cNvPr id="14" name="Rectangle 8">
            <a:extLst>
              <a:ext uri="{FF2B5EF4-FFF2-40B4-BE49-F238E27FC236}">
                <a16:creationId xmlns="" xmlns:a16="http://schemas.microsoft.com/office/drawing/2014/main" id="{86C7B4A1-154A-4DF0-AC46-F88D75A2E0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FC71EBF2-B3FF-73DE-DF8C-39FEFC62E488}"/>
              </a:ext>
            </a:extLst>
          </p:cNvPr>
          <p:cNvSpPr>
            <a:spLocks noGrp="1"/>
          </p:cNvSpPr>
          <p:nvPr>
            <p:ph type="title"/>
          </p:nvPr>
        </p:nvSpPr>
        <p:spPr>
          <a:xfrm>
            <a:off x="594804" y="640263"/>
            <a:ext cx="6619811" cy="1344975"/>
          </a:xfrm>
        </p:spPr>
        <p:txBody>
          <a:bodyPr>
            <a:normAutofit/>
          </a:bodyPr>
          <a:lstStyle/>
          <a:p>
            <a:r>
              <a:rPr lang="en-US" sz="4000">
                <a:cs typeface="Calibri Light"/>
              </a:rPr>
              <a:t>References</a:t>
            </a:r>
            <a:endParaRPr lang="en-US" sz="4000"/>
          </a:p>
        </p:txBody>
      </p:sp>
      <p:sp>
        <p:nvSpPr>
          <p:cNvPr id="3" name="Content Placeholder 2">
            <a:extLst>
              <a:ext uri="{FF2B5EF4-FFF2-40B4-BE49-F238E27FC236}">
                <a16:creationId xmlns="" xmlns:a16="http://schemas.microsoft.com/office/drawing/2014/main" id="{C22D38FA-98FE-8FC6-A0F8-7AD02F07C7E2}"/>
              </a:ext>
            </a:extLst>
          </p:cNvPr>
          <p:cNvSpPr>
            <a:spLocks noGrp="1"/>
          </p:cNvSpPr>
          <p:nvPr>
            <p:ph idx="1"/>
          </p:nvPr>
        </p:nvSpPr>
        <p:spPr>
          <a:xfrm>
            <a:off x="400146" y="1581436"/>
            <a:ext cx="7022286" cy="4645845"/>
          </a:xfrm>
        </p:spPr>
        <p:txBody>
          <a:bodyPr vert="horz" lIns="91440" tIns="45720" rIns="91440" bIns="45720" rtlCol="0" anchor="t">
            <a:noAutofit/>
          </a:bodyPr>
          <a:lstStyle/>
          <a:p>
            <a:r>
              <a:rPr lang="en-US" sz="1050" dirty="0">
                <a:ea typeface="+mn-lt"/>
                <a:cs typeface="+mn-lt"/>
              </a:rPr>
              <a:t>AL‐</a:t>
            </a:r>
            <a:r>
              <a:rPr lang="en-US" sz="1050" dirty="0" err="1">
                <a:ea typeface="+mn-lt"/>
                <a:cs typeface="+mn-lt"/>
              </a:rPr>
              <a:t>Abrrow</a:t>
            </a:r>
            <a:r>
              <a:rPr lang="en-US" sz="1050" dirty="0">
                <a:ea typeface="+mn-lt"/>
                <a:cs typeface="+mn-lt"/>
              </a:rPr>
              <a:t>, H., Al‐</a:t>
            </a:r>
            <a:r>
              <a:rPr lang="en-US" sz="1050" dirty="0" err="1">
                <a:ea typeface="+mn-lt"/>
                <a:cs typeface="+mn-lt"/>
              </a:rPr>
              <a:t>Maatoq</a:t>
            </a:r>
            <a:r>
              <a:rPr lang="en-US" sz="1050" dirty="0">
                <a:ea typeface="+mn-lt"/>
                <a:cs typeface="+mn-lt"/>
              </a:rPr>
              <a:t>, M., Alharbi, R.K., Alnoor, A., Abdullah, H.O., Abbas, S. and Khattak, Z.Z., 2021. Understanding employees’ responses to the COVID‐19 pandemic: The attractiveness of healthcare jobs. </a:t>
            </a:r>
            <a:r>
              <a:rPr lang="en-US" sz="1050" i="1" dirty="0">
                <a:ea typeface="+mn-lt"/>
                <a:cs typeface="+mn-lt"/>
              </a:rPr>
              <a:t>Global Business and Organizational Excellence</a:t>
            </a:r>
            <a:r>
              <a:rPr lang="en-US" sz="1050" dirty="0">
                <a:ea typeface="+mn-lt"/>
                <a:cs typeface="+mn-lt"/>
              </a:rPr>
              <a:t>, </a:t>
            </a:r>
            <a:r>
              <a:rPr lang="en-US" sz="1050" i="1" dirty="0">
                <a:ea typeface="+mn-lt"/>
                <a:cs typeface="+mn-lt"/>
              </a:rPr>
              <a:t>40</a:t>
            </a:r>
            <a:r>
              <a:rPr lang="en-US" sz="1050" dirty="0">
                <a:ea typeface="+mn-lt"/>
                <a:cs typeface="+mn-lt"/>
              </a:rPr>
              <a:t>(2), pp.19-33.</a:t>
            </a:r>
          </a:p>
          <a:p>
            <a:r>
              <a:rPr lang="en-US" sz="1050" dirty="0" err="1">
                <a:ea typeface="+mn-lt"/>
                <a:cs typeface="+mn-lt"/>
              </a:rPr>
              <a:t>Chervoni</a:t>
            </a:r>
            <a:r>
              <a:rPr lang="en-US" sz="1050" dirty="0">
                <a:ea typeface="+mn-lt"/>
                <a:cs typeface="+mn-lt"/>
              </a:rPr>
              <a:t>-Knapp, T., 2022. The Staffing Shortage Pandemic. </a:t>
            </a:r>
            <a:r>
              <a:rPr lang="en-US" sz="1050" i="1" dirty="0">
                <a:ea typeface="+mn-lt"/>
                <a:cs typeface="+mn-lt"/>
              </a:rPr>
              <a:t>Journal of Radiology Nursing</a:t>
            </a:r>
            <a:r>
              <a:rPr lang="en-US" sz="1050" dirty="0">
                <a:ea typeface="+mn-lt"/>
                <a:cs typeface="+mn-lt"/>
              </a:rPr>
              <a:t>.</a:t>
            </a:r>
          </a:p>
          <a:p>
            <a:r>
              <a:rPr lang="en-US" sz="1050" dirty="0">
                <a:ea typeface="+mn-lt"/>
                <a:cs typeface="+mn-lt"/>
              </a:rPr>
              <a:t>Combes, J.B., Elliott, R.F. and </a:t>
            </a:r>
            <a:r>
              <a:rPr lang="en-US" sz="1050" dirty="0" err="1">
                <a:ea typeface="+mn-lt"/>
                <a:cs typeface="+mn-lt"/>
              </a:rPr>
              <a:t>Skåtun</a:t>
            </a:r>
            <a:r>
              <a:rPr lang="en-US" sz="1050" dirty="0">
                <a:ea typeface="+mn-lt"/>
                <a:cs typeface="+mn-lt"/>
              </a:rPr>
              <a:t>, D., 2018. Hospital staff shortage: the role of the competitiveness of pay of different groups of nursing staff on staff shortage. </a:t>
            </a:r>
            <a:r>
              <a:rPr lang="en-US" sz="1050" i="1" dirty="0">
                <a:ea typeface="+mn-lt"/>
                <a:cs typeface="+mn-lt"/>
              </a:rPr>
              <a:t>Applied Economics</a:t>
            </a:r>
            <a:r>
              <a:rPr lang="en-US" sz="1050" dirty="0">
                <a:ea typeface="+mn-lt"/>
                <a:cs typeface="+mn-lt"/>
              </a:rPr>
              <a:t>, </a:t>
            </a:r>
            <a:r>
              <a:rPr lang="en-US" sz="1050" i="1" dirty="0">
                <a:ea typeface="+mn-lt"/>
                <a:cs typeface="+mn-lt"/>
              </a:rPr>
              <a:t>50</a:t>
            </a:r>
            <a:r>
              <a:rPr lang="en-US" sz="1050" dirty="0">
                <a:ea typeface="+mn-lt"/>
                <a:cs typeface="+mn-lt"/>
              </a:rPr>
              <a:t>(60), pp.6547-6552.</a:t>
            </a:r>
          </a:p>
          <a:p>
            <a:r>
              <a:rPr lang="en-US" sz="1050" dirty="0">
                <a:ea typeface="+mn-lt"/>
                <a:cs typeface="+mn-lt"/>
              </a:rPr>
              <a:t>Gohar, B., Larivière, M. and </a:t>
            </a:r>
            <a:r>
              <a:rPr lang="en-US" sz="1050" dirty="0" err="1">
                <a:ea typeface="+mn-lt"/>
                <a:cs typeface="+mn-lt"/>
              </a:rPr>
              <a:t>Nowrouzi</a:t>
            </a:r>
            <a:r>
              <a:rPr lang="en-US" sz="1050" dirty="0">
                <a:ea typeface="+mn-lt"/>
                <a:cs typeface="+mn-lt"/>
              </a:rPr>
              <a:t>-Kia, B., 2020. Sickness absence in healthcare workers during the COVID-19 pandemic. </a:t>
            </a:r>
            <a:r>
              <a:rPr lang="en-US" sz="1050" i="1" dirty="0">
                <a:ea typeface="+mn-lt"/>
                <a:cs typeface="+mn-lt"/>
              </a:rPr>
              <a:t>Occupational Medicine</a:t>
            </a:r>
            <a:r>
              <a:rPr lang="en-US" sz="1050" dirty="0">
                <a:ea typeface="+mn-lt"/>
                <a:cs typeface="+mn-lt"/>
              </a:rPr>
              <a:t>, </a:t>
            </a:r>
            <a:r>
              <a:rPr lang="en-US" sz="1050" i="1" dirty="0">
                <a:ea typeface="+mn-lt"/>
                <a:cs typeface="+mn-lt"/>
              </a:rPr>
              <a:t>70</a:t>
            </a:r>
            <a:r>
              <a:rPr lang="en-US" sz="1050" dirty="0">
                <a:ea typeface="+mn-lt"/>
                <a:cs typeface="+mn-lt"/>
              </a:rPr>
              <a:t>(5), pp.338-342.</a:t>
            </a:r>
          </a:p>
          <a:p>
            <a:r>
              <a:rPr lang="en-US" sz="1050" dirty="0">
                <a:ea typeface="+mn-lt"/>
                <a:cs typeface="+mn-lt"/>
              </a:rPr>
              <a:t>Leite, H., Lindsay, C. and Kumar, M., 2020. COVID-19 outbreak: Implications on healthcare operations. </a:t>
            </a:r>
            <a:r>
              <a:rPr lang="en-US" sz="1050" i="1" dirty="0">
                <a:ea typeface="+mn-lt"/>
                <a:cs typeface="+mn-lt"/>
              </a:rPr>
              <a:t>The TQM Journal</a:t>
            </a:r>
            <a:r>
              <a:rPr lang="en-US" sz="1050" dirty="0">
                <a:ea typeface="+mn-lt"/>
                <a:cs typeface="+mn-lt"/>
              </a:rPr>
              <a:t>.</a:t>
            </a:r>
          </a:p>
          <a:p>
            <a:r>
              <a:rPr lang="en-US" sz="1050" err="1">
                <a:ea typeface="+mn-lt"/>
                <a:cs typeface="+mn-lt"/>
              </a:rPr>
              <a:t>Marć</a:t>
            </a:r>
            <a:r>
              <a:rPr lang="en-US" sz="1050" dirty="0">
                <a:ea typeface="+mn-lt"/>
                <a:cs typeface="+mn-lt"/>
              </a:rPr>
              <a:t>, M., Bartosiewicz, A., Burzyńska, J., Chmiel, Z. and </a:t>
            </a:r>
            <a:r>
              <a:rPr lang="en-US" sz="1050" err="1">
                <a:ea typeface="+mn-lt"/>
                <a:cs typeface="+mn-lt"/>
              </a:rPr>
              <a:t>Januszewicz</a:t>
            </a:r>
            <a:r>
              <a:rPr lang="en-US" sz="1050" dirty="0">
                <a:ea typeface="+mn-lt"/>
                <a:cs typeface="+mn-lt"/>
              </a:rPr>
              <a:t>, P., 2019. A nursing shortage–a prospect of global and local policies. </a:t>
            </a:r>
            <a:r>
              <a:rPr lang="en-US" sz="1050" i="1" dirty="0">
                <a:ea typeface="+mn-lt"/>
                <a:cs typeface="+mn-lt"/>
              </a:rPr>
              <a:t>International nursing review</a:t>
            </a:r>
            <a:r>
              <a:rPr lang="en-US" sz="1050" dirty="0">
                <a:ea typeface="+mn-lt"/>
                <a:cs typeface="+mn-lt"/>
              </a:rPr>
              <a:t>, </a:t>
            </a:r>
            <a:r>
              <a:rPr lang="en-US" sz="1050" i="1" dirty="0">
                <a:ea typeface="+mn-lt"/>
                <a:cs typeface="+mn-lt"/>
              </a:rPr>
              <a:t>66</a:t>
            </a:r>
            <a:r>
              <a:rPr lang="en-US" sz="1050" dirty="0">
                <a:ea typeface="+mn-lt"/>
                <a:cs typeface="+mn-lt"/>
              </a:rPr>
              <a:t>(1), pp.9-16.</a:t>
            </a:r>
          </a:p>
          <a:p>
            <a:r>
              <a:rPr lang="en-US" sz="1050" dirty="0">
                <a:ea typeface="+mn-lt"/>
                <a:cs typeface="+mn-lt"/>
              </a:rPr>
              <a:t>Nyashanu, M., </a:t>
            </a:r>
            <a:r>
              <a:rPr lang="en-US" sz="1050" err="1">
                <a:ea typeface="+mn-lt"/>
                <a:cs typeface="+mn-lt"/>
              </a:rPr>
              <a:t>Pfende</a:t>
            </a:r>
            <a:r>
              <a:rPr lang="en-US" sz="1050" dirty="0">
                <a:ea typeface="+mn-lt"/>
                <a:cs typeface="+mn-lt"/>
              </a:rPr>
              <a:t>, F. and Ekpenyong, M.S., 2022. Triggers of mental health problems among frontline healthcare workers during the COVID‐19 pandemic in private care homes and domiciliary care agencies: Lived experiences of care workers in the Midlands region, UK. </a:t>
            </a:r>
            <a:r>
              <a:rPr lang="en-US" sz="1050" i="1" dirty="0">
                <a:ea typeface="+mn-lt"/>
                <a:cs typeface="+mn-lt"/>
              </a:rPr>
              <a:t>Health &amp; social care in the community</a:t>
            </a:r>
            <a:r>
              <a:rPr lang="en-US" sz="1050" dirty="0">
                <a:ea typeface="+mn-lt"/>
                <a:cs typeface="+mn-lt"/>
              </a:rPr>
              <a:t>, </a:t>
            </a:r>
            <a:r>
              <a:rPr lang="en-US" sz="1050" i="1" dirty="0">
                <a:ea typeface="+mn-lt"/>
                <a:cs typeface="+mn-lt"/>
              </a:rPr>
              <a:t>30</a:t>
            </a:r>
            <a:r>
              <a:rPr lang="en-US" sz="1050" dirty="0">
                <a:ea typeface="+mn-lt"/>
                <a:cs typeface="+mn-lt"/>
              </a:rPr>
              <a:t>(2), pp.e370-e376.</a:t>
            </a:r>
          </a:p>
          <a:p>
            <a:r>
              <a:rPr lang="en-US" sz="1050" dirty="0">
                <a:ea typeface="+mn-lt"/>
                <a:cs typeface="+mn-lt"/>
              </a:rPr>
              <a:t>Poller, B., Lynch, C., Ramsden, R., Jessop, K., Evans, C., Tweed, K., Drew, C. and Bates, C., 2020. Laundering single-use gowns in the event of critical shortage: experience of a UK acute trust. </a:t>
            </a:r>
            <a:r>
              <a:rPr lang="en-US" sz="1050" i="1" dirty="0">
                <a:ea typeface="+mn-lt"/>
                <a:cs typeface="+mn-lt"/>
              </a:rPr>
              <a:t>Journal of Hospital Infection</a:t>
            </a:r>
            <a:r>
              <a:rPr lang="en-US" sz="1050" dirty="0">
                <a:ea typeface="+mn-lt"/>
                <a:cs typeface="+mn-lt"/>
              </a:rPr>
              <a:t>, </a:t>
            </a:r>
            <a:r>
              <a:rPr lang="en-US" sz="1050" i="1" dirty="0">
                <a:ea typeface="+mn-lt"/>
                <a:cs typeface="+mn-lt"/>
              </a:rPr>
              <a:t>106</a:t>
            </a:r>
            <a:r>
              <a:rPr lang="en-US" sz="1050" dirty="0">
                <a:ea typeface="+mn-lt"/>
                <a:cs typeface="+mn-lt"/>
              </a:rPr>
              <a:t>(3), pp.629-630.</a:t>
            </a:r>
          </a:p>
          <a:p>
            <a:r>
              <a:rPr lang="en-US" sz="1050" dirty="0">
                <a:ea typeface="+mn-lt"/>
                <a:cs typeface="+mn-lt"/>
              </a:rPr>
              <a:t>Scogin, A., 2022. Nursing Staff Shortage and Patient Outcomes.</a:t>
            </a:r>
          </a:p>
          <a:p>
            <a:r>
              <a:rPr lang="en-US" sz="1050" dirty="0">
                <a:ea typeface="+mn-lt"/>
                <a:cs typeface="+mn-lt"/>
              </a:rPr>
              <a:t>Winter, V., Schreyögg, J. and Thiel, A., 2020. Hospital staff shortages: environmental and organizational determinants and implications for patient satisfaction. </a:t>
            </a:r>
            <a:r>
              <a:rPr lang="en-US" sz="1050" i="1" dirty="0">
                <a:ea typeface="+mn-lt"/>
                <a:cs typeface="+mn-lt"/>
              </a:rPr>
              <a:t>Health Policy</a:t>
            </a:r>
            <a:r>
              <a:rPr lang="en-US" sz="1050" dirty="0">
                <a:ea typeface="+mn-lt"/>
                <a:cs typeface="+mn-lt"/>
              </a:rPr>
              <a:t>, </a:t>
            </a:r>
            <a:r>
              <a:rPr lang="en-US" sz="1050" i="1" dirty="0">
                <a:ea typeface="+mn-lt"/>
                <a:cs typeface="+mn-lt"/>
              </a:rPr>
              <a:t>124</a:t>
            </a:r>
            <a:r>
              <a:rPr lang="en-US" sz="1050" dirty="0">
                <a:ea typeface="+mn-lt"/>
                <a:cs typeface="+mn-lt"/>
              </a:rPr>
              <a:t>(4), pp.380-388.</a:t>
            </a:r>
          </a:p>
          <a:p>
            <a:r>
              <a:rPr lang="en-US" sz="1050" dirty="0">
                <a:ea typeface="+mn-lt"/>
                <a:cs typeface="+mn-lt"/>
              </a:rPr>
              <a:t>Zhang, Z., Liu, S., Xiang, M., Li, S., Zhao, D., Huang, C. and Chen, S., 2020. Protecting healthcare personnel from 2019-nCoV infection risks: lessons and suggestions. </a:t>
            </a:r>
            <a:r>
              <a:rPr lang="en-US" sz="1050" i="1" dirty="0">
                <a:ea typeface="+mn-lt"/>
                <a:cs typeface="+mn-lt"/>
              </a:rPr>
              <a:t>Frontiers of medicine</a:t>
            </a:r>
            <a:r>
              <a:rPr lang="en-US" sz="1050" dirty="0">
                <a:ea typeface="+mn-lt"/>
                <a:cs typeface="+mn-lt"/>
              </a:rPr>
              <a:t>, </a:t>
            </a:r>
            <a:r>
              <a:rPr lang="en-US" sz="1050" i="1" dirty="0">
                <a:ea typeface="+mn-lt"/>
                <a:cs typeface="+mn-lt"/>
              </a:rPr>
              <a:t>14</a:t>
            </a:r>
            <a:r>
              <a:rPr lang="en-US" sz="1050" dirty="0">
                <a:ea typeface="+mn-lt"/>
                <a:cs typeface="+mn-lt"/>
              </a:rPr>
              <a:t>(2), pp.229-231.</a:t>
            </a:r>
          </a:p>
          <a:p>
            <a:endParaRPr lang="en-US" sz="800">
              <a:cs typeface="Calibri"/>
            </a:endParaRPr>
          </a:p>
          <a:p>
            <a:endParaRPr lang="en-US" sz="800">
              <a:cs typeface="Calibri"/>
            </a:endParaRPr>
          </a:p>
        </p:txBody>
      </p:sp>
    </p:spTree>
    <p:extLst>
      <p:ext uri="{BB962C8B-B14F-4D97-AF65-F5344CB8AC3E}">
        <p14:creationId xmlns:p14="http://schemas.microsoft.com/office/powerpoint/2010/main" val="22873130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1011</Words>
  <PresentationFormat>Widescreen</PresentationFormat>
  <Paragraphs>150</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Meiryo</vt:lpstr>
      <vt:lpstr>Arial</vt:lpstr>
      <vt:lpstr>Calibri</vt:lpstr>
      <vt:lpstr>Calibri Light</vt:lpstr>
      <vt:lpstr>office theme</vt:lpstr>
      <vt:lpstr>Problem Solving and Decision Making</vt:lpstr>
      <vt:lpstr>Introduction</vt:lpstr>
      <vt:lpstr>Impact of Staff Shortage as a Complex Problem</vt:lpstr>
      <vt:lpstr>Brexit-Effect on Healthcare Staff Shortage</vt:lpstr>
      <vt:lpstr>PESTLE Analysis for Factors Contributing to Complex Problem </vt:lpstr>
      <vt:lpstr>Cause-and-Effect Analysis (Fishbone Diagram)</vt:lpstr>
      <vt:lpstr>Alternative Solutions to Absenteeism of Staff in NHS</vt:lpstr>
      <vt:lpstr>Recommended Solution for NHS in the UK </vt:lpstr>
      <vt:lpstr>A Plan for Implementation of Decision</vt:lpstr>
      <vt:lpstr>The Success Indicators </vt:lpstr>
      <vt:lpstr>Conclusion </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2022-07-05T22:42:29Z</dcterms:created>
  <dcterms:modified xsi:type="dcterms:W3CDTF">2022-07-09T20:51:55Z</dcterms:modified>
</cp:coreProperties>
</file>