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0"/>
  </p:notesMasterIdLst>
  <p:sldIdLst>
    <p:sldId id="256" r:id="rId2"/>
    <p:sldId id="257" r:id="rId3"/>
    <p:sldId id="258" r:id="rId4"/>
    <p:sldId id="260" r:id="rId5"/>
    <p:sldId id="261" r:id="rId6"/>
    <p:sldId id="262" r:id="rId7"/>
    <p:sldId id="263" r:id="rId8"/>
    <p:sldId id="264"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1862" autoAdjust="0"/>
  </p:normalViewPr>
  <p:slideViewPr>
    <p:cSldViewPr snapToGrid="0">
      <p:cViewPr varScale="1">
        <p:scale>
          <a:sx n="48" d="100"/>
          <a:sy n="48" d="100"/>
        </p:scale>
        <p:origin x="53" y="13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4BE2DF-622D-4EF2-84DE-F82504922629}" type="datetimeFigureOut">
              <a:rPr lang="en-US" smtClean="0"/>
              <a:t>7/17/26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10F1391-DCF6-4424-B5B2-89391A9AF09D}" type="slidenum">
              <a:rPr lang="en-US" smtClean="0"/>
              <a:t>‹#›</a:t>
            </a:fld>
            <a:endParaRPr lang="en-US"/>
          </a:p>
        </p:txBody>
      </p:sp>
    </p:spTree>
    <p:extLst>
      <p:ext uri="{BB962C8B-B14F-4D97-AF65-F5344CB8AC3E}">
        <p14:creationId xmlns:p14="http://schemas.microsoft.com/office/powerpoint/2010/main" val="11817126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Introduction</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Mayfair Home Care Agency offers person-</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centred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care to the elderly who live independently in society. The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organisation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has care coordinators, visiting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carers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nurses and administrative staffs that require effective digital systems to manage their daily tasks. Recently, Mayfair has launched Microsoft 365 to enhance communication, scheduling and documentation. Nonetheless, some employees remain hesitant to build confidence in the use of digital technologies, making the transition.</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This report examines how the efficiency, communication and digital safety of the workplace in Mayfair can be improved with the help of Microsoft 365. It revolves around Microsoft Excel as a productivity solution, Microsoft Teams as a communication and collaboration solution, and a digital safety action plan to assist in keeping confidential service user information safe.</a:t>
            </a:r>
          </a:p>
          <a:p>
            <a:endParaRPr lang="en-US" dirty="0"/>
          </a:p>
        </p:txBody>
      </p:sp>
      <p:sp>
        <p:nvSpPr>
          <p:cNvPr id="4" name="Slide Number Placeholder 3"/>
          <p:cNvSpPr>
            <a:spLocks noGrp="1"/>
          </p:cNvSpPr>
          <p:nvPr>
            <p:ph type="sldNum" sz="quarter" idx="5"/>
          </p:nvPr>
        </p:nvSpPr>
        <p:spPr/>
        <p:txBody>
          <a:bodyPr/>
          <a:lstStyle/>
          <a:p>
            <a:fld id="{F10F1391-DCF6-4424-B5B2-89391A9AF09D}" type="slidenum">
              <a:rPr lang="en-US" smtClean="0"/>
              <a:t>2</a:t>
            </a:fld>
            <a:endParaRPr lang="en-US"/>
          </a:p>
        </p:txBody>
      </p:sp>
    </p:spTree>
    <p:extLst>
      <p:ext uri="{BB962C8B-B14F-4D97-AF65-F5344CB8AC3E}">
        <p14:creationId xmlns:p14="http://schemas.microsoft.com/office/powerpoint/2010/main" val="39855452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rPr>
              <a:t>Microsoft 365 Productivity Solution: Microsoft Excel</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Excel is an information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organisation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computerised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system which is structured. Spreadsheets help the care coordinators to track the care visits, staff presence and medication records. Excel would also prove useful, e.g. in finding out scheduling problems and helping to allocate the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carers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more effectively. This will assist the employees in acquiring the correct information in good time and make decisions (</a:t>
            </a:r>
            <a:r>
              <a:rPr lang="en-US" sz="1800" dirty="0" err="1">
                <a:effectLst/>
                <a:latin typeface="Times New Roman" panose="02020603050405020304" pitchFamily="18" charset="0"/>
                <a:ea typeface="Calibri" panose="020F0502020204030204" pitchFamily="34" charset="0"/>
              </a:rPr>
              <a:t>Gakhar</a:t>
            </a:r>
            <a:r>
              <a:rPr lang="en-US" sz="1800" dirty="0">
                <a:effectLst/>
                <a:latin typeface="Times New Roman" panose="02020603050405020304" pitchFamily="18" charset="0"/>
                <a:ea typeface="Calibri" panose="020F0502020204030204" pitchFamily="34" charset="0"/>
              </a:rPr>
              <a:t> </a:t>
            </a:r>
            <a:r>
              <a:rPr lang="en-US" sz="1800" i="1" dirty="0">
                <a:effectLst/>
                <a:latin typeface="Times New Roman" panose="02020603050405020304" pitchFamily="18" charset="0"/>
                <a:ea typeface="Calibri" panose="020F0502020204030204" pitchFamily="34" charset="0"/>
              </a:rPr>
              <a:t>et al</a:t>
            </a:r>
            <a:r>
              <a:rPr lang="en-US" sz="1800" dirty="0">
                <a:effectLst/>
                <a:latin typeface="Times New Roman" panose="02020603050405020304" pitchFamily="18" charset="0"/>
                <a:ea typeface="Calibri" panose="020F0502020204030204" pitchFamily="34" charset="0"/>
              </a:rPr>
              <a:t>., 2024</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key advantages of Excel are enhanced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organisation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less paperwork and simpler analysis of data. Such features as sorting, filtering and formulas enable the staff to operate with information more efficiently (Zheng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2026). Excel also has its shortcomings, however. It is also possible to get inaccurate data due to the incorrect entry of the data, and the employees may have to be taught how to use the software with a lot of confidence. As Mayfair handles sensitive healthcare data, there should be appropriate security mechanisms and access control.</a:t>
            </a:r>
          </a:p>
        </p:txBody>
      </p:sp>
      <p:sp>
        <p:nvSpPr>
          <p:cNvPr id="4" name="Slide Number Placeholder 3"/>
          <p:cNvSpPr>
            <a:spLocks noGrp="1"/>
          </p:cNvSpPr>
          <p:nvPr>
            <p:ph type="sldNum" sz="quarter" idx="5"/>
          </p:nvPr>
        </p:nvSpPr>
        <p:spPr/>
        <p:txBody>
          <a:bodyPr/>
          <a:lstStyle/>
          <a:p>
            <a:fld id="{F10F1391-DCF6-4424-B5B2-89391A9AF09D}" type="slidenum">
              <a:rPr lang="en-US" smtClean="0"/>
              <a:t>3</a:t>
            </a:fld>
            <a:endParaRPr lang="en-US"/>
          </a:p>
        </p:txBody>
      </p:sp>
    </p:spTree>
    <p:extLst>
      <p:ext uri="{BB962C8B-B14F-4D97-AF65-F5344CB8AC3E}">
        <p14:creationId xmlns:p14="http://schemas.microsoft.com/office/powerpoint/2010/main" val="42431357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Microsoft 365 Communication Tool: Microsoft Teams</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Microsoft Teams will be able to enhance communication between the office staff at Mayfair and the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carers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serving various places in the community. The communication must be effective as visiting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carers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must be informed in time to provide safe and responsive care. Conventional means like telephone and e-mails can lead to delays in the transfer of valuable information.</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Teams makes it possible to have instant messaging and video conferencing as well as shared communication rooms. As an illustration, care coordinators can make prompt responses to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carers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 changes in appointments or crucial announcements about service users (</a:t>
            </a:r>
            <a:r>
              <a:rPr lang="en-US" sz="1800" dirty="0">
                <a:effectLst/>
                <a:latin typeface="Times New Roman" panose="02020603050405020304" pitchFamily="18" charset="0"/>
                <a:ea typeface="Calibri" panose="020F0502020204030204" pitchFamily="34" charset="0"/>
              </a:rPr>
              <a:t>Calvert and Fabregas Janeiro, 2020</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This enhances collaboration and employees are informed about the latest information.</a:t>
            </a:r>
          </a:p>
          <a:p>
            <a:endParaRPr lang="en-US" dirty="0"/>
          </a:p>
        </p:txBody>
      </p:sp>
      <p:sp>
        <p:nvSpPr>
          <p:cNvPr id="4" name="Slide Number Placeholder 3"/>
          <p:cNvSpPr>
            <a:spLocks noGrp="1"/>
          </p:cNvSpPr>
          <p:nvPr>
            <p:ph type="sldNum" sz="quarter" idx="5"/>
          </p:nvPr>
        </p:nvSpPr>
        <p:spPr/>
        <p:txBody>
          <a:bodyPr/>
          <a:lstStyle/>
          <a:p>
            <a:fld id="{F10F1391-DCF6-4424-B5B2-89391A9AF09D}" type="slidenum">
              <a:rPr lang="en-US" smtClean="0"/>
              <a:t>4</a:t>
            </a:fld>
            <a:endParaRPr lang="en-US"/>
          </a:p>
        </p:txBody>
      </p:sp>
    </p:spTree>
    <p:extLst>
      <p:ext uri="{BB962C8B-B14F-4D97-AF65-F5344CB8AC3E}">
        <p14:creationId xmlns:p14="http://schemas.microsoft.com/office/powerpoint/2010/main" val="9827897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Times New Roman" panose="02020603050405020304" pitchFamily="18" charset="0"/>
                <a:ea typeface="Calibri" panose="020F0502020204030204" pitchFamily="34" charset="0"/>
              </a:rPr>
              <a:t>The advantages of Teams include that it is quicker, more work- and collaboration-oriented, and flexible. The issues, however, lie in the fact that the employees need to be educated, be able to use the internet</a:t>
            </a:r>
            <a:r>
              <a:rPr lang="en-US" sz="1800">
                <a:effectLst/>
                <a:latin typeface="Times New Roman" panose="02020603050405020304" pitchFamily="18" charset="0"/>
                <a:ea typeface="Calibri" panose="020F0502020204030204" pitchFamily="34" charset="0"/>
              </a:rPr>
              <a:t>, be </a:t>
            </a:r>
            <a:r>
              <a:rPr lang="en-US" sz="1800" dirty="0">
                <a:effectLst/>
                <a:latin typeface="Times New Roman" panose="02020603050405020304" pitchFamily="18" charset="0"/>
                <a:ea typeface="Calibri" panose="020F0502020204030204" pitchFamily="34" charset="0"/>
              </a:rPr>
              <a:t>reliable</a:t>
            </a:r>
            <a:r>
              <a:rPr lang="en-US" sz="1800">
                <a:effectLst/>
                <a:latin typeface="Times New Roman" panose="02020603050405020304" pitchFamily="18" charset="0"/>
                <a:ea typeface="Calibri" panose="020F0502020204030204" pitchFamily="34" charset="0"/>
              </a:rPr>
              <a:t>, and be </a:t>
            </a:r>
            <a:r>
              <a:rPr lang="en-US" sz="1800" dirty="0">
                <a:effectLst/>
                <a:latin typeface="Times New Roman" panose="02020603050405020304" pitchFamily="18" charset="0"/>
                <a:ea typeface="Calibri" panose="020F0502020204030204" pitchFamily="34" charset="0"/>
              </a:rPr>
              <a:t>aware of the need to keep the information confidential. Proper methods of sharing information should be known by the employees to avoid unknowingly giving sensitive information (Yao </a:t>
            </a:r>
            <a:r>
              <a:rPr lang="en-US" sz="1800" i="1" dirty="0">
                <a:effectLst/>
                <a:latin typeface="Times New Roman" panose="02020603050405020304" pitchFamily="18" charset="0"/>
                <a:ea typeface="Calibri" panose="020F0502020204030204" pitchFamily="34" charset="0"/>
              </a:rPr>
              <a:t>et al</a:t>
            </a:r>
            <a:r>
              <a:rPr lang="en-US" sz="1800" dirty="0">
                <a:effectLst/>
                <a:latin typeface="Times New Roman" panose="02020603050405020304" pitchFamily="18" charset="0"/>
                <a:ea typeface="Calibri" panose="020F0502020204030204" pitchFamily="34" charset="0"/>
              </a:rPr>
              <a:t>., 2019).</a:t>
            </a:r>
            <a:endParaRPr lang="en-US" dirty="0"/>
          </a:p>
        </p:txBody>
      </p:sp>
      <p:sp>
        <p:nvSpPr>
          <p:cNvPr id="4" name="Slide Number Placeholder 3"/>
          <p:cNvSpPr>
            <a:spLocks noGrp="1"/>
          </p:cNvSpPr>
          <p:nvPr>
            <p:ph type="sldNum" sz="quarter" idx="5"/>
          </p:nvPr>
        </p:nvSpPr>
        <p:spPr/>
        <p:txBody>
          <a:bodyPr/>
          <a:lstStyle/>
          <a:p>
            <a:fld id="{F10F1391-DCF6-4424-B5B2-89391A9AF09D}" type="slidenum">
              <a:rPr lang="en-US" smtClean="0"/>
              <a:t>5</a:t>
            </a:fld>
            <a:endParaRPr lang="en-US"/>
          </a:p>
        </p:txBody>
      </p:sp>
    </p:spTree>
    <p:extLst>
      <p:ext uri="{BB962C8B-B14F-4D97-AF65-F5344CB8AC3E}">
        <p14:creationId xmlns:p14="http://schemas.microsoft.com/office/powerpoint/2010/main" val="23745870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Digital Safety Action Plan for Mayfair</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This will necessitate the use of digital safety since Mayfair deals with sensitive personal and healthcare data. The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organisation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should have four areas to concentrate on.</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Secure Access: The staff must be issued with a robust password, multi-factor authentication and restricted access so that they can curb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unauthorised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access.</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Email Education: The employees should be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sensitised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to be cautious of phishing emails, spammy emails, and suspicious emails (Balsas and Blair, 2025).</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Data Management: Data should be stored securely using Microsoft 365 systems, and only employees are allowed to access such data.</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Confidentiality and Compliance: Employees should be responsible and comply with the principles of the GDPR taking the course on confidentiality to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realise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that they have to manage the information on the service users properly.</a:t>
            </a:r>
          </a:p>
        </p:txBody>
      </p:sp>
      <p:sp>
        <p:nvSpPr>
          <p:cNvPr id="4" name="Slide Number Placeholder 3"/>
          <p:cNvSpPr>
            <a:spLocks noGrp="1"/>
          </p:cNvSpPr>
          <p:nvPr>
            <p:ph type="sldNum" sz="quarter" idx="5"/>
          </p:nvPr>
        </p:nvSpPr>
        <p:spPr/>
        <p:txBody>
          <a:bodyPr/>
          <a:lstStyle/>
          <a:p>
            <a:fld id="{F10F1391-DCF6-4424-B5B2-89391A9AF09D}" type="slidenum">
              <a:rPr lang="en-US" smtClean="0"/>
              <a:t>6</a:t>
            </a:fld>
            <a:endParaRPr lang="en-US"/>
          </a:p>
        </p:txBody>
      </p:sp>
    </p:spTree>
    <p:extLst>
      <p:ext uri="{BB962C8B-B14F-4D97-AF65-F5344CB8AC3E}">
        <p14:creationId xmlns:p14="http://schemas.microsoft.com/office/powerpoint/2010/main" val="25719811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Conclusion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Microsoft 365 has the potential of redesigning the effectiveness, communication and digital security in Mayfair Home Care Agency. Excel can enhance record keeping and scheduling, and Teams can enhance communication amongst employees. However, to be successfully implemented, training of staff is required, safe practices and an unceasing understanding of the data protection responsibilities. The effective policies coupled with the digital technology will enable Mayfair to improve the quality of the service and protect the sensitive information.</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F10F1391-DCF6-4424-B5B2-89391A9AF09D}" type="slidenum">
              <a:rPr lang="en-US" smtClean="0"/>
              <a:t>7</a:t>
            </a:fld>
            <a:endParaRPr lang="en-US"/>
          </a:p>
        </p:txBody>
      </p:sp>
    </p:spTree>
    <p:extLst>
      <p:ext uri="{BB962C8B-B14F-4D97-AF65-F5344CB8AC3E}">
        <p14:creationId xmlns:p14="http://schemas.microsoft.com/office/powerpoint/2010/main" val="6454509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10F1391-DCF6-4424-B5B2-89391A9AF09D}" type="slidenum">
              <a:rPr lang="en-US" smtClean="0"/>
              <a:t>8</a:t>
            </a:fld>
            <a:endParaRPr lang="en-US"/>
          </a:p>
        </p:txBody>
      </p:sp>
    </p:spTree>
    <p:extLst>
      <p:ext uri="{BB962C8B-B14F-4D97-AF65-F5344CB8AC3E}">
        <p14:creationId xmlns:p14="http://schemas.microsoft.com/office/powerpoint/2010/main" val="15865858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48E4553-475F-461D-9BAE-360059509D9E}" type="datetimeFigureOut">
              <a:rPr lang="en-US" smtClean="0"/>
              <a:t>7/17/26</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B805A3C0-B1BD-4038-9938-894EF23CF0C6}"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02594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48E4553-475F-461D-9BAE-360059509D9E}" type="datetimeFigureOut">
              <a:rPr lang="en-US" smtClean="0"/>
              <a:t>7/17/26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05A3C0-B1BD-4038-9938-894EF23CF0C6}"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012922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48E4553-475F-461D-9BAE-360059509D9E}" type="datetimeFigureOut">
              <a:rPr lang="en-US" smtClean="0"/>
              <a:t>7/17/26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05A3C0-B1BD-4038-9938-894EF23CF0C6}"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94008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48E4553-475F-461D-9BAE-360059509D9E}" type="datetimeFigureOut">
              <a:rPr lang="en-US" smtClean="0"/>
              <a:t>7/17/26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05A3C0-B1BD-4038-9938-894EF23CF0C6}"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826185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48E4553-475F-461D-9BAE-360059509D9E}" type="datetimeFigureOut">
              <a:rPr lang="en-US" smtClean="0"/>
              <a:t>7/17/26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05A3C0-B1BD-4038-9938-894EF23CF0C6}"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9413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48E4553-475F-461D-9BAE-360059509D9E}" type="datetimeFigureOut">
              <a:rPr lang="en-US" smtClean="0"/>
              <a:t>7/17/26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05A3C0-B1BD-4038-9938-894EF23CF0C6}"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248474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48E4553-475F-461D-9BAE-360059509D9E}" type="datetimeFigureOut">
              <a:rPr lang="en-US" smtClean="0"/>
              <a:t>7/17/26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805A3C0-B1BD-4038-9938-894EF23CF0C6}" type="slidenum">
              <a:rPr lang="en-US" smtClean="0"/>
              <a:t>‹#›</a:t>
            </a:fld>
            <a:endParaRPr lang="en-US"/>
          </a:p>
        </p:txBody>
      </p:sp>
    </p:spTree>
    <p:extLst>
      <p:ext uri="{BB962C8B-B14F-4D97-AF65-F5344CB8AC3E}">
        <p14:creationId xmlns:p14="http://schemas.microsoft.com/office/powerpoint/2010/main" val="37627101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48E4553-475F-461D-9BAE-360059509D9E}" type="datetimeFigureOut">
              <a:rPr lang="en-US" smtClean="0"/>
              <a:t>7/17/26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05A3C0-B1BD-4038-9938-894EF23CF0C6}"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021604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F48E4553-475F-461D-9BAE-360059509D9E}" type="datetimeFigureOut">
              <a:rPr lang="en-US" smtClean="0"/>
              <a:t>7/17/26</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B805A3C0-B1BD-4038-9938-894EF23CF0C6}"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286810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48E4553-475F-461D-9BAE-360059509D9E}" type="datetimeFigureOut">
              <a:rPr lang="en-US" smtClean="0"/>
              <a:t>7/17/26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05A3C0-B1BD-4038-9938-894EF23CF0C6}"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094796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48E4553-475F-461D-9BAE-360059509D9E}" type="datetimeFigureOut">
              <a:rPr lang="en-US" smtClean="0"/>
              <a:t>7/17/26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05A3C0-B1BD-4038-9938-894EF23CF0C6}"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631048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F48E4553-475F-461D-9BAE-360059509D9E}" type="datetimeFigureOut">
              <a:rPr lang="en-US" smtClean="0"/>
              <a:t>7/17/26</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B805A3C0-B1BD-4038-9938-894EF23CF0C6}"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27173527"/>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doi.org/10.3390/su17072897"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doi.org/10.1145/3772318.37917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690EA-8C1E-4390-B734-29F5457A23E7}"/>
              </a:ext>
            </a:extLst>
          </p:cNvPr>
          <p:cNvSpPr>
            <a:spLocks noGrp="1"/>
          </p:cNvSpPr>
          <p:nvPr>
            <p:ph type="ctrTitle"/>
          </p:nvPr>
        </p:nvSpPr>
        <p:spPr/>
        <p:txBody>
          <a:bodyPr>
            <a:noAutofit/>
          </a:bodyPr>
          <a:lstStyle/>
          <a:p>
            <a:pPr algn="just"/>
            <a:r>
              <a:rPr lang="en-US" sz="3600" dirty="0">
                <a:latin typeface="Times New Roman" panose="02020603050405020304" pitchFamily="18" charset="0"/>
                <a:cs typeface="Times New Roman" panose="02020603050405020304" pitchFamily="18" charset="0"/>
              </a:rPr>
              <a:t>Evaluating Microsoft 365 Applications at Mayfair Home Care Agency</a:t>
            </a:r>
            <a:br>
              <a:rPr lang="en-US" sz="3600" dirty="0">
                <a:latin typeface="Times New Roman" panose="02020603050405020304" pitchFamily="18" charset="0"/>
                <a:cs typeface="Times New Roman" panose="02020603050405020304" pitchFamily="18" charset="0"/>
              </a:rPr>
            </a:br>
            <a:br>
              <a:rPr lang="en-US" sz="3600" dirty="0">
                <a:latin typeface="Times New Roman" panose="02020603050405020304" pitchFamily="18" charset="0"/>
                <a:cs typeface="Times New Roman" panose="02020603050405020304" pitchFamily="18" charset="0"/>
              </a:rPr>
            </a:br>
            <a:r>
              <a:rPr lang="en-US" sz="3600" dirty="0">
                <a:latin typeface="Times New Roman" panose="02020603050405020304" pitchFamily="18" charset="0"/>
                <a:cs typeface="Times New Roman" panose="02020603050405020304" pitchFamily="18" charset="0"/>
              </a:rPr>
              <a:t>LCHS4007 Digital Skills and Research Methods</a:t>
            </a:r>
            <a:endParaRPr lang="en-US" sz="4000"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E1C14136-04E7-4A24-A2C5-AF700D9B52F9}"/>
              </a:ext>
            </a:extLst>
          </p:cNvPr>
          <p:cNvSpPr>
            <a:spLocks noGrp="1"/>
          </p:cNvSpPr>
          <p:nvPr>
            <p:ph type="subTitle" idx="1"/>
          </p:nvPr>
        </p:nvSpPr>
        <p:spPr/>
        <p:txBody>
          <a:bodyPr vert="horz" lIns="91440" tIns="91440" rIns="91440" bIns="91440" rtlCol="0" anchor="t">
            <a:normAutofit/>
          </a:bodyPr>
          <a:lstStyle/>
          <a:p>
            <a:r>
              <a:rPr lang="en-US" sz="2000" dirty="0">
                <a:latin typeface="Times New Roman"/>
                <a:cs typeface="Times New Roman"/>
              </a:rPr>
              <a:t>Student </a:t>
            </a:r>
            <a:r>
              <a:rPr lang="en-US" sz="2000" dirty="0" err="1">
                <a:latin typeface="Times New Roman"/>
                <a:cs typeface="Times New Roman"/>
              </a:rPr>
              <a:t>names:RAFAQUAT</a:t>
            </a:r>
            <a:r>
              <a:rPr lang="en-US" sz="2000" dirty="0">
                <a:latin typeface="Times New Roman"/>
                <a:cs typeface="Times New Roman"/>
              </a:rPr>
              <a:t> ALI</a:t>
            </a:r>
            <a:br>
              <a:rPr lang="en-US" sz="2000" dirty="0">
                <a:latin typeface="Times New Roman" panose="02020603050405020304" pitchFamily="18" charset="0"/>
                <a:cs typeface="Times New Roman" panose="02020603050405020304" pitchFamily="18" charset="0"/>
              </a:rPr>
            </a:br>
            <a:r>
              <a:rPr lang="en-US" sz="2000" dirty="0">
                <a:latin typeface="Times New Roman"/>
                <a:cs typeface="Times New Roman"/>
              </a:rPr>
              <a:t>IDs:2526587</a:t>
            </a:r>
          </a:p>
        </p:txBody>
      </p:sp>
    </p:spTree>
    <p:extLst>
      <p:ext uri="{BB962C8B-B14F-4D97-AF65-F5344CB8AC3E}">
        <p14:creationId xmlns:p14="http://schemas.microsoft.com/office/powerpoint/2010/main" val="6168053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CA7435-99B4-4686-BE44-1ACEB48D81FB}"/>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37160A77-9447-4944-B149-240D0ED6F9C0}"/>
              </a:ext>
            </a:extLst>
          </p:cNvPr>
          <p:cNvSpPr>
            <a:spLocks noGrp="1"/>
          </p:cNvSpPr>
          <p:nvPr>
            <p:ph idx="1"/>
          </p:nvPr>
        </p:nvSpPr>
        <p:spPr>
          <a:xfrm>
            <a:off x="1451579" y="2015732"/>
            <a:ext cx="9603275" cy="4037749"/>
          </a:xfrm>
        </p:spPr>
        <p:txBody>
          <a:bodyPr>
            <a:noAutofit/>
          </a:bodyPr>
          <a:lstStyle/>
          <a:p>
            <a:pPr marL="0" indent="0" algn="just">
              <a:buNone/>
            </a:pPr>
            <a:r>
              <a:rPr lang="en-US" sz="1800" dirty="0">
                <a:latin typeface="Times New Roman" panose="02020603050405020304" pitchFamily="18" charset="0"/>
                <a:cs typeface="Times New Roman" panose="02020603050405020304" pitchFamily="18" charset="0"/>
              </a:rPr>
              <a:t>Mayfair Home Care Agency provides person-</a:t>
            </a:r>
            <a:r>
              <a:rPr lang="en-US" sz="1800" dirty="0" err="1">
                <a:latin typeface="Times New Roman" panose="02020603050405020304" pitchFamily="18" charset="0"/>
                <a:cs typeface="Times New Roman" panose="02020603050405020304" pitchFamily="18" charset="0"/>
              </a:rPr>
              <a:t>centred</a:t>
            </a:r>
            <a:r>
              <a:rPr lang="en-US" sz="1800" dirty="0">
                <a:latin typeface="Times New Roman" panose="02020603050405020304" pitchFamily="18" charset="0"/>
                <a:cs typeface="Times New Roman" panose="02020603050405020304" pitchFamily="18" charset="0"/>
              </a:rPr>
              <a:t> support for older adults living independently in the community.</a:t>
            </a:r>
          </a:p>
          <a:p>
            <a:pPr marL="0" indent="0" algn="just">
              <a:buNone/>
            </a:pPr>
            <a:r>
              <a:rPr lang="en-US" sz="1800" dirty="0">
                <a:latin typeface="Times New Roman" panose="02020603050405020304" pitchFamily="18" charset="0"/>
                <a:cs typeface="Times New Roman" panose="02020603050405020304" pitchFamily="18" charset="0"/>
              </a:rPr>
              <a:t>The </a:t>
            </a:r>
            <a:r>
              <a:rPr lang="en-US" sz="1800" dirty="0" err="1">
                <a:latin typeface="Times New Roman" panose="02020603050405020304" pitchFamily="18" charset="0"/>
                <a:cs typeface="Times New Roman" panose="02020603050405020304" pitchFamily="18" charset="0"/>
              </a:rPr>
              <a:t>organisation</a:t>
            </a:r>
            <a:r>
              <a:rPr lang="en-US" sz="1800" dirty="0">
                <a:latin typeface="Times New Roman" panose="02020603050405020304" pitchFamily="18" charset="0"/>
                <a:cs typeface="Times New Roman" panose="02020603050405020304" pitchFamily="18" charset="0"/>
              </a:rPr>
              <a:t> includes: </a:t>
            </a:r>
          </a:p>
          <a:p>
            <a:pPr marL="742950" lvl="1"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Care coordinators </a:t>
            </a:r>
          </a:p>
          <a:p>
            <a:pPr marL="742950" lvl="1"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Visiting </a:t>
            </a:r>
            <a:r>
              <a:rPr lang="en-US" dirty="0" err="1">
                <a:latin typeface="Times New Roman" panose="02020603050405020304" pitchFamily="18" charset="0"/>
                <a:cs typeface="Times New Roman" panose="02020603050405020304" pitchFamily="18" charset="0"/>
              </a:rPr>
              <a:t>carers</a:t>
            </a:r>
            <a:r>
              <a:rPr lang="en-US" dirty="0">
                <a:latin typeface="Times New Roman" panose="02020603050405020304" pitchFamily="18" charset="0"/>
                <a:cs typeface="Times New Roman" panose="02020603050405020304" pitchFamily="18" charset="0"/>
              </a:rPr>
              <a:t> </a:t>
            </a:r>
          </a:p>
          <a:p>
            <a:pPr marL="742950" lvl="1"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Nurses </a:t>
            </a:r>
          </a:p>
          <a:p>
            <a:pPr marL="742950" lvl="1"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Administrative staff </a:t>
            </a:r>
          </a:p>
          <a:p>
            <a:pPr marL="0" indent="0" algn="just">
              <a:buNone/>
            </a:pPr>
            <a:r>
              <a:rPr lang="en-US" sz="1800" dirty="0">
                <a:latin typeface="Times New Roman" panose="02020603050405020304" pitchFamily="18" charset="0"/>
                <a:cs typeface="Times New Roman" panose="02020603050405020304" pitchFamily="18" charset="0"/>
              </a:rPr>
              <a:t>Microsoft 365 has been introduced to improve communication, scheduling and documentation. However, some employees are still developing confidence with digital technologies.</a:t>
            </a:r>
          </a:p>
        </p:txBody>
      </p:sp>
    </p:spTree>
    <p:extLst>
      <p:ext uri="{BB962C8B-B14F-4D97-AF65-F5344CB8AC3E}">
        <p14:creationId xmlns:p14="http://schemas.microsoft.com/office/powerpoint/2010/main" val="12800449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CA7435-99B4-4686-BE44-1ACEB48D81FB}"/>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Microsoft 365 Productivity Application: Microsoft Excel</a:t>
            </a:r>
          </a:p>
        </p:txBody>
      </p:sp>
      <p:sp>
        <p:nvSpPr>
          <p:cNvPr id="3" name="Content Placeholder 2">
            <a:extLst>
              <a:ext uri="{FF2B5EF4-FFF2-40B4-BE49-F238E27FC236}">
                <a16:creationId xmlns:a16="http://schemas.microsoft.com/office/drawing/2014/main" id="{37160A77-9447-4944-B149-240D0ED6F9C0}"/>
              </a:ext>
            </a:extLst>
          </p:cNvPr>
          <p:cNvSpPr>
            <a:spLocks noGrp="1"/>
          </p:cNvSpPr>
          <p:nvPr>
            <p:ph idx="1"/>
          </p:nvPr>
        </p:nvSpPr>
        <p:spPr>
          <a:xfrm>
            <a:off x="1451579" y="2015732"/>
            <a:ext cx="10178947" cy="3759426"/>
          </a:xfrm>
        </p:spPr>
        <p:txBody>
          <a:bodyPr>
            <a:normAutofit fontScale="92500" lnSpcReduction="10000"/>
          </a:bodyPr>
          <a:lstStyle/>
          <a:p>
            <a:pPr marL="0" indent="0" algn="just">
              <a:buNone/>
            </a:pPr>
            <a:r>
              <a:rPr lang="en-US" sz="1800" dirty="0">
                <a:latin typeface="Times New Roman" panose="02020603050405020304" pitchFamily="18" charset="0"/>
                <a:cs typeface="Times New Roman" panose="02020603050405020304" pitchFamily="18" charset="0"/>
              </a:rPr>
              <a:t>Microsoft Excel can support Mayfair by improving the management of schedules, records and daily care information.</a:t>
            </a:r>
          </a:p>
          <a:p>
            <a:pPr marL="0" indent="0" algn="just">
              <a:buNone/>
            </a:pPr>
            <a:r>
              <a:rPr lang="en-US" sz="1800" dirty="0">
                <a:latin typeface="Times New Roman" panose="02020603050405020304" pitchFamily="18" charset="0"/>
                <a:cs typeface="Times New Roman" panose="02020603050405020304" pitchFamily="18" charset="0"/>
              </a:rPr>
              <a:t>Can be used for: </a:t>
            </a:r>
          </a:p>
          <a:p>
            <a:pPr marL="742950" lvl="1"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Staff scheduling </a:t>
            </a:r>
          </a:p>
          <a:p>
            <a:pPr marL="742950" lvl="1"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Care visit monitoring </a:t>
            </a:r>
          </a:p>
          <a:p>
            <a:pPr marL="742950" lvl="1"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Medication tracking </a:t>
            </a:r>
          </a:p>
          <a:p>
            <a:pPr marL="742950" lvl="1"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Record management </a:t>
            </a:r>
          </a:p>
          <a:p>
            <a:pPr marL="0" indent="0" algn="just">
              <a:buNone/>
            </a:pPr>
            <a:r>
              <a:rPr lang="en-US" sz="1800" dirty="0">
                <a:latin typeface="Times New Roman" panose="02020603050405020304" pitchFamily="18" charset="0"/>
                <a:cs typeface="Times New Roman" panose="02020603050405020304" pitchFamily="18" charset="0"/>
              </a:rPr>
              <a:t>Previously, staff may have used paper records or separate files, which can make information harder to update.</a:t>
            </a:r>
          </a:p>
          <a:p>
            <a:pPr marL="0" indent="0" algn="just">
              <a:buNone/>
            </a:pPr>
            <a:r>
              <a:rPr lang="en-US" sz="1800" dirty="0">
                <a:latin typeface="Times New Roman" panose="02020603050405020304" pitchFamily="18" charset="0"/>
                <a:cs typeface="Times New Roman" panose="02020603050405020304" pitchFamily="18" charset="0"/>
              </a:rPr>
              <a:t>Excel provides a more </a:t>
            </a:r>
            <a:r>
              <a:rPr lang="en-US" sz="1800" dirty="0" err="1">
                <a:latin typeface="Times New Roman" panose="02020603050405020304" pitchFamily="18" charset="0"/>
                <a:cs typeface="Times New Roman" panose="02020603050405020304" pitchFamily="18" charset="0"/>
              </a:rPr>
              <a:t>organised</a:t>
            </a:r>
            <a:r>
              <a:rPr lang="en-US" sz="1800" dirty="0">
                <a:latin typeface="Times New Roman" panose="02020603050405020304" pitchFamily="18" charset="0"/>
                <a:cs typeface="Times New Roman" panose="02020603050405020304" pitchFamily="18" charset="0"/>
              </a:rPr>
              <a:t> digital system that allows staff to manage information more efficiently (</a:t>
            </a:r>
            <a:r>
              <a:rPr lang="en-US" sz="1800" dirty="0">
                <a:effectLst/>
                <a:latin typeface="Times New Roman" panose="02020603050405020304" pitchFamily="18" charset="0"/>
                <a:ea typeface="Calibri" panose="020F0502020204030204" pitchFamily="34" charset="0"/>
              </a:rPr>
              <a:t>Zheng </a:t>
            </a:r>
            <a:r>
              <a:rPr lang="en-US" sz="1800" i="1" dirty="0">
                <a:effectLst/>
                <a:latin typeface="Times New Roman" panose="02020603050405020304" pitchFamily="18" charset="0"/>
                <a:ea typeface="Calibri" panose="020F0502020204030204" pitchFamily="34" charset="0"/>
              </a:rPr>
              <a:t>et al</a:t>
            </a:r>
            <a:r>
              <a:rPr lang="en-US" sz="1800" dirty="0">
                <a:effectLst/>
                <a:latin typeface="Times New Roman" panose="02020603050405020304" pitchFamily="18" charset="0"/>
                <a:ea typeface="Calibri" panose="020F0502020204030204" pitchFamily="34" charset="0"/>
              </a:rPr>
              <a:t>., 2026</a:t>
            </a:r>
            <a:r>
              <a:rPr lang="en-US" sz="1800" dirty="0">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2887646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CA7435-99B4-4686-BE44-1ACEB48D81FB}"/>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Microsoft 365 Communication Tool: Microsoft Teams</a:t>
            </a:r>
          </a:p>
        </p:txBody>
      </p:sp>
      <p:sp>
        <p:nvSpPr>
          <p:cNvPr id="3" name="Content Placeholder 2">
            <a:extLst>
              <a:ext uri="{FF2B5EF4-FFF2-40B4-BE49-F238E27FC236}">
                <a16:creationId xmlns:a16="http://schemas.microsoft.com/office/drawing/2014/main" id="{37160A77-9447-4944-B149-240D0ED6F9C0}"/>
              </a:ext>
            </a:extLst>
          </p:cNvPr>
          <p:cNvSpPr>
            <a:spLocks noGrp="1"/>
          </p:cNvSpPr>
          <p:nvPr>
            <p:ph idx="1"/>
          </p:nvPr>
        </p:nvSpPr>
        <p:spPr>
          <a:xfrm>
            <a:off x="1451580" y="2015732"/>
            <a:ext cx="6617599" cy="4037749"/>
          </a:xfrm>
        </p:spPr>
        <p:txBody>
          <a:bodyPr>
            <a:noAutofit/>
          </a:bodyPr>
          <a:lstStyle/>
          <a:p>
            <a:pPr marL="0" indent="0">
              <a:buNone/>
            </a:pPr>
            <a:r>
              <a:rPr lang="en-US" sz="1900" dirty="0">
                <a:latin typeface="Times New Roman" panose="02020603050405020304" pitchFamily="18" charset="0"/>
                <a:cs typeface="Times New Roman" panose="02020603050405020304" pitchFamily="18" charset="0"/>
              </a:rPr>
              <a:t>Microsoft Teams can improve communication between Mayfair’s office staff and </a:t>
            </a:r>
            <a:r>
              <a:rPr lang="en-US" sz="1900" dirty="0" err="1">
                <a:latin typeface="Times New Roman" panose="02020603050405020304" pitchFamily="18" charset="0"/>
                <a:cs typeface="Times New Roman" panose="02020603050405020304" pitchFamily="18" charset="0"/>
              </a:rPr>
              <a:t>carers</a:t>
            </a:r>
            <a:r>
              <a:rPr lang="en-US" sz="1900" dirty="0">
                <a:latin typeface="Times New Roman" panose="02020603050405020304" pitchFamily="18" charset="0"/>
                <a:cs typeface="Times New Roman" panose="02020603050405020304" pitchFamily="18" charset="0"/>
              </a:rPr>
              <a:t> working in different locations.</a:t>
            </a:r>
          </a:p>
          <a:p>
            <a:pPr marL="0" indent="0">
              <a:buNone/>
            </a:pPr>
            <a:r>
              <a:rPr lang="en-US" sz="1900" dirty="0">
                <a:latin typeface="Times New Roman" panose="02020603050405020304" pitchFamily="18" charset="0"/>
                <a:cs typeface="Times New Roman" panose="02020603050405020304" pitchFamily="18" charset="0"/>
              </a:rPr>
              <a:t>Supports: </a:t>
            </a:r>
          </a:p>
          <a:p>
            <a:pPr marL="742950" lvl="1" indent="-285750">
              <a:buFont typeface="Arial" panose="020B0604020202020204" pitchFamily="34" charset="0"/>
              <a:buChar char="•"/>
            </a:pPr>
            <a:r>
              <a:rPr lang="en-US" sz="1900" dirty="0">
                <a:latin typeface="Times New Roman" panose="02020603050405020304" pitchFamily="18" charset="0"/>
                <a:cs typeface="Times New Roman" panose="02020603050405020304" pitchFamily="18" charset="0"/>
              </a:rPr>
              <a:t>Instant messaging </a:t>
            </a:r>
          </a:p>
          <a:p>
            <a:pPr marL="742950" lvl="1" indent="-285750">
              <a:buFont typeface="Arial" panose="020B0604020202020204" pitchFamily="34" charset="0"/>
              <a:buChar char="•"/>
            </a:pPr>
            <a:r>
              <a:rPr lang="en-US" sz="1900" dirty="0">
                <a:latin typeface="Times New Roman" panose="02020603050405020304" pitchFamily="18" charset="0"/>
                <a:cs typeface="Times New Roman" panose="02020603050405020304" pitchFamily="18" charset="0"/>
              </a:rPr>
              <a:t>Video meetings </a:t>
            </a:r>
          </a:p>
          <a:p>
            <a:pPr marL="742950" lvl="1" indent="-285750">
              <a:buFont typeface="Arial" panose="020B0604020202020204" pitchFamily="34" charset="0"/>
              <a:buChar char="•"/>
            </a:pPr>
            <a:r>
              <a:rPr lang="en-US" sz="1900" dirty="0">
                <a:latin typeface="Times New Roman" panose="02020603050405020304" pitchFamily="18" charset="0"/>
                <a:cs typeface="Times New Roman" panose="02020603050405020304" pitchFamily="18" charset="0"/>
              </a:rPr>
              <a:t>Sharing important updates </a:t>
            </a:r>
          </a:p>
          <a:p>
            <a:pPr marL="0" indent="0">
              <a:buNone/>
            </a:pPr>
            <a:r>
              <a:rPr lang="en-US" sz="1900" dirty="0">
                <a:latin typeface="Times New Roman" panose="02020603050405020304" pitchFamily="18" charset="0"/>
                <a:cs typeface="Times New Roman" panose="02020603050405020304" pitchFamily="18" charset="0"/>
              </a:rPr>
              <a:t>For example, care coordinators can quickly inform visiting </a:t>
            </a:r>
            <a:r>
              <a:rPr lang="en-US" sz="1900" dirty="0" err="1">
                <a:latin typeface="Times New Roman" panose="02020603050405020304" pitchFamily="18" charset="0"/>
                <a:cs typeface="Times New Roman" panose="02020603050405020304" pitchFamily="18" charset="0"/>
              </a:rPr>
              <a:t>carers</a:t>
            </a:r>
            <a:r>
              <a:rPr lang="en-US" sz="1900" dirty="0">
                <a:latin typeface="Times New Roman" panose="02020603050405020304" pitchFamily="18" charset="0"/>
                <a:cs typeface="Times New Roman" panose="02020603050405020304" pitchFamily="18" charset="0"/>
              </a:rPr>
              <a:t> about schedule changes or updates related to service users.</a:t>
            </a:r>
          </a:p>
          <a:p>
            <a:pPr marL="0" indent="0">
              <a:buNone/>
            </a:pPr>
            <a:r>
              <a:rPr lang="en-US" sz="1900" dirty="0">
                <a:latin typeface="Times New Roman" panose="02020603050405020304" pitchFamily="18" charset="0"/>
                <a:cs typeface="Times New Roman" panose="02020603050405020304" pitchFamily="18" charset="0"/>
              </a:rPr>
              <a:t>Teams helps staff remain connected and improves collaboration across the organization (</a:t>
            </a:r>
            <a:r>
              <a:rPr lang="en-US" sz="1800" dirty="0">
                <a:effectLst/>
                <a:latin typeface="Times New Roman" panose="02020603050405020304" pitchFamily="18" charset="0"/>
                <a:ea typeface="Calibri" panose="020F0502020204030204" pitchFamily="34" charset="0"/>
              </a:rPr>
              <a:t>Calvert and Fabregas Janeiro, 2020</a:t>
            </a:r>
            <a:r>
              <a:rPr lang="en-US" sz="1900" dirty="0">
                <a:latin typeface="Times New Roman" panose="02020603050405020304" pitchFamily="18" charset="0"/>
                <a:cs typeface="Times New Roman" panose="02020603050405020304" pitchFamily="18" charset="0"/>
              </a:rPr>
              <a:t>).</a:t>
            </a:r>
          </a:p>
        </p:txBody>
      </p:sp>
      <p:pic>
        <p:nvPicPr>
          <p:cNvPr id="4" name="Picture 3">
            <a:extLst>
              <a:ext uri="{FF2B5EF4-FFF2-40B4-BE49-F238E27FC236}">
                <a16:creationId xmlns:a16="http://schemas.microsoft.com/office/drawing/2014/main" id="{C701FA49-9FA8-4619-8ECF-86B83E8F1032}"/>
              </a:ext>
            </a:extLst>
          </p:cNvPr>
          <p:cNvPicPr>
            <a:picLocks noChangeAspect="1"/>
          </p:cNvPicPr>
          <p:nvPr/>
        </p:nvPicPr>
        <p:blipFill>
          <a:blip r:embed="rId3"/>
          <a:stretch>
            <a:fillRect/>
          </a:stretch>
        </p:blipFill>
        <p:spPr>
          <a:xfrm>
            <a:off x="7954597" y="2015732"/>
            <a:ext cx="3100257" cy="298851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6391983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CA7435-99B4-4686-BE44-1ACEB48D81FB}"/>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Advantages and Challenges of Microsoft Teams</a:t>
            </a:r>
          </a:p>
        </p:txBody>
      </p:sp>
      <p:sp>
        <p:nvSpPr>
          <p:cNvPr id="3" name="Content Placeholder 2">
            <a:extLst>
              <a:ext uri="{FF2B5EF4-FFF2-40B4-BE49-F238E27FC236}">
                <a16:creationId xmlns:a16="http://schemas.microsoft.com/office/drawing/2014/main" id="{37160A77-9447-4944-B149-240D0ED6F9C0}"/>
              </a:ext>
            </a:extLst>
          </p:cNvPr>
          <p:cNvSpPr>
            <a:spLocks noGrp="1"/>
          </p:cNvSpPr>
          <p:nvPr>
            <p:ph idx="1"/>
          </p:nvPr>
        </p:nvSpPr>
        <p:spPr>
          <a:xfrm>
            <a:off x="6320589" y="2015732"/>
            <a:ext cx="4734265" cy="4037749"/>
          </a:xfrm>
        </p:spPr>
        <p:txBody>
          <a:bodyPr>
            <a:normAutofit fontScale="85000" lnSpcReduction="10000"/>
          </a:bodyPr>
          <a:lstStyle/>
          <a:p>
            <a:pPr marL="0" indent="0" algn="just">
              <a:buNone/>
            </a:pPr>
            <a:r>
              <a:rPr lang="en-US" sz="2100" b="1" dirty="0">
                <a:latin typeface="Times New Roman" panose="02020603050405020304" pitchFamily="18" charset="0"/>
                <a:cs typeface="Times New Roman" panose="02020603050405020304" pitchFamily="18" charset="0"/>
              </a:rPr>
              <a:t>Advantages:</a:t>
            </a:r>
          </a:p>
          <a:p>
            <a:pPr algn="just">
              <a:buFont typeface="Arial" panose="020B0604020202020204" pitchFamily="34" charset="0"/>
              <a:buChar char="•"/>
            </a:pPr>
            <a:r>
              <a:rPr lang="en-US" sz="2100" dirty="0">
                <a:latin typeface="Times New Roman" panose="02020603050405020304" pitchFamily="18" charset="0"/>
                <a:cs typeface="Times New Roman" panose="02020603050405020304" pitchFamily="18" charset="0"/>
              </a:rPr>
              <a:t>Faster communication between employees </a:t>
            </a:r>
          </a:p>
          <a:p>
            <a:pPr algn="just">
              <a:buFont typeface="Arial" panose="020B0604020202020204" pitchFamily="34" charset="0"/>
              <a:buChar char="•"/>
            </a:pPr>
            <a:r>
              <a:rPr lang="en-US" sz="2100" dirty="0">
                <a:latin typeface="Times New Roman" panose="02020603050405020304" pitchFamily="18" charset="0"/>
                <a:cs typeface="Times New Roman" panose="02020603050405020304" pitchFamily="18" charset="0"/>
              </a:rPr>
              <a:t>Improves teamwork across different locations </a:t>
            </a:r>
          </a:p>
          <a:p>
            <a:pPr algn="just">
              <a:buFont typeface="Arial" panose="020B0604020202020204" pitchFamily="34" charset="0"/>
              <a:buChar char="•"/>
            </a:pPr>
            <a:r>
              <a:rPr lang="en-US" sz="2100" dirty="0">
                <a:latin typeface="Times New Roman" panose="02020603050405020304" pitchFamily="18" charset="0"/>
                <a:cs typeface="Times New Roman" panose="02020603050405020304" pitchFamily="18" charset="0"/>
              </a:rPr>
              <a:t>Supports flexible working </a:t>
            </a:r>
          </a:p>
          <a:p>
            <a:pPr algn="just">
              <a:buFont typeface="Arial" panose="020B0604020202020204" pitchFamily="34" charset="0"/>
              <a:buChar char="•"/>
            </a:pPr>
            <a:r>
              <a:rPr lang="en-US" sz="2100" dirty="0">
                <a:latin typeface="Times New Roman" panose="02020603050405020304" pitchFamily="18" charset="0"/>
                <a:cs typeface="Times New Roman" panose="02020603050405020304" pitchFamily="18" charset="0"/>
              </a:rPr>
              <a:t>Reduces delays when sharing information </a:t>
            </a:r>
          </a:p>
          <a:p>
            <a:pPr marL="0" indent="0" algn="just">
              <a:buNone/>
            </a:pPr>
            <a:r>
              <a:rPr lang="en-US" sz="2100" b="1" dirty="0">
                <a:latin typeface="Times New Roman" panose="02020603050405020304" pitchFamily="18" charset="0"/>
                <a:cs typeface="Times New Roman" panose="02020603050405020304" pitchFamily="18" charset="0"/>
              </a:rPr>
              <a:t>Challenges:</a:t>
            </a:r>
          </a:p>
          <a:p>
            <a:pPr algn="just">
              <a:buFont typeface="Arial" panose="020B0604020202020204" pitchFamily="34" charset="0"/>
              <a:buChar char="•"/>
            </a:pPr>
            <a:r>
              <a:rPr lang="en-US" sz="2100" dirty="0">
                <a:latin typeface="Times New Roman" panose="02020603050405020304" pitchFamily="18" charset="0"/>
                <a:cs typeface="Times New Roman" panose="02020603050405020304" pitchFamily="18" charset="0"/>
              </a:rPr>
              <a:t>Some staff may need digital training </a:t>
            </a:r>
          </a:p>
          <a:p>
            <a:pPr algn="just">
              <a:buFont typeface="Arial" panose="020B0604020202020204" pitchFamily="34" charset="0"/>
              <a:buChar char="•"/>
            </a:pPr>
            <a:r>
              <a:rPr lang="en-US" sz="2100" dirty="0">
                <a:latin typeface="Times New Roman" panose="02020603050405020304" pitchFamily="18" charset="0"/>
                <a:cs typeface="Times New Roman" panose="02020603050405020304" pitchFamily="18" charset="0"/>
              </a:rPr>
              <a:t>Requires reliable internet access </a:t>
            </a:r>
          </a:p>
          <a:p>
            <a:pPr algn="just">
              <a:buFont typeface="Arial" panose="020B0604020202020204" pitchFamily="34" charset="0"/>
              <a:buChar char="•"/>
            </a:pPr>
            <a:r>
              <a:rPr lang="en-US" sz="2100" dirty="0">
                <a:latin typeface="Times New Roman" panose="02020603050405020304" pitchFamily="18" charset="0"/>
                <a:cs typeface="Times New Roman" panose="02020603050405020304" pitchFamily="18" charset="0"/>
              </a:rPr>
              <a:t>Confidential information must be shared safely</a:t>
            </a:r>
            <a:endParaRPr lang="en-US" sz="18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285D8D71-D2D9-4745-A8EB-FA7C048DD05F}"/>
              </a:ext>
            </a:extLst>
          </p:cNvPr>
          <p:cNvPicPr>
            <a:picLocks noChangeAspect="1"/>
          </p:cNvPicPr>
          <p:nvPr/>
        </p:nvPicPr>
        <p:blipFill rotWithShape="1">
          <a:blip r:embed="rId3"/>
          <a:srcRect l="43377"/>
          <a:stretch/>
        </p:blipFill>
        <p:spPr>
          <a:xfrm>
            <a:off x="1451579" y="2015732"/>
            <a:ext cx="3909750" cy="3377754"/>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991728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CA7435-99B4-4686-BE44-1ACEB48D81FB}"/>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Digital Safety Action Plan for Mayfair</a:t>
            </a:r>
          </a:p>
        </p:txBody>
      </p:sp>
      <p:sp>
        <p:nvSpPr>
          <p:cNvPr id="3" name="Content Placeholder 2">
            <a:extLst>
              <a:ext uri="{FF2B5EF4-FFF2-40B4-BE49-F238E27FC236}">
                <a16:creationId xmlns:a16="http://schemas.microsoft.com/office/drawing/2014/main" id="{37160A77-9447-4944-B149-240D0ED6F9C0}"/>
              </a:ext>
            </a:extLst>
          </p:cNvPr>
          <p:cNvSpPr>
            <a:spLocks noGrp="1"/>
          </p:cNvSpPr>
          <p:nvPr>
            <p:ph idx="1"/>
          </p:nvPr>
        </p:nvSpPr>
        <p:spPr>
          <a:xfrm>
            <a:off x="1451579" y="2773680"/>
            <a:ext cx="4888261" cy="3279801"/>
          </a:xfrm>
        </p:spPr>
        <p:txBody>
          <a:bodyPr>
            <a:normAutofit fontScale="85000" lnSpcReduction="20000"/>
          </a:bodyPr>
          <a:lstStyle/>
          <a:p>
            <a:pPr marL="0" indent="0">
              <a:buNone/>
            </a:pPr>
            <a:r>
              <a:rPr lang="en-US" sz="2100" b="1" dirty="0">
                <a:latin typeface="Times New Roman" panose="02020603050405020304" pitchFamily="18" charset="0"/>
                <a:cs typeface="Times New Roman" panose="02020603050405020304" pitchFamily="18" charset="0"/>
              </a:rPr>
              <a:t>Secure Access</a:t>
            </a:r>
            <a:endParaRPr lang="en-US" b="1" dirty="0">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Use strong passwords </a:t>
            </a:r>
          </a:p>
          <a:p>
            <a:pPr>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Enable multi-factor authentication </a:t>
            </a:r>
          </a:p>
          <a:p>
            <a:pPr>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Control user permissions </a:t>
            </a:r>
          </a:p>
          <a:p>
            <a:pPr marL="0" indent="0">
              <a:buNone/>
            </a:pPr>
            <a:r>
              <a:rPr lang="en-US" sz="2100" b="1" dirty="0">
                <a:latin typeface="Times New Roman" panose="02020603050405020304" pitchFamily="18" charset="0"/>
                <a:cs typeface="Times New Roman" panose="02020603050405020304" pitchFamily="18" charset="0"/>
              </a:rPr>
              <a:t>Email Awareness</a:t>
            </a:r>
          </a:p>
          <a:p>
            <a:pPr>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Identify phishing emails </a:t>
            </a:r>
          </a:p>
          <a:p>
            <a:pPr>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Avoid suspicious links and attachments </a:t>
            </a:r>
          </a:p>
          <a:p>
            <a:pPr>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Report potential threats </a:t>
            </a:r>
          </a:p>
          <a:p>
            <a:pPr marL="0" indent="0">
              <a:buNone/>
            </a:pPr>
            <a:endParaRPr lang="en-US" dirty="0">
              <a:latin typeface="Times New Roman" panose="02020603050405020304" pitchFamily="18" charset="0"/>
              <a:cs typeface="Times New Roman" panose="02020603050405020304" pitchFamily="18" charset="0"/>
            </a:endParaRPr>
          </a:p>
        </p:txBody>
      </p:sp>
      <p:sp>
        <p:nvSpPr>
          <p:cNvPr id="4" name="Content Placeholder 2">
            <a:extLst>
              <a:ext uri="{FF2B5EF4-FFF2-40B4-BE49-F238E27FC236}">
                <a16:creationId xmlns:a16="http://schemas.microsoft.com/office/drawing/2014/main" id="{7B38D8AD-E701-4335-9126-B905E06DD682}"/>
              </a:ext>
            </a:extLst>
          </p:cNvPr>
          <p:cNvSpPr txBox="1">
            <a:spLocks/>
          </p:cNvSpPr>
          <p:nvPr/>
        </p:nvSpPr>
        <p:spPr>
          <a:xfrm>
            <a:off x="6797040" y="2773680"/>
            <a:ext cx="4257813" cy="3300567"/>
          </a:xfrm>
          <a:prstGeom prst="rect">
            <a:avLst/>
          </a:prstGeom>
        </p:spPr>
        <p:txBody>
          <a:bodyPr vert="horz" lIns="91440" tIns="45720" rIns="91440" bIns="45720" rtlCol="0" anchor="t">
            <a:normAutofit fontScale="85000" lnSpcReduction="20000"/>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pPr marL="0" indent="0">
              <a:buFont typeface="Arial" panose="020B0604020202020204" pitchFamily="34" charset="0"/>
              <a:buNone/>
            </a:pPr>
            <a:r>
              <a:rPr lang="en-US" sz="2600" b="1" dirty="0">
                <a:latin typeface="Times New Roman" panose="02020603050405020304" pitchFamily="18" charset="0"/>
                <a:cs typeface="Times New Roman" panose="02020603050405020304" pitchFamily="18" charset="0"/>
              </a:rPr>
              <a:t>Data Management</a:t>
            </a:r>
          </a:p>
          <a:p>
            <a:r>
              <a:rPr lang="en-US" dirty="0">
                <a:latin typeface="Times New Roman" panose="02020603050405020304" pitchFamily="18" charset="0"/>
                <a:cs typeface="Times New Roman" panose="02020603050405020304" pitchFamily="18" charset="0"/>
              </a:rPr>
              <a:t>Store information securely </a:t>
            </a:r>
          </a:p>
          <a:p>
            <a:r>
              <a:rPr lang="en-US" dirty="0">
                <a:latin typeface="Times New Roman" panose="02020603050405020304" pitchFamily="18" charset="0"/>
                <a:cs typeface="Times New Roman" panose="02020603050405020304" pitchFamily="18" charset="0"/>
              </a:rPr>
              <a:t>Limit access to </a:t>
            </a:r>
            <a:r>
              <a:rPr lang="en-US" dirty="0" err="1">
                <a:latin typeface="Times New Roman" panose="02020603050405020304" pitchFamily="18" charset="0"/>
                <a:cs typeface="Times New Roman" panose="02020603050405020304" pitchFamily="18" charset="0"/>
              </a:rPr>
              <a:t>authorised</a:t>
            </a:r>
            <a:r>
              <a:rPr lang="en-US" dirty="0">
                <a:latin typeface="Times New Roman" panose="02020603050405020304" pitchFamily="18" charset="0"/>
                <a:cs typeface="Times New Roman" panose="02020603050405020304" pitchFamily="18" charset="0"/>
              </a:rPr>
              <a:t> staff </a:t>
            </a:r>
          </a:p>
          <a:p>
            <a:r>
              <a:rPr lang="en-US" dirty="0">
                <a:latin typeface="Times New Roman" panose="02020603050405020304" pitchFamily="18" charset="0"/>
                <a:cs typeface="Times New Roman" panose="02020603050405020304" pitchFamily="18" charset="0"/>
              </a:rPr>
              <a:t>Review records regularly </a:t>
            </a:r>
            <a:endParaRPr lang="en-US" b="1" dirty="0">
              <a:latin typeface="Times New Roman" panose="02020603050405020304" pitchFamily="18" charset="0"/>
              <a:cs typeface="Times New Roman" panose="02020603050405020304" pitchFamily="18" charset="0"/>
            </a:endParaRPr>
          </a:p>
          <a:p>
            <a:pPr marL="0" indent="0">
              <a:buFont typeface="Arial" panose="020B0604020202020204" pitchFamily="34" charset="0"/>
              <a:buNone/>
            </a:pPr>
            <a:r>
              <a:rPr lang="en-US" sz="2100" b="1" dirty="0">
                <a:latin typeface="Times New Roman" panose="02020603050405020304" pitchFamily="18" charset="0"/>
                <a:cs typeface="Times New Roman" panose="02020603050405020304" pitchFamily="18" charset="0"/>
              </a:rPr>
              <a:t>Confidentiality and Compliance</a:t>
            </a:r>
          </a:p>
          <a:p>
            <a:r>
              <a:rPr lang="en-US" dirty="0">
                <a:latin typeface="Times New Roman" panose="02020603050405020304" pitchFamily="18" charset="0"/>
                <a:cs typeface="Times New Roman" panose="02020603050405020304" pitchFamily="18" charset="0"/>
              </a:rPr>
              <a:t>Follow GDPR requirements </a:t>
            </a:r>
          </a:p>
          <a:p>
            <a:r>
              <a:rPr lang="en-US" dirty="0">
                <a:latin typeface="Times New Roman" panose="02020603050405020304" pitchFamily="18" charset="0"/>
                <a:cs typeface="Times New Roman" panose="02020603050405020304" pitchFamily="18" charset="0"/>
              </a:rPr>
              <a:t>Protect service user information </a:t>
            </a:r>
          </a:p>
          <a:p>
            <a:r>
              <a:rPr lang="en-US" dirty="0">
                <a:latin typeface="Times New Roman" panose="02020603050405020304" pitchFamily="18" charset="0"/>
                <a:cs typeface="Times New Roman" panose="02020603050405020304" pitchFamily="18" charset="0"/>
              </a:rPr>
              <a:t>Complete confidentiality training</a:t>
            </a:r>
          </a:p>
          <a:p>
            <a:pPr marL="0" indent="0">
              <a:buFont typeface="Arial" panose="020B0604020202020204" pitchFamily="34" charset="0"/>
              <a:buNone/>
            </a:pPr>
            <a:endParaRPr lang="en-US" dirty="0">
              <a:latin typeface="Times New Roman" panose="02020603050405020304" pitchFamily="18" charset="0"/>
              <a:cs typeface="Times New Roman" panose="02020603050405020304" pitchFamily="18" charset="0"/>
            </a:endParaRPr>
          </a:p>
        </p:txBody>
      </p:sp>
      <p:sp>
        <p:nvSpPr>
          <p:cNvPr id="5" name="Content Placeholder 2">
            <a:extLst>
              <a:ext uri="{FF2B5EF4-FFF2-40B4-BE49-F238E27FC236}">
                <a16:creationId xmlns:a16="http://schemas.microsoft.com/office/drawing/2014/main" id="{59AE3DE1-EED3-41B8-8BD6-1D62A6A69659}"/>
              </a:ext>
            </a:extLst>
          </p:cNvPr>
          <p:cNvSpPr txBox="1">
            <a:spLocks/>
          </p:cNvSpPr>
          <p:nvPr/>
        </p:nvSpPr>
        <p:spPr>
          <a:xfrm>
            <a:off x="1451580" y="1853754"/>
            <a:ext cx="9603274" cy="919926"/>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pPr marL="0" indent="0">
              <a:buFont typeface="Arial" panose="020B0604020202020204" pitchFamily="34" charset="0"/>
              <a:buNone/>
            </a:pPr>
            <a:r>
              <a:rPr lang="en-US" dirty="0">
                <a:latin typeface="Times New Roman" panose="02020603050405020304" pitchFamily="18" charset="0"/>
                <a:cs typeface="Times New Roman" panose="02020603050405020304" pitchFamily="18" charset="0"/>
              </a:rPr>
              <a:t>Digital safety is important because Mayfair manages confidential personal and healthcare information (</a:t>
            </a:r>
            <a:r>
              <a:rPr lang="en-US" sz="1800" dirty="0">
                <a:effectLst/>
                <a:latin typeface="Times New Roman" panose="02020603050405020304" pitchFamily="18" charset="0"/>
                <a:ea typeface="Calibri" panose="020F0502020204030204" pitchFamily="34" charset="0"/>
              </a:rPr>
              <a:t>Balsas and Blair, 2025</a:t>
            </a:r>
            <a:r>
              <a:rPr lang="en-US" dirty="0">
                <a:latin typeface="Times New Roman" panose="02020603050405020304" pitchFamily="18" charset="0"/>
                <a:cs typeface="Times New Roman" panose="02020603050405020304" pitchFamily="18" charset="0"/>
              </a:rPr>
              <a:t>).</a:t>
            </a:r>
          </a:p>
          <a:p>
            <a:pPr marL="0" indent="0">
              <a:buFont typeface="Arial" panose="020B0604020202020204" pitchFamily="34" charset="0"/>
              <a:buNone/>
            </a:pP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545627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CA7435-99B4-4686-BE44-1ACEB48D81FB}"/>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37160A77-9447-4944-B149-240D0ED6F9C0}"/>
              </a:ext>
            </a:extLst>
          </p:cNvPr>
          <p:cNvSpPr>
            <a:spLocks noGrp="1"/>
          </p:cNvSpPr>
          <p:nvPr>
            <p:ph idx="1"/>
          </p:nvPr>
        </p:nvSpPr>
        <p:spPr/>
        <p:txBody>
          <a:bodyPr>
            <a:normAutofit/>
          </a:bodyPr>
          <a:lstStyle/>
          <a:p>
            <a:pPr marL="0" indent="0" algn="just">
              <a:buNone/>
            </a:pPr>
            <a:r>
              <a:rPr lang="en-US" sz="2800" dirty="0">
                <a:latin typeface="Times New Roman" panose="02020603050405020304" pitchFamily="18" charset="0"/>
                <a:cs typeface="Times New Roman" panose="02020603050405020304" pitchFamily="18" charset="0"/>
              </a:rPr>
              <a:t>Microsoft 365 can help Mayfair improve efficiency, communication and digital safety. Excel supports better record management, Teams improves staff collaboration, and security measures help protect confidential information. With proper training and safe practices, Mayfair can use technology to improve care services.</a:t>
            </a:r>
          </a:p>
        </p:txBody>
      </p:sp>
    </p:spTree>
    <p:extLst>
      <p:ext uri="{BB962C8B-B14F-4D97-AF65-F5344CB8AC3E}">
        <p14:creationId xmlns:p14="http://schemas.microsoft.com/office/powerpoint/2010/main" val="26326682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CA7435-99B4-4686-BE44-1ACEB48D81FB}"/>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37160A77-9447-4944-B149-240D0ED6F9C0}"/>
              </a:ext>
            </a:extLst>
          </p:cNvPr>
          <p:cNvSpPr>
            <a:spLocks noGrp="1"/>
          </p:cNvSpPr>
          <p:nvPr>
            <p:ph idx="1"/>
          </p:nvPr>
        </p:nvSpPr>
        <p:spPr>
          <a:xfrm>
            <a:off x="1451579" y="2015732"/>
            <a:ext cx="9793937" cy="4037749"/>
          </a:xfrm>
        </p:spPr>
        <p:txBody>
          <a:bodyPr>
            <a:normAutofit fontScale="85000" lnSpcReduction="10000"/>
          </a:bodyPr>
          <a:lstStyle/>
          <a:p>
            <a:pPr marL="0" marR="0" indent="0" algn="just">
              <a:lnSpc>
                <a:spcPct val="150000"/>
              </a:lnSpc>
              <a:spcBef>
                <a:spcPts val="0"/>
              </a:spcBef>
              <a:spcAft>
                <a:spcPts val="800"/>
              </a:spcAft>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Balsas, C.J. and Blair, N., 2025. Walkable and Sustainable City Centre Greenway Planning. Sustainability, 17(7), p.2897.  </a:t>
            </a:r>
            <a:r>
              <a:rPr lang="en-US" sz="18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https://doi.org/10.3390/su17072897</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indent="0" algn="just">
              <a:lnSpc>
                <a:spcPct val="150000"/>
              </a:lnSpc>
              <a:spcBef>
                <a:spcPts val="0"/>
              </a:spcBef>
              <a:spcAft>
                <a:spcPts val="800"/>
              </a:spcAft>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Calvert, M.L. and Fabregas Janeiro, M.G., 2020. Impact of COVID-19 on Missouri 4-H state fair participation and implications for youth development programs. Journal of Extension, 58(6), p.4. </a:t>
            </a:r>
          </a:p>
          <a:p>
            <a:pPr marL="0" marR="0" indent="0" algn="just">
              <a:lnSpc>
                <a:spcPct val="150000"/>
              </a:lnSpc>
              <a:spcBef>
                <a:spcPts val="0"/>
              </a:spcBef>
              <a:spcAft>
                <a:spcPts val="800"/>
              </a:spcAft>
              <a:buNone/>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Gakhar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Singaraju</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N., Bharti, P.,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Patwar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Nagaraji</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Kiragi</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P. and Maria, S., 2024. Stakeholder consultation workshop on leveraging digital solutions in agricultural extension: Pathways to inclusive and sustainable farming. </a:t>
            </a:r>
          </a:p>
          <a:p>
            <a:pPr marL="0" marR="0" indent="0" algn="just">
              <a:lnSpc>
                <a:spcPct val="150000"/>
              </a:lnSpc>
              <a:spcBef>
                <a:spcPts val="0"/>
              </a:spcBef>
              <a:spcAft>
                <a:spcPts val="800"/>
              </a:spcAft>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Yao, J., Benitez, C.,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Chea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L., Wang, P.,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Pilewski</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 and Cason, C., 2019. Mayfair Project.</a:t>
            </a:r>
          </a:p>
          <a:p>
            <a:pPr marL="0" marR="0" indent="0" algn="just">
              <a:lnSpc>
                <a:spcPct val="150000"/>
              </a:lnSpc>
              <a:spcBef>
                <a:spcPts val="0"/>
              </a:spcBef>
              <a:spcAft>
                <a:spcPts val="800"/>
              </a:spcAft>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Zheng, J., Deng, Y., Chen, J., Li, S., Zou, Y. and Li, J., 2026, April. Characterizing Scam-Driven Human Trafficking Across Chinese Borders and Online Community Responses on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RedNote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In Proceedings of the 2026 CHI Conference on Human Factors in Computing Systems (pp. 1-25) </a:t>
            </a:r>
            <a:r>
              <a:rPr lang="en-US" sz="18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https://doi.org/10.1145/3772318.379178</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516950046"/>
      </p:ext>
    </p:extLst>
  </p:cSld>
  <p:clrMapOvr>
    <a:masterClrMapping/>
  </p:clrMapOvr>
</p:sld>
</file>

<file path=ppt/theme/theme1.xml><?xml version="1.0" encoding="utf-8"?>
<a:theme xmlns:a="http://schemas.openxmlformats.org/drawingml/2006/main" name="Gallery">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43</TotalTime>
  <Words>1393</Words>
  <Application>Microsoft Office PowerPoint</Application>
  <PresentationFormat>Widescreen</PresentationFormat>
  <Paragraphs>88</Paragraphs>
  <Slides>8</Slides>
  <Notes>7</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Gallery</vt:lpstr>
      <vt:lpstr>Evaluating Microsoft 365 Applications at Mayfair Home Care Agency  LCHS4007 Digital Skills and Research Methods</vt:lpstr>
      <vt:lpstr>Introduction</vt:lpstr>
      <vt:lpstr>Microsoft 365 Productivity Application: Microsoft Excel</vt:lpstr>
      <vt:lpstr>Microsoft 365 Communication Tool: Microsoft Teams</vt:lpstr>
      <vt:lpstr>Advantages and Challenges of Microsoft Teams</vt:lpstr>
      <vt:lpstr>Digital Safety Action Plan for Mayfair</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Evaluating Microsoft 365 Applications at Mayfair Home Care Agency  LCHS4007 Digital Skills and Research Methods</dc:title>
  <cp:lastModifiedBy>Noreen Munir</cp:lastModifiedBy>
  <cp:revision>8</cp:revision>
  <dcterms:created xsi:type="dcterms:W3CDTF">2026-07-15T18:13:07Z</dcterms:created>
  <dcterms:modified xsi:type="dcterms:W3CDTF">2026-07-17T21:45:26Z</dcterms:modified>
</cp:coreProperties>
</file>