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9" d="100"/>
          <a:sy n="69" d="100"/>
        </p:scale>
        <p:origin x="75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CF22165-38CF-43F0-8F30-CC5087B13D5C}" type="datetimeFigureOut">
              <a:rPr lang="en-GB" smtClean="0"/>
              <a:t>16/07/2020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0B4B19-8C6F-4CDC-8115-E21B5A765A13}" type="slidenum">
              <a:rPr lang="en-GB" smtClean="0"/>
              <a:t>‹#›</a:t>
            </a:fld>
            <a:endParaRPr lang="en-GB"/>
          </a:p>
        </p:txBody>
      </p:sp>
    </p:spTree>
    <p:extLst>
      <p:ext uri="{BB962C8B-B14F-4D97-AF65-F5344CB8AC3E}">
        <p14:creationId xmlns:p14="http://schemas.microsoft.com/office/powerpoint/2010/main" val="2434659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F22165-38CF-43F0-8F30-CC5087B13D5C}" type="datetimeFigureOut">
              <a:rPr lang="en-GB" smtClean="0"/>
              <a:t>16/07/2020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0B4B19-8C6F-4CDC-8115-E21B5A765A13}" type="slidenum">
              <a:rPr lang="en-GB" smtClean="0"/>
              <a:t>‹#›</a:t>
            </a:fld>
            <a:endParaRPr lang="en-GB"/>
          </a:p>
        </p:txBody>
      </p:sp>
    </p:spTree>
    <p:extLst>
      <p:ext uri="{BB962C8B-B14F-4D97-AF65-F5344CB8AC3E}">
        <p14:creationId xmlns:p14="http://schemas.microsoft.com/office/powerpoint/2010/main" val="1162366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CF22165-38CF-43F0-8F30-CC5087B13D5C}" type="datetimeFigureOut">
              <a:rPr lang="en-GB" smtClean="0"/>
              <a:t>16/07/2020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0B4B19-8C6F-4CDC-8115-E21B5A765A13}" type="slidenum">
              <a:rPr lang="en-GB" smtClean="0"/>
              <a:t>‹#›</a:t>
            </a:fld>
            <a:endParaRPr lang="en-GB"/>
          </a:p>
        </p:txBody>
      </p:sp>
    </p:spTree>
    <p:extLst>
      <p:ext uri="{BB962C8B-B14F-4D97-AF65-F5344CB8AC3E}">
        <p14:creationId xmlns:p14="http://schemas.microsoft.com/office/powerpoint/2010/main" val="21277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CF22165-38CF-43F0-8F30-CC5087B13D5C}" type="datetimeFigureOut">
              <a:rPr lang="en-GB" smtClean="0"/>
              <a:t>16/07/2020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0B4B19-8C6F-4CDC-8115-E21B5A765A13}" type="slidenum">
              <a:rPr lang="en-GB" smtClean="0"/>
              <a:t>‹#›</a:t>
            </a:fld>
            <a:endParaRPr lang="en-GB"/>
          </a:p>
        </p:txBody>
      </p:sp>
    </p:spTree>
    <p:extLst>
      <p:ext uri="{BB962C8B-B14F-4D97-AF65-F5344CB8AC3E}">
        <p14:creationId xmlns:p14="http://schemas.microsoft.com/office/powerpoint/2010/main" val="518992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CF22165-38CF-43F0-8F30-CC5087B13D5C}" type="datetimeFigureOut">
              <a:rPr lang="en-GB" smtClean="0"/>
              <a:t>16/07/2020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0B4B19-8C6F-4CDC-8115-E21B5A765A13}" type="slidenum">
              <a:rPr lang="en-GB" smtClean="0"/>
              <a:t>‹#›</a:t>
            </a:fld>
            <a:endParaRPr lang="en-GB"/>
          </a:p>
        </p:txBody>
      </p:sp>
    </p:spTree>
    <p:extLst>
      <p:ext uri="{BB962C8B-B14F-4D97-AF65-F5344CB8AC3E}">
        <p14:creationId xmlns:p14="http://schemas.microsoft.com/office/powerpoint/2010/main" val="1235895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CF22165-38CF-43F0-8F30-CC5087B13D5C}" type="datetimeFigureOut">
              <a:rPr lang="en-GB" smtClean="0"/>
              <a:t>16/07/2020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A0B4B19-8C6F-4CDC-8115-E21B5A765A13}" type="slidenum">
              <a:rPr lang="en-GB" smtClean="0"/>
              <a:t>‹#›</a:t>
            </a:fld>
            <a:endParaRPr lang="en-GB"/>
          </a:p>
        </p:txBody>
      </p:sp>
    </p:spTree>
    <p:extLst>
      <p:ext uri="{BB962C8B-B14F-4D97-AF65-F5344CB8AC3E}">
        <p14:creationId xmlns:p14="http://schemas.microsoft.com/office/powerpoint/2010/main" val="2578679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F22165-38CF-43F0-8F30-CC5087B13D5C}" type="datetimeFigureOut">
              <a:rPr lang="en-GB" smtClean="0"/>
              <a:t>16/07/2020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A0B4B19-8C6F-4CDC-8115-E21B5A765A13}" type="slidenum">
              <a:rPr lang="en-GB" smtClean="0"/>
              <a:t>‹#›</a:t>
            </a:fld>
            <a:endParaRPr lang="en-GB"/>
          </a:p>
        </p:txBody>
      </p:sp>
    </p:spTree>
    <p:extLst>
      <p:ext uri="{BB962C8B-B14F-4D97-AF65-F5344CB8AC3E}">
        <p14:creationId xmlns:p14="http://schemas.microsoft.com/office/powerpoint/2010/main" val="24644946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CF22165-38CF-43F0-8F30-CC5087B13D5C}" type="datetimeFigureOut">
              <a:rPr lang="en-GB" smtClean="0"/>
              <a:t>16/07/2020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0B4B19-8C6F-4CDC-8115-E21B5A765A13}" type="slidenum">
              <a:rPr lang="en-GB" smtClean="0"/>
              <a:t>‹#›</a:t>
            </a:fld>
            <a:endParaRPr lang="en-GB"/>
          </a:p>
        </p:txBody>
      </p:sp>
    </p:spTree>
    <p:extLst>
      <p:ext uri="{BB962C8B-B14F-4D97-AF65-F5344CB8AC3E}">
        <p14:creationId xmlns:p14="http://schemas.microsoft.com/office/powerpoint/2010/main" val="13428260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CF22165-38CF-43F0-8F30-CC5087B13D5C}" type="datetimeFigureOut">
              <a:rPr lang="en-GB" smtClean="0"/>
              <a:t>16/07/2020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0B4B19-8C6F-4CDC-8115-E21B5A765A13}" type="slidenum">
              <a:rPr lang="en-GB" smtClean="0"/>
              <a:t>‹#›</a:t>
            </a:fld>
            <a:endParaRPr lang="en-GB"/>
          </a:p>
        </p:txBody>
      </p:sp>
    </p:spTree>
    <p:extLst>
      <p:ext uri="{BB962C8B-B14F-4D97-AF65-F5344CB8AC3E}">
        <p14:creationId xmlns:p14="http://schemas.microsoft.com/office/powerpoint/2010/main" val="1144369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F22165-38CF-43F0-8F30-CC5087B13D5C}" type="datetimeFigureOut">
              <a:rPr lang="en-GB" smtClean="0"/>
              <a:t>16/07/2020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0B4B19-8C6F-4CDC-8115-E21B5A765A13}" type="slidenum">
              <a:rPr lang="en-GB" smtClean="0"/>
              <a:t>‹#›</a:t>
            </a:fld>
            <a:endParaRPr lang="en-GB"/>
          </a:p>
        </p:txBody>
      </p:sp>
    </p:spTree>
    <p:extLst>
      <p:ext uri="{BB962C8B-B14F-4D97-AF65-F5344CB8AC3E}">
        <p14:creationId xmlns:p14="http://schemas.microsoft.com/office/powerpoint/2010/main" val="2075071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F22165-38CF-43F0-8F30-CC5087B13D5C}" type="datetimeFigureOut">
              <a:rPr lang="en-GB" smtClean="0"/>
              <a:t>16/07/2020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0B4B19-8C6F-4CDC-8115-E21B5A765A13}" type="slidenum">
              <a:rPr lang="en-GB" smtClean="0"/>
              <a:t>‹#›</a:t>
            </a:fld>
            <a:endParaRPr lang="en-GB"/>
          </a:p>
        </p:txBody>
      </p:sp>
    </p:spTree>
    <p:extLst>
      <p:ext uri="{BB962C8B-B14F-4D97-AF65-F5344CB8AC3E}">
        <p14:creationId xmlns:p14="http://schemas.microsoft.com/office/powerpoint/2010/main" val="1363868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F22165-38CF-43F0-8F30-CC5087B13D5C}" type="datetimeFigureOut">
              <a:rPr lang="en-GB" smtClean="0"/>
              <a:t>16/07/2020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0B4B19-8C6F-4CDC-8115-E21B5A765A13}" type="slidenum">
              <a:rPr lang="en-GB" smtClean="0"/>
              <a:t>‹#›</a:t>
            </a:fld>
            <a:endParaRPr lang="en-GB"/>
          </a:p>
        </p:txBody>
      </p:sp>
    </p:spTree>
    <p:extLst>
      <p:ext uri="{BB962C8B-B14F-4D97-AF65-F5344CB8AC3E}">
        <p14:creationId xmlns:p14="http://schemas.microsoft.com/office/powerpoint/2010/main" val="34735425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corporatereport.com/hilton/2017/ar/_pdf/Hilton_2017_10-K.pdf" TargetMode="External"/><Relationship Id="rId2" Type="http://schemas.openxmlformats.org/officeDocument/2006/relationships/hyperlink" Target="https://www.opensecrets.org/lobby/firmsum.php?id=D000000503&amp;year=201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47725" y="1365250"/>
            <a:ext cx="9144000" cy="6414510"/>
          </a:xfrm>
        </p:spPr>
        <p:txBody>
          <a:bodyPr/>
          <a:lstStyle/>
          <a:p>
            <a:endParaRPr lang="en-GB" dirty="0"/>
          </a:p>
        </p:txBody>
      </p:sp>
      <p:sp>
        <p:nvSpPr>
          <p:cNvPr id="3" name="Subtitle 2"/>
          <p:cNvSpPr>
            <a:spLocks noGrp="1"/>
          </p:cNvSpPr>
          <p:nvPr>
            <p:ph type="subTitle" idx="1"/>
          </p:nvPr>
        </p:nvSpPr>
        <p:spPr>
          <a:xfrm>
            <a:off x="1524000" y="3602037"/>
            <a:ext cx="9642764" cy="2618653"/>
          </a:xfrm>
        </p:spPr>
        <p:txBody>
          <a:bodyPr/>
          <a:lstStyle/>
          <a:p>
            <a:r>
              <a:rPr lang="en-GB" dirty="0" smtClean="0"/>
              <a:t> </a:t>
            </a:r>
            <a:endParaRPr lang="en-GB" dirty="0"/>
          </a:p>
        </p:txBody>
      </p:sp>
      <p:sp>
        <p:nvSpPr>
          <p:cNvPr id="4" name="Rectangle 3"/>
          <p:cNvSpPr/>
          <p:nvPr/>
        </p:nvSpPr>
        <p:spPr>
          <a:xfrm>
            <a:off x="124692" y="1846798"/>
            <a:ext cx="12192000" cy="4039054"/>
          </a:xfrm>
          <a:prstGeom prst="rect">
            <a:avLst/>
          </a:prstGeom>
          <a:solidFill>
            <a:schemeClr val="accent2">
              <a:lumMod val="75000"/>
            </a:schemeClr>
          </a:solidFill>
        </p:spPr>
        <p:txBody>
          <a:bodyPr wrap="square">
            <a:spAutoFit/>
          </a:bodyPr>
          <a:lstStyle/>
          <a:p>
            <a:pPr algn="ctr">
              <a:lnSpc>
                <a:spcPct val="107000"/>
              </a:lnSpc>
              <a:spcAft>
                <a:spcPts val="800"/>
              </a:spcAft>
            </a:pPr>
            <a:r>
              <a:rPr lang="en-GB" sz="2000" b="1" dirty="0" smtClean="0">
                <a:effectLst/>
                <a:latin typeface="Calibri" panose="020F0502020204030204" pitchFamily="34" charset="0"/>
                <a:ea typeface="Calibri" panose="020F0502020204030204" pitchFamily="34" charset="0"/>
                <a:cs typeface="Times New Roman" panose="02020603050405020304" pitchFamily="18" charset="0"/>
              </a:rPr>
              <a:t>Entrepreneurship                       </a:t>
            </a:r>
            <a:endParaRPr lang="en-GB" sz="2000" dirty="0" smtClean="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b="1" dirty="0" smtClean="0">
                <a:effectLst/>
                <a:latin typeface="Calibri" panose="020F0502020204030204" pitchFamily="34" charset="0"/>
                <a:ea typeface="Calibri" panose="020F0502020204030204" pitchFamily="34" charset="0"/>
                <a:cs typeface="Times New Roman" panose="02020603050405020304" pitchFamily="18" charset="0"/>
              </a:rPr>
              <a:t>    </a:t>
            </a:r>
            <a:endParaRPr lang="en-GB" sz="2000" dirty="0" smtClean="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tabLst>
                <a:tab pos="5019675" algn="l"/>
              </a:tabLst>
            </a:pP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tabLst>
                <a:tab pos="1200150" algn="l"/>
              </a:tabLst>
            </a:pP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	           MODULE CODE :</a:t>
            </a:r>
            <a:r>
              <a:rPr lang="en-GB" sz="2000" b="1" dirty="0" smtClean="0">
                <a:effectLst/>
                <a:latin typeface="Calibri" panose="020F0502020204030204" pitchFamily="34" charset="0"/>
                <a:ea typeface="Times New Roman" panose="02020603050405020304" pitchFamily="18" charset="0"/>
                <a:cs typeface="Arial" panose="020B0604020202020204" pitchFamily="34" charset="0"/>
              </a:rPr>
              <a:t> </a:t>
            </a:r>
            <a:r>
              <a:rPr lang="en-GB" sz="2000" b="1" dirty="0" smtClean="0">
                <a:effectLst/>
                <a:latin typeface="Calibri" panose="020F0502020204030204" pitchFamily="34" charset="0"/>
                <a:ea typeface="Calibri" panose="020F0502020204030204" pitchFamily="34" charset="0"/>
                <a:cs typeface="Times New Roman" panose="02020603050405020304" pitchFamily="18" charset="0"/>
              </a:rPr>
              <a:t>M5X01926</a:t>
            </a:r>
            <a:endParaRPr lang="en-GB" sz="2000" dirty="0" smtClean="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200150" algn="l"/>
              </a:tabLst>
            </a:pP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                               STUDENT NAME :</a:t>
            </a:r>
            <a:r>
              <a:rPr lang="en-GB" sz="2000" b="1" dirty="0" smtClean="0">
                <a:effectLst/>
                <a:latin typeface="Calibri" panose="020F0502020204030204" pitchFamily="34" charset="0"/>
                <a:ea typeface="Calibri" panose="020F0502020204030204" pitchFamily="34" charset="0"/>
                <a:cs typeface="Times New Roman" panose="02020603050405020304" pitchFamily="18" charset="0"/>
              </a:rPr>
              <a:t>EMILIAN TULUCA</a:t>
            </a:r>
            <a:endParaRPr lang="en-GB" sz="2000" dirty="0" smtClean="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200150" algn="l"/>
              </a:tabLst>
            </a:pP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                               STUDENT ID </a:t>
            </a:r>
            <a:r>
              <a:rPr lang="en-GB" sz="2000" i="1" dirty="0" smtClean="0">
                <a:effectLst/>
                <a:latin typeface="Calibri" panose="020F0502020204030204" pitchFamily="34" charset="0"/>
                <a:ea typeface="Calibri" panose="020F0502020204030204" pitchFamily="34" charset="0"/>
                <a:cs typeface="Times New Roman" panose="02020603050405020304" pitchFamily="18" charset="0"/>
              </a:rPr>
              <a:t>NUMBER:</a:t>
            </a:r>
            <a:r>
              <a:rPr lang="en-GB" sz="2000" b="1" i="1" dirty="0" smtClean="0">
                <a:effectLst/>
                <a:latin typeface="Calibri" panose="020F0502020204030204" pitchFamily="34" charset="0"/>
                <a:ea typeface="Calibri" panose="020F0502020204030204" pitchFamily="34" charset="0"/>
                <a:cs typeface="Times New Roman" panose="02020603050405020304" pitchFamily="18" charset="0"/>
              </a:rPr>
              <a:t>1814973        </a:t>
            </a:r>
            <a:endParaRPr lang="en-GB" sz="2000" i="1" dirty="0" smtClean="0">
              <a:effectLst/>
              <a:latin typeface="Calibri" panose="020F0502020204030204" pitchFamily="34" charset="0"/>
              <a:ea typeface="Calibri" panose="020F0502020204030204" pitchFamily="34" charset="0"/>
              <a:cs typeface="Times New Roman" panose="02020603050405020304" pitchFamily="18" charset="0"/>
            </a:endParaRPr>
          </a:p>
          <a:p>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                               LECTURER: </a:t>
            </a:r>
            <a:r>
              <a:rPr lang="en-GB" sz="2000" b="1" dirty="0" smtClean="0">
                <a:effectLst/>
                <a:latin typeface="Calibri" panose="020F0502020204030204" pitchFamily="34" charset="0"/>
                <a:ea typeface="Calibri" panose="020F0502020204030204" pitchFamily="34" charset="0"/>
                <a:cs typeface="Times New Roman" panose="02020603050405020304" pitchFamily="18" charset="0"/>
              </a:rPr>
              <a:t>Dr Olu Adegbite</a:t>
            </a:r>
          </a:p>
          <a:p>
            <a:endParaRPr lang="en-GB" sz="2000" b="1" dirty="0">
              <a:latin typeface="Calibri" panose="020F0502020204030204" pitchFamily="34" charset="0"/>
              <a:cs typeface="Times New Roman" panose="02020603050405020304" pitchFamily="18" charset="0"/>
            </a:endParaRPr>
          </a:p>
          <a:p>
            <a:endParaRPr lang="en-GB" sz="2000" dirty="0"/>
          </a:p>
        </p:txBody>
      </p:sp>
      <p:sp>
        <p:nvSpPr>
          <p:cNvPr id="5" name="Rectangle 4"/>
          <p:cNvSpPr/>
          <p:nvPr/>
        </p:nvSpPr>
        <p:spPr>
          <a:xfrm>
            <a:off x="5001491" y="5163988"/>
            <a:ext cx="6165273" cy="721864"/>
          </a:xfrm>
          <a:prstGeom prst="rect">
            <a:avLst/>
          </a:prstGeom>
        </p:spPr>
        <p:txBody>
          <a:bodyPr wrap="square">
            <a:spAutoFit/>
          </a:bodyPr>
          <a:lstStyle/>
          <a:p>
            <a:pPr>
              <a:lnSpc>
                <a:spcPct val="107000"/>
              </a:lnSpc>
              <a:spcAft>
                <a:spcPts val="800"/>
              </a:spcAft>
              <a:tabLst>
                <a:tab pos="2085975" algn="l"/>
              </a:tabLst>
            </a:pPr>
            <a:r>
              <a:rPr lang="en-GB" sz="1600" b="1" dirty="0" smtClean="0">
                <a:effectLst/>
                <a:latin typeface="Calibri" panose="020F0502020204030204" pitchFamily="34" charset="0"/>
                <a:ea typeface="Calibri" panose="020F0502020204030204" pitchFamily="34" charset="0"/>
                <a:cs typeface="Times New Roman" panose="02020603050405020304" pitchFamily="18" charset="0"/>
              </a:rPr>
              <a:t>TITLE:  </a:t>
            </a:r>
            <a:endParaRPr lang="en-GB" sz="1100" dirty="0" smtClean="0">
              <a:effectLst/>
              <a:latin typeface="Calibri" panose="020F0502020204030204" pitchFamily="34" charset="0"/>
              <a:ea typeface="Calibri" panose="020F0502020204030204" pitchFamily="34" charset="0"/>
              <a:cs typeface="Times New Roman" panose="02020603050405020304" pitchFamily="18" charset="0"/>
            </a:endParaRPr>
          </a:p>
          <a:p>
            <a:pPr marL="60960" indent="-6350">
              <a:lnSpc>
                <a:spcPct val="107000"/>
              </a:lnSpc>
              <a:spcAft>
                <a:spcPts val="10"/>
              </a:spcAft>
            </a:pPr>
            <a:r>
              <a:rPr lang="en-GB" sz="1600" b="1" dirty="0" smtClean="0">
                <a:effectLst/>
                <a:latin typeface="Arial" panose="020B0604020202020204" pitchFamily="34" charset="0"/>
                <a:ea typeface="Calibri" panose="020F0502020204030204" pitchFamily="34" charset="0"/>
                <a:cs typeface="Times New Roman" panose="02020603050405020304" pitchFamily="18" charset="0"/>
              </a:rPr>
              <a:t>                   </a:t>
            </a:r>
            <a:r>
              <a:rPr lang="en-GB" sz="1600" b="1" dirty="0" smtClean="0">
                <a:effectLst/>
                <a:latin typeface="Calibri" panose="020F0502020204030204" pitchFamily="34" charset="0"/>
                <a:ea typeface="Calibri" panose="020F0502020204030204" pitchFamily="34" charset="0"/>
                <a:cs typeface="Times New Roman" panose="02020603050405020304" pitchFamily="18" charset="0"/>
              </a:rPr>
              <a:t>       Conrad Hilton established Hilton Hotels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099945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flipV="1">
            <a:off x="238124" y="-185738"/>
            <a:ext cx="15849601" cy="45719"/>
          </a:xfrm>
        </p:spPr>
        <p:txBody>
          <a:bodyPr>
            <a:normAutofit fontScale="90000"/>
          </a:bodyPr>
          <a:lstStyle/>
          <a:p>
            <a:endParaRPr lang="en-GB" dirty="0"/>
          </a:p>
        </p:txBody>
      </p:sp>
      <p:sp>
        <p:nvSpPr>
          <p:cNvPr id="3" name="Content Placeholder 2"/>
          <p:cNvSpPr>
            <a:spLocks noGrp="1"/>
          </p:cNvSpPr>
          <p:nvPr>
            <p:ph idx="1"/>
          </p:nvPr>
        </p:nvSpPr>
        <p:spPr>
          <a:xfrm flipV="1">
            <a:off x="16387762" y="880495"/>
            <a:ext cx="1466849" cy="2762818"/>
          </a:xfrm>
          <a:solidFill>
            <a:schemeClr val="accent2">
              <a:lumMod val="75000"/>
            </a:schemeClr>
          </a:solidFill>
        </p:spPr>
        <p:txBody>
          <a:bodyPr/>
          <a:lstStyle/>
          <a:p>
            <a:endParaRPr lang="en-GB" dirty="0" smtClean="0"/>
          </a:p>
          <a:p>
            <a:endParaRPr lang="en-GB" dirty="0"/>
          </a:p>
        </p:txBody>
      </p:sp>
      <p:pic>
        <p:nvPicPr>
          <p:cNvPr id="4" name="Picture 3"/>
          <p:cNvPicPr>
            <a:picLocks noChangeAspect="1"/>
          </p:cNvPicPr>
          <p:nvPr/>
        </p:nvPicPr>
        <p:blipFill>
          <a:blip r:embed="rId2"/>
          <a:stretch>
            <a:fillRect/>
          </a:stretch>
        </p:blipFill>
        <p:spPr>
          <a:xfrm>
            <a:off x="1452562" y="706872"/>
            <a:ext cx="9305925" cy="4822860"/>
          </a:xfrm>
          <a:prstGeom prst="rect">
            <a:avLst/>
          </a:prstGeom>
          <a:solidFill>
            <a:schemeClr val="accent2">
              <a:lumMod val="60000"/>
              <a:lumOff val="40000"/>
            </a:schemeClr>
          </a:solidFill>
        </p:spPr>
      </p:pic>
    </p:spTree>
    <p:extLst>
      <p:ext uri="{BB962C8B-B14F-4D97-AF65-F5344CB8AC3E}">
        <p14:creationId xmlns:p14="http://schemas.microsoft.com/office/powerpoint/2010/main" val="12843140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flipV="1">
            <a:off x="838200" y="-300038"/>
            <a:ext cx="10515600" cy="71438"/>
          </a:xfrm>
        </p:spPr>
        <p:txBody>
          <a:bodyPr>
            <a:normAutofit fontScale="90000"/>
          </a:bodyPr>
          <a:lstStyle/>
          <a:p>
            <a:endParaRPr lang="en-GB" dirty="0"/>
          </a:p>
        </p:txBody>
      </p:sp>
      <p:sp>
        <p:nvSpPr>
          <p:cNvPr id="3" name="Content Placeholder 2"/>
          <p:cNvSpPr>
            <a:spLocks noGrp="1"/>
          </p:cNvSpPr>
          <p:nvPr>
            <p:ph idx="1"/>
          </p:nvPr>
        </p:nvSpPr>
        <p:spPr>
          <a:xfrm>
            <a:off x="173831" y="-52110"/>
            <a:ext cx="11844337" cy="6805612"/>
          </a:xfrm>
          <a:solidFill>
            <a:schemeClr val="accent2">
              <a:lumMod val="60000"/>
              <a:lumOff val="40000"/>
            </a:schemeClr>
          </a:solidFill>
        </p:spPr>
        <p:txBody>
          <a:bodyPr>
            <a:normAutofit fontScale="32500" lnSpcReduction="20000"/>
          </a:bodyPr>
          <a:lstStyle/>
          <a:p>
            <a:pPr>
              <a:lnSpc>
                <a:spcPct val="107000"/>
              </a:lnSpc>
              <a:spcAft>
                <a:spcPts val="800"/>
              </a:spcAft>
            </a:pPr>
            <a:r>
              <a:rPr lang="en-GB" sz="4000" b="1" dirty="0" smtClean="0">
                <a:effectLst/>
                <a:latin typeface="Calibri" panose="020F0502020204030204" pitchFamily="34" charset="0"/>
                <a:ea typeface="Calibri" panose="020F0502020204030204" pitchFamily="34" charset="0"/>
                <a:cs typeface="Times New Roman" panose="02020603050405020304" pitchFamily="18" charset="0"/>
              </a:rPr>
              <a:t>SWOT Analysis </a:t>
            </a:r>
            <a:endParaRPr lang="en-GB" sz="4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4000" dirty="0" smtClean="0">
                <a:solidFill>
                  <a:srgbClr val="00000A"/>
                </a:solidFill>
                <a:effectLst/>
                <a:latin typeface="Calibri" panose="020F0502020204030204" pitchFamily="34" charset="0"/>
                <a:ea typeface="Calibri" panose="020F0502020204030204" pitchFamily="34" charset="0"/>
                <a:cs typeface="Times New Roman" panose="02020603050405020304" pitchFamily="18" charset="0"/>
              </a:rPr>
              <a:t>Strengths</a:t>
            </a:r>
            <a:endParaRPr lang="en-GB" sz="4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4000" dirty="0">
                <a:latin typeface="Calibri" panose="020F0502020204030204" pitchFamily="34" charset="0"/>
                <a:ea typeface="Calibri" panose="020F0502020204030204" pitchFamily="34" charset="0"/>
                <a:cs typeface="Times New Roman" panose="02020603050405020304" pitchFamily="18" charset="0"/>
              </a:rPr>
              <a:t>The greatest vitality of Hilton Hotels is area of their lodgings. Each Hotel is deliberately opened in the locale without trouble been reachable by methods for open vehicle, CBD territory and near notable explorer areas that guarantees a consistent progression of visitors. The extraordinary degree of administrations gave is additionally a colossal intensity of the business undertaking through which it has made a fruitful organization picture. the organization have an enormous financial plan for publicizing its items. </a:t>
            </a:r>
          </a:p>
          <a:p>
            <a:pPr>
              <a:lnSpc>
                <a:spcPct val="107000"/>
              </a:lnSpc>
              <a:spcAft>
                <a:spcPts val="800"/>
              </a:spcAft>
            </a:pPr>
            <a:r>
              <a:rPr lang="en-GB" sz="4000" dirty="0" smtClean="0">
                <a:solidFill>
                  <a:srgbClr val="00000A"/>
                </a:solidFill>
                <a:effectLst/>
                <a:latin typeface="Calibri" panose="020F0502020204030204" pitchFamily="34" charset="0"/>
                <a:ea typeface="Calibri" panose="020F0502020204030204" pitchFamily="34" charset="0"/>
                <a:cs typeface="Times New Roman" panose="02020603050405020304" pitchFamily="18" charset="0"/>
              </a:rPr>
              <a:t>Weaknesses</a:t>
            </a:r>
            <a:endParaRPr lang="en-GB" sz="4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40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4000" dirty="0">
                <a:latin typeface="Calibri" panose="020F0502020204030204" pitchFamily="34" charset="0"/>
                <a:ea typeface="Calibri" panose="020F0502020204030204" pitchFamily="34" charset="0"/>
                <a:cs typeface="Times New Roman" panose="02020603050405020304" pitchFamily="18" charset="0"/>
              </a:rPr>
              <a:t>The greatest powerless purpose of Hilton is the overdependence of the US advertise as 80% of income is from the US showcase. are not covering all the spending plan of the inn part. Aside from it, a huge amount of obligations can give a great deal of financial issues to the organization. </a:t>
            </a:r>
          </a:p>
          <a:p>
            <a:pPr>
              <a:lnSpc>
                <a:spcPct val="107000"/>
              </a:lnSpc>
              <a:spcAft>
                <a:spcPts val="800"/>
              </a:spcAft>
            </a:pPr>
            <a:r>
              <a:rPr lang="en-GB" sz="4000" dirty="0">
                <a:latin typeface="Calibri" panose="020F0502020204030204" pitchFamily="34" charset="0"/>
                <a:ea typeface="Calibri" panose="020F0502020204030204" pitchFamily="34" charset="0"/>
                <a:cs typeface="Times New Roman" panose="02020603050405020304" pitchFamily="18" charset="0"/>
              </a:rPr>
              <a:t>At last, beside friendliness, there are diverse buddy organizations that the business needs to focus on. In some other case it can block the standard execution of the organization. </a:t>
            </a:r>
          </a:p>
          <a:p>
            <a:pPr>
              <a:lnSpc>
                <a:spcPct val="107000"/>
              </a:lnSpc>
              <a:spcAft>
                <a:spcPts val="800"/>
              </a:spcAft>
            </a:pPr>
            <a:r>
              <a:rPr lang="en-GB" sz="40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4000" dirty="0" smtClean="0">
                <a:solidFill>
                  <a:srgbClr val="00000A"/>
                </a:solidFill>
                <a:effectLst/>
                <a:latin typeface="Calibri" panose="020F0502020204030204" pitchFamily="34" charset="0"/>
                <a:ea typeface="Calibri" panose="020F0502020204030204" pitchFamily="34" charset="0"/>
                <a:cs typeface="Times New Roman" panose="02020603050405020304" pitchFamily="18" charset="0"/>
              </a:rPr>
              <a:t>Opportunities</a:t>
            </a:r>
            <a:endParaRPr lang="en-GB" sz="4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4000" dirty="0">
                <a:latin typeface="Calibri" panose="020F0502020204030204" pitchFamily="34" charset="0"/>
                <a:ea typeface="Calibri" panose="020F0502020204030204" pitchFamily="34" charset="0"/>
                <a:cs typeface="Times New Roman" panose="02020603050405020304" pitchFamily="18" charset="0"/>
              </a:rPr>
              <a:t>The lodging network has a tremendous chance to give an enormous assortment of administrations to its clients with the goal that it helps in their standard for dependability. They can furthermore have non-open association with the customers and can appreciate their preferences. The retreat is thinking about to buy a voyage line with the goal that it can pull in the guests wanting to travel by utilizing ocean. </a:t>
            </a:r>
          </a:p>
          <a:p>
            <a:pPr>
              <a:lnSpc>
                <a:spcPct val="107000"/>
              </a:lnSpc>
              <a:spcAft>
                <a:spcPts val="800"/>
              </a:spcAft>
            </a:pPr>
            <a:r>
              <a:rPr lang="en-GB" sz="40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4000" dirty="0" smtClean="0">
                <a:solidFill>
                  <a:srgbClr val="00000A"/>
                </a:solidFill>
                <a:effectLst/>
                <a:latin typeface="Calibri" panose="020F0502020204030204" pitchFamily="34" charset="0"/>
                <a:ea typeface="Calibri" panose="020F0502020204030204" pitchFamily="34" charset="0"/>
                <a:cs typeface="Times New Roman" panose="02020603050405020304" pitchFamily="18" charset="0"/>
              </a:rPr>
              <a:t>Threats</a:t>
            </a:r>
            <a:endParaRPr lang="en-GB" sz="4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4000" dirty="0">
                <a:latin typeface="Calibri" panose="020F0502020204030204" pitchFamily="34" charset="0"/>
                <a:ea typeface="Calibri" panose="020F0502020204030204" pitchFamily="34" charset="0"/>
                <a:cs typeface="Times New Roman" panose="02020603050405020304" pitchFamily="18" charset="0"/>
              </a:rPr>
              <a:t>The biggest possibility for the organization is over extension and blending gaming in with accommodation. In addition the eleventh of September assaults were an enormous hit to the neighborliness endeavor and therefore a tantamount match can lead into a misfortune for the organization. At last, there is extreme rivalry in the business because of which Hilton needs to change its authentic procedures and make long timeframe methodologies that are feasible.</a:t>
            </a:r>
          </a:p>
          <a:p>
            <a:endParaRPr lang="en-GB" sz="3500" dirty="0"/>
          </a:p>
        </p:txBody>
      </p:sp>
      <p:sp>
        <p:nvSpPr>
          <p:cNvPr id="4" name="Rectangle 3"/>
          <p:cNvSpPr/>
          <p:nvPr/>
        </p:nvSpPr>
        <p:spPr>
          <a:xfrm>
            <a:off x="3048000" y="1048028"/>
            <a:ext cx="6096000" cy="265457"/>
          </a:xfrm>
          <a:prstGeom prst="rect">
            <a:avLst/>
          </a:prstGeom>
        </p:spPr>
        <p:txBody>
          <a:bodyPr>
            <a:spAutoFit/>
          </a:bodyPr>
          <a:lstStyle/>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300592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15274140" flipV="1">
            <a:off x="838200" y="319406"/>
            <a:ext cx="10515600" cy="45719"/>
          </a:xfrm>
        </p:spPr>
        <p:txBody>
          <a:bodyPr>
            <a:normAutofit fontScale="90000"/>
          </a:bodyPr>
          <a:lstStyle/>
          <a:p>
            <a:endParaRPr lang="en-GB"/>
          </a:p>
        </p:txBody>
      </p:sp>
      <p:sp>
        <p:nvSpPr>
          <p:cNvPr id="3" name="Content Placeholder 2"/>
          <p:cNvSpPr>
            <a:spLocks noGrp="1"/>
          </p:cNvSpPr>
          <p:nvPr>
            <p:ph idx="1"/>
          </p:nvPr>
        </p:nvSpPr>
        <p:spPr>
          <a:solidFill>
            <a:schemeClr val="accent2">
              <a:lumMod val="60000"/>
              <a:lumOff val="40000"/>
            </a:schemeClr>
          </a:solidFill>
        </p:spPr>
        <p:txBody>
          <a:bodyPr>
            <a:normAutofit fontScale="47500" lnSpcReduction="20000"/>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Pestle Analysis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Political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 Hilton brand itself places the venture into a main job in the accommodation business. Throughout the years, Hilton has developed enough that it has raised its business to extra than 80 global areas over the world. The organization has organization protection approaches that help unmistakable governments through utilizing extra and more prominent environmental factors and agreeable product so as to satisfy its clients. Hilton pays a great deal of import duties on an assortment of items and subsequently gives a limited quantity to the GDP of a number governments.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Economic</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 obtaining of a couple of chains of resorts has made the undertaking progressively hearty financially as of late. Business venture contraptions or resorts as franchisees and consequently adding more to its incomes. The Hilton is put in an upmarket part that covers every business just as relaxation. Therefore showcases like these makes Hilton's minimal effort work vigorous as opposed to its opponents. </a:t>
            </a:r>
          </a:p>
        </p:txBody>
      </p:sp>
    </p:spTree>
    <p:extLst>
      <p:ext uri="{BB962C8B-B14F-4D97-AF65-F5344CB8AC3E}">
        <p14:creationId xmlns:p14="http://schemas.microsoft.com/office/powerpoint/2010/main" val="2593372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solidFill>
            <a:schemeClr val="accent2">
              <a:lumMod val="60000"/>
              <a:lumOff val="40000"/>
            </a:schemeClr>
          </a:solidFill>
        </p:spPr>
        <p:txBody>
          <a:bodyPr>
            <a:normAutofit fontScale="40000" lnSpcReduction="20000"/>
          </a:bodyPr>
          <a:lstStyle/>
          <a:p>
            <a:r>
              <a:rPr lang="en-GB" dirty="0"/>
              <a:t>Social </a:t>
            </a:r>
          </a:p>
          <a:p>
            <a:r>
              <a:rPr lang="en-GB" dirty="0"/>
              <a:t> </a:t>
            </a:r>
          </a:p>
          <a:p>
            <a:r>
              <a:rPr lang="en-GB" dirty="0"/>
              <a:t>The lodging presents neighborliness to every business endeavor as appropriately as delight looking for visitors. Along these lines the kind of administrations outfitted in the Hilton Hotels relies upon the exact wants of the clients. Hilton contributes a ton of income to the Hilton Community Foundation that serves the network in need and in like manner adding more prominent charges to its Cut Environmental Impact in Half to Help Protect the Planet. </a:t>
            </a:r>
          </a:p>
          <a:p>
            <a:r>
              <a:rPr lang="en-GB" dirty="0"/>
              <a:t> </a:t>
            </a:r>
          </a:p>
          <a:p>
            <a:r>
              <a:rPr lang="en-GB" dirty="0"/>
              <a:t>Tehnological </a:t>
            </a:r>
          </a:p>
          <a:p>
            <a:r>
              <a:rPr lang="en-GB" dirty="0"/>
              <a:t> </a:t>
            </a:r>
          </a:p>
          <a:p>
            <a:r>
              <a:rPr lang="en-GB" dirty="0"/>
              <a:t>Most definitely Hilton are refreshed with developed innovation frameworks which permits visitor to choose their room through an application on their cell phones highlights including keyless section to their rooms with control of room gadgets, for example, cools, lights. </a:t>
            </a:r>
          </a:p>
          <a:p>
            <a:r>
              <a:rPr lang="en-GB" dirty="0"/>
              <a:t>Environmental</a:t>
            </a:r>
          </a:p>
          <a:p>
            <a:r>
              <a:rPr lang="en-GB" dirty="0"/>
              <a:t> </a:t>
            </a:r>
          </a:p>
          <a:p>
            <a:r>
              <a:rPr lang="en-GB" dirty="0"/>
              <a:t>Elements remember change for occasional climate condition, catastrophic event, decrease carbon outflows through 61%, in accordance with the Paris Climate Agreement and approved by the Science Based Targets Initiative (Sty), Reduce water utilization and created squander by utilizing half, expel plastic straws from oversaw properties, reasonably flexibly meat, poultry, produce, fish and cotton, grow present cleaning cleanser reusing programming to all lodgings and boat zero cleanser to landfill obligation. </a:t>
            </a:r>
          </a:p>
          <a:p>
            <a:r>
              <a:rPr lang="en-GB" dirty="0"/>
              <a:t> </a:t>
            </a:r>
          </a:p>
          <a:p>
            <a:r>
              <a:rPr lang="en-GB" dirty="0"/>
              <a:t>Legal </a:t>
            </a:r>
          </a:p>
          <a:p>
            <a:r>
              <a:rPr lang="en-GB" dirty="0"/>
              <a:t> </a:t>
            </a:r>
          </a:p>
          <a:p>
            <a:r>
              <a:rPr lang="en-GB" dirty="0"/>
              <a:t>In certain nations, the criminal structure and foundations are currently not solid enough to secure the protected innovation privileges of an association. The organization should circumspectly assess sooner than getting into such markets as it can prompt the robbery of association's arranged data. A portion of the lawful components that Hilton lodging ought to consider are Discrimination law, Copyright, licenses/Intellectual property guideline, Consumer assurance and web based business, work law and Health and security law</a:t>
            </a:r>
          </a:p>
        </p:txBody>
      </p:sp>
      <p:sp>
        <p:nvSpPr>
          <p:cNvPr id="2" name="Title 1"/>
          <p:cNvSpPr>
            <a:spLocks noGrp="1"/>
          </p:cNvSpPr>
          <p:nvPr>
            <p:ph type="title"/>
          </p:nvPr>
        </p:nvSpPr>
        <p:spPr>
          <a:xfrm flipV="1">
            <a:off x="838200" y="-443345"/>
            <a:ext cx="11145982" cy="249382"/>
          </a:xfrm>
        </p:spPr>
        <p:txBody>
          <a:bodyPr>
            <a:normAutofit fontScale="90000"/>
          </a:bodyPr>
          <a:lstStyle/>
          <a:p>
            <a:endParaRPr lang="en-GB" dirty="0"/>
          </a:p>
        </p:txBody>
      </p:sp>
    </p:spTree>
    <p:extLst>
      <p:ext uri="{BB962C8B-B14F-4D97-AF65-F5344CB8AC3E}">
        <p14:creationId xmlns:p14="http://schemas.microsoft.com/office/powerpoint/2010/main" val="10847580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838200" y="348095"/>
            <a:ext cx="10515600" cy="4351338"/>
          </a:xfrm>
          <a:solidFill>
            <a:schemeClr val="accent2">
              <a:lumMod val="60000"/>
              <a:lumOff val="40000"/>
            </a:schemeClr>
          </a:solidFill>
        </p:spPr>
        <p:txBody>
          <a:bodyPr>
            <a:normAutofit fontScale="47500" lnSpcReduction="20000"/>
          </a:bodyPr>
          <a:lstStyle/>
          <a:p>
            <a:pPr>
              <a:lnSpc>
                <a:spcPct val="107000"/>
              </a:lnSpc>
              <a:spcAft>
                <a:spcPts val="800"/>
              </a:spcAft>
            </a:pPr>
            <a:r>
              <a:rPr lang="en-GB" sz="3600" b="1" dirty="0" smtClean="0">
                <a:effectLst/>
                <a:latin typeface="Calibri" panose="020F0502020204030204" pitchFamily="34" charset="0"/>
                <a:ea typeface="Calibri" panose="020F0502020204030204" pitchFamily="34" charset="0"/>
                <a:cs typeface="Times New Roman" panose="02020603050405020304" pitchFamily="18" charset="0"/>
              </a:rPr>
              <a:t>Conclusion</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Conrad Hilton had incredible vision of what he needed to accomplsih and afterward kept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moving. He accepted that achievement begins with activity and fruitful individuals don't stop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despite the fact that they may have fizzled en route and committed a few errors. He had incredible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vitality, constancy, and commitment. Regardless of what number of difficulties he met on his way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in the neighborliness business, he never surrenders at a specific second. The explanation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why he opens his first inn is his underlying arrangement of being in the bank fizzled. Directly after he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made some progress in the inn business, the Great Depression nearly made him record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for insolvency, and he lost five of his eight lodgings. Nonetheless, this didn't demoralize </a:t>
            </a:r>
          </a:p>
          <a:p>
            <a:r>
              <a:rPr lang="en-GB" dirty="0">
                <a:latin typeface="Calibri" panose="020F0502020204030204" pitchFamily="34" charset="0"/>
                <a:ea typeface="Calibri" panose="020F0502020204030204" pitchFamily="34" charset="0"/>
                <a:cs typeface="Times New Roman" panose="02020603050405020304" pitchFamily="18" charset="0"/>
              </a:rPr>
              <a:t>him from his inclinations in the cordiality business</a:t>
            </a:r>
            <a:endParaRPr lang="en-GB" dirty="0"/>
          </a:p>
        </p:txBody>
      </p:sp>
    </p:spTree>
    <p:extLst>
      <p:ext uri="{BB962C8B-B14F-4D97-AF65-F5344CB8AC3E}">
        <p14:creationId xmlns:p14="http://schemas.microsoft.com/office/powerpoint/2010/main" val="22865367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403514"/>
            <a:ext cx="10515600" cy="4351338"/>
          </a:xfrm>
          <a:solidFill>
            <a:schemeClr val="accent2">
              <a:lumMod val="40000"/>
              <a:lumOff val="60000"/>
            </a:schemeClr>
          </a:solidFill>
        </p:spPr>
        <p:txBody>
          <a:bodyPr>
            <a:normAutofit fontScale="55000" lnSpcReduction="20000"/>
          </a:bodyPr>
          <a:lstStyle/>
          <a:p>
            <a:pPr>
              <a:lnSpc>
                <a:spcPct val="107000"/>
              </a:lnSpc>
              <a:spcAft>
                <a:spcPts val="800"/>
              </a:spcAft>
            </a:pPr>
            <a:r>
              <a:rPr lang="en-GB" sz="2400" b="1" dirty="0" smtClean="0">
                <a:effectLst/>
                <a:latin typeface="Calibri" panose="020F0502020204030204" pitchFamily="34" charset="0"/>
                <a:ea typeface="Calibri" panose="020F0502020204030204" pitchFamily="34" charset="0"/>
                <a:cs typeface="Times New Roman" panose="02020603050405020304" pitchFamily="18" charset="0"/>
              </a:rPr>
              <a:t>REFERENCES;</a:t>
            </a:r>
            <a:endParaRPr lang="en-GB" sz="2400" dirty="0" smtClean="0">
              <a:effectLst/>
              <a:latin typeface="Calibri" panose="020F0502020204030204" pitchFamily="34" charset="0"/>
              <a:ea typeface="Calibri" panose="020F0502020204030204" pitchFamily="34" charset="0"/>
              <a:cs typeface="Times New Roman" panose="02020603050405020304" pitchFamily="18" charset="0"/>
            </a:endParaRPr>
          </a:p>
          <a:p>
            <a:pPr>
              <a:spcBef>
                <a:spcPts val="1500"/>
              </a:spcBef>
              <a:spcAft>
                <a:spcPts val="0"/>
              </a:spcAft>
            </a:pPr>
            <a:r>
              <a:rPr lang="en-GB" sz="3200" dirty="0" smtClean="0">
                <a:solidFill>
                  <a:srgbClr val="00000A"/>
                </a:solidFill>
                <a:effectLst/>
                <a:latin typeface="Times New Roman" panose="02020603050405020304" pitchFamily="18" charset="0"/>
                <a:ea typeface="Times New Roman" panose="02020603050405020304" pitchFamily="18" charset="0"/>
              </a:rPr>
              <a:t>Hilton Inc. Worldwide. 2016. </a:t>
            </a:r>
            <a:r>
              <a:rPr lang="en-GB" sz="3200" u="sng" dirty="0" smtClean="0">
                <a:solidFill>
                  <a:srgbClr val="00000A"/>
                </a:solidFill>
                <a:effectLst/>
                <a:latin typeface="Times New Roman" panose="02020603050405020304" pitchFamily="18" charset="0"/>
                <a:ea typeface="Times New Roman" panose="02020603050405020304" pitchFamily="18" charset="0"/>
                <a:hlinkClick r:id="rId2"/>
              </a:rPr>
              <a:t>https://www.opensecrets.org/lobby/firmsum.php?id=D000000503&amp;year=2014</a:t>
            </a:r>
            <a:endParaRPr lang="en-GB" dirty="0">
              <a:latin typeface="Times New Roman" panose="02020603050405020304" pitchFamily="18" charset="0"/>
              <a:ea typeface="Times New Roman" panose="02020603050405020304" pitchFamily="18" charset="0"/>
            </a:endParaRPr>
          </a:p>
          <a:p>
            <a:pPr>
              <a:spcBef>
                <a:spcPts val="1500"/>
              </a:spcBef>
              <a:spcAft>
                <a:spcPts val="0"/>
              </a:spcAft>
            </a:pPr>
            <a:r>
              <a:rPr lang="en-GB" sz="3200" dirty="0" smtClean="0">
                <a:solidFill>
                  <a:srgbClr val="00000A"/>
                </a:solidFill>
                <a:effectLst/>
                <a:latin typeface="Times New Roman" panose="02020603050405020304" pitchFamily="18" charset="0"/>
                <a:ea typeface="Times New Roman" panose="02020603050405020304" pitchFamily="18" charset="0"/>
              </a:rPr>
              <a:t>Heath, T. 2014 “Christopher Nassetta: The man who turned around Hilton” </a:t>
            </a:r>
            <a:r>
              <a:rPr lang="en-GB" sz="3200" i="1" dirty="0" smtClean="0">
                <a:solidFill>
                  <a:srgbClr val="00000A"/>
                </a:solidFill>
                <a:effectLst/>
                <a:latin typeface="Times New Roman" panose="02020603050405020304" pitchFamily="18" charset="0"/>
                <a:ea typeface="Times New Roman" panose="02020603050405020304" pitchFamily="18" charset="0"/>
              </a:rPr>
              <a:t>The Washington Post,</a:t>
            </a:r>
            <a:endParaRPr lang="en-GB" dirty="0">
              <a:latin typeface="Times New Roman" panose="02020603050405020304" pitchFamily="18" charset="0"/>
              <a:ea typeface="Times New Roman" panose="02020603050405020304" pitchFamily="18" charset="0"/>
            </a:endParaRPr>
          </a:p>
          <a:p>
            <a:pPr>
              <a:spcBef>
                <a:spcPts val="1500"/>
              </a:spcBef>
              <a:spcAft>
                <a:spcPts val="0"/>
              </a:spcAft>
            </a:pPr>
            <a:r>
              <a:rPr lang="en-GB" sz="3200" dirty="0" smtClean="0">
                <a:solidFill>
                  <a:srgbClr val="00000A"/>
                </a:solidFill>
                <a:effectLst/>
                <a:latin typeface="Times New Roman" panose="02020603050405020304" pitchFamily="18" charset="0"/>
                <a:ea typeface="Times New Roman" panose="02020603050405020304" pitchFamily="18" charset="0"/>
              </a:rPr>
              <a:t>Hilton Inc.2017 Hilton worldwide annual 2017 Report </a:t>
            </a:r>
            <a:r>
              <a:rPr lang="en-GB" sz="3200" u="sng" dirty="0" smtClean="0">
                <a:solidFill>
                  <a:srgbClr val="00000A"/>
                </a:solidFill>
                <a:effectLst/>
                <a:latin typeface="Times New Roman" panose="02020603050405020304" pitchFamily="18" charset="0"/>
                <a:ea typeface="Times New Roman" panose="02020603050405020304" pitchFamily="18" charset="0"/>
                <a:hlinkClick r:id="rId3"/>
              </a:rPr>
              <a:t>http://www.corporatereport.com/hilton/2017/ar/_pdf/Hilton_2017_10-K.pdf</a:t>
            </a:r>
            <a:endParaRPr lang="en-GB" dirty="0">
              <a:latin typeface="Times New Roman" panose="02020603050405020304" pitchFamily="18" charset="0"/>
              <a:ea typeface="Times New Roman" panose="02020603050405020304" pitchFamily="18" charset="0"/>
            </a:endParaRPr>
          </a:p>
          <a:p>
            <a:pPr>
              <a:spcBef>
                <a:spcPts val="1500"/>
              </a:spcBef>
              <a:spcAft>
                <a:spcPts val="0"/>
              </a:spcAft>
            </a:pPr>
            <a:r>
              <a:rPr lang="en-GB" sz="3200" dirty="0" smtClean="0">
                <a:solidFill>
                  <a:srgbClr val="00000A"/>
                </a:solidFill>
                <a:effectLst/>
                <a:latin typeface="Times New Roman" panose="02020603050405020304" pitchFamily="18" charset="0"/>
                <a:ea typeface="Times New Roman" panose="02020603050405020304" pitchFamily="18" charset="0"/>
              </a:rPr>
              <a:t>Elliot,Greg, Sharyn Rundle-Thiele, David Walker 2014, Marketing, Milton, John Wiley &amp; Son</a:t>
            </a:r>
            <a:endParaRPr lang="en-GB" dirty="0">
              <a:latin typeface="Times New Roman" panose="02020603050405020304" pitchFamily="18" charset="0"/>
              <a:ea typeface="Times New Roman" panose="02020603050405020304" pitchFamily="18" charset="0"/>
            </a:endParaRPr>
          </a:p>
          <a:p>
            <a:pPr>
              <a:lnSpc>
                <a:spcPts val="1800"/>
              </a:lnSpc>
              <a:spcAft>
                <a:spcPts val="1500"/>
              </a:spcAft>
            </a:pPr>
            <a:r>
              <a:rPr lang="en-GB" dirty="0">
                <a:solidFill>
                  <a:srgbClr val="374050"/>
                </a:solidFill>
                <a:latin typeface="Helvetica" panose="020B0604020202020204" pitchFamily="34" charset="0"/>
                <a:ea typeface="Times New Roman" panose="02020603050405020304" pitchFamily="18" charset="0"/>
              </a:rPr>
              <a:t>Conrad Hilton." Biographies. Answers Corporation, 2006. Answers.com 09 Dec. 2010. http://www.answers.com/topic/conrad-hilton</a:t>
            </a:r>
            <a:endParaRPr lang="en-GB" dirty="0">
              <a:latin typeface="Times New Roman" panose="02020603050405020304" pitchFamily="18" charset="0"/>
              <a:ea typeface="Times New Roman" panose="02020603050405020304" pitchFamily="18" charset="0"/>
            </a:endParaRPr>
          </a:p>
          <a:p>
            <a:pPr>
              <a:lnSpc>
                <a:spcPts val="1800"/>
              </a:lnSpc>
              <a:spcAft>
                <a:spcPts val="1500"/>
              </a:spcAft>
            </a:pPr>
            <a:r>
              <a:rPr lang="en-GB" dirty="0">
                <a:solidFill>
                  <a:srgbClr val="374050"/>
                </a:solidFill>
                <a:latin typeface="Helvetica" panose="020B0604020202020204" pitchFamily="34" charset="0"/>
                <a:ea typeface="Times New Roman" panose="02020603050405020304" pitchFamily="18" charset="0"/>
              </a:rPr>
              <a:t>"Conrad Hilton." Britannica Concise Encyclopedia. Encyclopædia Britannica, Inc., 1994-2010. Answers.com 09 Dec. 2010. http://www.answers.com/topic/conrad-hilton</a:t>
            </a:r>
            <a:endParaRPr lang="en-GB" dirty="0">
              <a:latin typeface="Times New Roman" panose="02020603050405020304" pitchFamily="18" charset="0"/>
              <a:ea typeface="Times New Roman" panose="02020603050405020304" pitchFamily="18" charset="0"/>
            </a:endParaRPr>
          </a:p>
          <a:p>
            <a:pPr>
              <a:lnSpc>
                <a:spcPts val="1800"/>
              </a:lnSpc>
              <a:spcAft>
                <a:spcPts val="1500"/>
              </a:spcAft>
            </a:pPr>
            <a:r>
              <a:rPr lang="en-GB" dirty="0">
                <a:solidFill>
                  <a:srgbClr val="374050"/>
                </a:solidFill>
                <a:latin typeface="Helvetica" panose="020B0604020202020204" pitchFamily="34" charset="0"/>
                <a:ea typeface="Times New Roman" panose="02020603050405020304" pitchFamily="18" charset="0"/>
              </a:rPr>
              <a:t>"Conrad Hilton." Who2? Biographies. Who2?, 2010. Answers.com 09 Dec. 2010. http://www.answers.com/topic/conrad-hilton</a:t>
            </a:r>
            <a:endParaRPr lang="en-GB"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3376212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132</TotalTime>
  <Words>111</Words>
  <Application>Microsoft Office PowerPoint</Application>
  <PresentationFormat>Widescreen</PresentationFormat>
  <Paragraphs>66</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Calibri Light</vt:lpstr>
      <vt:lpstr>Helvetica</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 tuluca</dc:creator>
  <cp:lastModifiedBy>emil tuluca</cp:lastModifiedBy>
  <cp:revision>9</cp:revision>
  <dcterms:created xsi:type="dcterms:W3CDTF">2020-07-16T18:16:29Z</dcterms:created>
  <dcterms:modified xsi:type="dcterms:W3CDTF">2020-07-16T20:30:42Z</dcterms:modified>
</cp:coreProperties>
</file>