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87" autoAdjust="0"/>
    <p:restoredTop sz="50000" autoAdjust="0"/>
  </p:normalViewPr>
  <p:slideViewPr>
    <p:cSldViewPr>
      <p:cViewPr varScale="1">
        <p:scale>
          <a:sx n="115" d="100"/>
          <a:sy n="115" d="100"/>
        </p:scale>
        <p:origin x="752" y="2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D72A28-6E37-47CE-99F3-5D79F25CC39C}" type="datetimeFigureOut">
              <a:rPr lang="en-AU"/>
              <a:pPr>
                <a:defRPr/>
              </a:pPr>
              <a:t>4/11/18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122FFE-DB63-40EA-9FEE-44EB1B5B8D88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A98839-D685-4C73-B910-02BFDA2B749B}" type="datetimeFigureOut">
              <a:rPr lang="en-AU"/>
              <a:pPr>
                <a:defRPr/>
              </a:pPr>
              <a:t>4/11/18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70D9A4-4E52-4AD1-8EB0-900F6A90443A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AAF60F-EB10-457D-92B9-86DC9D79DCD7}" type="datetimeFigureOut">
              <a:rPr lang="en-AU"/>
              <a:pPr>
                <a:defRPr/>
              </a:pPr>
              <a:t>4/11/18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7A5679-EA2C-46D6-B854-408EE1EA3809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BBE288-3AA6-4EA2-A97C-C0F2E9166CED}" type="datetimeFigureOut">
              <a:rPr lang="en-AU"/>
              <a:pPr>
                <a:defRPr/>
              </a:pPr>
              <a:t>4/11/18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E55B0D-09C6-459E-B8A3-607027447B8C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3E126-A795-4B39-92C1-A890E8F0A63A}" type="datetimeFigureOut">
              <a:rPr lang="en-AU"/>
              <a:pPr>
                <a:defRPr/>
              </a:pPr>
              <a:t>4/11/18</a:t>
            </a:fld>
            <a:endParaRPr lang="en-A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1D323D-0B25-479C-8BF4-EDBB52B1E853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E74AFA-2ED2-41BB-AB23-C492E8D3F56A}" type="datetimeFigureOut">
              <a:rPr lang="en-AU"/>
              <a:pPr>
                <a:defRPr/>
              </a:pPr>
              <a:t>4/11/18</a:t>
            </a:fld>
            <a:endParaRPr lang="en-A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71606E-9F33-4538-9D7A-C71704F4E7A0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74AA1-C955-4B09-854E-3E4A6094309B}" type="datetimeFigureOut">
              <a:rPr lang="en-AU"/>
              <a:pPr>
                <a:defRPr/>
              </a:pPr>
              <a:t>4/11/18</a:t>
            </a:fld>
            <a:endParaRPr lang="en-A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7BD877-F750-48E0-B45A-8BA024CAC844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45C4F-B111-4FA9-A6D6-9A3BB3272E45}" type="datetimeFigureOut">
              <a:rPr lang="en-AU"/>
              <a:pPr>
                <a:defRPr/>
              </a:pPr>
              <a:t>4/11/18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0060D-2F21-47EB-BC31-98104C39A172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31E00-63A6-41AF-880F-91E4C617D98D}" type="datetimeFigureOut">
              <a:rPr lang="en-AU"/>
              <a:pPr>
                <a:defRPr/>
              </a:pPr>
              <a:t>4/11/18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6C7D24-C3F6-4886-8F39-AFA0FA232809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C3E465-A95D-4597-BBF9-26C754D96299}" type="datetimeFigureOut">
              <a:rPr lang="en-AU"/>
              <a:pPr>
                <a:defRPr/>
              </a:pPr>
              <a:t>4/11/18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38779D-A852-4C26-A0A1-5A3CB14F59E7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003BD2-B302-4065-8E99-2355CEE672DB}" type="datetimeFigureOut">
              <a:rPr lang="en-AU"/>
              <a:pPr>
                <a:defRPr/>
              </a:pPr>
              <a:t>4/11/18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480572-E297-4EBD-8255-898ED9D02C35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9776A25-9BB3-4F0F-AC34-3943AB32122F}" type="datetimeFigureOut">
              <a:rPr lang="en-AU"/>
              <a:pPr>
                <a:defRPr/>
              </a:pPr>
              <a:t>4/11/18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AAB79E4-85D4-4C2B-995D-78D62893DB18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hyperlink" Target="http://www.businessmodelgeneration.com/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file:////var/folders/nt/qkf_kkkd7r313_0_c3pph1hr0000gn/T/com.microsoft.Word/WebArchiveCopyPasteTempFiles/slide-01.JPG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91375" y="469900"/>
            <a:ext cx="561975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2050" y="412750"/>
            <a:ext cx="508000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5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88" y="2854325"/>
            <a:ext cx="498475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6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81625" y="349250"/>
            <a:ext cx="558800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7"/>
          <p:cNvPicPr>
            <a:picLocks noChangeAspect="1"/>
          </p:cNvPicPr>
          <p:nvPr/>
        </p:nvPicPr>
        <p:blipFill>
          <a:blip r:embed="rId6" cstate="print"/>
          <a:srcRect l="11171"/>
          <a:stretch>
            <a:fillRect/>
          </a:stretch>
        </p:blipFill>
        <p:spPr bwMode="auto">
          <a:xfrm>
            <a:off x="4633912" y="5446713"/>
            <a:ext cx="452438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18"/>
          <p:cNvPicPr>
            <a:picLocks noChangeAspect="1"/>
          </p:cNvPicPr>
          <p:nvPr/>
        </p:nvPicPr>
        <p:blipFill>
          <a:blip r:embed="rId7" cstate="print"/>
          <a:srcRect b="6728"/>
          <a:stretch>
            <a:fillRect/>
          </a:stretch>
        </p:blipFill>
        <p:spPr bwMode="auto">
          <a:xfrm>
            <a:off x="1918995" y="2949575"/>
            <a:ext cx="671805" cy="59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19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78812" y="361950"/>
            <a:ext cx="766652" cy="719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0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0650" y="384175"/>
            <a:ext cx="479425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1"/>
          <p:cNvPicPr>
            <a:picLocks noChangeAspect="1"/>
          </p:cNvPicPr>
          <p:nvPr/>
        </p:nvPicPr>
        <p:blipFill>
          <a:blip r:embed="rId10" cstate="print"/>
          <a:srcRect t="8025" r="6839"/>
          <a:stretch>
            <a:fillRect/>
          </a:stretch>
        </p:blipFill>
        <p:spPr bwMode="auto">
          <a:xfrm>
            <a:off x="138112" y="5454651"/>
            <a:ext cx="534988" cy="51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Title 24"/>
          <p:cNvSpPr>
            <a:spLocks noGrp="1"/>
          </p:cNvSpPr>
          <p:nvPr>
            <p:ph type="title"/>
          </p:nvPr>
        </p:nvSpPr>
        <p:spPr>
          <a:xfrm>
            <a:off x="152400" y="122238"/>
            <a:ext cx="8839200" cy="258762"/>
          </a:xfrm>
        </p:spPr>
        <p:txBody>
          <a:bodyPr/>
          <a:lstStyle/>
          <a:p>
            <a:pPr algn="l"/>
            <a:r>
              <a:rPr lang="en-US" sz="2000" dirty="0"/>
              <a:t>Business Model Canvas – Fusion Attire</a:t>
            </a:r>
            <a:endParaRPr lang="en-AU" sz="20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2486712"/>
              </p:ext>
            </p:extLst>
          </p:nvPr>
        </p:nvGraphicFramePr>
        <p:xfrm>
          <a:off x="152400" y="457200"/>
          <a:ext cx="8839200" cy="673608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767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78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39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839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678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678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476500">
                <a:tc rowSpan="2">
                  <a:txBody>
                    <a:bodyPr/>
                    <a:lstStyle/>
                    <a:p>
                      <a:r>
                        <a:rPr lang="en-AU" sz="1200" b="1" dirty="0"/>
                        <a:t>           Key</a:t>
                      </a:r>
                      <a:r>
                        <a:rPr lang="en-AU" sz="1200" b="1" baseline="0" dirty="0"/>
                        <a:t> Partners</a:t>
                      </a:r>
                      <a:endParaRPr lang="en-AU" sz="1100" b="0" baseline="0" dirty="0">
                        <a:latin typeface="Comic Sans MS" pitchFamily="66" charset="0"/>
                      </a:endParaRPr>
                    </a:p>
                    <a:p>
                      <a:endParaRPr lang="en-AU" sz="1100" b="0" baseline="0" dirty="0">
                        <a:latin typeface="Comic Sans MS" pitchFamily="66" charset="0"/>
                      </a:endParaRPr>
                    </a:p>
                    <a:p>
                      <a:endParaRPr lang="en-AU" sz="1100" b="0" baseline="0" dirty="0">
                        <a:latin typeface="Comic Sans MS" pitchFamily="66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U" sz="1100" b="0" dirty="0">
                          <a:latin typeface="Comic Sans MS" pitchFamily="66" charset="0"/>
                        </a:rPr>
                        <a:t>Clothing resellers e.g. ASOS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U" sz="1100" b="0" dirty="0">
                          <a:latin typeface="Comic Sans MS" pitchFamily="66" charset="0"/>
                        </a:rPr>
                        <a:t>Shopify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U" sz="1100" b="0" dirty="0">
                          <a:latin typeface="Comic Sans MS" pitchFamily="66" charset="0"/>
                        </a:rPr>
                        <a:t>Fashion Bloggers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U" sz="1100" b="0" dirty="0">
                          <a:latin typeface="Comic Sans MS" pitchFamily="66" charset="0"/>
                        </a:rPr>
                        <a:t>Suppliers – e.g. Hawthorn</a:t>
                      </a:r>
                    </a:p>
                  </a:txBody>
                  <a:tcPr marL="82296" marR="8229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AU" sz="1200" b="1" dirty="0"/>
                        <a:t>        Key Activities</a:t>
                      </a:r>
                      <a:endParaRPr lang="en-AU" sz="1100" b="0" baseline="0" dirty="0">
                        <a:latin typeface="Comic Sans MS" pitchFamily="66" charset="0"/>
                      </a:endParaRPr>
                    </a:p>
                    <a:p>
                      <a:endParaRPr lang="en-AU" sz="1100" b="0" baseline="0" dirty="0">
                        <a:latin typeface="Comic Sans MS" pitchFamily="66" charset="0"/>
                      </a:endParaRPr>
                    </a:p>
                    <a:p>
                      <a:endParaRPr lang="en-AU" sz="1100" b="0" baseline="0" dirty="0">
                        <a:latin typeface="Comic Sans MS" pitchFamily="66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U" sz="1100" b="0" baseline="0" dirty="0">
                          <a:latin typeface="Comic Sans MS" pitchFamily="66" charset="0"/>
                        </a:rPr>
                        <a:t>Shipping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U" sz="1100" b="0" baseline="0" dirty="0">
                          <a:latin typeface="Comic Sans MS" pitchFamily="66" charset="0"/>
                        </a:rPr>
                        <a:t>Taking orders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U" sz="1100" b="0" baseline="0" dirty="0">
                          <a:latin typeface="Comic Sans MS" pitchFamily="66" charset="0"/>
                        </a:rPr>
                        <a:t>Creating Website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U" sz="1100" b="0" baseline="0" dirty="0">
                          <a:latin typeface="Comic Sans MS" pitchFamily="66" charset="0"/>
                        </a:rPr>
                        <a:t>Online Advertising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AU" sz="1100" b="0" baseline="0" dirty="0">
                        <a:latin typeface="Comic Sans MS" pitchFamily="66" charset="0"/>
                      </a:endParaRPr>
                    </a:p>
                  </a:txBody>
                  <a:tcPr marL="82296" marR="8229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1200" b="1" dirty="0"/>
                        <a:t>          Value Propositions</a:t>
                      </a:r>
                      <a:endParaRPr kumimoji="0" lang="en-A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A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itchFamily="66" charset="0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A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itchFamily="66" charset="0"/>
                          <a:ea typeface="+mn-ea"/>
                          <a:cs typeface="+mn-cs"/>
                        </a:rPr>
                        <a:t>Free shipping for orders over £30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A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itchFamily="66" charset="0"/>
                          <a:ea typeface="+mn-ea"/>
                          <a:cs typeface="+mn-cs"/>
                        </a:rPr>
                        <a:t>High Quality products for reasonable prices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A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itchFamily="66" charset="0"/>
                          <a:ea typeface="+mn-ea"/>
                          <a:cs typeface="+mn-cs"/>
                        </a:rPr>
                        <a:t>Student Discount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A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itchFamily="66" charset="0"/>
                          <a:ea typeface="+mn-ea"/>
                          <a:cs typeface="+mn-cs"/>
                        </a:rPr>
                        <a:t>A guarantee of quality on our products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en-A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itchFamily="66" charset="0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en-A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 marL="82296" marR="8229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200" b="1" dirty="0"/>
                        <a:t>         Customer </a:t>
                      </a:r>
                    </a:p>
                    <a:p>
                      <a:r>
                        <a:rPr lang="en-AU" sz="1200" b="1" dirty="0"/>
                        <a:t>         Relationships</a:t>
                      </a:r>
                      <a:endParaRPr lang="en-AU" sz="1100" b="0" baseline="0" dirty="0">
                        <a:latin typeface="Comic Sans MS" pitchFamily="66" charset="0"/>
                      </a:endParaRPr>
                    </a:p>
                    <a:p>
                      <a:endParaRPr lang="en-AU" sz="1100" b="0" baseline="0" dirty="0">
                        <a:latin typeface="Comic Sans MS" pitchFamily="66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U" sz="1100" b="0" dirty="0">
                          <a:latin typeface="Comic Sans MS" pitchFamily="66" charset="0"/>
                        </a:rPr>
                        <a:t>High engagement on social media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U" sz="1100" b="0" dirty="0">
                          <a:latin typeface="Comic Sans MS" pitchFamily="66" charset="0"/>
                        </a:rPr>
                        <a:t>Fast response times to queries and complaints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U" sz="1100" b="0" dirty="0">
                          <a:latin typeface="Comic Sans MS" pitchFamily="66" charset="0"/>
                        </a:rPr>
                        <a:t>Keep an up to date blog </a:t>
                      </a:r>
                      <a:r>
                        <a:rPr lang="en-GB" sz="1100" b="0" noProof="0" dirty="0">
                          <a:latin typeface="Comic Sans MS" pitchFamily="66" charset="0"/>
                        </a:rPr>
                        <a:t>on the website</a:t>
                      </a:r>
                      <a:endParaRPr lang="en-AU" sz="1100" b="0" dirty="0">
                        <a:latin typeface="Comic Sans MS" pitchFamily="66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AU" sz="1100" b="0" dirty="0">
                        <a:latin typeface="Comic Sans MS" pitchFamily="66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AU" sz="1100" b="0" dirty="0">
                        <a:latin typeface="Comic Sans MS" pitchFamily="66" charset="0"/>
                      </a:endParaRPr>
                    </a:p>
                  </a:txBody>
                  <a:tcPr marL="82296" marR="8229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r>
                        <a:rPr lang="en-AU" sz="1200" b="1" dirty="0"/>
                        <a:t>      Customer Segments</a:t>
                      </a:r>
                      <a:endParaRPr lang="en-AU" sz="1200" b="0" baseline="0" dirty="0">
                        <a:latin typeface="Comic Sans MS" pitchFamily="66" charset="0"/>
                      </a:endParaRPr>
                    </a:p>
                    <a:p>
                      <a:endParaRPr lang="en-AU" sz="1100" b="0" baseline="0" dirty="0">
                        <a:latin typeface="Comic Sans MS" pitchFamily="66" charset="0"/>
                      </a:endParaRPr>
                    </a:p>
                    <a:p>
                      <a:endParaRPr lang="en-AU" sz="1100" b="0" baseline="0" dirty="0">
                        <a:latin typeface="Comic Sans MS" pitchFamily="66" charset="0"/>
                      </a:endParaRPr>
                    </a:p>
                    <a:p>
                      <a:endParaRPr lang="en-AU" sz="1100" b="0" baseline="0" dirty="0">
                        <a:latin typeface="Comic Sans MS" pitchFamily="66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U" sz="1100" b="0" dirty="0">
                          <a:latin typeface="Comic Sans MS" pitchFamily="66" charset="0"/>
                        </a:rPr>
                        <a:t>Men ages 16-30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U" sz="1100" b="0" dirty="0">
                          <a:latin typeface="Comic Sans MS" pitchFamily="66" charset="0"/>
                        </a:rPr>
                        <a:t>Online Browsers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U" sz="1100" b="0" dirty="0">
                          <a:latin typeface="Comic Sans MS" pitchFamily="66" charset="0"/>
                        </a:rPr>
                        <a:t>Students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100" b="0" noProof="0" dirty="0">
                        <a:latin typeface="Comic Sans MS" pitchFamily="66" charset="0"/>
                      </a:endParaRPr>
                    </a:p>
                  </a:txBody>
                  <a:tcPr marL="82296" marR="8229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6500">
                <a:tc v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200" b="1" dirty="0"/>
                        <a:t>             Key Resources</a:t>
                      </a:r>
                      <a:endParaRPr lang="en-AU" sz="1100" b="0" baseline="0" dirty="0">
                        <a:latin typeface="Comic Sans MS" pitchFamily="66" charset="0"/>
                      </a:endParaRPr>
                    </a:p>
                    <a:p>
                      <a:endParaRPr lang="en-AU" sz="1100" b="0" baseline="0" dirty="0">
                        <a:latin typeface="Comic Sans MS" pitchFamily="66" charset="0"/>
                      </a:endParaRPr>
                    </a:p>
                    <a:p>
                      <a:endParaRPr lang="en-AU" sz="1100" b="0" baseline="0" dirty="0">
                        <a:latin typeface="Comic Sans MS" pitchFamily="66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U" sz="1100" b="0" dirty="0">
                          <a:latin typeface="Comic Sans MS" pitchFamily="66" charset="0"/>
                        </a:rPr>
                        <a:t>Social Networks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U" sz="1100" b="0" dirty="0">
                          <a:latin typeface="Comic Sans MS" pitchFamily="66" charset="0"/>
                        </a:rPr>
                        <a:t>Storage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U" sz="1100" b="0" dirty="0">
                          <a:latin typeface="Comic Sans MS" pitchFamily="66" charset="0"/>
                        </a:rPr>
                        <a:t>Website</a:t>
                      </a:r>
                    </a:p>
                  </a:txBody>
                  <a:tcPr marL="82296" marR="8229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200" b="1" dirty="0"/>
                        <a:t>             Channels</a:t>
                      </a:r>
                      <a:endParaRPr lang="en-AU" sz="1200" b="0" baseline="0" dirty="0">
                        <a:latin typeface="Comic Sans MS" pitchFamily="66" charset="0"/>
                      </a:endParaRPr>
                    </a:p>
                    <a:p>
                      <a:endParaRPr lang="en-AU" sz="1100" b="0" baseline="0" dirty="0">
                        <a:latin typeface="Comic Sans MS" pitchFamily="66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U" sz="1100" b="0" baseline="0" dirty="0">
                          <a:latin typeface="Comic Sans MS" pitchFamily="66" charset="0"/>
                        </a:rPr>
                        <a:t>Website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U" sz="1100" b="0" baseline="0" dirty="0">
                          <a:latin typeface="Comic Sans MS" pitchFamily="66" charset="0"/>
                        </a:rPr>
                        <a:t>Social Media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U" sz="1100" b="0" baseline="0" dirty="0">
                          <a:latin typeface="Comic Sans MS" pitchFamily="66" charset="0"/>
                        </a:rPr>
                        <a:t>Word of Mouth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U" sz="1100" b="0" baseline="0" dirty="0">
                          <a:latin typeface="Comic Sans MS" pitchFamily="66" charset="0"/>
                        </a:rPr>
                        <a:t>Networking Events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U" sz="1100" b="0" baseline="0" dirty="0">
                          <a:latin typeface="Comic Sans MS" pitchFamily="66" charset="0"/>
                        </a:rPr>
                        <a:t>Mobile App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AU" sz="1100" b="0" baseline="0" dirty="0">
                        <a:latin typeface="Comic Sans MS" pitchFamily="66" charset="0"/>
                      </a:endParaRPr>
                    </a:p>
                    <a:p>
                      <a:endParaRPr lang="en-AU" sz="1100" b="0" dirty="0">
                        <a:latin typeface="Comic Sans MS" pitchFamily="66" charset="0"/>
                      </a:endParaRPr>
                    </a:p>
                  </a:txBody>
                  <a:tcPr marL="82296" marR="8229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19200">
                <a:tc gridSpan="3">
                  <a:txBody>
                    <a:bodyPr/>
                    <a:lstStyle/>
                    <a:p>
                      <a:r>
                        <a:rPr lang="en-AU" sz="1200" b="1" dirty="0"/>
                        <a:t>              Cost Structure</a:t>
                      </a:r>
                      <a:endParaRPr lang="en-AU" sz="1200" b="0" baseline="0" dirty="0">
                        <a:latin typeface="Comic Sans MS" pitchFamily="66" charset="0"/>
                      </a:endParaRPr>
                    </a:p>
                    <a:p>
                      <a:endParaRPr lang="en-AU" sz="1200" b="0" baseline="0" dirty="0">
                        <a:latin typeface="Comic Sans MS" pitchFamily="66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U" sz="1200" b="0" baseline="0" dirty="0">
                          <a:latin typeface="Comic Sans MS" pitchFamily="66" charset="0"/>
                        </a:rPr>
                        <a:t>Advertising       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U" sz="1200" b="0" baseline="0" dirty="0">
                          <a:latin typeface="Comic Sans MS" pitchFamily="66" charset="0"/>
                        </a:rPr>
                        <a:t>Website and App maintenance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U" sz="1200" b="0" baseline="0" dirty="0">
                          <a:latin typeface="Comic Sans MS" pitchFamily="66" charset="0"/>
                        </a:rPr>
                        <a:t>Staff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U" sz="1200" b="0" baseline="0" dirty="0">
                          <a:latin typeface="Comic Sans MS" pitchFamily="66" charset="0"/>
                        </a:rPr>
                        <a:t>Payment to resellers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U" sz="1200" b="0" baseline="0" dirty="0">
                          <a:latin typeface="Comic Sans MS" pitchFamily="66" charset="0"/>
                        </a:rPr>
                        <a:t>Materials </a:t>
                      </a:r>
                    </a:p>
                    <a:p>
                      <a:endParaRPr lang="en-AU" sz="1100" b="0" dirty="0">
                        <a:latin typeface="Comic Sans MS" pitchFamily="66" charset="0"/>
                      </a:endParaRPr>
                    </a:p>
                  </a:txBody>
                  <a:tcPr marL="82296" marR="8229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A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AU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AU" sz="1200" b="1" dirty="0"/>
                        <a:t>           Revenue Streams</a:t>
                      </a:r>
                      <a:endParaRPr lang="en-AU" sz="1200" b="0" baseline="0" dirty="0">
                        <a:latin typeface="Comic Sans MS" pitchFamily="66" charset="0"/>
                      </a:endParaRPr>
                    </a:p>
                    <a:p>
                      <a:endParaRPr lang="en-AU" sz="1200" b="0" baseline="0" dirty="0">
                        <a:latin typeface="Comic Sans MS" pitchFamily="66" charset="0"/>
                      </a:endParaRPr>
                    </a:p>
                    <a:p>
                      <a:endParaRPr lang="en-AU" sz="1200" b="0" baseline="0" dirty="0">
                        <a:latin typeface="Comic Sans MS" pitchFamily="66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U" sz="1200" b="0" baseline="0" dirty="0">
                          <a:latin typeface="Comic Sans MS" pitchFamily="66" charset="0"/>
                        </a:rPr>
                        <a:t>Sales of Product</a:t>
                      </a:r>
                    </a:p>
                    <a:p>
                      <a:endParaRPr lang="en-AU" sz="1200" b="0" baseline="0" dirty="0">
                        <a:latin typeface="Comic Sans MS" pitchFamily="66" charset="0"/>
                      </a:endParaRPr>
                    </a:p>
                    <a:p>
                      <a:endParaRPr lang="en-AU" sz="1100" b="0" dirty="0">
                        <a:latin typeface="Comic Sans MS" pitchFamily="66" charset="0"/>
                      </a:endParaRPr>
                    </a:p>
                  </a:txBody>
                  <a:tcPr marL="82296" marR="8229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A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4589">
                <a:tc gridSpan="6"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1000" dirty="0">
                          <a:hlinkClick r:id="rId11"/>
                        </a:rPr>
                        <a:t>http://www.businessmodelgeneration.com</a:t>
                      </a:r>
                      <a:endParaRPr lang="en-AU" sz="700" dirty="0"/>
                    </a:p>
                  </a:txBody>
                  <a:tcPr marL="82296" marR="82296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AU" sz="105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AU" sz="105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AU" sz="105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AU" sz="105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AU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167B81-7EE3-B94C-9071-1E0A454911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73162"/>
          </a:xfrm>
        </p:spPr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2213CD-3A0B-0640-BD32-1DBA529F2C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sz="1200" dirty="0"/>
              <a:t>Key partnerships </a:t>
            </a:r>
          </a:p>
          <a:p>
            <a:pPr marL="0" indent="0">
              <a:buNone/>
            </a:pPr>
            <a:r>
              <a:rPr lang="en-GB" sz="1200" dirty="0"/>
              <a:t>“Some activities are outsourced, and some resources are acquired outside the enterprise” (Osterwalder , </a:t>
            </a:r>
            <a:r>
              <a:rPr lang="en-GB" sz="1200" dirty="0" err="1"/>
              <a:t>Pigneur</a:t>
            </a:r>
            <a:r>
              <a:rPr lang="en-GB" sz="1200" dirty="0"/>
              <a:t>, &amp; Clark, 2010)</a:t>
            </a:r>
          </a:p>
          <a:p>
            <a:pPr marL="0" indent="0">
              <a:buNone/>
            </a:pPr>
            <a:endParaRPr lang="en-US" sz="1400" dirty="0"/>
          </a:p>
          <a:p>
            <a:pPr marL="0" indent="0">
              <a:buNone/>
            </a:pPr>
            <a:r>
              <a:rPr lang="en-GB" sz="1200" dirty="0"/>
              <a:t>ASOS: The image to the right shows that ASOS’s target audience is the </a:t>
            </a:r>
          </a:p>
          <a:p>
            <a:pPr marL="0" indent="0">
              <a:buNone/>
            </a:pPr>
            <a:r>
              <a:rPr lang="en-GB" sz="1200" dirty="0"/>
              <a:t>blue highlighted parts of the graph.  </a:t>
            </a:r>
          </a:p>
          <a:p>
            <a:pPr marL="0" indent="0">
              <a:buNone/>
            </a:pPr>
            <a:endParaRPr lang="en-US" sz="1400" dirty="0"/>
          </a:p>
          <a:p>
            <a:pPr marL="0" indent="0">
              <a:buNone/>
            </a:pPr>
            <a:endParaRPr lang="en-GB" sz="1200" dirty="0"/>
          </a:p>
          <a:p>
            <a:pPr marL="0" indent="0">
              <a:buNone/>
            </a:pPr>
            <a:endParaRPr lang="en-GB" sz="1200" dirty="0"/>
          </a:p>
          <a:p>
            <a:pPr marL="0" indent="0">
              <a:buNone/>
            </a:pPr>
            <a:r>
              <a:rPr lang="en-GB" sz="1200" dirty="0"/>
              <a:t>Boohoo man: This image is taken straight from the </a:t>
            </a:r>
            <a:r>
              <a:rPr lang="en-GB" sz="1200" dirty="0" err="1"/>
              <a:t>Boohman</a:t>
            </a:r>
            <a:r>
              <a:rPr lang="en-GB" sz="1200" dirty="0"/>
              <a:t> website</a:t>
            </a:r>
          </a:p>
          <a:p>
            <a:pPr marL="0" indent="0">
              <a:buNone/>
            </a:pPr>
            <a:endParaRPr lang="en-GB" sz="1200" dirty="0"/>
          </a:p>
          <a:p>
            <a:pPr marL="0" indent="0">
              <a:buNone/>
            </a:pPr>
            <a:endParaRPr lang="en-GB" sz="1200" dirty="0"/>
          </a:p>
          <a:p>
            <a:pPr marL="0" indent="0">
              <a:buNone/>
            </a:pPr>
            <a:endParaRPr lang="en-GB" sz="1200" dirty="0"/>
          </a:p>
          <a:p>
            <a:pPr marL="0" indent="0">
              <a:buNone/>
            </a:pPr>
            <a:endParaRPr lang="en-GB" sz="1200" dirty="0"/>
          </a:p>
          <a:p>
            <a:pPr marL="0" indent="0">
              <a:buNone/>
            </a:pPr>
            <a:endParaRPr lang="en-GB" sz="1200" dirty="0"/>
          </a:p>
          <a:p>
            <a:pPr marL="0" indent="0">
              <a:buNone/>
            </a:pPr>
            <a:endParaRPr lang="en-GB" sz="1200" dirty="0"/>
          </a:p>
          <a:p>
            <a:pPr marL="0" indent="0">
              <a:buNone/>
            </a:pPr>
            <a:endParaRPr lang="en-GB" sz="1200" dirty="0"/>
          </a:p>
          <a:p>
            <a:pPr marL="0" indent="0">
              <a:buNone/>
            </a:pPr>
            <a:endParaRPr lang="en-GB" sz="1200" dirty="0"/>
          </a:p>
          <a:p>
            <a:pPr marL="0" indent="0">
              <a:buNone/>
            </a:pPr>
            <a:r>
              <a:rPr lang="en-GB" sz="1200" dirty="0"/>
              <a:t>Value Propositions: “Describes the benefits customers can expect from your products and services” (Osterwalder, </a:t>
            </a:r>
            <a:r>
              <a:rPr lang="en-GB" sz="1200" dirty="0" err="1"/>
              <a:t>Pigneur</a:t>
            </a:r>
            <a:r>
              <a:rPr lang="en-GB" sz="1200" dirty="0"/>
              <a:t>, Bernarda, &amp; Smith, 2015)</a:t>
            </a:r>
          </a:p>
          <a:p>
            <a:pPr marL="0" indent="0">
              <a:buNone/>
            </a:pPr>
            <a:endParaRPr lang="en-GB" sz="1200" dirty="0"/>
          </a:p>
          <a:p>
            <a:pPr marL="0" indent="0">
              <a:buNone/>
            </a:pPr>
            <a:r>
              <a:rPr lang="en-GB" sz="1200" dirty="0"/>
              <a:t>Channels: “A marketing channel is a set of practices or activities necessary to transfer to the ownership of goods, and to move goods, from a point in production”. (Rosenbloom, 2013) </a:t>
            </a:r>
          </a:p>
          <a:p>
            <a:pPr marL="0" indent="0">
              <a:buNone/>
            </a:pPr>
            <a:r>
              <a:rPr lang="en-GB" dirty="0"/>
              <a:t> </a:t>
            </a:r>
          </a:p>
          <a:p>
            <a:pPr marL="0" indent="0">
              <a:buNone/>
            </a:pPr>
            <a:endParaRPr lang="en-GB" sz="1200" dirty="0"/>
          </a:p>
          <a:p>
            <a:pPr marL="0" indent="0">
              <a:buNone/>
            </a:pPr>
            <a:endParaRPr lang="en-US" sz="1400" dirty="0"/>
          </a:p>
          <a:p>
            <a:pPr marL="0" indent="0">
              <a:buNone/>
            </a:pPr>
            <a:endParaRPr lang="en-US" sz="1400" dirty="0"/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B4A4B2DC-9042-C94B-A9D0-77EBDF46B8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6800" y="2590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4" name="Picture 1" descr="UK">
            <a:extLst>
              <a:ext uri="{FF2B5EF4-FFF2-40B4-BE49-F238E27FC236}">
                <a16:creationId xmlns:a16="http://schemas.microsoft.com/office/drawing/2014/main" id="{921BD0E6-CCEB-3141-93BD-7DF8D51E5F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60" r="34590" b="8237"/>
          <a:stretch>
            <a:fillRect/>
          </a:stretch>
        </p:blipFill>
        <p:spPr bwMode="auto">
          <a:xfrm>
            <a:off x="4892752" y="2133600"/>
            <a:ext cx="1841500" cy="161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5E04ECE-6358-FD4B-9A7F-38D53AF5356D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65" t="10997" r="19734" b="10962"/>
          <a:stretch/>
        </p:blipFill>
        <p:spPr bwMode="auto">
          <a:xfrm>
            <a:off x="609600" y="3746500"/>
            <a:ext cx="2921000" cy="154885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91524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511</TotalTime>
  <Words>267</Words>
  <Application>Microsoft Macintosh PowerPoint</Application>
  <PresentationFormat>On-screen Show (4:3)</PresentationFormat>
  <Paragraphs>82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Comic Sans MS</vt:lpstr>
      <vt:lpstr>Office Theme</vt:lpstr>
      <vt:lpstr>Business Model Canvas – Fusion Attire</vt:lpstr>
      <vt:lpstr>References</vt:lpstr>
    </vt:vector>
  </TitlesOfParts>
  <Company>World Vision Australia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model canvas template</dc:title>
  <dc:creator>This version: James Cox</dc:creator>
  <dc:description>Full credit to  http://www.businessmodelgeneration.com and its users for this template. I have made enhancements to its useability by using a table as the underlying format.</dc:description>
  <cp:lastModifiedBy>Cameron Carlson (1701627)</cp:lastModifiedBy>
  <cp:revision>53</cp:revision>
  <dcterms:created xsi:type="dcterms:W3CDTF">2011-03-15T01:24:59Z</dcterms:created>
  <dcterms:modified xsi:type="dcterms:W3CDTF">2018-11-04T21:31:26Z</dcterms:modified>
</cp:coreProperties>
</file>