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9"/>
  </p:notesMasterIdLst>
  <p:sldIdLst>
    <p:sldId id="259" r:id="rId5"/>
    <p:sldId id="281" r:id="rId6"/>
    <p:sldId id="295" r:id="rId7"/>
    <p:sldId id="294" r:id="rId8"/>
    <p:sldId id="313" r:id="rId9"/>
    <p:sldId id="308" r:id="rId10"/>
    <p:sldId id="315" r:id="rId11"/>
    <p:sldId id="314" r:id="rId12"/>
    <p:sldId id="316" r:id="rId13"/>
    <p:sldId id="312" r:id="rId14"/>
    <p:sldId id="307" r:id="rId15"/>
    <p:sldId id="300" r:id="rId16"/>
    <p:sldId id="301" r:id="rId17"/>
    <p:sldId id="311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91" autoAdjust="0"/>
    <p:restoredTop sz="94598" autoAdjust="0"/>
  </p:normalViewPr>
  <p:slideViewPr>
    <p:cSldViewPr snapToGrid="0">
      <p:cViewPr varScale="1">
        <p:scale>
          <a:sx n="78" d="100"/>
          <a:sy n="78" d="100"/>
        </p:scale>
        <p:origin x="61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4403B5A-21DF-4BBB-8059-B6B192FC641E}" type="datetimeFigureOut">
              <a:rPr lang="en-US" smtClean="0"/>
              <a:t>6/9/2025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rtl="0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rtl="0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endParaRPr lang="en-US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rtl="0"/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rtl="0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rtlCol="0" anchor="b">
            <a:normAutofit/>
          </a:bodyPr>
          <a:lstStyle>
            <a:lvl1pPr algn="ctr">
              <a:defRPr sz="6600"/>
            </a:lvl1pPr>
          </a:lstStyle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 rtlCol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goqatar.com/2019/01/qatar-non-oil-exports-surge-35-1-percent-in-2018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ggwash.org/view/43371/silver-springs-most-prominent-corner-could-get-a-new-hote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rianoramosmejia.com.ar/analisis-pestel-en-que-consiste-como-hacerlo-y-plantillas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jpeg"/><Relationship Id="rId5" Type="http://schemas.openxmlformats.org/officeDocument/2006/relationships/hyperlink" Target="https://www.uscreditcardguide.com/complete-guide-to-the-marriott-rewards-travel-packages/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s.uct.ac.za/article/-2020-08-11-responsible-investments-for-a-sustainable-future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airpayzone.com/2020/10/technology-can-harness-stockholder.html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fitshipitshere.blogspot.co.uk/2010/04/new-underground-eco-friendly-hotel.html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2/how-digital-technology-is-revolutionizing-the-construction-industry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kepticalscience.com/print.php?n=3508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policy.org/tag/aid-transparency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taff-training.html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ecointeligencia.com/2013/07/breeam-leed-enfoques-sostenibles-edificaciones/" TargetMode="Externa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sustainablehospitalityalliance.org/resource/net-zero-methodology-for-hotels/" TargetMode="External"/><Relationship Id="rId3" Type="http://schemas.openxmlformats.org/officeDocument/2006/relationships/hyperlink" Target="https://assets.publishing.service.gov.uk/media/6194dfa4d3bf7f0555071b1b/net-zero-strategy-beis.pdf" TargetMode="External"/><Relationship Id="rId7" Type="http://schemas.openxmlformats.org/officeDocument/2006/relationships/hyperlink" Target="https://commonslibrary.parliament.uk/research-briefings/cbp-9888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researchgate.net/publication/235993171_Best_Practice_in_Accessible_Tourism_Inclusion_Disability_Ageing_Population_and_Tourism" TargetMode="External"/><Relationship Id="rId5" Type="http://schemas.openxmlformats.org/officeDocument/2006/relationships/hyperlink" Target="https://sustainability.booking.com/" TargetMode="External"/><Relationship Id="rId10" Type="http://schemas.openxmlformats.org/officeDocument/2006/relationships/hyperlink" Target="https://www.greenkey.global/carbon-calculation-tool-2" TargetMode="External"/><Relationship Id="rId4" Type="http://schemas.openxmlformats.org/officeDocument/2006/relationships/hyperlink" Target="https://www.ihg.com/content/gb/en/support/green-engage" TargetMode="External"/><Relationship Id="rId9" Type="http://schemas.openxmlformats.org/officeDocument/2006/relationships/hyperlink" Target="https://www.oneplanetnetwork.org/sites/default/files/2022-02/GlasgowDeclaration_EN_0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boat in the water with a city skyline in the background&#10;&#10;AI-generated content may be incorrect.">
            <a:extLst>
              <a:ext uri="{FF2B5EF4-FFF2-40B4-BE49-F238E27FC236}">
                <a16:creationId xmlns:a16="http://schemas.microsoft.com/office/drawing/2014/main" id="{3CF2725B-8BAD-4651-8A3F-80E7338713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623279" y="4103"/>
            <a:ext cx="9680779" cy="6849793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00" y="432460"/>
            <a:ext cx="3348922" cy="3757700"/>
          </a:xfrm>
        </p:spPr>
        <p:txBody>
          <a:bodyPr rtlCol="0">
            <a:noAutofit/>
          </a:bodyPr>
          <a:lstStyle/>
          <a:p>
            <a:r>
              <a:rPr lang="en-gb" sz="4400" dirty="0">
                <a:solidFill>
                  <a:schemeClr val="accent4"/>
                </a:solidFill>
                <a:latin typeface="Arial"/>
                <a:ea typeface="+mj-lt"/>
                <a:cs typeface="+mj-lt"/>
              </a:rPr>
              <a:t>Sustainability and Net-Zero in the Hotel Industry</a:t>
            </a:r>
            <a:endParaRPr lang="en-US" sz="4400" dirty="0">
              <a:solidFill>
                <a:schemeClr val="accent4"/>
              </a:solidFill>
              <a:latin typeface="Arial"/>
              <a:ea typeface="+mj-lt"/>
              <a:cs typeface="+mj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40D27-0E15-4434-A8B8-FC32761449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08574" y="4374078"/>
            <a:ext cx="3779226" cy="166794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latin typeface="Arial"/>
                <a:cs typeface="Arial"/>
              </a:rPr>
              <a:t>Andrea Bardoczi</a:t>
            </a:r>
          </a:p>
          <a:p>
            <a:r>
              <a:rPr lang="en-gb" dirty="0">
                <a:latin typeface="Arial"/>
                <a:ea typeface="+mn-lt"/>
                <a:cs typeface="+mn-lt"/>
              </a:rPr>
              <a:t>Student No:2209718</a:t>
            </a:r>
          </a:p>
          <a:p>
            <a:r>
              <a:rPr lang="en-gb" dirty="0">
                <a:latin typeface="Arial"/>
                <a:cs typeface="Arial"/>
              </a:rPr>
              <a:t>Antoinette Milne</a:t>
            </a:r>
          </a:p>
          <a:p>
            <a:r>
              <a:rPr lang="en-GB">
                <a:latin typeface="Arial"/>
                <a:cs typeface="Arial"/>
              </a:rPr>
              <a:t>BMIH6001</a:t>
            </a:r>
            <a:endParaRPr lang="en-gb" dirty="0"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15E37-3C95-4E35-8624-CC190CC1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434" y="675167"/>
            <a:ext cx="5203483" cy="3055078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accent4"/>
                </a:solidFill>
                <a:latin typeface="Arial"/>
                <a:cs typeface="Arial"/>
              </a:rPr>
              <a:t>INTRODUCTION</a:t>
            </a:r>
            <a:r>
              <a:rPr lang="en-gb" dirty="0"/>
              <a:t>	</a:t>
            </a:r>
          </a:p>
        </p:txBody>
      </p:sp>
      <p:sp>
        <p:nvSpPr>
          <p:cNvPr id="39" name="Footer Placeholder 38">
            <a:extLst>
              <a:ext uri="{FF2B5EF4-FFF2-40B4-BE49-F238E27FC236}">
                <a16:creationId xmlns:a16="http://schemas.microsoft.com/office/drawing/2014/main" id="{F98A8A15-91B5-4554-95A4-612A5FC0E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pic>
        <p:nvPicPr>
          <p:cNvPr id="7" name="Picture Placeholder 6" descr="View of city buildings over the water">
            <a:extLst>
              <a:ext uri="{FF2B5EF4-FFF2-40B4-BE49-F238E27FC236}">
                <a16:creationId xmlns:a16="http://schemas.microsoft.com/office/drawing/2014/main" id="{4C61771D-5836-4E5C-A19A-3F15641B8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0"/>
            <a:ext cx="2660904" cy="3429000"/>
          </a:xfrm>
        </p:spPr>
      </p:pic>
      <p:pic>
        <p:nvPicPr>
          <p:cNvPr id="9" name="Picture Placeholder 8" descr="Background Graphic with lights">
            <a:extLst>
              <a:ext uri="{FF2B5EF4-FFF2-40B4-BE49-F238E27FC236}">
                <a16:creationId xmlns:a16="http://schemas.microsoft.com/office/drawing/2014/main" id="{51C83C9C-B18C-4D14-8539-EBB0422AB0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3383280"/>
            <a:ext cx="2660904" cy="3474720"/>
          </a:xfrm>
        </p:spPr>
      </p:pic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US" smtClean="0"/>
              <a:pPr rtl="0"/>
              <a:t>2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CE0A91E-48DB-B08D-704F-A65B7BF053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2125" y="2404537"/>
            <a:ext cx="9214583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Tourism contributes ~8% of global carbon emissions.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Hotels alone account for ~1% of global emissions.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Net-zero means balancing emitted and removed emissions.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Hotel sector aims: cut emissions per room by 66% by 2030, 90% by 2050.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from: Sustainable Hospitality Alliance, UNWTO.</a:t>
            </a:r>
          </a:p>
        </p:txBody>
      </p:sp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8" name="Straight Connector 18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2" name="Rectangle 201">
            <a:extLst>
              <a:ext uri="{FF2B5EF4-FFF2-40B4-BE49-F238E27FC236}">
                <a16:creationId xmlns:a16="http://schemas.microsoft.com/office/drawing/2014/main" id="{2EA29A63-8AE9-4403-8EC6-B1D577FBB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" name="Rectangle 7">
            <a:extLst>
              <a:ext uri="{FF2B5EF4-FFF2-40B4-BE49-F238E27FC236}">
                <a16:creationId xmlns:a16="http://schemas.microsoft.com/office/drawing/2014/main" id="{0D783A80-FA5A-4EDF-A7CB-F8F6D2BA3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5573" y="-11801"/>
            <a:ext cx="9075366" cy="6899188"/>
          </a:xfrm>
          <a:custGeom>
            <a:avLst/>
            <a:gdLst>
              <a:gd name="connsiteX0" fmla="*/ 0 w 9077012"/>
              <a:gd name="connsiteY0" fmla="*/ 0 h 6888556"/>
              <a:gd name="connsiteX1" fmla="*/ 9077012 w 9077012"/>
              <a:gd name="connsiteY1" fmla="*/ 0 h 6888556"/>
              <a:gd name="connsiteX2" fmla="*/ 9077012 w 9077012"/>
              <a:gd name="connsiteY2" fmla="*/ 6888556 h 6888556"/>
              <a:gd name="connsiteX3" fmla="*/ 0 w 9077012"/>
              <a:gd name="connsiteY3" fmla="*/ 6888556 h 6888556"/>
              <a:gd name="connsiteX4" fmla="*/ 0 w 9077012"/>
              <a:gd name="connsiteY4" fmla="*/ 0 h 6888556"/>
              <a:gd name="connsiteX0" fmla="*/ 0 w 9077012"/>
              <a:gd name="connsiteY0" fmla="*/ 0 h 6888556"/>
              <a:gd name="connsiteX1" fmla="*/ 9077012 w 9077012"/>
              <a:gd name="connsiteY1" fmla="*/ 0 h 6888556"/>
              <a:gd name="connsiteX2" fmla="*/ 9077012 w 9077012"/>
              <a:gd name="connsiteY2" fmla="*/ 6888556 h 6888556"/>
              <a:gd name="connsiteX3" fmla="*/ 0 w 9077012"/>
              <a:gd name="connsiteY3" fmla="*/ 6888556 h 6888556"/>
              <a:gd name="connsiteX4" fmla="*/ 1646 w 9077012"/>
              <a:gd name="connsiteY4" fmla="*/ 4638392 h 6888556"/>
              <a:gd name="connsiteX5" fmla="*/ 0 w 9077012"/>
              <a:gd name="connsiteY5" fmla="*/ 0 h 6888556"/>
              <a:gd name="connsiteX0" fmla="*/ 1318437 w 9077012"/>
              <a:gd name="connsiteY0" fmla="*/ 0 h 6888556"/>
              <a:gd name="connsiteX1" fmla="*/ 9077012 w 9077012"/>
              <a:gd name="connsiteY1" fmla="*/ 0 h 6888556"/>
              <a:gd name="connsiteX2" fmla="*/ 9077012 w 9077012"/>
              <a:gd name="connsiteY2" fmla="*/ 6888556 h 6888556"/>
              <a:gd name="connsiteX3" fmla="*/ 0 w 9077012"/>
              <a:gd name="connsiteY3" fmla="*/ 6888556 h 6888556"/>
              <a:gd name="connsiteX4" fmla="*/ 1646 w 9077012"/>
              <a:gd name="connsiteY4" fmla="*/ 4638392 h 6888556"/>
              <a:gd name="connsiteX5" fmla="*/ 1318437 w 9077012"/>
              <a:gd name="connsiteY5" fmla="*/ 0 h 6888556"/>
              <a:gd name="connsiteX0" fmla="*/ 1318437 w 9077012"/>
              <a:gd name="connsiteY0" fmla="*/ 0 h 6888556"/>
              <a:gd name="connsiteX1" fmla="*/ 9077012 w 9077012"/>
              <a:gd name="connsiteY1" fmla="*/ 0 h 6888556"/>
              <a:gd name="connsiteX2" fmla="*/ 9077012 w 9077012"/>
              <a:gd name="connsiteY2" fmla="*/ 6888556 h 6888556"/>
              <a:gd name="connsiteX3" fmla="*/ 0 w 9077012"/>
              <a:gd name="connsiteY3" fmla="*/ 6888556 h 6888556"/>
              <a:gd name="connsiteX4" fmla="*/ 1646 w 9077012"/>
              <a:gd name="connsiteY4" fmla="*/ 4638392 h 6888556"/>
              <a:gd name="connsiteX5" fmla="*/ 1318437 w 9077012"/>
              <a:gd name="connsiteY5" fmla="*/ 0 h 6888556"/>
              <a:gd name="connsiteX0" fmla="*/ 1318437 w 9077012"/>
              <a:gd name="connsiteY0" fmla="*/ 0 h 6888556"/>
              <a:gd name="connsiteX1" fmla="*/ 9077012 w 9077012"/>
              <a:gd name="connsiteY1" fmla="*/ 0 h 6888556"/>
              <a:gd name="connsiteX2" fmla="*/ 9077012 w 9077012"/>
              <a:gd name="connsiteY2" fmla="*/ 6888556 h 6888556"/>
              <a:gd name="connsiteX3" fmla="*/ 0 w 9077012"/>
              <a:gd name="connsiteY3" fmla="*/ 6888556 h 6888556"/>
              <a:gd name="connsiteX4" fmla="*/ 1646 w 9077012"/>
              <a:gd name="connsiteY4" fmla="*/ 4638392 h 6888556"/>
              <a:gd name="connsiteX5" fmla="*/ 1318437 w 9077012"/>
              <a:gd name="connsiteY5" fmla="*/ 0 h 6888556"/>
              <a:gd name="connsiteX0" fmla="*/ 1318437 w 9077012"/>
              <a:gd name="connsiteY0" fmla="*/ 0 h 6888556"/>
              <a:gd name="connsiteX1" fmla="*/ 9077012 w 9077012"/>
              <a:gd name="connsiteY1" fmla="*/ 0 h 6888556"/>
              <a:gd name="connsiteX2" fmla="*/ 9077012 w 9077012"/>
              <a:gd name="connsiteY2" fmla="*/ 6888556 h 6888556"/>
              <a:gd name="connsiteX3" fmla="*/ 0 w 9077012"/>
              <a:gd name="connsiteY3" fmla="*/ 6888556 h 6888556"/>
              <a:gd name="connsiteX4" fmla="*/ 1646 w 9077012"/>
              <a:gd name="connsiteY4" fmla="*/ 4638392 h 6888556"/>
              <a:gd name="connsiteX5" fmla="*/ 1318437 w 9077012"/>
              <a:gd name="connsiteY5" fmla="*/ 0 h 6888556"/>
              <a:gd name="connsiteX0" fmla="*/ 1318437 w 9077012"/>
              <a:gd name="connsiteY0" fmla="*/ 0 h 6888556"/>
              <a:gd name="connsiteX1" fmla="*/ 9077012 w 9077012"/>
              <a:gd name="connsiteY1" fmla="*/ 0 h 6888556"/>
              <a:gd name="connsiteX2" fmla="*/ 9077012 w 9077012"/>
              <a:gd name="connsiteY2" fmla="*/ 6888556 h 6888556"/>
              <a:gd name="connsiteX3" fmla="*/ 0 w 9077012"/>
              <a:gd name="connsiteY3" fmla="*/ 6888556 h 6888556"/>
              <a:gd name="connsiteX4" fmla="*/ 1646 w 9077012"/>
              <a:gd name="connsiteY4" fmla="*/ 4638392 h 6888556"/>
              <a:gd name="connsiteX5" fmla="*/ 1318437 w 9077012"/>
              <a:gd name="connsiteY5" fmla="*/ 0 h 6888556"/>
              <a:gd name="connsiteX0" fmla="*/ 1316791 w 9075366"/>
              <a:gd name="connsiteY0" fmla="*/ 0 h 6899188"/>
              <a:gd name="connsiteX1" fmla="*/ 9075366 w 9075366"/>
              <a:gd name="connsiteY1" fmla="*/ 0 h 6899188"/>
              <a:gd name="connsiteX2" fmla="*/ 9075366 w 9075366"/>
              <a:gd name="connsiteY2" fmla="*/ 6888556 h 6899188"/>
              <a:gd name="connsiteX3" fmla="*/ 2337517 w 9075366"/>
              <a:gd name="connsiteY3" fmla="*/ 6899188 h 6899188"/>
              <a:gd name="connsiteX4" fmla="*/ 0 w 9075366"/>
              <a:gd name="connsiteY4" fmla="*/ 4638392 h 6899188"/>
              <a:gd name="connsiteX5" fmla="*/ 1316791 w 9075366"/>
              <a:gd name="connsiteY5" fmla="*/ 0 h 6899188"/>
              <a:gd name="connsiteX0" fmla="*/ 1316791 w 9075366"/>
              <a:gd name="connsiteY0" fmla="*/ 0 h 6899188"/>
              <a:gd name="connsiteX1" fmla="*/ 9075366 w 9075366"/>
              <a:gd name="connsiteY1" fmla="*/ 0 h 6899188"/>
              <a:gd name="connsiteX2" fmla="*/ 9075366 w 9075366"/>
              <a:gd name="connsiteY2" fmla="*/ 6888556 h 6899188"/>
              <a:gd name="connsiteX3" fmla="*/ 2337517 w 9075366"/>
              <a:gd name="connsiteY3" fmla="*/ 6899188 h 6899188"/>
              <a:gd name="connsiteX4" fmla="*/ 0 w 9075366"/>
              <a:gd name="connsiteY4" fmla="*/ 4638392 h 6899188"/>
              <a:gd name="connsiteX5" fmla="*/ 1316791 w 9075366"/>
              <a:gd name="connsiteY5" fmla="*/ 0 h 6899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75366" h="6899188">
                <a:moveTo>
                  <a:pt x="1316791" y="0"/>
                </a:moveTo>
                <a:lnTo>
                  <a:pt x="9075366" y="0"/>
                </a:lnTo>
                <a:lnTo>
                  <a:pt x="9075366" y="6888556"/>
                </a:lnTo>
                <a:lnTo>
                  <a:pt x="2337517" y="6899188"/>
                </a:lnTo>
                <a:cubicBezTo>
                  <a:pt x="1838336" y="6350411"/>
                  <a:pt x="488549" y="5091476"/>
                  <a:pt x="0" y="4638392"/>
                </a:cubicBezTo>
                <a:cubicBezTo>
                  <a:pt x="509814" y="2826447"/>
                  <a:pt x="1115322" y="727424"/>
                  <a:pt x="1316791" y="0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399C3-3EDC-4898-A2E4-D8ACEE6A3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339" y="533400"/>
            <a:ext cx="6919261" cy="16921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4"/>
                </a:solidFill>
                <a:latin typeface="Arial"/>
                <a:cs typeface="Arial"/>
              </a:rPr>
              <a:t>Literature Review – Key Insights</a:t>
            </a:r>
          </a:p>
        </p:txBody>
      </p:sp>
      <p:pic>
        <p:nvPicPr>
          <p:cNvPr id="6" name="Picture 5" descr="A building with many windows&#10;&#10;AI-generated content may be incorrect.">
            <a:extLst>
              <a:ext uri="{FF2B5EF4-FFF2-40B4-BE49-F238E27FC236}">
                <a16:creationId xmlns:a16="http://schemas.microsoft.com/office/drawing/2014/main" id="{59666C7B-48B0-8F32-1872-D7E0EDD913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460" r="13466" b="-2"/>
          <a:stretch>
            <a:fillRect/>
          </a:stretch>
        </p:blipFill>
        <p:spPr>
          <a:xfrm>
            <a:off x="-13261" y="1644823"/>
            <a:ext cx="3147191" cy="5238887"/>
          </a:xfrm>
          <a:custGeom>
            <a:avLst/>
            <a:gdLst/>
            <a:ahLst/>
            <a:cxnLst/>
            <a:rect l="l" t="t" r="r" b="b"/>
            <a:pathLst>
              <a:path w="3147191" h="5238887">
                <a:moveTo>
                  <a:pt x="0" y="0"/>
                </a:moveTo>
                <a:lnTo>
                  <a:pt x="3147191" y="2981128"/>
                </a:lnTo>
                <a:lnTo>
                  <a:pt x="2499930" y="5238887"/>
                </a:lnTo>
                <a:lnTo>
                  <a:pt x="7952" y="5238887"/>
                </a:lnTo>
                <a:cubicBezTo>
                  <a:pt x="5301" y="3492592"/>
                  <a:pt x="2651" y="1746296"/>
                  <a:pt x="0" y="0"/>
                </a:cubicBezTo>
                <a:close/>
              </a:path>
            </a:pathLst>
          </a:custGeom>
        </p:spPr>
      </p:pic>
      <p:pic>
        <p:nvPicPr>
          <p:cNvPr id="13" name="Picture Placeholder 12" descr="A person holding a small green ball&#10;&#10;AI-generated content may be incorrect.">
            <a:extLst>
              <a:ext uri="{FF2B5EF4-FFF2-40B4-BE49-F238E27FC236}">
                <a16:creationId xmlns:a16="http://schemas.microsoft.com/office/drawing/2014/main" id="{FA7F7F5A-F9B6-8212-FA99-5F6A7637614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l="13201" t="-1478" r="-2310" b="1970"/>
          <a:stretch>
            <a:fillRect/>
          </a:stretch>
        </p:blipFill>
        <p:spPr>
          <a:xfrm>
            <a:off x="2451809" y="4593889"/>
            <a:ext cx="3025776" cy="2255406"/>
          </a:xfrm>
          <a:custGeom>
            <a:avLst/>
            <a:gdLst/>
            <a:ahLst/>
            <a:cxnLst/>
            <a:rect l="l" t="t" r="r" b="b"/>
            <a:pathLst>
              <a:path w="3028153" h="2266637">
                <a:moveTo>
                  <a:pt x="648586" y="0"/>
                </a:moveTo>
                <a:lnTo>
                  <a:pt x="3028153" y="2261275"/>
                </a:lnTo>
                <a:lnTo>
                  <a:pt x="0" y="2266637"/>
                </a:lnTo>
                <a:close/>
              </a:path>
            </a:pathLst>
          </a:custGeom>
        </p:spPr>
      </p:pic>
      <p:pic>
        <p:nvPicPr>
          <p:cNvPr id="7" name="Picture Placeholder 6" descr="Fotos gratis : sol, tecnología, techo, ecología, panel solar, parte ...">
            <a:extLst>
              <a:ext uri="{FF2B5EF4-FFF2-40B4-BE49-F238E27FC236}">
                <a16:creationId xmlns:a16="http://schemas.microsoft.com/office/drawing/2014/main" id="{F718B2F1-208E-4A1D-9716-513B0D7093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/>
          <a:srcRect l="12338" r="15911"/>
          <a:stretch>
            <a:fillRect/>
          </a:stretch>
        </p:blipFill>
        <p:spPr>
          <a:xfrm>
            <a:off x="-7" y="-21327"/>
            <a:ext cx="4449170" cy="4650618"/>
          </a:xfrm>
          <a:custGeom>
            <a:avLst/>
            <a:gdLst/>
            <a:ahLst/>
            <a:cxnLst/>
            <a:rect l="l" t="t" r="r" b="b"/>
            <a:pathLst>
              <a:path w="4449170" h="4650618">
                <a:moveTo>
                  <a:pt x="0" y="0"/>
                </a:moveTo>
                <a:lnTo>
                  <a:pt x="4449170" y="0"/>
                </a:lnTo>
                <a:lnTo>
                  <a:pt x="3134862" y="4650618"/>
                </a:lnTo>
                <a:lnTo>
                  <a:pt x="0" y="1670004"/>
                </a:lnTo>
                <a:close/>
              </a:path>
            </a:pathLst>
          </a:custGeom>
        </p:spPr>
      </p:pic>
      <p:sp>
        <p:nvSpPr>
          <p:cNvPr id="182" name="Footer Placeholder 181">
            <a:extLst>
              <a:ext uri="{FF2B5EF4-FFF2-40B4-BE49-F238E27FC236}">
                <a16:creationId xmlns:a16="http://schemas.microsoft.com/office/drawing/2014/main" id="{8BB1C063-9855-4E9A-936C-931C7C65E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spc="30" baseline="0">
                <a:solidFill>
                  <a:srgbClr val="FFFFFF"/>
                </a:solidFill>
                <a:latin typeface="+mj-lt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206" name="Straight Connector 205">
            <a:extLst>
              <a:ext uri="{FF2B5EF4-FFF2-40B4-BE49-F238E27FC236}">
                <a16:creationId xmlns:a16="http://schemas.microsoft.com/office/drawing/2014/main" id="{4BEA35D7-F04C-4836-AABB-FDE8CC23E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496411" y="-18756"/>
            <a:ext cx="1952759" cy="688855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cxnSp>
        <p:nvCxnSpPr>
          <p:cNvPr id="208" name="Straight Connector 207">
            <a:extLst>
              <a:ext uri="{FF2B5EF4-FFF2-40B4-BE49-F238E27FC236}">
                <a16:creationId xmlns:a16="http://schemas.microsoft.com/office/drawing/2014/main" id="{9A8FB009-7714-4AA9-9F15-9C5D189BE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-5309" y="6875759"/>
            <a:ext cx="5516163" cy="795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BA9B5EBD-E558-C410-04D3-5D0E1B8D569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738688" y="2462204"/>
            <a:ext cx="6922536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Energy efficiency: LED lighting, HVAC upgrades.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Certifications: LEED, Green Key.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Renewable energy: solar, geothermal, wind.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Staff and guest engagement.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Carbon offsetting as a last step.</a:t>
            </a:r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light bulb with colorful circles and text&#10;&#10;AI-generated content may be incorrect.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56" r="-217" b="25435"/>
          <a:stretch>
            <a:fillRect/>
          </a:stretch>
        </p:blipFill>
        <p:spPr>
          <a:xfrm>
            <a:off x="1" y="-1"/>
            <a:ext cx="4752429" cy="3443555"/>
          </a:xfrm>
        </p:spPr>
      </p:pic>
      <p:pic>
        <p:nvPicPr>
          <p:cNvPr id="10" name="Picture Placeholder 9" descr="A screenshot of a hotel&#10;&#10;AI-generated content may be incorrect.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042" r="11042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6550" y="-630332"/>
            <a:ext cx="5355266" cy="2247738"/>
          </a:xfrm>
        </p:spPr>
        <p:txBody>
          <a:bodyPr rtlCol="0">
            <a:normAutofit/>
          </a:bodyPr>
          <a:lstStyle/>
          <a:p>
            <a:r>
              <a:rPr lang="en-gb" sz="4400" i="1" dirty="0">
                <a:solidFill>
                  <a:schemeClr val="accent4"/>
                </a:solidFill>
                <a:latin typeface="Arial"/>
                <a:ea typeface="Calibri"/>
                <a:cs typeface="Calibri"/>
              </a:rPr>
              <a:t>Methodology</a:t>
            </a:r>
            <a:endParaRPr lang="en-US" i="1" dirty="0">
              <a:solidFill>
                <a:schemeClr val="accent4"/>
              </a:solidFill>
              <a:latin typeface="Arial"/>
            </a:endParaRPr>
          </a:p>
        </p:txBody>
      </p:sp>
      <p:pic>
        <p:nvPicPr>
          <p:cNvPr id="12" name="Picture Placeholder 11" descr="A picture containing glass buildings with reflection">
            <a:extLst>
              <a:ext uri="{FF2B5EF4-FFF2-40B4-BE49-F238E27FC236}">
                <a16:creationId xmlns:a16="http://schemas.microsoft.com/office/drawing/2014/main" id="{90D6ECDF-A0E4-4308-967E-8BAC3E85A4B7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18350" y="4573588"/>
            <a:ext cx="5073650" cy="230028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BBDDF8-3CCB-2CA4-9945-41870D75FB9B}"/>
              </a:ext>
            </a:extLst>
          </p:cNvPr>
          <p:cNvSpPr txBox="1"/>
          <p:nvPr/>
        </p:nvSpPr>
        <p:spPr>
          <a:xfrm>
            <a:off x="5416550" y="4581525"/>
            <a:ext cx="458152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/>
              <a:t>.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C4E7E2D0-91BA-7F41-43A1-213905A623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5009622" y="1907143"/>
            <a:ext cx="7182377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Qualitative, desk-based research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Sources: academic journals (2015–2024), Marriott, IHG, Accor sustainability reports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Framework: 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7700A-3B65-0C3D-5118-596F2EB83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5700650" cy="1881220"/>
          </a:xfrm>
        </p:spPr>
        <p:txBody>
          <a:bodyPr/>
          <a:lstStyle/>
          <a:p>
            <a:r>
              <a:rPr lang="en-GB" dirty="0">
                <a:solidFill>
                  <a:schemeClr val="accent4"/>
                </a:solidFill>
                <a:latin typeface="Arial"/>
                <a:cs typeface="Arial"/>
              </a:rPr>
              <a:t>PESTEL: Political</a:t>
            </a:r>
            <a:br>
              <a:rPr lang="en-GB" dirty="0">
                <a:solidFill>
                  <a:schemeClr val="accent4"/>
                </a:solidFill>
                <a:latin typeface="Arial"/>
                <a:cs typeface="Arial"/>
              </a:rPr>
            </a:br>
            <a:r>
              <a:rPr lang="en-GB" dirty="0">
                <a:solidFill>
                  <a:schemeClr val="accent4"/>
                </a:solidFill>
                <a:latin typeface="Arial"/>
                <a:cs typeface="Arial"/>
              </a:rPr>
              <a:t>Factors</a:t>
            </a:r>
            <a:endParaRPr lang="en-US" dirty="0">
              <a:solidFill>
                <a:schemeClr val="accent4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958578-4A59-BE6C-DCE5-913B39DB3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pic>
        <p:nvPicPr>
          <p:cNvPr id="8" name="Picture Placeholder 7" descr="Stacks of coins with light bulbs and leaves&#10;&#10;AI-generated content may be incorrect.">
            <a:extLst>
              <a:ext uri="{FF2B5EF4-FFF2-40B4-BE49-F238E27FC236}">
                <a16:creationId xmlns:a16="http://schemas.microsoft.com/office/drawing/2014/main" id="{8B08884E-243E-2914-DF9F-1859AD4EEFB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175" r="28175"/>
          <a:stretch/>
        </p:blipFill>
        <p:spPr>
          <a:xfrm>
            <a:off x="9531096" y="0"/>
            <a:ext cx="2660904" cy="3429000"/>
          </a:xfrm>
        </p:spPr>
      </p:pic>
      <p:pic>
        <p:nvPicPr>
          <p:cNvPr id="11" name="Picture Placeholder 10" descr="A close-up of a green background&#10;&#10;AI-generated content may be incorrect.">
            <a:extLst>
              <a:ext uri="{FF2B5EF4-FFF2-40B4-BE49-F238E27FC236}">
                <a16:creationId xmlns:a16="http://schemas.microsoft.com/office/drawing/2014/main" id="{D5A71576-DD3B-9294-5EBB-2433D52A354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3931" t="55" r="13102" b="-55"/>
          <a:stretch>
            <a:fillRect/>
          </a:stretch>
        </p:blipFill>
        <p:spPr>
          <a:xfrm>
            <a:off x="9531096" y="3383280"/>
            <a:ext cx="2655176" cy="3474724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C28411-6C76-4164-1DA2-EC055E3EC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US" smtClean="0"/>
              <a:t>5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EBFF1F-733E-9910-A384-382964BFF323}"/>
              </a:ext>
            </a:extLst>
          </p:cNvPr>
          <p:cNvSpPr txBox="1"/>
          <p:nvPr/>
        </p:nvSpPr>
        <p:spPr>
          <a:xfrm>
            <a:off x="9531350" y="6858000"/>
            <a:ext cx="2660650" cy="317500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28A9B1B-13AF-5C9D-4F5B-A457857E39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23167" y="1836507"/>
            <a:ext cx="8901220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 factors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are major drivers. In the UK,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Net Zero Strategy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SECR regulations require hotels to monitor and report their emissions (BEIS, 2021).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Larger hotel chains have the resources and dedicated teams to comply with these requirements. However, smaller hotels often lack the knowledge or funding to keep up.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political pressures help raise standards but also highlight the need for support systems to help smaller players meet the same expectations.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0971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979F08F-6890-4E7D-8F3F-47657269E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26020"/>
            <a:ext cx="6153912" cy="2465016"/>
          </a:xfrm>
        </p:spPr>
        <p:txBody>
          <a:bodyPr rtlCol="0"/>
          <a:lstStyle/>
          <a:p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PESTEL:</a:t>
            </a:r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Factors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Placeholder 8" descr="Modern thermostat | Free stock photo - 1211365">
            <a:extLst>
              <a:ext uri="{FF2B5EF4-FFF2-40B4-BE49-F238E27FC236}">
                <a16:creationId xmlns:a16="http://schemas.microsoft.com/office/drawing/2014/main" id="{EB5E1FEF-1282-4779-83BA-2F3F6D476B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5950" t="322" r="-5721" b="-322"/>
          <a:stretch>
            <a:fillRect/>
          </a:stretch>
        </p:blipFill>
        <p:spPr>
          <a:xfrm>
            <a:off x="5779" y="-3703"/>
            <a:ext cx="4811330" cy="6865409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US" smtClean="0"/>
              <a:pPr rtl="0"/>
              <a:t>6</a:t>
            </a:fld>
            <a:endParaRPr lang="en-US" dirty="0"/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FE4D6A09-4426-F2AF-C71F-98D92222E4F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310742" y="2675875"/>
            <a:ext cx="752717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SzTx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remain a top challenge. Sustainable technologies and certifications come with high upfront costs that many smaller hotels struggle to afford.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However, research shows that these investments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pay off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over time through operational savings and improved guest loyalty (Ford and Sturman, 2020).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COVID-19 pandemic forced many hotels to focus on short-term survival, making it harder to prioritise sustainability even though it offers long-term benefits (Usman, 2024).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Hotels must find ways to balance short-term financial pressures with long-term green goals.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BAAD157B-97CD-687F-F13E-D7698794A5F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850" r="16655" b="-2"/>
          <a:stretch>
            <a:fillRect/>
          </a:stretch>
        </p:blipFill>
        <p:spPr>
          <a:xfrm>
            <a:off x="6286502" y="10"/>
            <a:ext cx="590550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8BD7C11-5240-AB1F-CB2C-41B2EA48B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PESTEL: Social Factors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1">
            <a:extLst>
              <a:ext uri="{FF2B5EF4-FFF2-40B4-BE49-F238E27FC236}">
                <a16:creationId xmlns:a16="http://schemas.microsoft.com/office/drawing/2014/main" id="{4C8E4D17-0446-BCA7-B28F-418246FC1C8F}"/>
              </a:ext>
            </a:extLst>
          </p:cNvPr>
          <p:cNvSpPr>
            <a:spLocks noGrp="1" noChangeArrowheads="1"/>
          </p:cNvSpPr>
          <p:nvPr>
            <p:ph type="body" sz="quarter" idx="14"/>
          </p:nvPr>
        </p:nvSpPr>
        <p:spPr bwMode="auto">
          <a:xfrm>
            <a:off x="-1" y="2562331"/>
            <a:ext cx="7001905" cy="415608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highlight the evolving expectations of guests and staff.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Younger travellers increasingly prefer eco-friendly hotels (Ivanov and Webster,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Platforms like Booking.com display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 scores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influencing guest choices.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Yet, many hotels lack formal sustainability training for staff, limiting the effectiveness of these efforts (Darcy, Ambrose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Buhalis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C924E0-F614-3414-FEC3-D4180AB9A62A}"/>
              </a:ext>
            </a:extLst>
          </p:cNvPr>
          <p:cNvSpPr txBox="1"/>
          <p:nvPr/>
        </p:nvSpPr>
        <p:spPr>
          <a:xfrm>
            <a:off x="9968314" y="6657945"/>
            <a:ext cx="22236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fitshipitshere.blogspot.co.uk/2010/04/new-underground-eco-friendly-hotel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34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2964A-AF7A-D584-FD62-D62E8A0ACA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175" y="-226140"/>
            <a:ext cx="6153912" cy="2753032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PESTEL: Technological Factors</a:t>
            </a:r>
          </a:p>
        </p:txBody>
      </p:sp>
      <p:pic>
        <p:nvPicPr>
          <p:cNvPr id="9" name="Picture Placeholder 8" descr="A building with many icons&#10;&#10;AI-generated content may be incorrect.">
            <a:extLst>
              <a:ext uri="{FF2B5EF4-FFF2-40B4-BE49-F238E27FC236}">
                <a16:creationId xmlns:a16="http://schemas.microsoft.com/office/drawing/2014/main" id="{B6F30E4F-218A-739D-AF16-017CD253C8C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273" r="30273"/>
          <a:stretch>
            <a:fillRect/>
          </a:stretch>
        </p:blipFill>
        <p:spPr>
          <a:xfrm>
            <a:off x="16822" y="-93995"/>
            <a:ext cx="4376502" cy="6857998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1C96B-D611-0AF7-E82B-8A7E37A7B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C3FB1-A00B-D869-5864-1DD11C23B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US" smtClean="0"/>
              <a:t>8</a:t>
            </a:fld>
            <a:endParaRPr lang="en-US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94106F6-98A6-95C6-56D7-3125965A55D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808325" y="2550471"/>
            <a:ext cx="8339738" cy="5775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enable hotels to improve efficiency and lower emissions: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Smart building management systems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automate temperature, lighting, and water flow based on occupancy (Hilton Worldwide,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check-ins and paperless systems also cut material use.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However, smaller hotels struggle to adopt these technologies due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high upfront costs and building limitations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(Santos and Silva, 2019).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Affordable and scalable tech will be essential for these hotels to catch up.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3F5170-26EF-A7C2-73AA-21297D51A4BB}"/>
              </a:ext>
            </a:extLst>
          </p:cNvPr>
          <p:cNvSpPr txBox="1"/>
          <p:nvPr/>
        </p:nvSpPr>
        <p:spPr>
          <a:xfrm>
            <a:off x="16822" y="6857998"/>
            <a:ext cx="48113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technofaq.org/posts/2020/02/how-digital-technology-is-revolutionizing-the-construction-industr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642862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Placeholder 15" descr="Aerial view of a flooded area&#10;&#10;AI-generated content may be incorrect.">
            <a:extLst>
              <a:ext uri="{FF2B5EF4-FFF2-40B4-BE49-F238E27FC236}">
                <a16:creationId xmlns:a16="http://schemas.microsoft.com/office/drawing/2014/main" id="{BB16CB94-7A4E-A5CF-03B9-6B54CDEF693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083" r="26785" b="-1"/>
          <a:stretch>
            <a:fillRect/>
          </a:stretch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CCC8FA39-A2A6-F706-8C36-C60E1081E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PESTEL: Environmental Factors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D18784B-D85E-A061-7BAF-9E7CD29C2C3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4902" y="2206255"/>
            <a:ext cx="5487146" cy="411834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Climate risks: flooding, storms.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Partnerships with local suppliers.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Tools like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IHG’s Green Engage system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help tailor sustainability strategies based on each hotel’s location (IHG, 2023).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71DF3D-A25E-1CFB-C605-0002B6D5C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spc="30" baseline="0">
                <a:solidFill>
                  <a:schemeClr val="tx2"/>
                </a:solidFill>
                <a:latin typeface="+mj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42031-054E-090D-F2C7-DB554D745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B67297-B40C-6687-DCB2-A6A7E8896660}"/>
              </a:ext>
            </a:extLst>
          </p:cNvPr>
          <p:cNvSpPr txBox="1"/>
          <p:nvPr/>
        </p:nvSpPr>
        <p:spPr>
          <a:xfrm>
            <a:off x="10223192" y="6657945"/>
            <a:ext cx="19688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kepticalscience.com/print.php?n=350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433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2171661-0838-4942-A149-8C1B78926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CFC7C59-7DCD-CAF7-2301-E6E1A3B4D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4426" y="533400"/>
            <a:ext cx="4529138" cy="16716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PESTEL: Legal Factors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CFEC2480-DE8F-2F30-EC9A-BD054997A15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62224" y="2738439"/>
            <a:ext cx="5047990" cy="3586160"/>
          </a:xfrm>
        </p:spPr>
        <p:txBody>
          <a:bodyPr vert="horz" lIns="91440" tIns="45720" rIns="91440" bIns="45720" rtlCol="0">
            <a:normAutofit/>
          </a:bodyPr>
          <a:lstStyle/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SECR compliance is now a legal requirement for larger hotels (BEIS, 2021).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Documentation challenges for small hotels.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Legal push for transparent carbon reporting.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B04A404-AF1E-4EC9-AF7D-46C68BFC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430398" y="-1"/>
            <a:ext cx="2559923" cy="685799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1874503-FE8B-408C-ABAF-2B72BAC29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741182" y="0"/>
            <a:ext cx="725518" cy="685799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FCFF80AC-5449-D9BE-2542-D061FEB9A64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218" r="23218"/>
          <a:stretch/>
        </p:blipFill>
        <p:spPr>
          <a:xfrm>
            <a:off x="6119969" y="533401"/>
            <a:ext cx="5514663" cy="57911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5C60AA-79A9-034B-7AC7-744484E53616}"/>
              </a:ext>
            </a:extLst>
          </p:cNvPr>
          <p:cNvSpPr txBox="1"/>
          <p:nvPr/>
        </p:nvSpPr>
        <p:spPr>
          <a:xfrm>
            <a:off x="9420564" y="6124545"/>
            <a:ext cx="221406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devpolicy.org/tag/aid-transparenc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345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4A4EE82-5E82-4F50-9452-91AD29BC0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4661267"/>
            <a:ext cx="3836168" cy="2106938"/>
          </a:xfrm>
        </p:spPr>
        <p:txBody>
          <a:bodyPr rtlCol="0"/>
          <a:lstStyle/>
          <a:p>
            <a:r>
              <a:rPr lang="en-gb" sz="2400" b="0" dirty="0">
                <a:solidFill>
                  <a:srgbClr val="00B050"/>
                </a:solidFill>
                <a:latin typeface="Arial"/>
                <a:ea typeface="+mj-lt"/>
                <a:cs typeface="+mj-lt"/>
              </a:rPr>
              <a:t>“Sustainability is a journey, not a destination.”</a:t>
            </a:r>
            <a:endParaRPr lang="en-US" sz="2400" dirty="0">
              <a:solidFill>
                <a:srgbClr val="00B050"/>
              </a:solidFill>
              <a:latin typeface="Arial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6287AF-451B-4FEA-A984-C734DD46F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pPr rtl="0"/>
              <a:t>11</a:t>
            </a:fld>
            <a:endParaRPr lang="en-US" dirty="0"/>
          </a:p>
        </p:txBody>
      </p:sp>
      <p:pic>
        <p:nvPicPr>
          <p:cNvPr id="9" name="Picture Placeholder 8" descr="Earth Hour, Save Earth, Protect Nature, Ecosystem, Ecology, Planet ...">
            <a:extLst>
              <a:ext uri="{FF2B5EF4-FFF2-40B4-BE49-F238E27FC236}">
                <a16:creationId xmlns:a16="http://schemas.microsoft.com/office/drawing/2014/main" id="{93D9D7D7-65B8-65CF-47D2-99FDD0DCC92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3541" r="3541"/>
          <a:stretch/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79E736-254A-4657-A88B-DE71C47DA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85" y="194658"/>
            <a:ext cx="3362437" cy="4031220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accent4"/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B32D2-0B50-4101-875F-A81D753852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1C3B4B-27E0-48C6-BD24-1444DD46ED0A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794637"/>
            <a:ext cx="3989997" cy="54474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3210" indent="-283210"/>
            <a:r>
              <a:rPr lang="en-gb" dirty="0">
                <a:latin typeface="Arial"/>
                <a:cs typeface="Arial"/>
              </a:rPr>
              <a:t>•</a:t>
            </a:r>
            <a:r>
              <a:rPr lang="en-gb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The hotel industry is at a crossroads for sustainability.</a:t>
            </a:r>
            <a:endParaRPr lang="en-gb" dirty="0">
              <a:latin typeface="Arial"/>
              <a:cs typeface="Arial"/>
            </a:endParaRPr>
          </a:p>
          <a:p>
            <a:pPr marL="283210" indent="-283210"/>
            <a:r>
              <a:rPr lang="en-gb" dirty="0">
                <a:latin typeface="Arial"/>
                <a:cs typeface="Arial"/>
              </a:rPr>
              <a:t>•</a:t>
            </a:r>
            <a:r>
              <a:rPr lang="en-gb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Large chains lead, smaller hotels face barriers.</a:t>
            </a:r>
            <a:endParaRPr lang="en-gb" dirty="0">
              <a:latin typeface="Arial"/>
              <a:cs typeface="Arial"/>
            </a:endParaRPr>
          </a:p>
          <a:p>
            <a:pPr marL="283210" indent="-283210"/>
            <a:r>
              <a:rPr lang="en-gb" dirty="0">
                <a:latin typeface="Arial"/>
                <a:cs typeface="Arial"/>
              </a:rPr>
              <a:t>•</a:t>
            </a:r>
            <a:r>
              <a:rPr lang="en-gb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Sustainability must be a long-term strategy, not a marketing tool.</a:t>
            </a:r>
            <a:endParaRPr lang="en-gb" dirty="0">
              <a:latin typeface="Arial"/>
            </a:endParaRPr>
          </a:p>
          <a:p>
            <a:pPr marL="283210" lvl="0" indent="-28321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7792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E2E09-3A82-4E32-88E3-59E694EF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6158" y="-140676"/>
            <a:ext cx="5937811" cy="2323712"/>
          </a:xfrm>
        </p:spPr>
        <p:txBody>
          <a:bodyPr rtlCol="0"/>
          <a:lstStyle/>
          <a:p>
            <a:pPr rtl="0"/>
            <a:r>
              <a:rPr lang="en-gb" dirty="0" err="1">
                <a:solidFill>
                  <a:schemeClr val="accent4"/>
                </a:solidFill>
              </a:rPr>
              <a:t>RECOmMeNDATION</a:t>
            </a:r>
            <a:endParaRPr lang="en-gb" dirty="0">
              <a:solidFill>
                <a:schemeClr val="accent4"/>
              </a:solidFill>
              <a:latin typeface="Arial"/>
              <a:cs typeface="Arial"/>
            </a:endParaRPr>
          </a:p>
        </p:txBody>
      </p:sp>
      <p:pic>
        <p:nvPicPr>
          <p:cNvPr id="72" name="Picture Placeholder 71" descr="A chalkboard with a book and glasses on a table&#10;&#10;AI-generated content may be incorrect.">
            <a:extLst>
              <a:ext uri="{FF2B5EF4-FFF2-40B4-BE49-F238E27FC236}">
                <a16:creationId xmlns:a16="http://schemas.microsoft.com/office/drawing/2014/main" id="{781FD203-6B96-4232-92C2-850AD4DA0F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98" t="1389" r="7534" b="-1389"/>
          <a:stretch>
            <a:fillRect/>
          </a:stretch>
        </p:blipFill>
        <p:spPr>
          <a:xfrm>
            <a:off x="1" y="0"/>
            <a:ext cx="4746284" cy="3434320"/>
          </a:xfrm>
        </p:spPr>
      </p:pic>
      <p:pic>
        <p:nvPicPr>
          <p:cNvPr id="68" name="Picture Placeholder 67" descr="A logo with green text&#10;&#10;AI-generated content may be incorrect.">
            <a:extLst>
              <a:ext uri="{FF2B5EF4-FFF2-40B4-BE49-F238E27FC236}">
                <a16:creationId xmlns:a16="http://schemas.microsoft.com/office/drawing/2014/main" id="{C700B77F-91C5-4642-9ABF-EA81F3CF691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7957" r="7957"/>
          <a:stretch/>
        </p:blipFill>
        <p:spPr>
          <a:xfrm>
            <a:off x="-5" y="3432620"/>
            <a:ext cx="5178056" cy="342538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5E272-AF60-4462-95A9-115739F78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•</a:t>
            </a:r>
            <a:r>
              <a:rPr lang="en-gb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Train staff and appoint green champions (Darcy, Ambrose and </a:t>
            </a:r>
            <a:r>
              <a:rPr lang="en-gb" dirty="0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Buhalis</a:t>
            </a:r>
            <a:r>
              <a:rPr lang="en-gb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, 2012).</a:t>
            </a:r>
            <a:endParaRPr lang="en-US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•</a:t>
            </a:r>
            <a:r>
              <a:rPr lang="en-gb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Use affordable tech (Santos and Silva, 2019).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•</a:t>
            </a:r>
            <a:r>
              <a:rPr lang="en-gb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Communicate clearly with guests (Krippendorf, 2011).</a:t>
            </a:r>
            <a:endParaRPr lang="en-gb" dirty="0">
              <a:latin typeface="Arial"/>
            </a:endParaRPr>
          </a:p>
          <a:p>
            <a:endParaRPr lang="en-gb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372FF69-5317-4BE5-B218-0E85D7FE0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US" smtClean="0"/>
              <a:pPr rtl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264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32718-615D-445E-861C-ADF040C4B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2241"/>
            <a:ext cx="6238688" cy="1326204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accent4"/>
                </a:solidFill>
                <a:latin typeface="Arial"/>
                <a:cs typeface="Arial"/>
              </a:rPr>
              <a:t>REFERENCES</a:t>
            </a:r>
          </a:p>
        </p:txBody>
      </p:sp>
      <p:pic>
        <p:nvPicPr>
          <p:cNvPr id="6" name="Picture Placeholder 5" descr="A view of a bridge from below">
            <a:extLst>
              <a:ext uri="{FF2B5EF4-FFF2-40B4-BE49-F238E27FC236}">
                <a16:creationId xmlns:a16="http://schemas.microsoft.com/office/drawing/2014/main" id="{610B39E1-AAA7-4199-8B7C-D12DD364E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444"/>
            <a:ext cx="4966447" cy="6846394"/>
          </a:xfrm>
        </p:spPr>
      </p:pic>
      <p:sp>
        <p:nvSpPr>
          <p:cNvPr id="35" name="Footer Placeholder 2">
            <a:extLst>
              <a:ext uri="{FF2B5EF4-FFF2-40B4-BE49-F238E27FC236}">
                <a16:creationId xmlns:a16="http://schemas.microsoft.com/office/drawing/2014/main" id="{B7DBC9F7-37C7-4A2D-ACBC-EBDA35886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US" smtClean="0"/>
              <a:pPr rtl="0"/>
              <a:t>13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0C7F8CD-0282-CB64-6E48-1C913AFD6B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51913" y="1505231"/>
            <a:ext cx="7921451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Government (2021).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 Zero Strategy: Build Back Greener.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Outlines the UK's plan to achieve net-zero greenhouse gas emissions by 2050.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https://www.gov.uk/government/publications/net-zero-strategy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IHG Hotels &amp; Resorts.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 Engage™ System.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 online sustainability system that helps hotels measure and manage their environmental impact.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https://www.ihg.com/content/gb/en/support/green-engage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Booking.com.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Sustainability at Booking.com.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Details the company's initiatives to promote sustainable travel and accommodations.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https://sustainability.booking.com/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Buhalis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D., Darcy, S., &amp; Ambrose, I. (2012).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Best Practice in Accessible Tourism: Inclusion, Disability, Ageing Population and Tourism.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Explores strategies for inclusive and accessible tourism practices.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https://www.researchgate.net/publication/235993171_Best_Practice_in_Accessible_Tourism_Inclusion_Disability_Ageing_Population_and_Tourism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Parliament (2024).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UK's Plans and Progress to Reach Net Zero by 2050.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an overview of the UK's strategies and progress towards net-zero emissions.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https://commonslibrary.parliament.uk/research-briefings/cbp-9888/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 Hospitality Alliance.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 Zero Methodology for Hotels.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Offers guidance for hotels to set and achieve net-zero targets.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https://sustainablehospitalityalliance.org/resource/net-zero-methodology-for-hotels/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UNWTO.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Glasgow Declaration on Climate Action in Tourism.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commitment to accelerate climate action in tourism.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9"/>
              </a:rPr>
              <a:t>https://www.unwto.org/the-glasgow-declaration-on-climate-action-in-tourism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 Key.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Carbon Calculation Tool.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tools for accommodations to calculate their carbon footprint.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0"/>
              </a:rPr>
              <a:t>https://www.greenkey.global/carbon-calculation-tool-2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B8092E2-D77A-4CE6-BB2D-626978445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2CD835-4B0F-45D6-9B85-B049A1005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16F30-2983-5CA6-AD3E-30FD55C91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511309"/>
            <a:ext cx="9577116" cy="122195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acknowledge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971A1EC-5980-40B2-973F-0D3D6630D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0049A56-C4C2-4C0F-9F4F-D0E34391D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D02BE56-7EB5-4E62-B6E2-1C49E470A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74C51-1C6C-E034-8992-0AA8DDCCA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3" y="2420471"/>
            <a:ext cx="5479065" cy="38844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US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868D5B-EFF1-6EA2-7B16-875CD5FF6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endParaRPr lang="en-US" b="1" kern="1200" spc="30" baseline="0" dirty="0">
              <a:latin typeface="+mj-lt"/>
            </a:endParaRPr>
          </a:p>
        </p:txBody>
      </p:sp>
      <p:pic>
        <p:nvPicPr>
          <p:cNvPr id="8" name="Picture Placeholder 7" descr="A face made of letters&#10;&#10;AI-generated content may be incorrect.">
            <a:extLst>
              <a:ext uri="{FF2B5EF4-FFF2-40B4-BE49-F238E27FC236}">
                <a16:creationId xmlns:a16="http://schemas.microsoft.com/office/drawing/2014/main" id="{705B342A-66C2-25E8-CF25-DAED787CFDB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6674" r="5155"/>
          <a:stretch>
            <a:fillRect/>
          </a:stretch>
        </p:blipFill>
        <p:spPr>
          <a:xfrm>
            <a:off x="7225552" y="1995117"/>
            <a:ext cx="4966447" cy="4862884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4595B06-EDA5-4E45-BED4-7891E7E0C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79C9A5D-F572-476A-99A9-700077150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9592DA5-68A4-46A6-90EA-F0304FF8E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426327-BA9D-4ABF-1B0A-FB7591C62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604374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4" ma:contentTypeDescription="Create a new document." ma:contentTypeScope="" ma:versionID="d3c8c8b80024571ced1f7a38af1a87f0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479bcaa91fe9cf5ed1504dfacd6055d1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263D7C-E9CB-4C77-8528-77A30083B7FC}">
  <ds:schemaRefs>
    <ds:schemaRef ds:uri="http://www.w3.org/XML/1998/namespace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4055ddc6-ee7b-4b5b-b8fb-52871646f80e"/>
    <ds:schemaRef ds:uri="http://purl.org/dc/elements/1.1/"/>
    <ds:schemaRef ds:uri="http://schemas.microsoft.com/office/2006/metadata/properties"/>
    <ds:schemaRef ds:uri="http://schemas.microsoft.com/office/infopath/2007/PartnerControls"/>
    <ds:schemaRef ds:uri="0338428b-3fc8-4989-9d03-78e16c931d9f"/>
  </ds:schemaRefs>
</ds:datastoreItem>
</file>

<file path=customXml/itemProps2.xml><?xml version="1.0" encoding="utf-8"?>
<ds:datastoreItem xmlns:ds="http://schemas.openxmlformats.org/officeDocument/2006/customXml" ds:itemID="{191F1737-EB5A-49A3-BFCA-A97A8DCDF40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A458CA-5ED9-4E2F-9740-07F1C767C4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_AngleLinesVTI</Template>
  <TotalTime>9934</TotalTime>
  <Words>1101</Words>
  <Application>Microsoft Office PowerPoint</Application>
  <PresentationFormat>Widescreen</PresentationFormat>
  <Paragraphs>104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Univers Condensed Light</vt:lpstr>
      <vt:lpstr>Walbaum Display Light</vt:lpstr>
      <vt:lpstr>AngleLinesVTI</vt:lpstr>
      <vt:lpstr>Sustainability and Net-Zero in the Hotel Industry</vt:lpstr>
      <vt:lpstr>INTRODUCTION </vt:lpstr>
      <vt:lpstr>Literature Review – Key Insights</vt:lpstr>
      <vt:lpstr>Qualitative, desk-based research  Sources: academic journals (2015–2024), Marriott, IHG, Accor sustainability reports  Framework: PESTEL analysis</vt:lpstr>
      <vt:lpstr>PESTEL: Political Factors</vt:lpstr>
      <vt:lpstr>PESTEL:Economic Factors</vt:lpstr>
      <vt:lpstr>PESTEL: Social Factors</vt:lpstr>
      <vt:lpstr>PESTEL: Technological Factors</vt:lpstr>
      <vt:lpstr>PESTEL: Environmental Factors</vt:lpstr>
      <vt:lpstr>PESTEL: Legal Factors</vt:lpstr>
      <vt:lpstr>CONCLUSION</vt:lpstr>
      <vt:lpstr>RECOmMeNDATION</vt:lpstr>
      <vt:lpstr>REFERENCES</vt:lpstr>
      <vt:lpstr>Ai acknowledge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Istvan Bardoczi</dc:creator>
  <cp:lastModifiedBy>Andrea Bardoczi (2209718)</cp:lastModifiedBy>
  <cp:revision>360</cp:revision>
  <dcterms:created xsi:type="dcterms:W3CDTF">2025-05-30T16:18:06Z</dcterms:created>
  <dcterms:modified xsi:type="dcterms:W3CDTF">2025-06-09T19:56:38Z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