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7"/>
  </p:notesMasterIdLst>
  <p:handoutMasterIdLst>
    <p:handoutMasterId r:id="rId28"/>
  </p:handoutMasterIdLst>
  <p:sldIdLst>
    <p:sldId id="286" r:id="rId2"/>
    <p:sldId id="303" r:id="rId3"/>
    <p:sldId id="256" r:id="rId4"/>
    <p:sldId id="288" r:id="rId5"/>
    <p:sldId id="258" r:id="rId6"/>
    <p:sldId id="257" r:id="rId7"/>
    <p:sldId id="291" r:id="rId8"/>
    <p:sldId id="270" r:id="rId9"/>
    <p:sldId id="263" r:id="rId10"/>
    <p:sldId id="264" r:id="rId11"/>
    <p:sldId id="277" r:id="rId12"/>
    <p:sldId id="280" r:id="rId13"/>
    <p:sldId id="259" r:id="rId14"/>
    <p:sldId id="290" r:id="rId15"/>
    <p:sldId id="292" r:id="rId16"/>
    <p:sldId id="293" r:id="rId17"/>
    <p:sldId id="294" r:id="rId18"/>
    <p:sldId id="295" r:id="rId19"/>
    <p:sldId id="296" r:id="rId20"/>
    <p:sldId id="297" r:id="rId21"/>
    <p:sldId id="298" r:id="rId22"/>
    <p:sldId id="299" r:id="rId23"/>
    <p:sldId id="300" r:id="rId24"/>
    <p:sldId id="301" r:id="rId25"/>
    <p:sldId id="302" r:id="rId26"/>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77821" autoAdjust="0"/>
  </p:normalViewPr>
  <p:slideViewPr>
    <p:cSldViewPr>
      <p:cViewPr varScale="1">
        <p:scale>
          <a:sx n="74" d="100"/>
          <a:sy n="74" d="100"/>
        </p:scale>
        <p:origin x="2068" y="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40174890895419146"/>
          <c:y val="9.8140128317293782E-2"/>
          <c:w val="0.5566664848041849"/>
          <c:h val="0.84167468649752186"/>
        </c:manualLayout>
      </c:layout>
      <c:barChart>
        <c:barDir val="bar"/>
        <c:grouping val="stacked"/>
        <c:varyColors val="0"/>
        <c:ser>
          <c:idx val="0"/>
          <c:order val="0"/>
          <c:tx>
            <c:strRef>
              <c:f>Sheet1!$D$3</c:f>
              <c:strCache>
                <c:ptCount val="1"/>
                <c:pt idx="0">
                  <c:v>Start date</c:v>
                </c:pt>
              </c:strCache>
            </c:strRef>
          </c:tx>
          <c:spPr>
            <a:solidFill>
              <a:schemeClr val="bg1"/>
            </a:solidFill>
            <a:ln>
              <a:noFill/>
            </a:ln>
            <a:effectLst/>
          </c:spPr>
          <c:invertIfNegative val="0"/>
          <c:cat>
            <c:strRef>
              <c:f>Sheet1!$C$4:$C$12</c:f>
              <c:strCache>
                <c:ptCount val="9"/>
                <c:pt idx="0">
                  <c:v>Doing preliminary market analysis</c:v>
                </c:pt>
                <c:pt idx="1">
                  <c:v>Developing product designs</c:v>
                </c:pt>
                <c:pt idx="2">
                  <c:v>Doing manufacturing study</c:v>
                </c:pt>
                <c:pt idx="3">
                  <c:v>Evaluating and selecting best products and services</c:v>
                </c:pt>
                <c:pt idx="4">
                  <c:v>Developing detailed market plans</c:v>
                </c:pt>
                <c:pt idx="5">
                  <c:v>Designing procedures</c:v>
                </c:pt>
                <c:pt idx="6">
                  <c:v>Finanlizing product design</c:v>
                </c:pt>
                <c:pt idx="7">
                  <c:v>Order components and production equipment </c:v>
                </c:pt>
                <c:pt idx="8">
                  <c:v>Installing production equipment</c:v>
                </c:pt>
              </c:strCache>
            </c:strRef>
          </c:cat>
          <c:val>
            <c:numRef>
              <c:f>Sheet1!$D$4:$D$12</c:f>
              <c:numCache>
                <c:formatCode>d\-mmm</c:formatCode>
                <c:ptCount val="9"/>
                <c:pt idx="0">
                  <c:v>44263</c:v>
                </c:pt>
                <c:pt idx="1">
                  <c:v>44266</c:v>
                </c:pt>
                <c:pt idx="2">
                  <c:v>44274</c:v>
                </c:pt>
                <c:pt idx="3">
                  <c:v>44283</c:v>
                </c:pt>
                <c:pt idx="4">
                  <c:v>44291</c:v>
                </c:pt>
                <c:pt idx="5">
                  <c:v>44297</c:v>
                </c:pt>
                <c:pt idx="6">
                  <c:v>44305</c:v>
                </c:pt>
                <c:pt idx="7">
                  <c:v>44314</c:v>
                </c:pt>
                <c:pt idx="8">
                  <c:v>44318</c:v>
                </c:pt>
              </c:numCache>
            </c:numRef>
          </c:val>
          <c:extLst>
            <c:ext xmlns:c16="http://schemas.microsoft.com/office/drawing/2014/chart" uri="{C3380CC4-5D6E-409C-BE32-E72D297353CC}">
              <c16:uniqueId val="{00000000-D695-4756-91F6-E4FFB6BE6684}"/>
            </c:ext>
          </c:extLst>
        </c:ser>
        <c:ser>
          <c:idx val="1"/>
          <c:order val="1"/>
          <c:tx>
            <c:strRef>
              <c:f>Sheet1!$E$3</c:f>
              <c:strCache>
                <c:ptCount val="1"/>
                <c:pt idx="0">
                  <c:v>Duration</c:v>
                </c:pt>
              </c:strCache>
            </c:strRef>
          </c:tx>
          <c:spPr>
            <a:solidFill>
              <a:schemeClr val="accent2"/>
            </a:solidFill>
            <a:ln>
              <a:noFill/>
            </a:ln>
            <a:effectLst/>
          </c:spPr>
          <c:invertIfNegative val="0"/>
          <c:cat>
            <c:strRef>
              <c:f>Sheet1!$C$4:$C$12</c:f>
              <c:strCache>
                <c:ptCount val="9"/>
                <c:pt idx="0">
                  <c:v>Doing preliminary market analysis</c:v>
                </c:pt>
                <c:pt idx="1">
                  <c:v>Developing product designs</c:v>
                </c:pt>
                <c:pt idx="2">
                  <c:v>Doing manufacturing study</c:v>
                </c:pt>
                <c:pt idx="3">
                  <c:v>Evaluating and selecting best products and services</c:v>
                </c:pt>
                <c:pt idx="4">
                  <c:v>Developing detailed market plans</c:v>
                </c:pt>
                <c:pt idx="5">
                  <c:v>Designing procedures</c:v>
                </c:pt>
                <c:pt idx="6">
                  <c:v>Finanlizing product design</c:v>
                </c:pt>
                <c:pt idx="7">
                  <c:v>Order components and production equipment </c:v>
                </c:pt>
                <c:pt idx="8">
                  <c:v>Installing production equipment</c:v>
                </c:pt>
              </c:strCache>
            </c:strRef>
          </c:cat>
          <c:val>
            <c:numRef>
              <c:f>Sheet1!$E$4:$E$12</c:f>
              <c:numCache>
                <c:formatCode>General</c:formatCode>
                <c:ptCount val="9"/>
                <c:pt idx="0">
                  <c:v>7</c:v>
                </c:pt>
                <c:pt idx="1">
                  <c:v>3</c:v>
                </c:pt>
                <c:pt idx="2">
                  <c:v>8</c:v>
                </c:pt>
                <c:pt idx="3">
                  <c:v>9</c:v>
                </c:pt>
                <c:pt idx="4">
                  <c:v>7</c:v>
                </c:pt>
                <c:pt idx="5">
                  <c:v>6</c:v>
                </c:pt>
                <c:pt idx="6">
                  <c:v>8</c:v>
                </c:pt>
                <c:pt idx="7">
                  <c:v>9</c:v>
                </c:pt>
                <c:pt idx="8">
                  <c:v>5</c:v>
                </c:pt>
              </c:numCache>
            </c:numRef>
          </c:val>
          <c:extLst>
            <c:ext xmlns:c16="http://schemas.microsoft.com/office/drawing/2014/chart" uri="{C3380CC4-5D6E-409C-BE32-E72D297353CC}">
              <c16:uniqueId val="{00000001-D695-4756-91F6-E4FFB6BE6684}"/>
            </c:ext>
          </c:extLst>
        </c:ser>
        <c:dLbls>
          <c:showLegendKey val="0"/>
          <c:showVal val="0"/>
          <c:showCatName val="0"/>
          <c:showSerName val="0"/>
          <c:showPercent val="0"/>
          <c:showBubbleSize val="0"/>
        </c:dLbls>
        <c:gapWidth val="150"/>
        <c:overlap val="100"/>
        <c:axId val="118926336"/>
        <c:axId val="118944512"/>
      </c:barChart>
      <c:catAx>
        <c:axId val="11892633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1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118944512"/>
        <c:crosses val="autoZero"/>
        <c:auto val="1"/>
        <c:lblAlgn val="ctr"/>
        <c:lblOffset val="100"/>
        <c:noMultiLvlLbl val="0"/>
      </c:catAx>
      <c:valAx>
        <c:axId val="118944512"/>
        <c:scaling>
          <c:orientation val="minMax"/>
          <c:max val="44318"/>
          <c:min val="44263"/>
        </c:scaling>
        <c:delete val="0"/>
        <c:axPos val="t"/>
        <c:majorGridlines>
          <c:spPr>
            <a:ln w="9525" cap="flat" cmpd="sng" algn="ctr">
              <a:solidFill>
                <a:schemeClr val="tx1">
                  <a:lumMod val="15000"/>
                  <a:lumOff val="85000"/>
                </a:schemeClr>
              </a:solidFill>
              <a:round/>
            </a:ln>
            <a:effectLst/>
          </c:spPr>
        </c:majorGridlines>
        <c:numFmt formatCode="d\-mmm" sourceLinked="1"/>
        <c:majorTickMark val="none"/>
        <c:minorTickMark val="none"/>
        <c:tickLblPos val="nextTo"/>
        <c:spPr>
          <a:noFill/>
          <a:ln>
            <a:noFill/>
          </a:ln>
          <a:effectLst/>
        </c:spPr>
        <c:txPr>
          <a:bodyPr rot="-60000000" spcFirstLastPara="1" vertOverflow="ellipsis" vert="horz" wrap="square" anchor="ctr" anchorCtr="1"/>
          <a:lstStyle/>
          <a:p>
            <a:pPr>
              <a:defRPr sz="105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1189263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a:outerShdw blurRad="12700" dist="63500" dir="5400000" algn="ctr" rotWithShape="0">
        <a:srgbClr val="000000">
          <a:alpha val="43137"/>
        </a:srgbClr>
      </a:outerShdw>
    </a:effectLst>
  </c:spPr>
  <c:txPr>
    <a:bodyPr/>
    <a:lstStyle/>
    <a:p>
      <a:pPr>
        <a:defRPr sz="1200">
          <a:latin typeface="Times New Roman" panose="02020603050405020304" pitchFamily="18" charset="0"/>
          <a:cs typeface="Times New Roman" panose="02020603050405020304" pitchFamily="18" charset="0"/>
        </a:defRPr>
      </a:pPr>
      <a:endParaRPr lang="en-US"/>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1A478C-4BD9-47C9-B610-2619669A6B17}" type="doc">
      <dgm:prSet loTypeId="urn:microsoft.com/office/officeart/2005/8/layout/vList2" loCatId="list" qsTypeId="urn:microsoft.com/office/officeart/2005/8/quickstyle/simple5" qsCatId="simple" csTypeId="urn:microsoft.com/office/officeart/2005/8/colors/colorful4" csCatId="colorful" phldr="1"/>
      <dgm:spPr/>
      <dgm:t>
        <a:bodyPr/>
        <a:lstStyle/>
        <a:p>
          <a:endParaRPr lang="en-US"/>
        </a:p>
      </dgm:t>
    </dgm:pt>
    <dgm:pt modelId="{9573593D-E922-42C2-83A9-80B3FE9D405C}">
      <dgm:prSet phldrT="[Text]" custT="1"/>
      <dgm:spPr/>
      <dgm:t>
        <a:bodyPr/>
        <a:lstStyle/>
        <a:p>
          <a:r>
            <a:rPr lang="en-US" sz="2400" dirty="0">
              <a:latin typeface="Arial Rounded MT Bold" panose="020F0704030504030204" pitchFamily="34" charset="0"/>
            </a:rPr>
            <a:t>Digital marketing agency</a:t>
          </a:r>
        </a:p>
      </dgm:t>
    </dgm:pt>
    <dgm:pt modelId="{EED8D508-C9FB-4FFC-8D8C-1770EF2728DC}" type="parTrans" cxnId="{D858E00B-0F0A-4EBD-87E4-90D87731B59B}">
      <dgm:prSet/>
      <dgm:spPr/>
      <dgm:t>
        <a:bodyPr/>
        <a:lstStyle/>
        <a:p>
          <a:endParaRPr lang="en-US" sz="2400">
            <a:latin typeface="Arial Rounded MT Bold" panose="020F0704030504030204" pitchFamily="34" charset="0"/>
          </a:endParaRPr>
        </a:p>
      </dgm:t>
    </dgm:pt>
    <dgm:pt modelId="{7330F6C7-4A8F-4FBA-8600-84C5CFC4A2CD}" type="sibTrans" cxnId="{D858E00B-0F0A-4EBD-87E4-90D87731B59B}">
      <dgm:prSet/>
      <dgm:spPr/>
      <dgm:t>
        <a:bodyPr/>
        <a:lstStyle/>
        <a:p>
          <a:endParaRPr lang="en-US" sz="2400">
            <a:latin typeface="Arial Rounded MT Bold" panose="020F0704030504030204" pitchFamily="34" charset="0"/>
          </a:endParaRPr>
        </a:p>
      </dgm:t>
    </dgm:pt>
    <dgm:pt modelId="{AE6D260B-5F3E-4887-952E-9C293C605FD9}">
      <dgm:prSet phldrT="[Text]" custT="1"/>
      <dgm:spPr/>
      <dgm:t>
        <a:bodyPr/>
        <a:lstStyle/>
        <a:p>
          <a:r>
            <a:rPr lang="en-US" sz="2400" dirty="0">
              <a:latin typeface="Arial Rounded MT Bold" panose="020F0704030504030204" pitchFamily="34" charset="0"/>
            </a:rPr>
            <a:t>SEO</a:t>
          </a:r>
        </a:p>
      </dgm:t>
    </dgm:pt>
    <dgm:pt modelId="{1E50F6DF-662C-4D2A-8AC7-85209758C192}" type="parTrans" cxnId="{A6DCBF34-218A-44ED-9AEF-04277491C73D}">
      <dgm:prSet/>
      <dgm:spPr/>
      <dgm:t>
        <a:bodyPr/>
        <a:lstStyle/>
        <a:p>
          <a:endParaRPr lang="en-US" sz="2400">
            <a:latin typeface="Arial Rounded MT Bold" panose="020F0704030504030204" pitchFamily="34" charset="0"/>
          </a:endParaRPr>
        </a:p>
      </dgm:t>
    </dgm:pt>
    <dgm:pt modelId="{C7F0D5FF-BF01-4247-B992-723DF4300CEE}" type="sibTrans" cxnId="{A6DCBF34-218A-44ED-9AEF-04277491C73D}">
      <dgm:prSet/>
      <dgm:spPr/>
      <dgm:t>
        <a:bodyPr/>
        <a:lstStyle/>
        <a:p>
          <a:endParaRPr lang="en-US" sz="2400">
            <a:latin typeface="Arial Rounded MT Bold" panose="020F0704030504030204" pitchFamily="34" charset="0"/>
          </a:endParaRPr>
        </a:p>
      </dgm:t>
    </dgm:pt>
    <dgm:pt modelId="{6E1C32AA-372F-4143-95B6-E7020F72B0F6}">
      <dgm:prSet phldrT="[Text]" custT="1"/>
      <dgm:spPr/>
      <dgm:t>
        <a:bodyPr/>
        <a:lstStyle/>
        <a:p>
          <a:r>
            <a:rPr lang="en-US" sz="2400" dirty="0">
              <a:latin typeface="Arial Rounded MT Bold" panose="020F0704030504030204" pitchFamily="34" charset="0"/>
            </a:rPr>
            <a:t>Social media marketing</a:t>
          </a:r>
        </a:p>
      </dgm:t>
    </dgm:pt>
    <dgm:pt modelId="{B29117FA-4583-400B-A404-7065FA874005}" type="parTrans" cxnId="{1FEDB36E-8B03-42A9-B6EF-BEAB6DBDA9E4}">
      <dgm:prSet/>
      <dgm:spPr/>
      <dgm:t>
        <a:bodyPr/>
        <a:lstStyle/>
        <a:p>
          <a:endParaRPr lang="en-US" sz="2400">
            <a:latin typeface="Arial Rounded MT Bold" panose="020F0704030504030204" pitchFamily="34" charset="0"/>
          </a:endParaRPr>
        </a:p>
      </dgm:t>
    </dgm:pt>
    <dgm:pt modelId="{D2D87EFD-9EC9-4B49-9A3C-A44888CB2D4F}" type="sibTrans" cxnId="{1FEDB36E-8B03-42A9-B6EF-BEAB6DBDA9E4}">
      <dgm:prSet/>
      <dgm:spPr/>
      <dgm:t>
        <a:bodyPr/>
        <a:lstStyle/>
        <a:p>
          <a:endParaRPr lang="en-US" sz="2400">
            <a:latin typeface="Arial Rounded MT Bold" panose="020F0704030504030204" pitchFamily="34" charset="0"/>
          </a:endParaRPr>
        </a:p>
      </dgm:t>
    </dgm:pt>
    <dgm:pt modelId="{F35284A0-26DF-41EC-BF72-170CC3CCC840}" type="pres">
      <dgm:prSet presAssocID="{EA1A478C-4BD9-47C9-B610-2619669A6B17}" presName="linear" presStyleCnt="0">
        <dgm:presLayoutVars>
          <dgm:animLvl val="lvl"/>
          <dgm:resizeHandles val="exact"/>
        </dgm:presLayoutVars>
      </dgm:prSet>
      <dgm:spPr/>
    </dgm:pt>
    <dgm:pt modelId="{53F59813-893F-454A-80CB-78434A8248C0}" type="pres">
      <dgm:prSet presAssocID="{9573593D-E922-42C2-83A9-80B3FE9D405C}" presName="parentText" presStyleLbl="node1" presStyleIdx="0" presStyleCnt="3">
        <dgm:presLayoutVars>
          <dgm:chMax val="0"/>
          <dgm:bulletEnabled val="1"/>
        </dgm:presLayoutVars>
      </dgm:prSet>
      <dgm:spPr/>
    </dgm:pt>
    <dgm:pt modelId="{19FC5111-FA9C-4039-BB0E-FBEECCADF4DF}" type="pres">
      <dgm:prSet presAssocID="{7330F6C7-4A8F-4FBA-8600-84C5CFC4A2CD}" presName="spacer" presStyleCnt="0"/>
      <dgm:spPr/>
    </dgm:pt>
    <dgm:pt modelId="{FB4F619A-15DD-4E70-B64A-1FD4B9FBE8A1}" type="pres">
      <dgm:prSet presAssocID="{AE6D260B-5F3E-4887-952E-9C293C605FD9}" presName="parentText" presStyleLbl="node1" presStyleIdx="1" presStyleCnt="3">
        <dgm:presLayoutVars>
          <dgm:chMax val="0"/>
          <dgm:bulletEnabled val="1"/>
        </dgm:presLayoutVars>
      </dgm:prSet>
      <dgm:spPr/>
    </dgm:pt>
    <dgm:pt modelId="{6D969A78-C5FC-4FA3-B822-34DA6E33B6D5}" type="pres">
      <dgm:prSet presAssocID="{C7F0D5FF-BF01-4247-B992-723DF4300CEE}" presName="spacer" presStyleCnt="0"/>
      <dgm:spPr/>
    </dgm:pt>
    <dgm:pt modelId="{6CAF394B-405B-475B-AFD3-E0EC4ADF8389}" type="pres">
      <dgm:prSet presAssocID="{6E1C32AA-372F-4143-95B6-E7020F72B0F6}" presName="parentText" presStyleLbl="node1" presStyleIdx="2" presStyleCnt="3">
        <dgm:presLayoutVars>
          <dgm:chMax val="0"/>
          <dgm:bulletEnabled val="1"/>
        </dgm:presLayoutVars>
      </dgm:prSet>
      <dgm:spPr/>
    </dgm:pt>
  </dgm:ptLst>
  <dgm:cxnLst>
    <dgm:cxn modelId="{D858E00B-0F0A-4EBD-87E4-90D87731B59B}" srcId="{EA1A478C-4BD9-47C9-B610-2619669A6B17}" destId="{9573593D-E922-42C2-83A9-80B3FE9D405C}" srcOrd="0" destOrd="0" parTransId="{EED8D508-C9FB-4FFC-8D8C-1770EF2728DC}" sibTransId="{7330F6C7-4A8F-4FBA-8600-84C5CFC4A2CD}"/>
    <dgm:cxn modelId="{A6DCBF34-218A-44ED-9AEF-04277491C73D}" srcId="{EA1A478C-4BD9-47C9-B610-2619669A6B17}" destId="{AE6D260B-5F3E-4887-952E-9C293C605FD9}" srcOrd="1" destOrd="0" parTransId="{1E50F6DF-662C-4D2A-8AC7-85209758C192}" sibTransId="{C7F0D5FF-BF01-4247-B992-723DF4300CEE}"/>
    <dgm:cxn modelId="{BA9A583D-ADB9-4204-894D-F165B0D1E4F0}" type="presOf" srcId="{6E1C32AA-372F-4143-95B6-E7020F72B0F6}" destId="{6CAF394B-405B-475B-AFD3-E0EC4ADF8389}" srcOrd="0" destOrd="0" presId="urn:microsoft.com/office/officeart/2005/8/layout/vList2"/>
    <dgm:cxn modelId="{9B9B4960-3188-4BA3-8E35-9583A0B965A1}" type="presOf" srcId="{9573593D-E922-42C2-83A9-80B3FE9D405C}" destId="{53F59813-893F-454A-80CB-78434A8248C0}" srcOrd="0" destOrd="0" presId="urn:microsoft.com/office/officeart/2005/8/layout/vList2"/>
    <dgm:cxn modelId="{1FEDB36E-8B03-42A9-B6EF-BEAB6DBDA9E4}" srcId="{EA1A478C-4BD9-47C9-B610-2619669A6B17}" destId="{6E1C32AA-372F-4143-95B6-E7020F72B0F6}" srcOrd="2" destOrd="0" parTransId="{B29117FA-4583-400B-A404-7065FA874005}" sibTransId="{D2D87EFD-9EC9-4B49-9A3C-A44888CB2D4F}"/>
    <dgm:cxn modelId="{FDF90882-57CC-4B32-B3C6-F88CF4B95375}" type="presOf" srcId="{AE6D260B-5F3E-4887-952E-9C293C605FD9}" destId="{FB4F619A-15DD-4E70-B64A-1FD4B9FBE8A1}" srcOrd="0" destOrd="0" presId="urn:microsoft.com/office/officeart/2005/8/layout/vList2"/>
    <dgm:cxn modelId="{D72A7ACA-B1B2-49BC-93A5-3F22FE9B4423}" type="presOf" srcId="{EA1A478C-4BD9-47C9-B610-2619669A6B17}" destId="{F35284A0-26DF-41EC-BF72-170CC3CCC840}" srcOrd="0" destOrd="0" presId="urn:microsoft.com/office/officeart/2005/8/layout/vList2"/>
    <dgm:cxn modelId="{E57D7781-5597-4D54-B751-D54DC6B68B80}" type="presParOf" srcId="{F35284A0-26DF-41EC-BF72-170CC3CCC840}" destId="{53F59813-893F-454A-80CB-78434A8248C0}" srcOrd="0" destOrd="0" presId="urn:microsoft.com/office/officeart/2005/8/layout/vList2"/>
    <dgm:cxn modelId="{DCB251D2-D4E4-4F4C-A49C-925F0A442D27}" type="presParOf" srcId="{F35284A0-26DF-41EC-BF72-170CC3CCC840}" destId="{19FC5111-FA9C-4039-BB0E-FBEECCADF4DF}" srcOrd="1" destOrd="0" presId="urn:microsoft.com/office/officeart/2005/8/layout/vList2"/>
    <dgm:cxn modelId="{F24CE9A9-91C8-4F31-A3E6-F4CD47454365}" type="presParOf" srcId="{F35284A0-26DF-41EC-BF72-170CC3CCC840}" destId="{FB4F619A-15DD-4E70-B64A-1FD4B9FBE8A1}" srcOrd="2" destOrd="0" presId="urn:microsoft.com/office/officeart/2005/8/layout/vList2"/>
    <dgm:cxn modelId="{7677FFDF-70F7-430F-B156-4054B424D5A2}" type="presParOf" srcId="{F35284A0-26DF-41EC-BF72-170CC3CCC840}" destId="{6D969A78-C5FC-4FA3-B822-34DA6E33B6D5}" srcOrd="3" destOrd="0" presId="urn:microsoft.com/office/officeart/2005/8/layout/vList2"/>
    <dgm:cxn modelId="{1381FFF2-5146-4997-8A25-DF7AFE7BCE1B}" type="presParOf" srcId="{F35284A0-26DF-41EC-BF72-170CC3CCC840}" destId="{6CAF394B-405B-475B-AFD3-E0EC4ADF8389}"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1A478C-4BD9-47C9-B610-2619669A6B17}" type="doc">
      <dgm:prSet loTypeId="urn:microsoft.com/office/officeart/2005/8/layout/vList2" loCatId="list" qsTypeId="urn:microsoft.com/office/officeart/2005/8/quickstyle/simple5" qsCatId="simple" csTypeId="urn:microsoft.com/office/officeart/2005/8/colors/colorful4" csCatId="colorful" phldr="1"/>
      <dgm:spPr/>
      <dgm:t>
        <a:bodyPr/>
        <a:lstStyle/>
        <a:p>
          <a:endParaRPr lang="en-US"/>
        </a:p>
      </dgm:t>
    </dgm:pt>
    <dgm:pt modelId="{9573593D-E922-42C2-83A9-80B3FE9D405C}">
      <dgm:prSet phldrT="[Text]" custT="1"/>
      <dgm:spPr/>
      <dgm:t>
        <a:bodyPr/>
        <a:lstStyle/>
        <a:p>
          <a:r>
            <a:rPr lang="en-US" sz="2400" dirty="0">
              <a:latin typeface="Arial Rounded MT Bold" panose="020F0704030504030204" pitchFamily="34" charset="0"/>
            </a:rPr>
            <a:t>Brains Marketing, </a:t>
          </a:r>
          <a:r>
            <a:rPr lang="en-US" sz="2400" dirty="0" err="1">
              <a:latin typeface="Arial Rounded MT Bold" panose="020F0704030504030204" pitchFamily="34" charset="0"/>
            </a:rPr>
            <a:t>Tiga</a:t>
          </a:r>
          <a:r>
            <a:rPr lang="en-US" sz="2400" dirty="0">
              <a:latin typeface="Arial Rounded MT Bold" panose="020F0704030504030204" pitchFamily="34" charset="0"/>
            </a:rPr>
            <a:t> Creative Marketing, CEEK, Reflect Digital</a:t>
          </a:r>
        </a:p>
      </dgm:t>
    </dgm:pt>
    <dgm:pt modelId="{EED8D508-C9FB-4FFC-8D8C-1770EF2728DC}" type="parTrans" cxnId="{D858E00B-0F0A-4EBD-87E4-90D87731B59B}">
      <dgm:prSet/>
      <dgm:spPr/>
      <dgm:t>
        <a:bodyPr/>
        <a:lstStyle/>
        <a:p>
          <a:endParaRPr lang="en-US" sz="2400">
            <a:latin typeface="Arial Rounded MT Bold" panose="020F0704030504030204" pitchFamily="34" charset="0"/>
          </a:endParaRPr>
        </a:p>
      </dgm:t>
    </dgm:pt>
    <dgm:pt modelId="{7330F6C7-4A8F-4FBA-8600-84C5CFC4A2CD}" type="sibTrans" cxnId="{D858E00B-0F0A-4EBD-87E4-90D87731B59B}">
      <dgm:prSet/>
      <dgm:spPr/>
      <dgm:t>
        <a:bodyPr/>
        <a:lstStyle/>
        <a:p>
          <a:endParaRPr lang="en-US" sz="2400">
            <a:latin typeface="Arial Rounded MT Bold" panose="020F0704030504030204" pitchFamily="34" charset="0"/>
          </a:endParaRPr>
        </a:p>
      </dgm:t>
    </dgm:pt>
    <dgm:pt modelId="{AE6D260B-5F3E-4887-952E-9C293C605FD9}">
      <dgm:prSet phldrT="[Text]" custT="1"/>
      <dgm:spPr/>
      <dgm:t>
        <a:bodyPr/>
        <a:lstStyle/>
        <a:p>
          <a:r>
            <a:rPr lang="en-US" sz="2400" dirty="0">
              <a:latin typeface="Arial Rounded MT Bold" panose="020F0704030504030204" pitchFamily="34" charset="0"/>
            </a:rPr>
            <a:t>It also considers competitor analysis for ensuring appropriate evaluation </a:t>
          </a:r>
        </a:p>
      </dgm:t>
    </dgm:pt>
    <dgm:pt modelId="{1E50F6DF-662C-4D2A-8AC7-85209758C192}" type="parTrans" cxnId="{A6DCBF34-218A-44ED-9AEF-04277491C73D}">
      <dgm:prSet/>
      <dgm:spPr/>
      <dgm:t>
        <a:bodyPr/>
        <a:lstStyle/>
        <a:p>
          <a:endParaRPr lang="en-US" sz="2400">
            <a:latin typeface="Arial Rounded MT Bold" panose="020F0704030504030204" pitchFamily="34" charset="0"/>
          </a:endParaRPr>
        </a:p>
      </dgm:t>
    </dgm:pt>
    <dgm:pt modelId="{C7F0D5FF-BF01-4247-B992-723DF4300CEE}" type="sibTrans" cxnId="{A6DCBF34-218A-44ED-9AEF-04277491C73D}">
      <dgm:prSet/>
      <dgm:spPr/>
      <dgm:t>
        <a:bodyPr/>
        <a:lstStyle/>
        <a:p>
          <a:endParaRPr lang="en-US" sz="2400">
            <a:latin typeface="Arial Rounded MT Bold" panose="020F0704030504030204" pitchFamily="34" charset="0"/>
          </a:endParaRPr>
        </a:p>
      </dgm:t>
    </dgm:pt>
    <dgm:pt modelId="{6E1C32AA-372F-4143-95B6-E7020F72B0F6}">
      <dgm:prSet phldrT="[Text]" custT="1"/>
      <dgm:spPr/>
      <dgm:t>
        <a:bodyPr/>
        <a:lstStyle/>
        <a:p>
          <a:r>
            <a:rPr lang="en-US" sz="2400" b="1" dirty="0">
              <a:latin typeface="Arial Rounded MT Bold" panose="020F0704030504030204" pitchFamily="34" charset="0"/>
            </a:rPr>
            <a:t>Customers: </a:t>
          </a:r>
          <a:r>
            <a:rPr lang="en-US" sz="2400" dirty="0">
              <a:latin typeface="Arial Rounded MT Bold" panose="020F0704030504030204" pitchFamily="34" charset="0"/>
            </a:rPr>
            <a:t>Small, medium, and large organizations are the customers of this business. </a:t>
          </a:r>
        </a:p>
      </dgm:t>
    </dgm:pt>
    <dgm:pt modelId="{B29117FA-4583-400B-A404-7065FA874005}" type="parTrans" cxnId="{1FEDB36E-8B03-42A9-B6EF-BEAB6DBDA9E4}">
      <dgm:prSet/>
      <dgm:spPr/>
      <dgm:t>
        <a:bodyPr/>
        <a:lstStyle/>
        <a:p>
          <a:endParaRPr lang="en-US" sz="2400">
            <a:latin typeface="Arial Rounded MT Bold" panose="020F0704030504030204" pitchFamily="34" charset="0"/>
          </a:endParaRPr>
        </a:p>
      </dgm:t>
    </dgm:pt>
    <dgm:pt modelId="{D2D87EFD-9EC9-4B49-9A3C-A44888CB2D4F}" type="sibTrans" cxnId="{1FEDB36E-8B03-42A9-B6EF-BEAB6DBDA9E4}">
      <dgm:prSet/>
      <dgm:spPr/>
      <dgm:t>
        <a:bodyPr/>
        <a:lstStyle/>
        <a:p>
          <a:endParaRPr lang="en-US" sz="2400">
            <a:latin typeface="Arial Rounded MT Bold" panose="020F0704030504030204" pitchFamily="34" charset="0"/>
          </a:endParaRPr>
        </a:p>
      </dgm:t>
    </dgm:pt>
    <dgm:pt modelId="{F35284A0-26DF-41EC-BF72-170CC3CCC840}" type="pres">
      <dgm:prSet presAssocID="{EA1A478C-4BD9-47C9-B610-2619669A6B17}" presName="linear" presStyleCnt="0">
        <dgm:presLayoutVars>
          <dgm:animLvl val="lvl"/>
          <dgm:resizeHandles val="exact"/>
        </dgm:presLayoutVars>
      </dgm:prSet>
      <dgm:spPr/>
    </dgm:pt>
    <dgm:pt modelId="{53F59813-893F-454A-80CB-78434A8248C0}" type="pres">
      <dgm:prSet presAssocID="{9573593D-E922-42C2-83A9-80B3FE9D405C}" presName="parentText" presStyleLbl="node1" presStyleIdx="0" presStyleCnt="3">
        <dgm:presLayoutVars>
          <dgm:chMax val="0"/>
          <dgm:bulletEnabled val="1"/>
        </dgm:presLayoutVars>
      </dgm:prSet>
      <dgm:spPr/>
    </dgm:pt>
    <dgm:pt modelId="{19FC5111-FA9C-4039-BB0E-FBEECCADF4DF}" type="pres">
      <dgm:prSet presAssocID="{7330F6C7-4A8F-4FBA-8600-84C5CFC4A2CD}" presName="spacer" presStyleCnt="0"/>
      <dgm:spPr/>
    </dgm:pt>
    <dgm:pt modelId="{FB4F619A-15DD-4E70-B64A-1FD4B9FBE8A1}" type="pres">
      <dgm:prSet presAssocID="{AE6D260B-5F3E-4887-952E-9C293C605FD9}" presName="parentText" presStyleLbl="node1" presStyleIdx="1" presStyleCnt="3">
        <dgm:presLayoutVars>
          <dgm:chMax val="0"/>
          <dgm:bulletEnabled val="1"/>
        </dgm:presLayoutVars>
      </dgm:prSet>
      <dgm:spPr/>
    </dgm:pt>
    <dgm:pt modelId="{6D969A78-C5FC-4FA3-B822-34DA6E33B6D5}" type="pres">
      <dgm:prSet presAssocID="{C7F0D5FF-BF01-4247-B992-723DF4300CEE}" presName="spacer" presStyleCnt="0"/>
      <dgm:spPr/>
    </dgm:pt>
    <dgm:pt modelId="{6CAF394B-405B-475B-AFD3-E0EC4ADF8389}" type="pres">
      <dgm:prSet presAssocID="{6E1C32AA-372F-4143-95B6-E7020F72B0F6}" presName="parentText" presStyleLbl="node1" presStyleIdx="2" presStyleCnt="3">
        <dgm:presLayoutVars>
          <dgm:chMax val="0"/>
          <dgm:bulletEnabled val="1"/>
        </dgm:presLayoutVars>
      </dgm:prSet>
      <dgm:spPr/>
    </dgm:pt>
  </dgm:ptLst>
  <dgm:cxnLst>
    <dgm:cxn modelId="{D858E00B-0F0A-4EBD-87E4-90D87731B59B}" srcId="{EA1A478C-4BD9-47C9-B610-2619669A6B17}" destId="{9573593D-E922-42C2-83A9-80B3FE9D405C}" srcOrd="0" destOrd="0" parTransId="{EED8D508-C9FB-4FFC-8D8C-1770EF2728DC}" sibTransId="{7330F6C7-4A8F-4FBA-8600-84C5CFC4A2CD}"/>
    <dgm:cxn modelId="{A6DCBF34-218A-44ED-9AEF-04277491C73D}" srcId="{EA1A478C-4BD9-47C9-B610-2619669A6B17}" destId="{AE6D260B-5F3E-4887-952E-9C293C605FD9}" srcOrd="1" destOrd="0" parTransId="{1E50F6DF-662C-4D2A-8AC7-85209758C192}" sibTransId="{C7F0D5FF-BF01-4247-B992-723DF4300CEE}"/>
    <dgm:cxn modelId="{BA9A583D-ADB9-4204-894D-F165B0D1E4F0}" type="presOf" srcId="{6E1C32AA-372F-4143-95B6-E7020F72B0F6}" destId="{6CAF394B-405B-475B-AFD3-E0EC4ADF8389}" srcOrd="0" destOrd="0" presId="urn:microsoft.com/office/officeart/2005/8/layout/vList2"/>
    <dgm:cxn modelId="{9B9B4960-3188-4BA3-8E35-9583A0B965A1}" type="presOf" srcId="{9573593D-E922-42C2-83A9-80B3FE9D405C}" destId="{53F59813-893F-454A-80CB-78434A8248C0}" srcOrd="0" destOrd="0" presId="urn:microsoft.com/office/officeart/2005/8/layout/vList2"/>
    <dgm:cxn modelId="{1FEDB36E-8B03-42A9-B6EF-BEAB6DBDA9E4}" srcId="{EA1A478C-4BD9-47C9-B610-2619669A6B17}" destId="{6E1C32AA-372F-4143-95B6-E7020F72B0F6}" srcOrd="2" destOrd="0" parTransId="{B29117FA-4583-400B-A404-7065FA874005}" sibTransId="{D2D87EFD-9EC9-4B49-9A3C-A44888CB2D4F}"/>
    <dgm:cxn modelId="{FDF90882-57CC-4B32-B3C6-F88CF4B95375}" type="presOf" srcId="{AE6D260B-5F3E-4887-952E-9C293C605FD9}" destId="{FB4F619A-15DD-4E70-B64A-1FD4B9FBE8A1}" srcOrd="0" destOrd="0" presId="urn:microsoft.com/office/officeart/2005/8/layout/vList2"/>
    <dgm:cxn modelId="{D72A7ACA-B1B2-49BC-93A5-3F22FE9B4423}" type="presOf" srcId="{EA1A478C-4BD9-47C9-B610-2619669A6B17}" destId="{F35284A0-26DF-41EC-BF72-170CC3CCC840}" srcOrd="0" destOrd="0" presId="urn:microsoft.com/office/officeart/2005/8/layout/vList2"/>
    <dgm:cxn modelId="{E57D7781-5597-4D54-B751-D54DC6B68B80}" type="presParOf" srcId="{F35284A0-26DF-41EC-BF72-170CC3CCC840}" destId="{53F59813-893F-454A-80CB-78434A8248C0}" srcOrd="0" destOrd="0" presId="urn:microsoft.com/office/officeart/2005/8/layout/vList2"/>
    <dgm:cxn modelId="{DCB251D2-D4E4-4F4C-A49C-925F0A442D27}" type="presParOf" srcId="{F35284A0-26DF-41EC-BF72-170CC3CCC840}" destId="{19FC5111-FA9C-4039-BB0E-FBEECCADF4DF}" srcOrd="1" destOrd="0" presId="urn:microsoft.com/office/officeart/2005/8/layout/vList2"/>
    <dgm:cxn modelId="{F24CE9A9-91C8-4F31-A3E6-F4CD47454365}" type="presParOf" srcId="{F35284A0-26DF-41EC-BF72-170CC3CCC840}" destId="{FB4F619A-15DD-4E70-B64A-1FD4B9FBE8A1}" srcOrd="2" destOrd="0" presId="urn:microsoft.com/office/officeart/2005/8/layout/vList2"/>
    <dgm:cxn modelId="{7677FFDF-70F7-430F-B156-4054B424D5A2}" type="presParOf" srcId="{F35284A0-26DF-41EC-BF72-170CC3CCC840}" destId="{6D969A78-C5FC-4FA3-B822-34DA6E33B6D5}" srcOrd="3" destOrd="0" presId="urn:microsoft.com/office/officeart/2005/8/layout/vList2"/>
    <dgm:cxn modelId="{1381FFF2-5146-4997-8A25-DF7AFE7BCE1B}" type="presParOf" srcId="{F35284A0-26DF-41EC-BF72-170CC3CCC840}" destId="{6CAF394B-405B-475B-AFD3-E0EC4ADF838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1A478C-4BD9-47C9-B610-2619669A6B17}" type="doc">
      <dgm:prSet loTypeId="urn:microsoft.com/office/officeart/2005/8/layout/vList2" loCatId="list" qsTypeId="urn:microsoft.com/office/officeart/2005/8/quickstyle/simple5" qsCatId="simple" csTypeId="urn:microsoft.com/office/officeart/2005/8/colors/colorful4" csCatId="colorful" phldr="1"/>
      <dgm:spPr/>
      <dgm:t>
        <a:bodyPr/>
        <a:lstStyle/>
        <a:p>
          <a:endParaRPr lang="en-US"/>
        </a:p>
      </dgm:t>
    </dgm:pt>
    <dgm:pt modelId="{9573593D-E922-42C2-83A9-80B3FE9D405C}">
      <dgm:prSet phldrT="[Text]" custT="1"/>
      <dgm:spPr/>
      <dgm:t>
        <a:bodyPr/>
        <a:lstStyle/>
        <a:p>
          <a:r>
            <a:rPr lang="en-US" sz="2400" dirty="0">
              <a:latin typeface="Arial Rounded MT Bold" panose="020F0704030504030204" pitchFamily="34" charset="0"/>
            </a:rPr>
            <a:t>Political: The changes in political conditions, new legislative issues, business formulation procedures, etc. </a:t>
          </a:r>
        </a:p>
      </dgm:t>
    </dgm:pt>
    <dgm:pt modelId="{EED8D508-C9FB-4FFC-8D8C-1770EF2728DC}" type="parTrans" cxnId="{D858E00B-0F0A-4EBD-87E4-90D87731B59B}">
      <dgm:prSet/>
      <dgm:spPr/>
      <dgm:t>
        <a:bodyPr/>
        <a:lstStyle/>
        <a:p>
          <a:endParaRPr lang="en-US" sz="2400">
            <a:latin typeface="Arial Rounded MT Bold" panose="020F0704030504030204" pitchFamily="34" charset="0"/>
          </a:endParaRPr>
        </a:p>
      </dgm:t>
    </dgm:pt>
    <dgm:pt modelId="{7330F6C7-4A8F-4FBA-8600-84C5CFC4A2CD}" type="sibTrans" cxnId="{D858E00B-0F0A-4EBD-87E4-90D87731B59B}">
      <dgm:prSet/>
      <dgm:spPr/>
      <dgm:t>
        <a:bodyPr/>
        <a:lstStyle/>
        <a:p>
          <a:endParaRPr lang="en-US" sz="2400">
            <a:latin typeface="Arial Rounded MT Bold" panose="020F0704030504030204" pitchFamily="34" charset="0"/>
          </a:endParaRPr>
        </a:p>
      </dgm:t>
    </dgm:pt>
    <dgm:pt modelId="{6E1C32AA-372F-4143-95B6-E7020F72B0F6}">
      <dgm:prSet phldrT="[Text]" custT="1"/>
      <dgm:spPr/>
      <dgm:t>
        <a:bodyPr/>
        <a:lstStyle/>
        <a:p>
          <a:r>
            <a:rPr lang="en-US" sz="2400" b="1" dirty="0">
              <a:latin typeface="Arial Rounded MT Bold" panose="020F0704030504030204" pitchFamily="34" charset="0"/>
            </a:rPr>
            <a:t>Social: Norms, social values, guidelines, and a diverse workforce. </a:t>
          </a:r>
          <a:endParaRPr lang="en-US" sz="2400" dirty="0">
            <a:latin typeface="Arial Rounded MT Bold" panose="020F0704030504030204" pitchFamily="34" charset="0"/>
          </a:endParaRPr>
        </a:p>
      </dgm:t>
    </dgm:pt>
    <dgm:pt modelId="{B29117FA-4583-400B-A404-7065FA874005}" type="parTrans" cxnId="{1FEDB36E-8B03-42A9-B6EF-BEAB6DBDA9E4}">
      <dgm:prSet/>
      <dgm:spPr/>
      <dgm:t>
        <a:bodyPr/>
        <a:lstStyle/>
        <a:p>
          <a:endParaRPr lang="en-US" sz="2400">
            <a:latin typeface="Arial Rounded MT Bold" panose="020F0704030504030204" pitchFamily="34" charset="0"/>
          </a:endParaRPr>
        </a:p>
      </dgm:t>
    </dgm:pt>
    <dgm:pt modelId="{D2D87EFD-9EC9-4B49-9A3C-A44888CB2D4F}" type="sibTrans" cxnId="{1FEDB36E-8B03-42A9-B6EF-BEAB6DBDA9E4}">
      <dgm:prSet/>
      <dgm:spPr/>
      <dgm:t>
        <a:bodyPr/>
        <a:lstStyle/>
        <a:p>
          <a:endParaRPr lang="en-US" sz="2400">
            <a:latin typeface="Arial Rounded MT Bold" panose="020F0704030504030204" pitchFamily="34" charset="0"/>
          </a:endParaRPr>
        </a:p>
      </dgm:t>
    </dgm:pt>
    <dgm:pt modelId="{845A2676-FD7C-48E6-AD8B-44A2D70F25CF}">
      <dgm:prSet phldrT="[Text]" custT="1"/>
      <dgm:spPr/>
      <dgm:t>
        <a:bodyPr/>
        <a:lstStyle/>
        <a:p>
          <a:r>
            <a:rPr lang="en-US" sz="2400" dirty="0">
              <a:latin typeface="Arial Rounded MT Bold" panose="020F0704030504030204" pitchFamily="34" charset="0"/>
            </a:rPr>
            <a:t>Technological and bringing new technology </a:t>
          </a:r>
        </a:p>
      </dgm:t>
    </dgm:pt>
    <dgm:pt modelId="{5A408832-E72E-4D5A-BF32-21CEB519E188}" type="parTrans" cxnId="{0B888D82-D8FE-4729-A79C-E7BD80753009}">
      <dgm:prSet/>
      <dgm:spPr/>
      <dgm:t>
        <a:bodyPr/>
        <a:lstStyle/>
        <a:p>
          <a:endParaRPr lang="en-US"/>
        </a:p>
      </dgm:t>
    </dgm:pt>
    <dgm:pt modelId="{F41BAC8E-C602-4264-B748-DB11B908C27B}" type="sibTrans" cxnId="{0B888D82-D8FE-4729-A79C-E7BD80753009}">
      <dgm:prSet/>
      <dgm:spPr/>
      <dgm:t>
        <a:bodyPr/>
        <a:lstStyle/>
        <a:p>
          <a:endParaRPr lang="en-US"/>
        </a:p>
      </dgm:t>
    </dgm:pt>
    <dgm:pt modelId="{CA16F381-0830-4A6E-ABAF-C8670DBC79C5}">
      <dgm:prSet phldrT="[Text]" custT="1"/>
      <dgm:spPr/>
      <dgm:t>
        <a:bodyPr/>
        <a:lstStyle/>
        <a:p>
          <a:r>
            <a:rPr lang="en-US" sz="2400" dirty="0">
              <a:latin typeface="Arial Rounded MT Bold" panose="020F0704030504030204" pitchFamily="34" charset="0"/>
            </a:rPr>
            <a:t>Economic: The inflation rate and purchasing power of consumers. </a:t>
          </a:r>
        </a:p>
      </dgm:t>
    </dgm:pt>
    <dgm:pt modelId="{0CE0F7CF-B939-4EE6-A09E-016E50F56ABD}" type="parTrans" cxnId="{BA002903-46B9-4865-B56C-B8856584EE1C}">
      <dgm:prSet/>
      <dgm:spPr/>
      <dgm:t>
        <a:bodyPr/>
        <a:lstStyle/>
        <a:p>
          <a:endParaRPr lang="en-US"/>
        </a:p>
      </dgm:t>
    </dgm:pt>
    <dgm:pt modelId="{B74CCA70-86E4-4166-A0D8-1D7DAAB7D9EC}" type="sibTrans" cxnId="{BA002903-46B9-4865-B56C-B8856584EE1C}">
      <dgm:prSet/>
      <dgm:spPr/>
      <dgm:t>
        <a:bodyPr/>
        <a:lstStyle/>
        <a:p>
          <a:endParaRPr lang="en-US"/>
        </a:p>
      </dgm:t>
    </dgm:pt>
    <dgm:pt modelId="{005F0ED6-11D2-4E92-A061-FE0E053C82E9}">
      <dgm:prSet phldrT="[Text]" custT="1"/>
      <dgm:spPr/>
      <dgm:t>
        <a:bodyPr/>
        <a:lstStyle/>
        <a:p>
          <a:r>
            <a:rPr lang="en-US" sz="2400" dirty="0">
              <a:latin typeface="Arial Rounded MT Bold" panose="020F0704030504030204" pitchFamily="34" charset="0"/>
            </a:rPr>
            <a:t>Environmental: Sustainability </a:t>
          </a:r>
        </a:p>
      </dgm:t>
    </dgm:pt>
    <dgm:pt modelId="{8D498A4B-1BC3-45A5-BD7E-AA648AE21E78}" type="parTrans" cxnId="{56AD7A6D-DF47-4FF7-9AC9-52DCD799A143}">
      <dgm:prSet/>
      <dgm:spPr/>
      <dgm:t>
        <a:bodyPr/>
        <a:lstStyle/>
        <a:p>
          <a:endParaRPr lang="en-US"/>
        </a:p>
      </dgm:t>
    </dgm:pt>
    <dgm:pt modelId="{98A8C9ED-41FB-4422-8721-83ADED01D5A6}" type="sibTrans" cxnId="{56AD7A6D-DF47-4FF7-9AC9-52DCD799A143}">
      <dgm:prSet/>
      <dgm:spPr/>
      <dgm:t>
        <a:bodyPr/>
        <a:lstStyle/>
        <a:p>
          <a:endParaRPr lang="en-US"/>
        </a:p>
      </dgm:t>
    </dgm:pt>
    <dgm:pt modelId="{43C1B099-B147-4EFF-A456-A89D00B52668}">
      <dgm:prSet phldrT="[Text]" custT="1"/>
      <dgm:spPr/>
      <dgm:t>
        <a:bodyPr/>
        <a:lstStyle/>
        <a:p>
          <a:r>
            <a:rPr lang="en-US" sz="2400" dirty="0">
              <a:latin typeface="Arial Rounded MT Bold" panose="020F0704030504030204" pitchFamily="34" charset="0"/>
            </a:rPr>
            <a:t>Legal: Legislative issues including phases, procedures, laws, and diverse legal obligations </a:t>
          </a:r>
        </a:p>
      </dgm:t>
    </dgm:pt>
    <dgm:pt modelId="{457FE3F0-1DDF-4CFE-8681-9CDE408EB682}" type="parTrans" cxnId="{81B1504F-267B-42B1-88E3-94FDB8D43CD1}">
      <dgm:prSet/>
      <dgm:spPr/>
      <dgm:t>
        <a:bodyPr/>
        <a:lstStyle/>
        <a:p>
          <a:endParaRPr lang="en-US"/>
        </a:p>
      </dgm:t>
    </dgm:pt>
    <dgm:pt modelId="{68BCB558-A62E-43AC-A80D-A8371D7AF998}" type="sibTrans" cxnId="{81B1504F-267B-42B1-88E3-94FDB8D43CD1}">
      <dgm:prSet/>
      <dgm:spPr/>
      <dgm:t>
        <a:bodyPr/>
        <a:lstStyle/>
        <a:p>
          <a:endParaRPr lang="en-US"/>
        </a:p>
      </dgm:t>
    </dgm:pt>
    <dgm:pt modelId="{F35284A0-26DF-41EC-BF72-170CC3CCC840}" type="pres">
      <dgm:prSet presAssocID="{EA1A478C-4BD9-47C9-B610-2619669A6B17}" presName="linear" presStyleCnt="0">
        <dgm:presLayoutVars>
          <dgm:animLvl val="lvl"/>
          <dgm:resizeHandles val="exact"/>
        </dgm:presLayoutVars>
      </dgm:prSet>
      <dgm:spPr/>
    </dgm:pt>
    <dgm:pt modelId="{53F59813-893F-454A-80CB-78434A8248C0}" type="pres">
      <dgm:prSet presAssocID="{9573593D-E922-42C2-83A9-80B3FE9D405C}" presName="parentText" presStyleLbl="node1" presStyleIdx="0" presStyleCnt="6" custScaleY="145234">
        <dgm:presLayoutVars>
          <dgm:chMax val="0"/>
          <dgm:bulletEnabled val="1"/>
        </dgm:presLayoutVars>
      </dgm:prSet>
      <dgm:spPr/>
    </dgm:pt>
    <dgm:pt modelId="{19FC5111-FA9C-4039-BB0E-FBEECCADF4DF}" type="pres">
      <dgm:prSet presAssocID="{7330F6C7-4A8F-4FBA-8600-84C5CFC4A2CD}" presName="spacer" presStyleCnt="0"/>
      <dgm:spPr/>
    </dgm:pt>
    <dgm:pt modelId="{8B8441DF-3A75-460D-820C-83DE68730840}" type="pres">
      <dgm:prSet presAssocID="{CA16F381-0830-4A6E-ABAF-C8670DBC79C5}" presName="parentText" presStyleLbl="node1" presStyleIdx="1" presStyleCnt="6">
        <dgm:presLayoutVars>
          <dgm:chMax val="0"/>
          <dgm:bulletEnabled val="1"/>
        </dgm:presLayoutVars>
      </dgm:prSet>
      <dgm:spPr/>
    </dgm:pt>
    <dgm:pt modelId="{5E064BCD-5AE5-49A3-AB19-9961BF02E244}" type="pres">
      <dgm:prSet presAssocID="{B74CCA70-86E4-4166-A0D8-1D7DAAB7D9EC}" presName="spacer" presStyleCnt="0"/>
      <dgm:spPr/>
    </dgm:pt>
    <dgm:pt modelId="{6CAF394B-405B-475B-AFD3-E0EC4ADF8389}" type="pres">
      <dgm:prSet presAssocID="{6E1C32AA-372F-4143-95B6-E7020F72B0F6}" presName="parentText" presStyleLbl="node1" presStyleIdx="2" presStyleCnt="6">
        <dgm:presLayoutVars>
          <dgm:chMax val="0"/>
          <dgm:bulletEnabled val="1"/>
        </dgm:presLayoutVars>
      </dgm:prSet>
      <dgm:spPr/>
    </dgm:pt>
    <dgm:pt modelId="{BC6A4B95-40EF-4110-9097-FDE9702AC5EB}" type="pres">
      <dgm:prSet presAssocID="{D2D87EFD-9EC9-4B49-9A3C-A44888CB2D4F}" presName="spacer" presStyleCnt="0"/>
      <dgm:spPr/>
    </dgm:pt>
    <dgm:pt modelId="{FABBC4DD-3DB1-43F9-AF75-FD0C64EC56FB}" type="pres">
      <dgm:prSet presAssocID="{845A2676-FD7C-48E6-AD8B-44A2D70F25CF}" presName="parentText" presStyleLbl="node1" presStyleIdx="3" presStyleCnt="6">
        <dgm:presLayoutVars>
          <dgm:chMax val="0"/>
          <dgm:bulletEnabled val="1"/>
        </dgm:presLayoutVars>
      </dgm:prSet>
      <dgm:spPr/>
    </dgm:pt>
    <dgm:pt modelId="{40336DCF-22DA-4BD4-BF85-051D658736B1}" type="pres">
      <dgm:prSet presAssocID="{F41BAC8E-C602-4264-B748-DB11B908C27B}" presName="spacer" presStyleCnt="0"/>
      <dgm:spPr/>
    </dgm:pt>
    <dgm:pt modelId="{A4DA1AD4-6B87-4184-AC7A-13D75D146D44}" type="pres">
      <dgm:prSet presAssocID="{005F0ED6-11D2-4E92-A061-FE0E053C82E9}" presName="parentText" presStyleLbl="node1" presStyleIdx="4" presStyleCnt="6">
        <dgm:presLayoutVars>
          <dgm:chMax val="0"/>
          <dgm:bulletEnabled val="1"/>
        </dgm:presLayoutVars>
      </dgm:prSet>
      <dgm:spPr/>
    </dgm:pt>
    <dgm:pt modelId="{FC7BC41F-CFFD-4D70-879D-EE6814214FA0}" type="pres">
      <dgm:prSet presAssocID="{98A8C9ED-41FB-4422-8721-83ADED01D5A6}" presName="spacer" presStyleCnt="0"/>
      <dgm:spPr/>
    </dgm:pt>
    <dgm:pt modelId="{2156B47A-5ACE-4A38-AD20-0CFD2FF7DAF5}" type="pres">
      <dgm:prSet presAssocID="{43C1B099-B147-4EFF-A456-A89D00B52668}" presName="parentText" presStyleLbl="node1" presStyleIdx="5" presStyleCnt="6">
        <dgm:presLayoutVars>
          <dgm:chMax val="0"/>
          <dgm:bulletEnabled val="1"/>
        </dgm:presLayoutVars>
      </dgm:prSet>
      <dgm:spPr/>
    </dgm:pt>
  </dgm:ptLst>
  <dgm:cxnLst>
    <dgm:cxn modelId="{BA002903-46B9-4865-B56C-B8856584EE1C}" srcId="{EA1A478C-4BD9-47C9-B610-2619669A6B17}" destId="{CA16F381-0830-4A6E-ABAF-C8670DBC79C5}" srcOrd="1" destOrd="0" parTransId="{0CE0F7CF-B939-4EE6-A09E-016E50F56ABD}" sibTransId="{B74CCA70-86E4-4166-A0D8-1D7DAAB7D9EC}"/>
    <dgm:cxn modelId="{D858E00B-0F0A-4EBD-87E4-90D87731B59B}" srcId="{EA1A478C-4BD9-47C9-B610-2619669A6B17}" destId="{9573593D-E922-42C2-83A9-80B3FE9D405C}" srcOrd="0" destOrd="0" parTransId="{EED8D508-C9FB-4FFC-8D8C-1770EF2728DC}" sibTransId="{7330F6C7-4A8F-4FBA-8600-84C5CFC4A2CD}"/>
    <dgm:cxn modelId="{060A1D10-A3DD-41F5-9FC9-BAEDFE866B63}" type="presOf" srcId="{43C1B099-B147-4EFF-A456-A89D00B52668}" destId="{2156B47A-5ACE-4A38-AD20-0CFD2FF7DAF5}" srcOrd="0" destOrd="0" presId="urn:microsoft.com/office/officeart/2005/8/layout/vList2"/>
    <dgm:cxn modelId="{9D4F7336-6294-4297-9B0D-23DA38A56CA0}" type="presOf" srcId="{845A2676-FD7C-48E6-AD8B-44A2D70F25CF}" destId="{FABBC4DD-3DB1-43F9-AF75-FD0C64EC56FB}" srcOrd="0" destOrd="0" presId="urn:microsoft.com/office/officeart/2005/8/layout/vList2"/>
    <dgm:cxn modelId="{BA9A583D-ADB9-4204-894D-F165B0D1E4F0}" type="presOf" srcId="{6E1C32AA-372F-4143-95B6-E7020F72B0F6}" destId="{6CAF394B-405B-475B-AFD3-E0EC4ADF8389}" srcOrd="0" destOrd="0" presId="urn:microsoft.com/office/officeart/2005/8/layout/vList2"/>
    <dgm:cxn modelId="{9B9B4960-3188-4BA3-8E35-9583A0B965A1}" type="presOf" srcId="{9573593D-E922-42C2-83A9-80B3FE9D405C}" destId="{53F59813-893F-454A-80CB-78434A8248C0}" srcOrd="0" destOrd="0" presId="urn:microsoft.com/office/officeart/2005/8/layout/vList2"/>
    <dgm:cxn modelId="{56AD7A6D-DF47-4FF7-9AC9-52DCD799A143}" srcId="{EA1A478C-4BD9-47C9-B610-2619669A6B17}" destId="{005F0ED6-11D2-4E92-A061-FE0E053C82E9}" srcOrd="4" destOrd="0" parTransId="{8D498A4B-1BC3-45A5-BD7E-AA648AE21E78}" sibTransId="{98A8C9ED-41FB-4422-8721-83ADED01D5A6}"/>
    <dgm:cxn modelId="{1FEDB36E-8B03-42A9-B6EF-BEAB6DBDA9E4}" srcId="{EA1A478C-4BD9-47C9-B610-2619669A6B17}" destId="{6E1C32AA-372F-4143-95B6-E7020F72B0F6}" srcOrd="2" destOrd="0" parTransId="{B29117FA-4583-400B-A404-7065FA874005}" sibTransId="{D2D87EFD-9EC9-4B49-9A3C-A44888CB2D4F}"/>
    <dgm:cxn modelId="{81B1504F-267B-42B1-88E3-94FDB8D43CD1}" srcId="{EA1A478C-4BD9-47C9-B610-2619669A6B17}" destId="{43C1B099-B147-4EFF-A456-A89D00B52668}" srcOrd="5" destOrd="0" parTransId="{457FE3F0-1DDF-4CFE-8681-9CDE408EB682}" sibTransId="{68BCB558-A62E-43AC-A80D-A8371D7AF998}"/>
    <dgm:cxn modelId="{C89E2977-8773-49F5-AA31-404E7FECED87}" type="presOf" srcId="{005F0ED6-11D2-4E92-A061-FE0E053C82E9}" destId="{A4DA1AD4-6B87-4184-AC7A-13D75D146D44}" srcOrd="0" destOrd="0" presId="urn:microsoft.com/office/officeart/2005/8/layout/vList2"/>
    <dgm:cxn modelId="{0B888D82-D8FE-4729-A79C-E7BD80753009}" srcId="{EA1A478C-4BD9-47C9-B610-2619669A6B17}" destId="{845A2676-FD7C-48E6-AD8B-44A2D70F25CF}" srcOrd="3" destOrd="0" parTransId="{5A408832-E72E-4D5A-BF32-21CEB519E188}" sibTransId="{F41BAC8E-C602-4264-B748-DB11B908C27B}"/>
    <dgm:cxn modelId="{E04AD39D-FC84-45AE-8C76-0B2784314A34}" type="presOf" srcId="{CA16F381-0830-4A6E-ABAF-C8670DBC79C5}" destId="{8B8441DF-3A75-460D-820C-83DE68730840}" srcOrd="0" destOrd="0" presId="urn:microsoft.com/office/officeart/2005/8/layout/vList2"/>
    <dgm:cxn modelId="{D72A7ACA-B1B2-49BC-93A5-3F22FE9B4423}" type="presOf" srcId="{EA1A478C-4BD9-47C9-B610-2619669A6B17}" destId="{F35284A0-26DF-41EC-BF72-170CC3CCC840}" srcOrd="0" destOrd="0" presId="urn:microsoft.com/office/officeart/2005/8/layout/vList2"/>
    <dgm:cxn modelId="{E57D7781-5597-4D54-B751-D54DC6B68B80}" type="presParOf" srcId="{F35284A0-26DF-41EC-BF72-170CC3CCC840}" destId="{53F59813-893F-454A-80CB-78434A8248C0}" srcOrd="0" destOrd="0" presId="urn:microsoft.com/office/officeart/2005/8/layout/vList2"/>
    <dgm:cxn modelId="{DCB251D2-D4E4-4F4C-A49C-925F0A442D27}" type="presParOf" srcId="{F35284A0-26DF-41EC-BF72-170CC3CCC840}" destId="{19FC5111-FA9C-4039-BB0E-FBEECCADF4DF}" srcOrd="1" destOrd="0" presId="urn:microsoft.com/office/officeart/2005/8/layout/vList2"/>
    <dgm:cxn modelId="{8C73F33D-47FB-4DB5-AC4E-091AB921382D}" type="presParOf" srcId="{F35284A0-26DF-41EC-BF72-170CC3CCC840}" destId="{8B8441DF-3A75-460D-820C-83DE68730840}" srcOrd="2" destOrd="0" presId="urn:microsoft.com/office/officeart/2005/8/layout/vList2"/>
    <dgm:cxn modelId="{E1F86B1F-DBF9-4E28-B7B8-A93BBF473F35}" type="presParOf" srcId="{F35284A0-26DF-41EC-BF72-170CC3CCC840}" destId="{5E064BCD-5AE5-49A3-AB19-9961BF02E244}" srcOrd="3" destOrd="0" presId="urn:microsoft.com/office/officeart/2005/8/layout/vList2"/>
    <dgm:cxn modelId="{1381FFF2-5146-4997-8A25-DF7AFE7BCE1B}" type="presParOf" srcId="{F35284A0-26DF-41EC-BF72-170CC3CCC840}" destId="{6CAF394B-405B-475B-AFD3-E0EC4ADF8389}" srcOrd="4" destOrd="0" presId="urn:microsoft.com/office/officeart/2005/8/layout/vList2"/>
    <dgm:cxn modelId="{0C1E207D-C47C-4A26-8D23-549AEFCC3A4B}" type="presParOf" srcId="{F35284A0-26DF-41EC-BF72-170CC3CCC840}" destId="{BC6A4B95-40EF-4110-9097-FDE9702AC5EB}" srcOrd="5" destOrd="0" presId="urn:microsoft.com/office/officeart/2005/8/layout/vList2"/>
    <dgm:cxn modelId="{A9A03C43-2046-4622-A3D0-05832F60B960}" type="presParOf" srcId="{F35284A0-26DF-41EC-BF72-170CC3CCC840}" destId="{FABBC4DD-3DB1-43F9-AF75-FD0C64EC56FB}" srcOrd="6" destOrd="0" presId="urn:microsoft.com/office/officeart/2005/8/layout/vList2"/>
    <dgm:cxn modelId="{8F3675C9-BB2E-4943-A067-3F16FE902E98}" type="presParOf" srcId="{F35284A0-26DF-41EC-BF72-170CC3CCC840}" destId="{40336DCF-22DA-4BD4-BF85-051D658736B1}" srcOrd="7" destOrd="0" presId="urn:microsoft.com/office/officeart/2005/8/layout/vList2"/>
    <dgm:cxn modelId="{44B2F607-7CF9-4062-8495-2D03A2032ABD}" type="presParOf" srcId="{F35284A0-26DF-41EC-BF72-170CC3CCC840}" destId="{A4DA1AD4-6B87-4184-AC7A-13D75D146D44}" srcOrd="8" destOrd="0" presId="urn:microsoft.com/office/officeart/2005/8/layout/vList2"/>
    <dgm:cxn modelId="{A6DD2DD8-46FF-49DB-BA12-FB6756776E86}" type="presParOf" srcId="{F35284A0-26DF-41EC-BF72-170CC3CCC840}" destId="{FC7BC41F-CFFD-4D70-879D-EE6814214FA0}" srcOrd="9" destOrd="0" presId="urn:microsoft.com/office/officeart/2005/8/layout/vList2"/>
    <dgm:cxn modelId="{08462681-0BF9-4A19-9E1D-A424DF7C2FB0}" type="presParOf" srcId="{F35284A0-26DF-41EC-BF72-170CC3CCC840}" destId="{2156B47A-5ACE-4A38-AD20-0CFD2FF7DAF5}"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59813-893F-454A-80CB-78434A8248C0}">
      <dsp:nvSpPr>
        <dsp:cNvPr id="0" name=""/>
        <dsp:cNvSpPr/>
      </dsp:nvSpPr>
      <dsp:spPr>
        <a:xfrm>
          <a:off x="0" y="331486"/>
          <a:ext cx="3600400" cy="1216800"/>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Digital marketing agency</a:t>
          </a:r>
        </a:p>
      </dsp:txBody>
      <dsp:txXfrm>
        <a:off x="59399" y="390885"/>
        <a:ext cx="3481602" cy="1098002"/>
      </dsp:txXfrm>
    </dsp:sp>
    <dsp:sp modelId="{FB4F619A-15DD-4E70-B64A-1FD4B9FBE8A1}">
      <dsp:nvSpPr>
        <dsp:cNvPr id="0" name=""/>
        <dsp:cNvSpPr/>
      </dsp:nvSpPr>
      <dsp:spPr>
        <a:xfrm>
          <a:off x="0" y="1735487"/>
          <a:ext cx="3600400" cy="1216800"/>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SEO</a:t>
          </a:r>
        </a:p>
      </dsp:txBody>
      <dsp:txXfrm>
        <a:off x="59399" y="1794886"/>
        <a:ext cx="3481602" cy="1098002"/>
      </dsp:txXfrm>
    </dsp:sp>
    <dsp:sp modelId="{6CAF394B-405B-475B-AFD3-E0EC4ADF8389}">
      <dsp:nvSpPr>
        <dsp:cNvPr id="0" name=""/>
        <dsp:cNvSpPr/>
      </dsp:nvSpPr>
      <dsp:spPr>
        <a:xfrm>
          <a:off x="0" y="3139487"/>
          <a:ext cx="3600400" cy="1216800"/>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Social media marketing</a:t>
          </a:r>
        </a:p>
      </dsp:txBody>
      <dsp:txXfrm>
        <a:off x="59399" y="3198886"/>
        <a:ext cx="3481602" cy="1098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59813-893F-454A-80CB-78434A8248C0}">
      <dsp:nvSpPr>
        <dsp:cNvPr id="0" name=""/>
        <dsp:cNvSpPr/>
      </dsp:nvSpPr>
      <dsp:spPr>
        <a:xfrm>
          <a:off x="0" y="187470"/>
          <a:ext cx="8435280" cy="1216800"/>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Brains Marketing, </a:t>
          </a:r>
          <a:r>
            <a:rPr lang="en-US" sz="2400" kern="1200" dirty="0" err="1">
              <a:latin typeface="Arial Rounded MT Bold" panose="020F0704030504030204" pitchFamily="34" charset="0"/>
            </a:rPr>
            <a:t>Tiga</a:t>
          </a:r>
          <a:r>
            <a:rPr lang="en-US" sz="2400" kern="1200" dirty="0">
              <a:latin typeface="Arial Rounded MT Bold" panose="020F0704030504030204" pitchFamily="34" charset="0"/>
            </a:rPr>
            <a:t> Creative Marketing, CEEK, Reflect Digital</a:t>
          </a:r>
        </a:p>
      </dsp:txBody>
      <dsp:txXfrm>
        <a:off x="59399" y="246869"/>
        <a:ext cx="8316482" cy="1098002"/>
      </dsp:txXfrm>
    </dsp:sp>
    <dsp:sp modelId="{FB4F619A-15DD-4E70-B64A-1FD4B9FBE8A1}">
      <dsp:nvSpPr>
        <dsp:cNvPr id="0" name=""/>
        <dsp:cNvSpPr/>
      </dsp:nvSpPr>
      <dsp:spPr>
        <a:xfrm>
          <a:off x="0" y="1591471"/>
          <a:ext cx="8435280" cy="1216800"/>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It also considers competitor analysis for ensuring appropriate evaluation </a:t>
          </a:r>
        </a:p>
      </dsp:txBody>
      <dsp:txXfrm>
        <a:off x="59399" y="1650870"/>
        <a:ext cx="8316482" cy="1098002"/>
      </dsp:txXfrm>
    </dsp:sp>
    <dsp:sp modelId="{6CAF394B-405B-475B-AFD3-E0EC4ADF8389}">
      <dsp:nvSpPr>
        <dsp:cNvPr id="0" name=""/>
        <dsp:cNvSpPr/>
      </dsp:nvSpPr>
      <dsp:spPr>
        <a:xfrm>
          <a:off x="0" y="2995471"/>
          <a:ext cx="8435280" cy="1216800"/>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latin typeface="Arial Rounded MT Bold" panose="020F0704030504030204" pitchFamily="34" charset="0"/>
            </a:rPr>
            <a:t>Customers: </a:t>
          </a:r>
          <a:r>
            <a:rPr lang="en-US" sz="2400" kern="1200" dirty="0">
              <a:latin typeface="Arial Rounded MT Bold" panose="020F0704030504030204" pitchFamily="34" charset="0"/>
            </a:rPr>
            <a:t>Small, medium, and large organizations are the customers of this business. </a:t>
          </a:r>
        </a:p>
      </dsp:txBody>
      <dsp:txXfrm>
        <a:off x="59399" y="3054870"/>
        <a:ext cx="8316482" cy="1098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59813-893F-454A-80CB-78434A8248C0}">
      <dsp:nvSpPr>
        <dsp:cNvPr id="0" name=""/>
        <dsp:cNvSpPr/>
      </dsp:nvSpPr>
      <dsp:spPr>
        <a:xfrm>
          <a:off x="0" y="1765"/>
          <a:ext cx="7602363" cy="1055585"/>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Political: The changes in political conditions, new legislative issues, business formulation procedures, etc. </a:t>
          </a:r>
        </a:p>
      </dsp:txBody>
      <dsp:txXfrm>
        <a:off x="51529" y="53294"/>
        <a:ext cx="7499305" cy="952527"/>
      </dsp:txXfrm>
    </dsp:sp>
    <dsp:sp modelId="{8B8441DF-3A75-460D-820C-83DE68730840}">
      <dsp:nvSpPr>
        <dsp:cNvPr id="0" name=""/>
        <dsp:cNvSpPr/>
      </dsp:nvSpPr>
      <dsp:spPr>
        <a:xfrm>
          <a:off x="0" y="1065633"/>
          <a:ext cx="7602363" cy="726816"/>
        </a:xfrm>
        <a:prstGeom prst="roundRect">
          <a:avLst/>
        </a:prstGeom>
        <a:gradFill rotWithShape="0">
          <a:gsLst>
            <a:gs pos="0">
              <a:schemeClr val="accent4">
                <a:hueOff val="-892954"/>
                <a:satOff val="5380"/>
                <a:lumOff val="431"/>
                <a:alphaOff val="0"/>
                <a:shade val="51000"/>
                <a:satMod val="130000"/>
              </a:schemeClr>
            </a:gs>
            <a:gs pos="80000">
              <a:schemeClr val="accent4">
                <a:hueOff val="-892954"/>
                <a:satOff val="5380"/>
                <a:lumOff val="431"/>
                <a:alphaOff val="0"/>
                <a:shade val="93000"/>
                <a:satMod val="130000"/>
              </a:schemeClr>
            </a:gs>
            <a:gs pos="100000">
              <a:schemeClr val="accent4">
                <a:hueOff val="-892954"/>
                <a:satOff val="5380"/>
                <a:lumOff val="43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Economic: The inflation rate and purchasing power of consumers. </a:t>
          </a:r>
        </a:p>
      </dsp:txBody>
      <dsp:txXfrm>
        <a:off x="35480" y="1101113"/>
        <a:ext cx="7531403" cy="655856"/>
      </dsp:txXfrm>
    </dsp:sp>
    <dsp:sp modelId="{6CAF394B-405B-475B-AFD3-E0EC4ADF8389}">
      <dsp:nvSpPr>
        <dsp:cNvPr id="0" name=""/>
        <dsp:cNvSpPr/>
      </dsp:nvSpPr>
      <dsp:spPr>
        <a:xfrm>
          <a:off x="0" y="1800732"/>
          <a:ext cx="7602363" cy="726816"/>
        </a:xfrm>
        <a:prstGeom prst="roundRect">
          <a:avLst/>
        </a:prstGeom>
        <a:gradFill rotWithShape="0">
          <a:gsLst>
            <a:gs pos="0">
              <a:schemeClr val="accent4">
                <a:hueOff val="-1785908"/>
                <a:satOff val="10760"/>
                <a:lumOff val="862"/>
                <a:alphaOff val="0"/>
                <a:shade val="51000"/>
                <a:satMod val="130000"/>
              </a:schemeClr>
            </a:gs>
            <a:gs pos="80000">
              <a:schemeClr val="accent4">
                <a:hueOff val="-1785908"/>
                <a:satOff val="10760"/>
                <a:lumOff val="862"/>
                <a:alphaOff val="0"/>
                <a:shade val="93000"/>
                <a:satMod val="130000"/>
              </a:schemeClr>
            </a:gs>
            <a:gs pos="100000">
              <a:schemeClr val="accent4">
                <a:hueOff val="-1785908"/>
                <a:satOff val="10760"/>
                <a:lumOff val="86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latin typeface="Arial Rounded MT Bold" panose="020F0704030504030204" pitchFamily="34" charset="0"/>
            </a:rPr>
            <a:t>Social: Norms, social values, guidelines, and a diverse workforce. </a:t>
          </a:r>
          <a:endParaRPr lang="en-US" sz="2400" kern="1200" dirty="0">
            <a:latin typeface="Arial Rounded MT Bold" panose="020F0704030504030204" pitchFamily="34" charset="0"/>
          </a:endParaRPr>
        </a:p>
      </dsp:txBody>
      <dsp:txXfrm>
        <a:off x="35480" y="1836212"/>
        <a:ext cx="7531403" cy="655856"/>
      </dsp:txXfrm>
    </dsp:sp>
    <dsp:sp modelId="{FABBC4DD-3DB1-43F9-AF75-FD0C64EC56FB}">
      <dsp:nvSpPr>
        <dsp:cNvPr id="0" name=""/>
        <dsp:cNvSpPr/>
      </dsp:nvSpPr>
      <dsp:spPr>
        <a:xfrm>
          <a:off x="0" y="2535832"/>
          <a:ext cx="7602363" cy="726816"/>
        </a:xfrm>
        <a:prstGeom prst="roundRect">
          <a:avLst/>
        </a:prstGeom>
        <a:gradFill rotWithShape="0">
          <a:gsLst>
            <a:gs pos="0">
              <a:schemeClr val="accent4">
                <a:hueOff val="-2678862"/>
                <a:satOff val="16139"/>
                <a:lumOff val="1294"/>
                <a:alphaOff val="0"/>
                <a:shade val="51000"/>
                <a:satMod val="130000"/>
              </a:schemeClr>
            </a:gs>
            <a:gs pos="80000">
              <a:schemeClr val="accent4">
                <a:hueOff val="-2678862"/>
                <a:satOff val="16139"/>
                <a:lumOff val="1294"/>
                <a:alphaOff val="0"/>
                <a:shade val="93000"/>
                <a:satMod val="130000"/>
              </a:schemeClr>
            </a:gs>
            <a:gs pos="100000">
              <a:schemeClr val="accent4">
                <a:hueOff val="-2678862"/>
                <a:satOff val="16139"/>
                <a:lumOff val="129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Technological and bringing new technology </a:t>
          </a:r>
        </a:p>
      </dsp:txBody>
      <dsp:txXfrm>
        <a:off x="35480" y="2571312"/>
        <a:ext cx="7531403" cy="655856"/>
      </dsp:txXfrm>
    </dsp:sp>
    <dsp:sp modelId="{A4DA1AD4-6B87-4184-AC7A-13D75D146D44}">
      <dsp:nvSpPr>
        <dsp:cNvPr id="0" name=""/>
        <dsp:cNvSpPr/>
      </dsp:nvSpPr>
      <dsp:spPr>
        <a:xfrm>
          <a:off x="0" y="3270932"/>
          <a:ext cx="7602363" cy="726816"/>
        </a:xfrm>
        <a:prstGeom prst="roundRect">
          <a:avLst/>
        </a:prstGeom>
        <a:gradFill rotWithShape="0">
          <a:gsLst>
            <a:gs pos="0">
              <a:schemeClr val="accent4">
                <a:hueOff val="-3571816"/>
                <a:satOff val="21519"/>
                <a:lumOff val="1725"/>
                <a:alphaOff val="0"/>
                <a:shade val="51000"/>
                <a:satMod val="130000"/>
              </a:schemeClr>
            </a:gs>
            <a:gs pos="80000">
              <a:schemeClr val="accent4">
                <a:hueOff val="-3571816"/>
                <a:satOff val="21519"/>
                <a:lumOff val="1725"/>
                <a:alphaOff val="0"/>
                <a:shade val="93000"/>
                <a:satMod val="130000"/>
              </a:schemeClr>
            </a:gs>
            <a:gs pos="100000">
              <a:schemeClr val="accent4">
                <a:hueOff val="-3571816"/>
                <a:satOff val="21519"/>
                <a:lumOff val="172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Environmental: Sustainability </a:t>
          </a:r>
        </a:p>
      </dsp:txBody>
      <dsp:txXfrm>
        <a:off x="35480" y="3306412"/>
        <a:ext cx="7531403" cy="655856"/>
      </dsp:txXfrm>
    </dsp:sp>
    <dsp:sp modelId="{2156B47A-5ACE-4A38-AD20-0CFD2FF7DAF5}">
      <dsp:nvSpPr>
        <dsp:cNvPr id="0" name=""/>
        <dsp:cNvSpPr/>
      </dsp:nvSpPr>
      <dsp:spPr>
        <a:xfrm>
          <a:off x="0" y="4006031"/>
          <a:ext cx="7602363" cy="726816"/>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Rounded MT Bold" panose="020F0704030504030204" pitchFamily="34" charset="0"/>
            </a:rPr>
            <a:t>Legal: Legislative issues including phases, procedures, laws, and diverse legal obligations </a:t>
          </a:r>
        </a:p>
      </dsp:txBody>
      <dsp:txXfrm>
        <a:off x="35480" y="4041511"/>
        <a:ext cx="7531403" cy="6558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790A5146-E25A-47EF-B5E0-355CE1759A0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atin typeface="Arial" panose="020B0604020202020204" pitchFamily="34" charset="0"/>
                <a:ea typeface="+mn-ea"/>
                <a:cs typeface="+mn-cs"/>
              </a:defRPr>
            </a:lvl1pPr>
          </a:lstStyle>
          <a:p>
            <a:pPr>
              <a:defRPr/>
            </a:pPr>
            <a:endParaRPr lang="en-US" altLang="en-US"/>
          </a:p>
        </p:txBody>
      </p:sp>
      <p:sp>
        <p:nvSpPr>
          <p:cNvPr id="72707" name="Rectangle 3">
            <a:extLst>
              <a:ext uri="{FF2B5EF4-FFF2-40B4-BE49-F238E27FC236}">
                <a16:creationId xmlns:a16="http://schemas.microsoft.com/office/drawing/2014/main" id="{14A539CC-911B-44DF-982C-B6A31952EC74}"/>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atin typeface="Arial" panose="020B0604020202020204" pitchFamily="34" charset="0"/>
                <a:ea typeface="+mn-ea"/>
                <a:cs typeface="+mn-cs"/>
              </a:defRPr>
            </a:lvl1pPr>
          </a:lstStyle>
          <a:p>
            <a:pPr>
              <a:defRPr/>
            </a:pPr>
            <a:endParaRPr lang="en-US" altLang="en-US"/>
          </a:p>
        </p:txBody>
      </p:sp>
      <p:sp>
        <p:nvSpPr>
          <p:cNvPr id="72708" name="Rectangle 4">
            <a:extLst>
              <a:ext uri="{FF2B5EF4-FFF2-40B4-BE49-F238E27FC236}">
                <a16:creationId xmlns:a16="http://schemas.microsoft.com/office/drawing/2014/main" id="{95363560-E222-4FF5-B339-BE37D56AEB49}"/>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atin typeface="Arial" panose="020B0604020202020204" pitchFamily="34" charset="0"/>
                <a:ea typeface="+mn-ea"/>
                <a:cs typeface="+mn-cs"/>
              </a:defRPr>
            </a:lvl1pPr>
          </a:lstStyle>
          <a:p>
            <a:pPr>
              <a:defRPr/>
            </a:pPr>
            <a:endParaRPr lang="en-US" altLang="en-US"/>
          </a:p>
        </p:txBody>
      </p:sp>
      <p:sp>
        <p:nvSpPr>
          <p:cNvPr id="72709" name="Rectangle 5">
            <a:extLst>
              <a:ext uri="{FF2B5EF4-FFF2-40B4-BE49-F238E27FC236}">
                <a16:creationId xmlns:a16="http://schemas.microsoft.com/office/drawing/2014/main" id="{D7112B1E-7D23-455B-8BF5-59A7A3BBC8BC}"/>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70228F7F-D705-4E12-8B49-02437FD779C3}"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E75D708-EFC7-40FB-8D3E-48D0969117AF}"/>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atin typeface="Arial" panose="020B0604020202020204" pitchFamily="34" charset="0"/>
                <a:ea typeface="+mn-ea"/>
                <a:cs typeface="+mn-cs"/>
              </a:defRPr>
            </a:lvl1pPr>
          </a:lstStyle>
          <a:p>
            <a:pPr>
              <a:defRPr/>
            </a:pPr>
            <a:endParaRPr lang="en-US" altLang="en-US"/>
          </a:p>
        </p:txBody>
      </p:sp>
      <p:sp>
        <p:nvSpPr>
          <p:cNvPr id="45059" name="Rectangle 3">
            <a:extLst>
              <a:ext uri="{FF2B5EF4-FFF2-40B4-BE49-F238E27FC236}">
                <a16:creationId xmlns:a16="http://schemas.microsoft.com/office/drawing/2014/main" id="{88397E95-8306-4C2E-AEF3-78858D80FFC9}"/>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atin typeface="Arial" panose="020B0604020202020204" pitchFamily="34" charset="0"/>
                <a:ea typeface="+mn-ea"/>
                <a:cs typeface="+mn-cs"/>
              </a:defRPr>
            </a:lvl1pPr>
          </a:lstStyle>
          <a:p>
            <a:pPr>
              <a:defRPr/>
            </a:pPr>
            <a:endParaRPr lang="en-US" altLang="en-US"/>
          </a:p>
        </p:txBody>
      </p:sp>
      <p:sp>
        <p:nvSpPr>
          <p:cNvPr id="13316" name="Rectangle 4">
            <a:extLst>
              <a:ext uri="{FF2B5EF4-FFF2-40B4-BE49-F238E27FC236}">
                <a16:creationId xmlns:a16="http://schemas.microsoft.com/office/drawing/2014/main" id="{A70074BA-2CCE-4543-8187-2DE017052972}"/>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53424BB8-AD2C-4593-BD55-9728294E602B}"/>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375C723B-5AD8-491F-A43C-CDC7B3BB3E09}"/>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atin typeface="Arial" panose="020B0604020202020204" pitchFamily="34" charset="0"/>
                <a:ea typeface="+mn-ea"/>
                <a:cs typeface="+mn-cs"/>
              </a:defRPr>
            </a:lvl1pPr>
          </a:lstStyle>
          <a:p>
            <a:pPr>
              <a:defRPr/>
            </a:pPr>
            <a:endParaRPr lang="en-US" altLang="en-US"/>
          </a:p>
        </p:txBody>
      </p:sp>
      <p:sp>
        <p:nvSpPr>
          <p:cNvPr id="45063" name="Rectangle 7">
            <a:extLst>
              <a:ext uri="{FF2B5EF4-FFF2-40B4-BE49-F238E27FC236}">
                <a16:creationId xmlns:a16="http://schemas.microsoft.com/office/drawing/2014/main" id="{A368700C-D4C5-4B49-99EF-8B263F8A9F37}"/>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97E94658-DB2E-4633-BC3A-49A08664E91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a:extLst>
              <a:ext uri="{FF2B5EF4-FFF2-40B4-BE49-F238E27FC236}">
                <a16:creationId xmlns:a16="http://schemas.microsoft.com/office/drawing/2014/main" id="{2204D1DC-F10D-4F23-899F-A31D1988A6B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D96BD107-1060-4D65-83D1-7BBCA5514CF1}" type="slidenum">
              <a:rPr lang="en-US" altLang="en-US" smtClean="0"/>
              <a:pPr/>
              <a:t>3</a:t>
            </a:fld>
            <a:endParaRPr lang="en-US" altLang="en-US"/>
          </a:p>
        </p:txBody>
      </p:sp>
      <p:sp>
        <p:nvSpPr>
          <p:cNvPr id="17410" name="Rectangle 2">
            <a:extLst>
              <a:ext uri="{FF2B5EF4-FFF2-40B4-BE49-F238E27FC236}">
                <a16:creationId xmlns:a16="http://schemas.microsoft.com/office/drawing/2014/main" id="{3E39DF90-0869-42C6-9DFC-6B1188DE5CA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3E255DCE-9D59-46BB-BEF9-EB132C665800}"/>
              </a:ext>
            </a:extLst>
          </p:cNvPr>
          <p:cNvSpPr>
            <a:spLocks noGrp="1" noChangeArrowheads="1"/>
          </p:cNvSpPr>
          <p:nvPr>
            <p:ph type="body" idx="1"/>
          </p:nvPr>
        </p:nvSpPr>
        <p:spPr/>
        <p:txBody>
          <a:bodyPr/>
          <a:lstStyle/>
          <a:p>
            <a:pPr eaLnBrk="1" hangingPunct="1">
              <a:defRPr/>
            </a:pPr>
            <a:endParaRPr lang="en-US">
              <a:latin typeface="Arial" charset="0"/>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a:extLst>
              <a:ext uri="{FF2B5EF4-FFF2-40B4-BE49-F238E27FC236}">
                <a16:creationId xmlns:a16="http://schemas.microsoft.com/office/drawing/2014/main" id="{2FC2BD7D-39F1-4EC2-98DB-287351EA623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023E3A66-A596-46B1-B015-11C5E70D549C}" type="slidenum">
              <a:rPr lang="en-US" altLang="en-US" smtClean="0"/>
              <a:pPr/>
              <a:t>4</a:t>
            </a:fld>
            <a:endParaRPr lang="en-US" altLang="en-US"/>
          </a:p>
        </p:txBody>
      </p:sp>
      <p:sp>
        <p:nvSpPr>
          <p:cNvPr id="19458" name="Rectangle 2">
            <a:extLst>
              <a:ext uri="{FF2B5EF4-FFF2-40B4-BE49-F238E27FC236}">
                <a16:creationId xmlns:a16="http://schemas.microsoft.com/office/drawing/2014/main" id="{C1AF77D0-C23C-492D-914A-9FBB009242A8}"/>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A9B2F54C-7213-473F-926F-00F74335777F}"/>
              </a:ext>
            </a:extLst>
          </p:cNvPr>
          <p:cNvSpPr>
            <a:spLocks noGrp="1" noChangeArrowheads="1"/>
          </p:cNvSpPr>
          <p:nvPr>
            <p:ph type="body" idx="1"/>
          </p:nvPr>
        </p:nvSpPr>
        <p:spPr/>
        <p:txBody>
          <a:bodyPr/>
          <a:lstStyle/>
          <a:p>
            <a:pPr eaLnBrk="1" hangingPunct="1">
              <a:defRPr/>
            </a:pPr>
            <a:r>
              <a:rPr lang="en-US" dirty="0">
                <a:latin typeface="Arial" charset="0"/>
                <a:cs typeface="+mn-cs"/>
              </a:rPr>
              <a:t>The business plan is such a plan that envisages lots of business-related issues of the business (</a:t>
            </a:r>
            <a:r>
              <a:rPr lang="en-US" dirty="0" err="1">
                <a:latin typeface="Arial" charset="0"/>
                <a:cs typeface="+mn-cs"/>
              </a:rPr>
              <a:t>Maravilhas</a:t>
            </a:r>
            <a:r>
              <a:rPr lang="en-US" dirty="0">
                <a:latin typeface="Arial" charset="0"/>
                <a:cs typeface="+mn-cs"/>
              </a:rPr>
              <a:t>, 2019). A business plan considering digital marketing and advertising service business, named Infinity Marketing has been prepared. Now, the overall summary of such a business plan is going to be presented in this presentation. This presentation will discuss the concept of business description, products and services, management, marketing, and technology of a business, named Infinity Marketing.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a:extLst>
              <a:ext uri="{FF2B5EF4-FFF2-40B4-BE49-F238E27FC236}">
                <a16:creationId xmlns:a16="http://schemas.microsoft.com/office/drawing/2014/main" id="{712AB449-7AE3-4D7E-8CBF-2437B7C81C8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DB5D8E97-FD5A-4D3F-8A86-CE0F5C4E72BE}" type="slidenum">
              <a:rPr lang="en-US" altLang="en-US" smtClean="0"/>
              <a:pPr/>
              <a:t>5</a:t>
            </a:fld>
            <a:endParaRPr lang="en-US" altLang="en-US"/>
          </a:p>
        </p:txBody>
      </p:sp>
      <p:sp>
        <p:nvSpPr>
          <p:cNvPr id="21506" name="Rectangle 2">
            <a:extLst>
              <a:ext uri="{FF2B5EF4-FFF2-40B4-BE49-F238E27FC236}">
                <a16:creationId xmlns:a16="http://schemas.microsoft.com/office/drawing/2014/main" id="{DB18CC46-016A-41E6-AC84-79E38894396B}"/>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A170BAA-3937-4D4A-A4C9-5F7EBBBE7808}"/>
              </a:ext>
            </a:extLst>
          </p:cNvPr>
          <p:cNvSpPr>
            <a:spLocks noGrp="1" noChangeArrowheads="1"/>
          </p:cNvSpPr>
          <p:nvPr>
            <p:ph type="body" idx="1"/>
          </p:nvPr>
        </p:nvSpPr>
        <p:spPr/>
        <p:txBody>
          <a:bodyPr/>
          <a:lstStyle/>
          <a:p>
            <a:pPr eaLnBrk="1" hangingPunct="1">
              <a:defRPr/>
            </a:pPr>
            <a:r>
              <a:rPr lang="en-US" dirty="0">
                <a:latin typeface="Arial" charset="0"/>
                <a:cs typeface="+mn-cs"/>
              </a:rPr>
              <a:t>In 1996, Infinity Marketing has been formed by some key people whose dedication still inspires the employees in this business. As a result, unity is found in the field of providing services to the targeted customers. Its 26 years of journey in the digital marketing and advertising service sector has become an inspiring issue for exploring the entire market. It has some dedicated key leaders in the top-level management who have been leading the entire business toward the ultimate goals of the business. Initially, it started its journey with few services but now it has a great range of services that attract lots of potential clients for this small private limited business (</a:t>
            </a:r>
            <a:r>
              <a:rPr lang="en-US" dirty="0" err="1">
                <a:latin typeface="Arial" charset="0"/>
                <a:cs typeface="+mn-cs"/>
              </a:rPr>
              <a:t>Maravilhas</a:t>
            </a:r>
            <a:r>
              <a:rPr lang="en-US" dirty="0">
                <a:latin typeface="Arial" charset="0"/>
                <a:cs typeface="+mn-cs"/>
              </a:rPr>
              <a:t>, 2019). The leaders in the management always keep inspiring the employees toward the ultimate goals of the business and for this, the leaders prioritize several impactful issues that can help accelerate the existing performance and develop the growth of the performance.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a:extLst>
              <a:ext uri="{FF2B5EF4-FFF2-40B4-BE49-F238E27FC236}">
                <a16:creationId xmlns:a16="http://schemas.microsoft.com/office/drawing/2014/main" id="{2173DBEE-753E-49F8-A133-DBBE8892CF7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C87C9658-EA81-4F68-B039-EBF735E175BE}" type="slidenum">
              <a:rPr lang="en-US" altLang="en-US" smtClean="0"/>
              <a:pPr/>
              <a:t>6</a:t>
            </a:fld>
            <a:endParaRPr lang="en-US" altLang="en-US"/>
          </a:p>
        </p:txBody>
      </p:sp>
      <p:sp>
        <p:nvSpPr>
          <p:cNvPr id="23554" name="Rectangle 2">
            <a:extLst>
              <a:ext uri="{FF2B5EF4-FFF2-40B4-BE49-F238E27FC236}">
                <a16:creationId xmlns:a16="http://schemas.microsoft.com/office/drawing/2014/main" id="{F79DCF69-CE2E-4717-B598-9FEF83E9D5EB}"/>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FF0854E4-EA36-490F-AB51-4D883E657A46}"/>
              </a:ext>
            </a:extLst>
          </p:cNvPr>
          <p:cNvSpPr>
            <a:spLocks noGrp="1" noChangeArrowheads="1"/>
          </p:cNvSpPr>
          <p:nvPr>
            <p:ph type="body" idx="1"/>
          </p:nvPr>
        </p:nvSpPr>
        <p:spPr/>
        <p:txBody>
          <a:bodyPr/>
          <a:lstStyle/>
          <a:p>
            <a:pPr eaLnBrk="1" hangingPunct="1">
              <a:defRPr/>
            </a:pPr>
            <a:r>
              <a:rPr lang="en-US" dirty="0">
                <a:latin typeface="Arial" charset="0"/>
                <a:cs typeface="+mn-cs"/>
              </a:rPr>
              <a:t>This digital marketing and advertising service business aims at ensuring 100% quality and effectiveness in the services considering the existing needs and demands of the customers that can help obtain loyalty. That means it also aims at obtaining customer loyalty through effective services to the customers and a market position that can make a difference from others in the market. </a:t>
            </a:r>
          </a:p>
          <a:p>
            <a:pPr eaLnBrk="1" hangingPunct="1">
              <a:defRPr/>
            </a:pPr>
            <a:r>
              <a:rPr lang="en-US" dirty="0">
                <a:latin typeface="Arial" charset="0"/>
                <a:cs typeface="+mn-cs"/>
              </a:rPr>
              <a:t>Its objectives include increasing sales turnover, raising brand awareness, and obtaining a lucrative position in the market that can help draw the attention of potential customers for the business. Its objective makes it focus on enhancing the operation in divergent fields of digital marketing services.</a:t>
            </a:r>
          </a:p>
          <a:p>
            <a:pPr eaLnBrk="1" hangingPunct="1">
              <a:defRPr/>
            </a:pPr>
            <a:endParaRPr lang="en-US" dirty="0">
              <a:latin typeface="Arial" charset="0"/>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Vision: The business has a vision that will make it the number-one brand in the sector that will help obtain a majority share in the market. In the long run, this business will pave the way for obtaining several learning skills and potential experiences. </a:t>
            </a:r>
          </a:p>
          <a:p>
            <a:r>
              <a:rPr lang="en-US" dirty="0"/>
              <a:t>Mission: Its mission is to form a unified and diversified workforce in the same workplace where different people having diversity will keep working simultaneously at the end of the day. In the mission statement, Infinity Marketing will focus on being the leading brand in the sector and will be considered a role model for other businesses. Besides, this business will keep increasing the productivity and profitability of the business as well as raising brand awareness </a:t>
            </a:r>
          </a:p>
          <a:p>
            <a:endParaRPr lang="en-US" dirty="0"/>
          </a:p>
        </p:txBody>
      </p:sp>
      <p:sp>
        <p:nvSpPr>
          <p:cNvPr id="4" name="Slide Number Placeholder 3"/>
          <p:cNvSpPr>
            <a:spLocks noGrp="1"/>
          </p:cNvSpPr>
          <p:nvPr>
            <p:ph type="sldNum" sz="quarter" idx="5"/>
          </p:nvPr>
        </p:nvSpPr>
        <p:spPr/>
        <p:txBody>
          <a:bodyPr/>
          <a:lstStyle/>
          <a:p>
            <a:pPr>
              <a:defRPr/>
            </a:pPr>
            <a:fld id="{97E94658-DB2E-4633-BC3A-49A08664E912}" type="slidenum">
              <a:rPr lang="en-US" altLang="en-US" smtClean="0"/>
              <a:pPr>
                <a:defRPr/>
              </a:pPr>
              <a:t>7</a:t>
            </a:fld>
            <a:endParaRPr lang="en-US" altLang="en-US"/>
          </a:p>
        </p:txBody>
      </p:sp>
    </p:spTree>
    <p:extLst>
      <p:ext uri="{BB962C8B-B14F-4D97-AF65-F5344CB8AC3E}">
        <p14:creationId xmlns:p14="http://schemas.microsoft.com/office/powerpoint/2010/main" val="2555633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a:extLst>
              <a:ext uri="{FF2B5EF4-FFF2-40B4-BE49-F238E27FC236}">
                <a16:creationId xmlns:a16="http://schemas.microsoft.com/office/drawing/2014/main" id="{A6428EDA-6EEE-40D2-8E45-CD1A94467B6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C5E1B81A-94EC-4C78-BE07-270ECE6D2F50}" type="slidenum">
              <a:rPr lang="en-US" altLang="en-US" smtClean="0"/>
              <a:pPr/>
              <a:t>8</a:t>
            </a:fld>
            <a:endParaRPr lang="en-US" altLang="en-US"/>
          </a:p>
        </p:txBody>
      </p:sp>
      <p:sp>
        <p:nvSpPr>
          <p:cNvPr id="26626" name="Rectangle 2">
            <a:extLst>
              <a:ext uri="{FF2B5EF4-FFF2-40B4-BE49-F238E27FC236}">
                <a16:creationId xmlns:a16="http://schemas.microsoft.com/office/drawing/2014/main" id="{9F8E9A38-572F-490B-98DB-4C229479CC9A}"/>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3545EC9A-31CC-404F-9BF7-F2326A84F64F}"/>
              </a:ext>
            </a:extLst>
          </p:cNvPr>
          <p:cNvSpPr>
            <a:spLocks noGrp="1" noChangeArrowheads="1"/>
          </p:cNvSpPr>
          <p:nvPr>
            <p:ph type="body" idx="1"/>
          </p:nvPr>
        </p:nvSpPr>
        <p:spPr/>
        <p:txBody>
          <a:bodyPr/>
          <a:lstStyle/>
          <a:p>
            <a:pPr eaLnBrk="1" hangingPunct="1">
              <a:defRPr/>
            </a:pPr>
            <a:r>
              <a:rPr lang="en-US" dirty="0">
                <a:latin typeface="Arial" charset="0"/>
                <a:cs typeface="+mn-cs"/>
              </a:rPr>
              <a:t>Infinity Marketing is a private limited company that has a mixed hierarchy in its organizational structure. The CEO, Cristina is the top leader of this business who keeps monitoring the performances and overall activities of the employees. In this business structure, different departments are found in the field of operating the overall business functions that have distinct directors for getting work done by several employees in each department. </a:t>
            </a:r>
          </a:p>
          <a:p>
            <a:pPr eaLnBrk="1" hangingPunct="1">
              <a:defRPr/>
            </a:pPr>
            <a:r>
              <a:rPr lang="en-US" dirty="0">
                <a:latin typeface="Arial" charset="0"/>
                <a:cs typeface="+mn-cs"/>
              </a:rPr>
              <a:t>This private business needs to follow the UK’s taxation acts, health, and safety activities that help ensure protection and safety for the employees, and the data protection act for the business at the end of the day (</a:t>
            </a:r>
            <a:r>
              <a:rPr lang="en-US" dirty="0" err="1">
                <a:latin typeface="Arial" charset="0"/>
                <a:cs typeface="+mn-cs"/>
              </a:rPr>
              <a:t>Maravilhas</a:t>
            </a:r>
            <a:r>
              <a:rPr lang="en-US" dirty="0">
                <a:latin typeface="Arial" charset="0"/>
                <a:cs typeface="+mn-cs"/>
              </a:rPr>
              <a:t>, 2019). Legal compliances and bodies are part of the entire organization that helps form the business following the industrial legislation. </a:t>
            </a:r>
          </a:p>
          <a:p>
            <a:pPr eaLnBrk="1" hangingPunct="1">
              <a:defRPr/>
            </a:pPr>
            <a:endParaRPr lang="en-US" dirty="0">
              <a:latin typeface="Arial" charset="0"/>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a:extLst>
              <a:ext uri="{FF2B5EF4-FFF2-40B4-BE49-F238E27FC236}">
                <a16:creationId xmlns:a16="http://schemas.microsoft.com/office/drawing/2014/main" id="{5D260352-1330-45C8-B5F8-0E48EDB6437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9A9A867B-9FAD-49F1-B535-05175201A760}" type="slidenum">
              <a:rPr lang="en-US" altLang="en-US" smtClean="0"/>
              <a:pPr/>
              <a:t>9</a:t>
            </a:fld>
            <a:endParaRPr lang="en-US" altLang="en-US"/>
          </a:p>
        </p:txBody>
      </p:sp>
      <p:sp>
        <p:nvSpPr>
          <p:cNvPr id="28674" name="Rectangle 2">
            <a:extLst>
              <a:ext uri="{FF2B5EF4-FFF2-40B4-BE49-F238E27FC236}">
                <a16:creationId xmlns:a16="http://schemas.microsoft.com/office/drawing/2014/main" id="{5C9452E2-D72C-4930-A9C8-F68B9A768467}"/>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D15C8EBD-BF67-4D6C-A328-2CDE0238D03D}"/>
              </a:ext>
            </a:extLst>
          </p:cNvPr>
          <p:cNvSpPr>
            <a:spLocks noGrp="1" noChangeArrowheads="1"/>
          </p:cNvSpPr>
          <p:nvPr>
            <p:ph type="body" idx="1"/>
          </p:nvPr>
        </p:nvSpPr>
        <p:spPr/>
        <p:txBody>
          <a:bodyPr/>
          <a:lstStyle/>
          <a:p>
            <a:pPr eaLnBrk="1" hangingPunct="1">
              <a:defRPr/>
            </a:pPr>
            <a:r>
              <a:rPr lang="en-US" dirty="0">
                <a:latin typeface="Arial" charset="0"/>
                <a:cs typeface="+mn-cs"/>
              </a:rPr>
              <a:t>Infinity Marketing is based on digital marketing and advertising services. This is the core service of this business that includes several sub-services, such as search optimization, social media services, online ads, and so on. That is why it assists in asking corporate clients including small businesses, especially how much they want the services. </a:t>
            </a:r>
          </a:p>
          <a:p>
            <a:pPr eaLnBrk="1" hangingPunct="1">
              <a:defRPr/>
            </a:pPr>
            <a:r>
              <a:rPr lang="en-US" dirty="0">
                <a:latin typeface="Arial" charset="0"/>
                <a:cs typeface="+mn-cs"/>
              </a:rPr>
              <a:t>The digital marketing agency will assist corporate clients in terms of reaching and converting the targeted clients via the marketing channels and for this, it focuses on running ads for several businesses that can bring lucrative charges as the revenues for this business. </a:t>
            </a:r>
          </a:p>
          <a:p>
            <a:pPr eaLnBrk="1" hangingPunct="1">
              <a:defRPr/>
            </a:pPr>
            <a:r>
              <a:rPr lang="en-US" dirty="0">
                <a:latin typeface="Arial" charset="0"/>
                <a:cs typeface="+mn-cs"/>
              </a:rPr>
              <a:t>SEO is another service that will be provided by this business. In this case, Infinity Marketing will help prepare and build up effective strategies for the clients that will focus on boosting their distinct SEO and obtaining authorization (Stokes, 2016). </a:t>
            </a:r>
          </a:p>
          <a:p>
            <a:pPr eaLnBrk="1" hangingPunct="1">
              <a:defRPr/>
            </a:pPr>
            <a:r>
              <a:rPr lang="en-US" dirty="0">
                <a:latin typeface="Arial" charset="0"/>
                <a:cs typeface="+mn-cs"/>
              </a:rPr>
              <a:t>Social media marketing will include services on different social media platforms including Facebook marketing, Instagram marketing, email marketing, and so on. This will also include 24/7 hours analytics, custom and creation, and so on. </a:t>
            </a:r>
          </a:p>
          <a:p>
            <a:pPr eaLnBrk="1" hangingPunct="1">
              <a:defRPr/>
            </a:pPr>
            <a:endParaRPr lang="en-US" dirty="0">
              <a:latin typeface="Arial" charset="0"/>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a:extLst>
              <a:ext uri="{FF2B5EF4-FFF2-40B4-BE49-F238E27FC236}">
                <a16:creationId xmlns:a16="http://schemas.microsoft.com/office/drawing/2014/main" id="{3A980DC9-B829-4165-BEDB-700F7C1BFC0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78B26FD5-8947-4765-8DDE-3F50E967C4FF}" type="slidenum">
              <a:rPr lang="en-US" altLang="en-US" smtClean="0"/>
              <a:pPr/>
              <a:t>10</a:t>
            </a:fld>
            <a:endParaRPr lang="en-US" altLang="en-US"/>
          </a:p>
        </p:txBody>
      </p:sp>
      <p:sp>
        <p:nvSpPr>
          <p:cNvPr id="30722" name="Rectangle 2">
            <a:extLst>
              <a:ext uri="{FF2B5EF4-FFF2-40B4-BE49-F238E27FC236}">
                <a16:creationId xmlns:a16="http://schemas.microsoft.com/office/drawing/2014/main" id="{5C29CAB4-2B33-44ED-9BDD-F1DFFC496BC0}"/>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51FAD6C3-7368-4E1B-9407-7D2B644F6707}"/>
              </a:ext>
            </a:extLst>
          </p:cNvPr>
          <p:cNvSpPr>
            <a:spLocks noGrp="1" noChangeArrowheads="1"/>
          </p:cNvSpPr>
          <p:nvPr>
            <p:ph type="body" idx="1"/>
          </p:nvPr>
        </p:nvSpPr>
        <p:spPr/>
        <p:txBody>
          <a:bodyPr/>
          <a:lstStyle/>
          <a:p>
            <a:pPr eaLnBrk="1" hangingPunct="1">
              <a:defRPr/>
            </a:pPr>
            <a:r>
              <a:rPr lang="en-US" dirty="0">
                <a:latin typeface="Arial" charset="0"/>
                <a:cs typeface="+mn-cs"/>
              </a:rPr>
              <a:t>For assessing the market conditions, this business has also some market competitors that include Brains Marketing, </a:t>
            </a:r>
            <a:r>
              <a:rPr lang="en-US" dirty="0" err="1">
                <a:latin typeface="Arial" charset="0"/>
                <a:cs typeface="+mn-cs"/>
              </a:rPr>
              <a:t>Tiga</a:t>
            </a:r>
            <a:r>
              <a:rPr lang="en-US" dirty="0">
                <a:latin typeface="Arial" charset="0"/>
                <a:cs typeface="+mn-cs"/>
              </a:rPr>
              <a:t> Creative Marketing, CEEK, Reflect Digital, and so on. All of these businesses indulge in providing digital marketing and advertising services to small businesses that bring a competitive edge to them at the end of the day. </a:t>
            </a:r>
          </a:p>
          <a:p>
            <a:pPr eaLnBrk="1" hangingPunct="1">
              <a:defRPr/>
            </a:pPr>
            <a:r>
              <a:rPr lang="en-US" dirty="0">
                <a:latin typeface="Arial" charset="0"/>
                <a:cs typeface="+mn-cs"/>
              </a:rPr>
              <a:t>It also considers competitor analysis for ensuring appropriate evaluation of the areas that helps manage diversification and business development (Brenner, 2022). That is why Infinity Marketing keeps concentrating on collecting reviews and looking for outstanding functions that can help enhance all sorts of possibilities for this business in the targeted market. </a:t>
            </a:r>
          </a:p>
          <a:p>
            <a:pPr eaLnBrk="1" hangingPunct="1">
              <a:defRPr/>
            </a:pPr>
            <a:r>
              <a:rPr lang="en-US" dirty="0">
                <a:latin typeface="Arial" charset="0"/>
                <a:cs typeface="+mn-cs"/>
              </a:rPr>
              <a:t>Customers: Small, medium, and large organizations are the customers of this business. In this case, diverse strategic procedures are followed for obtaining a competitive edge in the market. Besides, the customer evaluation procedure is also essential for implementing and improving the possibilities in the business and this can accelerate the development of this business in the market. </a:t>
            </a:r>
          </a:p>
          <a:p>
            <a:pPr eaLnBrk="1" hangingPunct="1">
              <a:defRPr/>
            </a:pPr>
            <a:endParaRPr lang="en-US" dirty="0">
              <a:latin typeface="Arial" charset="0"/>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a:extLst>
              <a:ext uri="{FF2B5EF4-FFF2-40B4-BE49-F238E27FC236}">
                <a16:creationId xmlns:a16="http://schemas.microsoft.com/office/drawing/2014/main" id="{CD3E3729-37DC-4DCE-A949-FD7D5CD78DF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57BD2A0A-A821-436B-9FCE-65C687E1ED0E}" type="slidenum">
              <a:rPr lang="en-US" altLang="en-US" smtClean="0"/>
              <a:pPr/>
              <a:t>11</a:t>
            </a:fld>
            <a:endParaRPr lang="en-US" altLang="en-US"/>
          </a:p>
        </p:txBody>
      </p:sp>
      <p:sp>
        <p:nvSpPr>
          <p:cNvPr id="32770" name="Rectangle 2">
            <a:extLst>
              <a:ext uri="{FF2B5EF4-FFF2-40B4-BE49-F238E27FC236}">
                <a16:creationId xmlns:a16="http://schemas.microsoft.com/office/drawing/2014/main" id="{D614EB7B-090F-4CBC-AC9E-1164D7773127}"/>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273A4178-7B41-4650-9A74-90C1E4A32A28}"/>
              </a:ext>
            </a:extLst>
          </p:cNvPr>
          <p:cNvSpPr>
            <a:spLocks noGrp="1" noChangeArrowheads="1"/>
          </p:cNvSpPr>
          <p:nvPr>
            <p:ph type="body" idx="1"/>
          </p:nvPr>
        </p:nvSpPr>
        <p:spPr/>
        <p:txBody>
          <a:bodyPr/>
          <a:lstStyle/>
          <a:p>
            <a:pPr eaLnBrk="1" hangingPunct="1">
              <a:defRPr/>
            </a:pPr>
            <a:r>
              <a:rPr lang="en-US" dirty="0">
                <a:latin typeface="Arial" charset="0"/>
                <a:cs typeface="+mn-cs"/>
              </a:rPr>
              <a:t>Strength: It helps enhance diverse procedures, manage training procedures, and collaborative practices in the business. It makes the process of monitoring the functions of the client’s businesses. Appropriate strategic control and managerial activities are also strengths of this business. </a:t>
            </a:r>
          </a:p>
          <a:p>
            <a:pPr eaLnBrk="1" hangingPunct="1">
              <a:defRPr/>
            </a:pPr>
            <a:r>
              <a:rPr lang="en-US" dirty="0">
                <a:latin typeface="Arial" charset="0"/>
                <a:cs typeface="+mn-cs"/>
              </a:rPr>
              <a:t>Weaknesses: It does not have appropriate management practices. Besides, poor management, control, and collaborative practices are also weaknesses (Brenner, 2022). It is also difficult to ensure strategic direction activities. </a:t>
            </a:r>
          </a:p>
          <a:p>
            <a:pPr eaLnBrk="1" hangingPunct="1">
              <a:defRPr/>
            </a:pPr>
            <a:r>
              <a:rPr lang="en-US" dirty="0">
                <a:latin typeface="Arial" charset="0"/>
                <a:cs typeface="+mn-cs"/>
              </a:rPr>
              <a:t>Opportunities: By managing and collaborating with some particular practices, this business can explore itself in the market. It can be the loyal partner of several small and medium enterprises. </a:t>
            </a:r>
          </a:p>
          <a:p>
            <a:pPr eaLnBrk="1" hangingPunct="1">
              <a:defRPr/>
            </a:pPr>
            <a:r>
              <a:rPr lang="en-US" dirty="0">
                <a:latin typeface="Arial" charset="0"/>
                <a:cs typeface="+mn-cs"/>
              </a:rPr>
              <a:t>Threats: Market competition is the major threat to this business. Market segmentation and higher margin cost of Infinity Marketing can also threaten the existence of this business. </a:t>
            </a:r>
          </a:p>
          <a:p>
            <a:pPr eaLnBrk="1" hangingPunct="1">
              <a:defRPr/>
            </a:pPr>
            <a:endParaRPr lang="en-US" dirty="0">
              <a:latin typeface="Arial" charset="0"/>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a:extLst>
              <a:ext uri="{FF2B5EF4-FFF2-40B4-BE49-F238E27FC236}">
                <a16:creationId xmlns:a16="http://schemas.microsoft.com/office/drawing/2014/main" id="{F98EAB33-509E-497D-BE48-DAFD5EFDE8F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7B12D285-39AF-4432-842F-B5717C3F42EA}" type="slidenum">
              <a:rPr lang="en-US" altLang="en-US" smtClean="0"/>
              <a:pPr/>
              <a:t>12</a:t>
            </a:fld>
            <a:endParaRPr lang="en-US" altLang="en-US"/>
          </a:p>
        </p:txBody>
      </p:sp>
      <p:sp>
        <p:nvSpPr>
          <p:cNvPr id="34818" name="Rectangle 2">
            <a:extLst>
              <a:ext uri="{FF2B5EF4-FFF2-40B4-BE49-F238E27FC236}">
                <a16:creationId xmlns:a16="http://schemas.microsoft.com/office/drawing/2014/main" id="{99EB2BEC-D14C-45BA-86DB-E16981E40C1E}"/>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1723B986-7FB7-4EAF-B4C4-99781AFED794}"/>
              </a:ext>
            </a:extLst>
          </p:cNvPr>
          <p:cNvSpPr>
            <a:spLocks noGrp="1" noChangeArrowheads="1"/>
          </p:cNvSpPr>
          <p:nvPr>
            <p:ph type="body" idx="1"/>
          </p:nvPr>
        </p:nvSpPr>
        <p:spPr/>
        <p:txBody>
          <a:bodyPr/>
          <a:lstStyle/>
          <a:p>
            <a:pPr eaLnBrk="1" hangingPunct="1">
              <a:defRPr/>
            </a:pPr>
            <a:r>
              <a:rPr lang="en-US" dirty="0">
                <a:latin typeface="Arial" charset="0"/>
                <a:cs typeface="+mn-cs"/>
              </a:rPr>
              <a:t>Political: The changes in political conditions, new legislative issues, business formulation procedures, etc. have significant impacts on businesses. </a:t>
            </a:r>
          </a:p>
          <a:p>
            <a:pPr eaLnBrk="1" hangingPunct="1">
              <a:defRPr/>
            </a:pPr>
            <a:r>
              <a:rPr lang="en-US" dirty="0">
                <a:latin typeface="Arial" charset="0"/>
                <a:cs typeface="+mn-cs"/>
              </a:rPr>
              <a:t>Economic: The inflation rate keeps rising after the post-pandemic situation that has been affecting the price level and purchasing power of consumers. </a:t>
            </a:r>
          </a:p>
          <a:p>
            <a:pPr eaLnBrk="1" hangingPunct="1">
              <a:defRPr/>
            </a:pPr>
            <a:r>
              <a:rPr lang="en-US" dirty="0">
                <a:latin typeface="Arial" charset="0"/>
                <a:cs typeface="+mn-cs"/>
              </a:rPr>
              <a:t>Social: Norms, social values, guidelines, and practices are the major issues in this case. Infinity Marketing can utilize social guidelines for managing a diverse workforce. </a:t>
            </a:r>
          </a:p>
          <a:p>
            <a:pPr eaLnBrk="1" hangingPunct="1">
              <a:defRPr/>
            </a:pPr>
            <a:r>
              <a:rPr lang="en-US" dirty="0">
                <a:latin typeface="Arial" charset="0"/>
                <a:cs typeface="+mn-cs"/>
              </a:rPr>
              <a:t>Technological: technological advancement is one of the major issues in this case (Brenner, 2022). Bringing new technology or updating the existing one can be the most effective issue in this case.</a:t>
            </a:r>
          </a:p>
          <a:p>
            <a:pPr eaLnBrk="1" hangingPunct="1">
              <a:defRPr/>
            </a:pPr>
            <a:r>
              <a:rPr lang="en-US" dirty="0">
                <a:latin typeface="Arial" charset="0"/>
                <a:cs typeface="+mn-cs"/>
              </a:rPr>
              <a:t>Environmental: Sustainability is the most crucial issue that requires the procedures of the environment, customer services, etc. are the most confidential issues that have significant impacts on the business. </a:t>
            </a:r>
          </a:p>
          <a:p>
            <a:pPr eaLnBrk="1" hangingPunct="1">
              <a:defRPr/>
            </a:pPr>
            <a:r>
              <a:rPr lang="en-US" dirty="0">
                <a:latin typeface="Arial" charset="0"/>
                <a:cs typeface="+mn-cs"/>
              </a:rPr>
              <a:t>Legal: Legislative issues including phases, procedures, laws, and diverse legal obligations are the major legal factors for the business. Besides, health and safety are other crucial issues. </a:t>
            </a:r>
          </a:p>
          <a:p>
            <a:pPr eaLnBrk="1" hangingPunct="1">
              <a:defRPr/>
            </a:pPr>
            <a:endParaRPr lang="en-US" dirty="0">
              <a:latin typeface="Arial" charset="0"/>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a:extLst>
              <a:ext uri="{FF2B5EF4-FFF2-40B4-BE49-F238E27FC236}">
                <a16:creationId xmlns:a16="http://schemas.microsoft.com/office/drawing/2014/main" id="{5190CEC1-4C0B-475F-A1A0-9009B66B6D6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42B886C5-C42B-4AC0-AD0E-272989C637ED}" type="slidenum">
              <a:rPr lang="en-US" altLang="en-US" smtClean="0"/>
              <a:pPr/>
              <a:t>13</a:t>
            </a:fld>
            <a:endParaRPr lang="en-US" altLang="en-US"/>
          </a:p>
        </p:txBody>
      </p:sp>
      <p:sp>
        <p:nvSpPr>
          <p:cNvPr id="36866" name="Rectangle 2">
            <a:extLst>
              <a:ext uri="{FF2B5EF4-FFF2-40B4-BE49-F238E27FC236}">
                <a16:creationId xmlns:a16="http://schemas.microsoft.com/office/drawing/2014/main" id="{28B26E09-D7E6-41AA-AB44-1A56567B96C4}"/>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DE099CD7-10CE-4B82-B1A0-263C566CF675}"/>
              </a:ext>
            </a:extLst>
          </p:cNvPr>
          <p:cNvSpPr>
            <a:spLocks noGrp="1" noChangeArrowheads="1"/>
          </p:cNvSpPr>
          <p:nvPr>
            <p:ph type="body" idx="1"/>
          </p:nvPr>
        </p:nvSpPr>
        <p:spPr/>
        <p:txBody>
          <a:bodyPr/>
          <a:lstStyle/>
          <a:p>
            <a:pPr eaLnBrk="1" hangingPunct="1">
              <a:defRPr/>
            </a:pPr>
            <a:r>
              <a:rPr lang="en-US" dirty="0">
                <a:latin typeface="Arial" charset="0"/>
                <a:cs typeface="+mn-cs"/>
              </a:rPr>
              <a:t>It indulges in offering digital marketing and advertising services to customers. Its business operation is based on the internet and online platform.</a:t>
            </a:r>
          </a:p>
          <a:p>
            <a:pPr eaLnBrk="1" hangingPunct="1">
              <a:defRPr/>
            </a:pPr>
            <a:r>
              <a:rPr lang="en-US" dirty="0">
                <a:latin typeface="Arial" charset="0"/>
                <a:cs typeface="+mn-cs"/>
              </a:rPr>
              <a:t>It considers both hardware including computers, Wi-Fi, etc., and software applications. Its operations include taking orders from clients (</a:t>
            </a:r>
            <a:r>
              <a:rPr lang="en-US" dirty="0" err="1">
                <a:latin typeface="Arial" charset="0"/>
                <a:cs typeface="+mn-cs"/>
              </a:rPr>
              <a:t>Gelashvili</a:t>
            </a:r>
            <a:r>
              <a:rPr lang="en-US" dirty="0">
                <a:latin typeface="Arial" charset="0"/>
                <a:cs typeface="+mn-cs"/>
              </a:rPr>
              <a:t>, 2021); based on their specific orders, Infinity Marketing specifies a particular digital marketing service tool for providing services to customers.</a:t>
            </a:r>
          </a:p>
          <a:p>
            <a:pPr eaLnBrk="1" hangingPunct="1">
              <a:defRPr/>
            </a:pPr>
            <a:endParaRPr lang="en-US" dirty="0">
              <a:latin typeface="Arial" charset="0"/>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business has chosen digital marketing concepts and activities that can help conduct client service procedures and secure a technology development for Infinity Marketing (</a:t>
            </a:r>
            <a:r>
              <a:rPr lang="en-US" dirty="0" err="1"/>
              <a:t>Gelashvili</a:t>
            </a:r>
            <a:r>
              <a:rPr lang="en-US" dirty="0"/>
              <a:t>, 2021). It utilizes technology for having a more competitive edge in the market. </a:t>
            </a:r>
          </a:p>
          <a:p>
            <a:r>
              <a:rPr lang="en-US" dirty="0"/>
              <a:t>Its technology includes segmentation procedures, management of the factors, social media marketing, resource evaluation procedures, and so on. Its decision-making process considers software, hardware, social media, SEO, etc. </a:t>
            </a:r>
          </a:p>
          <a:p>
            <a:endParaRPr lang="en-US" dirty="0"/>
          </a:p>
        </p:txBody>
      </p:sp>
      <p:sp>
        <p:nvSpPr>
          <p:cNvPr id="4" name="Slide Number Placeholder 3"/>
          <p:cNvSpPr>
            <a:spLocks noGrp="1"/>
          </p:cNvSpPr>
          <p:nvPr>
            <p:ph type="sldNum" sz="quarter" idx="5"/>
          </p:nvPr>
        </p:nvSpPr>
        <p:spPr/>
        <p:txBody>
          <a:bodyPr/>
          <a:lstStyle/>
          <a:p>
            <a:pPr>
              <a:defRPr/>
            </a:pPr>
            <a:fld id="{97E94658-DB2E-4633-BC3A-49A08664E912}" type="slidenum">
              <a:rPr lang="en-US" altLang="en-US" smtClean="0"/>
              <a:pPr>
                <a:defRPr/>
              </a:pPr>
              <a:t>14</a:t>
            </a:fld>
            <a:endParaRPr lang="en-US" altLang="en-US"/>
          </a:p>
        </p:txBody>
      </p:sp>
    </p:spTree>
    <p:extLst>
      <p:ext uri="{BB962C8B-B14F-4D97-AF65-F5344CB8AC3E}">
        <p14:creationId xmlns:p14="http://schemas.microsoft.com/office/powerpoint/2010/main" val="1646098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traditional structure is followed that prioritizes a top-down approach is envisaged for ensuring a decentralized decision-making process in the business. </a:t>
            </a:r>
          </a:p>
          <a:p>
            <a:r>
              <a:rPr lang="en-US" dirty="0"/>
              <a:t>In top-level management, the CEO, Co-CEO, and managing directors always belong who take the ultimate internal decision for the business. </a:t>
            </a:r>
          </a:p>
          <a:p>
            <a:r>
              <a:rPr lang="en-US" dirty="0"/>
              <a:t>Mid-level management focuses on accomplishing the guidelines of the business (Weaver, 2022); and for this, it prioritizes the guidance provided by the top-level management and that is why they get work done by the low-level managers. </a:t>
            </a:r>
          </a:p>
          <a:p>
            <a:endParaRPr lang="en-US" dirty="0"/>
          </a:p>
        </p:txBody>
      </p:sp>
      <p:sp>
        <p:nvSpPr>
          <p:cNvPr id="4" name="Slide Number Placeholder 3"/>
          <p:cNvSpPr>
            <a:spLocks noGrp="1"/>
          </p:cNvSpPr>
          <p:nvPr>
            <p:ph type="sldNum" sz="quarter" idx="5"/>
          </p:nvPr>
        </p:nvSpPr>
        <p:spPr/>
        <p:txBody>
          <a:bodyPr/>
          <a:lstStyle/>
          <a:p>
            <a:pPr>
              <a:defRPr/>
            </a:pPr>
            <a:fld id="{97E94658-DB2E-4633-BC3A-49A08664E912}" type="slidenum">
              <a:rPr lang="en-US" altLang="en-US" smtClean="0"/>
              <a:pPr>
                <a:defRPr/>
              </a:pPr>
              <a:t>15</a:t>
            </a:fld>
            <a:endParaRPr lang="en-US" altLang="en-US"/>
          </a:p>
        </p:txBody>
      </p:sp>
    </p:spTree>
    <p:extLst>
      <p:ext uri="{BB962C8B-B14F-4D97-AF65-F5344CB8AC3E}">
        <p14:creationId xmlns:p14="http://schemas.microsoft.com/office/powerpoint/2010/main" val="3395328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Like others, this business is also socially responsible. It is bound to act sustainably and for this, it does not involve any kind of unethical and immoral activities that can hamper the environmental acts. Each activity is quite sustainable. </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97E94658-DB2E-4633-BC3A-49A08664E912}" type="slidenum">
              <a:rPr lang="en-US" altLang="en-US" smtClean="0"/>
              <a:pPr>
                <a:defRPr/>
              </a:pPr>
              <a:t>16</a:t>
            </a:fld>
            <a:endParaRPr lang="en-US" altLang="en-US"/>
          </a:p>
        </p:txBody>
      </p:sp>
    </p:spTree>
    <p:extLst>
      <p:ext uri="{BB962C8B-B14F-4D97-AF65-F5344CB8AC3E}">
        <p14:creationId xmlns:p14="http://schemas.microsoft.com/office/powerpoint/2010/main" val="3316393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PlaceHolder 1"/>
          <p:cNvSpPr>
            <a:spLocks noGrp="1" noRot="1" noChangeAspect="1"/>
          </p:cNvSpPr>
          <p:nvPr>
            <p:ph type="sldImg"/>
          </p:nvPr>
        </p:nvSpPr>
        <p:spPr>
          <a:xfrm>
            <a:off x="1143000" y="685800"/>
            <a:ext cx="4572000" cy="3429000"/>
          </a:xfrm>
          <a:prstGeom prst="rect">
            <a:avLst/>
          </a:prstGeom>
        </p:spPr>
      </p:sp>
      <p:sp>
        <p:nvSpPr>
          <p:cNvPr id="132" name="PlaceHolder 2"/>
          <p:cNvSpPr>
            <a:spLocks noGrp="1"/>
          </p:cNvSpPr>
          <p:nvPr>
            <p:ph type="body"/>
          </p:nvPr>
        </p:nvSpPr>
        <p:spPr>
          <a:xfrm>
            <a:off x="685800" y="4343400"/>
            <a:ext cx="5485680" cy="4114080"/>
          </a:xfrm>
          <a:prstGeom prst="rect">
            <a:avLst/>
          </a:prstGeom>
        </p:spPr>
        <p:txBody>
          <a:bodyPr lIns="0" tIns="0" rIns="0" bIns="0">
            <a:noAutofit/>
          </a:bodyPr>
          <a:lstStyle/>
          <a:p>
            <a:endParaRPr lang="en-GB" sz="2000" b="0" strike="noStrike" spc="-1">
              <a:latin typeface="Arial"/>
            </a:endParaRPr>
          </a:p>
        </p:txBody>
      </p:sp>
      <p:sp>
        <p:nvSpPr>
          <p:cNvPr id="133" name="CustomShape 3"/>
          <p:cNvSpPr/>
          <p:nvPr/>
        </p:nvSpPr>
        <p:spPr>
          <a:xfrm>
            <a:off x="3884760" y="8685360"/>
            <a:ext cx="2971080" cy="4564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964D1B15-00AF-480E-A011-0EF00657A303}" type="slidenum">
              <a:rPr lang="en-GB" sz="1200" b="0" strike="noStrike" spc="-1">
                <a:solidFill>
                  <a:srgbClr val="000000"/>
                </a:solidFill>
                <a:latin typeface="+mn-lt"/>
                <a:ea typeface="+mn-ea"/>
              </a:rPr>
              <a:t>24</a:t>
            </a:fld>
            <a:endParaRPr lang="en-GB" sz="1200" b="0" strike="noStrike" spc="-1">
              <a:latin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9FFD24-97AA-4AAC-BD75-1D27EF2B949F}"/>
              </a:ext>
            </a:extLst>
          </p:cNvPr>
          <p:cNvSpPr>
            <a:spLocks noGrp="1"/>
          </p:cNvSpPr>
          <p:nvPr>
            <p:ph type="dt" sz="half" idx="10"/>
          </p:nvPr>
        </p:nvSpPr>
        <p:spPr>
          <a:xfrm>
            <a:off x="395288" y="6524625"/>
            <a:ext cx="971550" cy="219075"/>
          </a:xfrm>
        </p:spPr>
        <p:txBody>
          <a:bodyPr/>
          <a:lstStyle>
            <a:lvl1pPr>
              <a:defRPr/>
            </a:lvl1pPr>
          </a:lstStyle>
          <a:p>
            <a:pPr>
              <a:defRPr/>
            </a:pPr>
            <a:fld id="{5E360D42-A52F-4D6D-BF10-D4849A70DA1D}" type="datetime1">
              <a:rPr lang="en-GB" altLang="en-US"/>
              <a:pPr>
                <a:defRPr/>
              </a:pPr>
              <a:t>16/12/2022</a:t>
            </a:fld>
            <a:endParaRPr lang="en-GB" altLang="en-US"/>
          </a:p>
        </p:txBody>
      </p:sp>
      <p:sp>
        <p:nvSpPr>
          <p:cNvPr id="5" name="Footer Placeholder 4">
            <a:extLst>
              <a:ext uri="{FF2B5EF4-FFF2-40B4-BE49-F238E27FC236}">
                <a16:creationId xmlns:a16="http://schemas.microsoft.com/office/drawing/2014/main" id="{B5941C51-788F-4E24-B3CA-3124219765C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A5C3D991-7217-4DD2-9632-5592547F49C0}"/>
              </a:ext>
            </a:extLst>
          </p:cNvPr>
          <p:cNvSpPr>
            <a:spLocks noGrp="1"/>
          </p:cNvSpPr>
          <p:nvPr>
            <p:ph type="sldNum" sz="quarter" idx="12"/>
          </p:nvPr>
        </p:nvSpPr>
        <p:spPr/>
        <p:txBody>
          <a:bodyPr/>
          <a:lstStyle>
            <a:lvl1pPr>
              <a:defRPr/>
            </a:lvl1pPr>
          </a:lstStyle>
          <a:p>
            <a:pPr>
              <a:defRPr/>
            </a:pPr>
            <a:fld id="{CE25F3EF-1332-4A37-9350-A3799D3EB3F1}" type="slidenum">
              <a:rPr lang="en-GB" altLang="en-US"/>
              <a:pPr>
                <a:defRPr/>
              </a:pPr>
              <a:t>‹#›</a:t>
            </a:fld>
            <a:endParaRPr lang="en-GB" altLang="en-US"/>
          </a:p>
        </p:txBody>
      </p:sp>
    </p:spTree>
    <p:extLst>
      <p:ext uri="{BB962C8B-B14F-4D97-AF65-F5344CB8AC3E}">
        <p14:creationId xmlns:p14="http://schemas.microsoft.com/office/powerpoint/2010/main" val="339013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FBA249-A290-4FAB-B406-DDC9F6C23EAE}"/>
              </a:ext>
            </a:extLst>
          </p:cNvPr>
          <p:cNvSpPr>
            <a:spLocks noGrp="1"/>
          </p:cNvSpPr>
          <p:nvPr>
            <p:ph type="dt" sz="half" idx="10"/>
          </p:nvPr>
        </p:nvSpPr>
        <p:spPr/>
        <p:txBody>
          <a:bodyPr/>
          <a:lstStyle>
            <a:lvl1pPr>
              <a:defRPr/>
            </a:lvl1pPr>
          </a:lstStyle>
          <a:p>
            <a:pPr>
              <a:defRPr/>
            </a:pPr>
            <a:fld id="{6A4AA6D2-E249-43EC-9190-14D5F4E8BF1C}" type="datetime1">
              <a:rPr lang="en-GB" altLang="en-US"/>
              <a:pPr>
                <a:defRPr/>
              </a:pPr>
              <a:t>16/12/2022</a:t>
            </a:fld>
            <a:endParaRPr lang="en-GB" altLang="en-US"/>
          </a:p>
        </p:txBody>
      </p:sp>
      <p:sp>
        <p:nvSpPr>
          <p:cNvPr id="5" name="Footer Placeholder 4">
            <a:extLst>
              <a:ext uri="{FF2B5EF4-FFF2-40B4-BE49-F238E27FC236}">
                <a16:creationId xmlns:a16="http://schemas.microsoft.com/office/drawing/2014/main" id="{B2858BF3-AC63-4F93-94C5-86E95C2AD530}"/>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588286B3-5128-4D93-A99D-DC2B6669E2C1}"/>
              </a:ext>
            </a:extLst>
          </p:cNvPr>
          <p:cNvSpPr>
            <a:spLocks noGrp="1"/>
          </p:cNvSpPr>
          <p:nvPr>
            <p:ph type="sldNum" sz="quarter" idx="12"/>
          </p:nvPr>
        </p:nvSpPr>
        <p:spPr/>
        <p:txBody>
          <a:bodyPr/>
          <a:lstStyle>
            <a:lvl1pPr>
              <a:defRPr/>
            </a:lvl1pPr>
          </a:lstStyle>
          <a:p>
            <a:pPr>
              <a:defRPr/>
            </a:pPr>
            <a:fld id="{0B0E1CDF-3A95-4903-BB03-4698443DFBAF}" type="slidenum">
              <a:rPr lang="en-GB" altLang="en-US"/>
              <a:pPr>
                <a:defRPr/>
              </a:pPr>
              <a:t>‹#›</a:t>
            </a:fld>
            <a:endParaRPr lang="en-GB" altLang="en-US"/>
          </a:p>
        </p:txBody>
      </p:sp>
    </p:spTree>
    <p:extLst>
      <p:ext uri="{BB962C8B-B14F-4D97-AF65-F5344CB8AC3E}">
        <p14:creationId xmlns:p14="http://schemas.microsoft.com/office/powerpoint/2010/main" val="228416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2015F5-9E0F-4D72-B762-D8C051DF6723}"/>
              </a:ext>
            </a:extLst>
          </p:cNvPr>
          <p:cNvSpPr>
            <a:spLocks noGrp="1"/>
          </p:cNvSpPr>
          <p:nvPr>
            <p:ph type="dt" sz="half" idx="10"/>
          </p:nvPr>
        </p:nvSpPr>
        <p:spPr/>
        <p:txBody>
          <a:bodyPr/>
          <a:lstStyle>
            <a:lvl1pPr>
              <a:defRPr/>
            </a:lvl1pPr>
          </a:lstStyle>
          <a:p>
            <a:pPr>
              <a:defRPr/>
            </a:pPr>
            <a:fld id="{14450B90-0C8C-4255-98E0-C9E8E354234D}" type="datetime1">
              <a:rPr lang="en-GB" altLang="en-US"/>
              <a:pPr>
                <a:defRPr/>
              </a:pPr>
              <a:t>16/12/2022</a:t>
            </a:fld>
            <a:endParaRPr lang="en-GB" altLang="en-US"/>
          </a:p>
        </p:txBody>
      </p:sp>
      <p:sp>
        <p:nvSpPr>
          <p:cNvPr id="5" name="Slide Number Placeholder 5">
            <a:extLst>
              <a:ext uri="{FF2B5EF4-FFF2-40B4-BE49-F238E27FC236}">
                <a16:creationId xmlns:a16="http://schemas.microsoft.com/office/drawing/2014/main" id="{4DAF7F3D-1567-458A-B6AD-C07754BD86F4}"/>
              </a:ext>
            </a:extLst>
          </p:cNvPr>
          <p:cNvSpPr>
            <a:spLocks noGrp="1"/>
          </p:cNvSpPr>
          <p:nvPr>
            <p:ph type="sldNum" sz="quarter" idx="11"/>
          </p:nvPr>
        </p:nvSpPr>
        <p:spPr/>
        <p:txBody>
          <a:bodyPr/>
          <a:lstStyle>
            <a:lvl1pPr>
              <a:defRPr/>
            </a:lvl1pPr>
          </a:lstStyle>
          <a:p>
            <a:pPr>
              <a:defRPr/>
            </a:pPr>
            <a:fld id="{F2AF063E-EA29-4F0F-98B5-D6C9C92373AB}" type="slidenum">
              <a:rPr lang="en-GB" altLang="en-US"/>
              <a:pPr>
                <a:defRPr/>
              </a:pPr>
              <a:t>‹#›</a:t>
            </a:fld>
            <a:endParaRPr lang="en-GB" altLang="en-US"/>
          </a:p>
        </p:txBody>
      </p:sp>
    </p:spTree>
    <p:extLst>
      <p:ext uri="{BB962C8B-B14F-4D97-AF65-F5344CB8AC3E}">
        <p14:creationId xmlns:p14="http://schemas.microsoft.com/office/powerpoint/2010/main" val="1308039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3BE55E7-5CF2-4EA4-AEFD-E0D9E590F52A}"/>
              </a:ext>
            </a:extLst>
          </p:cNvPr>
          <p:cNvSpPr>
            <a:spLocks noGrp="1"/>
          </p:cNvSpPr>
          <p:nvPr>
            <p:ph type="dt" sz="half" idx="10"/>
          </p:nvPr>
        </p:nvSpPr>
        <p:spPr/>
        <p:txBody>
          <a:bodyPr/>
          <a:lstStyle>
            <a:lvl1pPr>
              <a:defRPr/>
            </a:lvl1pPr>
          </a:lstStyle>
          <a:p>
            <a:pPr>
              <a:defRPr/>
            </a:pPr>
            <a:fld id="{F2FD2179-38FA-432E-BCB9-0FD1C90CC08E}" type="datetime1">
              <a:rPr lang="en-GB" altLang="en-US"/>
              <a:pPr>
                <a:defRPr/>
              </a:pPr>
              <a:t>16/12/2022</a:t>
            </a:fld>
            <a:endParaRPr lang="en-GB" altLang="en-US"/>
          </a:p>
        </p:txBody>
      </p:sp>
      <p:sp>
        <p:nvSpPr>
          <p:cNvPr id="6" name="Slide Number Placeholder 5">
            <a:extLst>
              <a:ext uri="{FF2B5EF4-FFF2-40B4-BE49-F238E27FC236}">
                <a16:creationId xmlns:a16="http://schemas.microsoft.com/office/drawing/2014/main" id="{4BA9FD43-5586-4A4F-80C4-5AC555FA3745}"/>
              </a:ext>
            </a:extLst>
          </p:cNvPr>
          <p:cNvSpPr>
            <a:spLocks noGrp="1"/>
          </p:cNvSpPr>
          <p:nvPr>
            <p:ph type="sldNum" sz="quarter" idx="11"/>
          </p:nvPr>
        </p:nvSpPr>
        <p:spPr/>
        <p:txBody>
          <a:bodyPr/>
          <a:lstStyle>
            <a:lvl1pPr>
              <a:defRPr/>
            </a:lvl1pPr>
          </a:lstStyle>
          <a:p>
            <a:pPr>
              <a:defRPr/>
            </a:pPr>
            <a:fld id="{6AC51E0F-C02F-4E36-BC5B-9A080D1DF830}" type="slidenum">
              <a:rPr lang="en-GB" altLang="en-US"/>
              <a:pPr>
                <a:defRPr/>
              </a:pPr>
              <a:t>‹#›</a:t>
            </a:fld>
            <a:endParaRPr lang="en-GB" altLang="en-US"/>
          </a:p>
        </p:txBody>
      </p:sp>
    </p:spTree>
    <p:extLst>
      <p:ext uri="{BB962C8B-B14F-4D97-AF65-F5344CB8AC3E}">
        <p14:creationId xmlns:p14="http://schemas.microsoft.com/office/powerpoint/2010/main" val="1735528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D93B2363-E59E-4343-977C-849D0F751853}"/>
              </a:ext>
            </a:extLst>
          </p:cNvPr>
          <p:cNvSpPr>
            <a:spLocks noGrp="1"/>
          </p:cNvSpPr>
          <p:nvPr>
            <p:ph type="dt" sz="half" idx="10"/>
          </p:nvPr>
        </p:nvSpPr>
        <p:spPr/>
        <p:txBody>
          <a:bodyPr/>
          <a:lstStyle>
            <a:lvl1pPr>
              <a:defRPr/>
            </a:lvl1pPr>
          </a:lstStyle>
          <a:p>
            <a:pPr>
              <a:defRPr/>
            </a:pPr>
            <a:fld id="{680AA1D2-FC1B-423A-AD4A-B4E9B7DDE61A}" type="datetime1">
              <a:rPr lang="en-GB" altLang="en-US"/>
              <a:pPr>
                <a:defRPr/>
              </a:pPr>
              <a:t>16/12/2022</a:t>
            </a:fld>
            <a:endParaRPr lang="en-GB" altLang="en-US"/>
          </a:p>
        </p:txBody>
      </p:sp>
      <p:sp>
        <p:nvSpPr>
          <p:cNvPr id="8" name="Slide Number Placeholder 5">
            <a:extLst>
              <a:ext uri="{FF2B5EF4-FFF2-40B4-BE49-F238E27FC236}">
                <a16:creationId xmlns:a16="http://schemas.microsoft.com/office/drawing/2014/main" id="{9F64EC0B-D7D2-4DD7-8490-3F1F6A539B22}"/>
              </a:ext>
            </a:extLst>
          </p:cNvPr>
          <p:cNvSpPr>
            <a:spLocks noGrp="1"/>
          </p:cNvSpPr>
          <p:nvPr>
            <p:ph type="sldNum" sz="quarter" idx="11"/>
          </p:nvPr>
        </p:nvSpPr>
        <p:spPr/>
        <p:txBody>
          <a:bodyPr/>
          <a:lstStyle>
            <a:lvl1pPr>
              <a:defRPr/>
            </a:lvl1pPr>
          </a:lstStyle>
          <a:p>
            <a:pPr>
              <a:defRPr/>
            </a:pPr>
            <a:fld id="{ADAB022D-3113-4743-9D8B-41B3FE8D3A3B}" type="slidenum">
              <a:rPr lang="en-GB" altLang="en-US"/>
              <a:pPr>
                <a:defRPr/>
              </a:pPr>
              <a:t>‹#›</a:t>
            </a:fld>
            <a:endParaRPr lang="en-GB" altLang="en-US"/>
          </a:p>
        </p:txBody>
      </p:sp>
    </p:spTree>
    <p:extLst>
      <p:ext uri="{BB962C8B-B14F-4D97-AF65-F5344CB8AC3E}">
        <p14:creationId xmlns:p14="http://schemas.microsoft.com/office/powerpoint/2010/main" val="1437886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8B187532-C11D-4913-B57D-F7DC79AF0D03}"/>
              </a:ext>
            </a:extLst>
          </p:cNvPr>
          <p:cNvSpPr>
            <a:spLocks noGrp="1"/>
          </p:cNvSpPr>
          <p:nvPr>
            <p:ph type="dt" sz="half" idx="10"/>
          </p:nvPr>
        </p:nvSpPr>
        <p:spPr/>
        <p:txBody>
          <a:bodyPr/>
          <a:lstStyle>
            <a:lvl1pPr>
              <a:defRPr/>
            </a:lvl1pPr>
          </a:lstStyle>
          <a:p>
            <a:pPr>
              <a:defRPr/>
            </a:pPr>
            <a:fld id="{62EE8E54-0F79-46FF-9AFF-3EB134C236FF}" type="datetime1">
              <a:rPr lang="en-GB" altLang="en-US"/>
              <a:pPr>
                <a:defRPr/>
              </a:pPr>
              <a:t>16/12/2022</a:t>
            </a:fld>
            <a:endParaRPr lang="en-GB" altLang="en-US"/>
          </a:p>
        </p:txBody>
      </p:sp>
      <p:sp>
        <p:nvSpPr>
          <p:cNvPr id="4" name="Slide Number Placeholder 5">
            <a:extLst>
              <a:ext uri="{FF2B5EF4-FFF2-40B4-BE49-F238E27FC236}">
                <a16:creationId xmlns:a16="http://schemas.microsoft.com/office/drawing/2014/main" id="{DBD70084-5E57-4FD0-AD29-CF24379F433B}"/>
              </a:ext>
            </a:extLst>
          </p:cNvPr>
          <p:cNvSpPr>
            <a:spLocks noGrp="1"/>
          </p:cNvSpPr>
          <p:nvPr>
            <p:ph type="sldNum" sz="quarter" idx="11"/>
          </p:nvPr>
        </p:nvSpPr>
        <p:spPr/>
        <p:txBody>
          <a:bodyPr/>
          <a:lstStyle>
            <a:lvl1pPr>
              <a:defRPr/>
            </a:lvl1pPr>
          </a:lstStyle>
          <a:p>
            <a:pPr>
              <a:defRPr/>
            </a:pPr>
            <a:fld id="{6C61E2B5-3EA3-439F-8906-7160F08C4247}" type="slidenum">
              <a:rPr lang="en-GB" altLang="en-US"/>
              <a:pPr>
                <a:defRPr/>
              </a:pPr>
              <a:t>‹#›</a:t>
            </a:fld>
            <a:endParaRPr lang="en-GB" altLang="en-US"/>
          </a:p>
        </p:txBody>
      </p:sp>
    </p:spTree>
    <p:extLst>
      <p:ext uri="{BB962C8B-B14F-4D97-AF65-F5344CB8AC3E}">
        <p14:creationId xmlns:p14="http://schemas.microsoft.com/office/powerpoint/2010/main" val="84747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9E03086-B478-42E6-902B-F24F699A37B1}"/>
              </a:ext>
            </a:extLst>
          </p:cNvPr>
          <p:cNvSpPr>
            <a:spLocks noGrp="1"/>
          </p:cNvSpPr>
          <p:nvPr>
            <p:ph type="dt" sz="half" idx="10"/>
          </p:nvPr>
        </p:nvSpPr>
        <p:spPr/>
        <p:txBody>
          <a:bodyPr/>
          <a:lstStyle>
            <a:lvl1pPr>
              <a:defRPr/>
            </a:lvl1pPr>
          </a:lstStyle>
          <a:p>
            <a:pPr>
              <a:defRPr/>
            </a:pPr>
            <a:fld id="{04BE52E8-269F-4E0B-A421-E57C278726FC}" type="datetime1">
              <a:rPr lang="en-GB" altLang="en-US"/>
              <a:pPr>
                <a:defRPr/>
              </a:pPr>
              <a:t>16/12/2022</a:t>
            </a:fld>
            <a:endParaRPr lang="en-GB" altLang="en-US"/>
          </a:p>
        </p:txBody>
      </p:sp>
      <p:sp>
        <p:nvSpPr>
          <p:cNvPr id="3" name="Slide Number Placeholder 5">
            <a:extLst>
              <a:ext uri="{FF2B5EF4-FFF2-40B4-BE49-F238E27FC236}">
                <a16:creationId xmlns:a16="http://schemas.microsoft.com/office/drawing/2014/main" id="{91639B71-A50B-4FE2-80BB-966A98D30887}"/>
              </a:ext>
            </a:extLst>
          </p:cNvPr>
          <p:cNvSpPr>
            <a:spLocks noGrp="1"/>
          </p:cNvSpPr>
          <p:nvPr>
            <p:ph type="sldNum" sz="quarter" idx="11"/>
          </p:nvPr>
        </p:nvSpPr>
        <p:spPr/>
        <p:txBody>
          <a:bodyPr/>
          <a:lstStyle>
            <a:lvl1pPr>
              <a:defRPr/>
            </a:lvl1pPr>
          </a:lstStyle>
          <a:p>
            <a:pPr>
              <a:defRPr/>
            </a:pPr>
            <a:fld id="{2C17A306-8FB2-483D-B4BF-CCFDFD7118F7}" type="slidenum">
              <a:rPr lang="en-GB" altLang="en-US"/>
              <a:pPr>
                <a:defRPr/>
              </a:pPr>
              <a:t>‹#›</a:t>
            </a:fld>
            <a:endParaRPr lang="en-GB" altLang="en-US"/>
          </a:p>
        </p:txBody>
      </p:sp>
    </p:spTree>
    <p:extLst>
      <p:ext uri="{BB962C8B-B14F-4D97-AF65-F5344CB8AC3E}">
        <p14:creationId xmlns:p14="http://schemas.microsoft.com/office/powerpoint/2010/main" val="2645360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F5647B0-3FCE-4E40-97FA-300ED296C2BC}"/>
              </a:ext>
            </a:extLst>
          </p:cNvPr>
          <p:cNvSpPr>
            <a:spLocks noGrp="1"/>
          </p:cNvSpPr>
          <p:nvPr>
            <p:ph type="dt" sz="half" idx="10"/>
          </p:nvPr>
        </p:nvSpPr>
        <p:spPr/>
        <p:txBody>
          <a:bodyPr/>
          <a:lstStyle>
            <a:lvl1pPr>
              <a:defRPr/>
            </a:lvl1pPr>
          </a:lstStyle>
          <a:p>
            <a:pPr>
              <a:defRPr/>
            </a:pPr>
            <a:fld id="{5C6435D7-A1C6-4A9A-9B10-F1DBB319F8F2}" type="datetime1">
              <a:rPr lang="en-GB" altLang="en-US"/>
              <a:pPr>
                <a:defRPr/>
              </a:pPr>
              <a:t>16/12/2022</a:t>
            </a:fld>
            <a:endParaRPr lang="en-GB" altLang="en-US"/>
          </a:p>
        </p:txBody>
      </p:sp>
      <p:sp>
        <p:nvSpPr>
          <p:cNvPr id="6" name="Slide Number Placeholder 5">
            <a:extLst>
              <a:ext uri="{FF2B5EF4-FFF2-40B4-BE49-F238E27FC236}">
                <a16:creationId xmlns:a16="http://schemas.microsoft.com/office/drawing/2014/main" id="{25FB1F5B-28E9-4978-81CC-210799D9D81A}"/>
              </a:ext>
            </a:extLst>
          </p:cNvPr>
          <p:cNvSpPr>
            <a:spLocks noGrp="1"/>
          </p:cNvSpPr>
          <p:nvPr>
            <p:ph type="sldNum" sz="quarter" idx="11"/>
          </p:nvPr>
        </p:nvSpPr>
        <p:spPr/>
        <p:txBody>
          <a:bodyPr/>
          <a:lstStyle>
            <a:lvl1pPr>
              <a:defRPr/>
            </a:lvl1pPr>
          </a:lstStyle>
          <a:p>
            <a:pPr>
              <a:defRPr/>
            </a:pPr>
            <a:fld id="{858B15A9-7D95-403E-9BAC-C7DA7B4E4438}" type="slidenum">
              <a:rPr lang="en-GB" altLang="en-US"/>
              <a:pPr>
                <a:defRPr/>
              </a:pPr>
              <a:t>‹#›</a:t>
            </a:fld>
            <a:endParaRPr lang="en-GB" altLang="en-US"/>
          </a:p>
        </p:txBody>
      </p:sp>
    </p:spTree>
    <p:extLst>
      <p:ext uri="{BB962C8B-B14F-4D97-AF65-F5344CB8AC3E}">
        <p14:creationId xmlns:p14="http://schemas.microsoft.com/office/powerpoint/2010/main" val="2958929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DDDE5BB-E142-4CAC-9FD5-06944C9814C3}"/>
              </a:ext>
            </a:extLst>
          </p:cNvPr>
          <p:cNvSpPr>
            <a:spLocks noGrp="1"/>
          </p:cNvSpPr>
          <p:nvPr>
            <p:ph type="dt" sz="half" idx="10"/>
          </p:nvPr>
        </p:nvSpPr>
        <p:spPr/>
        <p:txBody>
          <a:bodyPr/>
          <a:lstStyle>
            <a:lvl1pPr>
              <a:defRPr/>
            </a:lvl1pPr>
          </a:lstStyle>
          <a:p>
            <a:pPr>
              <a:defRPr/>
            </a:pPr>
            <a:fld id="{13D3AE6F-7289-4B82-8134-E0AEE58641BD}" type="datetime1">
              <a:rPr lang="en-GB" altLang="en-US"/>
              <a:pPr>
                <a:defRPr/>
              </a:pPr>
              <a:t>16/12/2022</a:t>
            </a:fld>
            <a:endParaRPr lang="en-GB" altLang="en-US"/>
          </a:p>
        </p:txBody>
      </p:sp>
      <p:sp>
        <p:nvSpPr>
          <p:cNvPr id="6" name="Slide Number Placeholder 5">
            <a:extLst>
              <a:ext uri="{FF2B5EF4-FFF2-40B4-BE49-F238E27FC236}">
                <a16:creationId xmlns:a16="http://schemas.microsoft.com/office/drawing/2014/main" id="{500BD46F-3BD8-48A9-9257-3BE7582BE136}"/>
              </a:ext>
            </a:extLst>
          </p:cNvPr>
          <p:cNvSpPr>
            <a:spLocks noGrp="1"/>
          </p:cNvSpPr>
          <p:nvPr>
            <p:ph type="sldNum" sz="quarter" idx="11"/>
          </p:nvPr>
        </p:nvSpPr>
        <p:spPr/>
        <p:txBody>
          <a:bodyPr/>
          <a:lstStyle>
            <a:lvl1pPr>
              <a:defRPr/>
            </a:lvl1pPr>
          </a:lstStyle>
          <a:p>
            <a:pPr>
              <a:defRPr/>
            </a:pPr>
            <a:fld id="{31059930-D294-479C-893D-4964DDA8C383}" type="slidenum">
              <a:rPr lang="en-GB" altLang="en-US"/>
              <a:pPr>
                <a:defRPr/>
              </a:pPr>
              <a:t>‹#›</a:t>
            </a:fld>
            <a:endParaRPr lang="en-GB" altLang="en-US"/>
          </a:p>
        </p:txBody>
      </p:sp>
    </p:spTree>
    <p:extLst>
      <p:ext uri="{BB962C8B-B14F-4D97-AF65-F5344CB8AC3E}">
        <p14:creationId xmlns:p14="http://schemas.microsoft.com/office/powerpoint/2010/main" val="1658628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246232-6820-4BF9-9F04-2E52DF18FDD0}"/>
              </a:ext>
            </a:extLst>
          </p:cNvPr>
          <p:cNvSpPr>
            <a:spLocks noGrp="1"/>
          </p:cNvSpPr>
          <p:nvPr>
            <p:ph type="dt" sz="half" idx="10"/>
          </p:nvPr>
        </p:nvSpPr>
        <p:spPr/>
        <p:txBody>
          <a:bodyPr/>
          <a:lstStyle>
            <a:lvl1pPr>
              <a:defRPr/>
            </a:lvl1pPr>
          </a:lstStyle>
          <a:p>
            <a:pPr>
              <a:defRPr/>
            </a:pPr>
            <a:fld id="{FD01060A-5B3B-495F-9CB0-ACDE60C7AF21}" type="datetime1">
              <a:rPr lang="en-GB" altLang="en-US"/>
              <a:pPr>
                <a:defRPr/>
              </a:pPr>
              <a:t>16/12/2022</a:t>
            </a:fld>
            <a:endParaRPr lang="en-GB" altLang="en-US"/>
          </a:p>
        </p:txBody>
      </p:sp>
      <p:sp>
        <p:nvSpPr>
          <p:cNvPr id="5" name="Slide Number Placeholder 5">
            <a:extLst>
              <a:ext uri="{FF2B5EF4-FFF2-40B4-BE49-F238E27FC236}">
                <a16:creationId xmlns:a16="http://schemas.microsoft.com/office/drawing/2014/main" id="{FA2BDA05-C0C4-4A49-B7C0-186A8725359F}"/>
              </a:ext>
            </a:extLst>
          </p:cNvPr>
          <p:cNvSpPr>
            <a:spLocks noGrp="1"/>
          </p:cNvSpPr>
          <p:nvPr>
            <p:ph type="sldNum" sz="quarter" idx="11"/>
          </p:nvPr>
        </p:nvSpPr>
        <p:spPr/>
        <p:txBody>
          <a:bodyPr/>
          <a:lstStyle>
            <a:lvl1pPr>
              <a:defRPr/>
            </a:lvl1pPr>
          </a:lstStyle>
          <a:p>
            <a:pPr>
              <a:defRPr/>
            </a:pPr>
            <a:fld id="{97D57C12-AB8B-4A4B-8FB6-EC1AF48D7627}" type="slidenum">
              <a:rPr lang="en-GB" altLang="en-US"/>
              <a:pPr>
                <a:defRPr/>
              </a:pPr>
              <a:t>‹#›</a:t>
            </a:fld>
            <a:endParaRPr lang="en-GB" altLang="en-US"/>
          </a:p>
        </p:txBody>
      </p:sp>
    </p:spTree>
    <p:extLst>
      <p:ext uri="{BB962C8B-B14F-4D97-AF65-F5344CB8AC3E}">
        <p14:creationId xmlns:p14="http://schemas.microsoft.com/office/powerpoint/2010/main" val="1065476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40286D-1551-4CDC-A887-EB33D3F1463C}"/>
              </a:ext>
            </a:extLst>
          </p:cNvPr>
          <p:cNvSpPr>
            <a:spLocks noGrp="1"/>
          </p:cNvSpPr>
          <p:nvPr>
            <p:ph type="dt" sz="half" idx="10"/>
          </p:nvPr>
        </p:nvSpPr>
        <p:spPr/>
        <p:txBody>
          <a:bodyPr/>
          <a:lstStyle>
            <a:lvl1pPr>
              <a:defRPr/>
            </a:lvl1pPr>
          </a:lstStyle>
          <a:p>
            <a:pPr>
              <a:defRPr/>
            </a:pPr>
            <a:fld id="{D66D3841-3940-4EF0-9DAD-8D8811852474}" type="datetime1">
              <a:rPr lang="en-GB" altLang="en-US"/>
              <a:pPr>
                <a:defRPr/>
              </a:pPr>
              <a:t>16/12/2022</a:t>
            </a:fld>
            <a:endParaRPr lang="en-GB" altLang="en-US"/>
          </a:p>
        </p:txBody>
      </p:sp>
      <p:sp>
        <p:nvSpPr>
          <p:cNvPr id="5" name="Slide Number Placeholder 5">
            <a:extLst>
              <a:ext uri="{FF2B5EF4-FFF2-40B4-BE49-F238E27FC236}">
                <a16:creationId xmlns:a16="http://schemas.microsoft.com/office/drawing/2014/main" id="{716031A1-52E0-4751-8603-ECF9BFD0446E}"/>
              </a:ext>
            </a:extLst>
          </p:cNvPr>
          <p:cNvSpPr>
            <a:spLocks noGrp="1"/>
          </p:cNvSpPr>
          <p:nvPr>
            <p:ph type="sldNum" sz="quarter" idx="11"/>
          </p:nvPr>
        </p:nvSpPr>
        <p:spPr/>
        <p:txBody>
          <a:bodyPr/>
          <a:lstStyle>
            <a:lvl1pPr>
              <a:defRPr/>
            </a:lvl1pPr>
          </a:lstStyle>
          <a:p>
            <a:pPr>
              <a:defRPr/>
            </a:pPr>
            <a:fld id="{6ABCCBF8-55F8-4C9C-B86F-3DDF47E570A5}" type="slidenum">
              <a:rPr lang="en-GB" altLang="en-US"/>
              <a:pPr>
                <a:defRPr/>
              </a:pPr>
              <a:t>‹#›</a:t>
            </a:fld>
            <a:endParaRPr lang="en-GB" altLang="en-US"/>
          </a:p>
        </p:txBody>
      </p:sp>
    </p:spTree>
    <p:extLst>
      <p:ext uri="{BB962C8B-B14F-4D97-AF65-F5344CB8AC3E}">
        <p14:creationId xmlns:p14="http://schemas.microsoft.com/office/powerpoint/2010/main" val="2269966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5BE8BA8-6A31-428F-878A-8664826D4B0D}"/>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13CB26F-9EB0-44F9-B264-00C863F947C9}"/>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6C5260E9-4F50-49BF-9EEF-B60F2396F186}"/>
              </a:ext>
            </a:extLst>
          </p:cNvPr>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000">
                <a:solidFill>
                  <a:srgbClr val="898989"/>
                </a:solidFill>
                <a:latin typeface="Myriad Pro" charset="0"/>
              </a:defRPr>
            </a:lvl1pPr>
          </a:lstStyle>
          <a:p>
            <a:pPr>
              <a:defRPr/>
            </a:pPr>
            <a:fld id="{F9A253BB-815C-4342-8138-EB7D443CA67E}" type="datetime1">
              <a:rPr lang="en-GB" altLang="en-US"/>
              <a:pPr>
                <a:defRPr/>
              </a:pPr>
              <a:t>16/12/2022</a:t>
            </a:fld>
            <a:endParaRPr lang="en-GB" altLang="en-US"/>
          </a:p>
        </p:txBody>
      </p:sp>
      <p:sp>
        <p:nvSpPr>
          <p:cNvPr id="6" name="Slide Number Placeholder 5">
            <a:extLst>
              <a:ext uri="{FF2B5EF4-FFF2-40B4-BE49-F238E27FC236}">
                <a16:creationId xmlns:a16="http://schemas.microsoft.com/office/drawing/2014/main" id="{95A2A8FD-B9BC-4948-B6FB-79671FED5CD0}"/>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charset="0"/>
              </a:defRPr>
            </a:lvl1pPr>
          </a:lstStyle>
          <a:p>
            <a:pPr>
              <a:defRPr/>
            </a:pPr>
            <a:fld id="{A4694893-D3E1-459B-B06E-8AC64393B063}"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hf sldNum="0" hdr="0"/>
  <p:txStyles>
    <p:titleStyle>
      <a:lvl1pPr algn="ctr"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1"/>
          </a:solidFill>
          <a:latin typeface="Myriad Pro"/>
          <a:ea typeface="ＭＳ Ｐゴシック" charset="0"/>
          <a:cs typeface="ＭＳ Ｐゴシック" charset="0"/>
        </a:defRPr>
      </a:lvl2pPr>
      <a:lvl3pPr algn="ctr" rtl="0" eaLnBrk="0" fontAlgn="base" hangingPunct="0">
        <a:spcBef>
          <a:spcPct val="0"/>
        </a:spcBef>
        <a:spcAft>
          <a:spcPct val="0"/>
        </a:spcAft>
        <a:defRPr sz="4400">
          <a:solidFill>
            <a:schemeClr val="tx1"/>
          </a:solidFill>
          <a:latin typeface="Myriad Pro"/>
          <a:ea typeface="ＭＳ Ｐゴシック" charset="0"/>
          <a:cs typeface="ＭＳ Ｐゴシック" charset="0"/>
        </a:defRPr>
      </a:lvl3pPr>
      <a:lvl4pPr algn="ctr" rtl="0" eaLnBrk="0" fontAlgn="base" hangingPunct="0">
        <a:spcBef>
          <a:spcPct val="0"/>
        </a:spcBef>
        <a:spcAft>
          <a:spcPct val="0"/>
        </a:spcAft>
        <a:defRPr sz="4400">
          <a:solidFill>
            <a:schemeClr val="tx1"/>
          </a:solidFill>
          <a:latin typeface="Myriad Pro"/>
          <a:ea typeface="ＭＳ Ｐゴシック" charset="0"/>
          <a:cs typeface="ＭＳ Ｐゴシック" charset="0"/>
        </a:defRPr>
      </a:lvl4pPr>
      <a:lvl5pPr algn="ctr" rtl="0" eaLnBrk="0" fontAlgn="base" hangingPunct="0">
        <a:spcBef>
          <a:spcPct val="0"/>
        </a:spcBef>
        <a:spcAft>
          <a:spcPct val="0"/>
        </a:spcAft>
        <a:defRPr sz="4400">
          <a:solidFill>
            <a:schemeClr val="tx1"/>
          </a:solidFill>
          <a:latin typeface="Myriad Pro"/>
          <a:ea typeface="ＭＳ Ｐゴシック" charset="0"/>
          <a:cs typeface="ＭＳ Ｐゴシック" charset="0"/>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jpeg"/><Relationship Id="rId7" Type="http://schemas.openxmlformats.org/officeDocument/2006/relationships/diagramQuickStyle" Target="../diagrams/quickStyle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customcreative.com/services/online-marketing/" TargetMode="External"/><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www.createwebquest.com/digital-tools-teaching-and-learni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lresources.dpi.wi.gov/courseware/lesson/2138"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www.ozassignments.com/solution/business-growth-sustainability-proof-reading-and-editing-services" TargetMode="External"/><Relationship Id="rId5" Type="http://schemas.openxmlformats.org/officeDocument/2006/relationships/image" Target="../media/image10.jpg"/><Relationship Id="rId4" Type="http://schemas.openxmlformats.org/officeDocument/2006/relationships/hyperlink" Target="https://blog.dnevnik.hr/trenddop"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chart" Target="../charts/chart1.xml"/><Relationship Id="rId1" Type="http://schemas.openxmlformats.org/officeDocument/2006/relationships/slideLayout" Target="../slideLayouts/slideLayout2.xml"/><Relationship Id="rId4" Type="http://schemas.openxmlformats.org/officeDocument/2006/relationships/hyperlink" Target="https://courses.lumenlearning.com/cerritos-smallbusmgmt-1/chapter/14-4-exit-strategies-2/"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0889E74-93EC-4BD7-88E6-E4FC25F83685}"/>
              </a:ext>
            </a:extLst>
          </p:cNvPr>
          <p:cNvSpPr>
            <a:spLocks noGrp="1"/>
          </p:cNvSpPr>
          <p:nvPr>
            <p:ph type="subTitle" idx="1"/>
          </p:nvPr>
        </p:nvSpPr>
        <p:spPr>
          <a:xfrm>
            <a:off x="827088" y="3933825"/>
            <a:ext cx="7561262" cy="2159000"/>
          </a:xfrm>
        </p:spPr>
        <p:txBody>
          <a:bodyPr/>
          <a:lstStyle/>
          <a:p>
            <a:pPr eaLnBrk="1" hangingPunct="1">
              <a:buFont typeface="Arial" charset="0"/>
              <a:buNone/>
              <a:defRPr/>
            </a:pPr>
            <a:endParaRPr lang="en-GB" sz="2400" dirty="0">
              <a:ea typeface="+mn-ea"/>
              <a:cs typeface="+mn-cs"/>
            </a:endParaRPr>
          </a:p>
          <a:p>
            <a:pPr eaLnBrk="1" hangingPunct="1">
              <a:defRPr/>
            </a:pPr>
            <a:r>
              <a:rPr lang="en-GB" sz="2600" b="1" dirty="0">
                <a:solidFill>
                  <a:schemeClr val="accent4"/>
                </a:solidFill>
                <a:ea typeface="+mn-ea"/>
                <a:cs typeface="+mn-cs"/>
              </a:rPr>
              <a:t>Title: (Infinity Marketing)</a:t>
            </a:r>
          </a:p>
          <a:p>
            <a:pPr eaLnBrk="1" hangingPunct="1">
              <a:defRPr/>
            </a:pPr>
            <a:r>
              <a:rPr lang="en-GB" sz="2600" b="1" dirty="0">
                <a:solidFill>
                  <a:schemeClr val="accent4"/>
                </a:solidFill>
                <a:ea typeface="+mn-ea"/>
                <a:cs typeface="+mn-cs"/>
              </a:rPr>
              <a:t>Lecturer-Thomas Adeyemi</a:t>
            </a:r>
          </a:p>
          <a:p>
            <a:pPr eaLnBrk="1" hangingPunct="1">
              <a:buFont typeface="Arial" charset="0"/>
              <a:buNone/>
              <a:defRPr/>
            </a:pPr>
            <a:endParaRPr lang="en-GB" sz="2400" dirty="0">
              <a:ea typeface="+mn-ea"/>
              <a:cs typeface="+mn-cs"/>
            </a:endParaRPr>
          </a:p>
          <a:p>
            <a:pPr eaLnBrk="1" hangingPunct="1">
              <a:buFont typeface="Arial" charset="0"/>
              <a:buNone/>
              <a:defRPr/>
            </a:pPr>
            <a:endParaRPr lang="en-GB" sz="2400" dirty="0">
              <a:ea typeface="+mn-ea"/>
              <a:cs typeface="+mn-cs"/>
            </a:endParaRPr>
          </a:p>
          <a:p>
            <a:pPr eaLnBrk="1" hangingPunct="1">
              <a:buFont typeface="Arial" charset="0"/>
              <a:buNone/>
              <a:defRPr/>
            </a:pPr>
            <a:endParaRPr lang="en-GB" sz="2400" dirty="0">
              <a:ea typeface="+mn-ea"/>
              <a:cs typeface="+mn-cs"/>
            </a:endParaRPr>
          </a:p>
        </p:txBody>
      </p:sp>
      <p:sp>
        <p:nvSpPr>
          <p:cNvPr id="15362" name="Date Placeholder 3">
            <a:extLst>
              <a:ext uri="{FF2B5EF4-FFF2-40B4-BE49-F238E27FC236}">
                <a16:creationId xmlns:a16="http://schemas.microsoft.com/office/drawing/2014/main" id="{BDB13BCF-3911-4CDF-AD6C-19BB94B51AEE}"/>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1C40300A-8B88-4D9C-944D-CC2207D73FBB}" type="datetime1">
              <a:rPr lang="en-GB" altLang="en-US" sz="1000" smtClean="0">
                <a:solidFill>
                  <a:srgbClr val="898989"/>
                </a:solidFill>
              </a:rPr>
              <a:pPr>
                <a:spcBef>
                  <a:spcPct val="0"/>
                </a:spcBef>
                <a:buFontTx/>
                <a:buNone/>
              </a:pPr>
              <a:t>16/12/2022</a:t>
            </a:fld>
            <a:endParaRPr lang="en-GB" altLang="en-US" sz="1000" dirty="0">
              <a:solidFill>
                <a:srgbClr val="898989"/>
              </a:solidFill>
            </a:endParaRPr>
          </a:p>
        </p:txBody>
      </p:sp>
      <p:pic>
        <p:nvPicPr>
          <p:cNvPr id="15363" name="Picture 1">
            <a:extLst>
              <a:ext uri="{FF2B5EF4-FFF2-40B4-BE49-F238E27FC236}">
                <a16:creationId xmlns:a16="http://schemas.microsoft.com/office/drawing/2014/main" id="{CEFBE64B-58B9-4BF5-95EC-D9F8AC4F6DC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341438"/>
            <a:ext cx="7561262"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406EF60-C41C-B6FA-674F-33C5282D1E0E}"/>
              </a:ext>
            </a:extLst>
          </p:cNvPr>
          <p:cNvSpPr>
            <a:spLocks noGrp="1"/>
          </p:cNvSpPr>
          <p:nvPr>
            <p:ph type="dt" sz="half" idx="10"/>
          </p:nvPr>
        </p:nvSpPr>
        <p:spPr/>
        <p:txBody>
          <a:bodyPr/>
          <a:lstStyle/>
          <a:p>
            <a:pPr>
              <a:defRPr/>
            </a:pPr>
            <a:fld id="{6A4AA6D2-E249-43EC-9190-14D5F4E8BF1C}" type="datetime1">
              <a:rPr lang="en-GB" altLang="en-US" smtClean="0"/>
              <a:pPr>
                <a:defRPr/>
              </a:pPr>
              <a:t>16/12/2022</a:t>
            </a:fld>
            <a:endParaRPr lang="en-GB" altLang="en-US"/>
          </a:p>
        </p:txBody>
      </p:sp>
      <p:sp>
        <p:nvSpPr>
          <p:cNvPr id="5" name="Footer Placeholder 4">
            <a:extLst>
              <a:ext uri="{FF2B5EF4-FFF2-40B4-BE49-F238E27FC236}">
                <a16:creationId xmlns:a16="http://schemas.microsoft.com/office/drawing/2014/main" id="{8369F62D-D34E-ED89-744B-A6C2287CC414}"/>
              </a:ext>
            </a:extLst>
          </p:cNvPr>
          <p:cNvSpPr>
            <a:spLocks noGrp="1"/>
          </p:cNvSpPr>
          <p:nvPr>
            <p:ph type="ftr" sz="quarter" idx="11"/>
          </p:nvPr>
        </p:nvSpPr>
        <p:spPr/>
        <p:txBody>
          <a:bodyPr/>
          <a:lstStyle/>
          <a:p>
            <a:pPr>
              <a:defRPr/>
            </a:pPr>
            <a:r>
              <a:rPr lang="en-GB" altLang="en-US"/>
              <a:t>Mary March</a:t>
            </a:r>
          </a:p>
        </p:txBody>
      </p:sp>
      <p:graphicFrame>
        <p:nvGraphicFramePr>
          <p:cNvPr id="6" name="Table 5">
            <a:extLst>
              <a:ext uri="{FF2B5EF4-FFF2-40B4-BE49-F238E27FC236}">
                <a16:creationId xmlns:a16="http://schemas.microsoft.com/office/drawing/2014/main" id="{37EF5CF2-E1D7-CFA2-7D9B-6A2E569A91A5}"/>
              </a:ext>
            </a:extLst>
          </p:cNvPr>
          <p:cNvGraphicFramePr>
            <a:graphicFrameLocks noGrp="1"/>
          </p:cNvGraphicFramePr>
          <p:nvPr>
            <p:extLst>
              <p:ext uri="{D42A27DB-BD31-4B8C-83A1-F6EECF244321}">
                <p14:modId xmlns:p14="http://schemas.microsoft.com/office/powerpoint/2010/main" val="3282592474"/>
              </p:ext>
            </p:extLst>
          </p:nvPr>
        </p:nvGraphicFramePr>
        <p:xfrm>
          <a:off x="1235019" y="1340768"/>
          <a:ext cx="6696744" cy="4360256"/>
        </p:xfrm>
        <a:graphic>
          <a:graphicData uri="http://schemas.openxmlformats.org/drawingml/2006/table">
            <a:tbl>
              <a:tblPr>
                <a:tableStyleId>{5C22544A-7EE6-4342-B048-85BDC9FD1C3A}</a:tableStyleId>
              </a:tblPr>
              <a:tblGrid>
                <a:gridCol w="3243869">
                  <a:extLst>
                    <a:ext uri="{9D8B030D-6E8A-4147-A177-3AD203B41FA5}">
                      <a16:colId xmlns:a16="http://schemas.microsoft.com/office/drawing/2014/main" val="2524407753"/>
                    </a:ext>
                  </a:extLst>
                </a:gridCol>
                <a:gridCol w="3452875">
                  <a:extLst>
                    <a:ext uri="{9D8B030D-6E8A-4147-A177-3AD203B41FA5}">
                      <a16:colId xmlns:a16="http://schemas.microsoft.com/office/drawing/2014/main" val="3253627484"/>
                    </a:ext>
                  </a:extLst>
                </a:gridCol>
              </a:tblGrid>
              <a:tr h="736196">
                <a:tc>
                  <a:txBody>
                    <a:bodyPr/>
                    <a:lstStyle/>
                    <a:p>
                      <a:pPr algn="just">
                        <a:lnSpc>
                          <a:spcPct val="150000"/>
                        </a:lnSpc>
                        <a:spcBef>
                          <a:spcPts val="600"/>
                        </a:spcBef>
                      </a:pPr>
                      <a:r>
                        <a:rPr lang="en-GB" sz="1600" kern="0" dirty="0">
                          <a:effectLst/>
                          <a:latin typeface="Arial" panose="020B0604020202020204" pitchFamily="34" charset="0"/>
                          <a:cs typeface="Arial" panose="020B0604020202020204" pitchFamily="34" charset="0"/>
                        </a:rPr>
                        <a:t>Share Holders</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5">
                        <a:lumMod val="60000"/>
                        <a:lumOff val="40000"/>
                      </a:schemeClr>
                    </a:solidFill>
                  </a:tcPr>
                </a:tc>
                <a:tc>
                  <a:txBody>
                    <a:bodyPr/>
                    <a:lstStyle/>
                    <a:p>
                      <a:pPr>
                        <a:lnSpc>
                          <a:spcPct val="150000"/>
                        </a:lnSpc>
                        <a:spcBef>
                          <a:spcPts val="600"/>
                        </a:spcBef>
                      </a:pPr>
                      <a:r>
                        <a:rPr lang="en-GB" sz="1600" kern="0" dirty="0">
                          <a:effectLst/>
                          <a:latin typeface="Arial" panose="020B0604020202020204" pitchFamily="34" charset="0"/>
                          <a:cs typeface="Arial" panose="020B0604020202020204" pitchFamily="34" charset="0"/>
                        </a:rPr>
                        <a:t>Responsibilities </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solidFill>
                      <a:schemeClr val="accent5">
                        <a:lumMod val="60000"/>
                        <a:lumOff val="40000"/>
                      </a:schemeClr>
                    </a:solidFill>
                  </a:tcPr>
                </a:tc>
                <a:extLst>
                  <a:ext uri="{0D108BD9-81ED-4DB2-BD59-A6C34878D82A}">
                    <a16:rowId xmlns:a16="http://schemas.microsoft.com/office/drawing/2014/main" val="3866121888"/>
                  </a:ext>
                </a:extLst>
              </a:tr>
              <a:tr h="775972">
                <a:tc>
                  <a:txBody>
                    <a:bodyPr/>
                    <a:lstStyle/>
                    <a:p>
                      <a:pPr algn="just">
                        <a:lnSpc>
                          <a:spcPct val="150000"/>
                        </a:lnSpc>
                        <a:spcBef>
                          <a:spcPts val="600"/>
                        </a:spcBef>
                      </a:pPr>
                      <a:r>
                        <a:rPr lang="en-GB" sz="1600" kern="0" dirty="0">
                          <a:effectLst/>
                          <a:latin typeface="Arial" panose="020B0604020202020204" pitchFamily="34" charset="0"/>
                          <a:cs typeface="Arial" panose="020B0604020202020204" pitchFamily="34" charset="0"/>
                        </a:rPr>
                        <a:t>Emilian Triboi</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50000"/>
                        </a:lnSpc>
                        <a:spcBef>
                          <a:spcPts val="600"/>
                        </a:spcBef>
                      </a:pPr>
                      <a:r>
                        <a:rPr lang="en-GB" sz="1600" kern="0">
                          <a:effectLst/>
                          <a:latin typeface="Arial" panose="020B0604020202020204" pitchFamily="34" charset="0"/>
                          <a:cs typeface="Arial" panose="020B0604020202020204" pitchFamily="34" charset="0"/>
                        </a:rPr>
                        <a:t>CEO/Operator</a:t>
                      </a:r>
                      <a:endParaRPr lang="en-GB" sz="1600" kern="1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24082402"/>
                  </a:ext>
                </a:extLst>
              </a:tr>
              <a:tr h="736196">
                <a:tc>
                  <a:txBody>
                    <a:bodyPr/>
                    <a:lstStyle/>
                    <a:p>
                      <a:pPr algn="just">
                        <a:lnSpc>
                          <a:spcPct val="150000"/>
                        </a:lnSpc>
                        <a:spcBef>
                          <a:spcPts val="600"/>
                        </a:spcBef>
                      </a:pPr>
                      <a:r>
                        <a:rPr lang="en-GB" sz="1600" kern="0">
                          <a:effectLst/>
                          <a:latin typeface="Arial" panose="020B0604020202020204" pitchFamily="34" charset="0"/>
                          <a:cs typeface="Arial" panose="020B0604020202020204" pitchFamily="34" charset="0"/>
                        </a:rPr>
                        <a:t>Cristina Girnet</a:t>
                      </a:r>
                      <a:endParaRPr lang="en-GB" sz="1600" kern="1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50000"/>
                        </a:lnSpc>
                        <a:spcBef>
                          <a:spcPts val="600"/>
                        </a:spcBef>
                      </a:pPr>
                      <a:r>
                        <a:rPr lang="en-GB" sz="1600" kern="0" dirty="0">
                          <a:effectLst/>
                          <a:latin typeface="Arial" panose="020B0604020202020204" pitchFamily="34" charset="0"/>
                          <a:cs typeface="Arial" panose="020B0604020202020204" pitchFamily="34" charset="0"/>
                        </a:rPr>
                        <a:t>CEO/Operator</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54672916"/>
                  </a:ext>
                </a:extLst>
              </a:tr>
              <a:tr h="736196">
                <a:tc>
                  <a:txBody>
                    <a:bodyPr/>
                    <a:lstStyle/>
                    <a:p>
                      <a:pPr algn="just">
                        <a:lnSpc>
                          <a:spcPct val="150000"/>
                        </a:lnSpc>
                        <a:spcBef>
                          <a:spcPts val="600"/>
                        </a:spcBef>
                      </a:pPr>
                      <a:r>
                        <a:rPr lang="en-GB" sz="1600" kern="0">
                          <a:effectLst/>
                          <a:latin typeface="Arial" panose="020B0604020202020204" pitchFamily="34" charset="0"/>
                          <a:cs typeface="Arial" panose="020B0604020202020204" pitchFamily="34" charset="0"/>
                        </a:rPr>
                        <a:t>George Mihaita Arsene</a:t>
                      </a:r>
                      <a:endParaRPr lang="en-GB" sz="1600" kern="1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50000"/>
                        </a:lnSpc>
                        <a:spcBef>
                          <a:spcPts val="600"/>
                        </a:spcBef>
                      </a:pPr>
                      <a:r>
                        <a:rPr lang="en-GB" sz="1600" kern="0" dirty="0">
                          <a:effectLst/>
                          <a:latin typeface="Arial" panose="020B0604020202020204" pitchFamily="34" charset="0"/>
                          <a:cs typeface="Arial" panose="020B0604020202020204" pitchFamily="34" charset="0"/>
                        </a:rPr>
                        <a:t>Co-chief Executive</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28231305"/>
                  </a:ext>
                </a:extLst>
              </a:tr>
              <a:tr h="736196">
                <a:tc>
                  <a:txBody>
                    <a:bodyPr/>
                    <a:lstStyle/>
                    <a:p>
                      <a:pPr algn="just">
                        <a:lnSpc>
                          <a:spcPct val="150000"/>
                        </a:lnSpc>
                        <a:spcBef>
                          <a:spcPts val="600"/>
                        </a:spcBef>
                      </a:pPr>
                      <a:r>
                        <a:rPr lang="en-GB" sz="1600" kern="0">
                          <a:effectLst/>
                          <a:latin typeface="Arial" panose="020B0604020202020204" pitchFamily="34" charset="0"/>
                          <a:cs typeface="Arial" panose="020B0604020202020204" pitchFamily="34" charset="0"/>
                        </a:rPr>
                        <a:t>Violeta Zisu</a:t>
                      </a:r>
                      <a:endParaRPr lang="en-GB" sz="1600" kern="1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50000"/>
                        </a:lnSpc>
                        <a:spcBef>
                          <a:spcPts val="600"/>
                        </a:spcBef>
                      </a:pPr>
                      <a:r>
                        <a:rPr lang="en-GB" sz="1600" kern="0" dirty="0">
                          <a:effectLst/>
                          <a:latin typeface="Arial" panose="020B0604020202020204" pitchFamily="34" charset="0"/>
                          <a:cs typeface="Arial" panose="020B0604020202020204" pitchFamily="34" charset="0"/>
                        </a:rPr>
                        <a:t>Chief Financial Officer</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24996069"/>
                  </a:ext>
                </a:extLst>
              </a:tr>
              <a:tr h="639500">
                <a:tc>
                  <a:txBody>
                    <a:bodyPr/>
                    <a:lstStyle/>
                    <a:p>
                      <a:pPr algn="just">
                        <a:lnSpc>
                          <a:spcPct val="150000"/>
                        </a:lnSpc>
                        <a:spcBef>
                          <a:spcPts val="600"/>
                        </a:spcBef>
                      </a:pPr>
                      <a:r>
                        <a:rPr lang="en-GB" sz="1600" kern="0">
                          <a:effectLst/>
                          <a:latin typeface="Arial" panose="020B0604020202020204" pitchFamily="34" charset="0"/>
                          <a:cs typeface="Arial" panose="020B0604020202020204" pitchFamily="34" charset="0"/>
                        </a:rPr>
                        <a:t>Joanna Kowalik</a:t>
                      </a:r>
                      <a:endParaRPr lang="en-GB" sz="1600" kern="1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50000"/>
                        </a:lnSpc>
                        <a:spcBef>
                          <a:spcPts val="600"/>
                        </a:spcBef>
                      </a:pPr>
                      <a:r>
                        <a:rPr lang="en-GB" sz="1600" kern="0" dirty="0">
                          <a:effectLst/>
                          <a:latin typeface="Arial" panose="020B0604020202020204" pitchFamily="34" charset="0"/>
                          <a:cs typeface="Arial" panose="020B0604020202020204" pitchFamily="34" charset="0"/>
                        </a:rPr>
                        <a:t>Chief Operating Officer</a:t>
                      </a:r>
                      <a:endParaRPr lang="en-GB" sz="1600"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24831534"/>
                  </a:ext>
                </a:extLst>
              </a:tr>
            </a:tbl>
          </a:graphicData>
        </a:graphic>
      </p:graphicFrame>
      <p:sp>
        <p:nvSpPr>
          <p:cNvPr id="7" name="TextBox 6">
            <a:extLst>
              <a:ext uri="{FF2B5EF4-FFF2-40B4-BE49-F238E27FC236}">
                <a16:creationId xmlns:a16="http://schemas.microsoft.com/office/drawing/2014/main" id="{1F8B01DF-F489-7ACA-A600-90C0B3DD5152}"/>
              </a:ext>
            </a:extLst>
          </p:cNvPr>
          <p:cNvSpPr txBox="1"/>
          <p:nvPr/>
        </p:nvSpPr>
        <p:spPr>
          <a:xfrm>
            <a:off x="1763688" y="212255"/>
            <a:ext cx="5832648" cy="923330"/>
          </a:xfrm>
          <a:prstGeom prst="rect">
            <a:avLst/>
          </a:prstGeom>
          <a:noFill/>
        </p:spPr>
        <p:txBody>
          <a:bodyPr wrap="square" rtlCol="0">
            <a:spAutoFit/>
          </a:bodyPr>
          <a:lstStyle/>
          <a:p>
            <a:pPr algn="ctr"/>
            <a:r>
              <a:rPr lang="en-GB" sz="1800" kern="100" dirty="0">
                <a:effectLst/>
                <a:latin typeface="Avenir Next LT Pro Demi" panose="020B0704020202020204" pitchFamily="34" charset="0"/>
                <a:ea typeface="Calibri" panose="020F0502020204030204" pitchFamily="34" charset="0"/>
                <a:cs typeface="Times New Roman" panose="02020603050405020304" pitchFamily="18" charset="0"/>
              </a:rPr>
              <a:t>Managing Enterprise in the 21st Century </a:t>
            </a:r>
          </a:p>
          <a:p>
            <a:pPr algn="ctr"/>
            <a:r>
              <a:rPr lang="en-GB" kern="100" dirty="0">
                <a:latin typeface="Avenir Next LT Pro Demi" panose="020B0704020202020204" pitchFamily="34" charset="0"/>
                <a:ea typeface="Calibri" panose="020F0502020204030204" pitchFamily="34" charset="0"/>
                <a:cs typeface="Times New Roman" panose="02020603050405020304" pitchFamily="18" charset="0"/>
              </a:rPr>
              <a:t>BMSW4006</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GB" dirty="0"/>
          </a:p>
        </p:txBody>
      </p:sp>
    </p:spTree>
    <p:extLst>
      <p:ext uri="{BB962C8B-B14F-4D97-AF65-F5344CB8AC3E}">
        <p14:creationId xmlns:p14="http://schemas.microsoft.com/office/powerpoint/2010/main" val="2954050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4">
            <a:extLst>
              <a:ext uri="{FF2B5EF4-FFF2-40B4-BE49-F238E27FC236}">
                <a16:creationId xmlns:a16="http://schemas.microsoft.com/office/drawing/2014/main" id="{C03B3CA9-9211-4509-AC5D-B5C1AA521116}"/>
              </a:ext>
            </a:extLst>
          </p:cNvPr>
          <p:cNvSpPr>
            <a:spLocks noGrp="1"/>
          </p:cNvSpPr>
          <p:nvPr>
            <p:ph type="title"/>
          </p:nvPr>
        </p:nvSpPr>
        <p:spPr>
          <a:xfrm>
            <a:off x="457200" y="115888"/>
            <a:ext cx="8229600" cy="576808"/>
          </a:xfrm>
        </p:spPr>
        <p:txBody>
          <a:bodyPr/>
          <a:lstStyle/>
          <a:p>
            <a:pPr eaLnBrk="1" hangingPunct="1"/>
            <a:r>
              <a:rPr lang="en-GB" altLang="en-US" dirty="0">
                <a:ea typeface="ＭＳ Ｐゴシック" panose="020B0600070205080204" pitchFamily="34" charset="-128"/>
              </a:rPr>
              <a:t>Table of Contents </a:t>
            </a:r>
          </a:p>
        </p:txBody>
      </p:sp>
      <p:sp>
        <p:nvSpPr>
          <p:cNvPr id="16386" name="Date Placeholder 3">
            <a:extLst>
              <a:ext uri="{FF2B5EF4-FFF2-40B4-BE49-F238E27FC236}">
                <a16:creationId xmlns:a16="http://schemas.microsoft.com/office/drawing/2014/main" id="{F90B66D0-712E-40DC-8333-08062ACAC2FC}"/>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F99415D6-5ADD-4320-985E-95C36948D7F6}"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pic>
        <p:nvPicPr>
          <p:cNvPr id="4" name="Picture 3" descr="Table&#10;&#10;Description automatically generated">
            <a:extLst>
              <a:ext uri="{FF2B5EF4-FFF2-40B4-BE49-F238E27FC236}">
                <a16:creationId xmlns:a16="http://schemas.microsoft.com/office/drawing/2014/main" id="{C6F88982-C7CA-BD55-10B4-5B55D231C7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331" y="980728"/>
            <a:ext cx="8147469" cy="462938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4">
            <a:extLst>
              <a:ext uri="{FF2B5EF4-FFF2-40B4-BE49-F238E27FC236}">
                <a16:creationId xmlns:a16="http://schemas.microsoft.com/office/drawing/2014/main" id="{57D13791-78EC-468E-854A-91A0B6882836}"/>
              </a:ext>
            </a:extLst>
          </p:cNvPr>
          <p:cNvSpPr>
            <a:spLocks noGrp="1"/>
          </p:cNvSpPr>
          <p:nvPr>
            <p:ph type="title"/>
          </p:nvPr>
        </p:nvSpPr>
        <p:spPr>
          <a:xfrm>
            <a:off x="466725" y="188913"/>
            <a:ext cx="8229600" cy="719807"/>
          </a:xfrm>
        </p:spPr>
        <p:txBody>
          <a:bodyPr/>
          <a:lstStyle/>
          <a:p>
            <a:pPr eaLnBrk="1" hangingPunct="1"/>
            <a:r>
              <a:rPr lang="en-GB" altLang="en-US" dirty="0">
                <a:ea typeface="ＭＳ Ｐゴシック" panose="020B0600070205080204" pitchFamily="34" charset="-128"/>
              </a:rPr>
              <a:t>Introduction</a:t>
            </a:r>
          </a:p>
        </p:txBody>
      </p:sp>
      <p:sp>
        <p:nvSpPr>
          <p:cNvPr id="18434" name="Date Placeholder 3">
            <a:extLst>
              <a:ext uri="{FF2B5EF4-FFF2-40B4-BE49-F238E27FC236}">
                <a16:creationId xmlns:a16="http://schemas.microsoft.com/office/drawing/2014/main" id="{4D346606-9BBC-4114-9086-03C28C61DFF6}"/>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AA3497C3-2037-430D-804A-71FBC3E1CBF2}"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sp>
        <p:nvSpPr>
          <p:cNvPr id="3" name="TextBox 2">
            <a:extLst>
              <a:ext uri="{FF2B5EF4-FFF2-40B4-BE49-F238E27FC236}">
                <a16:creationId xmlns:a16="http://schemas.microsoft.com/office/drawing/2014/main" id="{3F38312C-DC70-5335-391C-8919EE611996}"/>
              </a:ext>
            </a:extLst>
          </p:cNvPr>
          <p:cNvSpPr txBox="1"/>
          <p:nvPr/>
        </p:nvSpPr>
        <p:spPr>
          <a:xfrm>
            <a:off x="673633" y="1340768"/>
            <a:ext cx="7796733" cy="3345147"/>
          </a:xfrm>
          <a:prstGeom prst="rect">
            <a:avLst/>
          </a:prstGeom>
          <a:noFill/>
        </p:spPr>
        <p:txBody>
          <a:bodyPr wrap="square">
            <a:spAutoFit/>
          </a:bodyPr>
          <a:lstStyle/>
          <a:p>
            <a:pPr marL="111760" marR="0" algn="just">
              <a:lnSpc>
                <a:spcPct val="150000"/>
              </a:lnSpc>
              <a:spcBef>
                <a:spcPts val="0"/>
              </a:spcBef>
              <a:spcAft>
                <a:spcPts val="1000"/>
              </a:spcAft>
            </a:pPr>
            <a:r>
              <a:rPr lang="en-GB" sz="2400" dirty="0">
                <a:latin typeface="Arial Rounded MT Bold" panose="020F0704030504030204" pitchFamily="34" charset="0"/>
                <a:ea typeface="Times New Roman" panose="02020603050405020304" pitchFamily="18" charset="0"/>
              </a:rPr>
              <a:t>T</a:t>
            </a:r>
            <a:r>
              <a:rPr lang="en-GB" sz="2400" dirty="0">
                <a:effectLst/>
                <a:latin typeface="Arial Rounded MT Bold" panose="020F0704030504030204" pitchFamily="34" charset="0"/>
                <a:ea typeface="Times New Roman" panose="02020603050405020304" pitchFamily="18" charset="0"/>
              </a:rPr>
              <a:t>he overall summary of such a business plan of Infinity Marketing is going to be presented in this presentation. This presentation will discuss the concept of business description, products and services, management, marketing, and technology of a business, named Infinity Marketing. </a:t>
            </a:r>
            <a:endParaRPr lang="en-US" sz="2400" dirty="0">
              <a:effectLst/>
              <a:latin typeface="Arial Rounded MT Bold" panose="020F0704030504030204" pitchFamily="34" charset="0"/>
              <a:ea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a:extLst>
              <a:ext uri="{FF2B5EF4-FFF2-40B4-BE49-F238E27FC236}">
                <a16:creationId xmlns:a16="http://schemas.microsoft.com/office/drawing/2014/main" id="{7E9B3370-01C4-4A1B-8430-0890CFD474C4}"/>
              </a:ext>
            </a:extLst>
          </p:cNvPr>
          <p:cNvSpPr>
            <a:spLocks noGrp="1"/>
          </p:cNvSpPr>
          <p:nvPr>
            <p:ph type="title"/>
          </p:nvPr>
        </p:nvSpPr>
        <p:spPr>
          <a:xfrm>
            <a:off x="457200" y="132991"/>
            <a:ext cx="8229600" cy="1143000"/>
          </a:xfrm>
        </p:spPr>
        <p:txBody>
          <a:bodyPr/>
          <a:lstStyle/>
          <a:p>
            <a:pPr eaLnBrk="1" hangingPunct="1"/>
            <a:r>
              <a:rPr lang="en-GB" altLang="en-US" dirty="0">
                <a:ea typeface="ＭＳ Ｐゴシック" panose="020B0600070205080204" pitchFamily="34" charset="-128"/>
              </a:rPr>
              <a:t>Business Description and History</a:t>
            </a:r>
          </a:p>
        </p:txBody>
      </p:sp>
      <p:sp>
        <p:nvSpPr>
          <p:cNvPr id="20482" name="Date Placeholder 3">
            <a:extLst>
              <a:ext uri="{FF2B5EF4-FFF2-40B4-BE49-F238E27FC236}">
                <a16:creationId xmlns:a16="http://schemas.microsoft.com/office/drawing/2014/main" id="{C561E4BD-23AD-4E57-8E6A-8BC214779C13}"/>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1FB2ED81-21CC-4F18-A888-0965705A4D91}"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sp>
        <p:nvSpPr>
          <p:cNvPr id="2" name="TextBox 1">
            <a:extLst>
              <a:ext uri="{FF2B5EF4-FFF2-40B4-BE49-F238E27FC236}">
                <a16:creationId xmlns:a16="http://schemas.microsoft.com/office/drawing/2014/main" id="{3B530FAB-2FA1-D5C7-7BE1-816C6418A953}"/>
              </a:ext>
            </a:extLst>
          </p:cNvPr>
          <p:cNvSpPr txBox="1"/>
          <p:nvPr/>
        </p:nvSpPr>
        <p:spPr>
          <a:xfrm>
            <a:off x="250825" y="1340768"/>
            <a:ext cx="8641655" cy="4155625"/>
          </a:xfrm>
          <a:prstGeom prst="rect">
            <a:avLst/>
          </a:prstGeom>
          <a:noFill/>
        </p:spPr>
        <p:txBody>
          <a:bodyPr wrap="square">
            <a:spAutoFit/>
          </a:bodyPr>
          <a:lstStyle/>
          <a:p>
            <a:pPr marL="454660" marR="0" indent="-342900" algn="just">
              <a:lnSpc>
                <a:spcPct val="150000"/>
              </a:lnSpc>
              <a:spcBef>
                <a:spcPts val="0"/>
              </a:spcBef>
              <a:spcAft>
                <a:spcPts val="1000"/>
              </a:spcAft>
              <a:buFont typeface="Wingdings" panose="05000000000000000000" pitchFamily="2" charset="2"/>
              <a:buChar char="v"/>
            </a:pPr>
            <a:r>
              <a:rPr lang="en-US" sz="2400" dirty="0">
                <a:latin typeface="Arial Rounded MT Bold" panose="020F0704030504030204" pitchFamily="34" charset="0"/>
                <a:ea typeface="Times New Roman" panose="02020603050405020304" pitchFamily="18" charset="0"/>
              </a:rPr>
              <a:t>In 1996, Infinity Marketing has been formed by some key people,</a:t>
            </a:r>
          </a:p>
          <a:p>
            <a:pPr marL="454660" marR="0" indent="-342900" algn="just">
              <a:lnSpc>
                <a:spcPct val="150000"/>
              </a:lnSpc>
              <a:spcBef>
                <a:spcPts val="0"/>
              </a:spcBef>
              <a:spcAft>
                <a:spcPts val="1000"/>
              </a:spcAft>
              <a:buFont typeface="Wingdings" panose="05000000000000000000" pitchFamily="2" charset="2"/>
              <a:buChar char="v"/>
            </a:pPr>
            <a:r>
              <a:rPr lang="en-US" sz="2400" dirty="0">
                <a:effectLst/>
                <a:latin typeface="Arial Rounded MT Bold" panose="020F0704030504030204" pitchFamily="34" charset="0"/>
                <a:ea typeface="Times New Roman" panose="02020603050405020304" pitchFamily="18" charset="0"/>
              </a:rPr>
              <a:t>Its 26 years of journey in the digital marketing and advertising service sector has become an inspiring issue for exploring the entire market. </a:t>
            </a:r>
          </a:p>
          <a:p>
            <a:pPr marL="454660" marR="0" indent="-342900" algn="just">
              <a:lnSpc>
                <a:spcPct val="150000"/>
              </a:lnSpc>
              <a:spcBef>
                <a:spcPts val="0"/>
              </a:spcBef>
              <a:spcAft>
                <a:spcPts val="1000"/>
              </a:spcAft>
              <a:buFont typeface="Wingdings" panose="05000000000000000000" pitchFamily="2" charset="2"/>
              <a:buChar char="v"/>
            </a:pPr>
            <a:r>
              <a:rPr lang="en-US" sz="2400" dirty="0">
                <a:latin typeface="Arial Rounded MT Bold" panose="020F0704030504030204" pitchFamily="34" charset="0"/>
                <a:ea typeface="Times New Roman" panose="02020603050405020304" pitchFamily="18" charset="0"/>
              </a:rPr>
              <a:t>T</a:t>
            </a:r>
            <a:r>
              <a:rPr lang="en-US" sz="2400" dirty="0">
                <a:effectLst/>
                <a:latin typeface="Arial Rounded MT Bold" panose="020F0704030504030204" pitchFamily="34" charset="0"/>
                <a:ea typeface="Times New Roman" panose="02020603050405020304" pitchFamily="18" charset="0"/>
              </a:rPr>
              <a:t>he leaders can help develop the growth of the performance.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a:extLst>
              <a:ext uri="{FF2B5EF4-FFF2-40B4-BE49-F238E27FC236}">
                <a16:creationId xmlns:a16="http://schemas.microsoft.com/office/drawing/2014/main" id="{0F199C1A-DDF8-4537-B875-46A0D932C093}"/>
              </a:ext>
            </a:extLst>
          </p:cNvPr>
          <p:cNvSpPr>
            <a:spLocks noGrp="1"/>
          </p:cNvSpPr>
          <p:nvPr>
            <p:ph type="title"/>
          </p:nvPr>
        </p:nvSpPr>
        <p:spPr/>
        <p:txBody>
          <a:bodyPr/>
          <a:lstStyle/>
          <a:p>
            <a:pPr eaLnBrk="1" hangingPunct="1"/>
            <a:r>
              <a:rPr lang="en-GB" altLang="en-US">
                <a:ea typeface="ＭＳ Ｐゴシック" panose="020B0600070205080204" pitchFamily="34" charset="-128"/>
              </a:rPr>
              <a:t>Aim and Objectives </a:t>
            </a:r>
          </a:p>
        </p:txBody>
      </p:sp>
      <p:sp>
        <p:nvSpPr>
          <p:cNvPr id="22530" name="Date Placeholder 3">
            <a:extLst>
              <a:ext uri="{FF2B5EF4-FFF2-40B4-BE49-F238E27FC236}">
                <a16:creationId xmlns:a16="http://schemas.microsoft.com/office/drawing/2014/main" id="{D1D2FC09-FE86-4149-98A7-870126873EA2}"/>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FEC94E09-0610-41C9-9A70-87158DEF93AF}"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sp>
        <p:nvSpPr>
          <p:cNvPr id="3" name="TextBox 2">
            <a:extLst>
              <a:ext uri="{FF2B5EF4-FFF2-40B4-BE49-F238E27FC236}">
                <a16:creationId xmlns:a16="http://schemas.microsoft.com/office/drawing/2014/main" id="{3C261FB1-56F9-276C-E56F-C7F8B472B8DD}"/>
              </a:ext>
            </a:extLst>
          </p:cNvPr>
          <p:cNvSpPr txBox="1"/>
          <p:nvPr/>
        </p:nvSpPr>
        <p:spPr>
          <a:xfrm>
            <a:off x="244110" y="1356218"/>
            <a:ext cx="8720377" cy="1938992"/>
          </a:xfrm>
          <a:prstGeom prst="rect">
            <a:avLst/>
          </a:prstGeom>
          <a:noFill/>
        </p:spPr>
        <p:txBody>
          <a:bodyPr wrap="square">
            <a:spAutoFit/>
          </a:bodyPr>
          <a:lstStyle/>
          <a:p>
            <a:pPr algn="ctr"/>
            <a:r>
              <a:rPr lang="en-US" sz="2400" u="sng" dirty="0">
                <a:latin typeface="Arial Rounded MT Bold" panose="020F0704030504030204" pitchFamily="34" charset="0"/>
              </a:rPr>
              <a:t>Aim</a:t>
            </a:r>
          </a:p>
          <a:p>
            <a:pPr algn="just"/>
            <a:r>
              <a:rPr lang="en-US" sz="2400" dirty="0">
                <a:latin typeface="Arial Rounded MT Bold" panose="020F0704030504030204" pitchFamily="34" charset="0"/>
              </a:rPr>
              <a:t>This digital marketing and advertising service business aims at ensuring 100% quality and effectiveness in the services considering the existing needs and demands of the customers that can help obtain loyalty. </a:t>
            </a:r>
          </a:p>
        </p:txBody>
      </p:sp>
      <p:sp>
        <p:nvSpPr>
          <p:cNvPr id="5" name="TextBox 4">
            <a:extLst>
              <a:ext uri="{FF2B5EF4-FFF2-40B4-BE49-F238E27FC236}">
                <a16:creationId xmlns:a16="http://schemas.microsoft.com/office/drawing/2014/main" id="{549E9A25-CB3B-6C0F-B408-8C9EC88CF7A5}"/>
              </a:ext>
            </a:extLst>
          </p:cNvPr>
          <p:cNvSpPr txBox="1"/>
          <p:nvPr/>
        </p:nvSpPr>
        <p:spPr>
          <a:xfrm>
            <a:off x="215169" y="3717032"/>
            <a:ext cx="8713661" cy="1938992"/>
          </a:xfrm>
          <a:prstGeom prst="rect">
            <a:avLst/>
          </a:prstGeom>
          <a:noFill/>
        </p:spPr>
        <p:txBody>
          <a:bodyPr wrap="square">
            <a:spAutoFit/>
          </a:bodyPr>
          <a:lstStyle/>
          <a:p>
            <a:pPr algn="just"/>
            <a:r>
              <a:rPr lang="en-GB" sz="2400" dirty="0">
                <a:effectLst/>
                <a:latin typeface="Arial Rounded MT Bold" panose="020F0704030504030204" pitchFamily="34" charset="0"/>
                <a:ea typeface="Times New Roman" panose="02020603050405020304" pitchFamily="18" charset="0"/>
              </a:rPr>
              <a:t>Objectives</a:t>
            </a:r>
            <a:br>
              <a:rPr lang="en-GB" sz="2400" dirty="0">
                <a:effectLst/>
                <a:latin typeface="Arial Rounded MT Bold" panose="020F0704030504030204" pitchFamily="34" charset="0"/>
                <a:ea typeface="Times New Roman" panose="02020603050405020304" pitchFamily="18" charset="0"/>
              </a:rPr>
            </a:br>
            <a:r>
              <a:rPr lang="en-GB" sz="2400" dirty="0">
                <a:effectLst/>
                <a:latin typeface="Arial Rounded MT Bold" panose="020F0704030504030204" pitchFamily="34" charset="0"/>
                <a:ea typeface="Times New Roman" panose="02020603050405020304" pitchFamily="18" charset="0"/>
              </a:rPr>
              <a:t>Its objectives include increasing sales turnover, raising brand awareness, and obtaining a lucrative position in the market that can help draw the attention of potential customers for the business. </a:t>
            </a:r>
            <a:endParaRPr lang="en-US" sz="3600" dirty="0">
              <a:latin typeface="Arial Rounded MT Bold" panose="020F070403050403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a:extLst>
              <a:ext uri="{FF2B5EF4-FFF2-40B4-BE49-F238E27FC236}">
                <a16:creationId xmlns:a16="http://schemas.microsoft.com/office/drawing/2014/main" id="{93DE2500-C5AE-4E7D-A665-A73DC960ACE7}"/>
              </a:ext>
            </a:extLst>
          </p:cNvPr>
          <p:cNvSpPr>
            <a:spLocks noGrp="1"/>
          </p:cNvSpPr>
          <p:nvPr>
            <p:ph type="title"/>
          </p:nvPr>
        </p:nvSpPr>
        <p:spPr/>
        <p:txBody>
          <a:bodyPr/>
          <a:lstStyle/>
          <a:p>
            <a:r>
              <a:rPr lang="en-GB" altLang="en-US">
                <a:ea typeface="ＭＳ Ｐゴシック" panose="020B0600070205080204" pitchFamily="34" charset="-128"/>
              </a:rPr>
              <a:t>Mission and Vision</a:t>
            </a:r>
            <a:endParaRPr lang="en-US" altLang="en-US">
              <a:ea typeface="ＭＳ Ｐゴシック" panose="020B0600070205080204" pitchFamily="34" charset="-128"/>
            </a:endParaRPr>
          </a:p>
        </p:txBody>
      </p:sp>
      <p:sp>
        <p:nvSpPr>
          <p:cNvPr id="24578" name="Date Placeholder 3">
            <a:extLst>
              <a:ext uri="{FF2B5EF4-FFF2-40B4-BE49-F238E27FC236}">
                <a16:creationId xmlns:a16="http://schemas.microsoft.com/office/drawing/2014/main" id="{198B946F-DC33-4300-8494-0267C13C3172}"/>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4E4777FF-3A51-41DD-A7ED-A136335C73D0}"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sp>
        <p:nvSpPr>
          <p:cNvPr id="3" name="TextBox 2">
            <a:extLst>
              <a:ext uri="{FF2B5EF4-FFF2-40B4-BE49-F238E27FC236}">
                <a16:creationId xmlns:a16="http://schemas.microsoft.com/office/drawing/2014/main" id="{F08CEA76-5886-F30C-A626-750294D595D4}"/>
              </a:ext>
            </a:extLst>
          </p:cNvPr>
          <p:cNvSpPr txBox="1"/>
          <p:nvPr/>
        </p:nvSpPr>
        <p:spPr>
          <a:xfrm>
            <a:off x="457200" y="1417638"/>
            <a:ext cx="8363272" cy="1569660"/>
          </a:xfrm>
          <a:prstGeom prst="rect">
            <a:avLst/>
          </a:prstGeom>
          <a:noFill/>
        </p:spPr>
        <p:txBody>
          <a:bodyPr wrap="square">
            <a:spAutoFit/>
          </a:bodyPr>
          <a:lstStyle/>
          <a:p>
            <a:pPr algn="ctr"/>
            <a:r>
              <a:rPr lang="en-GB" sz="2400" b="1" u="sng" dirty="0">
                <a:effectLst/>
                <a:latin typeface="Arial Rounded MT Bold" panose="020F0704030504030204" pitchFamily="34" charset="0"/>
                <a:ea typeface="Times New Roman" panose="02020603050405020304" pitchFamily="18" charset="0"/>
              </a:rPr>
              <a:t>Vision</a:t>
            </a:r>
            <a:endParaRPr lang="en-GB" sz="2400" b="1" u="sng" dirty="0">
              <a:latin typeface="Arial Rounded MT Bold" panose="020F0704030504030204" pitchFamily="34" charset="0"/>
              <a:ea typeface="Times New Roman" panose="02020603050405020304" pitchFamily="18" charset="0"/>
            </a:endParaRPr>
          </a:p>
          <a:p>
            <a:pPr algn="just"/>
            <a:r>
              <a:rPr lang="en-GB" sz="2400" dirty="0">
                <a:effectLst/>
                <a:latin typeface="Arial Rounded MT Bold" panose="020F0704030504030204" pitchFamily="34" charset="0"/>
                <a:ea typeface="Times New Roman" panose="02020603050405020304" pitchFamily="18" charset="0"/>
              </a:rPr>
              <a:t>The business has a vision that will make it the number-one brand in the sector that will help obtain a majority share in the market. </a:t>
            </a:r>
            <a:endParaRPr lang="en-US" sz="3600" dirty="0">
              <a:latin typeface="Arial Rounded MT Bold" panose="020F0704030504030204" pitchFamily="34" charset="0"/>
            </a:endParaRPr>
          </a:p>
        </p:txBody>
      </p:sp>
      <p:sp>
        <p:nvSpPr>
          <p:cNvPr id="4" name="TextBox 3">
            <a:extLst>
              <a:ext uri="{FF2B5EF4-FFF2-40B4-BE49-F238E27FC236}">
                <a16:creationId xmlns:a16="http://schemas.microsoft.com/office/drawing/2014/main" id="{2D1BAC42-7BE9-9DA7-C082-1EEFE30A4137}"/>
              </a:ext>
            </a:extLst>
          </p:cNvPr>
          <p:cNvSpPr txBox="1"/>
          <p:nvPr/>
        </p:nvSpPr>
        <p:spPr>
          <a:xfrm>
            <a:off x="390364" y="3385305"/>
            <a:ext cx="8363272" cy="1569660"/>
          </a:xfrm>
          <a:prstGeom prst="rect">
            <a:avLst/>
          </a:prstGeom>
          <a:noFill/>
        </p:spPr>
        <p:txBody>
          <a:bodyPr wrap="square">
            <a:spAutoFit/>
          </a:bodyPr>
          <a:lstStyle/>
          <a:p>
            <a:pPr algn="ctr"/>
            <a:r>
              <a:rPr lang="en-GB" sz="2400" b="1" u="sng" dirty="0">
                <a:effectLst/>
                <a:latin typeface="Arial Rounded MT Bold" panose="020F0704030504030204" pitchFamily="34" charset="0"/>
                <a:ea typeface="Times New Roman" panose="02020603050405020304" pitchFamily="18" charset="0"/>
              </a:rPr>
              <a:t>Mission</a:t>
            </a:r>
            <a:endParaRPr lang="en-GB" sz="2400" b="1" u="sng" dirty="0">
              <a:latin typeface="Arial Rounded MT Bold" panose="020F0704030504030204" pitchFamily="34" charset="0"/>
              <a:ea typeface="Times New Roman" panose="02020603050405020304" pitchFamily="18" charset="0"/>
            </a:endParaRPr>
          </a:p>
          <a:p>
            <a:pPr algn="just"/>
            <a:r>
              <a:rPr lang="en-US" sz="2400" dirty="0">
                <a:effectLst/>
                <a:latin typeface="Arial Rounded MT Bold" panose="020F0704030504030204" pitchFamily="34" charset="0"/>
                <a:ea typeface="Times New Roman" panose="02020603050405020304" pitchFamily="18" charset="0"/>
              </a:rPr>
              <a:t>In the mission statement, Infinity Marketing will focus on being the leading brand in the sector and will be considered a role model for other businesses. </a:t>
            </a:r>
            <a:endParaRPr lang="en-US" sz="3600" dirty="0">
              <a:latin typeface="Arial Rounded MT Bold" panose="020F07040305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a:extLst>
              <a:ext uri="{FF2B5EF4-FFF2-40B4-BE49-F238E27FC236}">
                <a16:creationId xmlns:a16="http://schemas.microsoft.com/office/drawing/2014/main" id="{86777B08-B8D3-4B50-B4F6-074A7758A763}"/>
              </a:ext>
            </a:extLst>
          </p:cNvPr>
          <p:cNvSpPr>
            <a:spLocks noGrp="1"/>
          </p:cNvSpPr>
          <p:nvPr>
            <p:ph type="title"/>
          </p:nvPr>
        </p:nvSpPr>
        <p:spPr>
          <a:xfrm>
            <a:off x="483961" y="42759"/>
            <a:ext cx="8229600" cy="784185"/>
          </a:xfrm>
        </p:spPr>
        <p:txBody>
          <a:bodyPr/>
          <a:lstStyle/>
          <a:p>
            <a:pPr eaLnBrk="1" hangingPunct="1"/>
            <a:r>
              <a:rPr lang="en-GB" altLang="en-US" dirty="0">
                <a:ea typeface="ＭＳ Ｐゴシック" panose="020B0600070205080204" pitchFamily="34" charset="-128"/>
              </a:rPr>
              <a:t>Business Structure </a:t>
            </a:r>
          </a:p>
        </p:txBody>
      </p:sp>
      <p:sp>
        <p:nvSpPr>
          <p:cNvPr id="25602" name="Date Placeholder 3">
            <a:extLst>
              <a:ext uri="{FF2B5EF4-FFF2-40B4-BE49-F238E27FC236}">
                <a16:creationId xmlns:a16="http://schemas.microsoft.com/office/drawing/2014/main" id="{909A2A1E-1A7A-4C59-8C8B-1DCFCA9A5FD9}"/>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93C5C092-30C7-43D8-AC25-EB34D8E2217F}"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pic>
        <p:nvPicPr>
          <p:cNvPr id="2" name="Picture 1">
            <a:extLst>
              <a:ext uri="{FF2B5EF4-FFF2-40B4-BE49-F238E27FC236}">
                <a16:creationId xmlns:a16="http://schemas.microsoft.com/office/drawing/2014/main" id="{1CE2C0AA-1BAC-4F9B-F61E-052B847BAB5F}"/>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colorTemperature colorTemp="7200"/>
                    </a14:imgEffect>
                    <a14:imgEffect>
                      <a14:saturation sat="400000"/>
                    </a14:imgEffect>
                    <a14:imgEffect>
                      <a14:brightnessContrast bright="20000" contrast="-40000"/>
                    </a14:imgEffect>
                  </a14:imgLayer>
                </a14:imgProps>
              </a:ext>
              <a:ext uri="{28A0092B-C50C-407E-A947-70E740481C1C}">
                <a14:useLocalDpi xmlns:a14="http://schemas.microsoft.com/office/drawing/2010/main" val="0"/>
              </a:ext>
            </a:extLst>
          </a:blip>
          <a:srcRect l="1994"/>
          <a:stretch/>
        </p:blipFill>
        <p:spPr bwMode="auto">
          <a:xfrm>
            <a:off x="474436" y="826945"/>
            <a:ext cx="4961660" cy="3486294"/>
          </a:xfrm>
          <a:prstGeom prst="rect">
            <a:avLst/>
          </a:prstGeom>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AA5BFB3F-351E-0A1D-9030-A848019DFD80}"/>
              </a:ext>
            </a:extLst>
          </p:cNvPr>
          <p:cNvSpPr txBox="1"/>
          <p:nvPr/>
        </p:nvSpPr>
        <p:spPr>
          <a:xfrm>
            <a:off x="179388" y="4653136"/>
            <a:ext cx="4572000" cy="649024"/>
          </a:xfrm>
          <a:prstGeom prst="rect">
            <a:avLst/>
          </a:prstGeom>
          <a:noFill/>
        </p:spPr>
        <p:txBody>
          <a:bodyPr wrap="square">
            <a:spAutoFit/>
          </a:bodyPr>
          <a:lstStyle/>
          <a:p>
            <a:pPr marL="111760" marR="0" algn="ctr">
              <a:spcBef>
                <a:spcPts val="0"/>
              </a:spcBef>
              <a:spcAft>
                <a:spcPts val="1000"/>
              </a:spcAft>
            </a:pPr>
            <a:r>
              <a:rPr lang="en-GB" sz="1200" i="1" dirty="0">
                <a:solidFill>
                  <a:srgbClr val="1F497D"/>
                </a:solidFill>
                <a:latin typeface="Arial Rounded MT Bold" panose="020F0704030504030204" pitchFamily="34" charset="0"/>
                <a:ea typeface="Times New Roman" panose="02020603050405020304" pitchFamily="18" charset="0"/>
              </a:rPr>
              <a:t>Figure 1: Management structure of Infinity Marketing</a:t>
            </a:r>
            <a:endParaRPr lang="en-US" sz="1200" i="1" dirty="0">
              <a:solidFill>
                <a:srgbClr val="1F497D"/>
              </a:solidFill>
              <a:latin typeface="Arial Rounded MT Bold" panose="020F0704030504030204" pitchFamily="34" charset="0"/>
              <a:ea typeface="Times New Roman" panose="02020603050405020304" pitchFamily="18" charset="0"/>
            </a:endParaRPr>
          </a:p>
          <a:p>
            <a:pPr marL="111760" marR="0" algn="ctr">
              <a:lnSpc>
                <a:spcPct val="150000"/>
              </a:lnSpc>
              <a:spcBef>
                <a:spcPts val="0"/>
              </a:spcBef>
              <a:spcAft>
                <a:spcPts val="1000"/>
              </a:spcAft>
            </a:pPr>
            <a:r>
              <a:rPr lang="en-GB" sz="1200" dirty="0">
                <a:latin typeface="Arial Rounded MT Bold" panose="020F0704030504030204" pitchFamily="34" charset="0"/>
                <a:ea typeface="Times New Roman" panose="02020603050405020304" pitchFamily="18" charset="0"/>
              </a:rPr>
              <a:t>Source:(Weaver, 2022)</a:t>
            </a:r>
            <a:endParaRPr lang="en-US" sz="1200" dirty="0">
              <a:latin typeface="Arial Rounded MT Bold" panose="020F0704030504030204" pitchFamily="34" charset="0"/>
              <a:ea typeface="Times New Roman" panose="02020603050405020304" pitchFamily="18" charset="0"/>
            </a:endParaRPr>
          </a:p>
        </p:txBody>
      </p:sp>
      <p:sp>
        <p:nvSpPr>
          <p:cNvPr id="6" name="TextBox 5">
            <a:extLst>
              <a:ext uri="{FF2B5EF4-FFF2-40B4-BE49-F238E27FC236}">
                <a16:creationId xmlns:a16="http://schemas.microsoft.com/office/drawing/2014/main" id="{92FD3F7E-FE9A-A933-C73D-5D8559AC4DFE}"/>
              </a:ext>
            </a:extLst>
          </p:cNvPr>
          <p:cNvSpPr txBox="1"/>
          <p:nvPr/>
        </p:nvSpPr>
        <p:spPr>
          <a:xfrm>
            <a:off x="5868144" y="1982958"/>
            <a:ext cx="3065753" cy="2308324"/>
          </a:xfrm>
          <a:prstGeom prst="rect">
            <a:avLst/>
          </a:prstGeom>
          <a:noFill/>
        </p:spPr>
        <p:txBody>
          <a:bodyPr wrap="square">
            <a:spAutoFit/>
          </a:bodyPr>
          <a:lstStyle/>
          <a:p>
            <a:pPr algn="just"/>
            <a:r>
              <a:rPr lang="en-GB" sz="2400" dirty="0">
                <a:effectLst/>
                <a:latin typeface="Arial Rounded MT Bold" panose="020F0704030504030204" pitchFamily="34" charset="0"/>
                <a:ea typeface="Times New Roman" panose="02020603050405020304" pitchFamily="18" charset="0"/>
              </a:rPr>
              <a:t>Infinity Marketing is a private limited company that has a mixed hierarchy in its organizational structure. </a:t>
            </a:r>
            <a:endParaRPr lang="en-US" sz="3600" dirty="0">
              <a:latin typeface="Arial Rounded MT Bold" panose="020F0704030504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a:extLst>
              <a:ext uri="{FF2B5EF4-FFF2-40B4-BE49-F238E27FC236}">
                <a16:creationId xmlns:a16="http://schemas.microsoft.com/office/drawing/2014/main" id="{244CFCFF-80DA-4F7C-BB44-4B4028873AA0}"/>
              </a:ext>
            </a:extLst>
          </p:cNvPr>
          <p:cNvSpPr>
            <a:spLocks noGrp="1"/>
          </p:cNvSpPr>
          <p:nvPr>
            <p:ph type="title"/>
          </p:nvPr>
        </p:nvSpPr>
        <p:spPr>
          <a:xfrm>
            <a:off x="457200" y="115889"/>
            <a:ext cx="8229600" cy="792832"/>
          </a:xfrm>
        </p:spPr>
        <p:txBody>
          <a:bodyPr/>
          <a:lstStyle/>
          <a:p>
            <a:pPr eaLnBrk="1" hangingPunct="1"/>
            <a:r>
              <a:rPr lang="en-GB" altLang="en-US" dirty="0">
                <a:ea typeface="ＭＳ Ｐゴシック" panose="020B0600070205080204" pitchFamily="34" charset="-128"/>
              </a:rPr>
              <a:t>Product or Service Description</a:t>
            </a:r>
          </a:p>
        </p:txBody>
      </p:sp>
      <p:sp>
        <p:nvSpPr>
          <p:cNvPr id="27650" name="Date Placeholder 3">
            <a:extLst>
              <a:ext uri="{FF2B5EF4-FFF2-40B4-BE49-F238E27FC236}">
                <a16:creationId xmlns:a16="http://schemas.microsoft.com/office/drawing/2014/main" id="{42427B76-B233-4EFC-8F04-EF108974D982}"/>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50770355-6386-409F-8C60-303C4C084AD3}"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pic>
        <p:nvPicPr>
          <p:cNvPr id="3" name="Picture 2">
            <a:extLst>
              <a:ext uri="{FF2B5EF4-FFF2-40B4-BE49-F238E27FC236}">
                <a16:creationId xmlns:a16="http://schemas.microsoft.com/office/drawing/2014/main" id="{EC09BDD5-8B79-5417-5B46-34F46C7BA6B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1045482"/>
            <a:ext cx="4427984" cy="4687774"/>
          </a:xfrm>
          <a:prstGeom prst="rect">
            <a:avLst/>
          </a:prstGeom>
        </p:spPr>
      </p:pic>
      <p:graphicFrame>
        <p:nvGraphicFramePr>
          <p:cNvPr id="4" name="Diagram 3">
            <a:extLst>
              <a:ext uri="{FF2B5EF4-FFF2-40B4-BE49-F238E27FC236}">
                <a16:creationId xmlns:a16="http://schemas.microsoft.com/office/drawing/2014/main" id="{2117F230-36F7-CFDB-00BE-F883A8B86E45}"/>
              </a:ext>
            </a:extLst>
          </p:cNvPr>
          <p:cNvGraphicFramePr/>
          <p:nvPr>
            <p:extLst>
              <p:ext uri="{D42A27DB-BD31-4B8C-83A1-F6EECF244321}">
                <p14:modId xmlns:p14="http://schemas.microsoft.com/office/powerpoint/2010/main" val="2317673884"/>
              </p:ext>
            </p:extLst>
          </p:nvPr>
        </p:nvGraphicFramePr>
        <p:xfrm>
          <a:off x="4932040" y="1045482"/>
          <a:ext cx="3600400" cy="468777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a:extLst>
              <a:ext uri="{FF2B5EF4-FFF2-40B4-BE49-F238E27FC236}">
                <a16:creationId xmlns:a16="http://schemas.microsoft.com/office/drawing/2014/main" id="{48EEA693-6C9C-4E57-8020-B85D5BBDC86C}"/>
              </a:ext>
            </a:extLst>
          </p:cNvPr>
          <p:cNvSpPr>
            <a:spLocks noGrp="1"/>
          </p:cNvSpPr>
          <p:nvPr>
            <p:ph type="title"/>
          </p:nvPr>
        </p:nvSpPr>
        <p:spPr>
          <a:xfrm>
            <a:off x="457200" y="299926"/>
            <a:ext cx="8229600" cy="647923"/>
          </a:xfrm>
        </p:spPr>
        <p:txBody>
          <a:bodyPr/>
          <a:lstStyle/>
          <a:p>
            <a:pPr eaLnBrk="1" hangingPunct="1"/>
            <a:r>
              <a:rPr lang="en-GB" altLang="en-US" dirty="0">
                <a:ea typeface="ＭＳ Ｐゴシック" panose="020B0600070205080204" pitchFamily="34" charset="-128"/>
              </a:rPr>
              <a:t>Marketing Analysis and Trends </a:t>
            </a:r>
          </a:p>
        </p:txBody>
      </p:sp>
      <p:sp>
        <p:nvSpPr>
          <p:cNvPr id="29698" name="Date Placeholder 3">
            <a:extLst>
              <a:ext uri="{FF2B5EF4-FFF2-40B4-BE49-F238E27FC236}">
                <a16:creationId xmlns:a16="http://schemas.microsoft.com/office/drawing/2014/main" id="{A241C19D-C0D2-47C7-ABA2-BD9577F4F1DA}"/>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982C1891-D2F2-4775-B970-56E6BDBE9865}"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graphicFrame>
        <p:nvGraphicFramePr>
          <p:cNvPr id="2" name="Diagram 1">
            <a:extLst>
              <a:ext uri="{FF2B5EF4-FFF2-40B4-BE49-F238E27FC236}">
                <a16:creationId xmlns:a16="http://schemas.microsoft.com/office/drawing/2014/main" id="{7EA791AC-9746-3E84-1234-B8D7AF4A7AC7}"/>
              </a:ext>
            </a:extLst>
          </p:cNvPr>
          <p:cNvGraphicFramePr/>
          <p:nvPr>
            <p:extLst>
              <p:ext uri="{D42A27DB-BD31-4B8C-83A1-F6EECF244321}">
                <p14:modId xmlns:p14="http://schemas.microsoft.com/office/powerpoint/2010/main" val="3040294341"/>
              </p:ext>
            </p:extLst>
          </p:nvPr>
        </p:nvGraphicFramePr>
        <p:xfrm>
          <a:off x="457200" y="1045482"/>
          <a:ext cx="8435280" cy="43997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a:extLst>
              <a:ext uri="{FF2B5EF4-FFF2-40B4-BE49-F238E27FC236}">
                <a16:creationId xmlns:a16="http://schemas.microsoft.com/office/drawing/2014/main" id="{A43B5A5D-A615-4AAA-BFCD-33220A6ACD01}"/>
              </a:ext>
            </a:extLst>
          </p:cNvPr>
          <p:cNvSpPr>
            <a:spLocks noGrp="1"/>
          </p:cNvSpPr>
          <p:nvPr>
            <p:ph type="title"/>
          </p:nvPr>
        </p:nvSpPr>
        <p:spPr>
          <a:xfrm>
            <a:off x="457200" y="0"/>
            <a:ext cx="8229600" cy="620688"/>
          </a:xfrm>
        </p:spPr>
        <p:txBody>
          <a:bodyPr/>
          <a:lstStyle/>
          <a:p>
            <a:pPr eaLnBrk="1" hangingPunct="1"/>
            <a:r>
              <a:rPr lang="en-GB" altLang="en-US" dirty="0">
                <a:ea typeface="ＭＳ Ｐゴシック" panose="020B0600070205080204" pitchFamily="34" charset="-128"/>
              </a:rPr>
              <a:t>SWOT Analysis</a:t>
            </a:r>
          </a:p>
        </p:txBody>
      </p:sp>
      <p:sp>
        <p:nvSpPr>
          <p:cNvPr id="31746" name="Date Placeholder 3">
            <a:extLst>
              <a:ext uri="{FF2B5EF4-FFF2-40B4-BE49-F238E27FC236}">
                <a16:creationId xmlns:a16="http://schemas.microsoft.com/office/drawing/2014/main" id="{345783A5-CD51-47B7-BD97-CD5D80F70A7E}"/>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662A37B3-DB75-4923-98AC-D0244F0DA5F6}"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graphicFrame>
        <p:nvGraphicFramePr>
          <p:cNvPr id="2" name="Table 2">
            <a:extLst>
              <a:ext uri="{FF2B5EF4-FFF2-40B4-BE49-F238E27FC236}">
                <a16:creationId xmlns:a16="http://schemas.microsoft.com/office/drawing/2014/main" id="{E5F1E009-6E96-F3ED-5D5B-531892925DDE}"/>
              </a:ext>
            </a:extLst>
          </p:cNvPr>
          <p:cNvGraphicFramePr>
            <a:graphicFrameLocks noGrp="1"/>
          </p:cNvGraphicFramePr>
          <p:nvPr>
            <p:extLst>
              <p:ext uri="{D42A27DB-BD31-4B8C-83A1-F6EECF244321}">
                <p14:modId xmlns:p14="http://schemas.microsoft.com/office/powerpoint/2010/main" val="2379995290"/>
              </p:ext>
            </p:extLst>
          </p:nvPr>
        </p:nvGraphicFramePr>
        <p:xfrm>
          <a:off x="0" y="836712"/>
          <a:ext cx="9144000" cy="4369100"/>
        </p:xfrm>
        <a:graphic>
          <a:graphicData uri="http://schemas.openxmlformats.org/drawingml/2006/table">
            <a:tbl>
              <a:tblPr firstRow="1" bandRow="1">
                <a:tableStyleId>{93296810-A885-4BE3-A3E7-6D5BEEA58F35}</a:tableStyleId>
              </a:tblPr>
              <a:tblGrid>
                <a:gridCol w="4572000">
                  <a:extLst>
                    <a:ext uri="{9D8B030D-6E8A-4147-A177-3AD203B41FA5}">
                      <a16:colId xmlns:a16="http://schemas.microsoft.com/office/drawing/2014/main" val="371757849"/>
                    </a:ext>
                  </a:extLst>
                </a:gridCol>
                <a:gridCol w="4572000">
                  <a:extLst>
                    <a:ext uri="{9D8B030D-6E8A-4147-A177-3AD203B41FA5}">
                      <a16:colId xmlns:a16="http://schemas.microsoft.com/office/drawing/2014/main" val="1049732102"/>
                    </a:ext>
                  </a:extLst>
                </a:gridCol>
              </a:tblGrid>
              <a:tr h="648072">
                <a:tc>
                  <a:txBody>
                    <a:bodyPr/>
                    <a:lstStyle/>
                    <a:p>
                      <a:pPr algn="ctr"/>
                      <a:r>
                        <a:rPr lang="en-US" sz="2400" b="0" dirty="0">
                          <a:solidFill>
                            <a:schemeClr val="tx1"/>
                          </a:solidFill>
                          <a:latin typeface="Arial Rounded MT Bold" panose="020F0704030504030204" pitchFamily="34" charset="0"/>
                        </a:rPr>
                        <a:t>Strengths</a:t>
                      </a:r>
                    </a:p>
                  </a:txBody>
                  <a:tcPr/>
                </a:tc>
                <a:tc>
                  <a:txBody>
                    <a:bodyPr/>
                    <a:lstStyle/>
                    <a:p>
                      <a:pPr algn="ctr"/>
                      <a:r>
                        <a:rPr lang="en-US" sz="2400" b="0" dirty="0">
                          <a:solidFill>
                            <a:schemeClr val="tx1"/>
                          </a:solidFill>
                          <a:latin typeface="Arial Rounded MT Bold" panose="020F0704030504030204" pitchFamily="34" charset="0"/>
                        </a:rPr>
                        <a:t>Weaknesses</a:t>
                      </a:r>
                    </a:p>
                  </a:txBody>
                  <a:tcPr/>
                </a:tc>
                <a:extLst>
                  <a:ext uri="{0D108BD9-81ED-4DB2-BD59-A6C34878D82A}">
                    <a16:rowId xmlns:a16="http://schemas.microsoft.com/office/drawing/2014/main" val="4053833833"/>
                  </a:ext>
                </a:extLst>
              </a:tr>
              <a:tr h="1188132">
                <a:tc>
                  <a:txBody>
                    <a:bodyPr/>
                    <a:lstStyle/>
                    <a:p>
                      <a:r>
                        <a:rPr lang="en-US" sz="2400" b="0" dirty="0">
                          <a:latin typeface="Arial Rounded MT Bold" panose="020F0704030504030204" pitchFamily="34" charset="0"/>
                        </a:rPr>
                        <a:t>Diverse procedures, manage training procedures, and collaborative practices in the business. </a:t>
                      </a:r>
                    </a:p>
                  </a:txBody>
                  <a:tcPr/>
                </a:tc>
                <a:tc>
                  <a:txBody>
                    <a:bodyPr/>
                    <a:lstStyle/>
                    <a:p>
                      <a:r>
                        <a:rPr lang="en-US" sz="2400" b="0" dirty="0">
                          <a:latin typeface="Arial Rounded MT Bold" panose="020F0704030504030204" pitchFamily="34" charset="0"/>
                        </a:rPr>
                        <a:t>Poor management and effective collaboration </a:t>
                      </a:r>
                    </a:p>
                  </a:txBody>
                  <a:tcPr/>
                </a:tc>
                <a:extLst>
                  <a:ext uri="{0D108BD9-81ED-4DB2-BD59-A6C34878D82A}">
                    <a16:rowId xmlns:a16="http://schemas.microsoft.com/office/drawing/2014/main" val="1491130822"/>
                  </a:ext>
                </a:extLst>
              </a:tr>
              <a:tr h="612068">
                <a:tc>
                  <a:txBody>
                    <a:bodyPr/>
                    <a:lstStyle/>
                    <a:p>
                      <a:pPr algn="ctr"/>
                      <a:r>
                        <a:rPr lang="en-US" sz="2400" dirty="0">
                          <a:latin typeface="Arial Rounded MT Bold" panose="020F0704030504030204" pitchFamily="34" charset="0"/>
                        </a:rPr>
                        <a:t>Opportunities</a:t>
                      </a:r>
                    </a:p>
                  </a:txBody>
                  <a:tcPr>
                    <a:solidFill>
                      <a:schemeClr val="accent6"/>
                    </a:solidFill>
                  </a:tcPr>
                </a:tc>
                <a:tc>
                  <a:txBody>
                    <a:bodyPr/>
                    <a:lstStyle/>
                    <a:p>
                      <a:pPr algn="ctr"/>
                      <a:r>
                        <a:rPr lang="en-US" sz="2400" dirty="0">
                          <a:latin typeface="Arial Rounded MT Bold" panose="020F0704030504030204" pitchFamily="34" charset="0"/>
                        </a:rPr>
                        <a:t>Threats</a:t>
                      </a:r>
                    </a:p>
                  </a:txBody>
                  <a:tcPr>
                    <a:solidFill>
                      <a:schemeClr val="accent6"/>
                    </a:solidFill>
                  </a:tcPr>
                </a:tc>
                <a:extLst>
                  <a:ext uri="{0D108BD9-81ED-4DB2-BD59-A6C34878D82A}">
                    <a16:rowId xmlns:a16="http://schemas.microsoft.com/office/drawing/2014/main" val="3863242084"/>
                  </a:ext>
                </a:extLst>
              </a:tr>
              <a:tr h="1188132">
                <a:tc>
                  <a:txBody>
                    <a:bodyPr/>
                    <a:lstStyle/>
                    <a:p>
                      <a:r>
                        <a:rPr lang="en-US" sz="2400" dirty="0">
                          <a:latin typeface="Arial Rounded MT Bold" panose="020F0704030504030204" pitchFamily="34" charset="0"/>
                        </a:rPr>
                        <a:t>Exploring itself in the market</a:t>
                      </a:r>
                    </a:p>
                    <a:p>
                      <a:r>
                        <a:rPr lang="en-US" sz="2400" dirty="0">
                          <a:latin typeface="Arial Rounded MT Bold" panose="020F0704030504030204" pitchFamily="34" charset="0"/>
                        </a:rPr>
                        <a:t>Obtaining more loyal customers</a:t>
                      </a:r>
                    </a:p>
                    <a:p>
                      <a:endParaRPr lang="en-US" sz="2400" dirty="0">
                        <a:latin typeface="Arial Rounded MT Bold" panose="020F0704030504030204" pitchFamily="34" charset="0"/>
                      </a:endParaRPr>
                    </a:p>
                  </a:txBody>
                  <a:tcPr/>
                </a:tc>
                <a:tc>
                  <a:txBody>
                    <a:bodyPr/>
                    <a:lstStyle/>
                    <a:p>
                      <a:r>
                        <a:rPr lang="en-US" sz="2400" dirty="0">
                          <a:latin typeface="Arial Rounded MT Bold" panose="020F0704030504030204" pitchFamily="34" charset="0"/>
                        </a:rPr>
                        <a:t>Marker competition, additional margin costs, etc.</a:t>
                      </a:r>
                    </a:p>
                  </a:txBody>
                  <a:tcPr/>
                </a:tc>
                <a:extLst>
                  <a:ext uri="{0D108BD9-81ED-4DB2-BD59-A6C34878D82A}">
                    <a16:rowId xmlns:a16="http://schemas.microsoft.com/office/drawing/2014/main" val="1257235772"/>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a:extLst>
              <a:ext uri="{FF2B5EF4-FFF2-40B4-BE49-F238E27FC236}">
                <a16:creationId xmlns:a16="http://schemas.microsoft.com/office/drawing/2014/main" id="{BBA276F6-B9BF-4B50-A2D8-94C62222D360}"/>
              </a:ext>
            </a:extLst>
          </p:cNvPr>
          <p:cNvSpPr>
            <a:spLocks noGrp="1"/>
          </p:cNvSpPr>
          <p:nvPr>
            <p:ph type="title"/>
          </p:nvPr>
        </p:nvSpPr>
        <p:spPr>
          <a:xfrm>
            <a:off x="354012" y="-11289"/>
            <a:ext cx="8435975" cy="703986"/>
          </a:xfrm>
        </p:spPr>
        <p:txBody>
          <a:bodyPr/>
          <a:lstStyle/>
          <a:p>
            <a:pPr eaLnBrk="1" hangingPunct="1"/>
            <a:r>
              <a:rPr lang="en-GB" altLang="en-US" dirty="0">
                <a:ea typeface="ＭＳ Ｐゴシック" panose="020B0600070205080204" pitchFamily="34" charset="-128"/>
              </a:rPr>
              <a:t>PESTLE Analysis</a:t>
            </a:r>
          </a:p>
        </p:txBody>
      </p:sp>
      <p:sp>
        <p:nvSpPr>
          <p:cNvPr id="33794" name="Date Placeholder 3">
            <a:extLst>
              <a:ext uri="{FF2B5EF4-FFF2-40B4-BE49-F238E27FC236}">
                <a16:creationId xmlns:a16="http://schemas.microsoft.com/office/drawing/2014/main" id="{6FF3EF94-7442-44C8-9364-6BDE4002CFE5}"/>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CEC8ECB1-B9F6-49C6-B3F6-23B35F174FC3}"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graphicFrame>
        <p:nvGraphicFramePr>
          <p:cNvPr id="2" name="Diagram 1">
            <a:extLst>
              <a:ext uri="{FF2B5EF4-FFF2-40B4-BE49-F238E27FC236}">
                <a16:creationId xmlns:a16="http://schemas.microsoft.com/office/drawing/2014/main" id="{7997E0AB-7876-6006-2CF1-860FBC000CC1}"/>
              </a:ext>
            </a:extLst>
          </p:cNvPr>
          <p:cNvGraphicFramePr/>
          <p:nvPr>
            <p:extLst>
              <p:ext uri="{D42A27DB-BD31-4B8C-83A1-F6EECF244321}">
                <p14:modId xmlns:p14="http://schemas.microsoft.com/office/powerpoint/2010/main" val="3529983816"/>
              </p:ext>
            </p:extLst>
          </p:nvPr>
        </p:nvGraphicFramePr>
        <p:xfrm>
          <a:off x="755576" y="908720"/>
          <a:ext cx="7602363" cy="4734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a:extLst>
              <a:ext uri="{FF2B5EF4-FFF2-40B4-BE49-F238E27FC236}">
                <a16:creationId xmlns:a16="http://schemas.microsoft.com/office/drawing/2014/main" id="{9AD0DD5E-EB4F-4546-8694-A89CAA754491}"/>
              </a:ext>
            </a:extLst>
          </p:cNvPr>
          <p:cNvSpPr>
            <a:spLocks noGrp="1"/>
          </p:cNvSpPr>
          <p:nvPr>
            <p:ph type="title"/>
          </p:nvPr>
        </p:nvSpPr>
        <p:spPr>
          <a:xfrm>
            <a:off x="457200" y="0"/>
            <a:ext cx="8229600" cy="987425"/>
          </a:xfrm>
        </p:spPr>
        <p:txBody>
          <a:bodyPr/>
          <a:lstStyle/>
          <a:p>
            <a:pPr eaLnBrk="1" hangingPunct="1"/>
            <a:r>
              <a:rPr lang="en-GB" altLang="en-US" sz="4000" dirty="0">
                <a:ea typeface="ＭＳ Ｐゴシック" panose="020B0600070205080204" pitchFamily="34" charset="-128"/>
              </a:rPr>
              <a:t>Operations</a:t>
            </a:r>
          </a:p>
        </p:txBody>
      </p:sp>
      <p:sp>
        <p:nvSpPr>
          <p:cNvPr id="35842" name="Date Placeholder 3">
            <a:extLst>
              <a:ext uri="{FF2B5EF4-FFF2-40B4-BE49-F238E27FC236}">
                <a16:creationId xmlns:a16="http://schemas.microsoft.com/office/drawing/2014/main" id="{C42A0755-A41F-4A91-AE7F-214C7DBB890C}"/>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B7145493-E8EF-478A-90D9-359638AD25DF}"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sp>
        <p:nvSpPr>
          <p:cNvPr id="3" name="TextBox 2">
            <a:extLst>
              <a:ext uri="{FF2B5EF4-FFF2-40B4-BE49-F238E27FC236}">
                <a16:creationId xmlns:a16="http://schemas.microsoft.com/office/drawing/2014/main" id="{44F8D2AE-BD73-2655-29A4-60B71166F07F}"/>
              </a:ext>
            </a:extLst>
          </p:cNvPr>
          <p:cNvSpPr txBox="1"/>
          <p:nvPr/>
        </p:nvSpPr>
        <p:spPr>
          <a:xfrm>
            <a:off x="24922" y="764704"/>
            <a:ext cx="9119077" cy="4581382"/>
          </a:xfrm>
          <a:prstGeom prst="rect">
            <a:avLst/>
          </a:prstGeom>
          <a:noFill/>
        </p:spPr>
        <p:txBody>
          <a:bodyPr wrap="square">
            <a:spAutoFit/>
          </a:bodyPr>
          <a:lstStyle/>
          <a:p>
            <a:pPr marL="111760" marR="0" algn="just">
              <a:lnSpc>
                <a:spcPct val="150000"/>
              </a:lnSpc>
              <a:spcBef>
                <a:spcPts val="0"/>
              </a:spcBef>
              <a:spcAft>
                <a:spcPts val="1000"/>
              </a:spcAft>
            </a:pPr>
            <a:r>
              <a:rPr lang="en-GB" sz="2400" dirty="0">
                <a:effectLst/>
                <a:latin typeface="Arial Rounded MT Bold" panose="020F0704030504030204" pitchFamily="34" charset="0"/>
                <a:ea typeface="Times New Roman" panose="02020603050405020304" pitchFamily="18" charset="0"/>
              </a:rPr>
              <a:t>It indulges in offering digital marketing and advertising services to customers. Its business operation is based on the internet and online platform.</a:t>
            </a:r>
            <a:endParaRPr lang="en-US" sz="2400" dirty="0">
              <a:effectLst/>
              <a:latin typeface="Arial Rounded MT Bold" panose="020F0704030504030204" pitchFamily="34" charset="0"/>
              <a:ea typeface="Times New Roman" panose="02020603050405020304" pitchFamily="18" charset="0"/>
            </a:endParaRPr>
          </a:p>
          <a:p>
            <a:pPr marL="111760" marR="0" algn="just">
              <a:lnSpc>
                <a:spcPct val="150000"/>
              </a:lnSpc>
              <a:spcBef>
                <a:spcPts val="0"/>
              </a:spcBef>
              <a:spcAft>
                <a:spcPts val="1000"/>
              </a:spcAft>
            </a:pPr>
            <a:r>
              <a:rPr lang="en-GB" sz="2400" dirty="0">
                <a:effectLst/>
                <a:latin typeface="Arial Rounded MT Bold" panose="020F0704030504030204" pitchFamily="34" charset="0"/>
                <a:ea typeface="Times New Roman" panose="02020603050405020304" pitchFamily="18" charset="0"/>
              </a:rPr>
              <a:t>It considers both hardware including computers, Wi-Fi, etc., and software applications. Its operations include taking orders from clients; based on their specific orders, Infinity Marketing specifies a particular digital marketing service tool for providing services to customers.</a:t>
            </a:r>
            <a:endParaRPr lang="en-US" sz="2400" dirty="0">
              <a:effectLst/>
              <a:latin typeface="Arial Rounded MT Bold" panose="020F0704030504030204" pitchFamily="34" charset="0"/>
              <a:ea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a:extLst>
              <a:ext uri="{FF2B5EF4-FFF2-40B4-BE49-F238E27FC236}">
                <a16:creationId xmlns:a16="http://schemas.microsoft.com/office/drawing/2014/main" id="{8801CC8D-5BF0-48F5-B6E0-29C3960F9445}"/>
              </a:ext>
            </a:extLst>
          </p:cNvPr>
          <p:cNvSpPr>
            <a:spLocks noGrp="1"/>
          </p:cNvSpPr>
          <p:nvPr>
            <p:ph type="title"/>
          </p:nvPr>
        </p:nvSpPr>
        <p:spPr>
          <a:xfrm>
            <a:off x="457200" y="188913"/>
            <a:ext cx="8229600" cy="936625"/>
          </a:xfrm>
        </p:spPr>
        <p:txBody>
          <a:bodyPr/>
          <a:lstStyle/>
          <a:p>
            <a:r>
              <a:rPr lang="en-GB" altLang="en-US">
                <a:ea typeface="ＭＳ Ｐゴシック" panose="020B0600070205080204" pitchFamily="34" charset="-128"/>
              </a:rPr>
              <a:t>Technology Plan</a:t>
            </a:r>
          </a:p>
        </p:txBody>
      </p:sp>
      <p:sp>
        <p:nvSpPr>
          <p:cNvPr id="37890" name="Date Placeholder 3">
            <a:extLst>
              <a:ext uri="{FF2B5EF4-FFF2-40B4-BE49-F238E27FC236}">
                <a16:creationId xmlns:a16="http://schemas.microsoft.com/office/drawing/2014/main" id="{1382682D-6A58-4361-A5B7-EBC5F924CD75}"/>
              </a:ext>
            </a:extLst>
          </p:cNvPr>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A97D869D-BEBF-4C7C-8D3C-6A540565CC06}"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pic>
        <p:nvPicPr>
          <p:cNvPr id="3" name="Picture 2">
            <a:extLst>
              <a:ext uri="{FF2B5EF4-FFF2-40B4-BE49-F238E27FC236}">
                <a16:creationId xmlns:a16="http://schemas.microsoft.com/office/drawing/2014/main" id="{759D3FFA-B6C4-3C35-8CBF-488270D0A89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1463040"/>
            <a:ext cx="4355976" cy="3931920"/>
          </a:xfrm>
          <a:prstGeom prst="rect">
            <a:avLst/>
          </a:prstGeom>
        </p:spPr>
      </p:pic>
      <p:sp>
        <p:nvSpPr>
          <p:cNvPr id="5" name="TextBox 4">
            <a:extLst>
              <a:ext uri="{FF2B5EF4-FFF2-40B4-BE49-F238E27FC236}">
                <a16:creationId xmlns:a16="http://schemas.microsoft.com/office/drawing/2014/main" id="{77F43C9A-084D-4B5A-8280-7F4A4741C2F8}"/>
              </a:ext>
            </a:extLst>
          </p:cNvPr>
          <p:cNvSpPr txBox="1"/>
          <p:nvPr/>
        </p:nvSpPr>
        <p:spPr>
          <a:xfrm>
            <a:off x="4572000" y="1808524"/>
            <a:ext cx="4080038" cy="3240952"/>
          </a:xfrm>
          <a:prstGeom prst="rect">
            <a:avLst/>
          </a:prstGeom>
          <a:noFill/>
        </p:spPr>
        <p:txBody>
          <a:bodyPr wrap="square">
            <a:spAutoFit/>
          </a:bodyPr>
          <a:lstStyle/>
          <a:p>
            <a:pPr marL="111760" marR="0" algn="just">
              <a:lnSpc>
                <a:spcPct val="150000"/>
              </a:lnSpc>
              <a:spcBef>
                <a:spcPts val="0"/>
              </a:spcBef>
              <a:spcAft>
                <a:spcPts val="1000"/>
              </a:spcAft>
            </a:pPr>
            <a:r>
              <a:rPr lang="en-GB" sz="2800" dirty="0">
                <a:effectLst/>
                <a:latin typeface="Arial Rounded MT Bold" panose="020F0704030504030204" pitchFamily="34" charset="0"/>
                <a:ea typeface="Times New Roman" panose="02020603050405020304" pitchFamily="18" charset="0"/>
              </a:rPr>
              <a:t>Its decision-making process considers software, hardware, social media, SEO, etc. </a:t>
            </a:r>
            <a:endParaRPr lang="en-US" sz="2800" dirty="0">
              <a:effectLst/>
              <a:latin typeface="Arial Rounded MT Bold" panose="020F0704030504030204" pitchFamily="34" charset="0"/>
              <a:ea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a:extLst>
              <a:ext uri="{FF2B5EF4-FFF2-40B4-BE49-F238E27FC236}">
                <a16:creationId xmlns:a16="http://schemas.microsoft.com/office/drawing/2014/main" id="{ED2AADA0-E707-4399-B16F-CE8D683A3172}"/>
              </a:ext>
            </a:extLst>
          </p:cNvPr>
          <p:cNvSpPr>
            <a:spLocks noGrp="1"/>
          </p:cNvSpPr>
          <p:nvPr>
            <p:ph type="title"/>
          </p:nvPr>
        </p:nvSpPr>
        <p:spPr/>
        <p:txBody>
          <a:bodyPr/>
          <a:lstStyle/>
          <a:p>
            <a:r>
              <a:rPr lang="en-US" altLang="en-US">
                <a:ea typeface="ＭＳ Ｐゴシック" panose="020B0600070205080204" pitchFamily="34" charset="-128"/>
              </a:rPr>
              <a:t>Management and Organization</a:t>
            </a:r>
          </a:p>
        </p:txBody>
      </p:sp>
      <p:sp>
        <p:nvSpPr>
          <p:cNvPr id="38914" name="Date Placeholder 3">
            <a:extLst>
              <a:ext uri="{FF2B5EF4-FFF2-40B4-BE49-F238E27FC236}">
                <a16:creationId xmlns:a16="http://schemas.microsoft.com/office/drawing/2014/main" id="{C1474CBA-A5F6-43A3-BEBE-C697B8587210}"/>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D66CC966-A149-4376-A556-FAE17E6C475C}"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pic>
        <p:nvPicPr>
          <p:cNvPr id="3" name="Picture 2">
            <a:extLst>
              <a:ext uri="{FF2B5EF4-FFF2-40B4-BE49-F238E27FC236}">
                <a16:creationId xmlns:a16="http://schemas.microsoft.com/office/drawing/2014/main" id="{086344BF-CA73-754F-8867-84E25AC4A50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24" y="1417638"/>
            <a:ext cx="4572000" cy="3899144"/>
          </a:xfrm>
          <a:prstGeom prst="rect">
            <a:avLst/>
          </a:prstGeom>
        </p:spPr>
      </p:pic>
      <p:sp>
        <p:nvSpPr>
          <p:cNvPr id="6" name="TextBox 5">
            <a:extLst>
              <a:ext uri="{FF2B5EF4-FFF2-40B4-BE49-F238E27FC236}">
                <a16:creationId xmlns:a16="http://schemas.microsoft.com/office/drawing/2014/main" id="{F3FE3332-D75A-7445-DDA1-C3AC26A5A996}"/>
              </a:ext>
            </a:extLst>
          </p:cNvPr>
          <p:cNvSpPr txBox="1"/>
          <p:nvPr/>
        </p:nvSpPr>
        <p:spPr>
          <a:xfrm>
            <a:off x="4860032" y="1417638"/>
            <a:ext cx="4032448" cy="3899144"/>
          </a:xfrm>
          <a:prstGeom prst="rect">
            <a:avLst/>
          </a:prstGeom>
          <a:noFill/>
        </p:spPr>
        <p:txBody>
          <a:bodyPr wrap="square">
            <a:spAutoFit/>
          </a:bodyPr>
          <a:lstStyle/>
          <a:p>
            <a:pPr marL="111760" marR="0" algn="just">
              <a:lnSpc>
                <a:spcPct val="150000"/>
              </a:lnSpc>
              <a:spcBef>
                <a:spcPts val="0"/>
              </a:spcBef>
              <a:spcAft>
                <a:spcPts val="1000"/>
              </a:spcAft>
            </a:pPr>
            <a:r>
              <a:rPr lang="en-GB" sz="2400" dirty="0">
                <a:effectLst/>
                <a:latin typeface="Arial Rounded MT Bold" panose="020F0704030504030204" pitchFamily="34" charset="0"/>
                <a:ea typeface="Times New Roman" panose="02020603050405020304" pitchFamily="18" charset="0"/>
              </a:rPr>
              <a:t>A traditional structure is followed that prioritizes a top-down approach is envisaged for ensuring a decentralized decision-making process in the business. </a:t>
            </a:r>
            <a:endParaRPr lang="en-US" sz="2400" dirty="0">
              <a:effectLst/>
              <a:latin typeface="Arial Rounded MT Bold" panose="020F0704030504030204" pitchFamily="34" charset="0"/>
              <a:ea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a:extLst>
              <a:ext uri="{FF2B5EF4-FFF2-40B4-BE49-F238E27FC236}">
                <a16:creationId xmlns:a16="http://schemas.microsoft.com/office/drawing/2014/main" id="{F7032592-EB65-48DE-A96C-11725A88BBB4}"/>
              </a:ext>
            </a:extLst>
          </p:cNvPr>
          <p:cNvSpPr>
            <a:spLocks noGrp="1"/>
          </p:cNvSpPr>
          <p:nvPr>
            <p:ph type="title"/>
          </p:nvPr>
        </p:nvSpPr>
        <p:spPr>
          <a:xfrm>
            <a:off x="0" y="274638"/>
            <a:ext cx="9144000" cy="1143000"/>
          </a:xfrm>
        </p:spPr>
        <p:txBody>
          <a:bodyPr/>
          <a:lstStyle/>
          <a:p>
            <a:r>
              <a:rPr lang="en-US" altLang="en-US" dirty="0">
                <a:ea typeface="ＭＳ Ｐゴシック" panose="020B0600070205080204" pitchFamily="34" charset="-128"/>
              </a:rPr>
              <a:t>Social Responsibility and Sustainability </a:t>
            </a:r>
          </a:p>
        </p:txBody>
      </p:sp>
      <p:sp>
        <p:nvSpPr>
          <p:cNvPr id="39938" name="Date Placeholder 3">
            <a:extLst>
              <a:ext uri="{FF2B5EF4-FFF2-40B4-BE49-F238E27FC236}">
                <a16:creationId xmlns:a16="http://schemas.microsoft.com/office/drawing/2014/main" id="{8B501840-4881-4CF3-9E20-900320BB72F8}"/>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ECAD5898-874C-4510-8E8C-6AA0AA994923}"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pic>
        <p:nvPicPr>
          <p:cNvPr id="3" name="Picture 2">
            <a:extLst>
              <a:ext uri="{FF2B5EF4-FFF2-40B4-BE49-F238E27FC236}">
                <a16:creationId xmlns:a16="http://schemas.microsoft.com/office/drawing/2014/main" id="{D0A29B6C-E9A1-BA2C-C620-DDBCEA6F00B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0616" y="1417638"/>
            <a:ext cx="4475400" cy="2515419"/>
          </a:xfrm>
          <a:prstGeom prst="rect">
            <a:avLst/>
          </a:prstGeom>
        </p:spPr>
      </p:pic>
      <p:pic>
        <p:nvPicPr>
          <p:cNvPr id="6" name="Picture 5">
            <a:extLst>
              <a:ext uri="{FF2B5EF4-FFF2-40B4-BE49-F238E27FC236}">
                <a16:creationId xmlns:a16="http://schemas.microsoft.com/office/drawing/2014/main" id="{5D5BA7CB-F28C-22A3-200E-4495C5B15972}"/>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4879" r="14353"/>
          <a:stretch/>
        </p:blipFill>
        <p:spPr>
          <a:xfrm>
            <a:off x="4427984" y="1694945"/>
            <a:ext cx="4475400" cy="2094095"/>
          </a:xfrm>
          <a:prstGeom prst="rect">
            <a:avLst/>
          </a:prstGeom>
        </p:spPr>
      </p:pic>
      <p:sp>
        <p:nvSpPr>
          <p:cNvPr id="8" name="TextBox 7">
            <a:extLst>
              <a:ext uri="{FF2B5EF4-FFF2-40B4-BE49-F238E27FC236}">
                <a16:creationId xmlns:a16="http://schemas.microsoft.com/office/drawing/2014/main" id="{05D2BAFC-E48F-F8E6-D47F-73F0706D6F90}"/>
              </a:ext>
            </a:extLst>
          </p:cNvPr>
          <p:cNvSpPr txBox="1"/>
          <p:nvPr/>
        </p:nvSpPr>
        <p:spPr>
          <a:xfrm>
            <a:off x="147127" y="3929862"/>
            <a:ext cx="8849745" cy="1683153"/>
          </a:xfrm>
          <a:prstGeom prst="rect">
            <a:avLst/>
          </a:prstGeom>
          <a:noFill/>
        </p:spPr>
        <p:txBody>
          <a:bodyPr wrap="square">
            <a:spAutoFit/>
          </a:bodyPr>
          <a:lstStyle/>
          <a:p>
            <a:pPr marL="111760" marR="0" algn="just">
              <a:lnSpc>
                <a:spcPct val="150000"/>
              </a:lnSpc>
              <a:spcBef>
                <a:spcPts val="0"/>
              </a:spcBef>
              <a:spcAft>
                <a:spcPts val="1000"/>
              </a:spcAft>
            </a:pPr>
            <a:r>
              <a:rPr lang="en-GB" sz="2400" dirty="0">
                <a:effectLst/>
                <a:latin typeface="Arial Rounded MT Bold" panose="020F0704030504030204" pitchFamily="34" charset="0"/>
                <a:ea typeface="Times New Roman" panose="02020603050405020304" pitchFamily="18" charset="0"/>
              </a:rPr>
              <a:t>Infinity Marketing is bound to act sustainably and for this, it does not involve any kind of unethical and immoral activities that can hamper environmental acts.</a:t>
            </a:r>
            <a:endParaRPr lang="en-US" sz="2400" dirty="0">
              <a:effectLst/>
              <a:latin typeface="Arial Rounded MT Bold" panose="020F0704030504030204" pitchFamily="34" charset="0"/>
              <a:ea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a:extLst>
              <a:ext uri="{FF2B5EF4-FFF2-40B4-BE49-F238E27FC236}">
                <a16:creationId xmlns:a16="http://schemas.microsoft.com/office/drawing/2014/main" id="{0929EB72-7840-4890-A0D4-FEE974763B59}"/>
              </a:ext>
            </a:extLst>
          </p:cNvPr>
          <p:cNvSpPr>
            <a:spLocks noGrp="1"/>
          </p:cNvSpPr>
          <p:nvPr>
            <p:ph type="title"/>
          </p:nvPr>
        </p:nvSpPr>
        <p:spPr/>
        <p:txBody>
          <a:bodyPr/>
          <a:lstStyle/>
          <a:p>
            <a:r>
              <a:rPr lang="en-US" altLang="en-US" dirty="0">
                <a:ea typeface="ＭＳ Ｐゴシック" panose="020B0600070205080204" pitchFamily="34" charset="-128"/>
              </a:rPr>
              <a:t>Development, Milestone, and Exit plan</a:t>
            </a:r>
          </a:p>
        </p:txBody>
      </p:sp>
      <p:sp>
        <p:nvSpPr>
          <p:cNvPr id="40962" name="Date Placeholder 3">
            <a:extLst>
              <a:ext uri="{FF2B5EF4-FFF2-40B4-BE49-F238E27FC236}">
                <a16:creationId xmlns:a16="http://schemas.microsoft.com/office/drawing/2014/main" id="{7BA9C9F3-59B1-462C-900C-76855EDF989E}"/>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584DA5FA-081B-4829-9CF0-7DCA7E27C0D5}"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graphicFrame>
        <p:nvGraphicFramePr>
          <p:cNvPr id="2" name="Chart 1">
            <a:extLst>
              <a:ext uri="{FF2B5EF4-FFF2-40B4-BE49-F238E27FC236}">
                <a16:creationId xmlns:a16="http://schemas.microsoft.com/office/drawing/2014/main" id="{00000000-0008-0000-0000-000004000000}"/>
              </a:ext>
            </a:extLst>
          </p:cNvPr>
          <p:cNvGraphicFramePr>
            <a:graphicFrameLocks/>
          </p:cNvGraphicFramePr>
          <p:nvPr>
            <p:extLst>
              <p:ext uri="{D42A27DB-BD31-4B8C-83A1-F6EECF244321}">
                <p14:modId xmlns:p14="http://schemas.microsoft.com/office/powerpoint/2010/main" val="2303752853"/>
              </p:ext>
            </p:extLst>
          </p:nvPr>
        </p:nvGraphicFramePr>
        <p:xfrm>
          <a:off x="250825" y="1916832"/>
          <a:ext cx="4465191" cy="3384376"/>
        </p:xfrm>
        <a:graphic>
          <a:graphicData uri="http://schemas.openxmlformats.org/drawingml/2006/chart">
            <c:chart xmlns:c="http://schemas.openxmlformats.org/drawingml/2006/chart" xmlns:r="http://schemas.openxmlformats.org/officeDocument/2006/relationships" r:id="rId2"/>
          </a:graphicData>
        </a:graphic>
      </p:graphicFrame>
      <p:pic>
        <p:nvPicPr>
          <p:cNvPr id="4" name="Picture 3">
            <a:extLst>
              <a:ext uri="{FF2B5EF4-FFF2-40B4-BE49-F238E27FC236}">
                <a16:creationId xmlns:a16="http://schemas.microsoft.com/office/drawing/2014/main" id="{1D81BD77-EA3D-DEA8-DC69-5C0DF7F9904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94143" y="1916832"/>
            <a:ext cx="4138454" cy="252028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a:extLst>
              <a:ext uri="{FF2B5EF4-FFF2-40B4-BE49-F238E27FC236}">
                <a16:creationId xmlns:a16="http://schemas.microsoft.com/office/drawing/2014/main" id="{6AE39E65-F0E2-423F-95B7-5E155B18A0BD}"/>
              </a:ext>
            </a:extLst>
          </p:cNvPr>
          <p:cNvSpPr>
            <a:spLocks noGrp="1"/>
          </p:cNvSpPr>
          <p:nvPr>
            <p:ph type="title"/>
          </p:nvPr>
        </p:nvSpPr>
        <p:spPr>
          <a:xfrm>
            <a:off x="457200" y="274638"/>
            <a:ext cx="8229600" cy="634082"/>
          </a:xfrm>
        </p:spPr>
        <p:txBody>
          <a:bodyPr/>
          <a:lstStyle/>
          <a:p>
            <a:r>
              <a:rPr lang="en-US" altLang="en-US" dirty="0">
                <a:ea typeface="ＭＳ Ｐゴシック" panose="020B0600070205080204" pitchFamily="34" charset="-128"/>
              </a:rPr>
              <a:t>Financial Data</a:t>
            </a:r>
          </a:p>
        </p:txBody>
      </p:sp>
      <p:sp>
        <p:nvSpPr>
          <p:cNvPr id="41986" name="Date Placeholder 3">
            <a:extLst>
              <a:ext uri="{FF2B5EF4-FFF2-40B4-BE49-F238E27FC236}">
                <a16:creationId xmlns:a16="http://schemas.microsoft.com/office/drawing/2014/main" id="{F53305EF-094F-4549-9D77-ADD86EFE542B}"/>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62968CAB-2F28-4F4D-AEEA-0633C896207A}"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pic>
        <p:nvPicPr>
          <p:cNvPr id="2" name="Picture 1">
            <a:extLst>
              <a:ext uri="{FF2B5EF4-FFF2-40B4-BE49-F238E27FC236}">
                <a16:creationId xmlns:a16="http://schemas.microsoft.com/office/drawing/2014/main" id="{DB5AFEB0-9036-8FB4-E229-ABAD55327497}"/>
              </a:ext>
            </a:extLst>
          </p:cNvPr>
          <p:cNvPicPr>
            <a:picLocks noChangeAspect="1"/>
          </p:cNvPicPr>
          <p:nvPr/>
        </p:nvPicPr>
        <p:blipFill>
          <a:blip r:embed="rId2"/>
          <a:stretch>
            <a:fillRect/>
          </a:stretch>
        </p:blipFill>
        <p:spPr>
          <a:xfrm>
            <a:off x="899592" y="1304925"/>
            <a:ext cx="7416824" cy="424815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a:extLst>
              <a:ext uri="{FF2B5EF4-FFF2-40B4-BE49-F238E27FC236}">
                <a16:creationId xmlns:a16="http://schemas.microsoft.com/office/drawing/2014/main" id="{B31F0255-5F5E-4322-A561-BEDB5F114496}"/>
              </a:ext>
            </a:extLst>
          </p:cNvPr>
          <p:cNvSpPr>
            <a:spLocks noGrp="1"/>
          </p:cNvSpPr>
          <p:nvPr>
            <p:ph type="title"/>
          </p:nvPr>
        </p:nvSpPr>
        <p:spPr>
          <a:xfrm>
            <a:off x="1753295" y="-27020"/>
            <a:ext cx="6059016" cy="778098"/>
          </a:xfrm>
        </p:spPr>
        <p:txBody>
          <a:bodyPr wrap="square" anchor="ctr">
            <a:normAutofit/>
          </a:bodyPr>
          <a:lstStyle/>
          <a:p>
            <a:r>
              <a:rPr lang="en-US" altLang="en-US" dirty="0"/>
              <a:t>Profit and Loss Account </a:t>
            </a:r>
          </a:p>
        </p:txBody>
      </p:sp>
      <p:pic>
        <p:nvPicPr>
          <p:cNvPr id="4" name="Picture 3" descr="A screenshot of a computer&#10;&#10;Description automatically generated with medium confidence">
            <a:extLst>
              <a:ext uri="{FF2B5EF4-FFF2-40B4-BE49-F238E27FC236}">
                <a16:creationId xmlns:a16="http://schemas.microsoft.com/office/drawing/2014/main" id="{97CBC602-40B4-4D56-B81F-F548152029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0186" y="751078"/>
            <a:ext cx="6784562" cy="4766155"/>
          </a:xfrm>
          <a:prstGeom prst="rect">
            <a:avLst/>
          </a:prstGeom>
          <a:noFill/>
        </p:spPr>
      </p:pic>
      <p:sp>
        <p:nvSpPr>
          <p:cNvPr id="43010" name="Date Placeholder 3">
            <a:extLst>
              <a:ext uri="{FF2B5EF4-FFF2-40B4-BE49-F238E27FC236}">
                <a16:creationId xmlns:a16="http://schemas.microsoft.com/office/drawing/2014/main" id="{7E0F085A-52DE-4328-9F1B-EE5D523A6394}"/>
              </a:ext>
            </a:extLst>
          </p:cNvPr>
          <p:cNvSpPr>
            <a:spLocks noGrp="1" noChangeArrowheads="1"/>
          </p:cNvSpPr>
          <p:nvPr>
            <p:ph type="dt" sz="half" idx="10"/>
          </p:nvPr>
        </p:nvSpPr>
        <p:spPr bwMode="auto">
          <a:xfrm>
            <a:off x="250825" y="6524625"/>
            <a:ext cx="971550" cy="21907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lnSpc>
                <a:spcPct val="90000"/>
              </a:lnSpc>
              <a:spcBef>
                <a:spcPct val="0"/>
              </a:spcBef>
              <a:spcAft>
                <a:spcPts val="600"/>
              </a:spcAft>
              <a:buFontTx/>
              <a:buNone/>
            </a:pPr>
            <a:fld id="{1631BC64-B8A4-420A-B268-01A905F82443}" type="datetime1">
              <a:rPr lang="en-GB" altLang="en-US" sz="900" smtClean="0">
                <a:solidFill>
                  <a:srgbClr val="898989"/>
                </a:solidFill>
              </a:rPr>
              <a:pPr>
                <a:lnSpc>
                  <a:spcPct val="90000"/>
                </a:lnSpc>
                <a:spcBef>
                  <a:spcPct val="0"/>
                </a:spcBef>
                <a:spcAft>
                  <a:spcPts val="600"/>
                </a:spcAft>
                <a:buFontTx/>
                <a:buNone/>
              </a:pPr>
              <a:t>16/12/2022</a:t>
            </a:fld>
            <a:endParaRPr lang="en-GB" altLang="en-US" sz="900">
              <a:solidFill>
                <a:srgbClr val="898989"/>
              </a:solidFill>
            </a:endParaRPr>
          </a:p>
        </p:txBody>
      </p:sp>
      <p:sp>
        <p:nvSpPr>
          <p:cNvPr id="43015" name="Footer Placeholder 4">
            <a:extLst>
              <a:ext uri="{FF2B5EF4-FFF2-40B4-BE49-F238E27FC236}">
                <a16:creationId xmlns:a16="http://schemas.microsoft.com/office/drawing/2014/main" id="{49CE3D3A-A367-DA2A-4374-40EE6A36EE55}"/>
              </a:ext>
            </a:extLst>
          </p:cNvPr>
          <p:cNvSpPr>
            <a:spLocks noGrp="1"/>
          </p:cNvSpPr>
          <p:nvPr>
            <p:ph type="ftr" sz="quarter" idx="11"/>
          </p:nvPr>
        </p:nvSpPr>
        <p:spPr>
          <a:xfrm>
            <a:off x="3132138" y="6461125"/>
            <a:ext cx="2895600" cy="365125"/>
          </a:xfrm>
        </p:spPr>
        <p:txBody>
          <a:bodyPr/>
          <a:lstStyle/>
          <a:p>
            <a:pPr>
              <a:spcAft>
                <a:spcPts val="600"/>
              </a:spcAft>
              <a:defRPr/>
            </a:pPr>
            <a:r>
              <a:rPr lang="en-GB" altLang="en-US"/>
              <a:t>Mary March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a:extLst>
              <a:ext uri="{FF2B5EF4-FFF2-40B4-BE49-F238E27FC236}">
                <a16:creationId xmlns:a16="http://schemas.microsoft.com/office/drawing/2014/main" id="{B9D0DD69-CFEA-4538-92F6-CDCBB67105E7}"/>
              </a:ext>
            </a:extLst>
          </p:cNvPr>
          <p:cNvSpPr>
            <a:spLocks noGrp="1"/>
          </p:cNvSpPr>
          <p:nvPr>
            <p:ph type="title"/>
          </p:nvPr>
        </p:nvSpPr>
        <p:spPr>
          <a:xfrm>
            <a:off x="0" y="273050"/>
            <a:ext cx="3465513" cy="1715790"/>
          </a:xfrm>
        </p:spPr>
        <p:txBody>
          <a:bodyPr wrap="square" anchor="b">
            <a:normAutofit/>
          </a:bodyPr>
          <a:lstStyle/>
          <a:p>
            <a:r>
              <a:rPr lang="en-US" altLang="en-US" sz="2400" dirty="0"/>
              <a:t>Cash Flow Statement</a:t>
            </a:r>
          </a:p>
        </p:txBody>
      </p:sp>
      <p:pic>
        <p:nvPicPr>
          <p:cNvPr id="4" name="Picture 3" descr="A screenshot of a computer&#10;&#10;Description automatically generated with low confidence">
            <a:extLst>
              <a:ext uri="{FF2B5EF4-FFF2-40B4-BE49-F238E27FC236}">
                <a16:creationId xmlns:a16="http://schemas.microsoft.com/office/drawing/2014/main" id="{21D5616A-6648-A2C4-60FE-3FE6EC591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5050" y="44624"/>
            <a:ext cx="5461446" cy="5616624"/>
          </a:xfrm>
          <a:prstGeom prst="rect">
            <a:avLst/>
          </a:prstGeom>
          <a:noFill/>
        </p:spPr>
      </p:pic>
      <p:sp>
        <p:nvSpPr>
          <p:cNvPr id="44034" name="Date Placeholder 3">
            <a:extLst>
              <a:ext uri="{FF2B5EF4-FFF2-40B4-BE49-F238E27FC236}">
                <a16:creationId xmlns:a16="http://schemas.microsoft.com/office/drawing/2014/main" id="{B9EF63F4-CF53-4159-B708-4E1738D5461C}"/>
              </a:ext>
            </a:extLst>
          </p:cNvPr>
          <p:cNvSpPr>
            <a:spLocks noGrp="1" noChangeArrowheads="1"/>
          </p:cNvSpPr>
          <p:nvPr>
            <p:ph type="dt" sz="half" idx="10"/>
          </p:nvPr>
        </p:nvSpPr>
        <p:spPr bwMode="auto">
          <a:xfrm>
            <a:off x="250825" y="6524625"/>
            <a:ext cx="971550" cy="21907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lnSpc>
                <a:spcPct val="90000"/>
              </a:lnSpc>
              <a:spcBef>
                <a:spcPct val="0"/>
              </a:spcBef>
              <a:spcAft>
                <a:spcPts val="600"/>
              </a:spcAft>
              <a:buFontTx/>
              <a:buNone/>
            </a:pPr>
            <a:fld id="{22D9C996-75C0-4256-9B77-4C492B01F26B}" type="datetime1">
              <a:rPr lang="en-GB" altLang="en-US" sz="900" smtClean="0">
                <a:solidFill>
                  <a:srgbClr val="898989"/>
                </a:solidFill>
              </a:rPr>
              <a:pPr>
                <a:lnSpc>
                  <a:spcPct val="90000"/>
                </a:lnSpc>
                <a:spcBef>
                  <a:spcPct val="0"/>
                </a:spcBef>
                <a:spcAft>
                  <a:spcPts val="600"/>
                </a:spcAft>
                <a:buFontTx/>
                <a:buNone/>
              </a:pPr>
              <a:t>16/12/2022</a:t>
            </a:fld>
            <a:endParaRPr lang="en-GB" altLang="en-US" sz="900">
              <a:solidFill>
                <a:srgbClr val="898989"/>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a:extLst>
              <a:ext uri="{FF2B5EF4-FFF2-40B4-BE49-F238E27FC236}">
                <a16:creationId xmlns:a16="http://schemas.microsoft.com/office/drawing/2014/main" id="{6DD4B341-74B1-4637-9CF1-594E6D58D790}"/>
              </a:ext>
            </a:extLst>
          </p:cNvPr>
          <p:cNvSpPr>
            <a:spLocks noGrp="1"/>
          </p:cNvSpPr>
          <p:nvPr>
            <p:ph type="title"/>
          </p:nvPr>
        </p:nvSpPr>
        <p:spPr>
          <a:xfrm>
            <a:off x="395536" y="548680"/>
            <a:ext cx="3008313" cy="1162050"/>
          </a:xfrm>
        </p:spPr>
        <p:txBody>
          <a:bodyPr wrap="square" anchor="b">
            <a:normAutofit/>
          </a:bodyPr>
          <a:lstStyle/>
          <a:p>
            <a:r>
              <a:rPr lang="en-US" altLang="en-US" sz="3200" dirty="0"/>
              <a:t>Balance Sheet </a:t>
            </a:r>
          </a:p>
        </p:txBody>
      </p:sp>
      <p:pic>
        <p:nvPicPr>
          <p:cNvPr id="4" name="Picture 3" descr="A screenshot of a computer&#10;&#10;Description automatically generated with medium confidence">
            <a:extLst>
              <a:ext uri="{FF2B5EF4-FFF2-40B4-BE49-F238E27FC236}">
                <a16:creationId xmlns:a16="http://schemas.microsoft.com/office/drawing/2014/main" id="{A59090D2-1D0A-8C70-2E7B-0307B7F570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54558"/>
            <a:ext cx="5255448" cy="5597322"/>
          </a:xfrm>
          <a:prstGeom prst="rect">
            <a:avLst/>
          </a:prstGeom>
          <a:noFill/>
        </p:spPr>
      </p:pic>
      <p:sp>
        <p:nvSpPr>
          <p:cNvPr id="45058" name="Date Placeholder 3">
            <a:extLst>
              <a:ext uri="{FF2B5EF4-FFF2-40B4-BE49-F238E27FC236}">
                <a16:creationId xmlns:a16="http://schemas.microsoft.com/office/drawing/2014/main" id="{28F97BC7-CABF-4013-B43B-600807FAE1C8}"/>
              </a:ext>
            </a:extLst>
          </p:cNvPr>
          <p:cNvSpPr>
            <a:spLocks noGrp="1" noChangeArrowheads="1"/>
          </p:cNvSpPr>
          <p:nvPr>
            <p:ph type="dt" sz="half" idx="10"/>
          </p:nvPr>
        </p:nvSpPr>
        <p:spPr bwMode="auto">
          <a:xfrm>
            <a:off x="250825" y="6524625"/>
            <a:ext cx="971550" cy="21907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lnSpc>
                <a:spcPct val="90000"/>
              </a:lnSpc>
              <a:spcBef>
                <a:spcPct val="0"/>
              </a:spcBef>
              <a:spcAft>
                <a:spcPts val="600"/>
              </a:spcAft>
              <a:buFontTx/>
              <a:buNone/>
            </a:pPr>
            <a:fld id="{6367896D-5E21-48B0-8610-91BD5165E834}" type="datetime1">
              <a:rPr lang="en-GB" altLang="en-US" sz="900" smtClean="0">
                <a:solidFill>
                  <a:srgbClr val="898989"/>
                </a:solidFill>
              </a:rPr>
              <a:pPr>
                <a:lnSpc>
                  <a:spcPct val="90000"/>
                </a:lnSpc>
                <a:spcBef>
                  <a:spcPct val="0"/>
                </a:spcBef>
                <a:spcAft>
                  <a:spcPts val="600"/>
                </a:spcAft>
                <a:buFontTx/>
                <a:buNone/>
              </a:pPr>
              <a:t>16/12/2022</a:t>
            </a:fld>
            <a:endParaRPr lang="en-GB" altLang="en-US" sz="900">
              <a:solidFill>
                <a:srgbClr val="898989"/>
              </a:solidFill>
            </a:endParaRPr>
          </a:p>
        </p:txBody>
      </p:sp>
      <p:sp>
        <p:nvSpPr>
          <p:cNvPr id="45060" name="Footer Placeholder 4">
            <a:extLst>
              <a:ext uri="{FF2B5EF4-FFF2-40B4-BE49-F238E27FC236}">
                <a16:creationId xmlns:a16="http://schemas.microsoft.com/office/drawing/2014/main" id="{B34D231E-EF81-AD73-DF01-A8224E2337BE}"/>
              </a:ext>
            </a:extLst>
          </p:cNvPr>
          <p:cNvSpPr>
            <a:spLocks noGrp="1"/>
          </p:cNvSpPr>
          <p:nvPr>
            <p:ph type="ftr" sz="quarter" idx="4294967295"/>
          </p:nvPr>
        </p:nvSpPr>
        <p:spPr>
          <a:xfrm>
            <a:off x="3132138" y="6461125"/>
            <a:ext cx="2895600" cy="365125"/>
          </a:xfrm>
          <a:prstGeom prst="rect">
            <a:avLst/>
          </a:prstGeom>
        </p:spPr>
        <p:txBody>
          <a:bodyPr/>
          <a:lstStyle/>
          <a:p>
            <a:pPr>
              <a:spcAft>
                <a:spcPts val="600"/>
              </a:spcAft>
              <a:defRPr/>
            </a:pPr>
            <a:r>
              <a:rPr lang="en-GB" altLang="en-US"/>
              <a:t>Mary March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a:extLst>
              <a:ext uri="{FF2B5EF4-FFF2-40B4-BE49-F238E27FC236}">
                <a16:creationId xmlns:a16="http://schemas.microsoft.com/office/drawing/2014/main" id="{A5D3E644-1857-45C1-9D00-8F310A8F2CC0}"/>
              </a:ext>
            </a:extLst>
          </p:cNvPr>
          <p:cNvSpPr>
            <a:spLocks noGrp="1"/>
          </p:cNvSpPr>
          <p:nvPr>
            <p:ph type="title"/>
          </p:nvPr>
        </p:nvSpPr>
        <p:spPr/>
        <p:txBody>
          <a:bodyPr/>
          <a:lstStyle/>
          <a:p>
            <a:r>
              <a:rPr lang="en-US" altLang="en-US">
                <a:ea typeface="ＭＳ Ｐゴシック" panose="020B0600070205080204" pitchFamily="34" charset="-128"/>
              </a:rPr>
              <a:t>Conclusion </a:t>
            </a:r>
          </a:p>
        </p:txBody>
      </p:sp>
      <p:sp>
        <p:nvSpPr>
          <p:cNvPr id="46082" name="Date Placeholder 3">
            <a:extLst>
              <a:ext uri="{FF2B5EF4-FFF2-40B4-BE49-F238E27FC236}">
                <a16:creationId xmlns:a16="http://schemas.microsoft.com/office/drawing/2014/main" id="{D4FC55B9-5571-455D-B2B2-49FE0977584B}"/>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FE9F0E60-B481-45BF-90C0-2E5B64CD0352}"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sp>
        <p:nvSpPr>
          <p:cNvPr id="3" name="TextBox 2">
            <a:extLst>
              <a:ext uri="{FF2B5EF4-FFF2-40B4-BE49-F238E27FC236}">
                <a16:creationId xmlns:a16="http://schemas.microsoft.com/office/drawing/2014/main" id="{8E18A4B7-7EEB-746B-3759-B09DE6F34950}"/>
              </a:ext>
            </a:extLst>
          </p:cNvPr>
          <p:cNvSpPr txBox="1"/>
          <p:nvPr/>
        </p:nvSpPr>
        <p:spPr>
          <a:xfrm>
            <a:off x="673633" y="1340768"/>
            <a:ext cx="7796733" cy="2791149"/>
          </a:xfrm>
          <a:prstGeom prst="rect">
            <a:avLst/>
          </a:prstGeom>
          <a:noFill/>
        </p:spPr>
        <p:txBody>
          <a:bodyPr wrap="square">
            <a:spAutoFit/>
          </a:bodyPr>
          <a:lstStyle/>
          <a:p>
            <a:pPr marL="111760" marR="0" algn="just">
              <a:lnSpc>
                <a:spcPct val="150000"/>
              </a:lnSpc>
              <a:spcBef>
                <a:spcPts val="0"/>
              </a:spcBef>
              <a:spcAft>
                <a:spcPts val="1000"/>
              </a:spcAft>
            </a:pPr>
            <a:r>
              <a:rPr lang="en-GB" sz="2400" dirty="0">
                <a:latin typeface="Arial Rounded MT Bold" panose="020F0704030504030204" pitchFamily="34" charset="0"/>
                <a:ea typeface="Times New Roman" panose="02020603050405020304" pitchFamily="18" charset="0"/>
              </a:rPr>
              <a:t>T</a:t>
            </a:r>
            <a:r>
              <a:rPr lang="en-GB" sz="2400" dirty="0">
                <a:effectLst/>
                <a:latin typeface="Arial Rounded MT Bold" panose="020F0704030504030204" pitchFamily="34" charset="0"/>
                <a:ea typeface="Times New Roman" panose="02020603050405020304" pitchFamily="18" charset="0"/>
              </a:rPr>
              <a:t>his presentation has presented the overall summary of the elements of a business plan. This </a:t>
            </a:r>
            <a:r>
              <a:rPr lang="en-GB" sz="2400" dirty="0">
                <a:latin typeface="Arial Rounded MT Bold" panose="020F0704030504030204" pitchFamily="34" charset="0"/>
                <a:ea typeface="Times New Roman" panose="02020603050405020304" pitchFamily="18" charset="0"/>
              </a:rPr>
              <a:t>discussed the business description, products or services, management, marketing and technology trends in the market. </a:t>
            </a:r>
            <a:endParaRPr lang="en-US" sz="2400" dirty="0">
              <a:effectLst/>
              <a:latin typeface="Arial Rounded MT Bold" panose="020F0704030504030204" pitchFamily="34" charset="0"/>
              <a:ea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a:extLst>
              <a:ext uri="{FF2B5EF4-FFF2-40B4-BE49-F238E27FC236}">
                <a16:creationId xmlns:a16="http://schemas.microsoft.com/office/drawing/2014/main" id="{9F1D9D5B-8868-4449-9F9F-7871881F3CF2}"/>
              </a:ext>
            </a:extLst>
          </p:cNvPr>
          <p:cNvSpPr>
            <a:spLocks noGrp="1"/>
          </p:cNvSpPr>
          <p:nvPr>
            <p:ph type="title"/>
          </p:nvPr>
        </p:nvSpPr>
        <p:spPr>
          <a:xfrm>
            <a:off x="457199" y="28939"/>
            <a:ext cx="8229600" cy="807773"/>
          </a:xfrm>
        </p:spPr>
        <p:txBody>
          <a:bodyPr/>
          <a:lstStyle/>
          <a:p>
            <a:r>
              <a:rPr lang="en-US" altLang="en-US" dirty="0">
                <a:ea typeface="ＭＳ Ｐゴシック" panose="020B0600070205080204" pitchFamily="34" charset="-128"/>
              </a:rPr>
              <a:t>References </a:t>
            </a:r>
          </a:p>
        </p:txBody>
      </p:sp>
      <p:sp>
        <p:nvSpPr>
          <p:cNvPr id="47106" name="Date Placeholder 3">
            <a:extLst>
              <a:ext uri="{FF2B5EF4-FFF2-40B4-BE49-F238E27FC236}">
                <a16:creationId xmlns:a16="http://schemas.microsoft.com/office/drawing/2014/main" id="{0E5A9636-7531-4FA9-9A55-B99648FA4896}"/>
              </a:ext>
            </a:extLst>
          </p:cNvPr>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Myriad Pro"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Myriad Pro"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Myriad Pro"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ea typeface="ＭＳ Ｐゴシック" panose="020B0600070205080204" pitchFamily="34" charset="-128"/>
              </a:defRPr>
            </a:lvl9pPr>
          </a:lstStyle>
          <a:p>
            <a:pPr>
              <a:spcBef>
                <a:spcPct val="0"/>
              </a:spcBef>
              <a:buFontTx/>
              <a:buNone/>
            </a:pPr>
            <a:fld id="{5227DC21-6D9A-4A85-8275-DFF2C58B6019}" type="datetime1">
              <a:rPr lang="en-GB" altLang="en-US" sz="1000" smtClean="0">
                <a:solidFill>
                  <a:srgbClr val="898989"/>
                </a:solidFill>
              </a:rPr>
              <a:pPr>
                <a:spcBef>
                  <a:spcPct val="0"/>
                </a:spcBef>
                <a:buFontTx/>
                <a:buNone/>
              </a:pPr>
              <a:t>16/12/2022</a:t>
            </a:fld>
            <a:endParaRPr lang="en-GB" altLang="en-US" sz="1000">
              <a:solidFill>
                <a:srgbClr val="898989"/>
              </a:solidFill>
            </a:endParaRPr>
          </a:p>
        </p:txBody>
      </p:sp>
      <p:sp>
        <p:nvSpPr>
          <p:cNvPr id="2" name="TextBox 1">
            <a:extLst>
              <a:ext uri="{FF2B5EF4-FFF2-40B4-BE49-F238E27FC236}">
                <a16:creationId xmlns:a16="http://schemas.microsoft.com/office/drawing/2014/main" id="{CB2BB416-8B18-16A4-A162-3871F1CF7B73}"/>
              </a:ext>
            </a:extLst>
          </p:cNvPr>
          <p:cNvSpPr txBox="1"/>
          <p:nvPr/>
        </p:nvSpPr>
        <p:spPr>
          <a:xfrm>
            <a:off x="250825" y="1124744"/>
            <a:ext cx="8652408" cy="4278094"/>
          </a:xfrm>
          <a:prstGeom prst="rect">
            <a:avLst/>
          </a:prstGeom>
          <a:noFill/>
        </p:spPr>
        <p:txBody>
          <a:bodyPr wrap="square">
            <a:spAutoFit/>
          </a:bodyPr>
          <a:lstStyle/>
          <a:p>
            <a:pPr algn="just"/>
            <a:r>
              <a:rPr lang="en-US" sz="1600" dirty="0">
                <a:effectLst/>
                <a:latin typeface="Arial Rounded MT Bold" panose="020F0704030504030204" pitchFamily="34" charset="0"/>
              </a:rPr>
              <a:t>Brenner, M. (2022) </a:t>
            </a:r>
            <a:r>
              <a:rPr lang="en-US" sz="1600" i="1" dirty="0">
                <a:effectLst/>
                <a:latin typeface="Arial Rounded MT Bold" panose="020F0704030504030204" pitchFamily="34" charset="0"/>
              </a:rPr>
              <a:t>The Future of Digital Marketing: Predictions for 2023 and beyond</a:t>
            </a:r>
            <a:r>
              <a:rPr lang="en-US" sz="1600" dirty="0">
                <a:effectLst/>
                <a:latin typeface="Arial Rounded MT Bold" panose="020F0704030504030204" pitchFamily="34" charset="0"/>
              </a:rPr>
              <a:t>, </a:t>
            </a:r>
            <a:r>
              <a:rPr lang="en-US" sz="1600" i="1" dirty="0">
                <a:effectLst/>
                <a:latin typeface="Arial Rounded MT Bold" panose="020F0704030504030204" pitchFamily="34" charset="0"/>
              </a:rPr>
              <a:t>Marketing Insider Group</a:t>
            </a:r>
            <a:r>
              <a:rPr lang="en-US" sz="1600" dirty="0">
                <a:effectLst/>
                <a:latin typeface="Arial Rounded MT Bold" panose="020F0704030504030204" pitchFamily="34" charset="0"/>
              </a:rPr>
              <a:t>. Available at: https://marketinginsidergroup.com/content-marketing/the-future-of-digital-marketing-predictions-trends/ (Accessed: December 10, 2022). </a:t>
            </a:r>
          </a:p>
          <a:p>
            <a:pPr algn="just"/>
            <a:r>
              <a:rPr lang="en-US" sz="1600" dirty="0">
                <a:effectLst/>
                <a:latin typeface="Arial Rounded MT Bold" panose="020F0704030504030204" pitchFamily="34" charset="0"/>
              </a:rPr>
              <a:t>Chaffey, D. and Ellis-Chadwick, F. (2022) </a:t>
            </a:r>
            <a:r>
              <a:rPr lang="en-US" sz="1600" i="1" dirty="0">
                <a:effectLst/>
                <a:latin typeface="Arial Rounded MT Bold" panose="020F0704030504030204" pitchFamily="34" charset="0"/>
              </a:rPr>
              <a:t>Digital Marketing</a:t>
            </a:r>
            <a:r>
              <a:rPr lang="en-US" sz="1600" dirty="0">
                <a:effectLst/>
                <a:latin typeface="Arial Rounded MT Bold" panose="020F0704030504030204" pitchFamily="34" charset="0"/>
              </a:rPr>
              <a:t>. Upper Saddle River: Pearson. </a:t>
            </a:r>
          </a:p>
          <a:p>
            <a:pPr algn="just"/>
            <a:r>
              <a:rPr lang="en-US" sz="1600" dirty="0" err="1">
                <a:effectLst/>
                <a:latin typeface="Arial Rounded MT Bold" panose="020F0704030504030204" pitchFamily="34" charset="0"/>
              </a:rPr>
              <a:t>Gelashvili</a:t>
            </a:r>
            <a:r>
              <a:rPr lang="en-US" sz="1600" dirty="0">
                <a:effectLst/>
                <a:latin typeface="Arial Rounded MT Bold" panose="020F0704030504030204" pitchFamily="34" charset="0"/>
              </a:rPr>
              <a:t>, V. (2021) “Digital Marketing vs. traditional marketing,” </a:t>
            </a:r>
            <a:r>
              <a:rPr lang="en-US" sz="1600" i="1" dirty="0">
                <a:effectLst/>
                <a:latin typeface="Arial Rounded MT Bold" panose="020F0704030504030204" pitchFamily="34" charset="0"/>
              </a:rPr>
              <a:t>Advances in Marketing, Customer Relationship Management, and E-Services</a:t>
            </a:r>
            <a:r>
              <a:rPr lang="en-US" sz="1600" dirty="0">
                <a:effectLst/>
                <a:latin typeface="Arial Rounded MT Bold" panose="020F0704030504030204" pitchFamily="34" charset="0"/>
              </a:rPr>
              <a:t>, pp. 34–50. Available at: https://doi.org/10.4018/978-1-7998-8003-5.ch003. </a:t>
            </a:r>
          </a:p>
          <a:p>
            <a:pPr algn="just"/>
            <a:r>
              <a:rPr lang="en-US" sz="1600" dirty="0" err="1">
                <a:effectLst/>
                <a:latin typeface="Arial Rounded MT Bold" panose="020F0704030504030204" pitchFamily="34" charset="0"/>
              </a:rPr>
              <a:t>Maravilhas</a:t>
            </a:r>
            <a:r>
              <a:rPr lang="en-US" sz="1600" dirty="0">
                <a:effectLst/>
                <a:latin typeface="Arial Rounded MT Bold" panose="020F0704030504030204" pitchFamily="34" charset="0"/>
              </a:rPr>
              <a:t>, S. (2019) “Marketing and marketing plan for information services,” </a:t>
            </a:r>
            <a:r>
              <a:rPr lang="en-US" sz="1600" i="1" dirty="0">
                <a:effectLst/>
                <a:latin typeface="Arial Rounded MT Bold" panose="020F0704030504030204" pitchFamily="34" charset="0"/>
              </a:rPr>
              <a:t>Advances in Marketing, Customer Relationship Management, and E-Services</a:t>
            </a:r>
            <a:r>
              <a:rPr lang="en-US" sz="1600" dirty="0">
                <a:effectLst/>
                <a:latin typeface="Arial Rounded MT Bold" panose="020F0704030504030204" pitchFamily="34" charset="0"/>
              </a:rPr>
              <a:t>, pp. 620–632. Available at: https://doi.org/10.4018/978-1-5225-7766-9.ch048. </a:t>
            </a:r>
          </a:p>
          <a:p>
            <a:pPr algn="just"/>
            <a:r>
              <a:rPr lang="en-US" sz="1600" dirty="0">
                <a:effectLst/>
                <a:latin typeface="Arial Rounded MT Bold" panose="020F0704030504030204" pitchFamily="34" charset="0"/>
              </a:rPr>
              <a:t>Stokes, P. (2016) </a:t>
            </a:r>
            <a:r>
              <a:rPr lang="en-US" sz="1600" i="1" dirty="0">
                <a:effectLst/>
                <a:latin typeface="Arial Rounded MT Bold" panose="020F0704030504030204" pitchFamily="34" charset="0"/>
              </a:rPr>
              <a:t>Organizational management: Approaches and solutions</a:t>
            </a:r>
            <a:r>
              <a:rPr lang="en-US" sz="1600" dirty="0">
                <a:effectLst/>
                <a:latin typeface="Arial Rounded MT Bold" panose="020F0704030504030204" pitchFamily="34" charset="0"/>
              </a:rPr>
              <a:t>. London: Kogan Page. </a:t>
            </a:r>
          </a:p>
          <a:p>
            <a:pPr algn="just"/>
            <a:r>
              <a:rPr lang="en-US" sz="1600" dirty="0">
                <a:effectLst/>
                <a:latin typeface="Arial Rounded MT Bold" panose="020F0704030504030204" pitchFamily="34" charset="0"/>
              </a:rPr>
              <a:t>Weaver, B. (2022) </a:t>
            </a:r>
            <a:r>
              <a:rPr lang="en-US" sz="1600" i="1" dirty="0">
                <a:effectLst/>
                <a:latin typeface="Arial Rounded MT Bold" panose="020F0704030504030204" pitchFamily="34" charset="0"/>
              </a:rPr>
              <a:t>The 3 most common advertising agency hierarchies</a:t>
            </a:r>
            <a:r>
              <a:rPr lang="en-US" sz="1600" dirty="0">
                <a:effectLst/>
                <a:latin typeface="Arial Rounded MT Bold" panose="020F0704030504030204" pitchFamily="34" charset="0"/>
              </a:rPr>
              <a:t>, </a:t>
            </a:r>
            <a:r>
              <a:rPr lang="en-US" sz="1600" i="1" dirty="0" err="1">
                <a:effectLst/>
                <a:latin typeface="Arial Rounded MT Bold" panose="020F0704030504030204" pitchFamily="34" charset="0"/>
              </a:rPr>
              <a:t>Instapage</a:t>
            </a:r>
            <a:r>
              <a:rPr lang="en-US" sz="1600" dirty="0">
                <a:effectLst/>
                <a:latin typeface="Arial Rounded MT Bold" panose="020F0704030504030204" pitchFamily="34" charset="0"/>
              </a:rPr>
              <a:t>. Available at: https://instapage.com/blog/advertising-agency-hierarchy (Accessed: December 10, 2022).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Picture 2"/>
          <p:cNvPicPr/>
          <p:nvPr/>
        </p:nvPicPr>
        <p:blipFill>
          <a:blip r:embed="rId3"/>
          <a:stretch/>
        </p:blipFill>
        <p:spPr>
          <a:xfrm>
            <a:off x="-108520" y="6638940"/>
            <a:ext cx="1864800" cy="438120"/>
          </a:xfrm>
          <a:prstGeom prst="rect">
            <a:avLst/>
          </a:prstGeom>
          <a:ln>
            <a:noFill/>
          </a:ln>
        </p:spPr>
      </p:pic>
      <p:pic>
        <p:nvPicPr>
          <p:cNvPr id="109" name="Picture 7"/>
          <p:cNvPicPr/>
          <p:nvPr/>
        </p:nvPicPr>
        <p:blipFill>
          <a:blip r:embed="rId3"/>
          <a:stretch/>
        </p:blipFill>
        <p:spPr>
          <a:xfrm>
            <a:off x="1683281" y="6638220"/>
            <a:ext cx="1864800" cy="438120"/>
          </a:xfrm>
          <a:prstGeom prst="rect">
            <a:avLst/>
          </a:prstGeom>
          <a:ln>
            <a:noFill/>
          </a:ln>
        </p:spPr>
      </p:pic>
      <p:pic>
        <p:nvPicPr>
          <p:cNvPr id="110" name="Picture 8"/>
          <p:cNvPicPr/>
          <p:nvPr/>
        </p:nvPicPr>
        <p:blipFill>
          <a:blip r:embed="rId3"/>
          <a:stretch/>
        </p:blipFill>
        <p:spPr>
          <a:xfrm>
            <a:off x="3531476" y="6617235"/>
            <a:ext cx="1864800" cy="438120"/>
          </a:xfrm>
          <a:prstGeom prst="rect">
            <a:avLst/>
          </a:prstGeom>
          <a:ln>
            <a:noFill/>
          </a:ln>
        </p:spPr>
      </p:pic>
      <p:pic>
        <p:nvPicPr>
          <p:cNvPr id="111" name="Picture 9"/>
          <p:cNvPicPr/>
          <p:nvPr/>
        </p:nvPicPr>
        <p:blipFill>
          <a:blip r:embed="rId3"/>
          <a:stretch/>
        </p:blipFill>
        <p:spPr>
          <a:xfrm>
            <a:off x="5400720" y="6617235"/>
            <a:ext cx="1864800" cy="438120"/>
          </a:xfrm>
          <a:prstGeom prst="rect">
            <a:avLst/>
          </a:prstGeom>
          <a:ln>
            <a:noFill/>
          </a:ln>
        </p:spPr>
      </p:pic>
      <p:pic>
        <p:nvPicPr>
          <p:cNvPr id="112" name="Picture 10"/>
          <p:cNvPicPr/>
          <p:nvPr/>
        </p:nvPicPr>
        <p:blipFill>
          <a:blip r:embed="rId3"/>
          <a:stretch/>
        </p:blipFill>
        <p:spPr>
          <a:xfrm>
            <a:off x="7243200" y="6617235"/>
            <a:ext cx="1864800" cy="438120"/>
          </a:xfrm>
          <a:prstGeom prst="rect">
            <a:avLst/>
          </a:prstGeom>
          <a:ln>
            <a:noFill/>
          </a:ln>
        </p:spPr>
      </p:pic>
      <p:pic>
        <p:nvPicPr>
          <p:cNvPr id="113" name="Picture 11"/>
          <p:cNvPicPr/>
          <p:nvPr/>
        </p:nvPicPr>
        <p:blipFill>
          <a:blip r:embed="rId4"/>
          <a:srcRect l="2750" r="2750"/>
          <a:stretch/>
        </p:blipFill>
        <p:spPr>
          <a:xfrm>
            <a:off x="36000" y="404664"/>
            <a:ext cx="9072000" cy="4535640"/>
          </a:xfrm>
          <a:prstGeom prst="rect">
            <a:avLst/>
          </a:prstGeom>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8E0C22-B147-36CA-E999-E536D1AE546F}"/>
              </a:ext>
            </a:extLst>
          </p:cNvPr>
          <p:cNvSpPr>
            <a:spLocks noGrp="1"/>
          </p:cNvSpPr>
          <p:nvPr>
            <p:ph type="dt" sz="half" idx="10"/>
          </p:nvPr>
        </p:nvSpPr>
        <p:spPr/>
        <p:txBody>
          <a:bodyPr/>
          <a:lstStyle/>
          <a:p>
            <a:pPr>
              <a:defRPr/>
            </a:pPr>
            <a:fld id="{04BE52E8-269F-4E0B-A421-E57C278726FC}" type="datetime1">
              <a:rPr lang="en-GB" altLang="en-US" smtClean="0"/>
              <a:pPr>
                <a:defRPr/>
              </a:pPr>
              <a:t>16/12/2022</a:t>
            </a:fld>
            <a:endParaRPr lang="en-GB" altLang="en-US"/>
          </a:p>
        </p:txBody>
      </p:sp>
      <p:pic>
        <p:nvPicPr>
          <p:cNvPr id="3" name="Picture 2">
            <a:extLst>
              <a:ext uri="{FF2B5EF4-FFF2-40B4-BE49-F238E27FC236}">
                <a16:creationId xmlns:a16="http://schemas.microsoft.com/office/drawing/2014/main" id="{66640662-2161-3145-1BBA-C2A594452FB8}"/>
              </a:ext>
            </a:extLst>
          </p:cNvPr>
          <p:cNvPicPr/>
          <p:nvPr/>
        </p:nvPicPr>
        <p:blipFill>
          <a:blip r:embed="rId2"/>
          <a:stretch/>
        </p:blipFill>
        <p:spPr>
          <a:xfrm>
            <a:off x="2267744" y="332656"/>
            <a:ext cx="6515640" cy="5012280"/>
          </a:xfrm>
          <a:prstGeom prst="rect">
            <a:avLst/>
          </a:prstGeom>
          <a:ln>
            <a:noFill/>
          </a:ln>
        </p:spPr>
      </p:pic>
      <p:sp>
        <p:nvSpPr>
          <p:cNvPr id="4" name="CustomShape 1">
            <a:extLst>
              <a:ext uri="{FF2B5EF4-FFF2-40B4-BE49-F238E27FC236}">
                <a16:creationId xmlns:a16="http://schemas.microsoft.com/office/drawing/2014/main" id="{8E46F62E-C686-F93B-E427-3A50622CE0C3}"/>
              </a:ext>
            </a:extLst>
          </p:cNvPr>
          <p:cNvSpPr/>
          <p:nvPr/>
        </p:nvSpPr>
        <p:spPr>
          <a:xfrm rot="16200000">
            <a:off x="-1269540" y="2314456"/>
            <a:ext cx="5251224" cy="921876"/>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00000"/>
              </a:lnSpc>
            </a:pPr>
            <a:r>
              <a:rPr lang="en-GB" sz="5400" b="1" strike="noStrike" spc="-1" dirty="0">
                <a:solidFill>
                  <a:srgbClr val="F8CBAD"/>
                </a:solidFill>
                <a:latin typeface="Calibri"/>
                <a:ea typeface="DejaVu Sans"/>
              </a:rPr>
              <a:t>ANY QUESTIONS?</a:t>
            </a:r>
            <a:endParaRPr lang="en-GB" sz="5400" b="0" strike="noStrike" spc="-1" dirty="0">
              <a:latin typeface="Arial"/>
            </a:endParaRPr>
          </a:p>
        </p:txBody>
      </p:sp>
    </p:spTree>
    <p:extLst>
      <p:ext uri="{BB962C8B-B14F-4D97-AF65-F5344CB8AC3E}">
        <p14:creationId xmlns:p14="http://schemas.microsoft.com/office/powerpoint/2010/main" val="266527632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UWTSD PowerPoint Presentation Template</Template>
  <TotalTime>1228</TotalTime>
  <Words>2540</Words>
  <Application>Microsoft Office PowerPoint</Application>
  <PresentationFormat>On-screen Show (4:3)</PresentationFormat>
  <Paragraphs>162</Paragraphs>
  <Slides>25</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Arial Rounded MT Bold</vt:lpstr>
      <vt:lpstr>Avenir Next LT Pro Demi</vt:lpstr>
      <vt:lpstr>Calibri</vt:lpstr>
      <vt:lpstr>Myriad Pro</vt:lpstr>
      <vt:lpstr>Wingdings</vt:lpstr>
      <vt:lpstr>20140311PresentationUWTSDTemplate</vt:lpstr>
      <vt:lpstr>PowerPoint Presentation</vt:lpstr>
      <vt:lpstr>PowerPoint Presentation</vt:lpstr>
      <vt:lpstr>Table of Contents </vt:lpstr>
      <vt:lpstr>Introduction</vt:lpstr>
      <vt:lpstr>Business Description and History</vt:lpstr>
      <vt:lpstr>Aim and Objectives </vt:lpstr>
      <vt:lpstr>Mission and Vision</vt:lpstr>
      <vt:lpstr>Business Structure </vt:lpstr>
      <vt:lpstr>Product or Service Description</vt:lpstr>
      <vt:lpstr>Marketing Analysis and Trends </vt:lpstr>
      <vt:lpstr>SWOT Analysis</vt:lpstr>
      <vt:lpstr>PESTLE Analysis</vt:lpstr>
      <vt:lpstr>Operations</vt:lpstr>
      <vt:lpstr>Technology Plan</vt:lpstr>
      <vt:lpstr>Management and Organization</vt:lpstr>
      <vt:lpstr>Social Responsibility and Sustainability </vt:lpstr>
      <vt:lpstr>Development, Milestone, and Exit plan</vt:lpstr>
      <vt:lpstr>Financial Data</vt:lpstr>
      <vt:lpstr>Profit and Loss Account </vt:lpstr>
      <vt:lpstr>Cash Flow Statement</vt:lpstr>
      <vt:lpstr>Balance Sheet </vt:lpstr>
      <vt:lpstr>Conclusion </vt:lpstr>
      <vt:lpstr>References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Emilian Triboi</dc:creator>
  <cp:lastModifiedBy>Emilian Triboi</cp:lastModifiedBy>
  <cp:revision>6</cp:revision>
  <cp:lastPrinted>2018-10-22T14:21:17Z</cp:lastPrinted>
  <dcterms:created xsi:type="dcterms:W3CDTF">2004-11-12T17:24:38Z</dcterms:created>
  <dcterms:modified xsi:type="dcterms:W3CDTF">2022-12-16T10:22:23Z</dcterms:modified>
</cp:coreProperties>
</file>