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21240000" cx="30240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096C4813-A5CA-4EAC-BBA5-246657987E28}">
  <a:tblStyle styleId="{096C4813-A5CA-4EAC-BBA5-246657987E2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254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E9EFF7"/>
          </a:solidFill>
        </a:fill>
      </a:tcStyle>
    </a:lastRow>
    <a:seCell>
      <a:tcTxStyle/>
    </a:seCell>
    <a:swCell>
      <a:tcTxStyle/>
    </a:swCell>
    <a:firstRow>
      <a:tcTxStyle b="on" i="off"/>
      <a:tcStyle>
        <a:fill>
          <a:solidFill>
            <a:srgbClr val="E9EFF7"/>
          </a:solidFill>
        </a:fill>
      </a:tcStyle>
    </a:firstRow>
    <a:neCell>
      <a:tcTxStyle/>
    </a:neCell>
    <a:nwCell>
      <a:tcTxStyle/>
    </a:nwCell>
  </a:tblStyle>
  <a:tblStyle styleId="{D28FD23C-3ACC-43FB-9A83-9D26E7CDE01F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598550" y="685800"/>
            <a:ext cx="36615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Shape 82"/>
          <p:cNvSpPr/>
          <p:nvPr>
            <p:ph idx="2" type="sldImg"/>
          </p:nvPr>
        </p:nvSpPr>
        <p:spPr>
          <a:xfrm>
            <a:off x="1598550" y="685800"/>
            <a:ext cx="36615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/>
          <p:nvPr>
            <p:ph type="ctrTitle"/>
          </p:nvPr>
        </p:nvSpPr>
        <p:spPr>
          <a:xfrm>
            <a:off x="3780000" y="3476085"/>
            <a:ext cx="22680000" cy="73944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9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3780000" y="11155918"/>
            <a:ext cx="22680000" cy="51276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0" lvl="0" marL="0" marR="0" rtl="0" algn="ctr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ctr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>
            <p:ph type="title"/>
          </p:nvPr>
        </p:nvSpPr>
        <p:spPr>
          <a:xfrm>
            <a:off x="2079000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2079000" y="5654167"/>
            <a:ext cx="26082000" cy="13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" name="Shape 20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" name="Shape 21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/>
          <p:nvPr>
            <p:ph type="title"/>
          </p:nvPr>
        </p:nvSpPr>
        <p:spPr>
          <a:xfrm>
            <a:off x="2063250" y="5295252"/>
            <a:ext cx="26082000" cy="88353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9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2063250" y="14214085"/>
            <a:ext cx="26082000" cy="46461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2286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rgbClr val="888888"/>
              </a:buClr>
              <a:buSzPts val="4500"/>
              <a:buFont typeface="Arial"/>
              <a:buNone/>
              <a:defRPr b="0" i="0" sz="3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39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Shape 27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" name="Shape 28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>
            <p:ph type="title"/>
          </p:nvPr>
        </p:nvSpPr>
        <p:spPr>
          <a:xfrm>
            <a:off x="2079000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31" name="Shape 31"/>
          <p:cNvSpPr txBox="1"/>
          <p:nvPr>
            <p:ph idx="1" type="body"/>
          </p:nvPr>
        </p:nvSpPr>
        <p:spPr>
          <a:xfrm>
            <a:off x="2079000" y="5654167"/>
            <a:ext cx="12852000" cy="13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2" type="body"/>
          </p:nvPr>
        </p:nvSpPr>
        <p:spPr>
          <a:xfrm>
            <a:off x="15309000" y="5654167"/>
            <a:ext cx="12852000" cy="13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Shape 33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x="2082939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38" name="Shape 38"/>
          <p:cNvSpPr txBox="1"/>
          <p:nvPr>
            <p:ph idx="1" type="body"/>
          </p:nvPr>
        </p:nvSpPr>
        <p:spPr>
          <a:xfrm>
            <a:off x="2082939" y="5206752"/>
            <a:ext cx="12792600" cy="25518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-2286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b="1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None/>
              <a:defRPr b="1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1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2082939" y="7758500"/>
            <a:ext cx="12792600" cy="114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3" type="body"/>
          </p:nvPr>
        </p:nvSpPr>
        <p:spPr>
          <a:xfrm>
            <a:off x="15309000" y="5206752"/>
            <a:ext cx="12856200" cy="25518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-2286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b="1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None/>
              <a:defRPr b="1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1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4" type="body"/>
          </p:nvPr>
        </p:nvSpPr>
        <p:spPr>
          <a:xfrm>
            <a:off x="15309000" y="7758500"/>
            <a:ext cx="12856200" cy="114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2079000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47" name="Shape 47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>
            <a:off x="2082939" y="1416000"/>
            <a:ext cx="9752700" cy="49560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5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56" name="Shape 56"/>
          <p:cNvSpPr txBox="1"/>
          <p:nvPr>
            <p:ph idx="1" type="body"/>
          </p:nvPr>
        </p:nvSpPr>
        <p:spPr>
          <a:xfrm>
            <a:off x="12855938" y="3058167"/>
            <a:ext cx="15308700" cy="150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461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Char char="•"/>
              <a:defRPr b="0" i="0" sz="5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5143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7625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318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318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318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318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318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318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2" type="body"/>
          </p:nvPr>
        </p:nvSpPr>
        <p:spPr>
          <a:xfrm>
            <a:off x="2082939" y="6372000"/>
            <a:ext cx="9752700" cy="118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2286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None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type="title"/>
          </p:nvPr>
        </p:nvSpPr>
        <p:spPr>
          <a:xfrm>
            <a:off x="2082939" y="1416000"/>
            <a:ext cx="9752700" cy="4956000"/>
          </a:xfrm>
          <a:prstGeom prst="rect">
            <a:avLst/>
          </a:prstGeom>
          <a:noFill/>
          <a:ln>
            <a:noFill/>
          </a:ln>
        </p:spPr>
        <p:txBody>
          <a:bodyPr anchorCtr="0" anchor="b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5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63" name="Shape 63"/>
          <p:cNvSpPr/>
          <p:nvPr>
            <p:ph idx="2" type="pic"/>
          </p:nvPr>
        </p:nvSpPr>
        <p:spPr>
          <a:xfrm>
            <a:off x="12855938" y="3058167"/>
            <a:ext cx="15308700" cy="150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5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1" type="body"/>
          </p:nvPr>
        </p:nvSpPr>
        <p:spPr>
          <a:xfrm>
            <a:off x="2082939" y="6372000"/>
            <a:ext cx="9752700" cy="118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22860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None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type="title"/>
          </p:nvPr>
        </p:nvSpPr>
        <p:spPr>
          <a:xfrm>
            <a:off x="2079000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70" name="Shape 70"/>
          <p:cNvSpPr txBox="1"/>
          <p:nvPr>
            <p:ph idx="1" type="body"/>
          </p:nvPr>
        </p:nvSpPr>
        <p:spPr>
          <a:xfrm rot="5400000">
            <a:off x="8381550" y="-648383"/>
            <a:ext cx="13476900" cy="260820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 rot="5400000">
            <a:off x="15900900" y="6870433"/>
            <a:ext cx="17999700" cy="652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76" name="Shape 76"/>
          <p:cNvSpPr txBox="1"/>
          <p:nvPr>
            <p:ph idx="1" type="body"/>
          </p:nvPr>
        </p:nvSpPr>
        <p:spPr>
          <a:xfrm rot="5400000">
            <a:off x="2671050" y="539083"/>
            <a:ext cx="17999700" cy="191832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2079000" y="1130833"/>
            <a:ext cx="26082000" cy="410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6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2pPr>
            <a:lvl3pPr indent="0" lvl="2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3pPr>
            <a:lvl4pPr indent="0" lvl="3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4pPr>
            <a:lvl5pPr indent="0" lvl="4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5pPr>
            <a:lvl6pPr indent="0" lvl="5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6pPr>
            <a:lvl7pPr indent="0" lvl="6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7pPr>
            <a:lvl8pPr indent="0" lvl="7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8pPr>
            <a:lvl9pPr indent="0" lvl="8">
              <a:spcBef>
                <a:spcPts val="0"/>
              </a:spcBef>
              <a:spcAft>
                <a:spcPts val="0"/>
              </a:spcAft>
              <a:buSzPts val="2200"/>
              <a:buNone/>
              <a:defRPr sz="2800"/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2079000" y="5654167"/>
            <a:ext cx="26082000" cy="13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145950" lIns="145950" spcFirstLastPara="1" rIns="145950" wrap="square" tIns="145950"/>
          <a:lstStyle>
            <a:lvl1pPr indent="-514350" lvl="0" marL="457200" marR="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Char char="•"/>
              <a:defRPr b="0" i="0" sz="4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76250" lvl="1" marL="914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900"/>
              <a:buFont typeface="Arial"/>
              <a:buChar char="•"/>
              <a:defRPr b="0" i="0" sz="3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31800" lvl="2" marL="1371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06400" lvl="3" marL="1828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06400" lvl="4" marL="22860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06400" lvl="5" marL="27432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06400" lvl="6" marL="32004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06400" lvl="7" marL="36576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06400" lvl="8" marL="4114800" marR="0" rtl="0" algn="l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0" type="dt"/>
          </p:nvPr>
        </p:nvSpPr>
        <p:spPr>
          <a:xfrm>
            <a:off x="2079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1" type="ftr"/>
          </p:nvPr>
        </p:nvSpPr>
        <p:spPr>
          <a:xfrm>
            <a:off x="10017000" y="19686333"/>
            <a:ext cx="10206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45950" lIns="145950" spcFirstLastPara="1" rIns="145950" wrap="square" tIns="145950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736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1447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2184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2921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36576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43688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51054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5842000" marR="0" rtl="0" algn="l">
              <a:spcBef>
                <a:spcPts val="0"/>
              </a:spcBef>
              <a:spcAft>
                <a:spcPts val="0"/>
              </a:spcAft>
              <a:buSzPts val="2200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2" type="sldNum"/>
          </p:nvPr>
        </p:nvSpPr>
        <p:spPr>
          <a:xfrm>
            <a:off x="21357000" y="19686333"/>
            <a:ext cx="68040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925" lIns="145950" spcFirstLastPara="1" rIns="145950" wrap="square" tIns="7292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hyperlink" Target="http://paperpile.com/b/nu4mo9/u2cf" TargetMode="External"/><Relationship Id="rId10" Type="http://schemas.openxmlformats.org/officeDocument/2006/relationships/hyperlink" Target="http://paperpile.com/b/nu4mo9/u2cf" TargetMode="External"/><Relationship Id="rId13" Type="http://schemas.openxmlformats.org/officeDocument/2006/relationships/hyperlink" Target="http://paperpile.com/b/qLWzu7/jO63" TargetMode="External"/><Relationship Id="rId12" Type="http://schemas.openxmlformats.org/officeDocument/2006/relationships/hyperlink" Target="http://paperpile.com/b/qLWzu7/jO63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9" Type="http://schemas.openxmlformats.org/officeDocument/2006/relationships/hyperlink" Target="http://paperpile.com/b/nu4mo9/u2cf" TargetMode="External"/><Relationship Id="rId14" Type="http://schemas.openxmlformats.org/officeDocument/2006/relationships/hyperlink" Target="http://paperpile.com/b/qLWzu7/jO63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://paperpile.com/b/qLWzu7/rA0n" TargetMode="External"/><Relationship Id="rId7" Type="http://schemas.openxmlformats.org/officeDocument/2006/relationships/hyperlink" Target="http://paperpile.com/b/qLWzu7/rA0n" TargetMode="External"/><Relationship Id="rId8" Type="http://schemas.openxmlformats.org/officeDocument/2006/relationships/hyperlink" Target="http://paperpile.com/b/qLWzu7/rA0n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Shape 84"/>
          <p:cNvGraphicFramePr/>
          <p:nvPr/>
        </p:nvGraphicFramePr>
        <p:xfrm>
          <a:off x="0" y="288476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{096C4813-A5CA-4EAC-BBA5-246657987E28}</a:tableStyleId>
              </a:tblPr>
              <a:tblGrid>
                <a:gridCol w="10080000"/>
                <a:gridCol w="14061450"/>
                <a:gridCol w="6098550"/>
              </a:tblGrid>
              <a:tr h="11658550">
                <a:tc rowSpan="2"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aim of this project </a:t>
                      </a:r>
                      <a:r>
                        <a:rPr lang="en-GB" sz="3000"/>
                        <a:t>was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to det</a:t>
                      </a:r>
                      <a:r>
                        <a:rPr lang="en-GB" sz="3000"/>
                        <a:t>ermine the feasibility of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 system that </a:t>
                      </a:r>
                      <a:r>
                        <a:rPr lang="en-GB" sz="3000"/>
                        <a:t>could keep</a:t>
                      </a:r>
                      <a:r>
                        <a:rPr lang="en-GB" sz="3000"/>
                        <a:t>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time when music is played to it. This </a:t>
                      </a:r>
                      <a:r>
                        <a:rPr lang="en-GB" sz="3000"/>
                        <a:t>could then be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combined with a drum machine to allow musicians to </a:t>
                      </a:r>
                      <a:r>
                        <a:rPr lang="en-GB" sz="3000"/>
                        <a:t>use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 drum track that keeps time with them, rather than the other way around.</a:t>
                      </a:r>
                      <a:b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endParaRPr sz="3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This present</a:t>
                      </a:r>
                      <a:r>
                        <a:rPr lang="en-GB" sz="3000"/>
                        <a:t>ed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unique challenges, as it </a:t>
                      </a:r>
                      <a:r>
                        <a:rPr lang="en-GB" sz="3000"/>
                        <a:t>was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necessary for the feedback to be both accura</a:t>
                      </a:r>
                      <a:r>
                        <a:rPr lang="en-GB" sz="3000"/>
                        <a:t>te and instantaneous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 </a:t>
                      </a:r>
                      <a:r>
                        <a:rPr lang="en-GB" sz="3000"/>
                        <a:t>I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 </a:t>
                      </a:r>
                      <a:r>
                        <a:rPr lang="en-GB" sz="3000"/>
                        <a:t>was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thu</a:t>
                      </a:r>
                      <a:r>
                        <a:rPr lang="en-GB" sz="3000"/>
                        <a:t>s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decided that a neural network and feature extraction architecture </a:t>
                      </a:r>
                      <a:r>
                        <a:rPr lang="en-GB" sz="3000"/>
                        <a:t>could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provide the </a:t>
                      </a:r>
                      <a:r>
                        <a:rPr lang="en-GB" sz="3000"/>
                        <a:t>necessary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rapidity and accuracy. A neural network can be thought of as a ‘net’ or </a:t>
                      </a:r>
                      <a:r>
                        <a:rPr lang="en-GB" sz="3000"/>
                        <a:t>‘chain’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of simple processes that feed their output into other processes</a:t>
                      </a:r>
                      <a:r>
                        <a:rPr lang="en-GB" sz="3000"/>
                        <a:t> and thus allow the system to ‘learn’. [1]</a:t>
                      </a:r>
                      <a:endParaRPr sz="3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3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Single neurons typically have an imprecise binary or </a:t>
                      </a:r>
                      <a:endParaRPr sz="3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floating point output but when many are networked </a:t>
                      </a:r>
                      <a:endParaRPr sz="3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together, the potential for subtlety and precision is greatly increased. </a:t>
                      </a:r>
                      <a:r>
                        <a:rPr lang="en-GB" sz="3000"/>
                        <a:t>They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can also have the ability to ‘learn’ from stimulus, thus allowing one to ‘train’ a neural network to give the correct output when the function is not easily expressed in objective terms. </a:t>
                      </a:r>
                      <a:b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endParaRPr b="1" sz="3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Calibri"/>
                        <a:buNone/>
                      </a:pP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accomplish this, a system of weighting is used where</a:t>
                      </a:r>
                      <a:r>
                        <a:rPr lang="en-GB" sz="3000"/>
                        <a:t>by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neurons that </a:t>
                      </a:r>
                      <a:r>
                        <a:rPr lang="en-GB" sz="3000"/>
                        <a:t>produce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correct results are given higher influence over the end result. </a:t>
                      </a:r>
                      <a:r>
                        <a:rPr lang="en-GB" sz="3000"/>
                        <a:t>Thus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a neural network that is given many examples and correct outcomes will eventually learn to </a:t>
                      </a:r>
                      <a:r>
                        <a:rPr lang="en-GB" sz="3000"/>
                        <a:t>reliably </a:t>
                      </a:r>
                      <a:r>
                        <a:rPr b="1" lang="en-GB" sz="3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give the correct output. The architecture[2] of the neural</a:t>
                      </a:r>
                      <a:r>
                        <a:rPr lang="en-GB" sz="3000"/>
                        <a:t> network used in this project is shown below:</a:t>
                      </a:r>
                      <a:endParaRPr sz="3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41600" marB="141600" marR="226800" marL="226800"/>
                </a:tc>
                <a:tc rowSpan="2"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4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000"/>
                        <a:t>In order to process a data stream it is sometimes necessary to split it up into discrete units that may be individually addressed, rather than trying to continuously process the data in real time [3]. The neural network used is trained using music that is segmented into chunks 0.128s long with accompanying downbeat data. This is performed using the system above.</a:t>
                      </a:r>
                      <a:endParaRPr sz="30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 sz="30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000"/>
                        <a:t>After segmentation has been achieved, the resulting segments must then be processed in order to extract the data pertaining to the presence of a musical downbeat. There are many methods for doing this, the four most reliable of which were trialled. These methods were as follows: Analysis of Chroma change, analysis of low frequencies, spectrum analysis, and melodic constant-Q transformation. [4]</a:t>
                      </a:r>
                      <a:endParaRPr sz="30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000"/>
                    </a:p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000"/>
                        <a:t>The output from the aforementioned data extraction method is then fed into a neural network, which will have been previously trained using the samples obtained. The neural network will then detect the downbeats from this data.</a:t>
                      </a:r>
                      <a:endParaRPr sz="3000"/>
                    </a:p>
                  </a:txBody>
                  <a:tcPr marT="141600" marB="141600" marR="226800" marL="226800">
                    <a:lnR cap="flat" cmpd="sng" w="12700">
                      <a:solidFill>
                        <a:schemeClr val="accent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t/>
                      </a:r>
                      <a:endParaRPr b="1" sz="37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41600" marB="141600" marR="226800" marL="226800">
                    <a:lnL cap="flat" cmpd="sng" w="12700">
                      <a:solidFill>
                        <a:schemeClr val="accent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6696700">
                <a:tc vMerge="1"/>
                <a:tc vMerge="1"/>
                <a:tc>
                  <a:txBody>
                    <a:bodyPr>
                      <a:noAutofit/>
                    </a:bodyPr>
                    <a:lstStyle/>
                    <a:p>
                      <a:pPr indent="-279400" lvl="0" marL="27940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SzPts val="1100"/>
                        <a:buNone/>
                      </a:pPr>
                      <a:r>
                        <a:rPr lang="en-GB" sz="2400"/>
                        <a:t>References</a:t>
                      </a:r>
                      <a:endParaRPr sz="2400"/>
                    </a:p>
                    <a:p>
                      <a:pPr indent="0" lvl="0" marL="0" marR="0" rtl="0" algn="l">
                        <a:spcBef>
                          <a:spcPts val="11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41600" marB="141600" marR="226800" marL="226800"/>
                </a:tc>
              </a:tr>
            </a:tbl>
          </a:graphicData>
        </a:graphic>
      </p:graphicFrame>
      <p:graphicFrame>
        <p:nvGraphicFramePr>
          <p:cNvPr id="85" name="Shape 85"/>
          <p:cNvGraphicFramePr/>
          <p:nvPr/>
        </p:nvGraphicFramePr>
        <p:xfrm>
          <a:off x="0" y="-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{096C4813-A5CA-4EAC-BBA5-246657987E28}</a:tableStyleId>
              </a:tblPr>
              <a:tblGrid>
                <a:gridCol w="30240000"/>
              </a:tblGrid>
              <a:tr h="2897600"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4400"/>
                    </a:p>
                  </a:txBody>
                  <a:tcPr marT="141600" marB="141600" marR="226800" marL="226800"/>
                </a:tc>
              </a:tr>
            </a:tbl>
          </a:graphicData>
        </a:graphic>
      </p:graphicFrame>
      <p:pic>
        <p:nvPicPr>
          <p:cNvPr id="86" name="Shape 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375" y="165926"/>
            <a:ext cx="6026151" cy="211002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Shape 87"/>
          <p:cNvSpPr txBox="1"/>
          <p:nvPr/>
        </p:nvSpPr>
        <p:spPr>
          <a:xfrm>
            <a:off x="6878764" y="324500"/>
            <a:ext cx="23360700" cy="2573100"/>
          </a:xfrm>
          <a:prstGeom prst="rect">
            <a:avLst/>
          </a:prstGeom>
          <a:noFill/>
          <a:ln>
            <a:noFill/>
          </a:ln>
        </p:spPr>
        <p:txBody>
          <a:bodyPr anchorCtr="0" anchor="t" bIns="72925" lIns="145950" spcFirstLastPara="1" rIns="145950" wrap="square" tIns="729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Realtime</a:t>
            </a:r>
            <a:r>
              <a:rPr lang="en-GB" sz="7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downbeat recognition using neural networks</a:t>
            </a:r>
            <a:b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Jack Hinton </a:t>
            </a:r>
            <a:r>
              <a:rPr lang="en-GB" sz="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GB" sz="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p147676  jhinton.147676@student.uwtsd.ac.uk</a:t>
            </a:r>
            <a:endParaRPr sz="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Shape 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205925" y="2897600"/>
            <a:ext cx="20033549" cy="10543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Shape 8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5375" y="16152150"/>
            <a:ext cx="9759851" cy="4480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0" name="Shape 90"/>
          <p:cNvGraphicFramePr/>
          <p:nvPr/>
        </p:nvGraphicFramePr>
        <p:xfrm>
          <a:off x="24141450" y="151438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{D28FD23C-3ACC-43FB-9A83-9D26E7CDE01F}</a:tableStyleId>
              </a:tblPr>
              <a:tblGrid>
                <a:gridCol w="382850"/>
                <a:gridCol w="5715700"/>
              </a:tblGrid>
              <a:tr h="1321650">
                <a:tc>
                  <a:txBody>
                    <a:bodyPr>
                      <a:noAutofit/>
                    </a:bodyPr>
                    <a:lstStyle/>
                    <a:p>
                      <a:pPr indent="-279400" lvl="0" marL="279400" rtl="0">
                        <a:spcBef>
                          <a:spcPts val="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110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6"/>
                        </a:rPr>
                        <a:t>M. W. Pedersen, “Training recurrent networks,” in </a:t>
                      </a:r>
                      <a:r>
                        <a:rPr i="1"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7"/>
                        </a:rPr>
                        <a:t>Neural Networks for Signal Processing VII. Proceedings of the 1997 IEEE Signal Processing Society Workshop</a:t>
                      </a: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8"/>
                        </a:rPr>
                        <a:t>, Amelia Island, FL, USA, pp. 355–364.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524050">
                <a:tc>
                  <a:txBody>
                    <a:bodyPr>
                      <a:noAutofit/>
                    </a:bodyPr>
                    <a:lstStyle/>
                    <a:p>
                      <a:pPr indent="-355600" lvl="0" marL="35560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9"/>
                        </a:rPr>
                        <a:t>J. Chung, C. Gulcehre, K. Cho, and Y. Bengio, “Empirical Evaluation of Gated Recurrent Neural Networks on Sequence Modeling,” </a:t>
                      </a:r>
                      <a:r>
                        <a:rPr i="1"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10"/>
                        </a:rPr>
                        <a:t>arXiv [cs.NE]</a:t>
                      </a: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11"/>
                        </a:rPr>
                        <a:t>, 11-Dec-2014.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65800">
                <a:tc>
                  <a:txBody>
                    <a:bodyPr>
                      <a:noAutofit/>
                    </a:bodyPr>
                    <a:lstStyle/>
                    <a:p>
                      <a:pPr indent="-355600" lvl="0" marL="35560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12"/>
                        </a:rPr>
                        <a:t>A. M. Stark and M. Davies, “Real-time beat-synchronous analysis of musical audio,” </a:t>
                      </a:r>
                      <a:r>
                        <a:rPr i="1"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13"/>
                        </a:rPr>
                        <a:t>Proceedings of the 12th Int</a:t>
                      </a:r>
                      <a:r>
                        <a:rPr lang="en-GB" sz="2000">
                          <a:solidFill>
                            <a:schemeClr val="dk1"/>
                          </a:solidFill>
                          <a:uFill>
                            <a:noFill/>
                          </a:uFill>
                          <a:latin typeface="Calibri"/>
                          <a:ea typeface="Calibri"/>
                          <a:cs typeface="Calibri"/>
                          <a:sym typeface="Calibri"/>
                          <a:hlinkClick r:id="rId14"/>
                        </a:rPr>
                        <a:t>, 2009.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524050"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S. Durand, J. Bello, B. David and G. Richard, "Robust        Downbeat Tracking Using an Ensemble of Convolutional Networks", IEEE/ACM Transactions on Audio, Speech, and Language Processing, vol. 25, no. 1, pp. 76-89, 2017.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