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91" r:id="rId6"/>
    <p:sldId id="283" r:id="rId7"/>
    <p:sldId id="284" r:id="rId8"/>
    <p:sldId id="285" r:id="rId9"/>
    <p:sldId id="286" r:id="rId10"/>
    <p:sldId id="287"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7" autoAdjust="0"/>
    <p:restoredTop sz="95033" autoAdjust="0"/>
  </p:normalViewPr>
  <p:slideViewPr>
    <p:cSldViewPr>
      <p:cViewPr varScale="1">
        <p:scale>
          <a:sx n="67" d="100"/>
          <a:sy n="67" d="100"/>
        </p:scale>
        <p:origin x="1132"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ith Osanna Victorious (2247629)" userId="f74229a6-bcd1-4a0e-99f5-8f89c456ab52" providerId="ADAL" clId="{F464174A-C281-4D59-99C6-747E32087283}"/>
    <pc:docChg chg="modSld">
      <pc:chgData name="Faith Osanna Victorious (2247629)" userId="f74229a6-bcd1-4a0e-99f5-8f89c456ab52" providerId="ADAL" clId="{F464174A-C281-4D59-99C6-747E32087283}" dt="2025-12-08T01:14:49.133" v="35" actId="20577"/>
      <pc:docMkLst>
        <pc:docMk/>
      </pc:docMkLst>
      <pc:sldChg chg="modSp mod">
        <pc:chgData name="Faith Osanna Victorious (2247629)" userId="f74229a6-bcd1-4a0e-99f5-8f89c456ab52" providerId="ADAL" clId="{F464174A-C281-4D59-99C6-747E32087283}" dt="2025-12-08T01:14:49.133" v="35" actId="20577"/>
        <pc:sldMkLst>
          <pc:docMk/>
          <pc:sldMk cId="0" sldId="256"/>
        </pc:sldMkLst>
        <pc:spChg chg="mod">
          <ac:chgData name="Faith Osanna Victorious (2247629)" userId="f74229a6-bcd1-4a0e-99f5-8f89c456ab52" providerId="ADAL" clId="{F464174A-C281-4D59-99C6-747E32087283}" dt="2025-12-08T01:14:49.133" v="35" actId="20577"/>
          <ac:spMkLst>
            <pc:docMk/>
            <pc:sldMk cId="0" sldId="256"/>
            <ac:spMk id="2" creationId="{900BD411-70D6-7EE8-0D76-0EA8D4A03634}"/>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476A093-77CA-4470-0333-C21CBD5E064D}"/>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E5D55577-C50F-142F-0BFD-BA6E1D4AC235}"/>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4810744A-4E39-4E91-80AE-4CB92717D1A6}" type="datetimeFigureOut">
              <a:rPr lang="en-GB"/>
              <a:pPr>
                <a:defRPr/>
              </a:pPr>
              <a:t>08/12/2025</a:t>
            </a:fld>
            <a:endParaRPr lang="en-GB"/>
          </a:p>
        </p:txBody>
      </p:sp>
      <p:sp>
        <p:nvSpPr>
          <p:cNvPr id="4" name="Footer Placeholder 3">
            <a:extLst>
              <a:ext uri="{FF2B5EF4-FFF2-40B4-BE49-F238E27FC236}">
                <a16:creationId xmlns:a16="http://schemas.microsoft.com/office/drawing/2014/main" id="{5A270F0A-C827-9839-4E2A-78DE4C66FF44}"/>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E7AF9F34-6FEA-AD65-148A-B18E93F43E16}"/>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CAB66AC7-2EE2-4067-B1D5-3B2437749B80}"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D29DA13-0F92-475D-11D4-BA47B341981D}"/>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6EDF8DA2-FC96-A0CA-67BD-AD4FE79A5B3A}"/>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771A86A8-9CDE-432A-932E-7F32ED8B131A}" type="datetimeFigureOut">
              <a:rPr lang="en-US"/>
              <a:pPr>
                <a:defRPr/>
              </a:pPr>
              <a:t>12/8/25</a:t>
            </a:fld>
            <a:endParaRPr lang="en-US"/>
          </a:p>
        </p:txBody>
      </p:sp>
      <p:sp>
        <p:nvSpPr>
          <p:cNvPr id="4" name="Slide Image Placeholder 3">
            <a:extLst>
              <a:ext uri="{FF2B5EF4-FFF2-40B4-BE49-F238E27FC236}">
                <a16:creationId xmlns:a16="http://schemas.microsoft.com/office/drawing/2014/main" id="{E732DEE7-64B5-58E8-D3B0-D7788D0BF382}"/>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A1D9AF84-22A9-A228-4BE1-412BB9EBB1F2}"/>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7892E386-B5C7-797E-F9E0-FD5A1E912638}"/>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20CC7F14-82A5-9AD4-CEDC-74BF09F689FA}"/>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C1D3B7DC-AB61-42D2-B9B5-0A54241888F4}"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B6578A8C-73F9-8DE0-4A54-F142AAA1A22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546D9EDD-3ED1-48F0-925B-118161ED5B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BDCDBD30-F310-B5D7-1553-BEB4834225E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B641065E-2A44-4BFC-A5D9-B16374A08D37}"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A4ECABA2-05F7-190B-152B-0C4765DE4CFB}"/>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B3998E7D-E663-D62F-619F-207A3D95933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22A09548-3B1E-FE43-4715-1F36C0674A8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E5249267-CD67-4973-ADCC-158FE249E003}"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FED968-D71C-3B22-8D8C-049E34362D82}"/>
              </a:ext>
            </a:extLst>
          </p:cNvPr>
          <p:cNvSpPr>
            <a:spLocks noGrp="1"/>
          </p:cNvSpPr>
          <p:nvPr>
            <p:ph type="dt" sz="half" idx="10"/>
          </p:nvPr>
        </p:nvSpPr>
        <p:spPr>
          <a:xfrm>
            <a:off x="395288" y="6524625"/>
            <a:ext cx="971550" cy="219075"/>
          </a:xfrm>
        </p:spPr>
        <p:txBody>
          <a:bodyPr/>
          <a:lstStyle>
            <a:lvl1pPr>
              <a:defRPr/>
            </a:lvl1pPr>
          </a:lstStyle>
          <a:p>
            <a:pPr>
              <a:defRPr/>
            </a:pPr>
            <a:fld id="{84A96797-6E65-451B-8D62-F14A2A25D6C7}" type="datetimeFigureOut">
              <a:rPr lang="en-GB"/>
              <a:pPr>
                <a:defRPr/>
              </a:pPr>
              <a:t>08/12/2025</a:t>
            </a:fld>
            <a:endParaRPr lang="en-GB"/>
          </a:p>
        </p:txBody>
      </p:sp>
      <p:sp>
        <p:nvSpPr>
          <p:cNvPr id="5" name="Footer Placeholder 4">
            <a:extLst>
              <a:ext uri="{FF2B5EF4-FFF2-40B4-BE49-F238E27FC236}">
                <a16:creationId xmlns:a16="http://schemas.microsoft.com/office/drawing/2014/main" id="{63ACFCF7-F470-217E-4081-603A8AC80124}"/>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918E9D8E-1091-2A60-4D40-485A69788AC6}"/>
              </a:ext>
            </a:extLst>
          </p:cNvPr>
          <p:cNvSpPr>
            <a:spLocks noGrp="1"/>
          </p:cNvSpPr>
          <p:nvPr>
            <p:ph type="sldNum" sz="quarter" idx="12"/>
          </p:nvPr>
        </p:nvSpPr>
        <p:spPr/>
        <p:txBody>
          <a:bodyPr/>
          <a:lstStyle>
            <a:lvl1pPr>
              <a:defRPr/>
            </a:lvl1pPr>
          </a:lstStyle>
          <a:p>
            <a:pPr>
              <a:defRPr/>
            </a:pPr>
            <a:fld id="{4CBBCBE9-2EA5-445A-A2AF-BBA169887416}" type="slidenum">
              <a:rPr lang="en-GB"/>
              <a:pPr>
                <a:defRPr/>
              </a:pPr>
              <a:t>‹#›</a:t>
            </a:fld>
            <a:endParaRPr lang="en-GB"/>
          </a:p>
        </p:txBody>
      </p:sp>
    </p:spTree>
    <p:extLst>
      <p:ext uri="{BB962C8B-B14F-4D97-AF65-F5344CB8AC3E}">
        <p14:creationId xmlns:p14="http://schemas.microsoft.com/office/powerpoint/2010/main" val="547781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7EEFC82-CAC8-89DC-1D1E-3A1D9F5A15BD}"/>
              </a:ext>
            </a:extLst>
          </p:cNvPr>
          <p:cNvSpPr>
            <a:spLocks noGrp="1"/>
          </p:cNvSpPr>
          <p:nvPr>
            <p:ph type="dt" sz="half" idx="10"/>
          </p:nvPr>
        </p:nvSpPr>
        <p:spPr/>
        <p:txBody>
          <a:bodyPr/>
          <a:lstStyle>
            <a:lvl1pPr>
              <a:defRPr/>
            </a:lvl1pPr>
          </a:lstStyle>
          <a:p>
            <a:pPr>
              <a:defRPr/>
            </a:pPr>
            <a:fld id="{BDB50B71-DADB-4581-81BA-1976A5A16DC8}" type="datetimeFigureOut">
              <a:rPr lang="en-GB"/>
              <a:pPr>
                <a:defRPr/>
              </a:pPr>
              <a:t>08/12/2025</a:t>
            </a:fld>
            <a:endParaRPr lang="en-GB"/>
          </a:p>
        </p:txBody>
      </p:sp>
      <p:sp>
        <p:nvSpPr>
          <p:cNvPr id="5" name="Footer Placeholder 4">
            <a:extLst>
              <a:ext uri="{FF2B5EF4-FFF2-40B4-BE49-F238E27FC236}">
                <a16:creationId xmlns:a16="http://schemas.microsoft.com/office/drawing/2014/main" id="{CFC30C38-E714-B0B7-76F4-A9614ED35B82}"/>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F4C4F9DD-B20B-8B72-D207-D559FF612D52}"/>
              </a:ext>
            </a:extLst>
          </p:cNvPr>
          <p:cNvSpPr>
            <a:spLocks noGrp="1"/>
          </p:cNvSpPr>
          <p:nvPr>
            <p:ph type="sldNum" sz="quarter" idx="12"/>
          </p:nvPr>
        </p:nvSpPr>
        <p:spPr/>
        <p:txBody>
          <a:bodyPr/>
          <a:lstStyle>
            <a:lvl1pPr>
              <a:defRPr/>
            </a:lvl1pPr>
          </a:lstStyle>
          <a:p>
            <a:pPr>
              <a:defRPr/>
            </a:pPr>
            <a:fld id="{5D67190D-369D-4286-A6FC-0AE0FE3316B1}" type="slidenum">
              <a:rPr lang="en-GB"/>
              <a:pPr>
                <a:defRPr/>
              </a:pPr>
              <a:t>‹#›</a:t>
            </a:fld>
            <a:endParaRPr lang="en-GB"/>
          </a:p>
        </p:txBody>
      </p:sp>
    </p:spTree>
    <p:extLst>
      <p:ext uri="{BB962C8B-B14F-4D97-AF65-F5344CB8AC3E}">
        <p14:creationId xmlns:p14="http://schemas.microsoft.com/office/powerpoint/2010/main" val="2843859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911079-2B7C-5165-DAC9-A425A45AFBF3}"/>
              </a:ext>
            </a:extLst>
          </p:cNvPr>
          <p:cNvSpPr>
            <a:spLocks noGrp="1"/>
          </p:cNvSpPr>
          <p:nvPr>
            <p:ph type="dt" sz="half" idx="10"/>
          </p:nvPr>
        </p:nvSpPr>
        <p:spPr/>
        <p:txBody>
          <a:bodyPr/>
          <a:lstStyle>
            <a:lvl1pPr>
              <a:defRPr/>
            </a:lvl1pPr>
          </a:lstStyle>
          <a:p>
            <a:pPr>
              <a:defRPr/>
            </a:pPr>
            <a:fld id="{AF58F4E8-5E3E-4347-910E-05637FDB3305}" type="datetimeFigureOut">
              <a:rPr lang="en-GB"/>
              <a:pPr>
                <a:defRPr/>
              </a:pPr>
              <a:t>08/12/2025</a:t>
            </a:fld>
            <a:endParaRPr lang="en-GB" dirty="0"/>
          </a:p>
        </p:txBody>
      </p:sp>
      <p:sp>
        <p:nvSpPr>
          <p:cNvPr id="5" name="Slide Number Placeholder 5">
            <a:extLst>
              <a:ext uri="{FF2B5EF4-FFF2-40B4-BE49-F238E27FC236}">
                <a16:creationId xmlns:a16="http://schemas.microsoft.com/office/drawing/2014/main" id="{C2A1625E-AAEA-415E-BBF2-EE7021BDAFBF}"/>
              </a:ext>
            </a:extLst>
          </p:cNvPr>
          <p:cNvSpPr>
            <a:spLocks noGrp="1"/>
          </p:cNvSpPr>
          <p:nvPr>
            <p:ph type="sldNum" sz="quarter" idx="11"/>
          </p:nvPr>
        </p:nvSpPr>
        <p:spPr/>
        <p:txBody>
          <a:bodyPr/>
          <a:lstStyle>
            <a:lvl1pPr>
              <a:defRPr/>
            </a:lvl1pPr>
          </a:lstStyle>
          <a:p>
            <a:pPr>
              <a:defRPr/>
            </a:pPr>
            <a:fld id="{2D74FA19-AA5B-4D4E-AE69-02AA3AE91962}" type="slidenum">
              <a:rPr lang="en-GB"/>
              <a:pPr>
                <a:defRPr/>
              </a:pPr>
              <a:t>‹#›</a:t>
            </a:fld>
            <a:endParaRPr lang="en-GB" dirty="0"/>
          </a:p>
        </p:txBody>
      </p:sp>
    </p:spTree>
    <p:extLst>
      <p:ext uri="{BB962C8B-B14F-4D97-AF65-F5344CB8AC3E}">
        <p14:creationId xmlns:p14="http://schemas.microsoft.com/office/powerpoint/2010/main" val="41350838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2C74D2EF-F7DD-9389-43C8-CA75BA511AAB}"/>
              </a:ext>
            </a:extLst>
          </p:cNvPr>
          <p:cNvSpPr>
            <a:spLocks noGrp="1"/>
          </p:cNvSpPr>
          <p:nvPr>
            <p:ph type="dt" sz="half" idx="10"/>
          </p:nvPr>
        </p:nvSpPr>
        <p:spPr/>
        <p:txBody>
          <a:bodyPr/>
          <a:lstStyle>
            <a:lvl1pPr>
              <a:defRPr/>
            </a:lvl1pPr>
          </a:lstStyle>
          <a:p>
            <a:pPr>
              <a:defRPr/>
            </a:pPr>
            <a:fld id="{CE018547-B093-49B4-99FC-C70F72AF27BE}" type="datetimeFigureOut">
              <a:rPr lang="en-GB"/>
              <a:pPr>
                <a:defRPr/>
              </a:pPr>
              <a:t>08/12/2025</a:t>
            </a:fld>
            <a:endParaRPr lang="en-GB" dirty="0"/>
          </a:p>
        </p:txBody>
      </p:sp>
      <p:sp>
        <p:nvSpPr>
          <p:cNvPr id="6" name="Slide Number Placeholder 5">
            <a:extLst>
              <a:ext uri="{FF2B5EF4-FFF2-40B4-BE49-F238E27FC236}">
                <a16:creationId xmlns:a16="http://schemas.microsoft.com/office/drawing/2014/main" id="{5A4681E5-988E-0272-E60C-BC96FC0563C7}"/>
              </a:ext>
            </a:extLst>
          </p:cNvPr>
          <p:cNvSpPr>
            <a:spLocks noGrp="1"/>
          </p:cNvSpPr>
          <p:nvPr>
            <p:ph type="sldNum" sz="quarter" idx="11"/>
          </p:nvPr>
        </p:nvSpPr>
        <p:spPr/>
        <p:txBody>
          <a:bodyPr/>
          <a:lstStyle>
            <a:lvl1pPr>
              <a:defRPr/>
            </a:lvl1pPr>
          </a:lstStyle>
          <a:p>
            <a:pPr>
              <a:defRPr/>
            </a:pPr>
            <a:fld id="{A79C393F-9AF3-4B21-98EC-CBA747769BB1}" type="slidenum">
              <a:rPr lang="en-GB"/>
              <a:pPr>
                <a:defRPr/>
              </a:pPr>
              <a:t>‹#›</a:t>
            </a:fld>
            <a:endParaRPr lang="en-GB" dirty="0"/>
          </a:p>
        </p:txBody>
      </p:sp>
    </p:spTree>
    <p:extLst>
      <p:ext uri="{BB962C8B-B14F-4D97-AF65-F5344CB8AC3E}">
        <p14:creationId xmlns:p14="http://schemas.microsoft.com/office/powerpoint/2010/main" val="1066853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966C12E-7C2C-ED5C-631C-D14A1EDE9F47}"/>
              </a:ext>
            </a:extLst>
          </p:cNvPr>
          <p:cNvSpPr>
            <a:spLocks noGrp="1"/>
          </p:cNvSpPr>
          <p:nvPr>
            <p:ph type="dt" sz="half" idx="10"/>
          </p:nvPr>
        </p:nvSpPr>
        <p:spPr/>
        <p:txBody>
          <a:bodyPr/>
          <a:lstStyle>
            <a:lvl1pPr>
              <a:defRPr/>
            </a:lvl1pPr>
          </a:lstStyle>
          <a:p>
            <a:pPr>
              <a:defRPr/>
            </a:pPr>
            <a:fld id="{81E74CBF-A972-4A4D-B736-0B005474CA48}" type="datetimeFigureOut">
              <a:rPr lang="en-GB"/>
              <a:pPr>
                <a:defRPr/>
              </a:pPr>
              <a:t>08/12/2025</a:t>
            </a:fld>
            <a:endParaRPr lang="en-GB" dirty="0"/>
          </a:p>
        </p:txBody>
      </p:sp>
      <p:sp>
        <p:nvSpPr>
          <p:cNvPr id="8" name="Slide Number Placeholder 5">
            <a:extLst>
              <a:ext uri="{FF2B5EF4-FFF2-40B4-BE49-F238E27FC236}">
                <a16:creationId xmlns:a16="http://schemas.microsoft.com/office/drawing/2014/main" id="{94D755E8-BD10-C960-119A-9828B7712BBB}"/>
              </a:ext>
            </a:extLst>
          </p:cNvPr>
          <p:cNvSpPr>
            <a:spLocks noGrp="1"/>
          </p:cNvSpPr>
          <p:nvPr>
            <p:ph type="sldNum" sz="quarter" idx="11"/>
          </p:nvPr>
        </p:nvSpPr>
        <p:spPr/>
        <p:txBody>
          <a:bodyPr/>
          <a:lstStyle>
            <a:lvl1pPr>
              <a:defRPr/>
            </a:lvl1pPr>
          </a:lstStyle>
          <a:p>
            <a:pPr>
              <a:defRPr/>
            </a:pPr>
            <a:fld id="{7F0683E1-A91A-48D4-BFF5-D6AD49C98203}" type="slidenum">
              <a:rPr lang="en-GB"/>
              <a:pPr>
                <a:defRPr/>
              </a:pPr>
              <a:t>‹#›</a:t>
            </a:fld>
            <a:endParaRPr lang="en-GB" dirty="0"/>
          </a:p>
        </p:txBody>
      </p:sp>
    </p:spTree>
    <p:extLst>
      <p:ext uri="{BB962C8B-B14F-4D97-AF65-F5344CB8AC3E}">
        <p14:creationId xmlns:p14="http://schemas.microsoft.com/office/powerpoint/2010/main" val="1094185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56DC918F-0499-7845-9A6D-C4F11F9D451B}"/>
              </a:ext>
            </a:extLst>
          </p:cNvPr>
          <p:cNvSpPr>
            <a:spLocks noGrp="1"/>
          </p:cNvSpPr>
          <p:nvPr>
            <p:ph type="dt" sz="half" idx="10"/>
          </p:nvPr>
        </p:nvSpPr>
        <p:spPr/>
        <p:txBody>
          <a:bodyPr/>
          <a:lstStyle>
            <a:lvl1pPr>
              <a:defRPr/>
            </a:lvl1pPr>
          </a:lstStyle>
          <a:p>
            <a:pPr>
              <a:defRPr/>
            </a:pPr>
            <a:fld id="{E2BD054B-7C3B-48A6-A960-F2463C798740}" type="datetimeFigureOut">
              <a:rPr lang="en-GB"/>
              <a:pPr>
                <a:defRPr/>
              </a:pPr>
              <a:t>08/12/2025</a:t>
            </a:fld>
            <a:endParaRPr lang="en-GB" dirty="0"/>
          </a:p>
        </p:txBody>
      </p:sp>
      <p:sp>
        <p:nvSpPr>
          <p:cNvPr id="4" name="Slide Number Placeholder 5">
            <a:extLst>
              <a:ext uri="{FF2B5EF4-FFF2-40B4-BE49-F238E27FC236}">
                <a16:creationId xmlns:a16="http://schemas.microsoft.com/office/drawing/2014/main" id="{E09A6547-D967-0F5B-A5CF-5503B55B79B2}"/>
              </a:ext>
            </a:extLst>
          </p:cNvPr>
          <p:cNvSpPr>
            <a:spLocks noGrp="1"/>
          </p:cNvSpPr>
          <p:nvPr>
            <p:ph type="sldNum" sz="quarter" idx="11"/>
          </p:nvPr>
        </p:nvSpPr>
        <p:spPr/>
        <p:txBody>
          <a:bodyPr/>
          <a:lstStyle>
            <a:lvl1pPr>
              <a:defRPr/>
            </a:lvl1pPr>
          </a:lstStyle>
          <a:p>
            <a:pPr>
              <a:defRPr/>
            </a:pPr>
            <a:fld id="{1F9A1AF7-714C-4A3A-A927-CF99D9C5FA6B}" type="slidenum">
              <a:rPr lang="en-GB"/>
              <a:pPr>
                <a:defRPr/>
              </a:pPr>
              <a:t>‹#›</a:t>
            </a:fld>
            <a:endParaRPr lang="en-GB" dirty="0"/>
          </a:p>
        </p:txBody>
      </p:sp>
    </p:spTree>
    <p:extLst>
      <p:ext uri="{BB962C8B-B14F-4D97-AF65-F5344CB8AC3E}">
        <p14:creationId xmlns:p14="http://schemas.microsoft.com/office/powerpoint/2010/main" val="846408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55A9D01-F9E7-E9EB-D2D2-188C884BAFAE}"/>
              </a:ext>
            </a:extLst>
          </p:cNvPr>
          <p:cNvSpPr>
            <a:spLocks noGrp="1"/>
          </p:cNvSpPr>
          <p:nvPr>
            <p:ph type="dt" sz="half" idx="10"/>
          </p:nvPr>
        </p:nvSpPr>
        <p:spPr/>
        <p:txBody>
          <a:bodyPr/>
          <a:lstStyle>
            <a:lvl1pPr>
              <a:defRPr/>
            </a:lvl1pPr>
          </a:lstStyle>
          <a:p>
            <a:pPr>
              <a:defRPr/>
            </a:pPr>
            <a:fld id="{C0B57545-6A96-4AB0-84B4-B4F025EEDD34}" type="datetimeFigureOut">
              <a:rPr lang="en-GB"/>
              <a:pPr>
                <a:defRPr/>
              </a:pPr>
              <a:t>08/12/2025</a:t>
            </a:fld>
            <a:endParaRPr lang="en-GB" dirty="0"/>
          </a:p>
        </p:txBody>
      </p:sp>
      <p:sp>
        <p:nvSpPr>
          <p:cNvPr id="3" name="Slide Number Placeholder 5">
            <a:extLst>
              <a:ext uri="{FF2B5EF4-FFF2-40B4-BE49-F238E27FC236}">
                <a16:creationId xmlns:a16="http://schemas.microsoft.com/office/drawing/2014/main" id="{0075D5D3-2657-819D-AC85-9E09BC3C0728}"/>
              </a:ext>
            </a:extLst>
          </p:cNvPr>
          <p:cNvSpPr>
            <a:spLocks noGrp="1"/>
          </p:cNvSpPr>
          <p:nvPr>
            <p:ph type="sldNum" sz="quarter" idx="11"/>
          </p:nvPr>
        </p:nvSpPr>
        <p:spPr/>
        <p:txBody>
          <a:bodyPr/>
          <a:lstStyle>
            <a:lvl1pPr>
              <a:defRPr/>
            </a:lvl1pPr>
          </a:lstStyle>
          <a:p>
            <a:pPr>
              <a:defRPr/>
            </a:pPr>
            <a:fld id="{A641A6DF-8A58-4A43-8045-7DACCCEE1092}" type="slidenum">
              <a:rPr lang="en-GB"/>
              <a:pPr>
                <a:defRPr/>
              </a:pPr>
              <a:t>‹#›</a:t>
            </a:fld>
            <a:endParaRPr lang="en-GB" dirty="0"/>
          </a:p>
        </p:txBody>
      </p:sp>
    </p:spTree>
    <p:extLst>
      <p:ext uri="{BB962C8B-B14F-4D97-AF65-F5344CB8AC3E}">
        <p14:creationId xmlns:p14="http://schemas.microsoft.com/office/powerpoint/2010/main" val="1755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0FAAFE1-5134-1D6B-8930-4CA62D1772FB}"/>
              </a:ext>
            </a:extLst>
          </p:cNvPr>
          <p:cNvSpPr>
            <a:spLocks noGrp="1"/>
          </p:cNvSpPr>
          <p:nvPr>
            <p:ph type="dt" sz="half" idx="10"/>
          </p:nvPr>
        </p:nvSpPr>
        <p:spPr/>
        <p:txBody>
          <a:bodyPr/>
          <a:lstStyle>
            <a:lvl1pPr>
              <a:defRPr/>
            </a:lvl1pPr>
          </a:lstStyle>
          <a:p>
            <a:pPr>
              <a:defRPr/>
            </a:pPr>
            <a:fld id="{4C65D28E-2119-4BA1-9CA0-8338E67D8FFC}" type="datetimeFigureOut">
              <a:rPr lang="en-GB"/>
              <a:pPr>
                <a:defRPr/>
              </a:pPr>
              <a:t>08/12/2025</a:t>
            </a:fld>
            <a:endParaRPr lang="en-GB" dirty="0"/>
          </a:p>
        </p:txBody>
      </p:sp>
      <p:sp>
        <p:nvSpPr>
          <p:cNvPr id="6" name="Slide Number Placeholder 5">
            <a:extLst>
              <a:ext uri="{FF2B5EF4-FFF2-40B4-BE49-F238E27FC236}">
                <a16:creationId xmlns:a16="http://schemas.microsoft.com/office/drawing/2014/main" id="{7B316FDC-C60E-D2EC-08D1-85860378B397}"/>
              </a:ext>
            </a:extLst>
          </p:cNvPr>
          <p:cNvSpPr>
            <a:spLocks noGrp="1"/>
          </p:cNvSpPr>
          <p:nvPr>
            <p:ph type="sldNum" sz="quarter" idx="11"/>
          </p:nvPr>
        </p:nvSpPr>
        <p:spPr/>
        <p:txBody>
          <a:bodyPr/>
          <a:lstStyle>
            <a:lvl1pPr>
              <a:defRPr/>
            </a:lvl1pPr>
          </a:lstStyle>
          <a:p>
            <a:pPr>
              <a:defRPr/>
            </a:pPr>
            <a:fld id="{ECECFE3C-87DD-4A9C-AEDE-75CFBBBA7CD2}" type="slidenum">
              <a:rPr lang="en-GB"/>
              <a:pPr>
                <a:defRPr/>
              </a:pPr>
              <a:t>‹#›</a:t>
            </a:fld>
            <a:endParaRPr lang="en-GB" dirty="0"/>
          </a:p>
        </p:txBody>
      </p:sp>
    </p:spTree>
    <p:extLst>
      <p:ext uri="{BB962C8B-B14F-4D97-AF65-F5344CB8AC3E}">
        <p14:creationId xmlns:p14="http://schemas.microsoft.com/office/powerpoint/2010/main" val="1014394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E05D6A9-9BF6-E7DC-AF55-0E32DA40B8DD}"/>
              </a:ext>
            </a:extLst>
          </p:cNvPr>
          <p:cNvSpPr>
            <a:spLocks noGrp="1"/>
          </p:cNvSpPr>
          <p:nvPr>
            <p:ph type="dt" sz="half" idx="10"/>
          </p:nvPr>
        </p:nvSpPr>
        <p:spPr/>
        <p:txBody>
          <a:bodyPr/>
          <a:lstStyle>
            <a:lvl1pPr>
              <a:defRPr/>
            </a:lvl1pPr>
          </a:lstStyle>
          <a:p>
            <a:pPr>
              <a:defRPr/>
            </a:pPr>
            <a:fld id="{213D55D7-779B-4E28-8033-6877833919DD}" type="datetimeFigureOut">
              <a:rPr lang="en-GB"/>
              <a:pPr>
                <a:defRPr/>
              </a:pPr>
              <a:t>08/12/2025</a:t>
            </a:fld>
            <a:endParaRPr lang="en-GB" dirty="0"/>
          </a:p>
        </p:txBody>
      </p:sp>
      <p:sp>
        <p:nvSpPr>
          <p:cNvPr id="6" name="Slide Number Placeholder 5">
            <a:extLst>
              <a:ext uri="{FF2B5EF4-FFF2-40B4-BE49-F238E27FC236}">
                <a16:creationId xmlns:a16="http://schemas.microsoft.com/office/drawing/2014/main" id="{FB21B451-4D10-D583-E139-85F6C6A9FCF7}"/>
              </a:ext>
            </a:extLst>
          </p:cNvPr>
          <p:cNvSpPr>
            <a:spLocks noGrp="1"/>
          </p:cNvSpPr>
          <p:nvPr>
            <p:ph type="sldNum" sz="quarter" idx="11"/>
          </p:nvPr>
        </p:nvSpPr>
        <p:spPr/>
        <p:txBody>
          <a:bodyPr/>
          <a:lstStyle>
            <a:lvl1pPr>
              <a:defRPr/>
            </a:lvl1pPr>
          </a:lstStyle>
          <a:p>
            <a:pPr>
              <a:defRPr/>
            </a:pPr>
            <a:fld id="{A137878F-0C04-41E4-A150-0557EB5CEC95}" type="slidenum">
              <a:rPr lang="en-GB"/>
              <a:pPr>
                <a:defRPr/>
              </a:pPr>
              <a:t>‹#›</a:t>
            </a:fld>
            <a:endParaRPr lang="en-GB" dirty="0"/>
          </a:p>
        </p:txBody>
      </p:sp>
    </p:spTree>
    <p:extLst>
      <p:ext uri="{BB962C8B-B14F-4D97-AF65-F5344CB8AC3E}">
        <p14:creationId xmlns:p14="http://schemas.microsoft.com/office/powerpoint/2010/main" val="1673979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F57FB1-22AD-1863-F4AF-29BDA91B66B9}"/>
              </a:ext>
            </a:extLst>
          </p:cNvPr>
          <p:cNvSpPr>
            <a:spLocks noGrp="1"/>
          </p:cNvSpPr>
          <p:nvPr>
            <p:ph type="dt" sz="half" idx="10"/>
          </p:nvPr>
        </p:nvSpPr>
        <p:spPr/>
        <p:txBody>
          <a:bodyPr/>
          <a:lstStyle>
            <a:lvl1pPr>
              <a:defRPr/>
            </a:lvl1pPr>
          </a:lstStyle>
          <a:p>
            <a:pPr>
              <a:defRPr/>
            </a:pPr>
            <a:fld id="{EBE41DA8-E8D1-4B5D-B29A-5AA19599C47F}" type="datetimeFigureOut">
              <a:rPr lang="en-GB"/>
              <a:pPr>
                <a:defRPr/>
              </a:pPr>
              <a:t>08/12/2025</a:t>
            </a:fld>
            <a:endParaRPr lang="en-GB" dirty="0"/>
          </a:p>
        </p:txBody>
      </p:sp>
      <p:sp>
        <p:nvSpPr>
          <p:cNvPr id="5" name="Slide Number Placeholder 5">
            <a:extLst>
              <a:ext uri="{FF2B5EF4-FFF2-40B4-BE49-F238E27FC236}">
                <a16:creationId xmlns:a16="http://schemas.microsoft.com/office/drawing/2014/main" id="{6D9F9B40-9F88-004F-794A-F2799085BB04}"/>
              </a:ext>
            </a:extLst>
          </p:cNvPr>
          <p:cNvSpPr>
            <a:spLocks noGrp="1"/>
          </p:cNvSpPr>
          <p:nvPr>
            <p:ph type="sldNum" sz="quarter" idx="11"/>
          </p:nvPr>
        </p:nvSpPr>
        <p:spPr/>
        <p:txBody>
          <a:bodyPr/>
          <a:lstStyle>
            <a:lvl1pPr>
              <a:defRPr/>
            </a:lvl1pPr>
          </a:lstStyle>
          <a:p>
            <a:pPr>
              <a:defRPr/>
            </a:pPr>
            <a:fld id="{B51A23AF-9FBA-4615-B3BD-F64A503F376D}" type="slidenum">
              <a:rPr lang="en-GB"/>
              <a:pPr>
                <a:defRPr/>
              </a:pPr>
              <a:t>‹#›</a:t>
            </a:fld>
            <a:endParaRPr lang="en-GB" dirty="0"/>
          </a:p>
        </p:txBody>
      </p:sp>
    </p:spTree>
    <p:extLst>
      <p:ext uri="{BB962C8B-B14F-4D97-AF65-F5344CB8AC3E}">
        <p14:creationId xmlns:p14="http://schemas.microsoft.com/office/powerpoint/2010/main" val="28362958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0DB8A5-AAB3-C66F-D677-0DB05C48B95F}"/>
              </a:ext>
            </a:extLst>
          </p:cNvPr>
          <p:cNvSpPr>
            <a:spLocks noGrp="1"/>
          </p:cNvSpPr>
          <p:nvPr>
            <p:ph type="dt" sz="half" idx="10"/>
          </p:nvPr>
        </p:nvSpPr>
        <p:spPr/>
        <p:txBody>
          <a:bodyPr/>
          <a:lstStyle>
            <a:lvl1pPr>
              <a:defRPr/>
            </a:lvl1pPr>
          </a:lstStyle>
          <a:p>
            <a:pPr>
              <a:defRPr/>
            </a:pPr>
            <a:fld id="{6F374DA3-3AC9-46FB-9FB5-F9EC86924D9C}" type="datetimeFigureOut">
              <a:rPr lang="en-GB"/>
              <a:pPr>
                <a:defRPr/>
              </a:pPr>
              <a:t>08/12/2025</a:t>
            </a:fld>
            <a:endParaRPr lang="en-GB" dirty="0"/>
          </a:p>
        </p:txBody>
      </p:sp>
      <p:sp>
        <p:nvSpPr>
          <p:cNvPr id="5" name="Slide Number Placeholder 5">
            <a:extLst>
              <a:ext uri="{FF2B5EF4-FFF2-40B4-BE49-F238E27FC236}">
                <a16:creationId xmlns:a16="http://schemas.microsoft.com/office/drawing/2014/main" id="{865A6349-1C73-7357-2E68-1FBBEBAD1739}"/>
              </a:ext>
            </a:extLst>
          </p:cNvPr>
          <p:cNvSpPr>
            <a:spLocks noGrp="1"/>
          </p:cNvSpPr>
          <p:nvPr>
            <p:ph type="sldNum" sz="quarter" idx="11"/>
          </p:nvPr>
        </p:nvSpPr>
        <p:spPr/>
        <p:txBody>
          <a:bodyPr/>
          <a:lstStyle>
            <a:lvl1pPr>
              <a:defRPr/>
            </a:lvl1pPr>
          </a:lstStyle>
          <a:p>
            <a:pPr>
              <a:defRPr/>
            </a:pPr>
            <a:fld id="{52F0831F-3CF7-4E52-86CC-149EBCE3BC2B}" type="slidenum">
              <a:rPr lang="en-GB"/>
              <a:pPr>
                <a:defRPr/>
              </a:pPr>
              <a:t>‹#›</a:t>
            </a:fld>
            <a:endParaRPr lang="en-GB" dirty="0"/>
          </a:p>
        </p:txBody>
      </p:sp>
    </p:spTree>
    <p:extLst>
      <p:ext uri="{BB962C8B-B14F-4D97-AF65-F5344CB8AC3E}">
        <p14:creationId xmlns:p14="http://schemas.microsoft.com/office/powerpoint/2010/main" val="15060402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BC10CE6-3C7A-8629-C9E4-DD28F152F301}"/>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748F91F2-5289-2A3B-B2C0-C401340ED845}"/>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0DFBF729-7178-7278-5D26-926FEC6CAF5F}"/>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43F7578B-17EF-45A4-8EA5-E47A2CEAAD25}" type="datetimeFigureOut">
              <a:rPr lang="en-GB"/>
              <a:pPr>
                <a:defRPr/>
              </a:pPr>
              <a:t>08/12/2025</a:t>
            </a:fld>
            <a:endParaRPr lang="en-GB" dirty="0"/>
          </a:p>
        </p:txBody>
      </p:sp>
      <p:sp>
        <p:nvSpPr>
          <p:cNvPr id="6" name="Slide Number Placeholder 5">
            <a:extLst>
              <a:ext uri="{FF2B5EF4-FFF2-40B4-BE49-F238E27FC236}">
                <a16:creationId xmlns:a16="http://schemas.microsoft.com/office/drawing/2014/main" id="{B51B54F2-C600-667C-CDDB-B0E7FB125292}"/>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55761A6C-8A7D-47F8-838B-99F8D92D64A7}"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10" r:id="rId1"/>
    <p:sldLayoutId id="2147483711"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3389/fneur.2021.724904" TargetMode="External"/><Relationship Id="rId3" Type="http://schemas.openxmlformats.org/officeDocument/2006/relationships/hyperlink" Target="https://www.epilepsy.org.uk/living/safety-equipment/alarms-and-monitors" TargetMode="External"/><Relationship Id="rId7" Type="http://schemas.openxmlformats.org/officeDocument/2006/relationships/hyperlink" Target="https://www.nice.org.uk/guidance/ng217" TargetMode="External"/><Relationship Id="rId2" Type="http://schemas.openxmlformats.org/officeDocument/2006/relationships/hyperlink" Target="https://doi.org/10.1016/j.seizure.2022.08.003" TargetMode="External"/><Relationship Id="rId1" Type="http://schemas.openxmlformats.org/officeDocument/2006/relationships/slideLayout" Target="../slideLayouts/slideLayout2.xml"/><Relationship Id="rId6" Type="http://schemas.openxmlformats.org/officeDocument/2006/relationships/hyperlink" Target="https://digital-transformation.hee.nhs.uk/building-a-digital-workforce/digital-literacy" TargetMode="External"/><Relationship Id="rId11" Type="http://schemas.openxmlformats.org/officeDocument/2006/relationships/hyperlink" Target="https://doi.org/10.1111/epi.17654" TargetMode="External"/><Relationship Id="rId5" Type="http://schemas.openxmlformats.org/officeDocument/2006/relationships/hyperlink" Target="https://www.england.nhs.uk/wp-content/uploads/2023/06/nhs-long-term-workforce-plan-v1.2.pdf" TargetMode="External"/><Relationship Id="rId10" Type="http://schemas.openxmlformats.org/officeDocument/2006/relationships/hyperlink" Target="https://doi.org/10.1111/epi.17974" TargetMode="External"/><Relationship Id="rId4" Type="http://schemas.openxmlformats.org/officeDocument/2006/relationships/hyperlink" Target="https://www.england.nhs.uk/digitaltechnology/" TargetMode="External"/><Relationship Id="rId9" Type="http://schemas.openxmlformats.org/officeDocument/2006/relationships/hyperlink" Target="https://doi.org/10.21037/mhealth-24-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109F875-8E48-1D2B-DBBA-1E84216C79B7}"/>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900BD411-70D6-7EE8-0D76-0EA8D4A03634}"/>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rPr>
              <a:t>Digital Transformation in the Health and Care Professions (BMHP6026)</a:t>
            </a:r>
            <a:br>
              <a:rPr lang="en-GB" sz="3200" b="1" dirty="0">
                <a:solidFill>
                  <a:schemeClr val="accent2">
                    <a:lumMod val="20000"/>
                    <a:lumOff val="80000"/>
                  </a:schemeClr>
                </a:solidFill>
              </a:rPr>
            </a:br>
            <a:r>
              <a:rPr lang="en-GB" sz="3200" b="1" dirty="0">
                <a:solidFill>
                  <a:schemeClr val="accent2">
                    <a:lumMod val="20000"/>
                    <a:lumOff val="80000"/>
                  </a:schemeClr>
                </a:solidFill>
              </a:rPr>
              <a:t>Component 2 Assessment </a:t>
            </a: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Student name: </a:t>
            </a:r>
            <a:r>
              <a:rPr lang="en-GB" sz="3200" b="1">
                <a:solidFill>
                  <a:schemeClr val="accent2">
                    <a:lumMod val="20000"/>
                    <a:lumOff val="80000"/>
                  </a:schemeClr>
                </a:solidFill>
              </a:rPr>
              <a:t>Faith victorious</a:t>
            </a:r>
            <a:br>
              <a:rPr lang="en-GB" sz="3200" b="1" dirty="0">
                <a:solidFill>
                  <a:schemeClr val="accent2">
                    <a:lumMod val="20000"/>
                    <a:lumOff val="80000"/>
                  </a:schemeClr>
                </a:solidFill>
              </a:rPr>
            </a:br>
            <a:r>
              <a:rPr lang="en-GB" sz="3200" b="1" dirty="0">
                <a:solidFill>
                  <a:schemeClr val="accent2">
                    <a:lumMod val="20000"/>
                    <a:lumOff val="80000"/>
                  </a:schemeClr>
                </a:solidFill>
              </a:rPr>
              <a:t>Student </a:t>
            </a:r>
            <a:r>
              <a:rPr lang="en-GB" sz="3200" b="1">
                <a:solidFill>
                  <a:schemeClr val="accent2">
                    <a:lumMod val="20000"/>
                    <a:lumOff val="80000"/>
                  </a:schemeClr>
                </a:solidFill>
              </a:rPr>
              <a:t>ID: 2247629</a:t>
            </a:r>
            <a:endParaRPr lang="en-GB" altLang="en-US" sz="2200" dirty="0">
              <a:solidFill>
                <a:schemeClr val="accent2">
                  <a:lumMod val="20000"/>
                  <a:lumOff val="80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A1AE3350-897A-4A6A-A957-73C55CD5B947}"/>
              </a:ext>
            </a:extLst>
          </p:cNvPr>
          <p:cNvSpPr>
            <a:spLocks noGrp="1" noChangeArrowheads="1"/>
          </p:cNvSpPr>
          <p:nvPr>
            <p:ph type="title"/>
          </p:nvPr>
        </p:nvSpPr>
        <p:spPr/>
        <p:txBody>
          <a:bodyPr/>
          <a:lstStyle/>
          <a:p>
            <a:r>
              <a:rPr lang="en-GB" altLang="en-US" b="1"/>
              <a:t>Use of AI Acknowledgement</a:t>
            </a:r>
          </a:p>
        </p:txBody>
      </p:sp>
      <p:sp>
        <p:nvSpPr>
          <p:cNvPr id="8195" name="Content Placeholder 2">
            <a:extLst>
              <a:ext uri="{FF2B5EF4-FFF2-40B4-BE49-F238E27FC236}">
                <a16:creationId xmlns:a16="http://schemas.microsoft.com/office/drawing/2014/main" id="{D33B7A6D-E9FC-3597-1A7D-C7AB867B11EB}"/>
              </a:ext>
            </a:extLst>
          </p:cNvPr>
          <p:cNvSpPr>
            <a:spLocks noGrp="1" noChangeArrowheads="1"/>
          </p:cNvSpPr>
          <p:nvPr>
            <p:ph idx="1"/>
          </p:nvPr>
        </p:nvSpPr>
        <p:spPr>
          <a:xfrm>
            <a:off x="457200" y="1600200"/>
            <a:ext cx="8229600" cy="3916363"/>
          </a:xfrm>
        </p:spPr>
        <p:txBody>
          <a:bodyPr/>
          <a:lstStyle/>
          <a:p>
            <a:pPr marL="0" indent="0">
              <a:buNone/>
            </a:pPr>
            <a:r>
              <a:rPr lang="en-US" altLang="en-US" sz="1500" dirty="0">
                <a:latin typeface="Arial" panose="020B0604020202020204" pitchFamily="34" charset="0"/>
                <a:cs typeface="Arial" panose="020B0604020202020204" pitchFamily="34" charset="0"/>
              </a:rPr>
              <a:t>This presentation is the student’s original work, produced in accordance with the University of Wales Trinity Saint David’s academic integrity policy. All analysis and interpretation are independently developed, ensuring authenticity, accuracy, and compliance with institutional academic standards.</a:t>
            </a:r>
            <a:endParaRPr lang="en-GB" altLang="en-US" sz="1500" dirty="0">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829D1499-9DD0-C72F-941D-EF1E8FA756AE}"/>
              </a:ext>
            </a:extLst>
          </p:cNvPr>
          <p:cNvSpPr>
            <a:spLocks noGrp="1" noChangeArrowheads="1"/>
          </p:cNvSpPr>
          <p:nvPr>
            <p:ph type="title"/>
          </p:nvPr>
        </p:nvSpPr>
        <p:spPr/>
        <p:txBody>
          <a:bodyPr/>
          <a:lstStyle/>
          <a:p>
            <a:pPr eaLnBrk="1" hangingPunct="1"/>
            <a:r>
              <a:rPr lang="en-GB" altLang="en-US" b="1"/>
              <a:t>Introduction</a:t>
            </a:r>
          </a:p>
        </p:txBody>
      </p:sp>
      <p:sp>
        <p:nvSpPr>
          <p:cNvPr id="9219" name="Content Placeholder 2">
            <a:extLst>
              <a:ext uri="{FF2B5EF4-FFF2-40B4-BE49-F238E27FC236}">
                <a16:creationId xmlns:a16="http://schemas.microsoft.com/office/drawing/2014/main" id="{318BCF71-160C-BAB0-FC73-D9E56661E49D}"/>
              </a:ext>
            </a:extLst>
          </p:cNvPr>
          <p:cNvSpPr>
            <a:spLocks noGrp="1" noChangeArrowheads="1"/>
          </p:cNvSpPr>
          <p:nvPr>
            <p:ph idx="1"/>
          </p:nvPr>
        </p:nvSpPr>
        <p:spPr>
          <a:xfrm>
            <a:off x="457200" y="1268413"/>
            <a:ext cx="8507413" cy="4248150"/>
          </a:xfrm>
        </p:spPr>
        <p:txBody>
          <a:bodyPr/>
          <a:lstStyle/>
          <a:p>
            <a:pPr marL="0" marR="0" lvl="0" indent="0" algn="just">
              <a:lnSpc>
                <a:spcPct val="150000"/>
              </a:lnSpc>
              <a:spcAft>
                <a:spcPts val="800"/>
              </a:spcAft>
              <a:buSzPts val="1000"/>
              <a:buNone/>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Digital transformation is still in the process of changing the way health and social care is delivered in the National Health Service. With the help of data-driven tools, automation, and remote monitoring, the NHS aims at delivering safer and more efficient services with proactive responses towards individual needs (NHS England, 2023a). Among the most important innovations have been seizure detection technologies – wearables and sensor-based technologies that use artificial intelligence to monitor physiological signals and identify seizure activity in real time (Onorati et al., 2021). These technologies provide automatic alerts to the caregivers or clinicians so they can intervene quickly and avoid complications or injury.</a:t>
            </a:r>
          </a:p>
          <a:p>
            <a:pPr marL="0" marR="0" lvl="0" indent="0" algn="just">
              <a:lnSpc>
                <a:spcPct val="150000"/>
              </a:lnSpc>
              <a:spcAft>
                <a:spcPts val="800"/>
              </a:spcAft>
              <a:buSzPts val="1000"/>
              <a:buNone/>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Epilepsy affects around 600,000 people in the United Kingdom and unmanaged seizures are at serious risk of trauma and unexpected </a:t>
            </a:r>
            <a:r>
              <a:rPr lang="en-US" sz="1200" kern="100" dirty="0" err="1">
                <a:effectLst/>
                <a:latin typeface="Arial" panose="020B0604020202020204" pitchFamily="34" charset="0"/>
                <a:ea typeface="Calibri" panose="020F0502020204030204" pitchFamily="34" charset="0"/>
                <a:cs typeface="Times New Roman" panose="02020603050405020304" pitchFamily="18" charset="0"/>
              </a:rPr>
              <a:t>unexpected</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death (NICE, 2022). Integrating digital monitoring therefore supports both safety and independence for those with epilepsy and also fits into the NHS commitment to technology enabled </a:t>
            </a:r>
            <a:r>
              <a:rPr lang="en-US" sz="1200" kern="100" dirty="0" err="1">
                <a:effectLst/>
                <a:latin typeface="Arial" panose="020B0604020202020204" pitchFamily="34" charset="0"/>
                <a:ea typeface="Calibri" panose="020F0502020204030204" pitchFamily="34" charset="0"/>
                <a:cs typeface="Times New Roman" panose="02020603050405020304" pitchFamily="18" charset="0"/>
              </a:rPr>
              <a:t>personalised</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care (NHS England, 2023a). This presentation provides a critical evaluation of the impact of seizure detection technologies on the workforce, service delivery, patients and the community at large, and the challenges and recommendations of their implementation.</a:t>
            </a:r>
            <a:endParaRPr lang="en-GB" alt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CA73F3F3-5844-803B-A042-59590D831638}"/>
              </a:ext>
            </a:extLst>
          </p:cNvPr>
          <p:cNvSpPr>
            <a:spLocks noGrp="1" noChangeArrowheads="1"/>
          </p:cNvSpPr>
          <p:nvPr>
            <p:ph type="title"/>
          </p:nvPr>
        </p:nvSpPr>
        <p:spPr/>
        <p:txBody>
          <a:bodyPr/>
          <a:lstStyle/>
          <a:p>
            <a:pPr eaLnBrk="1" hangingPunct="1"/>
            <a:r>
              <a:rPr lang="en-GB" altLang="en-US" b="1"/>
              <a:t>Impact on Workforce</a:t>
            </a:r>
          </a:p>
        </p:txBody>
      </p:sp>
      <p:sp>
        <p:nvSpPr>
          <p:cNvPr id="11267" name="Content Placeholder 2">
            <a:extLst>
              <a:ext uri="{FF2B5EF4-FFF2-40B4-BE49-F238E27FC236}">
                <a16:creationId xmlns:a16="http://schemas.microsoft.com/office/drawing/2014/main" id="{7F933776-488F-54FA-AA62-584C866388D9}"/>
              </a:ext>
            </a:extLst>
          </p:cNvPr>
          <p:cNvSpPr>
            <a:spLocks noGrp="1" noChangeArrowheads="1"/>
          </p:cNvSpPr>
          <p:nvPr>
            <p:ph idx="1"/>
          </p:nvPr>
        </p:nvSpPr>
        <p:spPr>
          <a:xfrm>
            <a:off x="457200" y="1600200"/>
            <a:ext cx="8229600" cy="3916363"/>
          </a:xfrm>
        </p:spPr>
        <p:txBody>
          <a:bodyPr/>
          <a:lstStyle/>
          <a:p>
            <a:pPr marL="0" indent="0" algn="just" eaLnBrk="1" hangingPunct="1">
              <a:lnSpc>
                <a:spcPct val="150000"/>
              </a:lnSpc>
              <a:buNone/>
            </a:pPr>
            <a:r>
              <a:rPr lang="en-US" altLang="en-US" sz="1200" dirty="0">
                <a:latin typeface="Arial" panose="020B0604020202020204" pitchFamily="34" charset="0"/>
                <a:cs typeface="Arial" panose="020B0604020202020204" pitchFamily="34" charset="0"/>
              </a:rPr>
              <a:t>The introduction of seizure detection technologies has had a relatively significant impact on the healthcare workforce regarding the new expectations for digital competence and interprofessional collaboration. The NHS </a:t>
            </a:r>
            <a:r>
              <a:rPr lang="en-US" altLang="en-US" sz="1200" dirty="0" err="1">
                <a:latin typeface="Arial" panose="020B0604020202020204" pitchFamily="34" charset="0"/>
                <a:cs typeface="Arial" panose="020B0604020202020204" pitchFamily="34" charset="0"/>
              </a:rPr>
              <a:t>recognise</a:t>
            </a:r>
            <a:r>
              <a:rPr lang="en-US" altLang="en-US" sz="1200" dirty="0">
                <a:latin typeface="Arial" panose="020B0604020202020204" pitchFamily="34" charset="0"/>
                <a:cs typeface="Arial" panose="020B0604020202020204" pitchFamily="34" charset="0"/>
              </a:rPr>
              <a:t> that digital transformation necessitates for staff to adapt to evolving roles with integrating technology in day-to-day practice in order to improve the quality of care (NHS England, 2025). Wearable monitoring devices have created a need for clinicians, nurses and biomedical engineers to be able to understand the data generated by these devices, guarantee that they are calibrated correctly and be able to react quickly to the automated alerts that occur between technical and clinical disciplines (Onorati et al., 2021).</a:t>
            </a:r>
          </a:p>
          <a:p>
            <a:pPr marL="0" indent="0" algn="just" eaLnBrk="1" hangingPunct="1">
              <a:lnSpc>
                <a:spcPct val="150000"/>
              </a:lnSpc>
              <a:buNone/>
            </a:pPr>
            <a:r>
              <a:rPr lang="en-US" altLang="en-US" sz="1200" dirty="0">
                <a:latin typeface="Arial" panose="020B0604020202020204" pitchFamily="34" charset="0"/>
                <a:cs typeface="Arial" panose="020B0604020202020204" pitchFamily="34" charset="0"/>
              </a:rPr>
              <a:t>The NHS Long Term Workforce Plan focuses on upskilling and retraining as key to workforce sustainability in the future (NHS England, 2023b). These technologies can decrease the pressures of workload through remote supervision and early intervention where they support better professional confidence and efficiency. Studies have also reported an improvement in patient safety outcomes as well as reduced stress on the clinicians as there are less incidences of emergency (</a:t>
            </a:r>
            <a:r>
              <a:rPr lang="en-US" altLang="en-US" sz="1200" dirty="0" err="1">
                <a:latin typeface="Arial" panose="020B0604020202020204" pitchFamily="34" charset="0"/>
                <a:cs typeface="Arial" panose="020B0604020202020204" pitchFamily="34" charset="0"/>
              </a:rPr>
              <a:t>Engelgeer</a:t>
            </a:r>
            <a:r>
              <a:rPr lang="en-US" altLang="en-US" sz="1200" dirty="0">
                <a:latin typeface="Arial" panose="020B0604020202020204" pitchFamily="34" charset="0"/>
                <a:cs typeface="Arial" panose="020B0604020202020204" pitchFamily="34" charset="0"/>
              </a:rPr>
              <a:t> et al., 2022). However, the advent of complex digital systems may contribute to the problem of alarm fatigue and cognitive overload, reinforcing the importance of ongoing professional development and digital literacy training at all levels of the NHS (Van </a:t>
            </a:r>
            <a:r>
              <a:rPr lang="en-US" altLang="en-US" sz="1200" dirty="0" err="1">
                <a:latin typeface="Arial" panose="020B0604020202020204" pitchFamily="34" charset="0"/>
                <a:cs typeface="Arial" panose="020B0604020202020204" pitchFamily="34" charset="0"/>
              </a:rPr>
              <a:t>Westrhenen</a:t>
            </a:r>
            <a:r>
              <a:rPr lang="en-US" altLang="en-US" sz="1200" dirty="0">
                <a:latin typeface="Arial" panose="020B0604020202020204" pitchFamily="34" charset="0"/>
                <a:cs typeface="Arial" panose="020B0604020202020204" pitchFamily="34" charset="0"/>
              </a:rPr>
              <a:t> et al., 2023).</a:t>
            </a:r>
            <a:endParaRPr lang="en-GB" altLang="en-US" sz="1200"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CA883F70-7CDE-E2ED-1875-64E830380947}"/>
              </a:ext>
            </a:extLst>
          </p:cNvPr>
          <p:cNvSpPr>
            <a:spLocks noGrp="1" noChangeArrowheads="1"/>
          </p:cNvSpPr>
          <p:nvPr>
            <p:ph type="title"/>
          </p:nvPr>
        </p:nvSpPr>
        <p:spPr/>
        <p:txBody>
          <a:bodyPr/>
          <a:lstStyle/>
          <a:p>
            <a:pPr eaLnBrk="1" hangingPunct="1"/>
            <a:r>
              <a:rPr lang="en-GB" altLang="en-US" b="1"/>
              <a:t>Impact on service delivery </a:t>
            </a:r>
          </a:p>
        </p:txBody>
      </p:sp>
      <p:sp>
        <p:nvSpPr>
          <p:cNvPr id="12291" name="Content Placeholder 2">
            <a:extLst>
              <a:ext uri="{FF2B5EF4-FFF2-40B4-BE49-F238E27FC236}">
                <a16:creationId xmlns:a16="http://schemas.microsoft.com/office/drawing/2014/main" id="{CC8DA5E2-21A7-806B-A06B-8A1131CB390E}"/>
              </a:ext>
            </a:extLst>
          </p:cNvPr>
          <p:cNvSpPr>
            <a:spLocks noGrp="1" noChangeArrowheads="1"/>
          </p:cNvSpPr>
          <p:nvPr>
            <p:ph idx="1"/>
          </p:nvPr>
        </p:nvSpPr>
        <p:spPr>
          <a:xfrm>
            <a:off x="457200" y="1600200"/>
            <a:ext cx="8229600" cy="3916363"/>
          </a:xfrm>
        </p:spPr>
        <p:txBody>
          <a:bodyPr/>
          <a:lstStyle/>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Seizure detection technologies have </a:t>
            </a:r>
            <a:r>
              <a:rPr lang="en-US" altLang="en-US" sz="1200" dirty="0" err="1">
                <a:latin typeface="Arial" panose="020B0604020202020204" pitchFamily="34" charset="0"/>
                <a:cs typeface="Arial" panose="020B0604020202020204" pitchFamily="34" charset="0"/>
              </a:rPr>
              <a:t>revolutionised</a:t>
            </a:r>
            <a:r>
              <a:rPr lang="en-US" altLang="en-US" sz="1200" dirty="0">
                <a:latin typeface="Arial" panose="020B0604020202020204" pitchFamily="34" charset="0"/>
                <a:cs typeface="Arial" panose="020B0604020202020204" pitchFamily="34" charset="0"/>
              </a:rPr>
              <a:t> the way health services are </a:t>
            </a:r>
            <a:r>
              <a:rPr lang="en-US" altLang="en-US" sz="1200" dirty="0" err="1">
                <a:latin typeface="Arial" panose="020B0604020202020204" pitchFamily="34" charset="0"/>
                <a:cs typeface="Arial" panose="020B0604020202020204" pitchFamily="34" charset="0"/>
              </a:rPr>
              <a:t>organised</a:t>
            </a:r>
            <a:r>
              <a:rPr lang="en-US" altLang="en-US" sz="1200" dirty="0">
                <a:latin typeface="Arial" panose="020B0604020202020204" pitchFamily="34" charset="0"/>
                <a:cs typeface="Arial" panose="020B0604020202020204" pitchFamily="34" charset="0"/>
              </a:rPr>
              <a:t> and delivered and have allowed for a move from reactive hospital-</a:t>
            </a:r>
            <a:r>
              <a:rPr lang="en-US" altLang="en-US" sz="1200" dirty="0" err="1">
                <a:latin typeface="Arial" panose="020B0604020202020204" pitchFamily="34" charset="0"/>
                <a:cs typeface="Arial" panose="020B0604020202020204" pitchFamily="34" charset="0"/>
              </a:rPr>
              <a:t>centred</a:t>
            </a:r>
            <a:r>
              <a:rPr lang="en-US" altLang="en-US" sz="1200" dirty="0">
                <a:latin typeface="Arial" panose="020B0604020202020204" pitchFamily="34" charset="0"/>
                <a:cs typeface="Arial" panose="020B0604020202020204" pitchFamily="34" charset="0"/>
              </a:rPr>
              <a:t> management towards proactive, community-based management. This transformation is also highly aligned with the NHS digital strategy that focuses on integrating artificial intelligence, wearable monitoring and remote data sharing to optimal patient results and resource allocation (NHS England, 2023a). By allowing for constant monitoring and automated alert systems, wearable sensors like </a:t>
            </a:r>
            <a:r>
              <a:rPr lang="en-US" altLang="en-US" sz="1200" dirty="0" err="1">
                <a:latin typeface="Arial" panose="020B0604020202020204" pitchFamily="34" charset="0"/>
                <a:cs typeface="Arial" panose="020B0604020202020204" pitchFamily="34" charset="0"/>
              </a:rPr>
              <a:t>NightWatch</a:t>
            </a:r>
            <a:r>
              <a:rPr lang="en-US" altLang="en-US" sz="1200" dirty="0">
                <a:latin typeface="Arial" panose="020B0604020202020204" pitchFamily="34" charset="0"/>
                <a:cs typeface="Arial" panose="020B0604020202020204" pitchFamily="34" charset="0"/>
              </a:rPr>
              <a:t> are allowing for earlier identification of a seizure and quicker responses, which subsequently equates to less hospital admissions and greater efficiency of care (Onorati et al., 2021).</a:t>
            </a:r>
          </a:p>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Evidence has shown further that these technologies improve cost-effectiveness in reducing costs of emergency response as well as facilitating improved coordination between multiple space medicine teams through the use of shared electronic health records (</a:t>
            </a:r>
            <a:r>
              <a:rPr lang="en-US" altLang="en-US" sz="1200" dirty="0" err="1">
                <a:latin typeface="Arial" panose="020B0604020202020204" pitchFamily="34" charset="0"/>
                <a:cs typeface="Arial" panose="020B0604020202020204" pitchFamily="34" charset="0"/>
              </a:rPr>
              <a:t>Engelgeer</a:t>
            </a:r>
            <a:r>
              <a:rPr lang="en-US" altLang="en-US" sz="1200" dirty="0">
                <a:latin typeface="Arial" panose="020B0604020202020204" pitchFamily="34" charset="0"/>
                <a:cs typeface="Arial" panose="020B0604020202020204" pitchFamily="34" charset="0"/>
              </a:rPr>
              <a:t> et al., 2022). This level of connection helps to strengthen communication across the pathways of clinical to ensure consistency in treatment and follow-up (Van </a:t>
            </a:r>
            <a:r>
              <a:rPr lang="en-US" altLang="en-US" sz="1200" dirty="0" err="1">
                <a:latin typeface="Arial" panose="020B0604020202020204" pitchFamily="34" charset="0"/>
                <a:cs typeface="Arial" panose="020B0604020202020204" pitchFamily="34" charset="0"/>
              </a:rPr>
              <a:t>Westrhenen</a:t>
            </a:r>
            <a:r>
              <a:rPr lang="en-US" altLang="en-US" sz="1200" dirty="0">
                <a:latin typeface="Arial" panose="020B0604020202020204" pitchFamily="34" charset="0"/>
                <a:cs typeface="Arial" panose="020B0604020202020204" pitchFamily="34" charset="0"/>
              </a:rPr>
              <a:t> et al., 2023). The transformation supports the objectives set out in the NHS Long Term Workforce Plan, which calls for digitally enabled redesign of the way that services are delivered to improve capacity, responsiveness and patient-</a:t>
            </a:r>
            <a:r>
              <a:rPr lang="en-US" altLang="en-US" sz="1200" dirty="0" err="1">
                <a:latin typeface="Arial" panose="020B0604020202020204" pitchFamily="34" charset="0"/>
                <a:cs typeface="Arial" panose="020B0604020202020204" pitchFamily="34" charset="0"/>
              </a:rPr>
              <a:t>centred</a:t>
            </a:r>
            <a:r>
              <a:rPr lang="en-US" altLang="en-US" sz="1200" dirty="0">
                <a:latin typeface="Arial" panose="020B0604020202020204" pitchFamily="34" charset="0"/>
                <a:cs typeface="Arial" panose="020B0604020202020204" pitchFamily="34" charset="0"/>
              </a:rPr>
              <a:t> outcomes (NHS England, 2023b).</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4EB2DA05-F575-350E-5E45-EA03C66FB89B}"/>
              </a:ext>
            </a:extLst>
          </p:cNvPr>
          <p:cNvSpPr>
            <a:spLocks noGrp="1" noChangeArrowheads="1"/>
          </p:cNvSpPr>
          <p:nvPr>
            <p:ph type="title"/>
          </p:nvPr>
        </p:nvSpPr>
        <p:spPr/>
        <p:txBody>
          <a:bodyPr/>
          <a:lstStyle/>
          <a:p>
            <a:pPr eaLnBrk="1" hangingPunct="1"/>
            <a:r>
              <a:rPr lang="en-GB" altLang="en-US" b="1"/>
              <a:t>Impact on patients </a:t>
            </a:r>
          </a:p>
        </p:txBody>
      </p:sp>
      <p:sp>
        <p:nvSpPr>
          <p:cNvPr id="13315" name="Content Placeholder 2">
            <a:extLst>
              <a:ext uri="{FF2B5EF4-FFF2-40B4-BE49-F238E27FC236}">
                <a16:creationId xmlns:a16="http://schemas.microsoft.com/office/drawing/2014/main" id="{25EF58EB-9580-3FFC-38E4-BBA8FA304377}"/>
              </a:ext>
            </a:extLst>
          </p:cNvPr>
          <p:cNvSpPr>
            <a:spLocks noGrp="1" noChangeArrowheads="1"/>
          </p:cNvSpPr>
          <p:nvPr>
            <p:ph idx="1"/>
          </p:nvPr>
        </p:nvSpPr>
        <p:spPr>
          <a:xfrm>
            <a:off x="457200" y="1600200"/>
            <a:ext cx="8229600" cy="3916363"/>
          </a:xfrm>
        </p:spPr>
        <p:txBody>
          <a:bodyPr/>
          <a:lstStyle/>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Seizure detection technologies have vastly improved experiences and perceptions of care of those living with epilepsy. These digital systems involve ongoing monitoring of the abnormal electrical or movement activity and triggering immediate alerts to caretakers or the clinical team to provide the timely intervention and improve personal safety (Van </a:t>
            </a:r>
            <a:r>
              <a:rPr lang="en-US" altLang="en-US" sz="1200" dirty="0" err="1">
                <a:latin typeface="Arial" panose="020B0604020202020204" pitchFamily="34" charset="0"/>
                <a:cs typeface="Arial" panose="020B0604020202020204" pitchFamily="34" charset="0"/>
              </a:rPr>
              <a:t>Westrhenen</a:t>
            </a:r>
            <a:r>
              <a:rPr lang="en-US" altLang="en-US" sz="1200" dirty="0">
                <a:latin typeface="Arial" panose="020B0604020202020204" pitchFamily="34" charset="0"/>
                <a:cs typeface="Arial" panose="020B0604020202020204" pitchFamily="34" charset="0"/>
              </a:rPr>
              <a:t> et al., 2023). Research shows that such technologies minimize the physical risks of seizures and minimize delays associated with the emergency response which can cause complications or unexpected sudden death in epilepsy (</a:t>
            </a:r>
            <a:r>
              <a:rPr lang="en-US" altLang="en-US" sz="1200" dirty="0" err="1">
                <a:latin typeface="Arial" panose="020B0604020202020204" pitchFamily="34" charset="0"/>
                <a:cs typeface="Arial" panose="020B0604020202020204" pitchFamily="34" charset="0"/>
              </a:rPr>
              <a:t>Vakilna</a:t>
            </a:r>
            <a:r>
              <a:rPr lang="en-US" altLang="en-US" sz="1200" dirty="0">
                <a:latin typeface="Arial" panose="020B0604020202020204" pitchFamily="34" charset="0"/>
                <a:cs typeface="Arial" panose="020B0604020202020204" pitchFamily="34" charset="0"/>
              </a:rPr>
              <a:t> et al., 2024).</a:t>
            </a:r>
          </a:p>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Beyond safety, these devices contribute to psychological wellbeing by reducing anxiety, fear and social stigma that are associated with the condition. Patients feel more independent because they can partake in forms of education, work, and daily life without constant supervision (Sasseville et al., 2024). Many seizure detection systems now incorporate mobile applications where the user can </a:t>
            </a:r>
            <a:r>
              <a:rPr lang="en-US" altLang="en-US" sz="1200" dirty="0" err="1">
                <a:latin typeface="Arial" panose="020B0604020202020204" pitchFamily="34" charset="0"/>
                <a:cs typeface="Arial" panose="020B0604020202020204" pitchFamily="34" charset="0"/>
              </a:rPr>
              <a:t>visualise</a:t>
            </a:r>
            <a:r>
              <a:rPr lang="en-US" altLang="en-US" sz="1200" dirty="0">
                <a:latin typeface="Arial" panose="020B0604020202020204" pitchFamily="34" charset="0"/>
                <a:cs typeface="Arial" panose="020B0604020202020204" pitchFamily="34" charset="0"/>
              </a:rPr>
              <a:t> seizure data and share with healthcare professionals to advance self-management and decision making (Onorati et al., 2021). The NICE clinical guideline on epilepsy also supports the use of such digital innovations to provide more patient autonomy as well as </a:t>
            </a:r>
            <a:r>
              <a:rPr lang="en-US" altLang="en-US" sz="1200" dirty="0" err="1">
                <a:latin typeface="Arial" panose="020B0604020202020204" pitchFamily="34" charset="0"/>
                <a:cs typeface="Arial" panose="020B0604020202020204" pitchFamily="34" charset="0"/>
              </a:rPr>
              <a:t>individualised</a:t>
            </a:r>
            <a:r>
              <a:rPr lang="en-US" altLang="en-US" sz="1200" dirty="0">
                <a:latin typeface="Arial" panose="020B0604020202020204" pitchFamily="34" charset="0"/>
                <a:cs typeface="Arial" panose="020B0604020202020204" pitchFamily="34" charset="0"/>
              </a:rPr>
              <a:t> and evidence-based care (NICE, 2022).</a:t>
            </a:r>
            <a:endParaRPr lang="en-GB" altLang="en-US" sz="1200" dirty="0">
              <a:latin typeface="Arial" panose="020B0604020202020204" pitchFamily="34" charset="0"/>
              <a:cs typeface="Arial" panose="020B0604020202020204" pitchFamily="3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6E78AF90-FAEC-BC62-AFD1-97A38C45ED66}"/>
              </a:ext>
            </a:extLst>
          </p:cNvPr>
          <p:cNvSpPr>
            <a:spLocks noGrp="1" noChangeArrowheads="1"/>
          </p:cNvSpPr>
          <p:nvPr>
            <p:ph type="title"/>
          </p:nvPr>
        </p:nvSpPr>
        <p:spPr/>
        <p:txBody>
          <a:bodyPr/>
          <a:lstStyle/>
          <a:p>
            <a:pPr eaLnBrk="1" hangingPunct="1"/>
            <a:r>
              <a:rPr lang="en-GB" altLang="en-US" b="1"/>
              <a:t>Impact on community </a:t>
            </a:r>
          </a:p>
        </p:txBody>
      </p:sp>
      <p:sp>
        <p:nvSpPr>
          <p:cNvPr id="14339" name="Content Placeholder 2">
            <a:extLst>
              <a:ext uri="{FF2B5EF4-FFF2-40B4-BE49-F238E27FC236}">
                <a16:creationId xmlns:a16="http://schemas.microsoft.com/office/drawing/2014/main" id="{2D4EE415-0E05-480F-B92D-01EA21977C83}"/>
              </a:ext>
            </a:extLst>
          </p:cNvPr>
          <p:cNvSpPr>
            <a:spLocks noGrp="1" noChangeArrowheads="1"/>
          </p:cNvSpPr>
          <p:nvPr>
            <p:ph idx="1"/>
          </p:nvPr>
        </p:nvSpPr>
        <p:spPr>
          <a:xfrm>
            <a:off x="457200" y="1600200"/>
            <a:ext cx="8229600" cy="3916363"/>
          </a:xfrm>
        </p:spPr>
        <p:txBody>
          <a:bodyPr/>
          <a:lstStyle/>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The broader community has had the same benefit in the introduction of seizure detection technologies that support safer, more inclusive models of care. By allowing real-time alerts, these devices can empower family members and informal care providers to respond quickly to the seizure and provide free-form and constant support within home settings, reducing the need for hospital-based supervision (Epilepsy Action, 2025). This move towards community-</a:t>
            </a:r>
            <a:r>
              <a:rPr lang="en-US" altLang="en-US" sz="1200" dirty="0" err="1">
                <a:latin typeface="Arial" panose="020B0604020202020204" pitchFamily="34" charset="0"/>
                <a:cs typeface="Arial" panose="020B0604020202020204" pitchFamily="34" charset="0"/>
              </a:rPr>
              <a:t>centred</a:t>
            </a:r>
            <a:r>
              <a:rPr lang="en-US" altLang="en-US" sz="1200" dirty="0">
                <a:latin typeface="Arial" panose="020B0604020202020204" pitchFamily="34" charset="0"/>
                <a:cs typeface="Arial" panose="020B0604020202020204" pitchFamily="34" charset="0"/>
              </a:rPr>
              <a:t> management has helped to reduce the use of emergency services and enhance the cooperation between healthcare professionals and family carers (</a:t>
            </a:r>
            <a:r>
              <a:rPr lang="en-US" altLang="en-US" sz="1200" dirty="0" err="1">
                <a:latin typeface="Arial" panose="020B0604020202020204" pitchFamily="34" charset="0"/>
                <a:cs typeface="Arial" panose="020B0604020202020204" pitchFamily="34" charset="0"/>
              </a:rPr>
              <a:t>Engelgeer</a:t>
            </a:r>
            <a:r>
              <a:rPr lang="en-US" altLang="en-US" sz="1200" dirty="0">
                <a:latin typeface="Arial" panose="020B0604020202020204" pitchFamily="34" charset="0"/>
                <a:cs typeface="Arial" panose="020B0604020202020204" pitchFamily="34" charset="0"/>
              </a:rPr>
              <a:t> et al., 2022).</a:t>
            </a:r>
          </a:p>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Wearable technologies also foster higher levels of social inclusion as well as confidence in people living with epilepsy, and these experiences aid in engaging more freely in education, work, and leisure without fear of socio-cultural isolation or harm (Sasseville et al., 2024). As the NHS strive to reduce inequalities through their digital inclusion framework, seizure detection systems are a practical example of how technology can increase accessibility and participation across various different communities (NHS England, 2023b). By strengthening family resilience and fostering shared responsibility in caring, these innovations contribute to forming stronger and more connected community networks (NHS England, 2023a).</a:t>
            </a:r>
            <a:endParaRPr lang="en-GB" altLang="en-US" sz="1200"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443F363D-52B0-FE1F-AA09-AE4950A47258}"/>
              </a:ext>
            </a:extLst>
          </p:cNvPr>
          <p:cNvSpPr>
            <a:spLocks noGrp="1" noChangeArrowheads="1"/>
          </p:cNvSpPr>
          <p:nvPr>
            <p:ph type="title"/>
          </p:nvPr>
        </p:nvSpPr>
        <p:spPr/>
        <p:txBody>
          <a:bodyPr/>
          <a:lstStyle/>
          <a:p>
            <a:pPr eaLnBrk="1" hangingPunct="1"/>
            <a:r>
              <a:rPr lang="en-GB" altLang="en-US" b="1"/>
              <a:t>Challenges of the innovation</a:t>
            </a:r>
          </a:p>
        </p:txBody>
      </p:sp>
      <p:sp>
        <p:nvSpPr>
          <p:cNvPr id="15363" name="Content Placeholder 2">
            <a:extLst>
              <a:ext uri="{FF2B5EF4-FFF2-40B4-BE49-F238E27FC236}">
                <a16:creationId xmlns:a16="http://schemas.microsoft.com/office/drawing/2014/main" id="{9E4CD214-8A95-DE3A-968A-D6C46B77B4A5}"/>
              </a:ext>
            </a:extLst>
          </p:cNvPr>
          <p:cNvSpPr>
            <a:spLocks noGrp="1" noChangeArrowheads="1"/>
          </p:cNvSpPr>
          <p:nvPr>
            <p:ph idx="1"/>
          </p:nvPr>
        </p:nvSpPr>
        <p:spPr>
          <a:xfrm>
            <a:off x="457200" y="1600200"/>
            <a:ext cx="8229600" cy="3916363"/>
          </a:xfrm>
        </p:spPr>
        <p:txBody>
          <a:bodyPr/>
          <a:lstStyle/>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Despite the established benefits of seizure detection technologies, there are still some challenges that discourage more widespread and effective adoption. One major problem is alarm fatigue, in which frequent or false alarms lead to frustration and an emotional burden on healthcare professionals as well as families. This can result in </a:t>
            </a:r>
            <a:r>
              <a:rPr lang="en-US" altLang="en-US" sz="1200" dirty="0" err="1">
                <a:latin typeface="Arial" panose="020B0604020202020204" pitchFamily="34" charset="0"/>
                <a:cs typeface="Arial" panose="020B0604020202020204" pitchFamily="34" charset="0"/>
              </a:rPr>
              <a:t>desensitisation</a:t>
            </a:r>
            <a:r>
              <a:rPr lang="en-US" altLang="en-US" sz="1200" dirty="0">
                <a:latin typeface="Arial" panose="020B0604020202020204" pitchFamily="34" charset="0"/>
                <a:cs typeface="Arial" panose="020B0604020202020204" pitchFamily="34" charset="0"/>
              </a:rPr>
              <a:t> or slower response times when there are real emergencies (Van </a:t>
            </a:r>
            <a:r>
              <a:rPr lang="en-US" altLang="en-US" sz="1200" dirty="0" err="1">
                <a:latin typeface="Arial" panose="020B0604020202020204" pitchFamily="34" charset="0"/>
                <a:cs typeface="Arial" panose="020B0604020202020204" pitchFamily="34" charset="0"/>
              </a:rPr>
              <a:t>Westrhenen</a:t>
            </a:r>
            <a:r>
              <a:rPr lang="en-US" altLang="en-US" sz="1200" dirty="0">
                <a:latin typeface="Arial" panose="020B0604020202020204" pitchFamily="34" charset="0"/>
                <a:cs typeface="Arial" panose="020B0604020202020204" pitchFamily="34" charset="0"/>
              </a:rPr>
              <a:t> et al, 2023). Furthermore, the integration of such digital systems requires a high level of technological competency of the staff but this is not the case for many healthcare workers who may not have adequate digital literacy to manage such tools efficiently (NHS England, 2025).</a:t>
            </a:r>
          </a:p>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The cost of technology and maintenance is also a major impediment to equitable adoption, especially at resource-poor NHS Trusts and low-income households (</a:t>
            </a:r>
            <a:r>
              <a:rPr lang="en-US" altLang="en-US" sz="1200" dirty="0" err="1">
                <a:latin typeface="Arial" panose="020B0604020202020204" pitchFamily="34" charset="0"/>
                <a:cs typeface="Arial" panose="020B0604020202020204" pitchFamily="34" charset="0"/>
              </a:rPr>
              <a:t>Engelgeer</a:t>
            </a:r>
            <a:r>
              <a:rPr lang="en-US" altLang="en-US" sz="1200" dirty="0">
                <a:latin typeface="Arial" panose="020B0604020202020204" pitchFamily="34" charset="0"/>
                <a:cs typeface="Arial" panose="020B0604020202020204" pitchFamily="34" charset="0"/>
              </a:rPr>
              <a:t> et al., 2022). There are further ethical challenges concerning data protection and consent issues which complicate the implementation process, as ongoing monitoring creates sensitive personal information which needs to be securely handled (NHS England, 2023a). Finally, interoperability cavities across different device platforms as well as NHS digital infrastructure impede the smooth movement of information, undermining continuity of care (NHS England, 2023d). Addressing these challenges demands targeted investment, strengthened governance and inclusive digital policies balancing innovation with safety and equality.</a:t>
            </a:r>
            <a:endParaRPr lang="en-GB" altLang="en-US" sz="1200" dirty="0">
              <a:latin typeface="Arial" panose="020B0604020202020204" pitchFamily="34" charset="0"/>
              <a:cs typeface="Arial" panose="020B0604020202020204" pitchFamily="34"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AD7930F-C375-0BF4-DA6C-CFCCFD3A6EEA}"/>
              </a:ext>
            </a:extLst>
          </p:cNvPr>
          <p:cNvSpPr>
            <a:spLocks noGrp="1" noChangeArrowheads="1"/>
          </p:cNvSpPr>
          <p:nvPr>
            <p:ph type="title"/>
          </p:nvPr>
        </p:nvSpPr>
        <p:spPr/>
        <p:txBody>
          <a:bodyPr/>
          <a:lstStyle/>
          <a:p>
            <a:r>
              <a:rPr lang="en-GB" altLang="en-US" b="1" dirty="0"/>
              <a:t>Recommendations</a:t>
            </a:r>
          </a:p>
        </p:txBody>
      </p:sp>
      <p:sp>
        <p:nvSpPr>
          <p:cNvPr id="16387" name="Content Placeholder 2">
            <a:extLst>
              <a:ext uri="{FF2B5EF4-FFF2-40B4-BE49-F238E27FC236}">
                <a16:creationId xmlns:a16="http://schemas.microsoft.com/office/drawing/2014/main" id="{FFAB5EEE-10CA-DC7F-1EA6-FBC48FAC4F78}"/>
              </a:ext>
            </a:extLst>
          </p:cNvPr>
          <p:cNvSpPr>
            <a:spLocks noGrp="1" noChangeArrowheads="1"/>
          </p:cNvSpPr>
          <p:nvPr>
            <p:ph idx="1"/>
          </p:nvPr>
        </p:nvSpPr>
        <p:spPr>
          <a:xfrm>
            <a:off x="457200" y="1600200"/>
            <a:ext cx="8229600" cy="3916363"/>
          </a:xfrm>
        </p:spPr>
        <p:txBody>
          <a:bodyPr/>
          <a:lstStyle/>
          <a:p>
            <a:pPr marL="0" indent="0">
              <a:lnSpc>
                <a:spcPct val="150000"/>
              </a:lnSpc>
              <a:buNone/>
            </a:pPr>
            <a:r>
              <a:rPr lang="en-US" altLang="en-US" sz="1200" dirty="0">
                <a:latin typeface="Arial" panose="020B0604020202020204" pitchFamily="34" charset="0"/>
                <a:cs typeface="Arial" panose="020B0604020202020204" pitchFamily="34" charset="0"/>
              </a:rPr>
              <a:t>To </a:t>
            </a:r>
            <a:r>
              <a:rPr lang="en-US" altLang="en-US" sz="1200" dirty="0" err="1">
                <a:latin typeface="Arial" panose="020B0604020202020204" pitchFamily="34" charset="0"/>
                <a:cs typeface="Arial" panose="020B0604020202020204" pitchFamily="34" charset="0"/>
              </a:rPr>
              <a:t>maximise</a:t>
            </a:r>
            <a:r>
              <a:rPr lang="en-US" altLang="en-US" sz="1200" dirty="0">
                <a:latin typeface="Arial" panose="020B0604020202020204" pitchFamily="34" charset="0"/>
                <a:cs typeface="Arial" panose="020B0604020202020204" pitchFamily="34" charset="0"/>
              </a:rPr>
              <a:t> the benefits of seizure detection technologies, there are a number of targeted actions that are required at an </a:t>
            </a:r>
            <a:r>
              <a:rPr lang="en-US" altLang="en-US" sz="1200" dirty="0" err="1">
                <a:latin typeface="Arial" panose="020B0604020202020204" pitchFamily="34" charset="0"/>
                <a:cs typeface="Arial" panose="020B0604020202020204" pitchFamily="34" charset="0"/>
              </a:rPr>
              <a:t>organisational</a:t>
            </a:r>
            <a:r>
              <a:rPr lang="en-US" altLang="en-US" sz="1200" dirty="0">
                <a:latin typeface="Arial" panose="020B0604020202020204" pitchFamily="34" charset="0"/>
                <a:cs typeface="Arial" panose="020B0604020202020204" pitchFamily="34" charset="0"/>
              </a:rPr>
              <a:t> and policy level. Expanding the NHS led digital literacy and training </a:t>
            </a:r>
            <a:r>
              <a:rPr lang="en-US" altLang="en-US" sz="1200" dirty="0" err="1">
                <a:latin typeface="Arial" panose="020B0604020202020204" pitchFamily="34" charset="0"/>
                <a:cs typeface="Arial" panose="020B0604020202020204" pitchFamily="34" charset="0"/>
              </a:rPr>
              <a:t>programmes</a:t>
            </a:r>
            <a:r>
              <a:rPr lang="en-US" altLang="en-US" sz="1200" dirty="0">
                <a:latin typeface="Arial" panose="020B0604020202020204" pitchFamily="34" charset="0"/>
                <a:cs typeface="Arial" panose="020B0604020202020204" pitchFamily="34" charset="0"/>
              </a:rPr>
              <a:t> is a key priority to ensure healthcare professionals have the skills to effectively operate and interpret data from wearable monitoring systems (NHS England, 2025). Creating national standards for device procurement, calibration and data interoperability would also create consistency and reliability across NHS Trusts, leading to better care coordination and longer term performance (NHS England, 2023b).</a:t>
            </a:r>
          </a:p>
          <a:p>
            <a:pPr marL="0" indent="0">
              <a:lnSpc>
                <a:spcPct val="150000"/>
              </a:lnSpc>
              <a:buNone/>
            </a:pPr>
            <a:r>
              <a:rPr lang="en-US" altLang="en-US" sz="1200" dirty="0">
                <a:latin typeface="Arial" panose="020B0604020202020204" pitchFamily="34" charset="0"/>
                <a:cs typeface="Arial" panose="020B0604020202020204" pitchFamily="34" charset="0"/>
              </a:rPr>
              <a:t>Financial investment is still vital to solving inequalities in access. Under increased funding through government grants or charitable partnerships, low-income families or smaller healthcare providers would be able to take advantage of these technologies (</a:t>
            </a:r>
            <a:r>
              <a:rPr lang="en-US" altLang="en-US" sz="1200" dirty="0" err="1">
                <a:latin typeface="Arial" panose="020B0604020202020204" pitchFamily="34" charset="0"/>
                <a:cs typeface="Arial" panose="020B0604020202020204" pitchFamily="34" charset="0"/>
              </a:rPr>
              <a:t>Engelgeer</a:t>
            </a:r>
            <a:r>
              <a:rPr lang="en-US" altLang="en-US" sz="1200" dirty="0">
                <a:latin typeface="Arial" panose="020B0604020202020204" pitchFamily="34" charset="0"/>
                <a:cs typeface="Arial" panose="020B0604020202020204" pitchFamily="34" charset="0"/>
              </a:rPr>
              <a:t> et al., 2022). Establishing strong ethical frameworks is also critical in ensuring the privacy and building public trust in digital health innovations (NHS England, 2023a). Finally, working more closely with clinicians, biomedical engineers, and patient advocacy groups can help to encourage co-design and refinement of technologies, ensuring that they are user-friendly and patient-</a:t>
            </a:r>
            <a:r>
              <a:rPr lang="en-US" altLang="en-US" sz="1200" dirty="0" err="1">
                <a:latin typeface="Arial" panose="020B0604020202020204" pitchFamily="34" charset="0"/>
                <a:cs typeface="Arial" panose="020B0604020202020204" pitchFamily="34" charset="0"/>
              </a:rPr>
              <a:t>centred</a:t>
            </a:r>
            <a:r>
              <a:rPr lang="en-US" altLang="en-US" sz="1200" dirty="0">
                <a:latin typeface="Arial" panose="020B0604020202020204" pitchFamily="34" charset="0"/>
                <a:cs typeface="Arial" panose="020B0604020202020204" pitchFamily="34" charset="0"/>
              </a:rPr>
              <a:t> (Onorati et al., 2021). Continuous outcome evaluation should also be embedded to track effectiveness, safety and cost-efficiency (Sasseville et al., 2024).</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D20A162-B830-42DF-ABD2-C0DAD0CCB625}"/>
              </a:ext>
            </a:extLst>
          </p:cNvPr>
          <p:cNvSpPr>
            <a:spLocks noGrp="1" noChangeArrowheads="1"/>
          </p:cNvSpPr>
          <p:nvPr>
            <p:ph type="title"/>
          </p:nvPr>
        </p:nvSpPr>
        <p:spPr/>
        <p:txBody>
          <a:bodyPr/>
          <a:lstStyle/>
          <a:p>
            <a:pPr eaLnBrk="1" hangingPunct="1"/>
            <a:r>
              <a:rPr lang="en-GB" altLang="en-US" b="1"/>
              <a:t>Conclusion</a:t>
            </a:r>
          </a:p>
        </p:txBody>
      </p:sp>
      <p:sp>
        <p:nvSpPr>
          <p:cNvPr id="17411" name="Content Placeholder 2">
            <a:extLst>
              <a:ext uri="{FF2B5EF4-FFF2-40B4-BE49-F238E27FC236}">
                <a16:creationId xmlns:a16="http://schemas.microsoft.com/office/drawing/2014/main" id="{199E186D-7FF4-E121-8369-B53CD924065F}"/>
              </a:ext>
            </a:extLst>
          </p:cNvPr>
          <p:cNvSpPr>
            <a:spLocks noGrp="1" noChangeArrowheads="1"/>
          </p:cNvSpPr>
          <p:nvPr>
            <p:ph idx="1"/>
          </p:nvPr>
        </p:nvSpPr>
        <p:spPr>
          <a:xfrm>
            <a:off x="457200" y="1600200"/>
            <a:ext cx="8229600" cy="3916363"/>
          </a:xfrm>
        </p:spPr>
        <p:txBody>
          <a:bodyPr/>
          <a:lstStyle/>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In summary, seizure detection technologies are a great example of how digital transformation can drive patient-</a:t>
            </a:r>
            <a:r>
              <a:rPr lang="en-US" altLang="en-US" sz="1200" dirty="0" err="1">
                <a:latin typeface="Arial" panose="020B0604020202020204" pitchFamily="34" charset="0"/>
                <a:cs typeface="Arial" panose="020B0604020202020204" pitchFamily="34" charset="0"/>
              </a:rPr>
              <a:t>centred</a:t>
            </a:r>
            <a:r>
              <a:rPr lang="en-US" altLang="en-US" sz="1200" dirty="0">
                <a:latin typeface="Arial" panose="020B0604020202020204" pitchFamily="34" charset="0"/>
                <a:cs typeface="Arial" panose="020B0604020202020204" pitchFamily="34" charset="0"/>
              </a:rPr>
              <a:t>, efficient and compassionate care within the National Health Service. These innovations have led to better performance of the workforce, better coordination of service, and empowering patients to live more independently, with a guarantee of safety and wellbeing (NHS England, 2023a). Evidence exists that the implementation of wearable seizure detection systems yield measurable clinical benefits in cost-effectiveness, clinical responsiveness, as well as inclusion in the community (</a:t>
            </a:r>
            <a:r>
              <a:rPr lang="en-US" altLang="en-US" sz="1200" dirty="0" err="1">
                <a:latin typeface="Arial" panose="020B0604020202020204" pitchFamily="34" charset="0"/>
                <a:cs typeface="Arial" panose="020B0604020202020204" pitchFamily="34" charset="0"/>
              </a:rPr>
              <a:t>Engelgeer</a:t>
            </a:r>
            <a:r>
              <a:rPr lang="en-US" altLang="en-US" sz="1200" dirty="0">
                <a:latin typeface="Arial" panose="020B0604020202020204" pitchFamily="34" charset="0"/>
                <a:cs typeface="Arial" panose="020B0604020202020204" pitchFamily="34" charset="0"/>
              </a:rPr>
              <a:t> et al., 2022; Sasseville et al., 2024).</a:t>
            </a:r>
          </a:p>
          <a:p>
            <a:pPr marL="0" indent="0" eaLnBrk="1" hangingPunct="1">
              <a:lnSpc>
                <a:spcPct val="150000"/>
              </a:lnSpc>
              <a:buNone/>
            </a:pPr>
            <a:r>
              <a:rPr lang="en-US" altLang="en-US" sz="1200" dirty="0">
                <a:latin typeface="Arial" panose="020B0604020202020204" pitchFamily="34" charset="0"/>
                <a:cs typeface="Arial" panose="020B0604020202020204" pitchFamily="34" charset="0"/>
              </a:rPr>
              <a:t>However, the </a:t>
            </a:r>
            <a:r>
              <a:rPr lang="en-US" altLang="en-US" sz="1200" dirty="0" err="1">
                <a:latin typeface="Arial" panose="020B0604020202020204" pitchFamily="34" charset="0"/>
                <a:cs typeface="Arial" panose="020B0604020202020204" pitchFamily="34" charset="0"/>
              </a:rPr>
              <a:t>realisation</a:t>
            </a:r>
            <a:r>
              <a:rPr lang="en-US" altLang="en-US" sz="1200" dirty="0">
                <a:latin typeface="Arial" panose="020B0604020202020204" pitchFamily="34" charset="0"/>
                <a:cs typeface="Arial" panose="020B0604020202020204" pitchFamily="34" charset="0"/>
              </a:rPr>
              <a:t> of their full potential relies on their ongoing commitment to workforce training, digital literacy and equitable access (NHS England, 2025). The remaining challenges, such as alarm fatigue, financial costs, and data security, will need to be addressed by robust policy environments and continued collaboration between health, technology and community sectors. Seizure detection technologies are thus a model for how digital innovation can help bridge gaps between patients, professionals and systems. They are in direct alignment with the long term vision of the NHS for inclusive and technology-enabled healthcare to combine clinical excellence with ethical responsibility (NHS England, 2023d). With continued investment and regulation, these tools have the potential to redefine epilepsy care and inspire more wide-reaching digital integration within the face of healthcare.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4F137DEA-F421-2BF6-9524-FCA204E89B5A}"/>
              </a:ext>
            </a:extLst>
          </p:cNvPr>
          <p:cNvSpPr>
            <a:spLocks noGrp="1" noChangeArrowheads="1"/>
          </p:cNvSpPr>
          <p:nvPr>
            <p:ph type="title"/>
          </p:nvPr>
        </p:nvSpPr>
        <p:spPr/>
        <p:txBody>
          <a:bodyPr/>
          <a:lstStyle/>
          <a:p>
            <a:pPr eaLnBrk="1" hangingPunct="1"/>
            <a:r>
              <a:rPr lang="en-GB" altLang="en-US" b="1"/>
              <a:t>References</a:t>
            </a:r>
          </a:p>
        </p:txBody>
      </p:sp>
      <p:sp>
        <p:nvSpPr>
          <p:cNvPr id="18435" name="Content Placeholder 2">
            <a:extLst>
              <a:ext uri="{FF2B5EF4-FFF2-40B4-BE49-F238E27FC236}">
                <a16:creationId xmlns:a16="http://schemas.microsoft.com/office/drawing/2014/main" id="{C62906CA-D5C2-BB78-8C1B-529DD05063BA}"/>
              </a:ext>
            </a:extLst>
          </p:cNvPr>
          <p:cNvSpPr>
            <a:spLocks noGrp="1" noChangeArrowheads="1"/>
          </p:cNvSpPr>
          <p:nvPr>
            <p:ph idx="1"/>
          </p:nvPr>
        </p:nvSpPr>
        <p:spPr>
          <a:xfrm>
            <a:off x="457200" y="1600200"/>
            <a:ext cx="8229600" cy="4061048"/>
          </a:xfrm>
        </p:spPr>
        <p:txBody>
          <a:bodyPr/>
          <a:lstStyle/>
          <a:p>
            <a:pPr marL="0" marR="0" algn="just">
              <a:spcAft>
                <a:spcPts val="800"/>
              </a:spcAft>
              <a:buNone/>
            </a:pP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Engelgeer</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 van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Westrhenen</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 Thijs, R.D. and Evers, S.M.A.A. (2022)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An economic evaluation of the </a:t>
            </a:r>
            <a:r>
              <a:rPr lang="en-US" sz="800" i="1" kern="100" dirty="0" err="1">
                <a:effectLst/>
                <a:latin typeface="Arial" panose="020B0604020202020204" pitchFamily="34" charset="0"/>
                <a:ea typeface="Calibri" panose="020F0502020204030204" pitchFamily="34" charset="0"/>
                <a:cs typeface="Times New Roman" panose="02020603050405020304" pitchFamily="18" charset="0"/>
              </a:rPr>
              <a:t>NightWatch</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 for children with refractory epilepsy: Insight into cost-effectiveness and cost-utility.</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Seizure,</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101, pp. 156–161.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://doi.org/10.1016/j.seizure.2022.08.003</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a:t>
            </a:r>
          </a:p>
          <a:p>
            <a:pPr marL="0" marR="0" algn="just">
              <a:spcAft>
                <a:spcPts val="800"/>
              </a:spcAft>
              <a:buNone/>
            </a:pPr>
            <a:r>
              <a:rPr lang="en-US" sz="800" kern="100" dirty="0">
                <a:effectLst/>
                <a:latin typeface="Arial" panose="020B0604020202020204" pitchFamily="34" charset="0"/>
                <a:ea typeface="Calibri" panose="020F0502020204030204" pitchFamily="34" charset="0"/>
                <a:cs typeface="Times New Roman" panose="02020603050405020304" pitchFamily="18" charset="0"/>
              </a:rPr>
              <a:t>Epilepsy Action (2025)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Alarms and monitors.</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[online] Epilepsy Action. Available at: </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https://www.epilepsy.org.uk/living/safety-equipment/alarms-and-monitors</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[Accessed 12 Nov. 2025].</a:t>
            </a:r>
          </a:p>
          <a:p>
            <a:pPr marL="0" marR="0" algn="just">
              <a:spcAft>
                <a:spcPts val="800"/>
              </a:spcAft>
              <a:buNone/>
            </a:pPr>
            <a:r>
              <a:rPr lang="en-US" sz="800" kern="100" dirty="0">
                <a:effectLst/>
                <a:latin typeface="Arial" panose="020B0604020202020204" pitchFamily="34" charset="0"/>
                <a:ea typeface="Calibri" panose="020F0502020204030204" pitchFamily="34" charset="0"/>
                <a:cs typeface="Times New Roman" panose="02020603050405020304" pitchFamily="18" charset="0"/>
              </a:rPr>
              <a:t>NHS England (2023a)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Digital transformation.</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[online] England.nhs.uk. Available at: </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https://www.england.nhs.uk/digitaltechnology/</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[Accessed 12 Nov. 2025].</a:t>
            </a:r>
          </a:p>
          <a:p>
            <a:pPr marL="0" marR="0" algn="just">
              <a:spcAft>
                <a:spcPts val="800"/>
              </a:spcAft>
              <a:buNone/>
            </a:pPr>
            <a:r>
              <a:rPr lang="en-US" sz="800" kern="100" dirty="0">
                <a:effectLst/>
                <a:latin typeface="Arial" panose="020B0604020202020204" pitchFamily="34" charset="0"/>
                <a:ea typeface="Calibri" panose="020F0502020204030204" pitchFamily="34" charset="0"/>
                <a:cs typeface="Times New Roman" panose="02020603050405020304" pitchFamily="18" charset="0"/>
              </a:rPr>
              <a:t>NHS England (2023b)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NHS Long Term Workforce Plan.</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[online] NHS England. Available at: </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https://www.england.nhs.uk/wp-content/uploads/2023/06/nhs-long-term-workforce-plan-v1.2.pdf</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[Accessed 12 Nov. 2025].</a:t>
            </a:r>
          </a:p>
          <a:p>
            <a:pPr marL="0" marR="0" algn="just">
              <a:spcAft>
                <a:spcPts val="800"/>
              </a:spcAft>
              <a:buNone/>
            </a:pPr>
            <a:r>
              <a:rPr lang="en-US" sz="800" kern="100" dirty="0">
                <a:effectLst/>
                <a:latin typeface="Arial" panose="020B0604020202020204" pitchFamily="34" charset="0"/>
                <a:ea typeface="Calibri" panose="020F0502020204030204" pitchFamily="34" charset="0"/>
                <a:cs typeface="Times New Roman" panose="02020603050405020304" pitchFamily="18" charset="0"/>
              </a:rPr>
              <a:t>NHS England (2025)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Improving the digital literacy of the workforce.</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[online] Health Education England | Digital Transformation. Available at: </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https://digital-transformation.hee.nhs.uk/building-a-digital-workforce/digital-literacy</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[Accessed 12 Nov. 2025].</a:t>
            </a:r>
          </a:p>
          <a:p>
            <a:pPr marL="0" marR="0" algn="just">
              <a:spcAft>
                <a:spcPts val="800"/>
              </a:spcAft>
              <a:buNone/>
            </a:pPr>
            <a:r>
              <a:rPr lang="en-US" sz="800" kern="100" dirty="0">
                <a:effectLst/>
                <a:latin typeface="Arial" panose="020B0604020202020204" pitchFamily="34" charset="0"/>
                <a:ea typeface="Calibri" panose="020F0502020204030204" pitchFamily="34" charset="0"/>
                <a:cs typeface="Times New Roman" panose="02020603050405020304" pitchFamily="18" charset="0"/>
              </a:rPr>
              <a:t>NICE (2022)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Epilepsies in children, young people and adults (NG217).</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[online] National Institute for Health and Care Excellence. Available at: </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https://www.nice.org.uk/guidance/ng217</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[Accessed 12 Nov. 2025].</a:t>
            </a:r>
          </a:p>
          <a:p>
            <a:pPr marL="0" marR="0" algn="just">
              <a:spcAft>
                <a:spcPts val="800"/>
              </a:spcAft>
              <a:buNone/>
            </a:pPr>
            <a:r>
              <a:rPr lang="en-US" sz="800" kern="100" dirty="0">
                <a:effectLst/>
                <a:latin typeface="Arial" panose="020B0604020202020204" pitchFamily="34" charset="0"/>
                <a:ea typeface="Calibri" panose="020F0502020204030204" pitchFamily="34" charset="0"/>
                <a:cs typeface="Times New Roman" panose="02020603050405020304" pitchFamily="18" charset="0"/>
              </a:rPr>
              <a:t>Onorati, F., Regalia, G.,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Caborni</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C., LaFrance, W.C., Blum, A.S., Bidwell, J., De Liso, P., El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Atrache</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R.,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Loddenkemper</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T., Mohammadpour-</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Touserkani</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F., Sarkis, R.A., Friedman, D., Jeschke, J. and Picard, R. (2021)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Prospective study of a multimodal convulsive seizure detection wearable system on </a:t>
            </a:r>
            <a:r>
              <a:rPr lang="en-US" sz="800" i="1" kern="100" dirty="0" err="1">
                <a:effectLst/>
                <a:latin typeface="Arial" panose="020B0604020202020204" pitchFamily="34" charset="0"/>
                <a:ea typeface="Calibri" panose="020F0502020204030204" pitchFamily="34" charset="0"/>
                <a:cs typeface="Times New Roman" panose="02020603050405020304" pitchFamily="18" charset="0"/>
              </a:rPr>
              <a:t>paediatric</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 and adult patients in the epilepsy monitoring unit.</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Frontiers in Neurology,</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12, pp. 1–12.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://doi.org/10.3389/fneur.2021.724904</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a:t>
            </a:r>
          </a:p>
          <a:p>
            <a:pPr marL="0" marR="0" algn="just">
              <a:spcAft>
                <a:spcPts val="800"/>
              </a:spcAft>
              <a:buNone/>
            </a:pPr>
            <a:r>
              <a:rPr lang="en-US" sz="800" kern="100" dirty="0">
                <a:effectLst/>
                <a:latin typeface="Arial" panose="020B0604020202020204" pitchFamily="34" charset="0"/>
                <a:ea typeface="Calibri" panose="020F0502020204030204" pitchFamily="34" charset="0"/>
                <a:cs typeface="Times New Roman" panose="02020603050405020304" pitchFamily="18" charset="0"/>
              </a:rPr>
              <a:t>Sasseville, M.,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Attisso</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E., Gagnon, M.-P., Supper, J.-M.-W., Ouellet, S., Amil, S., Assi, E.B. and Nguyen, D.K. (2024)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Performance, impact and experiences of using wearable devices for seizure detection in community-based settings: A mixed-methods systematic review.</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mHealth,</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10, p. 27.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://doi.org/10.21037/mhealth-24-7</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a:t>
            </a:r>
          </a:p>
          <a:p>
            <a:pPr marL="0" marR="0" algn="just">
              <a:spcAft>
                <a:spcPts val="800"/>
              </a:spcAft>
              <a:buNone/>
            </a:pP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Vakilna</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Y.S., Li, X., Hampson, J.S., Huang, Y., Mosher, J.C.,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Dabaghian</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Y., Luo, X., Talavera, B., Pati, S., Todd, M., Hays, R., Szabo, C.A., Zhang, G. and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Lhatoo</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S.D. (2024)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Reliable detection of </a:t>
            </a:r>
            <a:r>
              <a:rPr lang="en-US" sz="800" i="1" kern="100" dirty="0" err="1">
                <a:effectLst/>
                <a:latin typeface="Arial" panose="020B0604020202020204" pitchFamily="34" charset="0"/>
                <a:ea typeface="Calibri" panose="020F0502020204030204" pitchFamily="34" charset="0"/>
                <a:cs typeface="Times New Roman" panose="02020603050405020304" pitchFamily="18" charset="0"/>
              </a:rPr>
              <a:t>generalised</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 convulsive seizures using an off-the-shelf digital watch: A multisite phase 2 study.</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Epilepsia,</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65(7), pp. 2054–2068.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://doi.org/10.1111/epi.17974</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a:t>
            </a:r>
          </a:p>
          <a:p>
            <a:pPr marL="0" marR="0" algn="just">
              <a:spcAft>
                <a:spcPts val="800"/>
              </a:spcAft>
              <a:buNone/>
            </a:pPr>
            <a:r>
              <a:rPr lang="en-US" sz="800" kern="100" dirty="0">
                <a:effectLst/>
                <a:latin typeface="Arial" panose="020B0604020202020204" pitchFamily="34" charset="0"/>
                <a:ea typeface="Calibri" panose="020F0502020204030204" pitchFamily="34" charset="0"/>
                <a:cs typeface="Times New Roman" panose="02020603050405020304" pitchFamily="18" charset="0"/>
              </a:rPr>
              <a:t>Van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Westrhenen</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 Dijk, F. and Thijs, R.D. (2023)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Multimodal nocturnal seizure detection in children with epilepsy: A prospective, </a:t>
            </a:r>
            <a:r>
              <a:rPr lang="en-US" sz="800" i="1" kern="100" dirty="0" err="1">
                <a:effectLst/>
                <a:latin typeface="Arial" panose="020B0604020202020204" pitchFamily="34" charset="0"/>
                <a:ea typeface="Calibri" panose="020F0502020204030204" pitchFamily="34" charset="0"/>
                <a:cs typeface="Times New Roman" panose="02020603050405020304" pitchFamily="18" charset="0"/>
              </a:rPr>
              <a:t>multicentre</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 long-term, in-home trial.</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a:t>
            </a:r>
            <a:r>
              <a:rPr lang="en-US" sz="800" i="1" kern="100" dirty="0">
                <a:effectLst/>
                <a:latin typeface="Arial" panose="020B0604020202020204" pitchFamily="34" charset="0"/>
                <a:ea typeface="Calibri" panose="020F0502020204030204" pitchFamily="34" charset="0"/>
                <a:cs typeface="Times New Roman" panose="02020603050405020304" pitchFamily="18" charset="0"/>
              </a:rPr>
              <a:t>Epilepsia,</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 64(8), pp. 2137–2152. </a:t>
            </a:r>
            <a:r>
              <a:rPr lang="en-US" sz="800" kern="100" dirty="0" err="1">
                <a:effectLst/>
                <a:latin typeface="Arial" panose="020B0604020202020204" pitchFamily="34" charset="0"/>
                <a:ea typeface="Calibri" panose="020F0502020204030204" pitchFamily="34" charset="0"/>
                <a:cs typeface="Times New Roman" panose="02020603050405020304" pitchFamily="18" charset="0"/>
              </a:rPr>
              <a:t>doi:</a:t>
            </a:r>
            <a:r>
              <a:rPr lang="en-US" sz="8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https</a:t>
            </a:r>
            <a:r>
              <a:rPr lang="en-US" sz="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1"/>
              </a:rPr>
              <a:t>://doi.org/10.1111/epi.17654</a:t>
            </a:r>
            <a:r>
              <a:rPr lang="en-US" sz="800" kern="100" dirty="0">
                <a:effectLst/>
                <a:latin typeface="Arial" panose="020B0604020202020204" pitchFamily="34" charset="0"/>
                <a:ea typeface="Calibri" panose="020F0502020204030204" pitchFamily="34" charset="0"/>
                <a:cs typeface="Times New Roman" panose="02020603050405020304" pitchFamily="18" charset="0"/>
              </a:rPr>
              <a:t>.</a:t>
            </a:r>
          </a:p>
          <a:p>
            <a:pPr marL="0" indent="0" eaLnBrk="1" hangingPunct="1">
              <a:buNone/>
            </a:pPr>
            <a:endParaRPr lang="en-GB" altLang="en-US" sz="500"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Template>Crop</Template>
  <TotalTime>140</TotalTime>
  <Words>2561</Words>
  <Application>Microsoft Office PowerPoint</Application>
  <PresentationFormat>On-screen Show (4:3)</PresentationFormat>
  <Paragraphs>40</Paragraphs>
  <Slides>11</Slides>
  <Notes>2</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Digital Transformation in the Health and Care Professions (BMHP6026) Component 2 Assessment   Student name: Faith victorious Student ID: 2247629</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the Health and Care Professions (BMHP6026) Component 2 Assessment   Student name: Faith victorious Student ID: 2247629</dc:title>
  <cp:lastModifiedBy>Faith Osanna Victorious (2247629)</cp:lastModifiedBy>
  <cp:revision>1</cp:revision>
  <cp:lastPrinted>2021-01-18T19:39:53Z</cp:lastPrinted>
  <dcterms:created xsi:type="dcterms:W3CDTF">2020-06-13T21:56:47Z</dcterms:created>
  <dcterms:modified xsi:type="dcterms:W3CDTF">2025-12-08T01:14:57Z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SharedWithUsers">
    <vt:lpwstr>352;#Alison Harding;#2520;#Rachel Bendall;#2266;#Ruth Groff</vt:lpwstr>
  </property>
</Properties>
</file>