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 id="2147483673" r:id="rId5"/>
  </p:sldMasterIdLst>
  <p:notesMasterIdLst>
    <p:notesMasterId r:id="rId48"/>
  </p:notesMasterIdLst>
  <p:handoutMasterIdLst>
    <p:handoutMasterId r:id="rId49"/>
  </p:handoutMasterIdLst>
  <p:sldIdLst>
    <p:sldId id="292" r:id="rId6"/>
    <p:sldId id="293" r:id="rId7"/>
    <p:sldId id="297" r:id="rId8"/>
    <p:sldId id="298" r:id="rId9"/>
    <p:sldId id="299" r:id="rId10"/>
    <p:sldId id="261" r:id="rId11"/>
    <p:sldId id="300" r:id="rId12"/>
    <p:sldId id="301" r:id="rId13"/>
    <p:sldId id="302" r:id="rId14"/>
    <p:sldId id="303" r:id="rId15"/>
    <p:sldId id="304" r:id="rId16"/>
    <p:sldId id="305" r:id="rId17"/>
    <p:sldId id="306" r:id="rId18"/>
    <p:sldId id="307" r:id="rId19"/>
    <p:sldId id="308" r:id="rId20"/>
    <p:sldId id="309" r:id="rId21"/>
    <p:sldId id="310" r:id="rId22"/>
    <p:sldId id="311" r:id="rId23"/>
    <p:sldId id="312" r:id="rId24"/>
    <p:sldId id="313" r:id="rId25"/>
    <p:sldId id="314" r:id="rId26"/>
    <p:sldId id="277" r:id="rId27"/>
    <p:sldId id="315" r:id="rId28"/>
    <p:sldId id="316" r:id="rId29"/>
    <p:sldId id="280" r:id="rId30"/>
    <p:sldId id="281" r:id="rId31"/>
    <p:sldId id="317" r:id="rId32"/>
    <p:sldId id="282" r:id="rId33"/>
    <p:sldId id="283" r:id="rId34"/>
    <p:sldId id="284" r:id="rId35"/>
    <p:sldId id="285" r:id="rId36"/>
    <p:sldId id="286" r:id="rId37"/>
    <p:sldId id="287" r:id="rId38"/>
    <p:sldId id="318" r:id="rId39"/>
    <p:sldId id="319" r:id="rId40"/>
    <p:sldId id="320" r:id="rId41"/>
    <p:sldId id="321" r:id="rId42"/>
    <p:sldId id="322" r:id="rId43"/>
    <p:sldId id="323" r:id="rId44"/>
    <p:sldId id="294" r:id="rId45"/>
    <p:sldId id="295" r:id="rId46"/>
    <p:sldId id="296" r:id="rId4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100" d="100"/>
          <a:sy n="100" d="100"/>
        </p:scale>
        <p:origin x="936" y="90"/>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0588F2-25C6-42B6-BA13-94CE46001A30}" type="doc">
      <dgm:prSet loTypeId="urn:microsoft.com/office/officeart/2005/8/layout/venn1" loCatId="relationship" qsTypeId="urn:microsoft.com/office/officeart/2005/8/quickstyle/simple1" qsCatId="simple" csTypeId="urn:microsoft.com/office/officeart/2005/8/colors/accent1_2" csCatId="accent1"/>
      <dgm:spPr/>
    </dgm:pt>
    <dgm:pt modelId="{27924F23-8015-4CE6-A099-63279D441AF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relationship and exploration</a:t>
          </a:r>
        </a:p>
      </dgm:t>
    </dgm:pt>
    <dgm:pt modelId="{E58B48F3-B036-492B-8152-88DAE9D29A50}" type="parTrans" cxnId="{33933AB9-3479-457B-98CA-60B9303A1EA1}">
      <dgm:prSet/>
      <dgm:spPr/>
      <dgm:t>
        <a:bodyPr/>
        <a:lstStyle/>
        <a:p>
          <a:endParaRPr lang="en-GB"/>
        </a:p>
      </dgm:t>
    </dgm:pt>
    <dgm:pt modelId="{77FF7560-2E3C-429B-B7E0-7E8825C1D7FF}" type="sibTrans" cxnId="{33933AB9-3479-457B-98CA-60B9303A1EA1}">
      <dgm:prSet/>
      <dgm:spPr/>
      <dgm:t>
        <a:bodyPr/>
        <a:lstStyle/>
        <a:p>
          <a:endParaRPr lang="en-GB"/>
        </a:p>
      </dgm:t>
    </dgm:pt>
    <dgm:pt modelId="{BC52FE2A-410B-40DF-B65A-6C3053857A1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develop and use helping strategies</a:t>
          </a:r>
        </a:p>
      </dgm:t>
    </dgm:pt>
    <dgm:pt modelId="{CADF8E61-C246-42FD-A797-92CD182598D8}" type="parTrans" cxnId="{EF3E3ADE-2FF9-41D3-BD08-4192DD09D317}">
      <dgm:prSet/>
      <dgm:spPr/>
      <dgm:t>
        <a:bodyPr/>
        <a:lstStyle/>
        <a:p>
          <a:endParaRPr lang="en-GB"/>
        </a:p>
      </dgm:t>
    </dgm:pt>
    <dgm:pt modelId="{57393043-AEEF-4E7D-8D1D-C117F6C33AF6}" type="sibTrans" cxnId="{EF3E3ADE-2FF9-41D3-BD08-4192DD09D317}">
      <dgm:prSet/>
      <dgm:spPr/>
      <dgm:t>
        <a:bodyPr/>
        <a:lstStyle/>
        <a:p>
          <a:endParaRPr lang="en-GB"/>
        </a:p>
      </dgm:t>
    </dgm:pt>
    <dgm:pt modelId="{B91BB775-0976-454E-8132-0762492E1AB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offering different perspectives</a:t>
          </a:r>
        </a:p>
      </dgm:t>
    </dgm:pt>
    <dgm:pt modelId="{A1DA5576-67C8-447F-AE18-5CB41A0660AE}" type="parTrans" cxnId="{9011FA5E-47EC-4AEE-84CD-04B2F105D3C8}">
      <dgm:prSet/>
      <dgm:spPr/>
      <dgm:t>
        <a:bodyPr/>
        <a:lstStyle/>
        <a:p>
          <a:endParaRPr lang="en-GB"/>
        </a:p>
      </dgm:t>
    </dgm:pt>
    <dgm:pt modelId="{B97E9149-C829-48AC-8B33-394255F6F763}" type="sibTrans" cxnId="{9011FA5E-47EC-4AEE-84CD-04B2F105D3C8}">
      <dgm:prSet/>
      <dgm:spPr/>
      <dgm:t>
        <a:bodyPr/>
        <a:lstStyle/>
        <a:p>
          <a:endParaRPr lang="en-GB"/>
        </a:p>
      </dgm:t>
    </dgm:pt>
    <dgm:pt modelId="{28D8DF7A-8EF9-4EA3-89E4-ED397CD7332D}" type="pres">
      <dgm:prSet presAssocID="{840588F2-25C6-42B6-BA13-94CE46001A30}" presName="compositeShape" presStyleCnt="0">
        <dgm:presLayoutVars>
          <dgm:chMax val="7"/>
          <dgm:dir/>
          <dgm:resizeHandles val="exact"/>
        </dgm:presLayoutVars>
      </dgm:prSet>
      <dgm:spPr/>
    </dgm:pt>
    <dgm:pt modelId="{7572A639-40C2-4EA5-9429-9E3320C58906}" type="pres">
      <dgm:prSet presAssocID="{27924F23-8015-4CE6-A099-63279D441AF9}" presName="circ1" presStyleLbl="vennNode1" presStyleIdx="0" presStyleCnt="3"/>
      <dgm:spPr/>
    </dgm:pt>
    <dgm:pt modelId="{446B13D6-8942-46C7-B217-BD1282E25000}" type="pres">
      <dgm:prSet presAssocID="{27924F23-8015-4CE6-A099-63279D441AF9}" presName="circ1Tx" presStyleLbl="revTx" presStyleIdx="0" presStyleCnt="0">
        <dgm:presLayoutVars>
          <dgm:chMax val="0"/>
          <dgm:chPref val="0"/>
          <dgm:bulletEnabled val="1"/>
        </dgm:presLayoutVars>
      </dgm:prSet>
      <dgm:spPr/>
    </dgm:pt>
    <dgm:pt modelId="{13B6F3F6-9573-4C72-967F-A443BF9CF3C3}" type="pres">
      <dgm:prSet presAssocID="{BC52FE2A-410B-40DF-B65A-6C3053857A11}" presName="circ2" presStyleLbl="vennNode1" presStyleIdx="1" presStyleCnt="3"/>
      <dgm:spPr/>
    </dgm:pt>
    <dgm:pt modelId="{25EDEC96-39E9-4453-B71E-4D5F561F7D5F}" type="pres">
      <dgm:prSet presAssocID="{BC52FE2A-410B-40DF-B65A-6C3053857A11}" presName="circ2Tx" presStyleLbl="revTx" presStyleIdx="0" presStyleCnt="0">
        <dgm:presLayoutVars>
          <dgm:chMax val="0"/>
          <dgm:chPref val="0"/>
          <dgm:bulletEnabled val="1"/>
        </dgm:presLayoutVars>
      </dgm:prSet>
      <dgm:spPr/>
    </dgm:pt>
    <dgm:pt modelId="{764D4619-E13C-46FC-88F9-19915340EE07}" type="pres">
      <dgm:prSet presAssocID="{B91BB775-0976-454E-8132-0762492E1ABC}" presName="circ3" presStyleLbl="vennNode1" presStyleIdx="2" presStyleCnt="3"/>
      <dgm:spPr/>
    </dgm:pt>
    <dgm:pt modelId="{C00538D9-B24A-4569-A945-14571EF31C89}" type="pres">
      <dgm:prSet presAssocID="{B91BB775-0976-454E-8132-0762492E1ABC}" presName="circ3Tx" presStyleLbl="revTx" presStyleIdx="0" presStyleCnt="0">
        <dgm:presLayoutVars>
          <dgm:chMax val="0"/>
          <dgm:chPref val="0"/>
          <dgm:bulletEnabled val="1"/>
        </dgm:presLayoutVars>
      </dgm:prSet>
      <dgm:spPr/>
    </dgm:pt>
  </dgm:ptLst>
  <dgm:cxnLst>
    <dgm:cxn modelId="{EB83120D-A716-429D-88A7-AAB0AE22A3E1}" type="presOf" srcId="{B91BB775-0976-454E-8132-0762492E1ABC}" destId="{C00538D9-B24A-4569-A945-14571EF31C89}" srcOrd="1" destOrd="0" presId="urn:microsoft.com/office/officeart/2005/8/layout/venn1"/>
    <dgm:cxn modelId="{A69FE93C-D5CE-40E8-BB06-E74318FCA960}" type="presOf" srcId="{BC52FE2A-410B-40DF-B65A-6C3053857A11}" destId="{25EDEC96-39E9-4453-B71E-4D5F561F7D5F}" srcOrd="1" destOrd="0" presId="urn:microsoft.com/office/officeart/2005/8/layout/venn1"/>
    <dgm:cxn modelId="{8A8B5F5C-4A9A-4866-9C0F-ECD790904D73}" type="presOf" srcId="{B91BB775-0976-454E-8132-0762492E1ABC}" destId="{764D4619-E13C-46FC-88F9-19915340EE07}" srcOrd="0" destOrd="0" presId="urn:microsoft.com/office/officeart/2005/8/layout/venn1"/>
    <dgm:cxn modelId="{9011FA5E-47EC-4AEE-84CD-04B2F105D3C8}" srcId="{840588F2-25C6-42B6-BA13-94CE46001A30}" destId="{B91BB775-0976-454E-8132-0762492E1ABC}" srcOrd="2" destOrd="0" parTransId="{A1DA5576-67C8-447F-AE18-5CB41A0660AE}" sibTransId="{B97E9149-C829-48AC-8B33-394255F6F763}"/>
    <dgm:cxn modelId="{5E62C847-DA96-4F6A-9342-B2DF513F9177}" type="presOf" srcId="{27924F23-8015-4CE6-A099-63279D441AF9}" destId="{446B13D6-8942-46C7-B217-BD1282E25000}" srcOrd="1" destOrd="0" presId="urn:microsoft.com/office/officeart/2005/8/layout/venn1"/>
    <dgm:cxn modelId="{987EB376-5EB3-47F5-BEAF-748472BB9774}" type="presOf" srcId="{840588F2-25C6-42B6-BA13-94CE46001A30}" destId="{28D8DF7A-8EF9-4EA3-89E4-ED397CD7332D}" srcOrd="0" destOrd="0" presId="urn:microsoft.com/office/officeart/2005/8/layout/venn1"/>
    <dgm:cxn modelId="{AF2A637A-7AC4-47EC-B7FC-1DE71E949AC2}" type="presOf" srcId="{BC52FE2A-410B-40DF-B65A-6C3053857A11}" destId="{13B6F3F6-9573-4C72-967F-A443BF9CF3C3}" srcOrd="0" destOrd="0" presId="urn:microsoft.com/office/officeart/2005/8/layout/venn1"/>
    <dgm:cxn modelId="{33933AB9-3479-457B-98CA-60B9303A1EA1}" srcId="{840588F2-25C6-42B6-BA13-94CE46001A30}" destId="{27924F23-8015-4CE6-A099-63279D441AF9}" srcOrd="0" destOrd="0" parTransId="{E58B48F3-B036-492B-8152-88DAE9D29A50}" sibTransId="{77FF7560-2E3C-429B-B7E0-7E8825C1D7FF}"/>
    <dgm:cxn modelId="{EF3E3ADE-2FF9-41D3-BD08-4192DD09D317}" srcId="{840588F2-25C6-42B6-BA13-94CE46001A30}" destId="{BC52FE2A-410B-40DF-B65A-6C3053857A11}" srcOrd="1" destOrd="0" parTransId="{CADF8E61-C246-42FD-A797-92CD182598D8}" sibTransId="{57393043-AEEF-4E7D-8D1D-C117F6C33AF6}"/>
    <dgm:cxn modelId="{71ACCAE9-37AB-4D64-A9A7-8DF75983353A}" type="presOf" srcId="{27924F23-8015-4CE6-A099-63279D441AF9}" destId="{7572A639-40C2-4EA5-9429-9E3320C58906}" srcOrd="0" destOrd="0" presId="urn:microsoft.com/office/officeart/2005/8/layout/venn1"/>
    <dgm:cxn modelId="{1F4ACD99-DBF6-4FFA-915F-6CBC1581C871}" type="presParOf" srcId="{28D8DF7A-8EF9-4EA3-89E4-ED397CD7332D}" destId="{7572A639-40C2-4EA5-9429-9E3320C58906}" srcOrd="0" destOrd="0" presId="urn:microsoft.com/office/officeart/2005/8/layout/venn1"/>
    <dgm:cxn modelId="{8BCA02DD-C58E-4FBB-8CB5-8EBC294F8925}" type="presParOf" srcId="{28D8DF7A-8EF9-4EA3-89E4-ED397CD7332D}" destId="{446B13D6-8942-46C7-B217-BD1282E25000}" srcOrd="1" destOrd="0" presId="urn:microsoft.com/office/officeart/2005/8/layout/venn1"/>
    <dgm:cxn modelId="{7D69448B-0BEA-4603-B21D-2200F6D8CE31}" type="presParOf" srcId="{28D8DF7A-8EF9-4EA3-89E4-ED397CD7332D}" destId="{13B6F3F6-9573-4C72-967F-A443BF9CF3C3}" srcOrd="2" destOrd="0" presId="urn:microsoft.com/office/officeart/2005/8/layout/venn1"/>
    <dgm:cxn modelId="{8CE2AB10-D9A2-4BE0-B21D-59FFF725EE26}" type="presParOf" srcId="{28D8DF7A-8EF9-4EA3-89E4-ED397CD7332D}" destId="{25EDEC96-39E9-4453-B71E-4D5F561F7D5F}" srcOrd="3" destOrd="0" presId="urn:microsoft.com/office/officeart/2005/8/layout/venn1"/>
    <dgm:cxn modelId="{59B64542-CE72-4443-8D8F-4CFBB0CF5B23}" type="presParOf" srcId="{28D8DF7A-8EF9-4EA3-89E4-ED397CD7332D}" destId="{764D4619-E13C-46FC-88F9-19915340EE07}" srcOrd="4" destOrd="0" presId="urn:microsoft.com/office/officeart/2005/8/layout/venn1"/>
    <dgm:cxn modelId="{B991BD5F-305D-44E4-8591-0C5991CA4E4F}" type="presParOf" srcId="{28D8DF7A-8EF9-4EA3-89E4-ED397CD7332D}" destId="{C00538D9-B24A-4569-A945-14571EF31C8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2A639-40C2-4EA5-9429-9E3320C58906}">
      <dsp:nvSpPr>
        <dsp:cNvPr id="0" name=""/>
        <dsp:cNvSpPr/>
      </dsp:nvSpPr>
      <dsp:spPr>
        <a:xfrm>
          <a:off x="2596197" y="51434"/>
          <a:ext cx="2468880" cy="246888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relationship and exploration</a:t>
          </a:r>
        </a:p>
      </dsp:txBody>
      <dsp:txXfrm>
        <a:off x="2925381" y="483488"/>
        <a:ext cx="1810512" cy="1110996"/>
      </dsp:txXfrm>
    </dsp:sp>
    <dsp:sp modelId="{13B6F3F6-9573-4C72-967F-A443BF9CF3C3}">
      <dsp:nvSpPr>
        <dsp:cNvPr id="0" name=""/>
        <dsp:cNvSpPr/>
      </dsp:nvSpPr>
      <dsp:spPr>
        <a:xfrm>
          <a:off x="3487051" y="1594485"/>
          <a:ext cx="2468880" cy="246888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develop and use helping strategies</a:t>
          </a:r>
        </a:p>
      </dsp:txBody>
      <dsp:txXfrm>
        <a:off x="4242117" y="2232278"/>
        <a:ext cx="1481328" cy="1357884"/>
      </dsp:txXfrm>
    </dsp:sp>
    <dsp:sp modelId="{764D4619-E13C-46FC-88F9-19915340EE07}">
      <dsp:nvSpPr>
        <dsp:cNvPr id="0" name=""/>
        <dsp:cNvSpPr/>
      </dsp:nvSpPr>
      <dsp:spPr>
        <a:xfrm>
          <a:off x="1705343" y="1594485"/>
          <a:ext cx="2468880" cy="246888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offering different perspectives</a:t>
          </a:r>
        </a:p>
      </dsp:txBody>
      <dsp:txXfrm>
        <a:off x="1937829" y="2232278"/>
        <a:ext cx="1481328" cy="1357884"/>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05/02/2025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05/02/2025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92999A-7FDE-4EF5-B0FA-120350A988FA}" type="slidenum">
              <a:rPr lang="en-GB" altLang="en-US" smtClean="0"/>
              <a:pPr/>
              <a:t>1</a:t>
            </a:fld>
            <a:endParaRPr lang="en-GB" altLang="en-US"/>
          </a:p>
        </p:txBody>
      </p:sp>
    </p:spTree>
    <p:extLst>
      <p:ext uri="{BB962C8B-B14F-4D97-AF65-F5344CB8AC3E}">
        <p14:creationId xmlns:p14="http://schemas.microsoft.com/office/powerpoint/2010/main" val="3059822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4E38F2-1CD5-41D2-B231-99A6613CF3B4}" type="slidenum">
              <a:rPr lang="en-GB" altLang="en-US"/>
              <a:pPr/>
              <a:t>4</a:t>
            </a:fld>
            <a:endParaRPr lang="en-GB" altLang="en-US"/>
          </a:p>
        </p:txBody>
      </p:sp>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D8828A-2CEC-4D7B-8128-3279225D2F0E}" type="slidenum">
              <a:rPr lang="en-GB" altLang="en-US"/>
              <a:pPr/>
              <a:t>5</a:t>
            </a:fld>
            <a:endParaRPr lang="en-GB" altLang="en-US"/>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6D37F2-6AAC-44AD-802C-B613E920A998}" type="slidenum">
              <a:rPr lang="en-GB" altLang="en-US"/>
              <a:pPr/>
              <a:t>6</a:t>
            </a:fld>
            <a:endParaRPr lang="en-GB" altLang="en-US"/>
          </a:p>
        </p:txBody>
      </p:sp>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95D33D-BD29-4394-A839-F31A5044AC5E}" type="slidenum">
              <a:rPr lang="en-GB" altLang="en-US"/>
              <a:pPr/>
              <a:t>7</a:t>
            </a:fld>
            <a:endParaRPr lang="en-GB" altLang="en-US"/>
          </a:p>
        </p:txBody>
      </p:sp>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5FF1EAD-1436-4BDD-908F-9D8DAB0057CC}" type="slidenum">
              <a:rPr lang="en-GB" altLang="en-US"/>
              <a:pPr/>
              <a:t>8</a:t>
            </a:fld>
            <a:endParaRPr lang="en-GB" altLang="en-US"/>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00AA06-F42F-4A38-B8FB-928F1BD7E724}" type="slidenum">
              <a:rPr lang="en-GB" altLang="en-US"/>
              <a:pPr/>
              <a:t>9</a:t>
            </a:fld>
            <a:endParaRPr lang="en-GB" altLang="en-US"/>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1B1B6F-6C8D-4F6B-BCD1-100E7968D7D6}" type="slidenum">
              <a:rPr lang="en-GB" altLang="en-US"/>
              <a:pPr/>
              <a:t>10</a:t>
            </a:fld>
            <a:endParaRPr lang="en-GB" altLang="en-US"/>
          </a:p>
        </p:txBody>
      </p:sp>
      <p:sp>
        <p:nvSpPr>
          <p:cNvPr id="129026" name="Rectangle 2"/>
          <p:cNvSpPr>
            <a:spLocks noGrp="1" noRot="1" noChangeAspect="1" noChangeArrowheads="1" noTextEdit="1"/>
          </p:cNvSpPr>
          <p:nvPr>
            <p:ph type="sldImg"/>
          </p:nvPr>
        </p:nvSpPr>
        <p:spPr>
          <a:ln/>
        </p:spPr>
      </p:sp>
      <p:sp>
        <p:nvSpPr>
          <p:cNvPr id="12902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9D7B437-9E0C-4111-8E0F-C255A5D8484A}" type="slidenum">
              <a:rPr lang="en-GB" altLang="en-US"/>
              <a:pPr/>
              <a:t>11</a:t>
            </a:fld>
            <a:endParaRPr lang="en-GB" altLang="en-US"/>
          </a:p>
        </p:txBody>
      </p:sp>
      <p:sp>
        <p:nvSpPr>
          <p:cNvPr id="130050" name="Rectangle 2"/>
          <p:cNvSpPr>
            <a:spLocks noGrp="1" noRot="1" noChangeAspect="1" noChangeArrowheads="1" noTextEdit="1"/>
          </p:cNvSpPr>
          <p:nvPr>
            <p:ph type="sldImg"/>
          </p:nvPr>
        </p:nvSpPr>
        <p:spPr>
          <a:ln/>
        </p:spPr>
      </p:sp>
      <p:sp>
        <p:nvSpPr>
          <p:cNvPr id="13005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D1F1CD-48E7-499C-B9A3-66BCF059F801}" type="slidenum">
              <a:rPr lang="en-GB" altLang="en-US"/>
              <a:pPr/>
              <a:t>12</a:t>
            </a:fld>
            <a:endParaRPr lang="en-GB" altLang="en-US"/>
          </a:p>
        </p:txBody>
      </p:sp>
      <p:sp>
        <p:nvSpPr>
          <p:cNvPr id="131074" name="Rectangle 2"/>
          <p:cNvSpPr>
            <a:spLocks noGrp="1" noRot="1" noChangeAspect="1" noChangeArrowheads="1" noTextEdit="1"/>
          </p:cNvSpPr>
          <p:nvPr>
            <p:ph type="sldImg"/>
          </p:nvPr>
        </p:nvSpPr>
        <p:spPr>
          <a:ln/>
        </p:spPr>
      </p:sp>
      <p:sp>
        <p:nvSpPr>
          <p:cNvPr id="13107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4F2C0D8-2A16-41EA-AF94-EE14593AE8AE}" type="slidenum">
              <a:rPr lang="en-GB" altLang="en-US"/>
              <a:pPr/>
              <a:t>13</a:t>
            </a:fld>
            <a:endParaRPr lang="en-GB" altLang="en-US"/>
          </a:p>
        </p:txBody>
      </p:sp>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15E310-1509-4931-9FF8-4E6A1B16CD8D}" type="slidenum">
              <a:rPr lang="en-GB" altLang="en-US"/>
              <a:pPr/>
              <a:t>14</a:t>
            </a:fld>
            <a:endParaRPr lang="en-GB" altLang="en-US"/>
          </a:p>
        </p:txBody>
      </p:sp>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4A5E97-F932-4225-BAB4-25B0C9E9BBBD}" type="slidenum">
              <a:rPr lang="en-GB" altLang="en-US"/>
              <a:pPr/>
              <a:t>15</a:t>
            </a:fld>
            <a:endParaRPr lang="en-GB" altLang="en-US"/>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350D657-578D-48F1-A9C0-4F6BE1130DE9}" type="slidenum">
              <a:rPr lang="en-GB" altLang="en-US"/>
              <a:pPr/>
              <a:t>16</a:t>
            </a:fld>
            <a:endParaRPr lang="en-GB" altLang="en-US"/>
          </a:p>
        </p:txBody>
      </p:sp>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F8FED3-32A6-428E-819F-13B1EE066F7B}" type="slidenum">
              <a:rPr lang="en-GB" altLang="en-US"/>
              <a:pPr/>
              <a:t>17</a:t>
            </a:fld>
            <a:endParaRPr lang="en-GB" altLang="en-US"/>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A911F0-ACE7-4B2B-AC9E-D87B8F81CC74}" type="slidenum">
              <a:rPr lang="en-GB" altLang="en-US"/>
              <a:pPr/>
              <a:t>18</a:t>
            </a:fld>
            <a:endParaRPr lang="en-GB" alt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0A478BB-6A00-475D-BEE2-F0F30E4F6071}" type="slidenum">
              <a:rPr lang="en-GB" altLang="en-US"/>
              <a:pPr/>
              <a:t>19</a:t>
            </a:fld>
            <a:endParaRPr lang="en-GB" altLang="en-US"/>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9A8ED2-B06D-4665-838F-AF1AC78B1023}" type="slidenum">
              <a:rPr lang="en-GB" altLang="en-US"/>
              <a:pPr/>
              <a:t>20</a:t>
            </a:fld>
            <a:endParaRPr lang="en-GB" alt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15E89F-3AD6-4D9D-80D0-264A821B04D0}" type="slidenum">
              <a:rPr lang="en-GB" altLang="en-US"/>
              <a:pPr/>
              <a:t>21</a:t>
            </a:fld>
            <a:endParaRPr lang="en-GB" altLang="en-US"/>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AB1041-385E-4F01-8F49-1170B0656014}" type="slidenum">
              <a:rPr lang="en-GB" altLang="en-US"/>
              <a:pPr/>
              <a:t>22</a:t>
            </a:fld>
            <a:endParaRPr lang="en-GB" altLang="en-US"/>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ltLang="en-US" b="1"/>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87B0E3-20C5-4A9D-AA4C-85F0ED4D24FE}" type="slidenum">
              <a:rPr lang="en-GB" altLang="en-US"/>
              <a:pPr/>
              <a:t>23</a:t>
            </a:fld>
            <a:endParaRPr lang="en-GB" alt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899A09-269F-4BD4-B44B-3D24E643E912}" type="slidenum">
              <a:rPr lang="en-GB" altLang="en-US"/>
              <a:pPr/>
              <a:t>24</a:t>
            </a:fld>
            <a:endParaRPr lang="en-GB" altLang="en-US"/>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F3B3FB-1A22-4A26-86F7-48F8E342E4C6}" type="slidenum">
              <a:rPr lang="en-GB" altLang="en-US"/>
              <a:pPr/>
              <a:t>25</a:t>
            </a:fld>
            <a:endParaRPr lang="en-GB" altLang="en-US"/>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708BC0-09E3-43C1-9C8F-4C2C4DC079F9}" type="slidenum">
              <a:rPr lang="en-GB" altLang="en-US"/>
              <a:pPr/>
              <a:t>26</a:t>
            </a:fld>
            <a:endParaRPr lang="en-GB" altLang="en-US"/>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8D03D6-C380-4306-B28D-A2F8DFFBE613}" type="slidenum">
              <a:rPr lang="en-GB" altLang="en-US"/>
              <a:pPr/>
              <a:t>28</a:t>
            </a:fld>
            <a:endParaRPr lang="en-GB" altLang="en-US"/>
          </a:p>
        </p:txBody>
      </p:sp>
      <p:sp>
        <p:nvSpPr>
          <p:cNvPr id="133122" name="Rectangle 2"/>
          <p:cNvSpPr>
            <a:spLocks noGrp="1" noRot="1" noChangeAspect="1" noChangeArrowheads="1" noTextEdit="1"/>
          </p:cNvSpPr>
          <p:nvPr>
            <p:ph type="sldImg"/>
          </p:nvPr>
        </p:nvSpPr>
        <p:spPr>
          <a:ln/>
        </p:spPr>
      </p:sp>
      <p:sp>
        <p:nvSpPr>
          <p:cNvPr id="13312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48BE60-1B43-4B0D-98D8-78A16FA8DE08}" type="slidenum">
              <a:rPr lang="en-GB" altLang="en-US"/>
              <a:pPr/>
              <a:t>29</a:t>
            </a:fld>
            <a:endParaRPr lang="en-GB" altLang="en-US"/>
          </a:p>
        </p:txBody>
      </p:sp>
      <p:sp>
        <p:nvSpPr>
          <p:cNvPr id="102402" name="Rectangle 2"/>
          <p:cNvSpPr>
            <a:spLocks noGrp="1" noRot="1" noChangeAspect="1" noChangeArrowheads="1" noTextEdit="1"/>
          </p:cNvSpPr>
          <p:nvPr>
            <p:ph type="sldImg"/>
          </p:nvPr>
        </p:nvSpPr>
        <p:spPr>
          <a:xfrm>
            <a:off x="363538" y="684213"/>
            <a:ext cx="6096000" cy="3429000"/>
          </a:xfrm>
          <a:ln/>
        </p:spPr>
      </p:sp>
      <p:sp>
        <p:nvSpPr>
          <p:cNvPr id="1024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59A896-34F5-4CE2-806D-413B6708C8D3}" type="slidenum">
              <a:rPr lang="en-GB" altLang="en-US"/>
              <a:pPr/>
              <a:t>30</a:t>
            </a:fld>
            <a:endParaRPr lang="en-GB" altLang="en-US"/>
          </a:p>
        </p:txBody>
      </p:sp>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7D4C5A-B6FC-4A49-964F-1F5FF64CD5B1}" type="slidenum">
              <a:rPr lang="en-GB" altLang="en-US"/>
              <a:pPr/>
              <a:t>31</a:t>
            </a:fld>
            <a:endParaRPr lang="en-GB" altLang="en-US"/>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AFF430-6E4B-4EA5-B8D3-5EB29A1D5384}" type="slidenum">
              <a:rPr lang="en-GB" altLang="en-US"/>
              <a:pPr/>
              <a:t>32</a:t>
            </a:fld>
            <a:endParaRPr lang="en-GB" altLang="en-US"/>
          </a:p>
        </p:txBody>
      </p:sp>
      <p:sp>
        <p:nvSpPr>
          <p:cNvPr id="136194" name="Rectangle 2"/>
          <p:cNvSpPr>
            <a:spLocks noGrp="1" noRot="1" noChangeAspect="1" noChangeArrowheads="1" noTextEdit="1"/>
          </p:cNvSpPr>
          <p:nvPr>
            <p:ph type="sldImg"/>
          </p:nvPr>
        </p:nvSpPr>
        <p:spPr>
          <a:ln/>
        </p:spPr>
      </p:sp>
      <p:sp>
        <p:nvSpPr>
          <p:cNvPr id="13619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08ACA0-738F-4366-9EAB-0F022E1B6D39}" type="slidenum">
              <a:rPr lang="en-GB" altLang="en-US"/>
              <a:pPr/>
              <a:t>33</a:t>
            </a:fld>
            <a:endParaRPr lang="en-GB" altLang="en-US"/>
          </a:p>
        </p:txBody>
      </p:sp>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DCF448-4D33-4352-BF8D-879083225B39}" type="slidenum">
              <a:rPr lang="en-GB" altLang="en-US"/>
              <a:pPr/>
              <a:t>34</a:t>
            </a:fld>
            <a:endParaRPr lang="en-GB" altLang="en-US"/>
          </a:p>
        </p:txBody>
      </p:sp>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E2D0AB-6F1C-41B7-8484-E682436E088C}" type="slidenum">
              <a:rPr lang="en-GB" altLang="en-US"/>
              <a:pPr/>
              <a:t>35</a:t>
            </a:fld>
            <a:endParaRPr lang="en-GB" altLang="en-US"/>
          </a:p>
        </p:txBody>
      </p:sp>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52B441-9FCE-4BB1-85BB-0782E69309D9}" type="slidenum">
              <a:rPr lang="en-GB" altLang="en-US"/>
              <a:pPr/>
              <a:t>36</a:t>
            </a:fld>
            <a:endParaRPr lang="en-GB" altLang="en-US"/>
          </a:p>
        </p:txBody>
      </p:sp>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6E8597-81E0-4874-9ED1-4F427A24BB0D}" type="slidenum">
              <a:rPr lang="en-GB" altLang="en-US"/>
              <a:pPr/>
              <a:t>37</a:t>
            </a:fld>
            <a:endParaRPr lang="en-GB" alt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BD9597E-D79B-4E90-9171-B1B66038F9B1}" type="slidenum">
              <a:rPr lang="en-GB" altLang="en-US"/>
              <a:pPr/>
              <a:t>38</a:t>
            </a:fld>
            <a:endParaRPr lang="en-GB" altLang="en-US"/>
          </a:p>
        </p:txBody>
      </p:sp>
      <p:sp>
        <p:nvSpPr>
          <p:cNvPr id="139266" name="Rectangle 2"/>
          <p:cNvSpPr>
            <a:spLocks noGrp="1" noRot="1" noChangeAspect="1" noChangeArrowheads="1" noTextEdit="1"/>
          </p:cNvSpPr>
          <p:nvPr>
            <p:ph type="sldImg"/>
          </p:nvPr>
        </p:nvSpPr>
        <p:spPr>
          <a:ln/>
        </p:spPr>
      </p:sp>
      <p:sp>
        <p:nvSpPr>
          <p:cNvPr id="1392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2DC64D-8C41-47DE-BA4D-6AEB310208E2}" type="slidenum">
              <a:rPr lang="en-GB" altLang="en-US"/>
              <a:pPr/>
              <a:t>39</a:t>
            </a:fld>
            <a:endParaRPr lang="en-GB" altLang="en-US"/>
          </a:p>
        </p:txBody>
      </p:sp>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0ECF2B-28D6-4829-AC1E-06EDB7E87313}" type="slidenum">
              <a:rPr lang="en-GB" altLang="en-US"/>
              <a:pPr/>
              <a:t>40</a:t>
            </a:fld>
            <a:endParaRPr lang="en-GB" altLang="en-US"/>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C21DB7-472B-43D2-A9A2-78BB84A253A5}" type="slidenum">
              <a:rPr lang="en-GB" altLang="en-US"/>
              <a:pPr/>
              <a:t>41</a:t>
            </a:fld>
            <a:endParaRPr lang="en-GB" altLang="en-US"/>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DB1960-E340-483B-AB72-C0FB5A61B474}" type="slidenum">
              <a:rPr lang="en-GB" altLang="en-US"/>
              <a:pPr/>
              <a:t>42</a:t>
            </a:fld>
            <a:endParaRPr lang="en-GB" altLang="en-US"/>
          </a:p>
        </p:txBody>
      </p:sp>
      <p:sp>
        <p:nvSpPr>
          <p:cNvPr id="143362" name="Rectangle 2"/>
          <p:cNvSpPr>
            <a:spLocks noGrp="1" noRot="1" noChangeAspect="1" noChangeArrowheads="1" noTextEdit="1"/>
          </p:cNvSpPr>
          <p:nvPr>
            <p:ph type="sldImg"/>
          </p:nvPr>
        </p:nvSpPr>
        <p:spPr>
          <a:ln/>
        </p:spPr>
      </p:sp>
      <p:sp>
        <p:nvSpPr>
          <p:cNvPr id="143363"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05/02/2025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05/02/2025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05/02/2025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05/02/2025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05/02/2025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05/02/2025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05/02/2025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05/02/2025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05/02/2025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05/02/2025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05/02/2025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242485" y="96839"/>
            <a:ext cx="9544049" cy="1412875"/>
          </a:xfrm>
        </p:spPr>
        <p:txBody>
          <a:bodyPr/>
          <a:lstStyle/>
          <a:p>
            <a:r>
              <a:rPr lang="en-US"/>
              <a:t>Click to edit Master title style</a:t>
            </a:r>
            <a:endParaRPr lang="en-GB"/>
          </a:p>
        </p:txBody>
      </p:sp>
      <p:sp>
        <p:nvSpPr>
          <p:cNvPr id="3" name="SmartArt Placeholder 2"/>
          <p:cNvSpPr>
            <a:spLocks noGrp="1"/>
          </p:cNvSpPr>
          <p:nvPr>
            <p:ph type="dgm" idx="1"/>
          </p:nvPr>
        </p:nvSpPr>
        <p:spPr>
          <a:xfrm>
            <a:off x="1265768" y="1981200"/>
            <a:ext cx="10215033" cy="4114800"/>
          </a:xfrm>
        </p:spPr>
        <p:txBody>
          <a:bodyPr/>
          <a:lstStyle/>
          <a:p>
            <a:endParaRPr lang="en-GB"/>
          </a:p>
        </p:txBody>
      </p:sp>
      <p:sp>
        <p:nvSpPr>
          <p:cNvPr id="4" name="Date Placeholder 3"/>
          <p:cNvSpPr>
            <a:spLocks noGrp="1"/>
          </p:cNvSpPr>
          <p:nvPr>
            <p:ph type="dt" sz="half" idx="10"/>
          </p:nvPr>
        </p:nvSpPr>
        <p:spPr>
          <a:xfrm>
            <a:off x="1261533" y="6248400"/>
            <a:ext cx="2540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4470400" y="6248400"/>
            <a:ext cx="3860800" cy="457200"/>
          </a:xfrm>
        </p:spPr>
        <p:txBody>
          <a:bodyPr/>
          <a:lstStyle>
            <a:lvl1pPr>
              <a:defRPr/>
            </a:lvl1pPr>
          </a:lstStyle>
          <a:p>
            <a:endParaRPr lang="en-GB" altLang="en-US"/>
          </a:p>
        </p:txBody>
      </p:sp>
      <p:sp>
        <p:nvSpPr>
          <p:cNvPr id="6" name="Slide Number Placeholder 5"/>
          <p:cNvSpPr>
            <a:spLocks noGrp="1"/>
          </p:cNvSpPr>
          <p:nvPr>
            <p:ph type="sldNum" sz="quarter" idx="12"/>
          </p:nvPr>
        </p:nvSpPr>
        <p:spPr>
          <a:xfrm>
            <a:off x="8940800" y="6248400"/>
            <a:ext cx="2540000" cy="457200"/>
          </a:xfrm>
        </p:spPr>
        <p:txBody>
          <a:bodyPr/>
          <a:lstStyle>
            <a:lvl1pPr>
              <a:defRPr/>
            </a:lvl1pPr>
          </a:lstStyle>
          <a:p>
            <a:fld id="{C664231A-51D2-440D-9ECE-080270A855D8}" type="slidenum">
              <a:rPr lang="en-GB" altLang="en-US"/>
              <a:pPr/>
              <a:t>‹#›</a:t>
            </a:fld>
            <a:endParaRPr lang="en-GB" altLang="en-US"/>
          </a:p>
        </p:txBody>
      </p:sp>
    </p:spTree>
    <p:extLst>
      <p:ext uri="{BB962C8B-B14F-4D97-AF65-F5344CB8AC3E}">
        <p14:creationId xmlns:p14="http://schemas.microsoft.com/office/powerpoint/2010/main" val="2220929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2/5/2025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352080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2/5/2025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17902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2/5/2025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585322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2/5/2025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006333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2/5/2025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204993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2/5/2025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031630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2/5/2025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344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2/5/2025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552333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2/5/2025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81794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2/5/2025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37089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2/5/2025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460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05/02/2025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88862428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516427" y="1692491"/>
            <a:ext cx="9422296" cy="3947255"/>
          </a:xfrm>
        </p:spPr>
        <p:txBody>
          <a:bodyPr>
            <a:normAutofit/>
          </a:bodyPr>
          <a:lstStyle/>
          <a:p>
            <a:r>
              <a:rPr lang="en-GB" altLang="en-US" b="1" dirty="0"/>
              <a:t>ECYW4004: Counselling Skills, Mindfulness and Therapeutic Practice</a:t>
            </a:r>
          </a:p>
          <a:p>
            <a:endParaRPr lang="en-GB" altLang="en-US" b="1" dirty="0"/>
          </a:p>
          <a:p>
            <a:r>
              <a:rPr lang="en-GB" altLang="en-US" b="1" dirty="0"/>
              <a:t>Working with Individuals</a:t>
            </a:r>
          </a:p>
        </p:txBody>
      </p:sp>
    </p:spTree>
    <p:extLst>
      <p:ext uri="{BB962C8B-B14F-4D97-AF65-F5344CB8AC3E}">
        <p14:creationId xmlns:p14="http://schemas.microsoft.com/office/powerpoint/2010/main" val="3204719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b="1"/>
              <a:t>Introduction</a:t>
            </a:r>
          </a:p>
        </p:txBody>
      </p:sp>
      <p:sp>
        <p:nvSpPr>
          <p:cNvPr id="36867" name="Rectangle 3"/>
          <p:cNvSpPr>
            <a:spLocks noGrp="1" noChangeArrowheads="1"/>
          </p:cNvSpPr>
          <p:nvPr>
            <p:ph idx="1"/>
          </p:nvPr>
        </p:nvSpPr>
        <p:spPr/>
        <p:txBody>
          <a:bodyPr/>
          <a:lstStyle/>
          <a:p>
            <a:r>
              <a:rPr lang="en-GB" altLang="en-US" dirty="0"/>
              <a:t>Interpersonal and Counselling Skills</a:t>
            </a:r>
          </a:p>
          <a:p>
            <a:r>
              <a:rPr lang="en-GB" altLang="en-US" dirty="0"/>
              <a:t>Working with individuals</a:t>
            </a:r>
          </a:p>
          <a:p>
            <a:pPr lvl="2"/>
            <a:r>
              <a:rPr lang="en-GB" altLang="en-US" dirty="0"/>
              <a:t>Unleashing your communication skills</a:t>
            </a:r>
          </a:p>
          <a:p>
            <a:pPr lvl="2"/>
            <a:r>
              <a:rPr lang="en-GB" altLang="en-US" dirty="0"/>
              <a:t>Group Discussion</a:t>
            </a:r>
          </a:p>
          <a:p>
            <a:pPr lvl="2"/>
            <a:r>
              <a:rPr lang="en-GB" altLang="en-US" dirty="0"/>
              <a:t>Identifying Theories</a:t>
            </a:r>
          </a:p>
          <a:p>
            <a:pPr lvl="2"/>
            <a:r>
              <a:rPr lang="en-GB" altLang="en-US" dirty="0"/>
              <a:t>Exploration of the Skills required</a:t>
            </a:r>
          </a:p>
          <a:p>
            <a:pPr lvl="2"/>
            <a:r>
              <a:rPr lang="en-GB" altLang="en-US" dirty="0"/>
              <a:t>Practical Exercises </a:t>
            </a:r>
          </a:p>
        </p:txBody>
      </p:sp>
    </p:spTree>
    <p:extLst>
      <p:ext uri="{BB962C8B-B14F-4D97-AF65-F5344CB8AC3E}">
        <p14:creationId xmlns:p14="http://schemas.microsoft.com/office/powerpoint/2010/main" val="976564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skills exercise…</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23369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4"/>
          <p:cNvSpPr>
            <a:spLocks noGrp="1" noChangeArrowheads="1"/>
          </p:cNvSpPr>
          <p:nvPr>
            <p:ph type="title"/>
          </p:nvPr>
        </p:nvSpPr>
        <p:spPr/>
        <p:txBody>
          <a:bodyPr/>
          <a:lstStyle/>
          <a:p>
            <a:r>
              <a:rPr lang="en-GB" altLang="en-US" b="1" dirty="0"/>
              <a:t>Similarities? </a:t>
            </a:r>
          </a:p>
        </p:txBody>
      </p:sp>
      <p:sp>
        <p:nvSpPr>
          <p:cNvPr id="40965" name="Rectangle 5"/>
          <p:cNvSpPr>
            <a:spLocks noGrp="1" noChangeArrowheads="1"/>
          </p:cNvSpPr>
          <p:nvPr>
            <p:ph sz="half" idx="1"/>
          </p:nvPr>
        </p:nvSpPr>
        <p:spPr/>
        <p:txBody>
          <a:bodyPr/>
          <a:lstStyle/>
          <a:p>
            <a:r>
              <a:rPr lang="en-GB" altLang="en-US"/>
              <a:t>Interpersonal Skills </a:t>
            </a:r>
          </a:p>
        </p:txBody>
      </p:sp>
      <p:sp>
        <p:nvSpPr>
          <p:cNvPr id="40966" name="Rectangle 6"/>
          <p:cNvSpPr>
            <a:spLocks noGrp="1" noChangeArrowheads="1"/>
          </p:cNvSpPr>
          <p:nvPr>
            <p:ph sz="half" idx="2"/>
          </p:nvPr>
        </p:nvSpPr>
        <p:spPr/>
        <p:txBody>
          <a:bodyPr/>
          <a:lstStyle/>
          <a:p>
            <a:r>
              <a:rPr lang="en-GB" altLang="en-US"/>
              <a:t>Counselling Skills</a:t>
            </a:r>
          </a:p>
        </p:txBody>
      </p:sp>
    </p:spTree>
    <p:extLst>
      <p:ext uri="{BB962C8B-B14F-4D97-AF65-F5344CB8AC3E}">
        <p14:creationId xmlns:p14="http://schemas.microsoft.com/office/powerpoint/2010/main" val="1012745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a:bodyPr>
          <a:lstStyle/>
          <a:p>
            <a:r>
              <a:rPr lang="en-GB" altLang="en-US" sz="3200" b="1"/>
              <a:t>Similarities between Interpersonal Skills and Counselling Skills</a:t>
            </a:r>
          </a:p>
        </p:txBody>
      </p:sp>
      <p:sp>
        <p:nvSpPr>
          <p:cNvPr id="43011" name="Rectangle 3"/>
          <p:cNvSpPr>
            <a:spLocks noGrp="1" noChangeArrowheads="1"/>
          </p:cNvSpPr>
          <p:nvPr>
            <p:ph idx="1"/>
          </p:nvPr>
        </p:nvSpPr>
        <p:spPr/>
        <p:txBody>
          <a:bodyPr/>
          <a:lstStyle/>
          <a:p>
            <a:endParaRPr lang="en-GB" altLang="en-US" dirty="0"/>
          </a:p>
          <a:p>
            <a:pPr lvl="1"/>
            <a:r>
              <a:rPr lang="en-GB" altLang="en-US" dirty="0"/>
              <a:t>Empathy</a:t>
            </a:r>
          </a:p>
          <a:p>
            <a:pPr lvl="1"/>
            <a:r>
              <a:rPr lang="en-GB" altLang="en-US" dirty="0"/>
              <a:t>Communication</a:t>
            </a:r>
          </a:p>
          <a:p>
            <a:pPr lvl="1"/>
            <a:r>
              <a:rPr lang="en-GB" altLang="en-US" dirty="0"/>
              <a:t>Respect</a:t>
            </a:r>
          </a:p>
          <a:p>
            <a:pPr lvl="1"/>
            <a:r>
              <a:rPr lang="en-GB" altLang="en-US" dirty="0"/>
              <a:t>Being Genuine </a:t>
            </a:r>
          </a:p>
          <a:p>
            <a:pPr lvl="1"/>
            <a:r>
              <a:rPr lang="en-GB" altLang="en-US" dirty="0"/>
              <a:t>Understanding yourself</a:t>
            </a:r>
          </a:p>
          <a:p>
            <a:pPr lvl="1"/>
            <a:r>
              <a:rPr lang="en-GB" altLang="en-US" dirty="0"/>
              <a:t>Understanding your values</a:t>
            </a:r>
          </a:p>
          <a:p>
            <a:pPr marL="274320" lvl="1" indent="0">
              <a:buNone/>
            </a:pPr>
            <a:endParaRPr lang="en-GB" altLang="en-US" dirty="0"/>
          </a:p>
          <a:p>
            <a:pPr lvl="1"/>
            <a:endParaRPr lang="en-GB" altLang="en-US" dirty="0"/>
          </a:p>
        </p:txBody>
      </p:sp>
    </p:spTree>
    <p:extLst>
      <p:ext uri="{BB962C8B-B14F-4D97-AF65-F5344CB8AC3E}">
        <p14:creationId xmlns:p14="http://schemas.microsoft.com/office/powerpoint/2010/main" val="3238608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ltLang="en-US" sz="3200" b="1"/>
              <a:t>Counselling Skills not Counselling</a:t>
            </a:r>
          </a:p>
        </p:txBody>
      </p:sp>
      <p:sp>
        <p:nvSpPr>
          <p:cNvPr id="46083" name="Rectangle 3"/>
          <p:cNvSpPr>
            <a:spLocks noGrp="1" noChangeArrowheads="1"/>
          </p:cNvSpPr>
          <p:nvPr>
            <p:ph idx="1"/>
          </p:nvPr>
        </p:nvSpPr>
        <p:spPr/>
        <p:txBody>
          <a:bodyPr/>
          <a:lstStyle/>
          <a:p>
            <a:pPr lvl="1">
              <a:lnSpc>
                <a:spcPct val="90000"/>
              </a:lnSpc>
            </a:pPr>
            <a:r>
              <a:rPr lang="en-GB" altLang="en-US" dirty="0"/>
              <a:t>Counselling skills can be used by anyone either as a separate set of techniques, or as a set of skills either integrated with, or alongside, an already well established set of professional ‘people’ skills</a:t>
            </a:r>
          </a:p>
          <a:p>
            <a:pPr lvl="1">
              <a:lnSpc>
                <a:spcPct val="90000"/>
              </a:lnSpc>
              <a:buFont typeface="Wingdings" pitchFamily="2" charset="2"/>
              <a:buNone/>
            </a:pPr>
            <a:endParaRPr lang="en-GB" altLang="en-US" dirty="0"/>
          </a:p>
          <a:p>
            <a:pPr lvl="1">
              <a:lnSpc>
                <a:spcPct val="90000"/>
              </a:lnSpc>
            </a:pPr>
            <a:endParaRPr lang="en-GB" altLang="en-US" dirty="0"/>
          </a:p>
          <a:p>
            <a:pPr lvl="1">
              <a:lnSpc>
                <a:spcPct val="90000"/>
              </a:lnSpc>
            </a:pPr>
            <a:endParaRPr lang="en-GB" altLang="en-US" dirty="0"/>
          </a:p>
          <a:p>
            <a:pPr lvl="1" algn="r">
              <a:lnSpc>
                <a:spcPct val="90000"/>
              </a:lnSpc>
              <a:buFont typeface="Wingdings" pitchFamily="2" charset="2"/>
              <a:buNone/>
            </a:pPr>
            <a:r>
              <a:rPr lang="en-GB" altLang="en-US" dirty="0"/>
              <a:t>(Sanders, 2004, p. 9)</a:t>
            </a:r>
          </a:p>
        </p:txBody>
      </p:sp>
    </p:spTree>
    <p:extLst>
      <p:ext uri="{BB962C8B-B14F-4D97-AF65-F5344CB8AC3E}">
        <p14:creationId xmlns:p14="http://schemas.microsoft.com/office/powerpoint/2010/main" val="1900075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b="1"/>
              <a:t>Whole Group Task</a:t>
            </a:r>
          </a:p>
        </p:txBody>
      </p:sp>
      <p:sp>
        <p:nvSpPr>
          <p:cNvPr id="37891" name="Rectangle 3"/>
          <p:cNvSpPr>
            <a:spLocks noGrp="1" noChangeArrowheads="1"/>
          </p:cNvSpPr>
          <p:nvPr>
            <p:ph idx="1"/>
          </p:nvPr>
        </p:nvSpPr>
        <p:spPr/>
        <p:txBody>
          <a:bodyPr/>
          <a:lstStyle/>
          <a:p>
            <a:r>
              <a:rPr lang="en-GB" altLang="en-US"/>
              <a:t>Provide examples of when youth workers utilise interpersonal and counselling skills when working with individuals.</a:t>
            </a:r>
          </a:p>
          <a:p>
            <a:pPr>
              <a:buFont typeface="Wingdings" pitchFamily="2" charset="2"/>
              <a:buNone/>
            </a:pPr>
            <a:endParaRPr lang="en-GB" altLang="en-US"/>
          </a:p>
        </p:txBody>
      </p:sp>
    </p:spTree>
    <p:extLst>
      <p:ext uri="{BB962C8B-B14F-4D97-AF65-F5344CB8AC3E}">
        <p14:creationId xmlns:p14="http://schemas.microsoft.com/office/powerpoint/2010/main" val="3440458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b="1"/>
              <a:t>Examples</a:t>
            </a:r>
          </a:p>
        </p:txBody>
      </p:sp>
      <p:sp>
        <p:nvSpPr>
          <p:cNvPr id="38915" name="Rectangle 3"/>
          <p:cNvSpPr>
            <a:spLocks noGrp="1" noChangeArrowheads="1"/>
          </p:cNvSpPr>
          <p:nvPr>
            <p:ph idx="1"/>
          </p:nvPr>
        </p:nvSpPr>
        <p:spPr/>
        <p:txBody>
          <a:bodyPr>
            <a:normAutofit/>
          </a:bodyPr>
          <a:lstStyle/>
          <a:p>
            <a:r>
              <a:rPr lang="en-GB" altLang="en-US" dirty="0"/>
              <a:t>School Based Youth Work</a:t>
            </a:r>
          </a:p>
          <a:p>
            <a:r>
              <a:rPr lang="en-GB" altLang="en-US" dirty="0"/>
              <a:t>One-to-ones</a:t>
            </a:r>
          </a:p>
          <a:p>
            <a:r>
              <a:rPr lang="en-GB" altLang="en-US" dirty="0"/>
              <a:t>Outreach/Detached</a:t>
            </a:r>
          </a:p>
          <a:p>
            <a:r>
              <a:rPr lang="en-GB" altLang="en-US" dirty="0"/>
              <a:t>Centre Based</a:t>
            </a:r>
          </a:p>
          <a:p>
            <a:r>
              <a:rPr lang="en-GB" altLang="en-US" dirty="0"/>
              <a:t>Drop in sessions</a:t>
            </a:r>
          </a:p>
          <a:p>
            <a:r>
              <a:rPr lang="en-GB" altLang="en-US" dirty="0"/>
              <a:t>During Activities</a:t>
            </a:r>
          </a:p>
          <a:p>
            <a:r>
              <a:rPr lang="en-GB" altLang="en-US" dirty="0"/>
              <a:t>Wherever Young People are!</a:t>
            </a:r>
          </a:p>
          <a:p>
            <a:endParaRPr lang="en-GB" altLang="en-US" dirty="0"/>
          </a:p>
        </p:txBody>
      </p:sp>
    </p:spTree>
    <p:extLst>
      <p:ext uri="{BB962C8B-B14F-4D97-AF65-F5344CB8AC3E}">
        <p14:creationId xmlns:p14="http://schemas.microsoft.com/office/powerpoint/2010/main" val="3502407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b="1"/>
              <a:t>Boundaries</a:t>
            </a:r>
          </a:p>
        </p:txBody>
      </p:sp>
      <p:sp>
        <p:nvSpPr>
          <p:cNvPr id="39939" name="Rectangle 3"/>
          <p:cNvSpPr>
            <a:spLocks noGrp="1" noChangeArrowheads="1"/>
          </p:cNvSpPr>
          <p:nvPr>
            <p:ph idx="1"/>
          </p:nvPr>
        </p:nvSpPr>
        <p:spPr/>
        <p:txBody>
          <a:bodyPr>
            <a:normAutofit/>
          </a:bodyPr>
          <a:lstStyle/>
          <a:p>
            <a:pPr>
              <a:lnSpc>
                <a:spcPct val="80000"/>
              </a:lnSpc>
            </a:pPr>
            <a:r>
              <a:rPr lang="en-GB" altLang="en-US" dirty="0"/>
              <a:t>Essential boundaries of counselling are:</a:t>
            </a:r>
          </a:p>
          <a:p>
            <a:pPr lvl="1">
              <a:lnSpc>
                <a:spcPct val="80000"/>
              </a:lnSpc>
            </a:pPr>
            <a:r>
              <a:rPr lang="en-GB" altLang="en-US" dirty="0"/>
              <a:t>that it is practised by someone designated as a counsellor;</a:t>
            </a:r>
          </a:p>
          <a:p>
            <a:pPr lvl="1">
              <a:lnSpc>
                <a:spcPct val="80000"/>
              </a:lnSpc>
            </a:pPr>
            <a:r>
              <a:rPr lang="en-GB" altLang="en-US" dirty="0"/>
              <a:t>that the counsellor be appropriately trained to be able to practise to an acceptable standard;</a:t>
            </a:r>
          </a:p>
          <a:p>
            <a:pPr lvl="1">
              <a:lnSpc>
                <a:spcPct val="80000"/>
              </a:lnSpc>
            </a:pPr>
            <a:r>
              <a:rPr lang="en-GB" altLang="en-US" dirty="0"/>
              <a:t>that the counsellor abides by a code of ethics and practice;</a:t>
            </a:r>
          </a:p>
          <a:p>
            <a:pPr lvl="1">
              <a:lnSpc>
                <a:spcPct val="80000"/>
              </a:lnSpc>
            </a:pPr>
            <a:r>
              <a:rPr lang="en-GB" altLang="en-US" dirty="0"/>
              <a:t>that the client knows that the service being offered by the counsellor is counselling. </a:t>
            </a:r>
          </a:p>
          <a:p>
            <a:pPr lvl="1">
              <a:lnSpc>
                <a:spcPct val="80000"/>
              </a:lnSpc>
            </a:pPr>
            <a:endParaRPr lang="en-GB" altLang="en-US" dirty="0"/>
          </a:p>
          <a:p>
            <a:pPr lvl="1" algn="r">
              <a:lnSpc>
                <a:spcPct val="80000"/>
              </a:lnSpc>
              <a:buFont typeface="Wingdings" pitchFamily="2" charset="2"/>
              <a:buNone/>
            </a:pPr>
            <a:r>
              <a:rPr lang="en-GB" altLang="en-US" dirty="0"/>
              <a:t>(Sanders, 2004, p. 10)</a:t>
            </a:r>
          </a:p>
          <a:p>
            <a:pPr lvl="1" algn="r">
              <a:lnSpc>
                <a:spcPct val="80000"/>
              </a:lnSpc>
              <a:buFont typeface="Wingdings" pitchFamily="2" charset="2"/>
              <a:buNone/>
            </a:pPr>
            <a:endParaRPr lang="en-GB" altLang="en-US" dirty="0"/>
          </a:p>
          <a:p>
            <a:pPr>
              <a:lnSpc>
                <a:spcPct val="80000"/>
              </a:lnSpc>
            </a:pPr>
            <a:endParaRPr lang="en-GB" altLang="en-US" dirty="0"/>
          </a:p>
        </p:txBody>
      </p:sp>
    </p:spTree>
    <p:extLst>
      <p:ext uri="{BB962C8B-B14F-4D97-AF65-F5344CB8AC3E}">
        <p14:creationId xmlns:p14="http://schemas.microsoft.com/office/powerpoint/2010/main" val="3769349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b="1"/>
              <a:t>Key Differences</a:t>
            </a:r>
          </a:p>
        </p:txBody>
      </p:sp>
      <p:sp>
        <p:nvSpPr>
          <p:cNvPr id="52227" name="Rectangle 3"/>
          <p:cNvSpPr>
            <a:spLocks noGrp="1" noChangeArrowheads="1"/>
          </p:cNvSpPr>
          <p:nvPr>
            <p:ph idx="1"/>
          </p:nvPr>
        </p:nvSpPr>
        <p:spPr/>
        <p:txBody>
          <a:bodyPr>
            <a:normAutofit/>
          </a:bodyPr>
          <a:lstStyle/>
          <a:p>
            <a:pPr>
              <a:lnSpc>
                <a:spcPct val="90000"/>
              </a:lnSpc>
            </a:pPr>
            <a:r>
              <a:rPr lang="en-GB" altLang="en-US" dirty="0"/>
              <a:t>According to Sanders (2002, p. 10) one of the key differences between counselling and using counselling skills is that the counsellor is bound by a code of ethics and practice, and carries a set of professional responsibilities. </a:t>
            </a:r>
          </a:p>
          <a:p>
            <a:pPr>
              <a:lnSpc>
                <a:spcPct val="90000"/>
              </a:lnSpc>
            </a:pPr>
            <a:r>
              <a:rPr lang="en-GB" altLang="en-US" dirty="0"/>
              <a:t>When using counselling skills, you are also governed by another set of ethical principles and professional responsibilities, e.g. nursing, teaching or </a:t>
            </a:r>
            <a:r>
              <a:rPr lang="en-GB" altLang="en-US" u="sng" dirty="0"/>
              <a:t>Youth Work. </a:t>
            </a:r>
            <a:endParaRPr lang="en-GB" altLang="en-US" dirty="0"/>
          </a:p>
        </p:txBody>
      </p:sp>
    </p:spTree>
    <p:extLst>
      <p:ext uri="{BB962C8B-B14F-4D97-AF65-F5344CB8AC3E}">
        <p14:creationId xmlns:p14="http://schemas.microsoft.com/office/powerpoint/2010/main" val="3461229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ltLang="en-US" sz="3600" b="1"/>
              <a:t>The essential qualities of the relationship are:</a:t>
            </a:r>
          </a:p>
        </p:txBody>
      </p:sp>
      <p:sp>
        <p:nvSpPr>
          <p:cNvPr id="53251" name="Rectangle 3"/>
          <p:cNvSpPr>
            <a:spLocks noGrp="1" noChangeArrowheads="1"/>
          </p:cNvSpPr>
          <p:nvPr>
            <p:ph idx="1"/>
          </p:nvPr>
        </p:nvSpPr>
        <p:spPr/>
        <p:txBody>
          <a:bodyPr>
            <a:normAutofit/>
          </a:bodyPr>
          <a:lstStyle/>
          <a:p>
            <a:pPr>
              <a:lnSpc>
                <a:spcPct val="90000"/>
              </a:lnSpc>
            </a:pPr>
            <a:r>
              <a:rPr lang="en-GB" altLang="en-US" sz="2400" dirty="0"/>
              <a:t>That the counsellor shows deep respect for the client.</a:t>
            </a:r>
          </a:p>
          <a:p>
            <a:pPr>
              <a:lnSpc>
                <a:spcPct val="90000"/>
              </a:lnSpc>
            </a:pPr>
            <a:r>
              <a:rPr lang="en-GB" altLang="en-US" sz="2400" dirty="0"/>
              <a:t>The counsellor and client will agree on what the relationship will set out to achieve and how it will seek to achieve it.</a:t>
            </a:r>
          </a:p>
          <a:p>
            <a:pPr>
              <a:lnSpc>
                <a:spcPct val="90000"/>
              </a:lnSpc>
            </a:pPr>
            <a:r>
              <a:rPr lang="en-GB" altLang="en-US" sz="2400" dirty="0"/>
              <a:t>The client will feel safe enough to be challenged.</a:t>
            </a:r>
          </a:p>
          <a:p>
            <a:pPr>
              <a:lnSpc>
                <a:spcPct val="90000"/>
              </a:lnSpc>
            </a:pPr>
            <a:r>
              <a:rPr lang="en-GB" altLang="en-US" sz="2400" dirty="0"/>
              <a:t>That the client will feel valued as a person.</a:t>
            </a:r>
          </a:p>
          <a:p>
            <a:pPr>
              <a:lnSpc>
                <a:spcPct val="90000"/>
              </a:lnSpc>
            </a:pPr>
            <a:r>
              <a:rPr lang="en-GB" altLang="en-US" sz="2400" dirty="0"/>
              <a:t>The counsellor does not judge the client.</a:t>
            </a:r>
          </a:p>
          <a:p>
            <a:pPr>
              <a:lnSpc>
                <a:spcPct val="90000"/>
              </a:lnSpc>
              <a:buFont typeface="Wingdings" pitchFamily="2" charset="2"/>
              <a:buNone/>
            </a:pPr>
            <a:r>
              <a:rPr lang="en-GB" altLang="en-US" sz="2400" dirty="0"/>
              <a:t>					(Sanders, 2004, p. 10)</a:t>
            </a:r>
          </a:p>
          <a:p>
            <a:pPr>
              <a:lnSpc>
                <a:spcPct val="90000"/>
              </a:lnSpc>
              <a:buFont typeface="Wingdings" pitchFamily="2" charset="2"/>
              <a:buNone/>
            </a:pPr>
            <a:endParaRPr lang="en-GB" altLang="en-US" sz="2400" b="1" dirty="0"/>
          </a:p>
          <a:p>
            <a:pPr>
              <a:lnSpc>
                <a:spcPct val="90000"/>
              </a:lnSpc>
              <a:buFont typeface="Wingdings" pitchFamily="2" charset="2"/>
              <a:buNone/>
            </a:pPr>
            <a:r>
              <a:rPr lang="en-GB" altLang="en-US" sz="2400" b="1" dirty="0"/>
              <a:t>Any Similarities to Youth Work?</a:t>
            </a:r>
          </a:p>
          <a:p>
            <a:pPr>
              <a:lnSpc>
                <a:spcPct val="90000"/>
              </a:lnSpc>
              <a:buFont typeface="Wingdings" pitchFamily="2" charset="2"/>
              <a:buNone/>
            </a:pPr>
            <a:endParaRPr lang="en-GB" altLang="en-US" sz="2400" b="1" dirty="0"/>
          </a:p>
        </p:txBody>
      </p:sp>
    </p:spTree>
    <p:extLst>
      <p:ext uri="{BB962C8B-B14F-4D97-AF65-F5344CB8AC3E}">
        <p14:creationId xmlns:p14="http://schemas.microsoft.com/office/powerpoint/2010/main" val="3377409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br>
              <a:rPr lang="en-GB" altLang="en-US"/>
            </a:br>
            <a:r>
              <a:rPr lang="en-GB" altLang="en-US" b="1"/>
              <a:t>Why is Theory Important?</a:t>
            </a:r>
          </a:p>
        </p:txBody>
      </p:sp>
      <p:sp>
        <p:nvSpPr>
          <p:cNvPr id="51203" name="Rectangle 3"/>
          <p:cNvSpPr>
            <a:spLocks noGrp="1" noChangeArrowheads="1"/>
          </p:cNvSpPr>
          <p:nvPr>
            <p:ph idx="1"/>
          </p:nvPr>
        </p:nvSpPr>
        <p:spPr/>
        <p:txBody>
          <a:bodyPr>
            <a:normAutofit/>
          </a:bodyPr>
          <a:lstStyle/>
          <a:p>
            <a:r>
              <a:rPr lang="en-GB" altLang="en-US"/>
              <a:t>Working with young people, utilising our interpersonal and counselling skills, is a skilled and responsible activity.</a:t>
            </a:r>
          </a:p>
          <a:p>
            <a:r>
              <a:rPr lang="en-GB" altLang="en-US"/>
              <a:t>Professionals wanting to improve this capacity need to look and have an understanding of </a:t>
            </a:r>
            <a:r>
              <a:rPr lang="en-GB" altLang="en-US" u="sng"/>
              <a:t>Theories.</a:t>
            </a:r>
          </a:p>
          <a:p>
            <a:r>
              <a:rPr lang="en-GB" altLang="en-US"/>
              <a:t>This increased understanding contributes to the effectiveness of our performance. </a:t>
            </a:r>
          </a:p>
        </p:txBody>
      </p:sp>
    </p:spTree>
    <p:extLst>
      <p:ext uri="{BB962C8B-B14F-4D97-AF65-F5344CB8AC3E}">
        <p14:creationId xmlns:p14="http://schemas.microsoft.com/office/powerpoint/2010/main" val="1811758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ltLang="en-US" b="1"/>
              <a:t>The Work of Carl Rogers</a:t>
            </a:r>
          </a:p>
        </p:txBody>
      </p:sp>
      <p:sp>
        <p:nvSpPr>
          <p:cNvPr id="54275" name="Rectangle 3"/>
          <p:cNvSpPr>
            <a:spLocks noGrp="1" noChangeArrowheads="1"/>
          </p:cNvSpPr>
          <p:nvPr>
            <p:ph idx="1"/>
          </p:nvPr>
        </p:nvSpPr>
        <p:spPr/>
        <p:txBody>
          <a:bodyPr>
            <a:normAutofit/>
          </a:bodyPr>
          <a:lstStyle/>
          <a:p>
            <a:pPr>
              <a:lnSpc>
                <a:spcPct val="90000"/>
              </a:lnSpc>
            </a:pPr>
            <a:r>
              <a:rPr lang="en-GB" altLang="en-US" dirty="0"/>
              <a:t>Person-Centred Approach</a:t>
            </a:r>
          </a:p>
          <a:p>
            <a:pPr>
              <a:lnSpc>
                <a:spcPct val="90000"/>
              </a:lnSpc>
            </a:pPr>
            <a:r>
              <a:rPr lang="en-GB" altLang="en-US" dirty="0"/>
              <a:t>Client is the centre of the helping process, in the sense that helping is seen as activating the self healing process located in the client themselves.</a:t>
            </a:r>
          </a:p>
          <a:p>
            <a:pPr>
              <a:lnSpc>
                <a:spcPct val="90000"/>
              </a:lnSpc>
            </a:pPr>
            <a:r>
              <a:rPr lang="en-GB" altLang="en-US" dirty="0"/>
              <a:t>Rogers proposed that the helper or counsellor needs to provide the right conditions before the natural, positive, self-healing tendency within the client is activated or enhanced.</a:t>
            </a:r>
          </a:p>
        </p:txBody>
      </p:sp>
    </p:spTree>
    <p:extLst>
      <p:ext uri="{BB962C8B-B14F-4D97-AF65-F5344CB8AC3E}">
        <p14:creationId xmlns:p14="http://schemas.microsoft.com/office/powerpoint/2010/main" val="13302365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a:bodyPr>
          <a:lstStyle/>
          <a:p>
            <a:r>
              <a:rPr lang="en-GB" altLang="en-US" sz="3600" b="1" dirty="0"/>
              <a:t>Six conditions necessary in a helping relationship (Rogers)</a:t>
            </a:r>
          </a:p>
        </p:txBody>
      </p:sp>
      <p:sp>
        <p:nvSpPr>
          <p:cNvPr id="55299" name="Rectangle 3"/>
          <p:cNvSpPr>
            <a:spLocks noGrp="1" noChangeArrowheads="1"/>
          </p:cNvSpPr>
          <p:nvPr>
            <p:ph idx="1"/>
          </p:nvPr>
        </p:nvSpPr>
        <p:spPr/>
        <p:txBody>
          <a:bodyPr>
            <a:normAutofit/>
          </a:bodyPr>
          <a:lstStyle/>
          <a:p>
            <a:pPr>
              <a:lnSpc>
                <a:spcPct val="80000"/>
              </a:lnSpc>
            </a:pPr>
            <a:r>
              <a:rPr lang="en-GB" altLang="en-US" sz="2400" dirty="0"/>
              <a:t>The helper makes psychological contact with the person to be helped</a:t>
            </a:r>
          </a:p>
          <a:p>
            <a:pPr>
              <a:lnSpc>
                <a:spcPct val="80000"/>
              </a:lnSpc>
            </a:pPr>
            <a:r>
              <a:rPr lang="en-GB" altLang="en-US" sz="2400" dirty="0"/>
              <a:t>The client is vulnerable or anxious</a:t>
            </a:r>
          </a:p>
          <a:p>
            <a:pPr>
              <a:lnSpc>
                <a:spcPct val="80000"/>
              </a:lnSpc>
            </a:pPr>
            <a:r>
              <a:rPr lang="en-GB" altLang="en-US" sz="2400" dirty="0"/>
              <a:t>The helper is </a:t>
            </a:r>
            <a:r>
              <a:rPr lang="en-GB" altLang="en-US" sz="2400" b="1" dirty="0"/>
              <a:t>congruent</a:t>
            </a:r>
            <a:r>
              <a:rPr lang="en-GB" altLang="en-US" sz="2400" dirty="0"/>
              <a:t> or genuine</a:t>
            </a:r>
          </a:p>
          <a:p>
            <a:pPr>
              <a:lnSpc>
                <a:spcPct val="80000"/>
              </a:lnSpc>
            </a:pPr>
            <a:r>
              <a:rPr lang="en-GB" altLang="en-US" sz="2400" dirty="0"/>
              <a:t>The helper experiences </a:t>
            </a:r>
            <a:r>
              <a:rPr lang="en-GB" altLang="en-US" sz="2400" b="1" dirty="0"/>
              <a:t>unconditional positive regard</a:t>
            </a:r>
            <a:r>
              <a:rPr lang="en-GB" altLang="en-US" sz="2400" dirty="0"/>
              <a:t> or non-judgemental warmth or acceptance towards the client</a:t>
            </a:r>
          </a:p>
          <a:p>
            <a:pPr>
              <a:lnSpc>
                <a:spcPct val="80000"/>
              </a:lnSpc>
            </a:pPr>
            <a:r>
              <a:rPr lang="en-GB" altLang="en-US" sz="2400" dirty="0"/>
              <a:t>The helper experiences </a:t>
            </a:r>
            <a:r>
              <a:rPr lang="en-GB" altLang="en-US" sz="2400" b="1" dirty="0"/>
              <a:t>empathy</a:t>
            </a:r>
            <a:r>
              <a:rPr lang="en-GB" altLang="en-US" sz="2400" dirty="0"/>
              <a:t> </a:t>
            </a:r>
          </a:p>
          <a:p>
            <a:pPr>
              <a:lnSpc>
                <a:spcPct val="80000"/>
              </a:lnSpc>
            </a:pPr>
            <a:r>
              <a:rPr lang="en-GB" altLang="en-US" sz="2400" dirty="0"/>
              <a:t>The client receives empathy, UPR and genuineness of the helper.</a:t>
            </a:r>
          </a:p>
          <a:p>
            <a:pPr algn="r">
              <a:lnSpc>
                <a:spcPct val="80000"/>
              </a:lnSpc>
              <a:buFont typeface="Wingdings" pitchFamily="2" charset="2"/>
              <a:buNone/>
            </a:pPr>
            <a:r>
              <a:rPr lang="en-GB" altLang="en-US" sz="2400" dirty="0"/>
              <a:t>(Sanders, 2004, p. 66)</a:t>
            </a:r>
          </a:p>
        </p:txBody>
      </p:sp>
    </p:spTree>
    <p:extLst>
      <p:ext uri="{BB962C8B-B14F-4D97-AF65-F5344CB8AC3E}">
        <p14:creationId xmlns:p14="http://schemas.microsoft.com/office/powerpoint/2010/main" val="695369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ltLang="en-US" b="1"/>
              <a:t>Congruence</a:t>
            </a:r>
          </a:p>
        </p:txBody>
      </p:sp>
      <p:sp>
        <p:nvSpPr>
          <p:cNvPr id="58371" name="Rectangle 3"/>
          <p:cNvSpPr>
            <a:spLocks noGrp="1" noChangeArrowheads="1"/>
          </p:cNvSpPr>
          <p:nvPr>
            <p:ph idx="1"/>
          </p:nvPr>
        </p:nvSpPr>
        <p:spPr/>
        <p:txBody>
          <a:bodyPr>
            <a:normAutofit/>
          </a:bodyPr>
          <a:lstStyle/>
          <a:p>
            <a:pPr>
              <a:lnSpc>
                <a:spcPct val="90000"/>
              </a:lnSpc>
            </a:pPr>
            <a:r>
              <a:rPr lang="en-GB" altLang="en-US" sz="2400"/>
              <a:t>Congruence or Genuineness (not denying own feelings or expressing them if appropriate).</a:t>
            </a:r>
          </a:p>
          <a:p>
            <a:pPr>
              <a:lnSpc>
                <a:spcPct val="90000"/>
              </a:lnSpc>
            </a:pPr>
            <a:r>
              <a:rPr lang="en-GB" altLang="en-US" sz="2400"/>
              <a:t>An important facet of the relationship</a:t>
            </a:r>
          </a:p>
          <a:p>
            <a:pPr>
              <a:lnSpc>
                <a:spcPct val="90000"/>
              </a:lnSpc>
            </a:pPr>
            <a:r>
              <a:rPr lang="en-GB" altLang="en-US" sz="2400"/>
              <a:t>Some people will interest us more than others</a:t>
            </a:r>
          </a:p>
          <a:p>
            <a:pPr>
              <a:lnSpc>
                <a:spcPct val="90000"/>
              </a:lnSpc>
            </a:pPr>
            <a:r>
              <a:rPr lang="en-GB" altLang="en-US" sz="2400"/>
              <a:t>Commitment to involve ourselves with the other person is more important than the strength of our interest in them</a:t>
            </a:r>
          </a:p>
          <a:p>
            <a:pPr>
              <a:lnSpc>
                <a:spcPct val="90000"/>
              </a:lnSpc>
            </a:pPr>
            <a:r>
              <a:rPr lang="en-GB" altLang="en-US" sz="2400"/>
              <a:t>Relates to the counsellor’s interest in the human relationship that is developing between two people</a:t>
            </a:r>
          </a:p>
          <a:p>
            <a:pPr>
              <a:lnSpc>
                <a:spcPct val="90000"/>
              </a:lnSpc>
              <a:buFont typeface="Wingdings" pitchFamily="2" charset="2"/>
              <a:buNone/>
            </a:pPr>
            <a:endParaRPr lang="en-GB" altLang="en-US" sz="2400"/>
          </a:p>
        </p:txBody>
      </p:sp>
    </p:spTree>
    <p:extLst>
      <p:ext uri="{BB962C8B-B14F-4D97-AF65-F5344CB8AC3E}">
        <p14:creationId xmlns:p14="http://schemas.microsoft.com/office/powerpoint/2010/main" val="2576422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ltLang="en-US" b="1"/>
              <a:t>Unconditional Positive Regard</a:t>
            </a:r>
          </a:p>
        </p:txBody>
      </p:sp>
      <p:sp>
        <p:nvSpPr>
          <p:cNvPr id="56323" name="Rectangle 3"/>
          <p:cNvSpPr>
            <a:spLocks noGrp="1" noChangeArrowheads="1"/>
          </p:cNvSpPr>
          <p:nvPr>
            <p:ph idx="1"/>
          </p:nvPr>
        </p:nvSpPr>
        <p:spPr/>
        <p:txBody>
          <a:bodyPr/>
          <a:lstStyle/>
          <a:p>
            <a:pPr lvl="1"/>
            <a:r>
              <a:rPr lang="en-GB" altLang="en-US"/>
              <a:t>Prizing or accepting the client</a:t>
            </a:r>
          </a:p>
          <a:p>
            <a:pPr lvl="1"/>
            <a:r>
              <a:rPr lang="en-GB" altLang="en-US"/>
              <a:t>The client is viewed with dignity and valued as a worthwhile human being</a:t>
            </a:r>
          </a:p>
          <a:p>
            <a:pPr lvl="1"/>
            <a:r>
              <a:rPr lang="en-GB" altLang="en-US"/>
              <a:t>The counsellor respects the client, and expresses this respect by being available to them, and not judging them.</a:t>
            </a:r>
          </a:p>
          <a:p>
            <a:pPr lvl="1">
              <a:buFont typeface="Wingdings" pitchFamily="2" charset="2"/>
              <a:buNone/>
            </a:pPr>
            <a:endParaRPr lang="en-GB" altLang="en-US"/>
          </a:p>
          <a:p>
            <a:endParaRPr lang="en-GB" altLang="en-US"/>
          </a:p>
        </p:txBody>
      </p:sp>
    </p:spTree>
    <p:extLst>
      <p:ext uri="{BB962C8B-B14F-4D97-AF65-F5344CB8AC3E}">
        <p14:creationId xmlns:p14="http://schemas.microsoft.com/office/powerpoint/2010/main" val="1378181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b="1"/>
              <a:t>Empathetic Understanding</a:t>
            </a:r>
          </a:p>
        </p:txBody>
      </p:sp>
      <p:sp>
        <p:nvSpPr>
          <p:cNvPr id="59395" name="Rectangle 3"/>
          <p:cNvSpPr>
            <a:spLocks noGrp="1" noChangeArrowheads="1"/>
          </p:cNvSpPr>
          <p:nvPr>
            <p:ph idx="1"/>
          </p:nvPr>
        </p:nvSpPr>
        <p:spPr/>
        <p:txBody>
          <a:bodyPr/>
          <a:lstStyle/>
          <a:p>
            <a:r>
              <a:rPr lang="en-GB" altLang="en-US"/>
              <a:t>What might this mean??</a:t>
            </a:r>
          </a:p>
          <a:p>
            <a:endParaRPr lang="en-GB" altLang="en-US"/>
          </a:p>
        </p:txBody>
      </p:sp>
    </p:spTree>
    <p:extLst>
      <p:ext uri="{BB962C8B-B14F-4D97-AF65-F5344CB8AC3E}">
        <p14:creationId xmlns:p14="http://schemas.microsoft.com/office/powerpoint/2010/main" val="135487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ltLang="en-US" b="1"/>
              <a:t>Empathy</a:t>
            </a:r>
          </a:p>
        </p:txBody>
      </p:sp>
      <p:sp>
        <p:nvSpPr>
          <p:cNvPr id="57347" name="Rectangle 3"/>
          <p:cNvSpPr>
            <a:spLocks noGrp="1" noChangeArrowheads="1"/>
          </p:cNvSpPr>
          <p:nvPr>
            <p:ph idx="1"/>
          </p:nvPr>
        </p:nvSpPr>
        <p:spPr/>
        <p:txBody>
          <a:bodyPr>
            <a:normAutofit/>
          </a:bodyPr>
          <a:lstStyle/>
          <a:p>
            <a:pPr lvl="1">
              <a:lnSpc>
                <a:spcPct val="90000"/>
              </a:lnSpc>
            </a:pPr>
            <a:r>
              <a:rPr lang="en-GB" altLang="en-US"/>
              <a:t>Empathy: trying to see the world from someone else's point of view</a:t>
            </a:r>
          </a:p>
          <a:p>
            <a:pPr lvl="1">
              <a:lnSpc>
                <a:spcPct val="90000"/>
              </a:lnSpc>
            </a:pPr>
            <a:r>
              <a:rPr lang="en-GB" altLang="en-US"/>
              <a:t>Empathy is the ability to enter the perceptual world of the other person to see the world as they see it.  </a:t>
            </a:r>
          </a:p>
          <a:p>
            <a:pPr lvl="1">
              <a:lnSpc>
                <a:spcPct val="90000"/>
              </a:lnSpc>
            </a:pPr>
            <a:r>
              <a:rPr lang="en-GB" altLang="en-US"/>
              <a:t>It is a process of exploration of the client’s world</a:t>
            </a:r>
          </a:p>
          <a:p>
            <a:pPr lvl="1">
              <a:lnSpc>
                <a:spcPct val="90000"/>
              </a:lnSpc>
            </a:pPr>
            <a:r>
              <a:rPr lang="en-GB" altLang="en-US"/>
              <a:t>The empathetic approach is underpinned by the idea that it is the client in the end who will find their own answers to the problems</a:t>
            </a:r>
          </a:p>
          <a:p>
            <a:pPr lvl="1">
              <a:lnSpc>
                <a:spcPct val="90000"/>
              </a:lnSpc>
            </a:pPr>
            <a:r>
              <a:rPr lang="en-GB" altLang="en-US"/>
              <a:t>There are limitations to  the degree the counsellor can empathise with the client</a:t>
            </a:r>
          </a:p>
          <a:p>
            <a:pPr>
              <a:lnSpc>
                <a:spcPct val="90000"/>
              </a:lnSpc>
            </a:pPr>
            <a:endParaRPr lang="en-GB" altLang="en-US"/>
          </a:p>
        </p:txBody>
      </p:sp>
    </p:spTree>
    <p:extLst>
      <p:ext uri="{BB962C8B-B14F-4D97-AF65-F5344CB8AC3E}">
        <p14:creationId xmlns:p14="http://schemas.microsoft.com/office/powerpoint/2010/main" val="373197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en-US" b="1"/>
              <a:t>The Work of Gerard Egan</a:t>
            </a:r>
          </a:p>
        </p:txBody>
      </p:sp>
      <p:sp>
        <p:nvSpPr>
          <p:cNvPr id="60419" name="Rectangle 3"/>
          <p:cNvSpPr>
            <a:spLocks noGrp="1" noChangeArrowheads="1"/>
          </p:cNvSpPr>
          <p:nvPr>
            <p:ph idx="1"/>
          </p:nvPr>
        </p:nvSpPr>
        <p:spPr/>
        <p:txBody>
          <a:bodyPr>
            <a:normAutofit/>
          </a:bodyPr>
          <a:lstStyle/>
          <a:p>
            <a:pPr>
              <a:lnSpc>
                <a:spcPct val="80000"/>
              </a:lnSpc>
            </a:pPr>
            <a:r>
              <a:rPr lang="en-GB" altLang="en-US" dirty="0"/>
              <a:t>Added to the ideas of Carl Rogers </a:t>
            </a:r>
          </a:p>
          <a:p>
            <a:pPr>
              <a:lnSpc>
                <a:spcPct val="80000"/>
              </a:lnSpc>
            </a:pPr>
            <a:r>
              <a:rPr lang="en-GB" altLang="en-US" dirty="0"/>
              <a:t>Constructed a theory of helping based on the skills required at different stages in the helpful change process</a:t>
            </a:r>
          </a:p>
          <a:p>
            <a:pPr>
              <a:lnSpc>
                <a:spcPct val="80000"/>
              </a:lnSpc>
            </a:pPr>
            <a:r>
              <a:rPr lang="en-GB" altLang="en-US" dirty="0"/>
              <a:t>Egan’s model of counselling is a very handy way of getting across the idea that certain skills are involved and that you may have to change the way you offer help if you are to improve as a helper.</a:t>
            </a:r>
          </a:p>
          <a:p>
            <a:pPr algn="r">
              <a:lnSpc>
                <a:spcPct val="80000"/>
              </a:lnSpc>
              <a:buFont typeface="Wingdings" pitchFamily="2" charset="2"/>
              <a:buNone/>
            </a:pPr>
            <a:r>
              <a:rPr lang="en-GB" altLang="en-US" dirty="0"/>
              <a:t>(Sanders, 2004, p. 73)</a:t>
            </a:r>
          </a:p>
          <a:p>
            <a:pPr>
              <a:lnSpc>
                <a:spcPct val="80000"/>
              </a:lnSpc>
              <a:buFont typeface="Wingdings" pitchFamily="2" charset="2"/>
              <a:buNone/>
            </a:pPr>
            <a:endParaRPr lang="en-GB" altLang="en-US" dirty="0"/>
          </a:p>
        </p:txBody>
      </p:sp>
    </p:spTree>
    <p:extLst>
      <p:ext uri="{BB962C8B-B14F-4D97-AF65-F5344CB8AC3E}">
        <p14:creationId xmlns:p14="http://schemas.microsoft.com/office/powerpoint/2010/main" val="5952469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76" name="Rectangle 12"/>
          <p:cNvSpPr>
            <a:spLocks noGrp="1" noChangeArrowheads="1"/>
          </p:cNvSpPr>
          <p:nvPr>
            <p:ph type="title"/>
          </p:nvPr>
        </p:nvSpPr>
        <p:spPr/>
        <p:txBody>
          <a:bodyPr/>
          <a:lstStyle/>
          <a:p>
            <a:r>
              <a:rPr lang="en-GB" altLang="en-US" sz="3200" b="1" dirty="0"/>
              <a:t>Egan’s Three stage Helping Model</a:t>
            </a:r>
            <a:r>
              <a:rPr lang="en-GB" altLang="en-US" sz="2000" dirty="0"/>
              <a:t> </a:t>
            </a:r>
            <a:br>
              <a:rPr lang="en-GB" altLang="en-US" sz="2000" dirty="0"/>
            </a:br>
            <a:r>
              <a:rPr lang="en-GB" altLang="en-US" sz="1400" dirty="0"/>
              <a:t>(Sanders, 2004, p. 74)</a:t>
            </a:r>
            <a:endParaRPr lang="en-GB" altLang="en-US" sz="2000" b="1" dirty="0"/>
          </a:p>
        </p:txBody>
      </p:sp>
      <p:graphicFrame>
        <p:nvGraphicFramePr>
          <p:cNvPr id="2" name="Diagram 1"/>
          <p:cNvGraphicFramePr/>
          <p:nvPr>
            <p:extLst>
              <p:ext uri="{D42A27DB-BD31-4B8C-83A1-F6EECF244321}">
                <p14:modId xmlns:p14="http://schemas.microsoft.com/office/powerpoint/2010/main" val="3558617587"/>
              </p:ext>
            </p:extLst>
          </p:nvPr>
        </p:nvGraphicFramePr>
        <p:xfrm>
          <a:off x="1814503" y="1458685"/>
          <a:ext cx="7661275"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506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2455863" y="96839"/>
            <a:ext cx="7961312" cy="1412875"/>
          </a:xfrm>
        </p:spPr>
        <p:txBody>
          <a:bodyPr/>
          <a:lstStyle/>
          <a:p>
            <a:r>
              <a:rPr lang="en-GB" altLang="en-US" sz="3200" b="1"/>
              <a:t>Stage I: Building the helping relationship and exploration</a:t>
            </a:r>
          </a:p>
        </p:txBody>
      </p:sp>
      <p:sp>
        <p:nvSpPr>
          <p:cNvPr id="65539" name="Rectangle 3"/>
          <p:cNvSpPr>
            <a:spLocks noGrp="1" noChangeArrowheads="1"/>
          </p:cNvSpPr>
          <p:nvPr>
            <p:ph idx="1"/>
          </p:nvPr>
        </p:nvSpPr>
        <p:spPr/>
        <p:txBody>
          <a:bodyPr/>
          <a:lstStyle/>
          <a:p>
            <a:r>
              <a:rPr lang="en-GB" altLang="en-US" dirty="0"/>
              <a:t>During this stage we create a warm trusting relationship with the young person, enabling them to look at or explore whatever they choose.</a:t>
            </a:r>
          </a:p>
          <a:p>
            <a:r>
              <a:rPr lang="en-GB" altLang="en-US" dirty="0"/>
              <a:t>Looking at the world from the young person’s point of view.</a:t>
            </a:r>
          </a:p>
          <a:p>
            <a:endParaRPr lang="en-GB" altLang="en-US" dirty="0"/>
          </a:p>
          <a:p>
            <a:pPr algn="r">
              <a:buFont typeface="Wingdings" pitchFamily="2" charset="2"/>
              <a:buNone/>
            </a:pPr>
            <a:r>
              <a:rPr lang="en-GB" altLang="en-US" sz="1800" dirty="0"/>
              <a:t>(Sanders, 2004, pp. 73-74)</a:t>
            </a:r>
          </a:p>
          <a:p>
            <a:pPr>
              <a:buFont typeface="Wingdings" pitchFamily="2" charset="2"/>
              <a:buNone/>
            </a:pPr>
            <a:endParaRPr lang="en-GB" altLang="en-US" dirty="0"/>
          </a:p>
          <a:p>
            <a:pPr>
              <a:buFont typeface="Wingdings" pitchFamily="2" charset="2"/>
              <a:buNone/>
            </a:pPr>
            <a:endParaRPr lang="en-GB" altLang="en-US" dirty="0"/>
          </a:p>
          <a:p>
            <a:endParaRPr lang="en-GB" altLang="en-US" dirty="0"/>
          </a:p>
        </p:txBody>
      </p:sp>
    </p:spTree>
    <p:extLst>
      <p:ext uri="{BB962C8B-B14F-4D97-AF65-F5344CB8AC3E}">
        <p14:creationId xmlns:p14="http://schemas.microsoft.com/office/powerpoint/2010/main" val="16458763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ltLang="en-US" b="1"/>
              <a:t>Stage I Skills</a:t>
            </a:r>
          </a:p>
        </p:txBody>
      </p:sp>
      <p:sp>
        <p:nvSpPr>
          <p:cNvPr id="66563" name="Rectangle 3"/>
          <p:cNvSpPr>
            <a:spLocks noGrp="1" noChangeArrowheads="1"/>
          </p:cNvSpPr>
          <p:nvPr>
            <p:ph idx="1"/>
          </p:nvPr>
        </p:nvSpPr>
        <p:spPr/>
        <p:txBody>
          <a:bodyPr>
            <a:normAutofit/>
          </a:bodyPr>
          <a:lstStyle/>
          <a:p>
            <a:pPr lvl="1"/>
            <a:r>
              <a:rPr lang="en-GB" altLang="en-US" dirty="0"/>
              <a:t>Developing a trusting relationship: </a:t>
            </a:r>
          </a:p>
          <a:p>
            <a:pPr lvl="2"/>
            <a:r>
              <a:rPr lang="en-GB" altLang="en-US" dirty="0"/>
              <a:t>making and maintaining contact</a:t>
            </a:r>
          </a:p>
          <a:p>
            <a:pPr lvl="2"/>
            <a:r>
              <a:rPr lang="en-GB" altLang="en-US" dirty="0"/>
              <a:t>communicating non-judgemental warmth</a:t>
            </a:r>
          </a:p>
          <a:p>
            <a:pPr lvl="2"/>
            <a:r>
              <a:rPr lang="en-GB" altLang="en-US" dirty="0"/>
              <a:t>communicating genuineness </a:t>
            </a:r>
          </a:p>
          <a:p>
            <a:pPr lvl="1"/>
            <a:r>
              <a:rPr lang="en-GB" altLang="en-US" dirty="0"/>
              <a:t>Active Listening and Communicating Empathy:</a:t>
            </a:r>
          </a:p>
          <a:p>
            <a:pPr lvl="2"/>
            <a:r>
              <a:rPr lang="en-GB" altLang="en-US" dirty="0"/>
              <a:t>identifying, acknowledging and reflecting thoughts, behaviours and feelings</a:t>
            </a:r>
          </a:p>
          <a:p>
            <a:pPr lvl="2"/>
            <a:r>
              <a:rPr lang="en-GB" altLang="en-US" dirty="0"/>
              <a:t>Paraphrasing </a:t>
            </a:r>
          </a:p>
          <a:p>
            <a:pPr lvl="2"/>
            <a:r>
              <a:rPr lang="en-GB" altLang="en-US" dirty="0"/>
              <a:t>Clarifying </a:t>
            </a:r>
          </a:p>
          <a:p>
            <a:pPr lvl="2" algn="r">
              <a:buFont typeface="Wingdings" pitchFamily="2" charset="2"/>
              <a:buNone/>
            </a:pPr>
            <a:endParaRPr lang="en-GB" altLang="en-US" sz="1200" dirty="0"/>
          </a:p>
          <a:p>
            <a:pPr lvl="2" algn="r">
              <a:buFont typeface="Wingdings" pitchFamily="2" charset="2"/>
              <a:buNone/>
            </a:pPr>
            <a:endParaRPr lang="en-GB" altLang="en-US" sz="1200" dirty="0"/>
          </a:p>
          <a:p>
            <a:pPr lvl="2" algn="r">
              <a:buFont typeface="Wingdings" pitchFamily="2" charset="2"/>
              <a:buNone/>
            </a:pPr>
            <a:r>
              <a:rPr lang="en-GB" altLang="en-US" sz="1200" dirty="0"/>
              <a:t>(Sanders, 2004, pp. 73-74)</a:t>
            </a:r>
            <a:endParaRPr lang="en-GB" altLang="en-US" dirty="0"/>
          </a:p>
          <a:p>
            <a:pPr lvl="2"/>
            <a:endParaRPr lang="en-GB" altLang="en-US" dirty="0"/>
          </a:p>
          <a:p>
            <a:endParaRPr lang="en-GB" altLang="en-US" dirty="0"/>
          </a:p>
        </p:txBody>
      </p:sp>
    </p:spTree>
    <p:extLst>
      <p:ext uri="{BB962C8B-B14F-4D97-AF65-F5344CB8AC3E}">
        <p14:creationId xmlns:p14="http://schemas.microsoft.com/office/powerpoint/2010/main" val="2185380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2424114" y="1"/>
            <a:ext cx="7488237" cy="1412875"/>
          </a:xfrm>
        </p:spPr>
        <p:txBody>
          <a:bodyPr/>
          <a:lstStyle/>
          <a:p>
            <a:r>
              <a:rPr lang="en-GB" altLang="en-US" sz="3200" b="1"/>
              <a:t>Stage II – New Understanding and Offering Different Perspectives</a:t>
            </a:r>
          </a:p>
        </p:txBody>
      </p:sp>
      <p:sp>
        <p:nvSpPr>
          <p:cNvPr id="67587" name="Rectangle 3"/>
          <p:cNvSpPr>
            <a:spLocks noGrp="1" noChangeArrowheads="1"/>
          </p:cNvSpPr>
          <p:nvPr>
            <p:ph idx="1"/>
          </p:nvPr>
        </p:nvSpPr>
        <p:spPr/>
        <p:txBody>
          <a:bodyPr/>
          <a:lstStyle/>
          <a:p>
            <a:r>
              <a:rPr lang="en-GB" altLang="en-US"/>
              <a:t>Helping young people see themselves and their life from new perspectives</a:t>
            </a:r>
          </a:p>
        </p:txBody>
      </p:sp>
    </p:spTree>
    <p:extLst>
      <p:ext uri="{BB962C8B-B14F-4D97-AF65-F5344CB8AC3E}">
        <p14:creationId xmlns:p14="http://schemas.microsoft.com/office/powerpoint/2010/main" val="3959012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ltLang="en-US" b="1"/>
              <a:t>Stage II Skills</a:t>
            </a:r>
          </a:p>
        </p:txBody>
      </p:sp>
      <p:sp>
        <p:nvSpPr>
          <p:cNvPr id="68611" name="Rectangle 3"/>
          <p:cNvSpPr>
            <a:spLocks noGrp="1" noChangeArrowheads="1"/>
          </p:cNvSpPr>
          <p:nvPr>
            <p:ph idx="1"/>
          </p:nvPr>
        </p:nvSpPr>
        <p:spPr/>
        <p:txBody>
          <a:bodyPr/>
          <a:lstStyle/>
          <a:p>
            <a:r>
              <a:rPr lang="en-GB" altLang="en-US" dirty="0"/>
              <a:t>All of stage I skills plus: </a:t>
            </a:r>
          </a:p>
          <a:p>
            <a:pPr lvl="2"/>
            <a:r>
              <a:rPr lang="en-GB" altLang="en-US" dirty="0"/>
              <a:t>Linking and Integrating issues and problems into themes</a:t>
            </a:r>
          </a:p>
          <a:p>
            <a:pPr lvl="2"/>
            <a:r>
              <a:rPr lang="en-GB" altLang="en-US" dirty="0"/>
              <a:t>Challenging the young person’s view</a:t>
            </a:r>
          </a:p>
          <a:p>
            <a:pPr lvl="2"/>
            <a:r>
              <a:rPr lang="en-GB" altLang="en-US" dirty="0"/>
              <a:t>Goal Setting</a:t>
            </a:r>
          </a:p>
          <a:p>
            <a:pPr lvl="2"/>
            <a:endParaRPr lang="en-GB" altLang="en-US" dirty="0"/>
          </a:p>
          <a:p>
            <a:pPr lvl="2"/>
            <a:endParaRPr lang="en-GB" altLang="en-US" dirty="0"/>
          </a:p>
          <a:p>
            <a:pPr lvl="2" algn="r">
              <a:buFont typeface="Wingdings" pitchFamily="2" charset="2"/>
              <a:buNone/>
            </a:pPr>
            <a:r>
              <a:rPr lang="en-GB" altLang="en-US" sz="1400" dirty="0"/>
              <a:t>(Sanders, 2004, pp. 74-75)</a:t>
            </a:r>
          </a:p>
        </p:txBody>
      </p:sp>
    </p:spTree>
    <p:extLst>
      <p:ext uri="{BB962C8B-B14F-4D97-AF65-F5344CB8AC3E}">
        <p14:creationId xmlns:p14="http://schemas.microsoft.com/office/powerpoint/2010/main" val="3879139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altLang="en-US" sz="2800" b="1"/>
              <a:t>Stage III Action – helping the client to </a:t>
            </a:r>
            <a:br>
              <a:rPr lang="en-GB" altLang="en-US" sz="2800" b="1"/>
            </a:br>
            <a:r>
              <a:rPr lang="en-GB" altLang="en-US" sz="2800" b="1"/>
              <a:t>develop and use helping strategies</a:t>
            </a:r>
          </a:p>
        </p:txBody>
      </p:sp>
      <p:sp>
        <p:nvSpPr>
          <p:cNvPr id="69635" name="Rectangle 3"/>
          <p:cNvSpPr>
            <a:spLocks noGrp="1" noChangeArrowheads="1"/>
          </p:cNvSpPr>
          <p:nvPr>
            <p:ph idx="1"/>
          </p:nvPr>
        </p:nvSpPr>
        <p:spPr/>
        <p:txBody>
          <a:bodyPr/>
          <a:lstStyle/>
          <a:p>
            <a:r>
              <a:rPr lang="en-GB" altLang="en-US"/>
              <a:t>Working with the young person to look at possible ways of acting in the situation to help resolve the problem</a:t>
            </a:r>
          </a:p>
        </p:txBody>
      </p:sp>
    </p:spTree>
    <p:extLst>
      <p:ext uri="{BB962C8B-B14F-4D97-AF65-F5344CB8AC3E}">
        <p14:creationId xmlns:p14="http://schemas.microsoft.com/office/powerpoint/2010/main" val="3480968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ltLang="en-US" b="1"/>
              <a:t>Stage III Skills</a:t>
            </a:r>
          </a:p>
        </p:txBody>
      </p:sp>
      <p:sp>
        <p:nvSpPr>
          <p:cNvPr id="70659" name="Rectangle 3"/>
          <p:cNvSpPr>
            <a:spLocks noGrp="1" noChangeArrowheads="1"/>
          </p:cNvSpPr>
          <p:nvPr>
            <p:ph idx="1"/>
          </p:nvPr>
        </p:nvSpPr>
        <p:spPr/>
        <p:txBody>
          <a:bodyPr/>
          <a:lstStyle/>
          <a:p>
            <a:r>
              <a:rPr lang="en-GB" altLang="en-US" dirty="0"/>
              <a:t>All of stage I and II skills, plus: </a:t>
            </a:r>
          </a:p>
          <a:p>
            <a:pPr lvl="2"/>
            <a:r>
              <a:rPr lang="en-GB" altLang="en-US" dirty="0"/>
              <a:t>Helping the young person move on to considering action, for example referring to a counselling service.</a:t>
            </a:r>
          </a:p>
          <a:p>
            <a:pPr lvl="2"/>
            <a:r>
              <a:rPr lang="en-GB" altLang="en-US" dirty="0"/>
              <a:t>Developing and choosing action plans</a:t>
            </a:r>
          </a:p>
          <a:p>
            <a:pPr lvl="2"/>
            <a:r>
              <a:rPr lang="en-GB" altLang="en-US" dirty="0"/>
              <a:t>Evaluating consequences of actions</a:t>
            </a:r>
          </a:p>
          <a:p>
            <a:pPr lvl="2"/>
            <a:endParaRPr lang="en-GB" altLang="en-US" dirty="0"/>
          </a:p>
          <a:p>
            <a:pPr lvl="2"/>
            <a:endParaRPr lang="en-GB" altLang="en-US" dirty="0"/>
          </a:p>
          <a:p>
            <a:pPr lvl="2" algn="r">
              <a:buFont typeface="Wingdings" pitchFamily="2" charset="2"/>
              <a:buNone/>
            </a:pPr>
            <a:r>
              <a:rPr lang="en-GB" altLang="en-US" sz="1400" dirty="0"/>
              <a:t>(Sanders, 2004, p. 75)</a:t>
            </a:r>
            <a:endParaRPr lang="en-GB" altLang="en-US" dirty="0"/>
          </a:p>
          <a:p>
            <a:pPr lvl="2"/>
            <a:endParaRPr lang="en-GB" altLang="en-US" dirty="0"/>
          </a:p>
        </p:txBody>
      </p:sp>
    </p:spTree>
    <p:extLst>
      <p:ext uri="{BB962C8B-B14F-4D97-AF65-F5344CB8AC3E}">
        <p14:creationId xmlns:p14="http://schemas.microsoft.com/office/powerpoint/2010/main" val="34044105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ree Images : table, coffee, warm, tea, cup, dish, meal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8182" y="96982"/>
            <a:ext cx="8264236" cy="5509491"/>
          </a:xfrm>
          <a:prstGeom prst="rect">
            <a:avLst/>
          </a:prstGeom>
        </p:spPr>
      </p:pic>
    </p:spTree>
    <p:extLst>
      <p:ext uri="{BB962C8B-B14F-4D97-AF65-F5344CB8AC3E}">
        <p14:creationId xmlns:p14="http://schemas.microsoft.com/office/powerpoint/2010/main" val="39508477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6" name="Rectangle 8"/>
          <p:cNvSpPr>
            <a:spLocks noGrp="1" noChangeArrowheads="1"/>
          </p:cNvSpPr>
          <p:nvPr>
            <p:ph type="title"/>
          </p:nvPr>
        </p:nvSpPr>
        <p:spPr/>
        <p:txBody>
          <a:bodyPr>
            <a:normAutofit/>
          </a:bodyPr>
          <a:lstStyle/>
          <a:p>
            <a:pPr algn="l"/>
            <a:r>
              <a:rPr lang="en-GB" altLang="en-US" sz="3600" b="1" dirty="0"/>
              <a:t>Skills that may help the counselling </a:t>
            </a:r>
            <a:br>
              <a:rPr lang="en-GB" altLang="en-US" sz="3600" b="1" dirty="0"/>
            </a:br>
            <a:r>
              <a:rPr lang="en-GB" altLang="en-US" sz="3600" b="1" dirty="0"/>
              <a:t>process?</a:t>
            </a:r>
          </a:p>
        </p:txBody>
      </p:sp>
      <p:sp>
        <p:nvSpPr>
          <p:cNvPr id="2" name="Content Placeholder 1">
            <a:extLst>
              <a:ext uri="{FF2B5EF4-FFF2-40B4-BE49-F238E27FC236}">
                <a16:creationId xmlns:a16="http://schemas.microsoft.com/office/drawing/2014/main" id="{D85915F9-32E8-038E-3231-7A99E65ED1E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2607590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ltLang="en-US" sz="3600" b="1"/>
              <a:t>Questions – open and closed</a:t>
            </a:r>
          </a:p>
        </p:txBody>
      </p:sp>
      <p:sp>
        <p:nvSpPr>
          <p:cNvPr id="72707" name="Rectangle 3"/>
          <p:cNvSpPr>
            <a:spLocks noGrp="1" noChangeArrowheads="1"/>
          </p:cNvSpPr>
          <p:nvPr>
            <p:ph idx="1"/>
          </p:nvPr>
        </p:nvSpPr>
        <p:spPr/>
        <p:txBody>
          <a:bodyPr/>
          <a:lstStyle/>
          <a:p>
            <a:r>
              <a:rPr lang="en-GB" altLang="en-US"/>
              <a:t>Closed questions – elicit a yes or no answer</a:t>
            </a:r>
          </a:p>
          <a:p>
            <a:pPr>
              <a:buFont typeface="Wingdings" pitchFamily="2" charset="2"/>
              <a:buNone/>
            </a:pPr>
            <a:endParaRPr lang="en-GB" altLang="en-US"/>
          </a:p>
          <a:p>
            <a:pPr lvl="1"/>
            <a:r>
              <a:rPr lang="en-GB" altLang="en-US"/>
              <a:t>Can you think of some closed questions?</a:t>
            </a:r>
          </a:p>
          <a:p>
            <a:pPr lvl="1"/>
            <a:r>
              <a:rPr lang="en-GB" altLang="en-US"/>
              <a:t>What are the benefits and disadvantages of their use??</a:t>
            </a:r>
          </a:p>
          <a:p>
            <a:pPr>
              <a:buFont typeface="Wingdings" pitchFamily="2" charset="2"/>
              <a:buChar char="Ø"/>
            </a:pPr>
            <a:endParaRPr lang="en-GB" altLang="en-US"/>
          </a:p>
        </p:txBody>
      </p:sp>
    </p:spTree>
    <p:extLst>
      <p:ext uri="{BB962C8B-B14F-4D97-AF65-F5344CB8AC3E}">
        <p14:creationId xmlns:p14="http://schemas.microsoft.com/office/powerpoint/2010/main" val="31020854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ltLang="en-US" b="1"/>
              <a:t>Closed questions</a:t>
            </a:r>
          </a:p>
        </p:txBody>
      </p:sp>
      <p:sp>
        <p:nvSpPr>
          <p:cNvPr id="79875" name="Rectangle 3"/>
          <p:cNvSpPr>
            <a:spLocks noGrp="1" noChangeArrowheads="1"/>
          </p:cNvSpPr>
          <p:nvPr>
            <p:ph idx="1"/>
          </p:nvPr>
        </p:nvSpPr>
        <p:spPr/>
        <p:txBody>
          <a:bodyPr>
            <a:normAutofit/>
          </a:bodyPr>
          <a:lstStyle/>
          <a:p>
            <a:pPr marL="342900" indent="-342900"/>
            <a:r>
              <a:rPr lang="en-GB" altLang="en-US"/>
              <a:t>Can you think of some closed questions?</a:t>
            </a:r>
          </a:p>
          <a:p>
            <a:pPr marL="342900" indent="-342900">
              <a:buNone/>
            </a:pPr>
            <a:endParaRPr lang="en-GB" altLang="en-US"/>
          </a:p>
          <a:p>
            <a:pPr marL="742950" lvl="1" indent="-285750"/>
            <a:r>
              <a:rPr lang="en-GB" altLang="en-US"/>
              <a:t>‘What is your name?’</a:t>
            </a:r>
          </a:p>
          <a:p>
            <a:pPr marL="742950" lvl="1" indent="-285750"/>
            <a:r>
              <a:rPr lang="en-GB" altLang="en-US"/>
              <a:t>‘How many children do you have?’</a:t>
            </a:r>
          </a:p>
          <a:p>
            <a:pPr marL="742950" lvl="1" indent="-285750">
              <a:buNone/>
            </a:pPr>
            <a:endParaRPr lang="en-GB" altLang="en-US"/>
          </a:p>
          <a:p>
            <a:pPr marL="342900" indent="-342900"/>
            <a:r>
              <a:rPr lang="en-GB" altLang="en-US"/>
              <a:t>Too many closed question – interrogating and inhibiting to the client telling the story</a:t>
            </a:r>
          </a:p>
          <a:p>
            <a:pPr marL="342900" indent="-342900"/>
            <a:r>
              <a:rPr lang="en-GB" altLang="en-US"/>
              <a:t>Leading questions can also be closed</a:t>
            </a:r>
          </a:p>
        </p:txBody>
      </p:sp>
    </p:spTree>
    <p:extLst>
      <p:ext uri="{BB962C8B-B14F-4D97-AF65-F5344CB8AC3E}">
        <p14:creationId xmlns:p14="http://schemas.microsoft.com/office/powerpoint/2010/main" val="126793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ltLang="en-US" b="1"/>
              <a:t>Open Questions</a:t>
            </a:r>
          </a:p>
        </p:txBody>
      </p:sp>
      <p:sp>
        <p:nvSpPr>
          <p:cNvPr id="82947" name="Rectangle 3"/>
          <p:cNvSpPr>
            <a:spLocks noGrp="1" noChangeArrowheads="1"/>
          </p:cNvSpPr>
          <p:nvPr>
            <p:ph idx="1"/>
          </p:nvPr>
        </p:nvSpPr>
        <p:spPr/>
        <p:txBody>
          <a:bodyPr>
            <a:normAutofit/>
          </a:bodyPr>
          <a:lstStyle/>
          <a:p>
            <a:pPr marL="342900" indent="-342900"/>
            <a:r>
              <a:rPr lang="en-GB" altLang="en-US" sz="3300"/>
              <a:t>Do not elicit a particular answer from the client</a:t>
            </a:r>
          </a:p>
          <a:p>
            <a:pPr marL="342900" indent="-342900"/>
            <a:endParaRPr lang="en-GB" altLang="en-US" sz="3300"/>
          </a:p>
          <a:p>
            <a:pPr marL="342900" indent="-342900"/>
            <a:r>
              <a:rPr lang="en-GB" altLang="en-US" sz="3300"/>
              <a:t>Examples of open questions from the group</a:t>
            </a:r>
          </a:p>
          <a:p>
            <a:pPr marL="342900" indent="-342900"/>
            <a:r>
              <a:rPr lang="en-GB" altLang="en-US" sz="3300"/>
              <a:t>Advantages/ disadvantages??</a:t>
            </a:r>
          </a:p>
          <a:p>
            <a:pPr marL="342900" indent="-342900"/>
            <a:endParaRPr lang="en-GB" altLang="en-US" sz="3300"/>
          </a:p>
        </p:txBody>
      </p:sp>
    </p:spTree>
    <p:extLst>
      <p:ext uri="{BB962C8B-B14F-4D97-AF65-F5344CB8AC3E}">
        <p14:creationId xmlns:p14="http://schemas.microsoft.com/office/powerpoint/2010/main" val="2741778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ltLang="en-US" b="1"/>
              <a:t>Open Questions</a:t>
            </a:r>
          </a:p>
        </p:txBody>
      </p:sp>
      <p:sp>
        <p:nvSpPr>
          <p:cNvPr id="83971" name="Rectangle 3"/>
          <p:cNvSpPr>
            <a:spLocks noGrp="1" noChangeArrowheads="1"/>
          </p:cNvSpPr>
          <p:nvPr>
            <p:ph idx="1"/>
          </p:nvPr>
        </p:nvSpPr>
        <p:spPr>
          <a:xfrm>
            <a:off x="838200" y="1624734"/>
            <a:ext cx="10515600" cy="4351338"/>
          </a:xfrm>
        </p:spPr>
        <p:txBody>
          <a:bodyPr>
            <a:normAutofit/>
          </a:bodyPr>
          <a:lstStyle/>
          <a:p>
            <a:pPr marL="342900" indent="-342900"/>
            <a:r>
              <a:rPr lang="en-GB" altLang="en-US" sz="3000" dirty="0"/>
              <a:t>‘What did you do next?’</a:t>
            </a:r>
          </a:p>
          <a:p>
            <a:pPr marL="742950" lvl="1" indent="-285750"/>
            <a:r>
              <a:rPr lang="en-GB" altLang="en-US" sz="2600" dirty="0"/>
              <a:t>They encourage the client to say more, to expand on their story, to go into things in more depth</a:t>
            </a:r>
          </a:p>
          <a:p>
            <a:pPr marL="342900" indent="-342900"/>
            <a:r>
              <a:rPr lang="en-GB" altLang="en-US" sz="3000" dirty="0"/>
              <a:t>Too many open questions, too quickly – too intrusive</a:t>
            </a:r>
          </a:p>
          <a:p>
            <a:pPr marL="342900" indent="-342900"/>
            <a:r>
              <a:rPr lang="en-GB" altLang="en-US" sz="3000" dirty="0"/>
              <a:t>Questions are used to </a:t>
            </a:r>
          </a:p>
          <a:p>
            <a:pPr marL="742950" lvl="1" indent="-285750"/>
            <a:r>
              <a:rPr lang="en-GB" altLang="en-US" sz="2600" dirty="0"/>
              <a:t>Explore</a:t>
            </a:r>
          </a:p>
          <a:p>
            <a:pPr marL="742950" lvl="1" indent="-285750"/>
            <a:r>
              <a:rPr lang="en-GB" altLang="en-US" sz="2600" dirty="0"/>
              <a:t>Elicit further information</a:t>
            </a:r>
          </a:p>
          <a:p>
            <a:pPr marL="742950" lvl="1" indent="-285750"/>
            <a:r>
              <a:rPr lang="en-GB" altLang="en-US" sz="2600" dirty="0"/>
              <a:t>Clarify</a:t>
            </a:r>
          </a:p>
          <a:p>
            <a:pPr marL="742950" lvl="1" indent="-285750"/>
            <a:r>
              <a:rPr lang="en-GB" altLang="en-US" sz="2600" dirty="0"/>
              <a:t>To encourage client-talk</a:t>
            </a:r>
          </a:p>
        </p:txBody>
      </p:sp>
    </p:spTree>
    <p:extLst>
      <p:ext uri="{BB962C8B-B14F-4D97-AF65-F5344CB8AC3E}">
        <p14:creationId xmlns:p14="http://schemas.microsoft.com/office/powerpoint/2010/main" val="19908471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ltLang="en-US" b="1"/>
              <a:t>Reflection</a:t>
            </a:r>
          </a:p>
        </p:txBody>
      </p:sp>
      <p:sp>
        <p:nvSpPr>
          <p:cNvPr id="80899" name="Rectangle 3"/>
          <p:cNvSpPr>
            <a:spLocks noGrp="1" noChangeArrowheads="1"/>
          </p:cNvSpPr>
          <p:nvPr>
            <p:ph idx="1"/>
          </p:nvPr>
        </p:nvSpPr>
        <p:spPr/>
        <p:txBody>
          <a:bodyPr/>
          <a:lstStyle/>
          <a:p>
            <a:pPr marL="342900" indent="-342900"/>
            <a:r>
              <a:rPr lang="en-GB" altLang="en-US"/>
              <a:t>Otherwise known as echoing, is the process of reflecting back the last few words of the client to encourage them to say more</a:t>
            </a:r>
          </a:p>
          <a:p>
            <a:pPr marL="342900" indent="-342900">
              <a:buNone/>
            </a:pPr>
            <a:endParaRPr lang="en-GB" altLang="en-US"/>
          </a:p>
        </p:txBody>
      </p:sp>
    </p:spTree>
    <p:extLst>
      <p:ext uri="{BB962C8B-B14F-4D97-AF65-F5344CB8AC3E}">
        <p14:creationId xmlns:p14="http://schemas.microsoft.com/office/powerpoint/2010/main" val="13940379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ltLang="en-US" b="1"/>
              <a:t>Checking for understanding</a:t>
            </a:r>
          </a:p>
        </p:txBody>
      </p:sp>
      <p:sp>
        <p:nvSpPr>
          <p:cNvPr id="81923" name="Rectangle 3"/>
          <p:cNvSpPr>
            <a:spLocks noGrp="1" noChangeArrowheads="1"/>
          </p:cNvSpPr>
          <p:nvPr>
            <p:ph idx="1"/>
          </p:nvPr>
        </p:nvSpPr>
        <p:spPr/>
        <p:txBody>
          <a:bodyPr/>
          <a:lstStyle/>
          <a:p>
            <a:pPr marL="342900" indent="-342900"/>
            <a:r>
              <a:rPr lang="en-GB" altLang="en-US"/>
              <a:t>Asking the client whether they have understood correctly</a:t>
            </a:r>
          </a:p>
          <a:p>
            <a:pPr marL="342900" indent="-342900"/>
            <a:r>
              <a:rPr lang="en-GB" altLang="en-US"/>
              <a:t>Summarizing the conversation in order to clarify what has been said</a:t>
            </a:r>
          </a:p>
        </p:txBody>
      </p:sp>
    </p:spTree>
    <p:extLst>
      <p:ext uri="{BB962C8B-B14F-4D97-AF65-F5344CB8AC3E}">
        <p14:creationId xmlns:p14="http://schemas.microsoft.com/office/powerpoint/2010/main" val="231582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838200" y="171162"/>
            <a:ext cx="10515600" cy="1325563"/>
          </a:xfrm>
        </p:spPr>
        <p:txBody>
          <a:bodyPr/>
          <a:lstStyle/>
          <a:p>
            <a:r>
              <a:rPr lang="en-GB" altLang="en-US" b="1" dirty="0"/>
              <a:t>Some factors to consider</a:t>
            </a:r>
            <a:r>
              <a:rPr lang="en-GB" altLang="en-US" dirty="0"/>
              <a:t> </a:t>
            </a:r>
          </a:p>
        </p:txBody>
      </p:sp>
      <p:sp>
        <p:nvSpPr>
          <p:cNvPr id="77827" name="Rectangle 3"/>
          <p:cNvSpPr>
            <a:spLocks noGrp="1" noChangeArrowheads="1"/>
          </p:cNvSpPr>
          <p:nvPr>
            <p:ph idx="1"/>
          </p:nvPr>
        </p:nvSpPr>
        <p:spPr>
          <a:xfrm>
            <a:off x="838200" y="1496725"/>
            <a:ext cx="10515600" cy="4351338"/>
          </a:xfrm>
        </p:spPr>
        <p:txBody>
          <a:bodyPr>
            <a:normAutofit lnSpcReduction="10000"/>
          </a:bodyPr>
          <a:lstStyle/>
          <a:p>
            <a:pPr>
              <a:lnSpc>
                <a:spcPct val="90000"/>
              </a:lnSpc>
            </a:pPr>
            <a:r>
              <a:rPr lang="en-GB" altLang="en-US" dirty="0"/>
              <a:t>Bodily behaviour </a:t>
            </a:r>
          </a:p>
          <a:p>
            <a:pPr lvl="1">
              <a:lnSpc>
                <a:spcPct val="90000"/>
              </a:lnSpc>
            </a:pPr>
            <a:r>
              <a:rPr lang="en-GB" altLang="en-US" dirty="0"/>
              <a:t>posture body movements and gestures</a:t>
            </a:r>
          </a:p>
          <a:p>
            <a:pPr>
              <a:lnSpc>
                <a:spcPct val="90000"/>
              </a:lnSpc>
            </a:pPr>
            <a:r>
              <a:rPr lang="en-GB" altLang="en-US" dirty="0"/>
              <a:t>Eye behaviour</a:t>
            </a:r>
          </a:p>
          <a:p>
            <a:pPr lvl="1">
              <a:lnSpc>
                <a:spcPct val="90000"/>
              </a:lnSpc>
            </a:pPr>
            <a:r>
              <a:rPr lang="en-GB" altLang="en-US" dirty="0"/>
              <a:t>eye contact, staring, and eye movement</a:t>
            </a:r>
          </a:p>
          <a:p>
            <a:pPr>
              <a:lnSpc>
                <a:spcPct val="90000"/>
              </a:lnSpc>
            </a:pPr>
            <a:r>
              <a:rPr lang="en-GB" altLang="en-US" dirty="0"/>
              <a:t>Facial expressions </a:t>
            </a:r>
          </a:p>
          <a:p>
            <a:pPr lvl="1">
              <a:lnSpc>
                <a:spcPct val="90000"/>
              </a:lnSpc>
            </a:pPr>
            <a:r>
              <a:rPr lang="en-GB" altLang="en-US" dirty="0"/>
              <a:t>smiles, frowns, raised eyebrows, twisted lips</a:t>
            </a:r>
          </a:p>
          <a:p>
            <a:pPr>
              <a:lnSpc>
                <a:spcPct val="90000"/>
              </a:lnSpc>
            </a:pPr>
            <a:r>
              <a:rPr lang="en-GB" altLang="en-US" dirty="0"/>
              <a:t>Voice related behaviour </a:t>
            </a:r>
          </a:p>
          <a:p>
            <a:pPr lvl="1">
              <a:lnSpc>
                <a:spcPct val="90000"/>
              </a:lnSpc>
            </a:pPr>
            <a:r>
              <a:rPr lang="en-GB" altLang="en-US" dirty="0"/>
              <a:t>tone of voice, pitch, volume, intensity, inflection, spacing of words, emphases, pauses, silences</a:t>
            </a:r>
          </a:p>
          <a:p>
            <a:pPr lvl="1" algn="r">
              <a:lnSpc>
                <a:spcPct val="90000"/>
              </a:lnSpc>
              <a:buFont typeface="Wingdings" pitchFamily="2" charset="2"/>
              <a:buNone/>
            </a:pPr>
            <a:endParaRPr lang="en-GB" altLang="en-US" dirty="0"/>
          </a:p>
          <a:p>
            <a:pPr lvl="1" algn="r">
              <a:lnSpc>
                <a:spcPct val="90000"/>
              </a:lnSpc>
              <a:buFont typeface="Wingdings" pitchFamily="2" charset="2"/>
              <a:buNone/>
            </a:pPr>
            <a:r>
              <a:rPr lang="en-GB" altLang="en-US" dirty="0"/>
              <a:t>(Egan, 2002, p. 67)</a:t>
            </a:r>
          </a:p>
        </p:txBody>
      </p:sp>
    </p:spTree>
    <p:extLst>
      <p:ext uri="{BB962C8B-B14F-4D97-AF65-F5344CB8AC3E}">
        <p14:creationId xmlns:p14="http://schemas.microsoft.com/office/powerpoint/2010/main" val="12008530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ltLang="en-US" b="1"/>
              <a:t>SOLER</a:t>
            </a:r>
          </a:p>
        </p:txBody>
      </p:sp>
      <p:sp>
        <p:nvSpPr>
          <p:cNvPr id="71683" name="Rectangle 3"/>
          <p:cNvSpPr>
            <a:spLocks noGrp="1" noChangeArrowheads="1"/>
          </p:cNvSpPr>
          <p:nvPr>
            <p:ph idx="1"/>
          </p:nvPr>
        </p:nvSpPr>
        <p:spPr/>
        <p:txBody>
          <a:bodyPr>
            <a:normAutofit/>
          </a:bodyPr>
          <a:lstStyle/>
          <a:p>
            <a:r>
              <a:rPr lang="en-GB" altLang="en-US"/>
              <a:t>Egan (2002, pp. 68-70) notes that you can use certain non-verbal skills to tune in to ‘clients’, but suggests that this is only a framework:</a:t>
            </a:r>
          </a:p>
          <a:p>
            <a:pPr>
              <a:buFont typeface="Wingdings" pitchFamily="2" charset="2"/>
              <a:buNone/>
            </a:pPr>
            <a:endParaRPr lang="en-GB" altLang="en-US"/>
          </a:p>
          <a:p>
            <a:pPr lvl="2"/>
            <a:r>
              <a:rPr lang="en-GB" altLang="en-US"/>
              <a:t>Face the client </a:t>
            </a:r>
            <a:r>
              <a:rPr lang="en-GB" altLang="en-US" b="1"/>
              <a:t>S</a:t>
            </a:r>
            <a:r>
              <a:rPr lang="en-GB" altLang="en-US"/>
              <a:t>quarely</a:t>
            </a:r>
          </a:p>
          <a:p>
            <a:pPr lvl="2"/>
            <a:r>
              <a:rPr lang="en-GB" altLang="en-US"/>
              <a:t>Adopt an </a:t>
            </a:r>
            <a:r>
              <a:rPr lang="en-GB" altLang="en-US" b="1"/>
              <a:t>O</a:t>
            </a:r>
            <a:r>
              <a:rPr lang="en-GB" altLang="en-US"/>
              <a:t>pen posture</a:t>
            </a:r>
          </a:p>
          <a:p>
            <a:pPr lvl="2"/>
            <a:r>
              <a:rPr lang="en-GB" altLang="en-US"/>
              <a:t>Remember that it is possible at times to </a:t>
            </a:r>
            <a:r>
              <a:rPr lang="en-GB" altLang="en-US" b="1"/>
              <a:t>L</a:t>
            </a:r>
            <a:r>
              <a:rPr lang="en-GB" altLang="en-US"/>
              <a:t>ean toward the other</a:t>
            </a:r>
          </a:p>
          <a:p>
            <a:pPr lvl="2"/>
            <a:r>
              <a:rPr lang="en-GB" altLang="en-US"/>
              <a:t>Maintain good </a:t>
            </a:r>
            <a:r>
              <a:rPr lang="en-GB" altLang="en-US" b="1"/>
              <a:t>E</a:t>
            </a:r>
            <a:r>
              <a:rPr lang="en-GB" altLang="en-US"/>
              <a:t>ye contact</a:t>
            </a:r>
          </a:p>
          <a:p>
            <a:pPr lvl="2"/>
            <a:r>
              <a:rPr lang="en-GB" altLang="en-US"/>
              <a:t>Try to be relatively </a:t>
            </a:r>
            <a:r>
              <a:rPr lang="en-GB" altLang="en-US" b="1"/>
              <a:t>R</a:t>
            </a:r>
            <a:r>
              <a:rPr lang="en-GB" altLang="en-US"/>
              <a:t>elaxed or natural in these behaviours</a:t>
            </a:r>
          </a:p>
        </p:txBody>
      </p:sp>
    </p:spTree>
    <p:extLst>
      <p:ext uri="{BB962C8B-B14F-4D97-AF65-F5344CB8AC3E}">
        <p14:creationId xmlns:p14="http://schemas.microsoft.com/office/powerpoint/2010/main" val="14425720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tLang="en-US" b="1"/>
              <a:t>Practical Activities</a:t>
            </a:r>
          </a:p>
        </p:txBody>
      </p:sp>
      <p:sp>
        <p:nvSpPr>
          <p:cNvPr id="75779" name="Rectangle 3"/>
          <p:cNvSpPr>
            <a:spLocks noGrp="1" noChangeArrowheads="1"/>
          </p:cNvSpPr>
          <p:nvPr>
            <p:ph idx="1"/>
          </p:nvPr>
        </p:nvSpPr>
        <p:spPr/>
        <p:txBody>
          <a:bodyPr>
            <a:normAutofit/>
          </a:bodyPr>
          <a:lstStyle/>
          <a:p>
            <a:r>
              <a:rPr lang="en-GB" altLang="en-US" dirty="0"/>
              <a:t>Work in pairs: A &amp; B</a:t>
            </a:r>
          </a:p>
          <a:p>
            <a:r>
              <a:rPr lang="en-GB" altLang="en-US" dirty="0"/>
              <a:t>Sit facing each other.  A talks to B about any chosen subject for 2  minutes. B listens </a:t>
            </a:r>
          </a:p>
          <a:p>
            <a:r>
              <a:rPr lang="en-GB" altLang="en-US" dirty="0"/>
              <a:t>At the end report to each other what you liked and disliked about the exercise.  Think about what you have learned and how you could transfer this into counselling scenarios</a:t>
            </a:r>
          </a:p>
          <a:p>
            <a:r>
              <a:rPr lang="en-GB" altLang="en-US" dirty="0"/>
              <a:t>Feedback to the whole group</a:t>
            </a:r>
          </a:p>
          <a:p>
            <a:endParaRPr lang="en-GB" altLang="en-US" dirty="0"/>
          </a:p>
        </p:txBody>
      </p:sp>
    </p:spTree>
    <p:extLst>
      <p:ext uri="{BB962C8B-B14F-4D97-AF65-F5344CB8AC3E}">
        <p14:creationId xmlns:p14="http://schemas.microsoft.com/office/powerpoint/2010/main" val="12043640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altLang="en-US" b="1"/>
              <a:t>Practical Activities</a:t>
            </a:r>
          </a:p>
        </p:txBody>
      </p:sp>
      <p:sp>
        <p:nvSpPr>
          <p:cNvPr id="86019" name="Rectangle 3"/>
          <p:cNvSpPr>
            <a:spLocks noGrp="1" noChangeArrowheads="1"/>
          </p:cNvSpPr>
          <p:nvPr>
            <p:ph idx="1"/>
          </p:nvPr>
        </p:nvSpPr>
        <p:spPr/>
        <p:txBody>
          <a:bodyPr>
            <a:normAutofit/>
          </a:bodyPr>
          <a:lstStyle/>
          <a:p>
            <a:r>
              <a:rPr lang="en-GB" altLang="en-US" dirty="0"/>
              <a:t>Reverse the roles </a:t>
            </a:r>
          </a:p>
          <a:p>
            <a:r>
              <a:rPr lang="en-GB" altLang="en-US" dirty="0"/>
              <a:t>Sit facing each other.  B talks to A about any chosen subject for 2  minutes. A listens</a:t>
            </a:r>
          </a:p>
          <a:p>
            <a:r>
              <a:rPr lang="en-GB" altLang="en-US" dirty="0"/>
              <a:t>At the end report to each other what you liked and disliked about the exercise.  Think about what you have learned and how you could transfer this into counselling scenarios</a:t>
            </a:r>
          </a:p>
          <a:p>
            <a:r>
              <a:rPr lang="en-GB" altLang="en-US" dirty="0"/>
              <a:t>Feedback to the whole group</a:t>
            </a:r>
          </a:p>
        </p:txBody>
      </p:sp>
    </p:spTree>
    <p:extLst>
      <p:ext uri="{BB962C8B-B14F-4D97-AF65-F5344CB8AC3E}">
        <p14:creationId xmlns:p14="http://schemas.microsoft.com/office/powerpoint/2010/main" val="29310281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ltLang="en-US" b="1"/>
              <a:t>De-brief</a:t>
            </a:r>
          </a:p>
        </p:txBody>
      </p:sp>
      <p:sp>
        <p:nvSpPr>
          <p:cNvPr id="87043" name="Rectangle 3"/>
          <p:cNvSpPr>
            <a:spLocks noGrp="1" noChangeArrowheads="1"/>
          </p:cNvSpPr>
          <p:nvPr>
            <p:ph idx="1"/>
          </p:nvPr>
        </p:nvSpPr>
        <p:spPr/>
        <p:txBody>
          <a:bodyPr/>
          <a:lstStyle/>
          <a:p>
            <a:r>
              <a:rPr lang="en-GB" altLang="en-US"/>
              <a:t>At the end discuss the differences between doing the exercise with positive and negative body language</a:t>
            </a:r>
          </a:p>
          <a:p>
            <a:pPr>
              <a:buFont typeface="Wingdings" pitchFamily="2" charset="2"/>
              <a:buNone/>
            </a:pPr>
            <a:endParaRPr lang="en-GB" altLang="en-US"/>
          </a:p>
          <a:p>
            <a:pPr lvl="1"/>
            <a:r>
              <a:rPr lang="en-GB" altLang="en-US"/>
              <a:t>Are you now more aware of your body language and how this can affect your relationship with young people?</a:t>
            </a:r>
          </a:p>
          <a:p>
            <a:pPr lvl="1">
              <a:buFont typeface="Wingdings" pitchFamily="2" charset="2"/>
              <a:buNone/>
            </a:pPr>
            <a:endParaRPr lang="en-GB" altLang="en-US"/>
          </a:p>
        </p:txBody>
      </p:sp>
    </p:spTree>
    <p:extLst>
      <p:ext uri="{BB962C8B-B14F-4D97-AF65-F5344CB8AC3E}">
        <p14:creationId xmlns:p14="http://schemas.microsoft.com/office/powerpoint/2010/main" val="19365837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ltLang="en-US" b="1"/>
              <a:t>Knowing your Limits</a:t>
            </a:r>
          </a:p>
        </p:txBody>
      </p:sp>
      <p:sp>
        <p:nvSpPr>
          <p:cNvPr id="74755" name="Rectangle 3"/>
          <p:cNvSpPr>
            <a:spLocks noGrp="1" noChangeArrowheads="1"/>
          </p:cNvSpPr>
          <p:nvPr>
            <p:ph idx="1"/>
          </p:nvPr>
        </p:nvSpPr>
        <p:spPr/>
        <p:txBody>
          <a:bodyPr/>
          <a:lstStyle/>
          <a:p>
            <a:pPr>
              <a:lnSpc>
                <a:spcPct val="90000"/>
              </a:lnSpc>
            </a:pPr>
            <a:r>
              <a:rPr lang="en-GB" altLang="en-US" dirty="0"/>
              <a:t>We need to be aware of our roles and responsibilities </a:t>
            </a:r>
          </a:p>
          <a:p>
            <a:pPr lvl="2">
              <a:lnSpc>
                <a:spcPct val="90000"/>
              </a:lnSpc>
            </a:pPr>
            <a:r>
              <a:rPr lang="en-GB" altLang="en-US" dirty="0"/>
              <a:t>and young people need to be aware too</a:t>
            </a:r>
          </a:p>
          <a:p>
            <a:pPr>
              <a:lnSpc>
                <a:spcPct val="90000"/>
              </a:lnSpc>
            </a:pPr>
            <a:r>
              <a:rPr lang="en-GB" altLang="en-US" dirty="0"/>
              <a:t>We are not superheroes </a:t>
            </a:r>
          </a:p>
          <a:p>
            <a:pPr>
              <a:lnSpc>
                <a:spcPct val="90000"/>
              </a:lnSpc>
            </a:pPr>
            <a:r>
              <a:rPr lang="en-GB" altLang="en-US" dirty="0"/>
              <a:t>Knowing when to refer</a:t>
            </a:r>
          </a:p>
          <a:p>
            <a:pPr>
              <a:lnSpc>
                <a:spcPct val="90000"/>
              </a:lnSpc>
            </a:pPr>
            <a:r>
              <a:rPr lang="en-GB" altLang="en-US" dirty="0"/>
              <a:t>Knowing the limitations of our competence	</a:t>
            </a:r>
          </a:p>
          <a:p>
            <a:pPr lvl="2">
              <a:lnSpc>
                <a:spcPct val="90000"/>
              </a:lnSpc>
            </a:pPr>
            <a:r>
              <a:rPr lang="en-GB" altLang="en-US" dirty="0"/>
              <a:t>Remembering the importance of referring on</a:t>
            </a:r>
          </a:p>
        </p:txBody>
      </p:sp>
    </p:spTree>
    <p:extLst>
      <p:ext uri="{BB962C8B-B14F-4D97-AF65-F5344CB8AC3E}">
        <p14:creationId xmlns:p14="http://schemas.microsoft.com/office/powerpoint/2010/main" val="9804315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r>
              <a:rPr lang="en-GB" altLang="en-US" sz="3200" b="1"/>
              <a:t>Interpersonal and Counselling Skills: Our conclusions</a:t>
            </a:r>
          </a:p>
        </p:txBody>
      </p:sp>
      <p:sp>
        <p:nvSpPr>
          <p:cNvPr id="116742" name="Rectangle 6"/>
          <p:cNvSpPr>
            <a:spLocks noGrp="1" noChangeArrowheads="1"/>
          </p:cNvSpPr>
          <p:nvPr>
            <p:ph sz="half" idx="1"/>
          </p:nvPr>
        </p:nvSpPr>
        <p:spPr/>
        <p:txBody>
          <a:bodyPr>
            <a:normAutofit fontScale="92500" lnSpcReduction="10000"/>
          </a:bodyPr>
          <a:lstStyle/>
          <a:p>
            <a:pPr>
              <a:lnSpc>
                <a:spcPct val="90000"/>
              </a:lnSpc>
            </a:pPr>
            <a:r>
              <a:rPr lang="en-US" altLang="en-US" sz="2400" dirty="0"/>
              <a:t>The importance of how we engage with young people</a:t>
            </a:r>
          </a:p>
          <a:p>
            <a:pPr>
              <a:lnSpc>
                <a:spcPct val="90000"/>
              </a:lnSpc>
            </a:pPr>
            <a:r>
              <a:rPr lang="en-US" altLang="en-US" sz="2400" dirty="0"/>
              <a:t>Working with young people on a one to one basis is so much more than just listening and talking</a:t>
            </a:r>
          </a:p>
          <a:p>
            <a:pPr>
              <a:lnSpc>
                <a:spcPct val="90000"/>
              </a:lnSpc>
            </a:pPr>
            <a:r>
              <a:rPr lang="en-US" altLang="en-US" sz="2400" dirty="0"/>
              <a:t>Importance of understanding our boundaries and personal space as well as young people’s boundaries and personal space</a:t>
            </a:r>
          </a:p>
          <a:p>
            <a:pPr>
              <a:lnSpc>
                <a:spcPct val="90000"/>
              </a:lnSpc>
            </a:pPr>
            <a:r>
              <a:rPr lang="en-US" altLang="en-US" sz="2400" dirty="0"/>
              <a:t>Knowing our limits and knowing when to refer on/access extra support</a:t>
            </a:r>
          </a:p>
          <a:p>
            <a:pPr>
              <a:lnSpc>
                <a:spcPct val="90000"/>
              </a:lnSpc>
            </a:pPr>
            <a:r>
              <a:rPr lang="en-US" altLang="en-US" sz="2400" dirty="0"/>
              <a:t>We are not counsellors!</a:t>
            </a:r>
          </a:p>
          <a:p>
            <a:pPr>
              <a:lnSpc>
                <a:spcPct val="90000"/>
              </a:lnSpc>
            </a:pPr>
            <a:endParaRPr lang="en-US" altLang="en-US" dirty="0"/>
          </a:p>
        </p:txBody>
      </p:sp>
      <p:sp>
        <p:nvSpPr>
          <p:cNvPr id="116743" name="Rectangle 7"/>
          <p:cNvSpPr>
            <a:spLocks noGrp="1" noChangeArrowheads="1"/>
          </p:cNvSpPr>
          <p:nvPr>
            <p:ph sz="half" idx="2"/>
          </p:nvPr>
        </p:nvSpPr>
        <p:spPr/>
        <p:txBody>
          <a:bodyPr>
            <a:normAutofit fontScale="92500" lnSpcReduction="10000"/>
          </a:bodyPr>
          <a:lstStyle/>
          <a:p>
            <a:r>
              <a:rPr lang="en-US" altLang="en-US" sz="2600" dirty="0"/>
              <a:t>Similarities between interpersonal skills and counselling skills</a:t>
            </a:r>
          </a:p>
          <a:p>
            <a:r>
              <a:rPr lang="en-US" altLang="en-US" sz="2600" dirty="0"/>
              <a:t>There are lots of ways to ‘read’ a young person when they are talking to you – i.e. thinking of body language </a:t>
            </a:r>
            <a:r>
              <a:rPr lang="en-US" altLang="en-US" sz="2600" dirty="0" err="1"/>
              <a:t>etc</a:t>
            </a:r>
            <a:endParaRPr lang="en-US" altLang="en-US" sz="2600" dirty="0"/>
          </a:p>
          <a:p>
            <a:r>
              <a:rPr lang="en-US" altLang="en-US" sz="2600" dirty="0"/>
              <a:t>How to give young people attention and show you are actively listening, such as eye contact, reflection, </a:t>
            </a:r>
          </a:p>
          <a:p>
            <a:r>
              <a:rPr lang="en-US" altLang="en-US" sz="2600" dirty="0"/>
              <a:t>How to remain professional with young people</a:t>
            </a:r>
          </a:p>
          <a:p>
            <a:endParaRPr lang="en-US" altLang="en-US" dirty="0"/>
          </a:p>
        </p:txBody>
      </p:sp>
    </p:spTree>
    <p:extLst>
      <p:ext uri="{BB962C8B-B14F-4D97-AF65-F5344CB8AC3E}">
        <p14:creationId xmlns:p14="http://schemas.microsoft.com/office/powerpoint/2010/main" val="28158823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ltLang="en-US"/>
              <a:t>Reference List</a:t>
            </a:r>
          </a:p>
        </p:txBody>
      </p:sp>
      <p:sp>
        <p:nvSpPr>
          <p:cNvPr id="76803" name="Rectangle 3"/>
          <p:cNvSpPr>
            <a:spLocks noGrp="1" noChangeArrowheads="1"/>
          </p:cNvSpPr>
          <p:nvPr>
            <p:ph idx="1"/>
          </p:nvPr>
        </p:nvSpPr>
        <p:spPr/>
        <p:txBody>
          <a:bodyPr/>
          <a:lstStyle/>
          <a:p>
            <a:r>
              <a:rPr lang="en-GB" altLang="en-US"/>
              <a:t>Egan, G. (2002) </a:t>
            </a:r>
            <a:r>
              <a:rPr lang="en-GB" altLang="en-US" i="1"/>
              <a:t>The skilled helper, </a:t>
            </a:r>
            <a:r>
              <a:rPr lang="en-GB" altLang="en-US"/>
              <a:t>Pacific Grave, C.A: Brookes/Cole.</a:t>
            </a:r>
          </a:p>
          <a:p>
            <a:r>
              <a:rPr lang="en-GB" altLang="en-US"/>
              <a:t>Sanders, P. (2004) </a:t>
            </a:r>
            <a:r>
              <a:rPr lang="en-GB" altLang="en-US" i="1"/>
              <a:t>First Steps in Counselling, </a:t>
            </a:r>
            <a:r>
              <a:rPr lang="en-GB" altLang="en-US"/>
              <a:t>Ross on Wye: PCCS Books.</a:t>
            </a:r>
          </a:p>
          <a:p>
            <a:endParaRPr lang="en-GB" altLang="en-US"/>
          </a:p>
        </p:txBody>
      </p:sp>
    </p:spTree>
    <p:extLst>
      <p:ext uri="{BB962C8B-B14F-4D97-AF65-F5344CB8AC3E}">
        <p14:creationId xmlns:p14="http://schemas.microsoft.com/office/powerpoint/2010/main" val="1102657930"/>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1888</Words>
  <Application>Microsoft Office PowerPoint</Application>
  <PresentationFormat>Widescreen</PresentationFormat>
  <Paragraphs>271</Paragraphs>
  <Slides>42</Slides>
  <Notes>39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42</vt:i4>
      </vt:variant>
    </vt:vector>
  </HeadingPairs>
  <TitlesOfParts>
    <vt:vector size="48" baseType="lpstr">
      <vt:lpstr>Arial</vt:lpstr>
      <vt:lpstr>Calibri</vt:lpstr>
      <vt:lpstr>Euphemia</vt:lpstr>
      <vt:lpstr>Wingdings</vt:lpstr>
      <vt:lpstr>Office Theme</vt:lpstr>
      <vt:lpstr>Text 1</vt:lpstr>
      <vt:lpstr>PowerPoint Presentation</vt:lpstr>
      <vt:lpstr>Introduction</vt:lpstr>
      <vt:lpstr>Communication skills exercise…</vt:lpstr>
      <vt:lpstr>Similarities? </vt:lpstr>
      <vt:lpstr>Similarities between Interpersonal Skills and Counselling Skills</vt:lpstr>
      <vt:lpstr>Counselling Skills not Counselling</vt:lpstr>
      <vt:lpstr>Whole Group Task</vt:lpstr>
      <vt:lpstr>Examples</vt:lpstr>
      <vt:lpstr>Boundaries</vt:lpstr>
      <vt:lpstr>Key Differences</vt:lpstr>
      <vt:lpstr>The essential qualities of the relationship are:</vt:lpstr>
      <vt:lpstr> Why is Theory Important?</vt:lpstr>
      <vt:lpstr>The Work of Carl Rogers</vt:lpstr>
      <vt:lpstr>Six conditions necessary in a helping relationship (Rogers)</vt:lpstr>
      <vt:lpstr>Congruence</vt:lpstr>
      <vt:lpstr>Unconditional Positive Regard</vt:lpstr>
      <vt:lpstr>Empathetic Understanding</vt:lpstr>
      <vt:lpstr>Empathy</vt:lpstr>
      <vt:lpstr>The Work of Gerard Egan</vt:lpstr>
      <vt:lpstr>Egan’s Three stage Helping Model  (Sanders, 2004, p. 74)</vt:lpstr>
      <vt:lpstr>Stage I: Building the helping relationship and exploration</vt:lpstr>
      <vt:lpstr>Stage I Skills</vt:lpstr>
      <vt:lpstr>Stage II – New Understanding and Offering Different Perspectives</vt:lpstr>
      <vt:lpstr>Stage II Skills</vt:lpstr>
      <vt:lpstr>Stage III Action – helping the client to  develop and use helping strategies</vt:lpstr>
      <vt:lpstr>Stage III Skills</vt:lpstr>
      <vt:lpstr>PowerPoint Presentation</vt:lpstr>
      <vt:lpstr>Skills that may help the counselling  process?</vt:lpstr>
      <vt:lpstr>Questions – open and closed</vt:lpstr>
      <vt:lpstr>Closed questions</vt:lpstr>
      <vt:lpstr>Open Questions</vt:lpstr>
      <vt:lpstr>Open Questions</vt:lpstr>
      <vt:lpstr>Reflection</vt:lpstr>
      <vt:lpstr>Checking for understanding</vt:lpstr>
      <vt:lpstr>Some factors to consider </vt:lpstr>
      <vt:lpstr>SOLER</vt:lpstr>
      <vt:lpstr>Practical Activities</vt:lpstr>
      <vt:lpstr>Practical Activities</vt:lpstr>
      <vt:lpstr>De-brief</vt:lpstr>
      <vt:lpstr>Knowing your Limits</vt:lpstr>
      <vt:lpstr>Interpersonal and Counselling Skills: Our conclusions</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2025-02-05T11:10:49Z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