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6" r:id="rId1"/>
  </p:sldMasterIdLst>
  <p:sldIdLst>
    <p:sldId id="256" r:id="rId2"/>
    <p:sldId id="267" r:id="rId3"/>
    <p:sldId id="266" r:id="rId4"/>
    <p:sldId id="257" r:id="rId5"/>
    <p:sldId id="268" r:id="rId6"/>
    <p:sldId id="258" r:id="rId7"/>
    <p:sldId id="259" r:id="rId8"/>
    <p:sldId id="260" r:id="rId9"/>
    <p:sldId id="263" r:id="rId10"/>
    <p:sldId id="261" r:id="rId11"/>
    <p:sldId id="264" r:id="rId12"/>
    <p:sldId id="265"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colors1.xml><?xml version="1.0" encoding="utf-8"?>
<dgm:colorsDef xmlns:dgm="http://schemas.openxmlformats.org/drawingml/2006/diagram" xmlns:a="http://schemas.openxmlformats.org/drawingml/2006/main" uniqueId="urn:microsoft.com/office/officeart/2018/5/colors/Iconchunking_neutralicon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A175B7-29FF-48DF-8FEF-B1AC0C431FF2}" type="doc">
      <dgm:prSet loTypeId="urn:microsoft.com/office/officeart/2018/2/layout/IconCircleList" loCatId="icon" qsTypeId="urn:microsoft.com/office/officeart/2005/8/quickstyle/simple1" qsCatId="simple" csTypeId="urn:microsoft.com/office/officeart/2018/5/colors/Iconchunking_neutralicon_accent0_3" csCatId="mainScheme" phldr="1"/>
      <dgm:spPr/>
      <dgm:t>
        <a:bodyPr/>
        <a:lstStyle/>
        <a:p>
          <a:endParaRPr lang="en-US"/>
        </a:p>
      </dgm:t>
    </dgm:pt>
    <dgm:pt modelId="{47206B3D-027B-46A0-9CC1-FC303CE8856A}">
      <dgm:prSet/>
      <dgm:spPr/>
      <dgm:t>
        <a:bodyPr/>
        <a:lstStyle/>
        <a:p>
          <a:pPr>
            <a:lnSpc>
              <a:spcPct val="100000"/>
            </a:lnSpc>
          </a:pPr>
          <a:r>
            <a:rPr lang="en-GB"/>
            <a:t>Be confident to approach and get to know the rest of the team</a:t>
          </a:r>
          <a:endParaRPr lang="en-US"/>
        </a:p>
      </dgm:t>
    </dgm:pt>
    <dgm:pt modelId="{EC79F627-CB39-431A-8614-3680993E4A22}" type="parTrans" cxnId="{4C4A8F9A-E247-4602-9793-E4061151CE0A}">
      <dgm:prSet/>
      <dgm:spPr/>
      <dgm:t>
        <a:bodyPr/>
        <a:lstStyle/>
        <a:p>
          <a:endParaRPr lang="en-US"/>
        </a:p>
      </dgm:t>
    </dgm:pt>
    <dgm:pt modelId="{384F0E6B-3C69-40E1-9071-E3DAFDFD9125}" type="sibTrans" cxnId="{4C4A8F9A-E247-4602-9793-E4061151CE0A}">
      <dgm:prSet/>
      <dgm:spPr/>
      <dgm:t>
        <a:bodyPr/>
        <a:lstStyle/>
        <a:p>
          <a:pPr>
            <a:lnSpc>
              <a:spcPct val="100000"/>
            </a:lnSpc>
          </a:pPr>
          <a:endParaRPr lang="en-US"/>
        </a:p>
      </dgm:t>
    </dgm:pt>
    <dgm:pt modelId="{5A473BE7-5331-4F5D-B001-6CC0E8FAA894}">
      <dgm:prSet/>
      <dgm:spPr/>
      <dgm:t>
        <a:bodyPr/>
        <a:lstStyle/>
        <a:p>
          <a:pPr>
            <a:lnSpc>
              <a:spcPct val="100000"/>
            </a:lnSpc>
          </a:pPr>
          <a:r>
            <a:rPr lang="en-GB"/>
            <a:t>Have integrity, humility and a positive attitude</a:t>
          </a:r>
          <a:endParaRPr lang="en-US"/>
        </a:p>
      </dgm:t>
    </dgm:pt>
    <dgm:pt modelId="{7DBFFCCC-4920-4042-A100-336C94939AF5}" type="parTrans" cxnId="{DFB9CBA4-391D-4AB9-8FF2-B703A823303B}">
      <dgm:prSet/>
      <dgm:spPr/>
      <dgm:t>
        <a:bodyPr/>
        <a:lstStyle/>
        <a:p>
          <a:endParaRPr lang="en-US"/>
        </a:p>
      </dgm:t>
    </dgm:pt>
    <dgm:pt modelId="{95CBC26F-B5F5-4F32-B3A1-A57D18B45198}" type="sibTrans" cxnId="{DFB9CBA4-391D-4AB9-8FF2-B703A823303B}">
      <dgm:prSet/>
      <dgm:spPr/>
      <dgm:t>
        <a:bodyPr/>
        <a:lstStyle/>
        <a:p>
          <a:pPr>
            <a:lnSpc>
              <a:spcPct val="100000"/>
            </a:lnSpc>
          </a:pPr>
          <a:endParaRPr lang="en-US"/>
        </a:p>
      </dgm:t>
    </dgm:pt>
    <dgm:pt modelId="{1D786768-1D94-4EB8-9090-963E416B3190}">
      <dgm:prSet/>
      <dgm:spPr/>
      <dgm:t>
        <a:bodyPr/>
        <a:lstStyle/>
        <a:p>
          <a:pPr>
            <a:lnSpc>
              <a:spcPct val="100000"/>
            </a:lnSpc>
          </a:pPr>
          <a:r>
            <a:rPr lang="en-GB"/>
            <a:t>Have good written and verbal communication skills</a:t>
          </a:r>
          <a:endParaRPr lang="en-US"/>
        </a:p>
      </dgm:t>
    </dgm:pt>
    <dgm:pt modelId="{86D84C2F-BD98-4B56-8C1C-BCF23F59EB53}" type="parTrans" cxnId="{3BBF136D-5A94-46A1-AE11-55C00CE765AD}">
      <dgm:prSet/>
      <dgm:spPr/>
      <dgm:t>
        <a:bodyPr/>
        <a:lstStyle/>
        <a:p>
          <a:endParaRPr lang="en-US"/>
        </a:p>
      </dgm:t>
    </dgm:pt>
    <dgm:pt modelId="{8CC71171-D6F1-4C04-A869-389ECE4296A5}" type="sibTrans" cxnId="{3BBF136D-5A94-46A1-AE11-55C00CE765AD}">
      <dgm:prSet/>
      <dgm:spPr/>
      <dgm:t>
        <a:bodyPr/>
        <a:lstStyle/>
        <a:p>
          <a:pPr>
            <a:lnSpc>
              <a:spcPct val="100000"/>
            </a:lnSpc>
          </a:pPr>
          <a:endParaRPr lang="en-US"/>
        </a:p>
      </dgm:t>
    </dgm:pt>
    <dgm:pt modelId="{58F92774-160C-44AB-84C0-799F6808B178}">
      <dgm:prSet/>
      <dgm:spPr/>
      <dgm:t>
        <a:bodyPr/>
        <a:lstStyle/>
        <a:p>
          <a:pPr>
            <a:lnSpc>
              <a:spcPct val="100000"/>
            </a:lnSpc>
          </a:pPr>
          <a:r>
            <a:rPr lang="en-GB"/>
            <a:t>Have a good understanding of HR practices and principles</a:t>
          </a:r>
          <a:endParaRPr lang="en-US"/>
        </a:p>
      </dgm:t>
    </dgm:pt>
    <dgm:pt modelId="{94BA4AE6-435A-4048-8808-F522C676D806}" type="parTrans" cxnId="{C0BF6457-383C-410F-8BC9-4063B9A781AD}">
      <dgm:prSet/>
      <dgm:spPr/>
      <dgm:t>
        <a:bodyPr/>
        <a:lstStyle/>
        <a:p>
          <a:endParaRPr lang="en-US"/>
        </a:p>
      </dgm:t>
    </dgm:pt>
    <dgm:pt modelId="{5604A483-5D51-4619-92ED-31CE56283927}" type="sibTrans" cxnId="{C0BF6457-383C-410F-8BC9-4063B9A781AD}">
      <dgm:prSet/>
      <dgm:spPr/>
      <dgm:t>
        <a:bodyPr/>
        <a:lstStyle/>
        <a:p>
          <a:pPr>
            <a:lnSpc>
              <a:spcPct val="100000"/>
            </a:lnSpc>
          </a:pPr>
          <a:endParaRPr lang="en-US"/>
        </a:p>
      </dgm:t>
    </dgm:pt>
    <dgm:pt modelId="{03B185B5-2D37-4210-9C43-0C85DD7D0307}">
      <dgm:prSet/>
      <dgm:spPr/>
      <dgm:t>
        <a:bodyPr/>
        <a:lstStyle/>
        <a:p>
          <a:pPr>
            <a:lnSpc>
              <a:spcPct val="100000"/>
            </a:lnSpc>
          </a:pPr>
          <a:r>
            <a:rPr lang="en-GB"/>
            <a:t>Be able to work proactively to meet deadlines </a:t>
          </a:r>
          <a:endParaRPr lang="en-US"/>
        </a:p>
      </dgm:t>
    </dgm:pt>
    <dgm:pt modelId="{4ECCF699-9968-4ED9-90EF-0FF39D9CAA03}" type="parTrans" cxnId="{F9A75958-89AE-4527-A0A1-3C1047EDA1DF}">
      <dgm:prSet/>
      <dgm:spPr/>
      <dgm:t>
        <a:bodyPr/>
        <a:lstStyle/>
        <a:p>
          <a:endParaRPr lang="en-US"/>
        </a:p>
      </dgm:t>
    </dgm:pt>
    <dgm:pt modelId="{622A2ED6-B9FA-4A02-A473-B5AB955138F3}" type="sibTrans" cxnId="{F9A75958-89AE-4527-A0A1-3C1047EDA1DF}">
      <dgm:prSet/>
      <dgm:spPr/>
      <dgm:t>
        <a:bodyPr/>
        <a:lstStyle/>
        <a:p>
          <a:endParaRPr lang="en-US"/>
        </a:p>
      </dgm:t>
    </dgm:pt>
    <dgm:pt modelId="{9BB1A921-04BC-4972-970E-70F08F5AE009}" type="pres">
      <dgm:prSet presAssocID="{97A175B7-29FF-48DF-8FEF-B1AC0C431FF2}" presName="root" presStyleCnt="0">
        <dgm:presLayoutVars>
          <dgm:dir/>
          <dgm:resizeHandles val="exact"/>
        </dgm:presLayoutVars>
      </dgm:prSet>
      <dgm:spPr/>
    </dgm:pt>
    <dgm:pt modelId="{1999124F-481E-452A-91ED-4DD60EE18FD5}" type="pres">
      <dgm:prSet presAssocID="{97A175B7-29FF-48DF-8FEF-B1AC0C431FF2}" presName="container" presStyleCnt="0">
        <dgm:presLayoutVars>
          <dgm:dir/>
          <dgm:resizeHandles val="exact"/>
        </dgm:presLayoutVars>
      </dgm:prSet>
      <dgm:spPr/>
    </dgm:pt>
    <dgm:pt modelId="{9F1ED52A-7DF5-4110-88BD-F70253839558}" type="pres">
      <dgm:prSet presAssocID="{47206B3D-027B-46A0-9CC1-FC303CE8856A}" presName="compNode" presStyleCnt="0"/>
      <dgm:spPr/>
    </dgm:pt>
    <dgm:pt modelId="{F457BC5D-D814-47E4-8EB6-66701A2D18CC}" type="pres">
      <dgm:prSet presAssocID="{47206B3D-027B-46A0-9CC1-FC303CE8856A}" presName="iconBgRect" presStyleLbl="bgShp" presStyleIdx="0" presStyleCnt="5"/>
      <dgm:spPr/>
    </dgm:pt>
    <dgm:pt modelId="{66443B67-649C-46D6-A8B2-63379E1CF446}" type="pres">
      <dgm:prSet presAssocID="{47206B3D-027B-46A0-9CC1-FC303CE8856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8EF889E7-3CE6-4A97-B14A-A26BEBEAD93E}" type="pres">
      <dgm:prSet presAssocID="{47206B3D-027B-46A0-9CC1-FC303CE8856A}" presName="spaceRect" presStyleCnt="0"/>
      <dgm:spPr/>
    </dgm:pt>
    <dgm:pt modelId="{9EF60F1B-498A-4665-B6B5-8B3943D4FCB0}" type="pres">
      <dgm:prSet presAssocID="{47206B3D-027B-46A0-9CC1-FC303CE8856A}" presName="textRect" presStyleLbl="revTx" presStyleIdx="0" presStyleCnt="5">
        <dgm:presLayoutVars>
          <dgm:chMax val="1"/>
          <dgm:chPref val="1"/>
        </dgm:presLayoutVars>
      </dgm:prSet>
      <dgm:spPr/>
    </dgm:pt>
    <dgm:pt modelId="{553B27D0-D6EA-48F8-85B5-3D01F9E21E67}" type="pres">
      <dgm:prSet presAssocID="{384F0E6B-3C69-40E1-9071-E3DAFDFD9125}" presName="sibTrans" presStyleLbl="sibTrans2D1" presStyleIdx="0" presStyleCnt="0"/>
      <dgm:spPr/>
    </dgm:pt>
    <dgm:pt modelId="{2F4E9B60-1958-49F2-B9E8-D27C601EC4B1}" type="pres">
      <dgm:prSet presAssocID="{5A473BE7-5331-4F5D-B001-6CC0E8FAA894}" presName="compNode" presStyleCnt="0"/>
      <dgm:spPr/>
    </dgm:pt>
    <dgm:pt modelId="{4CC9BA27-B363-44CD-8D36-094240CE28F7}" type="pres">
      <dgm:prSet presAssocID="{5A473BE7-5331-4F5D-B001-6CC0E8FAA894}" presName="iconBgRect" presStyleLbl="bgShp" presStyleIdx="1" presStyleCnt="5"/>
      <dgm:spPr/>
    </dgm:pt>
    <dgm:pt modelId="{592EFE38-BCDF-41FA-A113-1694739DF602}" type="pres">
      <dgm:prSet presAssocID="{5A473BE7-5331-4F5D-B001-6CC0E8FAA89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rt"/>
        </a:ext>
      </dgm:extLst>
    </dgm:pt>
    <dgm:pt modelId="{B2AFC829-6C9C-49BC-966F-E105134836DD}" type="pres">
      <dgm:prSet presAssocID="{5A473BE7-5331-4F5D-B001-6CC0E8FAA894}" presName="spaceRect" presStyleCnt="0"/>
      <dgm:spPr/>
    </dgm:pt>
    <dgm:pt modelId="{1DFC6885-AA3A-4F61-BAB9-9744ED59DD96}" type="pres">
      <dgm:prSet presAssocID="{5A473BE7-5331-4F5D-B001-6CC0E8FAA894}" presName="textRect" presStyleLbl="revTx" presStyleIdx="1" presStyleCnt="5">
        <dgm:presLayoutVars>
          <dgm:chMax val="1"/>
          <dgm:chPref val="1"/>
        </dgm:presLayoutVars>
      </dgm:prSet>
      <dgm:spPr/>
    </dgm:pt>
    <dgm:pt modelId="{FF72847C-C0F8-445B-9105-7CB108192BDB}" type="pres">
      <dgm:prSet presAssocID="{95CBC26F-B5F5-4F32-B3A1-A57D18B45198}" presName="sibTrans" presStyleLbl="sibTrans2D1" presStyleIdx="0" presStyleCnt="0"/>
      <dgm:spPr/>
    </dgm:pt>
    <dgm:pt modelId="{78E8D81E-8413-4647-BE04-7EF6E15755F7}" type="pres">
      <dgm:prSet presAssocID="{1D786768-1D94-4EB8-9090-963E416B3190}" presName="compNode" presStyleCnt="0"/>
      <dgm:spPr/>
    </dgm:pt>
    <dgm:pt modelId="{3BEEA86E-62A4-4A10-9982-AB184BECDEC7}" type="pres">
      <dgm:prSet presAssocID="{1D786768-1D94-4EB8-9090-963E416B3190}" presName="iconBgRect" presStyleLbl="bgShp" presStyleIdx="2" presStyleCnt="5"/>
      <dgm:spPr/>
    </dgm:pt>
    <dgm:pt modelId="{4AD9AB38-3BEA-4810-801F-453C9F311632}" type="pres">
      <dgm:prSet presAssocID="{1D786768-1D94-4EB8-9090-963E416B319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12C2F468-C23F-4604-89CD-4D875F7EB7E2}" type="pres">
      <dgm:prSet presAssocID="{1D786768-1D94-4EB8-9090-963E416B3190}" presName="spaceRect" presStyleCnt="0"/>
      <dgm:spPr/>
    </dgm:pt>
    <dgm:pt modelId="{6BBB90DC-650D-4870-8CC2-280E99857536}" type="pres">
      <dgm:prSet presAssocID="{1D786768-1D94-4EB8-9090-963E416B3190}" presName="textRect" presStyleLbl="revTx" presStyleIdx="2" presStyleCnt="5">
        <dgm:presLayoutVars>
          <dgm:chMax val="1"/>
          <dgm:chPref val="1"/>
        </dgm:presLayoutVars>
      </dgm:prSet>
      <dgm:spPr/>
    </dgm:pt>
    <dgm:pt modelId="{AA5A3E8B-A025-486F-800D-EDE1E7EF1C1E}" type="pres">
      <dgm:prSet presAssocID="{8CC71171-D6F1-4C04-A869-389ECE4296A5}" presName="sibTrans" presStyleLbl="sibTrans2D1" presStyleIdx="0" presStyleCnt="0"/>
      <dgm:spPr/>
    </dgm:pt>
    <dgm:pt modelId="{628CF993-C8EF-4818-8154-F961A4044599}" type="pres">
      <dgm:prSet presAssocID="{58F92774-160C-44AB-84C0-799F6808B178}" presName="compNode" presStyleCnt="0"/>
      <dgm:spPr/>
    </dgm:pt>
    <dgm:pt modelId="{89ADB689-E775-44E8-8F1A-614ABA486454}" type="pres">
      <dgm:prSet presAssocID="{58F92774-160C-44AB-84C0-799F6808B178}" presName="iconBgRect" presStyleLbl="bgShp" presStyleIdx="3" presStyleCnt="5"/>
      <dgm:spPr/>
    </dgm:pt>
    <dgm:pt modelId="{0D717D2B-C03D-4901-938D-E8CE844688BF}" type="pres">
      <dgm:prSet presAssocID="{58F92774-160C-44AB-84C0-799F6808B17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B61F0E51-786A-4BE5-947F-E146D1D9F305}" type="pres">
      <dgm:prSet presAssocID="{58F92774-160C-44AB-84C0-799F6808B178}" presName="spaceRect" presStyleCnt="0"/>
      <dgm:spPr/>
    </dgm:pt>
    <dgm:pt modelId="{4D2BAB80-8763-46C0-A93D-73D5755F19B5}" type="pres">
      <dgm:prSet presAssocID="{58F92774-160C-44AB-84C0-799F6808B178}" presName="textRect" presStyleLbl="revTx" presStyleIdx="3" presStyleCnt="5">
        <dgm:presLayoutVars>
          <dgm:chMax val="1"/>
          <dgm:chPref val="1"/>
        </dgm:presLayoutVars>
      </dgm:prSet>
      <dgm:spPr/>
    </dgm:pt>
    <dgm:pt modelId="{D43E585F-FA2B-4E3C-BB60-E679E4184611}" type="pres">
      <dgm:prSet presAssocID="{5604A483-5D51-4619-92ED-31CE56283927}" presName="sibTrans" presStyleLbl="sibTrans2D1" presStyleIdx="0" presStyleCnt="0"/>
      <dgm:spPr/>
    </dgm:pt>
    <dgm:pt modelId="{86E0267F-E82E-4A4D-A41C-BE97B4A0C165}" type="pres">
      <dgm:prSet presAssocID="{03B185B5-2D37-4210-9C43-0C85DD7D0307}" presName="compNode" presStyleCnt="0"/>
      <dgm:spPr/>
    </dgm:pt>
    <dgm:pt modelId="{7943C786-BED9-43B2-8CE5-2770378AB55C}" type="pres">
      <dgm:prSet presAssocID="{03B185B5-2D37-4210-9C43-0C85DD7D0307}" presName="iconBgRect" presStyleLbl="bgShp" presStyleIdx="4" presStyleCnt="5"/>
      <dgm:spPr/>
    </dgm:pt>
    <dgm:pt modelId="{9A3C9245-0DB6-46C8-AB7B-1A277C734FF5}" type="pres">
      <dgm:prSet presAssocID="{03B185B5-2D37-4210-9C43-0C85DD7D030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12ADF13F-5148-4EB9-BE63-DEB7DA9C765B}" type="pres">
      <dgm:prSet presAssocID="{03B185B5-2D37-4210-9C43-0C85DD7D0307}" presName="spaceRect" presStyleCnt="0"/>
      <dgm:spPr/>
    </dgm:pt>
    <dgm:pt modelId="{2EB0BBE9-CDC9-4014-B2AD-DC0C83298585}" type="pres">
      <dgm:prSet presAssocID="{03B185B5-2D37-4210-9C43-0C85DD7D0307}" presName="textRect" presStyleLbl="revTx" presStyleIdx="4" presStyleCnt="5">
        <dgm:presLayoutVars>
          <dgm:chMax val="1"/>
          <dgm:chPref val="1"/>
        </dgm:presLayoutVars>
      </dgm:prSet>
      <dgm:spPr/>
    </dgm:pt>
  </dgm:ptLst>
  <dgm:cxnLst>
    <dgm:cxn modelId="{C9D0A707-CAE5-4737-9336-41CD1994E07C}" type="presOf" srcId="{58F92774-160C-44AB-84C0-799F6808B178}" destId="{4D2BAB80-8763-46C0-A93D-73D5755F19B5}" srcOrd="0" destOrd="0" presId="urn:microsoft.com/office/officeart/2018/2/layout/IconCircleList"/>
    <dgm:cxn modelId="{C63A9B19-A8FD-4011-BFA7-1BB2D468B6D7}" type="presOf" srcId="{5604A483-5D51-4619-92ED-31CE56283927}" destId="{D43E585F-FA2B-4E3C-BB60-E679E4184611}" srcOrd="0" destOrd="0" presId="urn:microsoft.com/office/officeart/2018/2/layout/IconCircleList"/>
    <dgm:cxn modelId="{F677211B-BEE0-4DC2-A3FB-BFBD54E1CCCD}" type="presOf" srcId="{8CC71171-D6F1-4C04-A869-389ECE4296A5}" destId="{AA5A3E8B-A025-486F-800D-EDE1E7EF1C1E}" srcOrd="0" destOrd="0" presId="urn:microsoft.com/office/officeart/2018/2/layout/IconCircleList"/>
    <dgm:cxn modelId="{067E4B2C-122B-42CE-B3CD-C7E82980802D}" type="presOf" srcId="{5A473BE7-5331-4F5D-B001-6CC0E8FAA894}" destId="{1DFC6885-AA3A-4F61-BAB9-9744ED59DD96}" srcOrd="0" destOrd="0" presId="urn:microsoft.com/office/officeart/2018/2/layout/IconCircleList"/>
    <dgm:cxn modelId="{C4542F3F-A05D-47B0-A470-A349169F8A54}" type="presOf" srcId="{95CBC26F-B5F5-4F32-B3A1-A57D18B45198}" destId="{FF72847C-C0F8-445B-9105-7CB108192BDB}" srcOrd="0" destOrd="0" presId="urn:microsoft.com/office/officeart/2018/2/layout/IconCircleList"/>
    <dgm:cxn modelId="{3BBF136D-5A94-46A1-AE11-55C00CE765AD}" srcId="{97A175B7-29FF-48DF-8FEF-B1AC0C431FF2}" destId="{1D786768-1D94-4EB8-9090-963E416B3190}" srcOrd="2" destOrd="0" parTransId="{86D84C2F-BD98-4B56-8C1C-BCF23F59EB53}" sibTransId="{8CC71171-D6F1-4C04-A869-389ECE4296A5}"/>
    <dgm:cxn modelId="{C0BF6457-383C-410F-8BC9-4063B9A781AD}" srcId="{97A175B7-29FF-48DF-8FEF-B1AC0C431FF2}" destId="{58F92774-160C-44AB-84C0-799F6808B178}" srcOrd="3" destOrd="0" parTransId="{94BA4AE6-435A-4048-8808-F522C676D806}" sibTransId="{5604A483-5D51-4619-92ED-31CE56283927}"/>
    <dgm:cxn modelId="{F9A75958-89AE-4527-A0A1-3C1047EDA1DF}" srcId="{97A175B7-29FF-48DF-8FEF-B1AC0C431FF2}" destId="{03B185B5-2D37-4210-9C43-0C85DD7D0307}" srcOrd="4" destOrd="0" parTransId="{4ECCF699-9968-4ED9-90EF-0FF39D9CAA03}" sibTransId="{622A2ED6-B9FA-4A02-A473-B5AB955138F3}"/>
    <dgm:cxn modelId="{4C4A8F9A-E247-4602-9793-E4061151CE0A}" srcId="{97A175B7-29FF-48DF-8FEF-B1AC0C431FF2}" destId="{47206B3D-027B-46A0-9CC1-FC303CE8856A}" srcOrd="0" destOrd="0" parTransId="{EC79F627-CB39-431A-8614-3680993E4A22}" sibTransId="{384F0E6B-3C69-40E1-9071-E3DAFDFD9125}"/>
    <dgm:cxn modelId="{DFB9CBA4-391D-4AB9-8FF2-B703A823303B}" srcId="{97A175B7-29FF-48DF-8FEF-B1AC0C431FF2}" destId="{5A473BE7-5331-4F5D-B001-6CC0E8FAA894}" srcOrd="1" destOrd="0" parTransId="{7DBFFCCC-4920-4042-A100-336C94939AF5}" sibTransId="{95CBC26F-B5F5-4F32-B3A1-A57D18B45198}"/>
    <dgm:cxn modelId="{5E9FE6B0-6178-49DD-A351-92580001F117}" type="presOf" srcId="{97A175B7-29FF-48DF-8FEF-B1AC0C431FF2}" destId="{9BB1A921-04BC-4972-970E-70F08F5AE009}" srcOrd="0" destOrd="0" presId="urn:microsoft.com/office/officeart/2018/2/layout/IconCircleList"/>
    <dgm:cxn modelId="{E81D2DB8-B4CA-4652-AC7D-17331EF0B5E4}" type="presOf" srcId="{03B185B5-2D37-4210-9C43-0C85DD7D0307}" destId="{2EB0BBE9-CDC9-4014-B2AD-DC0C83298585}" srcOrd="0" destOrd="0" presId="urn:microsoft.com/office/officeart/2018/2/layout/IconCircleList"/>
    <dgm:cxn modelId="{6BCB88CE-8CD3-4813-837B-121E650F59F4}" type="presOf" srcId="{384F0E6B-3C69-40E1-9071-E3DAFDFD9125}" destId="{553B27D0-D6EA-48F8-85B5-3D01F9E21E67}" srcOrd="0" destOrd="0" presId="urn:microsoft.com/office/officeart/2018/2/layout/IconCircleList"/>
    <dgm:cxn modelId="{26C4CBDE-5CA1-48B3-AEEC-87DBBC990DFD}" type="presOf" srcId="{47206B3D-027B-46A0-9CC1-FC303CE8856A}" destId="{9EF60F1B-498A-4665-B6B5-8B3943D4FCB0}" srcOrd="0" destOrd="0" presId="urn:microsoft.com/office/officeart/2018/2/layout/IconCircleList"/>
    <dgm:cxn modelId="{C4A67FEF-D4F4-483A-8D26-A44282F8266C}" type="presOf" srcId="{1D786768-1D94-4EB8-9090-963E416B3190}" destId="{6BBB90DC-650D-4870-8CC2-280E99857536}" srcOrd="0" destOrd="0" presId="urn:microsoft.com/office/officeart/2018/2/layout/IconCircleList"/>
    <dgm:cxn modelId="{D927CC1F-1BA2-4D30-B242-952691BA410D}" type="presParOf" srcId="{9BB1A921-04BC-4972-970E-70F08F5AE009}" destId="{1999124F-481E-452A-91ED-4DD60EE18FD5}" srcOrd="0" destOrd="0" presId="urn:microsoft.com/office/officeart/2018/2/layout/IconCircleList"/>
    <dgm:cxn modelId="{71A4751A-073D-49EC-91C3-535A26C9A7BC}" type="presParOf" srcId="{1999124F-481E-452A-91ED-4DD60EE18FD5}" destId="{9F1ED52A-7DF5-4110-88BD-F70253839558}" srcOrd="0" destOrd="0" presId="urn:microsoft.com/office/officeart/2018/2/layout/IconCircleList"/>
    <dgm:cxn modelId="{ACD00460-9BAA-43CD-98ED-6D0FB51239E0}" type="presParOf" srcId="{9F1ED52A-7DF5-4110-88BD-F70253839558}" destId="{F457BC5D-D814-47E4-8EB6-66701A2D18CC}" srcOrd="0" destOrd="0" presId="urn:microsoft.com/office/officeart/2018/2/layout/IconCircleList"/>
    <dgm:cxn modelId="{3E11722B-0F38-49C4-BAAB-39892A7900C4}" type="presParOf" srcId="{9F1ED52A-7DF5-4110-88BD-F70253839558}" destId="{66443B67-649C-46D6-A8B2-63379E1CF446}" srcOrd="1" destOrd="0" presId="urn:microsoft.com/office/officeart/2018/2/layout/IconCircleList"/>
    <dgm:cxn modelId="{9D60728E-D3BC-49B2-B66E-57CDB9936D9C}" type="presParOf" srcId="{9F1ED52A-7DF5-4110-88BD-F70253839558}" destId="{8EF889E7-3CE6-4A97-B14A-A26BEBEAD93E}" srcOrd="2" destOrd="0" presId="urn:microsoft.com/office/officeart/2018/2/layout/IconCircleList"/>
    <dgm:cxn modelId="{E4C07378-75FA-436C-A631-6C991AE80840}" type="presParOf" srcId="{9F1ED52A-7DF5-4110-88BD-F70253839558}" destId="{9EF60F1B-498A-4665-B6B5-8B3943D4FCB0}" srcOrd="3" destOrd="0" presId="urn:microsoft.com/office/officeart/2018/2/layout/IconCircleList"/>
    <dgm:cxn modelId="{82BB9626-463F-49F9-9A0F-086F823750DC}" type="presParOf" srcId="{1999124F-481E-452A-91ED-4DD60EE18FD5}" destId="{553B27D0-D6EA-48F8-85B5-3D01F9E21E67}" srcOrd="1" destOrd="0" presId="urn:microsoft.com/office/officeart/2018/2/layout/IconCircleList"/>
    <dgm:cxn modelId="{DB57F17A-F267-4967-BB8A-80314B299683}" type="presParOf" srcId="{1999124F-481E-452A-91ED-4DD60EE18FD5}" destId="{2F4E9B60-1958-49F2-B9E8-D27C601EC4B1}" srcOrd="2" destOrd="0" presId="urn:microsoft.com/office/officeart/2018/2/layout/IconCircleList"/>
    <dgm:cxn modelId="{AB2727BF-BE68-48A9-8FDD-9F763D51DE82}" type="presParOf" srcId="{2F4E9B60-1958-49F2-B9E8-D27C601EC4B1}" destId="{4CC9BA27-B363-44CD-8D36-094240CE28F7}" srcOrd="0" destOrd="0" presId="urn:microsoft.com/office/officeart/2018/2/layout/IconCircleList"/>
    <dgm:cxn modelId="{95A6C9F4-668A-4208-BDA0-B2EA8B0ED3B8}" type="presParOf" srcId="{2F4E9B60-1958-49F2-B9E8-D27C601EC4B1}" destId="{592EFE38-BCDF-41FA-A113-1694739DF602}" srcOrd="1" destOrd="0" presId="urn:microsoft.com/office/officeart/2018/2/layout/IconCircleList"/>
    <dgm:cxn modelId="{8456007C-0D77-4687-88E9-4973C4E4E50A}" type="presParOf" srcId="{2F4E9B60-1958-49F2-B9E8-D27C601EC4B1}" destId="{B2AFC829-6C9C-49BC-966F-E105134836DD}" srcOrd="2" destOrd="0" presId="urn:microsoft.com/office/officeart/2018/2/layout/IconCircleList"/>
    <dgm:cxn modelId="{D8B48FF6-EFC7-406B-B576-D569F7E14DC6}" type="presParOf" srcId="{2F4E9B60-1958-49F2-B9E8-D27C601EC4B1}" destId="{1DFC6885-AA3A-4F61-BAB9-9744ED59DD96}" srcOrd="3" destOrd="0" presId="urn:microsoft.com/office/officeart/2018/2/layout/IconCircleList"/>
    <dgm:cxn modelId="{E3BEC805-9156-43FA-B389-BD701F3CADE4}" type="presParOf" srcId="{1999124F-481E-452A-91ED-4DD60EE18FD5}" destId="{FF72847C-C0F8-445B-9105-7CB108192BDB}" srcOrd="3" destOrd="0" presId="urn:microsoft.com/office/officeart/2018/2/layout/IconCircleList"/>
    <dgm:cxn modelId="{416C049A-0864-407F-9028-7BD9E35CF9CB}" type="presParOf" srcId="{1999124F-481E-452A-91ED-4DD60EE18FD5}" destId="{78E8D81E-8413-4647-BE04-7EF6E15755F7}" srcOrd="4" destOrd="0" presId="urn:microsoft.com/office/officeart/2018/2/layout/IconCircleList"/>
    <dgm:cxn modelId="{F3FFC687-BB48-432A-991D-22142CE5FF54}" type="presParOf" srcId="{78E8D81E-8413-4647-BE04-7EF6E15755F7}" destId="{3BEEA86E-62A4-4A10-9982-AB184BECDEC7}" srcOrd="0" destOrd="0" presId="urn:microsoft.com/office/officeart/2018/2/layout/IconCircleList"/>
    <dgm:cxn modelId="{EFE19D18-820E-4608-A567-70B154769D14}" type="presParOf" srcId="{78E8D81E-8413-4647-BE04-7EF6E15755F7}" destId="{4AD9AB38-3BEA-4810-801F-453C9F311632}" srcOrd="1" destOrd="0" presId="urn:microsoft.com/office/officeart/2018/2/layout/IconCircleList"/>
    <dgm:cxn modelId="{9D689EEE-B442-4719-B95C-E560FBC58673}" type="presParOf" srcId="{78E8D81E-8413-4647-BE04-7EF6E15755F7}" destId="{12C2F468-C23F-4604-89CD-4D875F7EB7E2}" srcOrd="2" destOrd="0" presId="urn:microsoft.com/office/officeart/2018/2/layout/IconCircleList"/>
    <dgm:cxn modelId="{1FB91F06-3BC2-4954-8896-5A40B3816493}" type="presParOf" srcId="{78E8D81E-8413-4647-BE04-7EF6E15755F7}" destId="{6BBB90DC-650D-4870-8CC2-280E99857536}" srcOrd="3" destOrd="0" presId="urn:microsoft.com/office/officeart/2018/2/layout/IconCircleList"/>
    <dgm:cxn modelId="{BC727E95-213B-4254-BCF9-DCD9B7ACD533}" type="presParOf" srcId="{1999124F-481E-452A-91ED-4DD60EE18FD5}" destId="{AA5A3E8B-A025-486F-800D-EDE1E7EF1C1E}" srcOrd="5" destOrd="0" presId="urn:microsoft.com/office/officeart/2018/2/layout/IconCircleList"/>
    <dgm:cxn modelId="{50A902B5-8ADA-44CB-B163-54866FD97BA7}" type="presParOf" srcId="{1999124F-481E-452A-91ED-4DD60EE18FD5}" destId="{628CF993-C8EF-4818-8154-F961A4044599}" srcOrd="6" destOrd="0" presId="urn:microsoft.com/office/officeart/2018/2/layout/IconCircleList"/>
    <dgm:cxn modelId="{B686FDED-B3A1-441C-918A-D3722F35B733}" type="presParOf" srcId="{628CF993-C8EF-4818-8154-F961A4044599}" destId="{89ADB689-E775-44E8-8F1A-614ABA486454}" srcOrd="0" destOrd="0" presId="urn:microsoft.com/office/officeart/2018/2/layout/IconCircleList"/>
    <dgm:cxn modelId="{E838D734-39B3-464D-9B06-C6B96DF7B05B}" type="presParOf" srcId="{628CF993-C8EF-4818-8154-F961A4044599}" destId="{0D717D2B-C03D-4901-938D-E8CE844688BF}" srcOrd="1" destOrd="0" presId="urn:microsoft.com/office/officeart/2018/2/layout/IconCircleList"/>
    <dgm:cxn modelId="{251773BA-2810-4C1D-8C5D-27DD44B10B0C}" type="presParOf" srcId="{628CF993-C8EF-4818-8154-F961A4044599}" destId="{B61F0E51-786A-4BE5-947F-E146D1D9F305}" srcOrd="2" destOrd="0" presId="urn:microsoft.com/office/officeart/2018/2/layout/IconCircleList"/>
    <dgm:cxn modelId="{86F0BEFD-931E-4A49-BD35-EF04DEE02ABB}" type="presParOf" srcId="{628CF993-C8EF-4818-8154-F961A4044599}" destId="{4D2BAB80-8763-46C0-A93D-73D5755F19B5}" srcOrd="3" destOrd="0" presId="urn:microsoft.com/office/officeart/2018/2/layout/IconCircleList"/>
    <dgm:cxn modelId="{87FDA72D-A4A5-4A45-9659-A1719784AD38}" type="presParOf" srcId="{1999124F-481E-452A-91ED-4DD60EE18FD5}" destId="{D43E585F-FA2B-4E3C-BB60-E679E4184611}" srcOrd="7" destOrd="0" presId="urn:microsoft.com/office/officeart/2018/2/layout/IconCircleList"/>
    <dgm:cxn modelId="{624B8C2C-FFAA-4BEE-8A13-3279F9B2B48E}" type="presParOf" srcId="{1999124F-481E-452A-91ED-4DD60EE18FD5}" destId="{86E0267F-E82E-4A4D-A41C-BE97B4A0C165}" srcOrd="8" destOrd="0" presId="urn:microsoft.com/office/officeart/2018/2/layout/IconCircleList"/>
    <dgm:cxn modelId="{84DE247F-C3F6-42EC-8171-ACC799E8CFCD}" type="presParOf" srcId="{86E0267F-E82E-4A4D-A41C-BE97B4A0C165}" destId="{7943C786-BED9-43B2-8CE5-2770378AB55C}" srcOrd="0" destOrd="0" presId="urn:microsoft.com/office/officeart/2018/2/layout/IconCircleList"/>
    <dgm:cxn modelId="{055C444D-A364-4092-BAEF-4FFDD397A8FF}" type="presParOf" srcId="{86E0267F-E82E-4A4D-A41C-BE97B4A0C165}" destId="{9A3C9245-0DB6-46C8-AB7B-1A277C734FF5}" srcOrd="1" destOrd="0" presId="urn:microsoft.com/office/officeart/2018/2/layout/IconCircleList"/>
    <dgm:cxn modelId="{FB612447-7CD5-4B67-9A88-2ADD81740621}" type="presParOf" srcId="{86E0267F-E82E-4A4D-A41C-BE97B4A0C165}" destId="{12ADF13F-5148-4EB9-BE63-DEB7DA9C765B}" srcOrd="2" destOrd="0" presId="urn:microsoft.com/office/officeart/2018/2/layout/IconCircleList"/>
    <dgm:cxn modelId="{E5FDA3B8-69A3-411A-B9D9-B2B86C5408BB}" type="presParOf" srcId="{86E0267F-E82E-4A4D-A41C-BE97B4A0C165}" destId="{2EB0BBE9-CDC9-4014-B2AD-DC0C83298585}"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57BC5D-D814-47E4-8EB6-66701A2D18CC}">
      <dsp:nvSpPr>
        <dsp:cNvPr id="0" name=""/>
        <dsp:cNvSpPr/>
      </dsp:nvSpPr>
      <dsp:spPr>
        <a:xfrm>
          <a:off x="107822" y="186948"/>
          <a:ext cx="994578" cy="994578"/>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443B67-649C-46D6-A8B2-63379E1CF446}">
      <dsp:nvSpPr>
        <dsp:cNvPr id="0" name=""/>
        <dsp:cNvSpPr/>
      </dsp:nvSpPr>
      <dsp:spPr>
        <a:xfrm>
          <a:off x="316684" y="395810"/>
          <a:ext cx="576855" cy="5768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EF60F1B-498A-4665-B6B5-8B3943D4FCB0}">
      <dsp:nvSpPr>
        <dsp:cNvPr id="0" name=""/>
        <dsp:cNvSpPr/>
      </dsp:nvSpPr>
      <dsp:spPr>
        <a:xfrm>
          <a:off x="1315525" y="186948"/>
          <a:ext cx="2344364" cy="994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t>Be confident to approach and get to know the rest of the team</a:t>
          </a:r>
          <a:endParaRPr lang="en-US" sz="1700" kern="1200"/>
        </a:p>
      </dsp:txBody>
      <dsp:txXfrm>
        <a:off x="1315525" y="186948"/>
        <a:ext cx="2344364" cy="994578"/>
      </dsp:txXfrm>
    </dsp:sp>
    <dsp:sp modelId="{4CC9BA27-B363-44CD-8D36-094240CE28F7}">
      <dsp:nvSpPr>
        <dsp:cNvPr id="0" name=""/>
        <dsp:cNvSpPr/>
      </dsp:nvSpPr>
      <dsp:spPr>
        <a:xfrm>
          <a:off x="4068377" y="186948"/>
          <a:ext cx="994578" cy="994578"/>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2EFE38-BCDF-41FA-A113-1694739DF602}">
      <dsp:nvSpPr>
        <dsp:cNvPr id="0" name=""/>
        <dsp:cNvSpPr/>
      </dsp:nvSpPr>
      <dsp:spPr>
        <a:xfrm>
          <a:off x="4277238" y="395810"/>
          <a:ext cx="576855" cy="5768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FC6885-AA3A-4F61-BAB9-9744ED59DD96}">
      <dsp:nvSpPr>
        <dsp:cNvPr id="0" name=""/>
        <dsp:cNvSpPr/>
      </dsp:nvSpPr>
      <dsp:spPr>
        <a:xfrm>
          <a:off x="5276080" y="186948"/>
          <a:ext cx="2344364" cy="994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t>Have integrity, humility and a positive attitude</a:t>
          </a:r>
          <a:endParaRPr lang="en-US" sz="1700" kern="1200"/>
        </a:p>
      </dsp:txBody>
      <dsp:txXfrm>
        <a:off x="5276080" y="186948"/>
        <a:ext cx="2344364" cy="994578"/>
      </dsp:txXfrm>
    </dsp:sp>
    <dsp:sp modelId="{3BEEA86E-62A4-4A10-9982-AB184BECDEC7}">
      <dsp:nvSpPr>
        <dsp:cNvPr id="0" name=""/>
        <dsp:cNvSpPr/>
      </dsp:nvSpPr>
      <dsp:spPr>
        <a:xfrm>
          <a:off x="107822" y="2046372"/>
          <a:ext cx="994578" cy="994578"/>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D9AB38-3BEA-4810-801F-453C9F311632}">
      <dsp:nvSpPr>
        <dsp:cNvPr id="0" name=""/>
        <dsp:cNvSpPr/>
      </dsp:nvSpPr>
      <dsp:spPr>
        <a:xfrm>
          <a:off x="316684" y="2255234"/>
          <a:ext cx="576855" cy="5768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BBB90DC-650D-4870-8CC2-280E99857536}">
      <dsp:nvSpPr>
        <dsp:cNvPr id="0" name=""/>
        <dsp:cNvSpPr/>
      </dsp:nvSpPr>
      <dsp:spPr>
        <a:xfrm>
          <a:off x="1315525" y="2046372"/>
          <a:ext cx="2344364" cy="994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t>Have good written and verbal communication skills</a:t>
          </a:r>
          <a:endParaRPr lang="en-US" sz="1700" kern="1200"/>
        </a:p>
      </dsp:txBody>
      <dsp:txXfrm>
        <a:off x="1315525" y="2046372"/>
        <a:ext cx="2344364" cy="994578"/>
      </dsp:txXfrm>
    </dsp:sp>
    <dsp:sp modelId="{89ADB689-E775-44E8-8F1A-614ABA486454}">
      <dsp:nvSpPr>
        <dsp:cNvPr id="0" name=""/>
        <dsp:cNvSpPr/>
      </dsp:nvSpPr>
      <dsp:spPr>
        <a:xfrm>
          <a:off x="4068377" y="2046372"/>
          <a:ext cx="994578" cy="994578"/>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717D2B-C03D-4901-938D-E8CE844688BF}">
      <dsp:nvSpPr>
        <dsp:cNvPr id="0" name=""/>
        <dsp:cNvSpPr/>
      </dsp:nvSpPr>
      <dsp:spPr>
        <a:xfrm>
          <a:off x="4277238" y="2255234"/>
          <a:ext cx="576855" cy="5768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D2BAB80-8763-46C0-A93D-73D5755F19B5}">
      <dsp:nvSpPr>
        <dsp:cNvPr id="0" name=""/>
        <dsp:cNvSpPr/>
      </dsp:nvSpPr>
      <dsp:spPr>
        <a:xfrm>
          <a:off x="5276080" y="2046372"/>
          <a:ext cx="2344364" cy="994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t>Have a good understanding of HR practices and principles</a:t>
          </a:r>
          <a:endParaRPr lang="en-US" sz="1700" kern="1200"/>
        </a:p>
      </dsp:txBody>
      <dsp:txXfrm>
        <a:off x="5276080" y="2046372"/>
        <a:ext cx="2344364" cy="994578"/>
      </dsp:txXfrm>
    </dsp:sp>
    <dsp:sp modelId="{7943C786-BED9-43B2-8CE5-2770378AB55C}">
      <dsp:nvSpPr>
        <dsp:cNvPr id="0" name=""/>
        <dsp:cNvSpPr/>
      </dsp:nvSpPr>
      <dsp:spPr>
        <a:xfrm>
          <a:off x="107822" y="3905796"/>
          <a:ext cx="994578" cy="994578"/>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3C9245-0DB6-46C8-AB7B-1A277C734FF5}">
      <dsp:nvSpPr>
        <dsp:cNvPr id="0" name=""/>
        <dsp:cNvSpPr/>
      </dsp:nvSpPr>
      <dsp:spPr>
        <a:xfrm>
          <a:off x="316684" y="4114657"/>
          <a:ext cx="576855" cy="57685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EB0BBE9-CDC9-4014-B2AD-DC0C83298585}">
      <dsp:nvSpPr>
        <dsp:cNvPr id="0" name=""/>
        <dsp:cNvSpPr/>
      </dsp:nvSpPr>
      <dsp:spPr>
        <a:xfrm>
          <a:off x="1315525" y="3905796"/>
          <a:ext cx="2344364" cy="994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t>Be able to work proactively to meet deadlines </a:t>
          </a:r>
          <a:endParaRPr lang="en-US" sz="1700" kern="1200"/>
        </a:p>
      </dsp:txBody>
      <dsp:txXfrm>
        <a:off x="1315525" y="3905796"/>
        <a:ext cx="2344364" cy="994578"/>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44B9B8C-F049-4F70-99FC-8328E64A4CD2}" type="datetimeFigureOut">
              <a:rPr lang="en-GB" smtClean="0"/>
              <a:t>26/03/2023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10B9B3-15DA-47C6-AA14-EE653CB69C51}" type="slidenum">
              <a:rPr lang="en-GB" smtClean="0"/>
              <a:t>‹#›</a:t>
            </a:fld>
            <a:endParaRPr lang="en-GB"/>
          </a:p>
        </p:txBody>
      </p:sp>
    </p:spTree>
    <p:extLst>
      <p:ext uri="{BB962C8B-B14F-4D97-AF65-F5344CB8AC3E}">
        <p14:creationId xmlns:p14="http://schemas.microsoft.com/office/powerpoint/2010/main" val="14799480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4B9B8C-F049-4F70-99FC-8328E64A4CD2}" type="datetimeFigureOut">
              <a:rPr lang="en-GB" smtClean="0"/>
              <a:t>26/03/2023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10B9B3-15DA-47C6-AA14-EE653CB69C51}" type="slidenum">
              <a:rPr lang="en-GB" smtClean="0"/>
              <a:t>‹#›</a:t>
            </a:fld>
            <a:endParaRPr lang="en-GB"/>
          </a:p>
        </p:txBody>
      </p:sp>
    </p:spTree>
    <p:extLst>
      <p:ext uri="{BB962C8B-B14F-4D97-AF65-F5344CB8AC3E}">
        <p14:creationId xmlns:p14="http://schemas.microsoft.com/office/powerpoint/2010/main" val="8384905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44B9B8C-F049-4F70-99FC-8328E64A4CD2}" type="datetimeFigureOut">
              <a:rPr lang="en-GB" smtClean="0"/>
              <a:t>26/03/2023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10B9B3-15DA-47C6-AA14-EE653CB69C51}" type="slidenum">
              <a:rPr lang="en-GB" smtClean="0"/>
              <a:t>‹#›</a:t>
            </a:fld>
            <a:endParaRPr lang="en-GB"/>
          </a:p>
        </p:txBody>
      </p:sp>
    </p:spTree>
    <p:extLst>
      <p:ext uri="{BB962C8B-B14F-4D97-AF65-F5344CB8AC3E}">
        <p14:creationId xmlns:p14="http://schemas.microsoft.com/office/powerpoint/2010/main" val="2419473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E44B9B8C-F049-4F70-99FC-8328E64A4CD2}" type="datetimeFigureOut">
              <a:rPr lang="en-GB" smtClean="0"/>
              <a:t>26/03/2023</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BD10B9B3-15DA-47C6-AA14-EE653CB69C51}" type="slidenum">
              <a:rPr lang="en-GB" smtClean="0"/>
              <a:t>‹#›</a:t>
            </a:fld>
            <a:endParaRPr lang="en-GB"/>
          </a:p>
        </p:txBody>
      </p:sp>
    </p:spTree>
    <p:extLst>
      <p:ext uri="{BB962C8B-B14F-4D97-AF65-F5344CB8AC3E}">
        <p14:creationId xmlns:p14="http://schemas.microsoft.com/office/powerpoint/2010/main" val="19614939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E44B9B8C-F049-4F70-99FC-8328E64A4CD2}" type="datetimeFigureOut">
              <a:rPr lang="en-GB" smtClean="0"/>
              <a:t>26/03/2023</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BD10B9B3-15DA-47C6-AA14-EE653CB69C51}" type="slidenum">
              <a:rPr lang="en-GB" smtClean="0"/>
              <a:t>‹#›</a:t>
            </a:fld>
            <a:endParaRPr lang="en-GB"/>
          </a:p>
        </p:txBody>
      </p:sp>
    </p:spTree>
    <p:extLst>
      <p:ext uri="{BB962C8B-B14F-4D97-AF65-F5344CB8AC3E}">
        <p14:creationId xmlns:p14="http://schemas.microsoft.com/office/powerpoint/2010/main" val="15418106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E44B9B8C-F049-4F70-99FC-8328E64A4CD2}" type="datetimeFigureOut">
              <a:rPr lang="en-GB" smtClean="0"/>
              <a:t>26/03/2023</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BD10B9B3-15DA-47C6-AA14-EE653CB69C51}" type="slidenum">
              <a:rPr lang="en-GB" smtClean="0"/>
              <a:t>‹#›</a:t>
            </a:fld>
            <a:endParaRPr lang="en-GB"/>
          </a:p>
        </p:txBody>
      </p:sp>
    </p:spTree>
    <p:extLst>
      <p:ext uri="{BB962C8B-B14F-4D97-AF65-F5344CB8AC3E}">
        <p14:creationId xmlns:p14="http://schemas.microsoft.com/office/powerpoint/2010/main" val="7673003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E44B9B8C-F049-4F70-99FC-8328E64A4CD2}" type="datetimeFigureOut">
              <a:rPr lang="en-GB" smtClean="0"/>
              <a:t>26/03/2023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10B9B3-15DA-47C6-AA14-EE653CB69C51}" type="slidenum">
              <a:rPr lang="en-GB" smtClean="0"/>
              <a:t>‹#›</a:t>
            </a:fld>
            <a:endParaRPr lang="en-GB"/>
          </a:p>
        </p:txBody>
      </p:sp>
    </p:spTree>
    <p:extLst>
      <p:ext uri="{BB962C8B-B14F-4D97-AF65-F5344CB8AC3E}">
        <p14:creationId xmlns:p14="http://schemas.microsoft.com/office/powerpoint/2010/main" val="22130003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E44B9B8C-F049-4F70-99FC-8328E64A4CD2}" type="datetimeFigureOut">
              <a:rPr lang="en-GB" smtClean="0"/>
              <a:t>26/03/2023</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BD10B9B3-15DA-47C6-AA14-EE653CB69C51}" type="slidenum">
              <a:rPr lang="en-GB" smtClean="0"/>
              <a:t>‹#›</a:t>
            </a:fld>
            <a:endParaRPr lang="en-GB"/>
          </a:p>
        </p:txBody>
      </p:sp>
    </p:spTree>
    <p:extLst>
      <p:ext uri="{BB962C8B-B14F-4D97-AF65-F5344CB8AC3E}">
        <p14:creationId xmlns:p14="http://schemas.microsoft.com/office/powerpoint/2010/main" val="6408037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E44B9B8C-F049-4F70-99FC-8328E64A4CD2}" type="datetimeFigureOut">
              <a:rPr lang="en-GB" smtClean="0"/>
              <a:t>26/03/2023</a:t>
            </a:fld>
            <a:endParaRPr lang="en-GB"/>
          </a:p>
        </p:txBody>
      </p:sp>
      <p:sp>
        <p:nvSpPr>
          <p:cNvPr id="9" name="Footer Placeholder 8"/>
          <p:cNvSpPr>
            <a:spLocks noGrp="1"/>
          </p:cNvSpPr>
          <p:nvPr>
            <p:ph type="ftr" sz="quarter" idx="11"/>
          </p:nvPr>
        </p:nvSpPr>
        <p:spPr>
          <a:xfrm>
            <a:off x="3499101" y="6356350"/>
            <a:ext cx="5911517" cy="365125"/>
          </a:xfrm>
        </p:spPr>
        <p:txBody>
          <a:bodyPr/>
          <a:lstStyle/>
          <a:p>
            <a:endParaRPr lang="en-GB"/>
          </a:p>
        </p:txBody>
      </p:sp>
      <p:sp>
        <p:nvSpPr>
          <p:cNvPr id="10" name="Slide Number Placeholder 9"/>
          <p:cNvSpPr>
            <a:spLocks noGrp="1"/>
          </p:cNvSpPr>
          <p:nvPr>
            <p:ph type="sldNum" sz="quarter" idx="12"/>
          </p:nvPr>
        </p:nvSpPr>
        <p:spPr/>
        <p:txBody>
          <a:bodyPr/>
          <a:lstStyle/>
          <a:p>
            <a:fld id="{BD10B9B3-15DA-47C6-AA14-EE653CB69C51}" type="slidenum">
              <a:rPr lang="en-GB" smtClean="0"/>
              <a:t>‹#›</a:t>
            </a:fld>
            <a:endParaRPr lang="en-GB"/>
          </a:p>
        </p:txBody>
      </p:sp>
    </p:spTree>
    <p:extLst>
      <p:ext uri="{BB962C8B-B14F-4D97-AF65-F5344CB8AC3E}">
        <p14:creationId xmlns:p14="http://schemas.microsoft.com/office/powerpoint/2010/main" val="19405414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44B9B8C-F049-4F70-99FC-8328E64A4CD2}" type="datetimeFigureOut">
              <a:rPr lang="en-GB" smtClean="0"/>
              <a:t>26/03/2023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D10B9B3-15DA-47C6-AA14-EE653CB69C51}" type="slidenum">
              <a:rPr lang="en-GB" smtClean="0"/>
              <a:t>‹#›</a:t>
            </a:fld>
            <a:endParaRPr lang="en-GB"/>
          </a:p>
        </p:txBody>
      </p:sp>
    </p:spTree>
    <p:extLst>
      <p:ext uri="{BB962C8B-B14F-4D97-AF65-F5344CB8AC3E}">
        <p14:creationId xmlns:p14="http://schemas.microsoft.com/office/powerpoint/2010/main" val="15387136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44B9B8C-F049-4F70-99FC-8328E64A4CD2}" type="datetimeFigureOut">
              <a:rPr lang="en-GB" smtClean="0"/>
              <a:t>26/03/2023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D10B9B3-15DA-47C6-AA14-EE653CB69C51}" type="slidenum">
              <a:rPr lang="en-GB" smtClean="0"/>
              <a:t>‹#›</a:t>
            </a:fld>
            <a:endParaRPr lang="en-GB"/>
          </a:p>
        </p:txBody>
      </p:sp>
    </p:spTree>
    <p:extLst>
      <p:ext uri="{BB962C8B-B14F-4D97-AF65-F5344CB8AC3E}">
        <p14:creationId xmlns:p14="http://schemas.microsoft.com/office/powerpoint/2010/main" val="3335599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E44B9B8C-F049-4F70-99FC-8328E64A4CD2}" type="datetimeFigureOut">
              <a:rPr lang="en-GB" smtClean="0"/>
              <a:t>26/03/2023</a:t>
            </a:fld>
            <a:endParaRPr lang="en-GB"/>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BD10B9B3-15DA-47C6-AA14-EE653CB69C51}" type="slidenum">
              <a:rPr lang="en-GB" smtClean="0"/>
              <a:t>‹#›</a:t>
            </a:fld>
            <a:endParaRPr lang="en-GB"/>
          </a:p>
        </p:txBody>
      </p:sp>
    </p:spTree>
    <p:extLst>
      <p:ext uri="{BB962C8B-B14F-4D97-AF65-F5344CB8AC3E}">
        <p14:creationId xmlns:p14="http://schemas.microsoft.com/office/powerpoint/2010/main" val="3635651619"/>
      </p:ext>
    </p:extLst>
  </p:cSld>
  <p:clrMap bg1="lt1" tx1="dk1" bg2="lt2" tx2="dk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2F4AD318-2FB6-4C6E-931E-58E404FA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Freeform: Shape 55">
            <a:extLst>
              <a:ext uri="{FF2B5EF4-FFF2-40B4-BE49-F238E27FC236}">
                <a16:creationId xmlns:a16="http://schemas.microsoft.com/office/drawing/2014/main" id="{1A118E35-1CBF-4863-8497-F4DF1A166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2" y="752748"/>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 name="Freeform: Shape 57">
            <a:extLst>
              <a:ext uri="{FF2B5EF4-FFF2-40B4-BE49-F238E27FC236}">
                <a16:creationId xmlns:a16="http://schemas.microsoft.com/office/drawing/2014/main" id="{6E187274-5DC2-4BE0-AF99-925D6D973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7094" y="761999"/>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5E0217C-407E-D1D8-6AD2-870F72FC5B33}"/>
              </a:ext>
            </a:extLst>
          </p:cNvPr>
          <p:cNvSpPr>
            <a:spLocks noGrp="1"/>
          </p:cNvSpPr>
          <p:nvPr>
            <p:ph type="ctrTitle"/>
          </p:nvPr>
        </p:nvSpPr>
        <p:spPr>
          <a:xfrm>
            <a:off x="1069849" y="1298448"/>
            <a:ext cx="7056444" cy="3255264"/>
          </a:xfrm>
        </p:spPr>
        <p:txBody>
          <a:bodyPr vert="horz" lIns="91440" tIns="45720" rIns="91440" bIns="45720" rtlCol="0">
            <a:normAutofit/>
          </a:bodyPr>
          <a:lstStyle/>
          <a:p>
            <a:pPr algn="r"/>
            <a:r>
              <a:rPr lang="en-US" b="1" spc="-60">
                <a:solidFill>
                  <a:schemeClr val="accent1"/>
                </a:solidFill>
              </a:rPr>
              <a:t> Training and Development needs for an HR officer</a:t>
            </a:r>
          </a:p>
        </p:txBody>
      </p:sp>
      <p:sp>
        <p:nvSpPr>
          <p:cNvPr id="3" name="Subtitle 2">
            <a:extLst>
              <a:ext uri="{FF2B5EF4-FFF2-40B4-BE49-F238E27FC236}">
                <a16:creationId xmlns:a16="http://schemas.microsoft.com/office/drawing/2014/main" id="{94FB7E22-8613-71B4-0C4D-23FD3574550D}"/>
              </a:ext>
            </a:extLst>
          </p:cNvPr>
          <p:cNvSpPr>
            <a:spLocks noGrp="1"/>
          </p:cNvSpPr>
          <p:nvPr>
            <p:ph type="subTitle" idx="1"/>
          </p:nvPr>
        </p:nvSpPr>
        <p:spPr>
          <a:xfrm>
            <a:off x="8605520" y="2027728"/>
            <a:ext cx="3298696" cy="3397712"/>
          </a:xfrm>
        </p:spPr>
        <p:txBody>
          <a:bodyPr vert="horz" lIns="91440" tIns="45720" rIns="91440" bIns="45720" rtlCol="0">
            <a:normAutofit fontScale="85000" lnSpcReduction="10000"/>
          </a:bodyPr>
          <a:lstStyle/>
          <a:p>
            <a:pPr indent="-182880" algn="r">
              <a:buFont typeface="Wingdings 2" pitchFamily="18" charset="2"/>
              <a:buChar char=""/>
            </a:pPr>
            <a:r>
              <a:rPr lang="en-US" sz="2600" dirty="0">
                <a:solidFill>
                  <a:srgbClr val="FFFFFF"/>
                </a:solidFill>
              </a:rPr>
              <a:t>Developing Relationships and Workplace Achievements (BMSW 5102-A1)</a:t>
            </a:r>
          </a:p>
          <a:p>
            <a:pPr indent="-182880" algn="r">
              <a:buFont typeface="Wingdings 2" pitchFamily="18" charset="2"/>
              <a:buChar char=""/>
            </a:pPr>
            <a:endParaRPr lang="en-US" sz="1600" dirty="0">
              <a:solidFill>
                <a:srgbClr val="FFFFFF"/>
              </a:solidFill>
            </a:endParaRPr>
          </a:p>
          <a:p>
            <a:pPr indent="-182880" algn="r">
              <a:buFont typeface="Wingdings 2" pitchFamily="18" charset="2"/>
              <a:buChar char=""/>
            </a:pPr>
            <a:r>
              <a:rPr lang="en-US" sz="1600" dirty="0">
                <a:solidFill>
                  <a:srgbClr val="FFFFFF"/>
                </a:solidFill>
              </a:rPr>
              <a:t>Student: Francisco Jose Valenzuela Garcia </a:t>
            </a:r>
          </a:p>
          <a:p>
            <a:pPr indent="-182880" algn="r">
              <a:buFont typeface="Wingdings 2" pitchFamily="18" charset="2"/>
              <a:buChar char=""/>
            </a:pPr>
            <a:endParaRPr lang="en-US" sz="1600" dirty="0">
              <a:solidFill>
                <a:srgbClr val="FFFFFF"/>
              </a:solidFill>
            </a:endParaRPr>
          </a:p>
          <a:p>
            <a:pPr indent="-182880" algn="r">
              <a:buFont typeface="Wingdings 2" pitchFamily="18" charset="2"/>
              <a:buChar char=""/>
            </a:pPr>
            <a:r>
              <a:rPr lang="en-US" sz="1600" dirty="0">
                <a:solidFill>
                  <a:srgbClr val="FFFFFF"/>
                </a:solidFill>
              </a:rPr>
              <a:t>Original lecturer: Aparna Venkatesan</a:t>
            </a:r>
          </a:p>
          <a:p>
            <a:pPr indent="-182880" algn="r">
              <a:buFont typeface="Wingdings 2" pitchFamily="18" charset="2"/>
              <a:buChar char=""/>
            </a:pPr>
            <a:endParaRPr lang="en-US" sz="1600" dirty="0">
              <a:solidFill>
                <a:srgbClr val="FFFFFF"/>
              </a:solidFill>
            </a:endParaRPr>
          </a:p>
          <a:p>
            <a:pPr indent="-182880" algn="r">
              <a:buFont typeface="Wingdings 2" pitchFamily="18" charset="2"/>
              <a:buChar char=""/>
            </a:pPr>
            <a:r>
              <a:rPr lang="en-US" sz="1600" dirty="0">
                <a:solidFill>
                  <a:srgbClr val="FFFFFF"/>
                </a:solidFill>
              </a:rPr>
              <a:t>Covered by: </a:t>
            </a:r>
            <a:r>
              <a:rPr lang="en-US" sz="1600" dirty="0" err="1">
                <a:solidFill>
                  <a:srgbClr val="FFFFFF"/>
                </a:solidFill>
              </a:rPr>
              <a:t>Ejro</a:t>
            </a:r>
            <a:r>
              <a:rPr lang="en-US" sz="1600" dirty="0">
                <a:solidFill>
                  <a:srgbClr val="FFFFFF"/>
                </a:solidFill>
              </a:rPr>
              <a:t> </a:t>
            </a:r>
            <a:r>
              <a:rPr lang="en-US" sz="1600" dirty="0" err="1">
                <a:solidFill>
                  <a:srgbClr val="FFFFFF"/>
                </a:solidFill>
              </a:rPr>
              <a:t>Esohwode</a:t>
            </a:r>
            <a:endParaRPr lang="en-US" sz="1600" dirty="0">
              <a:solidFill>
                <a:srgbClr val="FFFFFF"/>
              </a:solidFill>
            </a:endParaRPr>
          </a:p>
        </p:txBody>
      </p:sp>
    </p:spTree>
    <p:extLst>
      <p:ext uri="{BB962C8B-B14F-4D97-AF65-F5344CB8AC3E}">
        <p14:creationId xmlns:p14="http://schemas.microsoft.com/office/powerpoint/2010/main" val="10612972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3A8C7-C615-F186-25AE-06CBCC6A6AA4}"/>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5AA69B84-1086-08EC-57A8-A047F45A5A61}"/>
              </a:ext>
            </a:extLst>
          </p:cNvPr>
          <p:cNvSpPr>
            <a:spLocks noGrp="1"/>
          </p:cNvSpPr>
          <p:nvPr>
            <p:ph idx="1"/>
          </p:nvPr>
        </p:nvSpPr>
        <p:spPr>
          <a:xfrm>
            <a:off x="3859108" y="396240"/>
            <a:ext cx="7601372" cy="6116828"/>
          </a:xfrm>
        </p:spPr>
        <p:txBody>
          <a:bodyPr>
            <a:normAutofit/>
          </a:bodyPr>
          <a:lstStyle/>
          <a:p>
            <a:r>
              <a:rPr lang="en-GB" sz="1800" dirty="0"/>
              <a:t>LIDL BACKGROUND</a:t>
            </a:r>
          </a:p>
          <a:p>
            <a:endParaRPr lang="en-GB" sz="1800" dirty="0"/>
          </a:p>
          <a:p>
            <a:r>
              <a:rPr lang="en-GB" sz="1800" dirty="0"/>
              <a:t> WHAT IS </a:t>
            </a:r>
            <a:r>
              <a:rPr lang="en-GB" sz="1800" b="1" dirty="0"/>
              <a:t>CIPD </a:t>
            </a:r>
          </a:p>
          <a:p>
            <a:endParaRPr lang="en-GB" sz="1800" dirty="0"/>
          </a:p>
          <a:p>
            <a:r>
              <a:rPr lang="en-GB" sz="1800" b="1" dirty="0"/>
              <a:t>K</a:t>
            </a:r>
            <a:r>
              <a:rPr lang="en-GB" sz="1800" dirty="0"/>
              <a:t>NOWLEDGE</a:t>
            </a:r>
          </a:p>
          <a:p>
            <a:r>
              <a:rPr lang="en-GB" sz="1800" b="1" dirty="0"/>
              <a:t>S</a:t>
            </a:r>
            <a:r>
              <a:rPr lang="en-GB" sz="1800" dirty="0"/>
              <a:t>KILLS</a:t>
            </a:r>
          </a:p>
          <a:p>
            <a:r>
              <a:rPr lang="en-GB" sz="1800" b="1" dirty="0"/>
              <a:t>B</a:t>
            </a:r>
            <a:r>
              <a:rPr lang="en-GB" sz="1800" dirty="0"/>
              <a:t>EHAVIOURS</a:t>
            </a:r>
          </a:p>
          <a:p>
            <a:endParaRPr lang="en-GB" sz="1800" dirty="0"/>
          </a:p>
          <a:p>
            <a:r>
              <a:rPr lang="en-GB" sz="1800" dirty="0"/>
              <a:t> PERSONAL </a:t>
            </a:r>
            <a:r>
              <a:rPr lang="en-GB" sz="1800" b="1" dirty="0"/>
              <a:t>SWOT ANALISIS </a:t>
            </a:r>
          </a:p>
          <a:p>
            <a:endParaRPr lang="en-GB" sz="1800" dirty="0"/>
          </a:p>
          <a:p>
            <a:r>
              <a:rPr lang="en-GB" sz="1800" dirty="0"/>
              <a:t>TRAINING AND DEVELOPMENT NEEDS</a:t>
            </a:r>
          </a:p>
          <a:p>
            <a:endParaRPr lang="en-GB" sz="1800" dirty="0"/>
          </a:p>
          <a:p>
            <a:r>
              <a:rPr lang="en-GB" sz="1800" dirty="0"/>
              <a:t>CONCLUSION</a:t>
            </a:r>
          </a:p>
          <a:p>
            <a:endParaRPr lang="en-GB" sz="1800" dirty="0"/>
          </a:p>
          <a:p>
            <a:r>
              <a:rPr lang="en-GB" sz="1800" dirty="0"/>
              <a:t>REFERENCES</a:t>
            </a:r>
          </a:p>
        </p:txBody>
      </p:sp>
    </p:spTree>
    <p:extLst>
      <p:ext uri="{BB962C8B-B14F-4D97-AF65-F5344CB8AC3E}">
        <p14:creationId xmlns:p14="http://schemas.microsoft.com/office/powerpoint/2010/main" val="22915344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0DCEEEA-6FE7-4541-9EB2-EF754066EE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03A72D00-0CA4-4A88-86CE-B1FB393C5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8" name="Rectangle 17">
            <a:extLst>
              <a:ext uri="{FF2B5EF4-FFF2-40B4-BE49-F238E27FC236}">
                <a16:creationId xmlns:a16="http://schemas.microsoft.com/office/drawing/2014/main" id="{6B086509-1281-468A-AAAC-1BBEDAE75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EA73850-2107-4E65-85FE-EDD3F45FC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2000"/>
            <a:ext cx="4053525" cy="5334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CE57B9C-81AD-E48F-99F2-58302BEF32AD}"/>
              </a:ext>
            </a:extLst>
          </p:cNvPr>
          <p:cNvSpPr>
            <a:spLocks noGrp="1"/>
          </p:cNvSpPr>
          <p:nvPr>
            <p:ph type="title"/>
          </p:nvPr>
        </p:nvSpPr>
        <p:spPr>
          <a:xfrm>
            <a:off x="289108" y="752856"/>
            <a:ext cx="3616348" cy="689864"/>
          </a:xfrm>
        </p:spPr>
        <p:txBody>
          <a:bodyPr vert="horz" lIns="91440" tIns="45720" rIns="91440" bIns="45720" rtlCol="0" anchor="ctr">
            <a:normAutofit/>
          </a:bodyPr>
          <a:lstStyle/>
          <a:p>
            <a:r>
              <a:rPr lang="en-US" dirty="0"/>
              <a:t>Lidl Background</a:t>
            </a:r>
          </a:p>
        </p:txBody>
      </p:sp>
      <p:sp>
        <p:nvSpPr>
          <p:cNvPr id="9" name="TextBox 8">
            <a:extLst>
              <a:ext uri="{FF2B5EF4-FFF2-40B4-BE49-F238E27FC236}">
                <a16:creationId xmlns:a16="http://schemas.microsoft.com/office/drawing/2014/main" id="{C7E67F32-875A-F67D-52DB-85831BBDD749}"/>
              </a:ext>
            </a:extLst>
          </p:cNvPr>
          <p:cNvSpPr txBox="1"/>
          <p:nvPr/>
        </p:nvSpPr>
        <p:spPr>
          <a:xfrm>
            <a:off x="0" y="1451864"/>
            <a:ext cx="4053525" cy="4638040"/>
          </a:xfrm>
          <a:prstGeom prst="rect">
            <a:avLst/>
          </a:prstGeom>
        </p:spPr>
        <p:txBody>
          <a:bodyPr vert="horz" lIns="91440" tIns="45720" rIns="91440" bIns="45720" rtlCol="0" anchor="t">
            <a:normAutofit fontScale="70000" lnSpcReduction="20000"/>
          </a:bodyPr>
          <a:lstStyle/>
          <a:p>
            <a:pPr indent="-182880" defTabSz="914400">
              <a:lnSpc>
                <a:spcPct val="90000"/>
              </a:lnSpc>
              <a:spcAft>
                <a:spcPts val="600"/>
              </a:spcAft>
              <a:buClr>
                <a:schemeClr val="accent1"/>
              </a:buClr>
              <a:buFont typeface="Wingdings 2" pitchFamily="18" charset="2"/>
              <a:buChar char=""/>
            </a:pPr>
            <a:r>
              <a:rPr lang="en-US" sz="2300" dirty="0">
                <a:solidFill>
                  <a:srgbClr val="FFFFFF"/>
                </a:solidFill>
              </a:rPr>
              <a:t>-First Lidl GB store opened in 1994</a:t>
            </a:r>
          </a:p>
          <a:p>
            <a:pPr defTabSz="914400">
              <a:lnSpc>
                <a:spcPct val="90000"/>
              </a:lnSpc>
              <a:spcAft>
                <a:spcPts val="600"/>
              </a:spcAft>
              <a:buClr>
                <a:schemeClr val="accent1"/>
              </a:buClr>
            </a:pPr>
            <a:endParaRPr lang="en-US" sz="2300" dirty="0">
              <a:solidFill>
                <a:srgbClr val="FFFFFF"/>
              </a:solidFill>
            </a:endParaRPr>
          </a:p>
          <a:p>
            <a:pPr indent="-182880" defTabSz="914400">
              <a:lnSpc>
                <a:spcPct val="90000"/>
              </a:lnSpc>
              <a:spcAft>
                <a:spcPts val="600"/>
              </a:spcAft>
              <a:buClr>
                <a:schemeClr val="accent1"/>
              </a:buClr>
              <a:buFont typeface="Wingdings 2" pitchFamily="18" charset="2"/>
              <a:buChar char=""/>
            </a:pPr>
            <a:r>
              <a:rPr lang="en-US" sz="2300" dirty="0">
                <a:solidFill>
                  <a:srgbClr val="FFFFFF"/>
                </a:solidFill>
              </a:rPr>
              <a:t>-Todays day more than 800 stores in GB</a:t>
            </a:r>
          </a:p>
          <a:p>
            <a:pPr indent="-182880" defTabSz="914400">
              <a:lnSpc>
                <a:spcPct val="90000"/>
              </a:lnSpc>
              <a:spcAft>
                <a:spcPts val="600"/>
              </a:spcAft>
              <a:buClr>
                <a:schemeClr val="accent1"/>
              </a:buClr>
              <a:buFont typeface="Wingdings 2" pitchFamily="18" charset="2"/>
              <a:buChar char=""/>
            </a:pPr>
            <a:endParaRPr lang="en-US" sz="2300" dirty="0">
              <a:solidFill>
                <a:srgbClr val="FFFFFF"/>
              </a:solidFill>
            </a:endParaRPr>
          </a:p>
          <a:p>
            <a:pPr indent="-182880" defTabSz="914400">
              <a:lnSpc>
                <a:spcPct val="90000"/>
              </a:lnSpc>
              <a:spcAft>
                <a:spcPts val="600"/>
              </a:spcAft>
              <a:buClr>
                <a:schemeClr val="accent1"/>
              </a:buClr>
              <a:buFont typeface="Wingdings 2" pitchFamily="18" charset="2"/>
              <a:buChar char=""/>
            </a:pPr>
            <a:r>
              <a:rPr lang="en-US" sz="2300" dirty="0">
                <a:solidFill>
                  <a:srgbClr val="FFFFFF"/>
                </a:solidFill>
              </a:rPr>
              <a:t>- </a:t>
            </a:r>
            <a:r>
              <a:rPr lang="en-US" sz="2300" b="0" i="0" dirty="0">
                <a:solidFill>
                  <a:srgbClr val="FFFFFF"/>
                </a:solidFill>
                <a:effectLst/>
              </a:rPr>
              <a:t>13 regional distribution centers across GB</a:t>
            </a:r>
          </a:p>
          <a:p>
            <a:pPr indent="-182880" defTabSz="914400">
              <a:lnSpc>
                <a:spcPct val="90000"/>
              </a:lnSpc>
              <a:spcAft>
                <a:spcPts val="600"/>
              </a:spcAft>
              <a:buClr>
                <a:schemeClr val="accent1"/>
              </a:buClr>
              <a:buFont typeface="Wingdings 2" pitchFamily="18" charset="2"/>
              <a:buChar char=""/>
            </a:pPr>
            <a:endParaRPr lang="en-US" sz="2300" b="0" i="0" dirty="0">
              <a:solidFill>
                <a:srgbClr val="FFFFFF"/>
              </a:solidFill>
              <a:effectLst/>
            </a:endParaRPr>
          </a:p>
          <a:p>
            <a:pPr indent="-182880" defTabSz="914400">
              <a:lnSpc>
                <a:spcPct val="90000"/>
              </a:lnSpc>
              <a:spcAft>
                <a:spcPts val="600"/>
              </a:spcAft>
              <a:buClr>
                <a:schemeClr val="accent1"/>
              </a:buClr>
              <a:buFont typeface="Wingdings 2" pitchFamily="18" charset="2"/>
              <a:buChar char=""/>
            </a:pPr>
            <a:r>
              <a:rPr lang="en-US" sz="2300" dirty="0">
                <a:solidFill>
                  <a:srgbClr val="FFFFFF"/>
                </a:solidFill>
              </a:rPr>
              <a:t>-Employing over 25 000  people in GB</a:t>
            </a:r>
          </a:p>
          <a:p>
            <a:pPr indent="-182880" defTabSz="914400">
              <a:lnSpc>
                <a:spcPct val="90000"/>
              </a:lnSpc>
              <a:spcAft>
                <a:spcPts val="600"/>
              </a:spcAft>
              <a:buClr>
                <a:schemeClr val="accent1"/>
              </a:buClr>
              <a:buFont typeface="Wingdings 2" pitchFamily="18" charset="2"/>
              <a:buChar char=""/>
            </a:pPr>
            <a:endParaRPr lang="en-US" sz="2300" dirty="0">
              <a:solidFill>
                <a:srgbClr val="FFFFFF"/>
              </a:solidFill>
            </a:endParaRPr>
          </a:p>
          <a:p>
            <a:pPr indent="-182880" defTabSz="914400">
              <a:lnSpc>
                <a:spcPct val="90000"/>
              </a:lnSpc>
              <a:spcAft>
                <a:spcPts val="600"/>
              </a:spcAft>
              <a:buClr>
                <a:schemeClr val="accent1"/>
              </a:buClr>
              <a:buFont typeface="Wingdings 2" pitchFamily="18" charset="2"/>
              <a:buChar char=""/>
            </a:pPr>
            <a:r>
              <a:rPr lang="en-US" sz="2300" dirty="0">
                <a:solidFill>
                  <a:srgbClr val="FFFFFF"/>
                </a:solidFill>
              </a:rPr>
              <a:t>I am working for this company in conclusion such a big company which started in 1973 with only one store in Germany arrived to have todays day 11. 200 stores spreads in 30  different countries.</a:t>
            </a:r>
          </a:p>
          <a:p>
            <a:pPr indent="-182880" defTabSz="914400">
              <a:lnSpc>
                <a:spcPct val="90000"/>
              </a:lnSpc>
              <a:spcAft>
                <a:spcPts val="600"/>
              </a:spcAft>
              <a:buClr>
                <a:schemeClr val="accent1"/>
              </a:buClr>
              <a:buFont typeface="Wingdings 2" pitchFamily="18" charset="2"/>
              <a:buChar char=""/>
            </a:pPr>
            <a:endParaRPr lang="en-US" sz="2300" dirty="0">
              <a:solidFill>
                <a:srgbClr val="FFFFFF"/>
              </a:solidFill>
            </a:endParaRPr>
          </a:p>
          <a:p>
            <a:pPr indent="-182880" defTabSz="914400">
              <a:lnSpc>
                <a:spcPct val="90000"/>
              </a:lnSpc>
              <a:spcAft>
                <a:spcPts val="600"/>
              </a:spcAft>
              <a:buClr>
                <a:schemeClr val="accent1"/>
              </a:buClr>
              <a:buFont typeface="Wingdings 2" pitchFamily="18" charset="2"/>
              <a:buChar char=""/>
            </a:pPr>
            <a:r>
              <a:rPr lang="en-US" sz="2300" dirty="0">
                <a:solidFill>
                  <a:srgbClr val="FFFFFF"/>
                </a:solidFill>
              </a:rPr>
              <a:t>The Human Resources department is a vital part of any company, since study the different ways to help the company for the best progress, at the same time the responsible on the search for quality employees for the required purposes. </a:t>
            </a:r>
          </a:p>
          <a:p>
            <a:pPr indent="-182880" defTabSz="914400">
              <a:lnSpc>
                <a:spcPct val="90000"/>
              </a:lnSpc>
              <a:spcAft>
                <a:spcPts val="600"/>
              </a:spcAft>
              <a:buClr>
                <a:schemeClr val="accent1"/>
              </a:buClr>
              <a:buFont typeface="Wingdings 2" pitchFamily="18" charset="2"/>
              <a:buChar char=""/>
            </a:pPr>
            <a:endParaRPr lang="en-US" dirty="0">
              <a:solidFill>
                <a:srgbClr val="FFFFFF"/>
              </a:solidFill>
            </a:endParaRPr>
          </a:p>
          <a:p>
            <a:pPr indent="-182880" defTabSz="914400">
              <a:lnSpc>
                <a:spcPct val="90000"/>
              </a:lnSpc>
              <a:spcAft>
                <a:spcPts val="600"/>
              </a:spcAft>
              <a:buClr>
                <a:schemeClr val="accent1"/>
              </a:buClr>
              <a:buFont typeface="Wingdings 2" pitchFamily="18" charset="2"/>
              <a:buChar char=""/>
            </a:pPr>
            <a:endParaRPr lang="en-US" dirty="0">
              <a:solidFill>
                <a:srgbClr val="FFFFFF"/>
              </a:solidFill>
            </a:endParaRPr>
          </a:p>
        </p:txBody>
      </p:sp>
      <p:pic>
        <p:nvPicPr>
          <p:cNvPr id="8" name="Content Placeholder 7" descr="Logo&#10;&#10;Description automatically generated">
            <a:extLst>
              <a:ext uri="{FF2B5EF4-FFF2-40B4-BE49-F238E27FC236}">
                <a16:creationId xmlns:a16="http://schemas.microsoft.com/office/drawing/2014/main" id="{FE6EC031-A1CF-AA7C-AC6B-2F95BAA89968}"/>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94" r="221"/>
          <a:stretch/>
        </p:blipFill>
        <p:spPr>
          <a:xfrm>
            <a:off x="4515391" y="1702123"/>
            <a:ext cx="3435968" cy="3453754"/>
          </a:xfrm>
          <a:prstGeom prst="rect">
            <a:avLst/>
          </a:prstGeom>
        </p:spPr>
      </p:pic>
      <p:pic>
        <p:nvPicPr>
          <p:cNvPr id="6" name="Content Placeholder 5" descr="Website&#10;&#10;Description automatically generated with medium confidence">
            <a:extLst>
              <a:ext uri="{FF2B5EF4-FFF2-40B4-BE49-F238E27FC236}">
                <a16:creationId xmlns:a16="http://schemas.microsoft.com/office/drawing/2014/main" id="{7C4E5A0F-946E-D7CE-6435-6C633368F792}"/>
              </a:ext>
            </a:extLst>
          </p:cNvPr>
          <p:cNvPicPr>
            <a:picLocks noGrp="1" noChangeAspect="1"/>
          </p:cNvPicPr>
          <p:nvPr>
            <p:ph sz="half" idx="1"/>
          </p:nvPr>
        </p:nvPicPr>
        <p:blipFill rotWithShape="1">
          <a:blip r:embed="rId3">
            <a:extLst>
              <a:ext uri="{28A0092B-C50C-407E-A947-70E740481C1C}">
                <a14:useLocalDpi xmlns:a14="http://schemas.microsoft.com/office/drawing/2010/main" val="0"/>
              </a:ext>
            </a:extLst>
          </a:blip>
          <a:stretch/>
        </p:blipFill>
        <p:spPr>
          <a:xfrm>
            <a:off x="8271399" y="981653"/>
            <a:ext cx="3435969" cy="2286481"/>
          </a:xfrm>
          <a:prstGeom prst="rect">
            <a:avLst/>
          </a:prstGeom>
        </p:spPr>
      </p:pic>
      <p:pic>
        <p:nvPicPr>
          <p:cNvPr id="4" name="Picture 3" descr="A green sign with white text&#10;&#10;Description automatically generated with medium confidence">
            <a:extLst>
              <a:ext uri="{FF2B5EF4-FFF2-40B4-BE49-F238E27FC236}">
                <a16:creationId xmlns:a16="http://schemas.microsoft.com/office/drawing/2014/main" id="{3310B09D-57CA-3012-43BE-17A450F07545}"/>
              </a:ext>
            </a:extLst>
          </p:cNvPr>
          <p:cNvPicPr>
            <a:picLocks noChangeAspect="1"/>
          </p:cNvPicPr>
          <p:nvPr/>
        </p:nvPicPr>
        <p:blipFill rotWithShape="1">
          <a:blip r:embed="rId4">
            <a:extLst>
              <a:ext uri="{28A0092B-C50C-407E-A947-70E740481C1C}">
                <a14:useLocalDpi xmlns:a14="http://schemas.microsoft.com/office/drawing/2010/main" val="0"/>
              </a:ext>
            </a:extLst>
          </a:blip>
          <a:srcRect t="7523" r="3" b="3"/>
          <a:stretch/>
        </p:blipFill>
        <p:spPr>
          <a:xfrm>
            <a:off x="8366621" y="3589868"/>
            <a:ext cx="3245523" cy="2506132"/>
          </a:xfrm>
          <a:prstGeom prst="rect">
            <a:avLst/>
          </a:prstGeom>
        </p:spPr>
      </p:pic>
    </p:spTree>
    <p:extLst>
      <p:ext uri="{BB962C8B-B14F-4D97-AF65-F5344CB8AC3E}">
        <p14:creationId xmlns:p14="http://schemas.microsoft.com/office/powerpoint/2010/main" val="18984919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45DB188-4006-4207-A473-B4B569C5B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BAB4522D-D095-4687-BFB3-976E665AD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04167DF-D48F-C4D3-9B3C-71B3654C4523}"/>
              </a:ext>
            </a:extLst>
          </p:cNvPr>
          <p:cNvSpPr>
            <a:spLocks noGrp="1"/>
          </p:cNvSpPr>
          <p:nvPr>
            <p:ph type="title"/>
          </p:nvPr>
        </p:nvSpPr>
        <p:spPr>
          <a:xfrm>
            <a:off x="252919" y="1123837"/>
            <a:ext cx="2947482" cy="4829923"/>
          </a:xfrm>
        </p:spPr>
        <p:txBody>
          <a:bodyPr vert="horz" lIns="91440" tIns="45720" rIns="91440" bIns="45720" rtlCol="0" anchor="ctr">
            <a:normAutofit/>
          </a:bodyPr>
          <a:lstStyle/>
          <a:p>
            <a:r>
              <a:rPr lang="en-US" sz="2500" b="1" dirty="0"/>
              <a:t>CIPD ( Charters Institute of Personnel and Development )</a:t>
            </a:r>
            <a:r>
              <a:rPr lang="en-US" sz="2500" dirty="0"/>
              <a:t> is the professional body for human resource and people development.</a:t>
            </a:r>
            <a:br>
              <a:rPr lang="en-US" sz="2500" dirty="0"/>
            </a:br>
            <a:r>
              <a:rPr lang="en-US" sz="2500" dirty="0"/>
              <a:t> An organization that aim to improve working life for everyone in employment.</a:t>
            </a:r>
            <a:br>
              <a:rPr lang="en-US" sz="2500" dirty="0"/>
            </a:br>
            <a:endParaRPr lang="en-US" sz="2500" dirty="0"/>
          </a:p>
        </p:txBody>
      </p:sp>
      <p:sp>
        <p:nvSpPr>
          <p:cNvPr id="9" name="Rectangle 5">
            <a:extLst>
              <a:ext uri="{FF2B5EF4-FFF2-40B4-BE49-F238E27FC236}">
                <a16:creationId xmlns:a16="http://schemas.microsoft.com/office/drawing/2014/main" id="{E43EC15F-7E1E-7B05-85B1-9721023B0215}"/>
              </a:ext>
            </a:extLst>
          </p:cNvPr>
          <p:cNvSpPr>
            <a:spLocks noChangeArrowheads="1"/>
          </p:cNvSpPr>
          <p:nvPr/>
        </p:nvSpPr>
        <p:spPr bwMode="auto">
          <a:xfrm>
            <a:off x="6183608" y="1340227"/>
            <a:ext cx="31" cy="133270"/>
          </a:xfrm>
          <a:prstGeom prst="rect">
            <a:avLst/>
          </a:prstGeom>
          <a:solidFill>
            <a:srgbClr val="F5F5F5"/>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 name="TextBox 2">
            <a:extLst>
              <a:ext uri="{FF2B5EF4-FFF2-40B4-BE49-F238E27FC236}">
                <a16:creationId xmlns:a16="http://schemas.microsoft.com/office/drawing/2014/main" id="{744C663A-2542-1876-148C-12E400C4F4AF}"/>
              </a:ext>
            </a:extLst>
          </p:cNvPr>
          <p:cNvSpPr txBox="1"/>
          <p:nvPr/>
        </p:nvSpPr>
        <p:spPr>
          <a:xfrm>
            <a:off x="3844407" y="1664312"/>
            <a:ext cx="7728267" cy="4143570"/>
          </a:xfrm>
          <a:prstGeom prst="rect">
            <a:avLst/>
          </a:prstGeom>
          <a:noFill/>
        </p:spPr>
        <p:txBody>
          <a:bodyPr wrap="square" rtlCol="0">
            <a:spAutoFit/>
          </a:bodyPr>
          <a:lstStyle/>
          <a:p>
            <a:pPr defTabSz="420624">
              <a:spcAft>
                <a:spcPts val="600"/>
              </a:spcAft>
            </a:pPr>
            <a:r>
              <a:rPr lang="en-US" sz="1656" kern="1200" spc="-54" dirty="0">
                <a:solidFill>
                  <a:schemeClr val="tx1"/>
                </a:solidFill>
                <a:latin typeface="+mj-lt"/>
                <a:ea typeface="+mj-ea"/>
                <a:cs typeface="+mj-cs"/>
              </a:rPr>
              <a:t>CIPD provides three distinct qualification levels to suit people at different stage in their career:</a:t>
            </a:r>
          </a:p>
          <a:p>
            <a:pPr defTabSz="420624">
              <a:spcAft>
                <a:spcPts val="600"/>
              </a:spcAft>
            </a:pPr>
            <a:endParaRPr lang="en-US" sz="1656" kern="1200" spc="-54" dirty="0">
              <a:solidFill>
                <a:schemeClr val="tx1"/>
              </a:solidFill>
              <a:latin typeface="+mj-lt"/>
              <a:ea typeface="+mj-ea"/>
              <a:cs typeface="+mj-cs"/>
            </a:endParaRPr>
          </a:p>
          <a:p>
            <a:pPr marL="262890" indent="-262890" defTabSz="420624">
              <a:spcAft>
                <a:spcPts val="600"/>
              </a:spcAft>
              <a:buFont typeface="Arial" panose="020B0604020202020204" pitchFamily="34" charset="0"/>
              <a:buChar char="•"/>
            </a:pPr>
            <a:r>
              <a:rPr lang="en-US" sz="1656" kern="1200" spc="-54" dirty="0">
                <a:solidFill>
                  <a:schemeClr val="tx1"/>
                </a:solidFill>
                <a:latin typeface="+mj-lt"/>
                <a:ea typeface="+mj-ea"/>
                <a:cs typeface="+mj-cs"/>
              </a:rPr>
              <a:t> Level 3 provides a solid grounding in HR and L&amp;D for those </a:t>
            </a:r>
            <a:r>
              <a:rPr lang="en-US" sz="1656" kern="1200" spc="-54" dirty="0">
                <a:solidFill>
                  <a:schemeClr val="tx1"/>
                </a:solidFill>
                <a:latin typeface="+mn-lt"/>
                <a:ea typeface="+mn-ea"/>
                <a:cs typeface="+mn-cs"/>
              </a:rPr>
              <a:t>with little or no </a:t>
            </a:r>
            <a:r>
              <a:rPr lang="en-US" sz="1656" kern="1200" spc="-54" dirty="0">
                <a:solidFill>
                  <a:schemeClr val="tx1"/>
                </a:solidFill>
                <a:latin typeface="+mj-lt"/>
                <a:ea typeface="+mj-ea"/>
                <a:cs typeface="+mj-cs"/>
              </a:rPr>
              <a:t>HR experience. Its roughly equivalent to an A-level (6-9 months)</a:t>
            </a:r>
          </a:p>
          <a:p>
            <a:pPr defTabSz="420624">
              <a:spcAft>
                <a:spcPts val="600"/>
              </a:spcAft>
            </a:pPr>
            <a:endParaRPr lang="en-US" sz="1656" kern="1200" spc="-54" dirty="0">
              <a:solidFill>
                <a:schemeClr val="tx1"/>
              </a:solidFill>
              <a:latin typeface="+mj-lt"/>
              <a:ea typeface="+mj-ea"/>
              <a:cs typeface="+mj-cs"/>
            </a:endParaRPr>
          </a:p>
          <a:p>
            <a:pPr marL="262890" indent="-262890" defTabSz="420624">
              <a:spcAft>
                <a:spcPts val="600"/>
              </a:spcAft>
              <a:buFont typeface="Arial" panose="020B0604020202020204" pitchFamily="34" charset="0"/>
              <a:buChar char="•"/>
            </a:pPr>
            <a:r>
              <a:rPr lang="en-US" sz="1656" kern="1200" spc="-54" dirty="0">
                <a:solidFill>
                  <a:schemeClr val="tx1"/>
                </a:solidFill>
                <a:latin typeface="+mj-lt"/>
                <a:ea typeface="+mj-ea"/>
                <a:cs typeface="+mj-cs"/>
              </a:rPr>
              <a:t>Level 5 qualification is equivalent to an undergraduate level of study . If you qualify with certificate o diploma you will become an Associate Member of CIPD and be able to add Assoc . Designed for those with some level in HR experience who are looking to progress in HR and L&amp;D and apply for management roles. (8-12 months)</a:t>
            </a:r>
          </a:p>
          <a:p>
            <a:pPr defTabSz="420624">
              <a:spcAft>
                <a:spcPts val="600"/>
              </a:spcAft>
            </a:pPr>
            <a:endParaRPr lang="en-US" sz="1656" kern="1200" spc="-54" dirty="0">
              <a:solidFill>
                <a:schemeClr val="tx1"/>
              </a:solidFill>
              <a:latin typeface="+mj-lt"/>
              <a:ea typeface="+mj-ea"/>
              <a:cs typeface="+mj-cs"/>
            </a:endParaRPr>
          </a:p>
          <a:p>
            <a:pPr marL="262890" indent="-262890" defTabSz="420624">
              <a:spcAft>
                <a:spcPts val="600"/>
              </a:spcAft>
              <a:buFont typeface="Arial" panose="020B0604020202020204" pitchFamily="34" charset="0"/>
              <a:buChar char="•"/>
            </a:pPr>
            <a:r>
              <a:rPr lang="en-US" sz="1656" kern="1200" spc="-54" dirty="0">
                <a:solidFill>
                  <a:schemeClr val="tx1"/>
                </a:solidFill>
                <a:latin typeface="+mj-lt"/>
                <a:ea typeface="+mj-ea"/>
                <a:cs typeface="+mj-cs"/>
              </a:rPr>
              <a:t>Level 7 is the Advanced Level of CIPD, and equivalent to a postgraduate qualification .Only the CIPD level 7 diploma will allow you to gain the prestigious </a:t>
            </a:r>
            <a:r>
              <a:rPr lang="en-US" sz="1656" kern="1200" spc="-54" dirty="0">
                <a:solidFill>
                  <a:schemeClr val="tx1"/>
                </a:solidFill>
                <a:latin typeface="+mn-lt"/>
                <a:ea typeface="+mn-ea"/>
                <a:cs typeface="+mn-cs"/>
              </a:rPr>
              <a:t>M</a:t>
            </a:r>
            <a:r>
              <a:rPr lang="en-US" sz="1656" kern="1200" spc="-54" dirty="0">
                <a:solidFill>
                  <a:schemeClr val="tx1"/>
                </a:solidFill>
                <a:latin typeface="+mj-lt"/>
                <a:ea typeface="+mj-ea"/>
                <a:cs typeface="+mj-cs"/>
              </a:rPr>
              <a:t>CIPD or Chartered Fellow FC. ( 2 years )</a:t>
            </a:r>
            <a:br>
              <a:rPr lang="en-US" sz="1656" kern="1200" spc="-54" dirty="0">
                <a:solidFill>
                  <a:schemeClr val="tx1"/>
                </a:solidFill>
                <a:latin typeface="+mj-lt"/>
                <a:ea typeface="+mj-ea"/>
                <a:cs typeface="+mj-cs"/>
              </a:rPr>
            </a:br>
            <a:endParaRPr lang="en-GB" dirty="0"/>
          </a:p>
        </p:txBody>
      </p:sp>
      <p:pic>
        <p:nvPicPr>
          <p:cNvPr id="5" name="Picture 4" descr="A picture containing indoor&#10;&#10;Description automatically generated">
            <a:extLst>
              <a:ext uri="{FF2B5EF4-FFF2-40B4-BE49-F238E27FC236}">
                <a16:creationId xmlns:a16="http://schemas.microsoft.com/office/drawing/2014/main" id="{16E3A4E1-1AF9-7859-A2DC-43EBCFE403C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51695" y="1232755"/>
            <a:ext cx="1707936" cy="1139659"/>
          </a:xfrm>
          <a:prstGeom prst="rect">
            <a:avLst/>
          </a:prstGeom>
        </p:spPr>
      </p:pic>
    </p:spTree>
    <p:extLst>
      <p:ext uri="{BB962C8B-B14F-4D97-AF65-F5344CB8AC3E}">
        <p14:creationId xmlns:p14="http://schemas.microsoft.com/office/powerpoint/2010/main" val="35732756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4F645BF8-7885-4398-80BC-4C0DF24F5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a:extLst>
              <a:ext uri="{FF2B5EF4-FFF2-40B4-BE49-F238E27FC236}">
                <a16:creationId xmlns:a16="http://schemas.microsoft.com/office/drawing/2014/main" id="{3212FB65-CD2B-4005-B910-132DCE19FC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9" name="Rectangle 28">
            <a:extLst>
              <a:ext uri="{FF2B5EF4-FFF2-40B4-BE49-F238E27FC236}">
                <a16:creationId xmlns:a16="http://schemas.microsoft.com/office/drawing/2014/main" id="{A35CBD63-8F8F-47DC-9CE7-159E6161D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0">
            <a:extLst>
              <a:ext uri="{FF2B5EF4-FFF2-40B4-BE49-F238E27FC236}">
                <a16:creationId xmlns:a16="http://schemas.microsoft.com/office/drawing/2014/main" id="{CA0E3486-FD49-4921-B4F4-E5BB5C88AC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3"/>
            <a:ext cx="3577575"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id="{59C91880-E531-AF84-1C3D-C6BB163264EA}"/>
              </a:ext>
            </a:extLst>
          </p:cNvPr>
          <p:cNvSpPr txBox="1">
            <a:spLocks noGrp="1"/>
          </p:cNvSpPr>
          <p:nvPr>
            <p:ph type="title"/>
          </p:nvPr>
        </p:nvSpPr>
        <p:spPr>
          <a:xfrm>
            <a:off x="59468" y="758951"/>
            <a:ext cx="3324655" cy="878955"/>
          </a:xfrm>
          <a:prstGeom prst="rect">
            <a:avLst/>
          </a:prstGeom>
        </p:spPr>
        <p:txBody>
          <a:bodyPr vert="horz" lIns="91440" tIns="45720" rIns="91440" bIns="45720" rtlCol="0" anchor="b">
            <a:noAutofit/>
          </a:bodyPr>
          <a:lstStyle/>
          <a:p>
            <a:pPr>
              <a:spcAft>
                <a:spcPts val="451"/>
              </a:spcAft>
            </a:pPr>
            <a:r>
              <a:rPr lang="en-US" sz="4000" dirty="0">
                <a:solidFill>
                  <a:schemeClr val="tx1"/>
                </a:solidFill>
              </a:rPr>
              <a:t>KNOWLEDGE </a:t>
            </a:r>
          </a:p>
        </p:txBody>
      </p:sp>
      <p:sp>
        <p:nvSpPr>
          <p:cNvPr id="4" name="TextBox 3">
            <a:extLst>
              <a:ext uri="{FF2B5EF4-FFF2-40B4-BE49-F238E27FC236}">
                <a16:creationId xmlns:a16="http://schemas.microsoft.com/office/drawing/2014/main" id="{BF227057-E7E2-0A65-4D59-F32231947D27}"/>
              </a:ext>
            </a:extLst>
          </p:cNvPr>
          <p:cNvSpPr txBox="1"/>
          <p:nvPr/>
        </p:nvSpPr>
        <p:spPr>
          <a:xfrm>
            <a:off x="315045" y="1781558"/>
            <a:ext cx="2947482" cy="4101082"/>
          </a:xfrm>
          <a:prstGeom prst="rect">
            <a:avLst/>
          </a:prstGeom>
        </p:spPr>
        <p:txBody>
          <a:bodyPr vert="horz" lIns="91440" tIns="45720" rIns="91440" bIns="45720" rtlCol="0" anchor="t">
            <a:noAutofit/>
          </a:bodyPr>
          <a:lstStyle/>
          <a:p>
            <a:pPr marL="146199" indent="-182880" defTabSz="914400">
              <a:lnSpc>
                <a:spcPct val="90000"/>
              </a:lnSpc>
              <a:spcAft>
                <a:spcPts val="451"/>
              </a:spcAft>
              <a:buClr>
                <a:schemeClr val="accent1"/>
              </a:buClr>
              <a:buFont typeface="Wingdings 2" pitchFamily="18" charset="2"/>
              <a:buChar char=""/>
            </a:pPr>
            <a:r>
              <a:rPr lang="en-US" dirty="0">
                <a:latin typeface="Arial Black" panose="020B0A04020102020204" pitchFamily="34" charset="0"/>
              </a:rPr>
              <a:t>Identifying</a:t>
            </a:r>
          </a:p>
          <a:p>
            <a:pPr indent="-182880" defTabSz="914400">
              <a:lnSpc>
                <a:spcPct val="90000"/>
              </a:lnSpc>
              <a:spcAft>
                <a:spcPts val="451"/>
              </a:spcAft>
              <a:buClr>
                <a:schemeClr val="accent1"/>
              </a:buClr>
              <a:buFont typeface="Wingdings 2" pitchFamily="18" charset="2"/>
              <a:buChar char=""/>
            </a:pPr>
            <a:r>
              <a:rPr lang="en-US" dirty="0">
                <a:latin typeface="Arial Black" panose="020B0A04020102020204" pitchFamily="34" charset="0"/>
              </a:rPr>
              <a:t> </a:t>
            </a:r>
          </a:p>
          <a:p>
            <a:pPr marL="146199" indent="-182880" defTabSz="914400">
              <a:lnSpc>
                <a:spcPct val="90000"/>
              </a:lnSpc>
              <a:spcAft>
                <a:spcPts val="451"/>
              </a:spcAft>
              <a:buClr>
                <a:schemeClr val="accent1"/>
              </a:buClr>
              <a:buFont typeface="Wingdings 2" pitchFamily="18" charset="2"/>
              <a:buChar char=""/>
            </a:pPr>
            <a:r>
              <a:rPr lang="en-US" dirty="0">
                <a:latin typeface="Arial Black" panose="020B0A04020102020204" pitchFamily="34" charset="0"/>
              </a:rPr>
              <a:t>Creating</a:t>
            </a:r>
          </a:p>
          <a:p>
            <a:pPr indent="-182880" defTabSz="914400">
              <a:lnSpc>
                <a:spcPct val="90000"/>
              </a:lnSpc>
              <a:spcAft>
                <a:spcPts val="451"/>
              </a:spcAft>
              <a:buClr>
                <a:schemeClr val="accent1"/>
              </a:buClr>
              <a:buFont typeface="Wingdings 2" pitchFamily="18" charset="2"/>
              <a:buChar char=""/>
            </a:pPr>
            <a:endParaRPr lang="en-US" dirty="0">
              <a:latin typeface="Arial Black" panose="020B0A04020102020204" pitchFamily="34" charset="0"/>
            </a:endParaRPr>
          </a:p>
          <a:p>
            <a:pPr marL="146199" indent="-182880" defTabSz="914400">
              <a:lnSpc>
                <a:spcPct val="90000"/>
              </a:lnSpc>
              <a:spcAft>
                <a:spcPts val="451"/>
              </a:spcAft>
              <a:buClr>
                <a:schemeClr val="accent1"/>
              </a:buClr>
              <a:buFont typeface="Wingdings 2" pitchFamily="18" charset="2"/>
              <a:buChar char=""/>
            </a:pPr>
            <a:r>
              <a:rPr lang="en-US" dirty="0">
                <a:latin typeface="Arial Black" panose="020B0A04020102020204" pitchFamily="34" charset="0"/>
              </a:rPr>
              <a:t>Acquiring</a:t>
            </a:r>
          </a:p>
          <a:p>
            <a:pPr marL="146199" indent="-182880" defTabSz="914400">
              <a:lnSpc>
                <a:spcPct val="90000"/>
              </a:lnSpc>
              <a:spcAft>
                <a:spcPts val="451"/>
              </a:spcAft>
              <a:buClr>
                <a:schemeClr val="accent1"/>
              </a:buClr>
              <a:buFont typeface="Wingdings 2" pitchFamily="18" charset="2"/>
              <a:buChar char=""/>
            </a:pPr>
            <a:endParaRPr lang="en-US" dirty="0">
              <a:latin typeface="Arial Black" panose="020B0A04020102020204" pitchFamily="34" charset="0"/>
            </a:endParaRPr>
          </a:p>
          <a:p>
            <a:pPr marL="146199" indent="-182880" defTabSz="914400">
              <a:lnSpc>
                <a:spcPct val="90000"/>
              </a:lnSpc>
              <a:spcAft>
                <a:spcPts val="451"/>
              </a:spcAft>
              <a:buClr>
                <a:schemeClr val="accent1"/>
              </a:buClr>
              <a:buFont typeface="Wingdings 2" pitchFamily="18" charset="2"/>
              <a:buChar char=""/>
            </a:pPr>
            <a:r>
              <a:rPr lang="en-US" dirty="0">
                <a:latin typeface="Arial Black" panose="020B0A04020102020204" pitchFamily="34" charset="0"/>
              </a:rPr>
              <a:t>Sharing</a:t>
            </a:r>
          </a:p>
          <a:p>
            <a:pPr marL="146199" indent="-182880" defTabSz="914400">
              <a:lnSpc>
                <a:spcPct val="90000"/>
              </a:lnSpc>
              <a:spcAft>
                <a:spcPts val="451"/>
              </a:spcAft>
              <a:buClr>
                <a:schemeClr val="accent1"/>
              </a:buClr>
              <a:buFont typeface="Wingdings 2" pitchFamily="18" charset="2"/>
              <a:buChar char=""/>
            </a:pPr>
            <a:endParaRPr lang="en-US" dirty="0">
              <a:latin typeface="Arial Black" panose="020B0A04020102020204" pitchFamily="34" charset="0"/>
            </a:endParaRPr>
          </a:p>
          <a:p>
            <a:pPr marL="146199" indent="-182880" defTabSz="914400">
              <a:lnSpc>
                <a:spcPct val="90000"/>
              </a:lnSpc>
              <a:spcAft>
                <a:spcPts val="451"/>
              </a:spcAft>
              <a:buClr>
                <a:schemeClr val="accent1"/>
              </a:buClr>
              <a:buFont typeface="Wingdings 2" pitchFamily="18" charset="2"/>
              <a:buChar char=""/>
            </a:pPr>
            <a:r>
              <a:rPr lang="en-US" dirty="0">
                <a:latin typeface="Arial Black" panose="020B0A04020102020204" pitchFamily="34" charset="0"/>
              </a:rPr>
              <a:t>Using/Applying</a:t>
            </a:r>
          </a:p>
          <a:p>
            <a:pPr marL="146199" indent="-182880" defTabSz="914400">
              <a:lnSpc>
                <a:spcPct val="90000"/>
              </a:lnSpc>
              <a:spcAft>
                <a:spcPts val="451"/>
              </a:spcAft>
              <a:buClr>
                <a:schemeClr val="accent1"/>
              </a:buClr>
              <a:buFont typeface="Wingdings 2" pitchFamily="18" charset="2"/>
              <a:buChar char=""/>
            </a:pPr>
            <a:endParaRPr lang="en-US" dirty="0">
              <a:latin typeface="Arial Black" panose="020B0A04020102020204" pitchFamily="34" charset="0"/>
            </a:endParaRPr>
          </a:p>
          <a:p>
            <a:pPr marL="146199" indent="-182880" defTabSz="914400">
              <a:lnSpc>
                <a:spcPct val="90000"/>
              </a:lnSpc>
              <a:spcAft>
                <a:spcPts val="451"/>
              </a:spcAft>
              <a:buClr>
                <a:schemeClr val="accent1"/>
              </a:buClr>
              <a:buFont typeface="Wingdings 2" pitchFamily="18" charset="2"/>
              <a:buChar char=""/>
            </a:pPr>
            <a:r>
              <a:rPr lang="en-US" dirty="0">
                <a:latin typeface="Arial Black" panose="020B0A04020102020204" pitchFamily="34" charset="0"/>
              </a:rPr>
              <a:t>Capturing</a:t>
            </a:r>
          </a:p>
          <a:p>
            <a:pPr marL="146199" indent="-182880" defTabSz="914400">
              <a:lnSpc>
                <a:spcPct val="90000"/>
              </a:lnSpc>
              <a:spcAft>
                <a:spcPts val="451"/>
              </a:spcAft>
              <a:buClr>
                <a:schemeClr val="accent1"/>
              </a:buClr>
              <a:buFont typeface="Wingdings 2" pitchFamily="18" charset="2"/>
              <a:buChar char=""/>
            </a:pPr>
            <a:endParaRPr lang="en-US" dirty="0">
              <a:latin typeface="Arial Black" panose="020B0A04020102020204" pitchFamily="34" charset="0"/>
            </a:endParaRPr>
          </a:p>
          <a:p>
            <a:pPr marL="146199" indent="-182880" defTabSz="914400">
              <a:lnSpc>
                <a:spcPct val="90000"/>
              </a:lnSpc>
              <a:spcAft>
                <a:spcPts val="451"/>
              </a:spcAft>
              <a:buClr>
                <a:schemeClr val="accent1"/>
              </a:buClr>
              <a:buFont typeface="Wingdings 2" pitchFamily="18" charset="2"/>
              <a:buChar char=""/>
            </a:pPr>
            <a:r>
              <a:rPr lang="en-US" dirty="0">
                <a:latin typeface="Arial Black" panose="020B0A04020102020204" pitchFamily="34" charset="0"/>
              </a:rPr>
              <a:t>Developing</a:t>
            </a:r>
          </a:p>
        </p:txBody>
      </p:sp>
      <p:pic>
        <p:nvPicPr>
          <p:cNvPr id="5" name="Picture 4" descr="Shape">
            <a:extLst>
              <a:ext uri="{FF2B5EF4-FFF2-40B4-BE49-F238E27FC236}">
                <a16:creationId xmlns:a16="http://schemas.microsoft.com/office/drawing/2014/main" id="{2E3DCD98-6BBA-DCB3-187A-73A02CAAEB1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59935" y="1079467"/>
            <a:ext cx="7491363" cy="4682101"/>
          </a:xfrm>
          <a:prstGeom prst="rect">
            <a:avLst/>
          </a:prstGeom>
        </p:spPr>
      </p:pic>
      <p:sp>
        <p:nvSpPr>
          <p:cNvPr id="36" name="Rectangle 32">
            <a:extLst>
              <a:ext uri="{FF2B5EF4-FFF2-40B4-BE49-F238E27FC236}">
                <a16:creationId xmlns:a16="http://schemas.microsoft.com/office/drawing/2014/main" id="{83B4A72C-2924-4CE2-8674-7E02E182ED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786362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DCA36-4888-EED7-D91C-E52CF60A9369}"/>
              </a:ext>
            </a:extLst>
          </p:cNvPr>
          <p:cNvSpPr>
            <a:spLocks noGrp="1"/>
          </p:cNvSpPr>
          <p:nvPr>
            <p:ph type="title"/>
          </p:nvPr>
        </p:nvSpPr>
        <p:spPr>
          <a:xfrm>
            <a:off x="643467" y="719831"/>
            <a:ext cx="1835573" cy="1271530"/>
          </a:xfrm>
        </p:spPr>
        <p:txBody>
          <a:bodyPr vert="horz" lIns="91440" tIns="45720" rIns="91440" bIns="45720" rtlCol="0" anchor="ctr">
            <a:normAutofit/>
          </a:bodyPr>
          <a:lstStyle/>
          <a:p>
            <a:pPr defTabSz="978408"/>
            <a:r>
              <a:rPr lang="en-US" sz="5778" kern="1200" spc="-64" baseline="0" dirty="0">
                <a:solidFill>
                  <a:schemeClr val="tx1"/>
                </a:solidFill>
                <a:latin typeface="+mj-lt"/>
                <a:ea typeface="+mj-ea"/>
                <a:cs typeface="+mj-cs"/>
              </a:rPr>
              <a:t>Skills</a:t>
            </a:r>
            <a:endParaRPr lang="en-US" sz="5400" kern="1200" dirty="0">
              <a:solidFill>
                <a:schemeClr val="tx1"/>
              </a:solidFill>
              <a:latin typeface="+mj-lt"/>
              <a:ea typeface="+mj-ea"/>
              <a:cs typeface="+mj-cs"/>
            </a:endParaRPr>
          </a:p>
        </p:txBody>
      </p:sp>
      <p:sp>
        <p:nvSpPr>
          <p:cNvPr id="8" name="TextBox 7">
            <a:extLst>
              <a:ext uri="{FF2B5EF4-FFF2-40B4-BE49-F238E27FC236}">
                <a16:creationId xmlns:a16="http://schemas.microsoft.com/office/drawing/2014/main" id="{7EA18069-6DD5-F7C2-9CAA-222997A608AA}"/>
              </a:ext>
            </a:extLst>
          </p:cNvPr>
          <p:cNvSpPr txBox="1"/>
          <p:nvPr/>
        </p:nvSpPr>
        <p:spPr>
          <a:xfrm>
            <a:off x="450538" y="1991361"/>
            <a:ext cx="3611425" cy="3780522"/>
          </a:xfrm>
          <a:prstGeom prst="rect">
            <a:avLst/>
          </a:prstGeom>
          <a:noFill/>
        </p:spPr>
        <p:txBody>
          <a:bodyPr wrap="square">
            <a:spAutoFit/>
          </a:bodyPr>
          <a:lstStyle/>
          <a:p>
            <a:pPr defTabSz="739676">
              <a:spcAft>
                <a:spcPts val="539"/>
              </a:spcAft>
              <a:buFont typeface="Arial" panose="020B0604020202020204" pitchFamily="34" charset="0"/>
              <a:buChar char="•"/>
            </a:pPr>
            <a:r>
              <a:rPr lang="sv-SE" kern="1200" dirty="0">
                <a:solidFill>
                  <a:srgbClr val="353535"/>
                </a:solidFill>
                <a:latin typeface="Arial Black" panose="020B0A04020102020204" pitchFamily="34" charset="0"/>
                <a:ea typeface="+mn-ea"/>
                <a:cs typeface="+mn-cs"/>
              </a:rPr>
              <a:t>Practical skills</a:t>
            </a:r>
          </a:p>
          <a:p>
            <a:pPr defTabSz="739676">
              <a:spcAft>
                <a:spcPts val="539"/>
              </a:spcAft>
              <a:buFont typeface="Arial" panose="020B0604020202020204" pitchFamily="34" charset="0"/>
              <a:buChar char="•"/>
            </a:pPr>
            <a:endParaRPr lang="sv-SE" kern="1200" dirty="0">
              <a:solidFill>
                <a:srgbClr val="353535"/>
              </a:solidFill>
              <a:latin typeface="Arial Black" panose="020B0A04020102020204" pitchFamily="34" charset="0"/>
              <a:ea typeface="+mn-ea"/>
              <a:cs typeface="+mn-cs"/>
            </a:endParaRPr>
          </a:p>
          <a:p>
            <a:pPr defTabSz="739676">
              <a:spcAft>
                <a:spcPts val="539"/>
              </a:spcAft>
              <a:buFont typeface="Arial" panose="020B0604020202020204" pitchFamily="34" charset="0"/>
              <a:buChar char="•"/>
            </a:pPr>
            <a:r>
              <a:rPr lang="sv-SE" kern="1200" dirty="0">
                <a:solidFill>
                  <a:srgbClr val="353535"/>
                </a:solidFill>
                <a:latin typeface="Arial Black" panose="020B0A04020102020204" pitchFamily="34" charset="0"/>
                <a:ea typeface="+mn-ea"/>
                <a:cs typeface="+mn-cs"/>
              </a:rPr>
              <a:t>Management skills</a:t>
            </a:r>
          </a:p>
          <a:p>
            <a:pPr defTabSz="739676">
              <a:spcAft>
                <a:spcPts val="539"/>
              </a:spcAft>
              <a:buFont typeface="Arial" panose="020B0604020202020204" pitchFamily="34" charset="0"/>
              <a:buChar char="•"/>
            </a:pPr>
            <a:endParaRPr lang="sv-SE" kern="1200" dirty="0">
              <a:solidFill>
                <a:srgbClr val="353535"/>
              </a:solidFill>
              <a:latin typeface="Arial Black" panose="020B0A04020102020204" pitchFamily="34" charset="0"/>
              <a:ea typeface="+mn-ea"/>
              <a:cs typeface="+mn-cs"/>
            </a:endParaRPr>
          </a:p>
          <a:p>
            <a:pPr defTabSz="739676">
              <a:spcAft>
                <a:spcPts val="539"/>
              </a:spcAft>
              <a:buFont typeface="Arial" panose="020B0604020202020204" pitchFamily="34" charset="0"/>
              <a:buChar char="•"/>
            </a:pPr>
            <a:r>
              <a:rPr lang="sv-SE" kern="1200" dirty="0">
                <a:solidFill>
                  <a:srgbClr val="353535"/>
                </a:solidFill>
                <a:latin typeface="Arial Black" panose="020B0A04020102020204" pitchFamily="34" charset="0"/>
                <a:ea typeface="+mn-ea"/>
                <a:cs typeface="+mn-cs"/>
              </a:rPr>
              <a:t>Problem-solving skills</a:t>
            </a:r>
          </a:p>
          <a:p>
            <a:pPr defTabSz="739676">
              <a:spcAft>
                <a:spcPts val="539"/>
              </a:spcAft>
              <a:buFont typeface="Arial" panose="020B0604020202020204" pitchFamily="34" charset="0"/>
              <a:buChar char="•"/>
            </a:pPr>
            <a:endParaRPr lang="sv-SE" kern="1200" dirty="0">
              <a:solidFill>
                <a:srgbClr val="353535"/>
              </a:solidFill>
              <a:latin typeface="Arial Black" panose="020B0A04020102020204" pitchFamily="34" charset="0"/>
              <a:ea typeface="+mn-ea"/>
              <a:cs typeface="+mn-cs"/>
            </a:endParaRPr>
          </a:p>
          <a:p>
            <a:pPr defTabSz="739676">
              <a:spcAft>
                <a:spcPts val="539"/>
              </a:spcAft>
              <a:buFont typeface="Arial" panose="020B0604020202020204" pitchFamily="34" charset="0"/>
              <a:buChar char="•"/>
            </a:pPr>
            <a:r>
              <a:rPr lang="sv-SE" kern="1200" dirty="0">
                <a:solidFill>
                  <a:srgbClr val="353535"/>
                </a:solidFill>
                <a:latin typeface="Arial Black" panose="020B0A04020102020204" pitchFamily="34" charset="0"/>
                <a:ea typeface="+mn-ea"/>
                <a:cs typeface="+mn-cs"/>
              </a:rPr>
              <a:t>Communication skills</a:t>
            </a:r>
          </a:p>
          <a:p>
            <a:pPr defTabSz="739676">
              <a:spcAft>
                <a:spcPts val="539"/>
              </a:spcAft>
              <a:buFont typeface="Arial" panose="020B0604020202020204" pitchFamily="34" charset="0"/>
              <a:buChar char="•"/>
            </a:pPr>
            <a:endParaRPr lang="sv-SE" kern="1200" dirty="0">
              <a:solidFill>
                <a:srgbClr val="353535"/>
              </a:solidFill>
              <a:latin typeface="Arial Black" panose="020B0A04020102020204" pitchFamily="34" charset="0"/>
              <a:ea typeface="+mn-ea"/>
              <a:cs typeface="+mn-cs"/>
            </a:endParaRPr>
          </a:p>
          <a:p>
            <a:pPr defTabSz="739676">
              <a:spcAft>
                <a:spcPts val="539"/>
              </a:spcAft>
              <a:buFont typeface="Arial" panose="020B0604020202020204" pitchFamily="34" charset="0"/>
              <a:buChar char="•"/>
            </a:pPr>
            <a:r>
              <a:rPr lang="sv-SE" kern="1200" dirty="0">
                <a:solidFill>
                  <a:srgbClr val="353535"/>
                </a:solidFill>
                <a:latin typeface="Arial Black" panose="020B0A04020102020204" pitchFamily="34" charset="0"/>
                <a:ea typeface="+mn-ea"/>
                <a:cs typeface="+mn-cs"/>
              </a:rPr>
              <a:t>Analysis skills</a:t>
            </a:r>
          </a:p>
          <a:p>
            <a:pPr defTabSz="739676">
              <a:spcAft>
                <a:spcPts val="539"/>
              </a:spcAft>
              <a:buFont typeface="Arial" panose="020B0604020202020204" pitchFamily="34" charset="0"/>
              <a:buChar char="•"/>
            </a:pPr>
            <a:endParaRPr lang="sv-SE" kern="1200" dirty="0">
              <a:solidFill>
                <a:srgbClr val="353535"/>
              </a:solidFill>
              <a:latin typeface="Arial Black" panose="020B0A04020102020204" pitchFamily="34" charset="0"/>
              <a:ea typeface="+mn-ea"/>
              <a:cs typeface="+mn-cs"/>
            </a:endParaRPr>
          </a:p>
          <a:p>
            <a:pPr defTabSz="739676">
              <a:spcAft>
                <a:spcPts val="539"/>
              </a:spcAft>
              <a:buFont typeface="Arial" panose="020B0604020202020204" pitchFamily="34" charset="0"/>
              <a:buChar char="•"/>
            </a:pPr>
            <a:r>
              <a:rPr lang="sv-SE" kern="1200" dirty="0">
                <a:solidFill>
                  <a:srgbClr val="353535"/>
                </a:solidFill>
                <a:latin typeface="Arial Black" panose="020B0A04020102020204" pitchFamily="34" charset="0"/>
                <a:ea typeface="+mn-ea"/>
                <a:cs typeface="+mn-cs"/>
              </a:rPr>
              <a:t>HR skills</a:t>
            </a:r>
            <a:endParaRPr lang="sv-SE" b="0" i="0" dirty="0">
              <a:solidFill>
                <a:srgbClr val="353535"/>
              </a:solidFill>
              <a:effectLst/>
              <a:latin typeface="Arial Black" panose="020B0A04020102020204" pitchFamily="34" charset="0"/>
            </a:endParaRPr>
          </a:p>
        </p:txBody>
      </p:sp>
      <p:pic>
        <p:nvPicPr>
          <p:cNvPr id="4" name="Picture 3" descr="Diagram&#10;&#10;Description automatically generated">
            <a:extLst>
              <a:ext uri="{FF2B5EF4-FFF2-40B4-BE49-F238E27FC236}">
                <a16:creationId xmlns:a16="http://schemas.microsoft.com/office/drawing/2014/main" id="{766924FC-F59D-5D7E-841F-93D6450D1CA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23231" y="1538739"/>
            <a:ext cx="6362147" cy="3780522"/>
          </a:xfrm>
          <a:prstGeom prst="rect">
            <a:avLst/>
          </a:prstGeom>
        </p:spPr>
      </p:pic>
    </p:spTree>
    <p:extLst>
      <p:ext uri="{BB962C8B-B14F-4D97-AF65-F5344CB8AC3E}">
        <p14:creationId xmlns:p14="http://schemas.microsoft.com/office/powerpoint/2010/main" val="20043915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9B1C6-E796-DA47-79EE-7567F1D14BD3}"/>
              </a:ext>
            </a:extLst>
          </p:cNvPr>
          <p:cNvSpPr>
            <a:spLocks noGrp="1"/>
          </p:cNvSpPr>
          <p:nvPr>
            <p:ph type="title"/>
          </p:nvPr>
        </p:nvSpPr>
        <p:spPr>
          <a:xfrm>
            <a:off x="133096" y="930148"/>
            <a:ext cx="3250184" cy="840232"/>
          </a:xfrm>
        </p:spPr>
        <p:txBody>
          <a:bodyPr vert="horz" lIns="91440" tIns="45720" rIns="91440" bIns="45720" rtlCol="0" anchor="b">
            <a:normAutofit/>
          </a:bodyPr>
          <a:lstStyle/>
          <a:p>
            <a:r>
              <a:rPr lang="en-US" sz="5400" kern="1200" dirty="0">
                <a:solidFill>
                  <a:schemeClr val="tx1"/>
                </a:solidFill>
                <a:latin typeface="+mj-lt"/>
                <a:ea typeface="+mj-ea"/>
                <a:cs typeface="+mj-cs"/>
              </a:rPr>
              <a:t>Behaviors</a:t>
            </a:r>
          </a:p>
        </p:txBody>
      </p:sp>
      <p:sp>
        <p:nvSpPr>
          <p:cNvPr id="3" name="TextBox 2">
            <a:extLst>
              <a:ext uri="{FF2B5EF4-FFF2-40B4-BE49-F238E27FC236}">
                <a16:creationId xmlns:a16="http://schemas.microsoft.com/office/drawing/2014/main" id="{3B9D4735-4639-FD9F-20B0-1209E6858E23}"/>
              </a:ext>
            </a:extLst>
          </p:cNvPr>
          <p:cNvSpPr txBox="1"/>
          <p:nvPr/>
        </p:nvSpPr>
        <p:spPr>
          <a:xfrm>
            <a:off x="133096" y="1959864"/>
            <a:ext cx="2986024" cy="3547872"/>
          </a:xfrm>
          <a:prstGeom prst="rect">
            <a:avLst/>
          </a:prstGeom>
        </p:spPr>
        <p:txBody>
          <a:bodyPr vert="horz" lIns="91440" tIns="45720" rIns="91440" bIns="45720" rtlCol="0" anchor="t">
            <a:noAutofit/>
          </a:bodyPr>
          <a:lstStyle/>
          <a:p>
            <a:pPr marL="285750" indent="-228600">
              <a:lnSpc>
                <a:spcPct val="90000"/>
              </a:lnSpc>
              <a:spcAft>
                <a:spcPts val="600"/>
              </a:spcAft>
              <a:buFont typeface="Arial" panose="020B0604020202020204" pitchFamily="34" charset="0"/>
              <a:buChar char="•"/>
            </a:pPr>
            <a:r>
              <a:rPr lang="en-US" dirty="0">
                <a:latin typeface="Arial Black" panose="020B0A04020102020204" pitchFamily="34" charset="0"/>
              </a:rPr>
              <a:t>Ethical behaviors</a:t>
            </a:r>
          </a:p>
          <a:p>
            <a:pPr marL="285750" indent="-228600">
              <a:lnSpc>
                <a:spcPct val="90000"/>
              </a:lnSpc>
              <a:spcAft>
                <a:spcPts val="600"/>
              </a:spcAft>
              <a:buFont typeface="Arial" panose="020B0604020202020204" pitchFamily="34" charset="0"/>
              <a:buChar char="•"/>
            </a:pPr>
            <a:endParaRPr lang="en-US" dirty="0">
              <a:latin typeface="Arial Black" panose="020B0A04020102020204" pitchFamily="34" charset="0"/>
            </a:endParaRPr>
          </a:p>
          <a:p>
            <a:pPr marL="285750" indent="-228600">
              <a:lnSpc>
                <a:spcPct val="90000"/>
              </a:lnSpc>
              <a:spcAft>
                <a:spcPts val="600"/>
              </a:spcAft>
              <a:buFont typeface="Arial" panose="020B0604020202020204" pitchFamily="34" charset="0"/>
              <a:buChar char="•"/>
            </a:pPr>
            <a:r>
              <a:rPr lang="en-US" dirty="0">
                <a:latin typeface="Arial Black" panose="020B0A04020102020204" pitchFamily="34" charset="0"/>
              </a:rPr>
              <a:t>Personal credibility</a:t>
            </a:r>
          </a:p>
          <a:p>
            <a:pPr marL="285750" indent="-228600">
              <a:lnSpc>
                <a:spcPct val="90000"/>
              </a:lnSpc>
              <a:spcAft>
                <a:spcPts val="600"/>
              </a:spcAft>
              <a:buFont typeface="Arial" panose="020B0604020202020204" pitchFamily="34" charset="0"/>
              <a:buChar char="•"/>
            </a:pPr>
            <a:r>
              <a:rPr lang="en-US" dirty="0">
                <a:latin typeface="Arial Black" panose="020B0A04020102020204" pitchFamily="34" charset="0"/>
              </a:rPr>
              <a:t> </a:t>
            </a:r>
          </a:p>
          <a:p>
            <a:pPr marL="285750" indent="-228600">
              <a:lnSpc>
                <a:spcPct val="90000"/>
              </a:lnSpc>
              <a:spcAft>
                <a:spcPts val="600"/>
              </a:spcAft>
              <a:buFont typeface="Arial" panose="020B0604020202020204" pitchFamily="34" charset="0"/>
              <a:buChar char="•"/>
            </a:pPr>
            <a:r>
              <a:rPr lang="en-US" dirty="0">
                <a:latin typeface="Arial Black" panose="020B0A04020102020204" pitchFamily="34" charset="0"/>
              </a:rPr>
              <a:t>Fairness</a:t>
            </a:r>
          </a:p>
          <a:p>
            <a:pPr marL="285750" indent="-228600">
              <a:lnSpc>
                <a:spcPct val="90000"/>
              </a:lnSpc>
              <a:spcAft>
                <a:spcPts val="600"/>
              </a:spcAft>
              <a:buFont typeface="Arial" panose="020B0604020202020204" pitchFamily="34" charset="0"/>
              <a:buChar char="•"/>
            </a:pPr>
            <a:endParaRPr lang="en-US" dirty="0">
              <a:latin typeface="Arial Black" panose="020B0A04020102020204" pitchFamily="34" charset="0"/>
            </a:endParaRPr>
          </a:p>
          <a:p>
            <a:pPr marL="285750" indent="-228600">
              <a:lnSpc>
                <a:spcPct val="90000"/>
              </a:lnSpc>
              <a:spcAft>
                <a:spcPts val="600"/>
              </a:spcAft>
              <a:buFont typeface="Arial" panose="020B0604020202020204" pitchFamily="34" charset="0"/>
              <a:buChar char="•"/>
            </a:pPr>
            <a:r>
              <a:rPr lang="en-US" dirty="0">
                <a:latin typeface="Arial Black" panose="020B0A04020102020204" pitchFamily="34" charset="0"/>
              </a:rPr>
              <a:t>Inclusion</a:t>
            </a:r>
          </a:p>
          <a:p>
            <a:pPr marL="285750" indent="-228600">
              <a:lnSpc>
                <a:spcPct val="90000"/>
              </a:lnSpc>
              <a:spcAft>
                <a:spcPts val="600"/>
              </a:spcAft>
              <a:buFont typeface="Arial" panose="020B0604020202020204" pitchFamily="34" charset="0"/>
              <a:buChar char="•"/>
            </a:pPr>
            <a:endParaRPr lang="en-US" dirty="0">
              <a:latin typeface="Arial Black" panose="020B0A04020102020204" pitchFamily="34" charset="0"/>
            </a:endParaRPr>
          </a:p>
          <a:p>
            <a:pPr marL="285750" indent="-228600">
              <a:lnSpc>
                <a:spcPct val="90000"/>
              </a:lnSpc>
              <a:spcAft>
                <a:spcPts val="600"/>
              </a:spcAft>
              <a:buFont typeface="Arial" panose="020B0604020202020204" pitchFamily="34" charset="0"/>
              <a:buChar char="•"/>
            </a:pPr>
            <a:r>
              <a:rPr lang="en-US" dirty="0">
                <a:latin typeface="Arial Black" panose="020B0A04020102020204" pitchFamily="34" charset="0"/>
              </a:rPr>
              <a:t>Humanity </a:t>
            </a:r>
          </a:p>
          <a:p>
            <a:pPr marL="285750" indent="-228600">
              <a:lnSpc>
                <a:spcPct val="90000"/>
              </a:lnSpc>
              <a:spcAft>
                <a:spcPts val="600"/>
              </a:spcAft>
              <a:buFont typeface="Arial" panose="020B0604020202020204" pitchFamily="34" charset="0"/>
              <a:buChar char="•"/>
            </a:pPr>
            <a:endParaRPr lang="en-US" dirty="0">
              <a:latin typeface="Arial Black" panose="020B0A04020102020204" pitchFamily="34" charset="0"/>
            </a:endParaRPr>
          </a:p>
          <a:p>
            <a:pPr marL="285750" indent="-228600">
              <a:lnSpc>
                <a:spcPct val="90000"/>
              </a:lnSpc>
              <a:spcAft>
                <a:spcPts val="600"/>
              </a:spcAft>
              <a:buFont typeface="Arial" panose="020B0604020202020204" pitchFamily="34" charset="0"/>
              <a:buChar char="•"/>
            </a:pPr>
            <a:r>
              <a:rPr lang="en-US" dirty="0">
                <a:latin typeface="Arial Black" panose="020B0A04020102020204" pitchFamily="34" charset="0"/>
              </a:rPr>
              <a:t>Integrity</a:t>
            </a:r>
          </a:p>
        </p:txBody>
      </p:sp>
      <p:pic>
        <p:nvPicPr>
          <p:cNvPr id="5" name="Picture 4" descr="Chart, bubble chart&#10;&#10;Description automatically generated">
            <a:extLst>
              <a:ext uri="{FF2B5EF4-FFF2-40B4-BE49-F238E27FC236}">
                <a16:creationId xmlns:a16="http://schemas.microsoft.com/office/drawing/2014/main" id="{09961C2F-96DA-6501-F8F6-67A06E777F6B}"/>
              </a:ext>
            </a:extLst>
          </p:cNvPr>
          <p:cNvPicPr>
            <a:picLocks noChangeAspect="1"/>
          </p:cNvPicPr>
          <p:nvPr/>
        </p:nvPicPr>
        <p:blipFill rotWithShape="1">
          <a:blip r:embed="rId2">
            <a:extLst>
              <a:ext uri="{28A0092B-C50C-407E-A947-70E740481C1C}">
                <a14:useLocalDpi xmlns:a14="http://schemas.microsoft.com/office/drawing/2010/main" val="0"/>
              </a:ext>
            </a:extLst>
          </a:blip>
          <a:srcRect t="1959" r="2" b="1105"/>
          <a:stretch/>
        </p:blipFill>
        <p:spPr>
          <a:xfrm>
            <a:off x="6099048" y="783094"/>
            <a:ext cx="5458968" cy="5291812"/>
          </a:xfrm>
          <a:prstGeom prst="rect">
            <a:avLst/>
          </a:prstGeom>
        </p:spPr>
      </p:pic>
    </p:spTree>
    <p:extLst>
      <p:ext uri="{BB962C8B-B14F-4D97-AF65-F5344CB8AC3E}">
        <p14:creationId xmlns:p14="http://schemas.microsoft.com/office/powerpoint/2010/main" val="32414411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DB8424AB-D56B-4256-866A-5B54DE93C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FC999C28-AD33-4EB7-A5F1-C06D10A5F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5" name="Rectangle 24">
            <a:extLst>
              <a:ext uri="{FF2B5EF4-FFF2-40B4-BE49-F238E27FC236}">
                <a16:creationId xmlns:a16="http://schemas.microsoft.com/office/drawing/2014/main" id="{0864E5C9-52C9-4572-AC75-548B9B9C2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5CC6500-4DBD-4C34-BC14-2387FB483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2F5EE51-B5C4-0024-9812-15640306BBAC}"/>
              </a:ext>
            </a:extLst>
          </p:cNvPr>
          <p:cNvSpPr>
            <a:spLocks noGrp="1"/>
          </p:cNvSpPr>
          <p:nvPr>
            <p:ph type="title"/>
          </p:nvPr>
        </p:nvSpPr>
        <p:spPr>
          <a:xfrm>
            <a:off x="1069849" y="1298448"/>
            <a:ext cx="3258688" cy="3255264"/>
          </a:xfrm>
        </p:spPr>
        <p:txBody>
          <a:bodyPr vert="horz" lIns="91440" tIns="45720" rIns="91440" bIns="45720" rtlCol="0" anchor="b">
            <a:normAutofit/>
          </a:bodyPr>
          <a:lstStyle/>
          <a:p>
            <a:r>
              <a:rPr lang="en-US" sz="5900" spc="-100" dirty="0"/>
              <a:t> SWOT ANALISIS</a:t>
            </a:r>
          </a:p>
        </p:txBody>
      </p:sp>
      <p:sp>
        <p:nvSpPr>
          <p:cNvPr id="35" name="Rectangle 28">
            <a:extLst>
              <a:ext uri="{FF2B5EF4-FFF2-40B4-BE49-F238E27FC236}">
                <a16:creationId xmlns:a16="http://schemas.microsoft.com/office/drawing/2014/main" id="{4E34A3B6-BAD2-4156-BDC6-4736248BF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3" name="Table 3">
            <a:extLst>
              <a:ext uri="{FF2B5EF4-FFF2-40B4-BE49-F238E27FC236}">
                <a16:creationId xmlns:a16="http://schemas.microsoft.com/office/drawing/2014/main" id="{DCDB83A7-14DF-7A41-F093-95DF2147694C}"/>
              </a:ext>
            </a:extLst>
          </p:cNvPr>
          <p:cNvGraphicFramePr>
            <a:graphicFrameLocks noGrp="1"/>
          </p:cNvGraphicFramePr>
          <p:nvPr>
            <p:extLst>
              <p:ext uri="{D42A27DB-BD31-4B8C-83A1-F6EECF244321}">
                <p14:modId xmlns:p14="http://schemas.microsoft.com/office/powerpoint/2010/main" val="204612902"/>
              </p:ext>
            </p:extLst>
          </p:nvPr>
        </p:nvGraphicFramePr>
        <p:xfrm>
          <a:off x="5120640" y="1090251"/>
          <a:ext cx="6367272" cy="4671531"/>
        </p:xfrm>
        <a:graphic>
          <a:graphicData uri="http://schemas.openxmlformats.org/drawingml/2006/table">
            <a:tbl>
              <a:tblPr firstRow="1" bandRow="1">
                <a:noFill/>
                <a:tableStyleId>{5C22544A-7EE6-4342-B048-85BDC9FD1C3A}</a:tableStyleId>
              </a:tblPr>
              <a:tblGrid>
                <a:gridCol w="3390188">
                  <a:extLst>
                    <a:ext uri="{9D8B030D-6E8A-4147-A177-3AD203B41FA5}">
                      <a16:colId xmlns:a16="http://schemas.microsoft.com/office/drawing/2014/main" val="3070678730"/>
                    </a:ext>
                  </a:extLst>
                </a:gridCol>
                <a:gridCol w="2977084">
                  <a:extLst>
                    <a:ext uri="{9D8B030D-6E8A-4147-A177-3AD203B41FA5}">
                      <a16:colId xmlns:a16="http://schemas.microsoft.com/office/drawing/2014/main" val="1874187458"/>
                    </a:ext>
                  </a:extLst>
                </a:gridCol>
              </a:tblGrid>
              <a:tr h="634619">
                <a:tc>
                  <a:txBody>
                    <a:bodyPr/>
                    <a:lstStyle/>
                    <a:p>
                      <a:r>
                        <a:rPr lang="en-GB" sz="2100" b="1" cap="none" spc="30">
                          <a:solidFill>
                            <a:schemeClr val="tx1"/>
                          </a:solidFill>
                        </a:rPr>
                        <a:t>STRENGTHS</a:t>
                      </a:r>
                    </a:p>
                  </a:txBody>
                  <a:tcPr marL="0" marR="11838" marT="135791" marB="135791" anchor="ctr">
                    <a:lnL w="12700" cmpd="sng">
                      <a:noFill/>
                    </a:lnL>
                    <a:lnR w="12700" cmpd="sng">
                      <a:noFill/>
                    </a:lnR>
                    <a:lnT w="19050" cap="flat" cmpd="sng" algn="ctr">
                      <a:solidFill>
                        <a:schemeClr val="accent1"/>
                      </a:solidFill>
                      <a:prstDash val="solid"/>
                    </a:lnT>
                    <a:lnB w="38100" cmpd="sng">
                      <a:noFill/>
                    </a:lnB>
                    <a:noFill/>
                  </a:tcPr>
                </a:tc>
                <a:tc>
                  <a:txBody>
                    <a:bodyPr/>
                    <a:lstStyle/>
                    <a:p>
                      <a:r>
                        <a:rPr lang="en-GB" sz="2100" b="1" cap="none" spc="30">
                          <a:solidFill>
                            <a:schemeClr val="tx1"/>
                          </a:solidFill>
                        </a:rPr>
                        <a:t>WEAKNESSES</a:t>
                      </a:r>
                    </a:p>
                  </a:txBody>
                  <a:tcPr marL="0" marR="11838" marT="135791" marB="135791" anchor="ctr">
                    <a:lnL w="12700" cmpd="sng">
                      <a:noFill/>
                    </a:lnL>
                    <a:lnR w="12700" cmpd="sng">
                      <a:noFill/>
                    </a:lnR>
                    <a:lnT w="19050" cap="flat" cmpd="sng" algn="ctr">
                      <a:solidFill>
                        <a:schemeClr val="accent1"/>
                      </a:solidFill>
                      <a:prstDash val="solid"/>
                    </a:lnT>
                    <a:lnB w="38100" cmpd="sng">
                      <a:noFill/>
                    </a:lnB>
                    <a:noFill/>
                  </a:tcPr>
                </a:tc>
                <a:extLst>
                  <a:ext uri="{0D108BD9-81ED-4DB2-BD59-A6C34878D82A}">
                    <a16:rowId xmlns:a16="http://schemas.microsoft.com/office/drawing/2014/main" val="1483264516"/>
                  </a:ext>
                </a:extLst>
              </a:tr>
              <a:tr h="1976278">
                <a:tc>
                  <a:txBody>
                    <a:bodyPr/>
                    <a:lstStyle/>
                    <a:p>
                      <a:r>
                        <a:rPr lang="en-GB" sz="1600" cap="none" spc="0">
                          <a:solidFill>
                            <a:schemeClr val="tx1"/>
                          </a:solidFill>
                        </a:rPr>
                        <a:t>Patience to work with people </a:t>
                      </a:r>
                    </a:p>
                    <a:p>
                      <a:r>
                        <a:rPr lang="en-GB" sz="1600" cap="none" spc="0">
                          <a:solidFill>
                            <a:schemeClr val="tx1"/>
                          </a:solidFill>
                        </a:rPr>
                        <a:t>Low labor conflict</a:t>
                      </a:r>
                    </a:p>
                    <a:p>
                      <a:r>
                        <a:rPr lang="en-GB" sz="1600" cap="none" spc="0">
                          <a:solidFill>
                            <a:schemeClr val="tx1"/>
                          </a:solidFill>
                        </a:rPr>
                        <a:t>Continuous improvement of technical skill</a:t>
                      </a:r>
                    </a:p>
                    <a:p>
                      <a:r>
                        <a:rPr lang="en-GB" sz="1600" cap="none" spc="0">
                          <a:solidFill>
                            <a:schemeClr val="tx1"/>
                          </a:solidFill>
                        </a:rPr>
                        <a:t>Responsible</a:t>
                      </a:r>
                    </a:p>
                    <a:p>
                      <a:r>
                        <a:rPr lang="en-GB" sz="1600" cap="none" spc="0">
                          <a:solidFill>
                            <a:schemeClr val="tx1"/>
                          </a:solidFill>
                        </a:rPr>
                        <a:t>Organized </a:t>
                      </a:r>
                    </a:p>
                    <a:p>
                      <a:r>
                        <a:rPr lang="en-GB" sz="1600" cap="none" spc="0">
                          <a:solidFill>
                            <a:schemeClr val="tx1"/>
                          </a:solidFill>
                        </a:rPr>
                        <a:t>Honesty</a:t>
                      </a:r>
                    </a:p>
                  </a:txBody>
                  <a:tcPr marL="0" marR="105505" marT="135791" marB="135791">
                    <a:lnL w="12700" cmpd="sng">
                      <a:noFill/>
                      <a:prstDash val="solid"/>
                    </a:lnL>
                    <a:lnR w="12700" cmpd="sng">
                      <a:noFill/>
                      <a:prstDash val="solid"/>
                    </a:lnR>
                    <a:lnT w="38100" cmpd="sng">
                      <a:noFill/>
                    </a:lnT>
                    <a:lnB w="9525" cap="flat" cmpd="sng" algn="ctr">
                      <a:solidFill>
                        <a:schemeClr val="accent1"/>
                      </a:solidFill>
                      <a:prstDash val="solid"/>
                    </a:lnB>
                    <a:noFill/>
                  </a:tcPr>
                </a:tc>
                <a:tc>
                  <a:txBody>
                    <a:bodyPr/>
                    <a:lstStyle/>
                    <a:p>
                      <a:r>
                        <a:rPr lang="en-GB" sz="1600" cap="none" spc="0">
                          <a:solidFill>
                            <a:schemeClr val="tx1"/>
                          </a:solidFill>
                        </a:rPr>
                        <a:t>Recruit staff not suitable for the position</a:t>
                      </a:r>
                    </a:p>
                    <a:p>
                      <a:r>
                        <a:rPr lang="en-GB" sz="1600" cap="none" spc="0">
                          <a:solidFill>
                            <a:schemeClr val="tx1"/>
                          </a:solidFill>
                        </a:rPr>
                        <a:t>Motivation</a:t>
                      </a:r>
                    </a:p>
                    <a:p>
                      <a:r>
                        <a:rPr lang="en-GB" sz="1600" cap="none" spc="0">
                          <a:solidFill>
                            <a:schemeClr val="tx1"/>
                          </a:solidFill>
                        </a:rPr>
                        <a:t>Time management</a:t>
                      </a:r>
                    </a:p>
                    <a:p>
                      <a:r>
                        <a:rPr lang="en-GB" sz="1600" cap="none" spc="0">
                          <a:solidFill>
                            <a:schemeClr val="tx1"/>
                          </a:solidFill>
                        </a:rPr>
                        <a:t>Language</a:t>
                      </a:r>
                    </a:p>
                  </a:txBody>
                  <a:tcPr marL="0" marR="105505" marT="135791" marB="135791">
                    <a:lnL w="12700" cmpd="sng">
                      <a:noFill/>
                      <a:prstDash val="solid"/>
                    </a:lnL>
                    <a:lnR w="12700" cmpd="sng">
                      <a:noFill/>
                      <a:prstDash val="solid"/>
                    </a:lnR>
                    <a:lnT w="38100" cmpd="sng">
                      <a:noFill/>
                    </a:lnT>
                    <a:lnB w="9525" cap="flat" cmpd="sng" algn="ctr">
                      <a:solidFill>
                        <a:schemeClr val="accent1"/>
                      </a:solidFill>
                      <a:prstDash val="solid"/>
                    </a:lnB>
                    <a:noFill/>
                  </a:tcPr>
                </a:tc>
                <a:extLst>
                  <a:ext uri="{0D108BD9-81ED-4DB2-BD59-A6C34878D82A}">
                    <a16:rowId xmlns:a16="http://schemas.microsoft.com/office/drawing/2014/main" val="1746727511"/>
                  </a:ext>
                </a:extLst>
              </a:tr>
              <a:tr h="555698">
                <a:tc>
                  <a:txBody>
                    <a:bodyPr/>
                    <a:lstStyle/>
                    <a:p>
                      <a:r>
                        <a:rPr lang="en-GB" sz="1600" b="1" cap="none" spc="0">
                          <a:solidFill>
                            <a:schemeClr val="tx1"/>
                          </a:solidFill>
                        </a:rPr>
                        <a:t>OPPORTUNITIES</a:t>
                      </a:r>
                    </a:p>
                  </a:txBody>
                  <a:tcPr marL="59191" marR="105505" marT="135791" marB="135791">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r>
                        <a:rPr lang="en-GB" sz="1600" b="1" cap="none" spc="0">
                          <a:solidFill>
                            <a:schemeClr val="tx1"/>
                          </a:solidFill>
                        </a:rPr>
                        <a:t>THREATS</a:t>
                      </a:r>
                    </a:p>
                  </a:txBody>
                  <a:tcPr marL="59191" marR="105505" marT="135791" marB="135791">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extLst>
                  <a:ext uri="{0D108BD9-81ED-4DB2-BD59-A6C34878D82A}">
                    <a16:rowId xmlns:a16="http://schemas.microsoft.com/office/drawing/2014/main" val="3612630825"/>
                  </a:ext>
                </a:extLst>
              </a:tr>
              <a:tr h="1502752">
                <a:tc>
                  <a:txBody>
                    <a:bodyPr/>
                    <a:lstStyle/>
                    <a:p>
                      <a:r>
                        <a:rPr lang="en-GB" sz="1600" cap="none" spc="0">
                          <a:solidFill>
                            <a:schemeClr val="tx1"/>
                          </a:solidFill>
                        </a:rPr>
                        <a:t>Career path</a:t>
                      </a:r>
                    </a:p>
                    <a:p>
                      <a:r>
                        <a:rPr lang="en-GB" sz="1600" cap="none" spc="0">
                          <a:solidFill>
                            <a:schemeClr val="tx1"/>
                          </a:solidFill>
                        </a:rPr>
                        <a:t>Implementation of new systems and processes</a:t>
                      </a:r>
                    </a:p>
                    <a:p>
                      <a:r>
                        <a:rPr lang="en-GB" sz="1600" cap="none" spc="0">
                          <a:solidFill>
                            <a:schemeClr val="tx1"/>
                          </a:solidFill>
                        </a:rPr>
                        <a:t>Better salary</a:t>
                      </a:r>
                    </a:p>
                    <a:p>
                      <a:r>
                        <a:rPr lang="en-GB" sz="1600" cap="none" spc="0">
                          <a:solidFill>
                            <a:schemeClr val="tx1"/>
                          </a:solidFill>
                        </a:rPr>
                        <a:t>Improve experience</a:t>
                      </a:r>
                    </a:p>
                  </a:txBody>
                  <a:tcPr marL="0" marR="105505" marT="135791" marB="135791">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600" cap="none" spc="0">
                          <a:solidFill>
                            <a:schemeClr val="tx1"/>
                          </a:solidFill>
                        </a:rPr>
                        <a:t>Lack of qualified staff</a:t>
                      </a:r>
                    </a:p>
                    <a:p>
                      <a:r>
                        <a:rPr lang="en-GB" sz="1600" cap="none" spc="0">
                          <a:solidFill>
                            <a:schemeClr val="tx1"/>
                          </a:solidFill>
                        </a:rPr>
                        <a:t>Life work balance</a:t>
                      </a:r>
                    </a:p>
                    <a:p>
                      <a:r>
                        <a:rPr lang="en-GB" sz="1600" cap="none" spc="0">
                          <a:solidFill>
                            <a:schemeClr val="tx1"/>
                          </a:solidFill>
                        </a:rPr>
                        <a:t>Complete job board</a:t>
                      </a:r>
                    </a:p>
                    <a:p>
                      <a:r>
                        <a:rPr lang="en-GB" sz="1600" cap="none" spc="0">
                          <a:solidFill>
                            <a:schemeClr val="tx1"/>
                          </a:solidFill>
                        </a:rPr>
                        <a:t>To be fired </a:t>
                      </a:r>
                    </a:p>
                  </a:txBody>
                  <a:tcPr marL="0" marR="105505" marT="135791" marB="135791">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051807739"/>
                  </a:ext>
                </a:extLst>
              </a:tr>
            </a:tbl>
          </a:graphicData>
        </a:graphic>
      </p:graphicFrame>
    </p:spTree>
    <p:extLst>
      <p:ext uri="{BB962C8B-B14F-4D97-AF65-F5344CB8AC3E}">
        <p14:creationId xmlns:p14="http://schemas.microsoft.com/office/powerpoint/2010/main" val="13975004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DB8424AB-D56B-4256-866A-5B54DE93C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23">
            <a:extLst>
              <a:ext uri="{FF2B5EF4-FFF2-40B4-BE49-F238E27FC236}">
                <a16:creationId xmlns:a16="http://schemas.microsoft.com/office/drawing/2014/main" id="{FC999C28-AD33-4EB7-A5F1-C06D10A5F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6" name="Rectangle 25">
            <a:extLst>
              <a:ext uri="{FF2B5EF4-FFF2-40B4-BE49-F238E27FC236}">
                <a16:creationId xmlns:a16="http://schemas.microsoft.com/office/drawing/2014/main" id="{0864E5C9-52C9-4572-AC75-548B9B9C2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5CC6500-4DBD-4C34-BC14-2387FB483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288FAD3-44D6-6AF7-EA6E-98BAC2894155}"/>
              </a:ext>
            </a:extLst>
          </p:cNvPr>
          <p:cNvSpPr>
            <a:spLocks noGrp="1"/>
          </p:cNvSpPr>
          <p:nvPr>
            <p:ph type="title"/>
          </p:nvPr>
        </p:nvSpPr>
        <p:spPr>
          <a:xfrm>
            <a:off x="223520" y="1463040"/>
            <a:ext cx="3901817" cy="3334512"/>
          </a:xfrm>
        </p:spPr>
        <p:txBody>
          <a:bodyPr vert="horz" lIns="91440" tIns="45720" rIns="91440" bIns="45720" rtlCol="0" anchor="b">
            <a:normAutofit/>
          </a:bodyPr>
          <a:lstStyle/>
          <a:p>
            <a:r>
              <a:rPr lang="en-US" sz="1900" b="1" spc="-100" dirty="0"/>
              <a:t>Training and Development </a:t>
            </a:r>
            <a:r>
              <a:rPr lang="en-US" sz="1900" spc="-100" dirty="0"/>
              <a:t>basically oversees the training of all new and current staff members They make sure that new and current staff members have the certifications that they need to do the job correctly and legally.</a:t>
            </a:r>
            <a:br>
              <a:rPr lang="en-US" sz="1900" spc="-100" dirty="0"/>
            </a:br>
            <a:br>
              <a:rPr lang="en-US" sz="1900" spc="-100" dirty="0"/>
            </a:br>
            <a:br>
              <a:rPr lang="en-US" sz="1900" spc="-100" dirty="0"/>
            </a:br>
            <a:br>
              <a:rPr lang="en-US" sz="1900" spc="-100" dirty="0"/>
            </a:br>
            <a:endParaRPr lang="en-US" sz="1900" spc="-100" dirty="0"/>
          </a:p>
        </p:txBody>
      </p:sp>
      <p:pic>
        <p:nvPicPr>
          <p:cNvPr id="4" name="Picture 3" descr="Diagram&#10;&#10;Description automatically generated">
            <a:extLst>
              <a:ext uri="{FF2B5EF4-FFF2-40B4-BE49-F238E27FC236}">
                <a16:creationId xmlns:a16="http://schemas.microsoft.com/office/drawing/2014/main" id="{E9AB3C5C-65A9-742B-F0E2-B6041B2BE6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90029" y="758952"/>
            <a:ext cx="6997191" cy="5247893"/>
          </a:xfrm>
          <a:prstGeom prst="rect">
            <a:avLst/>
          </a:prstGeom>
        </p:spPr>
      </p:pic>
      <p:sp>
        <p:nvSpPr>
          <p:cNvPr id="30" name="Rectangle 29">
            <a:extLst>
              <a:ext uri="{FF2B5EF4-FFF2-40B4-BE49-F238E27FC236}">
                <a16:creationId xmlns:a16="http://schemas.microsoft.com/office/drawing/2014/main" id="{4E34A3B6-BAD2-4156-BDC6-4736248BF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121993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845DB188-4006-4207-A473-B4B569C5B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6" name="Rectangle 45">
            <a:extLst>
              <a:ext uri="{FF2B5EF4-FFF2-40B4-BE49-F238E27FC236}">
                <a16:creationId xmlns:a16="http://schemas.microsoft.com/office/drawing/2014/main" id="{BAB4522D-D095-4687-BFB3-976E665AD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C1587A55-1C42-F660-13C2-C1993BFB67B6}"/>
              </a:ext>
            </a:extLst>
          </p:cNvPr>
          <p:cNvSpPr txBox="1"/>
          <p:nvPr/>
        </p:nvSpPr>
        <p:spPr>
          <a:xfrm>
            <a:off x="252919" y="1123837"/>
            <a:ext cx="2947482" cy="4601183"/>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600" spc="-60" dirty="0">
                <a:solidFill>
                  <a:srgbClr val="FFFFFF"/>
                </a:solidFill>
                <a:latin typeface="+mj-lt"/>
                <a:ea typeface="+mj-ea"/>
                <a:cs typeface="+mj-cs"/>
              </a:rPr>
              <a:t>TRAINING AND DEVELOPMENT NEEDS</a:t>
            </a:r>
          </a:p>
        </p:txBody>
      </p:sp>
      <p:graphicFrame>
        <p:nvGraphicFramePr>
          <p:cNvPr id="39" name="TextBox 3">
            <a:extLst>
              <a:ext uri="{FF2B5EF4-FFF2-40B4-BE49-F238E27FC236}">
                <a16:creationId xmlns:a16="http://schemas.microsoft.com/office/drawing/2014/main" id="{9FF60CC6-24E4-A4C9-39CD-59A2D43E4CB3}"/>
              </a:ext>
            </a:extLst>
          </p:cNvPr>
          <p:cNvGraphicFramePr/>
          <p:nvPr>
            <p:extLst>
              <p:ext uri="{D42A27DB-BD31-4B8C-83A1-F6EECF244321}">
                <p14:modId xmlns:p14="http://schemas.microsoft.com/office/powerpoint/2010/main" val="2161047838"/>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32180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4F645BF8-7885-4398-80BC-4C0DF24F5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3212FB65-CD2B-4005-B910-132DCE19FC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a16="http://schemas.microsoft.com/office/drawing/2014/main" id="{681577AD-DA5F-48B3-8FB9-5199BA9EE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5350"/>
            <a:ext cx="4642228" cy="5330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15386B3-3C64-C4BF-9DD1-B04A0522FA55}"/>
              </a:ext>
            </a:extLst>
          </p:cNvPr>
          <p:cNvSpPr>
            <a:spLocks noGrp="1"/>
          </p:cNvSpPr>
          <p:nvPr>
            <p:ph type="title"/>
          </p:nvPr>
        </p:nvSpPr>
        <p:spPr>
          <a:xfrm>
            <a:off x="289249" y="1123837"/>
            <a:ext cx="4016116" cy="1255469"/>
          </a:xfrm>
        </p:spPr>
        <p:txBody>
          <a:bodyPr vert="horz" lIns="91440" tIns="45720" rIns="91440" bIns="45720" rtlCol="0" anchor="ctr">
            <a:normAutofit/>
          </a:bodyPr>
          <a:lstStyle/>
          <a:p>
            <a:r>
              <a:rPr lang="en-US" dirty="0"/>
              <a:t>Conclusion</a:t>
            </a:r>
          </a:p>
        </p:txBody>
      </p:sp>
      <p:sp>
        <p:nvSpPr>
          <p:cNvPr id="3" name="TextBox 2">
            <a:extLst>
              <a:ext uri="{FF2B5EF4-FFF2-40B4-BE49-F238E27FC236}">
                <a16:creationId xmlns:a16="http://schemas.microsoft.com/office/drawing/2014/main" id="{6B68656A-25AA-E879-CA22-159B403CE1DE}"/>
              </a:ext>
            </a:extLst>
          </p:cNvPr>
          <p:cNvSpPr txBox="1"/>
          <p:nvPr/>
        </p:nvSpPr>
        <p:spPr>
          <a:xfrm>
            <a:off x="289249" y="2510395"/>
            <a:ext cx="4016116" cy="3274586"/>
          </a:xfrm>
          <a:prstGeom prst="rect">
            <a:avLst/>
          </a:prstGeom>
        </p:spPr>
        <p:txBody>
          <a:bodyPr vert="horz" lIns="91440" tIns="45720" rIns="91440" bIns="45720" rtlCol="0" anchor="t">
            <a:normAutofit/>
          </a:bodyPr>
          <a:lstStyle/>
          <a:p>
            <a:pPr indent="-182880" defTabSz="914400">
              <a:lnSpc>
                <a:spcPct val="90000"/>
              </a:lnSpc>
              <a:spcAft>
                <a:spcPts val="600"/>
              </a:spcAft>
              <a:buClr>
                <a:schemeClr val="accent1"/>
              </a:buClr>
              <a:buFont typeface="Wingdings 2" pitchFamily="18" charset="2"/>
              <a:buChar char=""/>
            </a:pPr>
            <a:r>
              <a:rPr lang="en-US" sz="1700" dirty="0">
                <a:solidFill>
                  <a:srgbClr val="FFFFFF"/>
                </a:solidFill>
              </a:rPr>
              <a:t>A good administration of human resources must align the human resources process with the production process of the company in such a way that the increase in production is the consequence of a good hiring of personnel more appropriate to the position that is going to be developed, ensuring that they have the necessary training. They must also maintain the management of the company, evaluate possible occupational risks and be up to date with current legislation.</a:t>
            </a:r>
          </a:p>
        </p:txBody>
      </p:sp>
      <p:pic>
        <p:nvPicPr>
          <p:cNvPr id="5" name="Picture 4" descr="Chart, sunburst chart&#10;&#10;Description automatically generated">
            <a:extLst>
              <a:ext uri="{FF2B5EF4-FFF2-40B4-BE49-F238E27FC236}">
                <a16:creationId xmlns:a16="http://schemas.microsoft.com/office/drawing/2014/main" id="{8894446F-95D3-F743-9DA1-DF11ADDA8512}"/>
              </a:ext>
            </a:extLst>
          </p:cNvPr>
          <p:cNvPicPr>
            <a:picLocks noChangeAspect="1"/>
          </p:cNvPicPr>
          <p:nvPr/>
        </p:nvPicPr>
        <p:blipFill rotWithShape="1">
          <a:blip r:embed="rId2">
            <a:extLst>
              <a:ext uri="{28A0092B-C50C-407E-A947-70E740481C1C}">
                <a14:useLocalDpi xmlns:a14="http://schemas.microsoft.com/office/drawing/2010/main" val="0"/>
              </a:ext>
            </a:extLst>
          </a:blip>
          <a:srcRect l="18301" t="3030" r="19118" b="-1"/>
          <a:stretch/>
        </p:blipFill>
        <p:spPr>
          <a:xfrm>
            <a:off x="5132163" y="1564640"/>
            <a:ext cx="6193767" cy="4765039"/>
          </a:xfrm>
          <a:prstGeom prst="rect">
            <a:avLst/>
          </a:prstGeom>
        </p:spPr>
      </p:pic>
    </p:spTree>
    <p:extLst>
      <p:ext uri="{BB962C8B-B14F-4D97-AF65-F5344CB8AC3E}">
        <p14:creationId xmlns:p14="http://schemas.microsoft.com/office/powerpoint/2010/main" val="1148462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459E5-CF94-D00A-8081-EB965CC9FD24}"/>
              </a:ext>
            </a:extLst>
          </p:cNvPr>
          <p:cNvSpPr>
            <a:spLocks noGrp="1"/>
          </p:cNvSpPr>
          <p:nvPr>
            <p:ph type="title"/>
          </p:nvPr>
        </p:nvSpPr>
        <p:spPr/>
        <p:txBody>
          <a:bodyPr/>
          <a:lstStyle/>
          <a:p>
            <a:r>
              <a:rPr lang="en-GB" dirty="0"/>
              <a:t>References</a:t>
            </a:r>
          </a:p>
        </p:txBody>
      </p:sp>
      <p:sp>
        <p:nvSpPr>
          <p:cNvPr id="5" name="TextBox 4">
            <a:extLst>
              <a:ext uri="{FF2B5EF4-FFF2-40B4-BE49-F238E27FC236}">
                <a16:creationId xmlns:a16="http://schemas.microsoft.com/office/drawing/2014/main" id="{9FD45599-AE80-3A8A-DD18-CC426E87C366}"/>
              </a:ext>
            </a:extLst>
          </p:cNvPr>
          <p:cNvSpPr txBox="1"/>
          <p:nvPr/>
        </p:nvSpPr>
        <p:spPr>
          <a:xfrm>
            <a:off x="3483798" y="520511"/>
            <a:ext cx="8229600" cy="5816977"/>
          </a:xfrm>
          <a:prstGeom prst="rect">
            <a:avLst/>
          </a:prstGeom>
          <a:noFill/>
        </p:spPr>
        <p:txBody>
          <a:bodyPr wrap="square" rtlCol="0">
            <a:spAutoFit/>
          </a:bodyPr>
          <a:lstStyle/>
          <a:p>
            <a:pPr>
              <a:spcAft>
                <a:spcPts val="1200"/>
              </a:spcAft>
            </a:pPr>
            <a:br>
              <a:rPr lang="en-GB" sz="1200" dirty="0">
                <a:effectLst/>
                <a:latin typeface="Calibri" panose="020F0502020204030204" pitchFamily="34" charset="0"/>
                <a:ea typeface="Times New Roman" panose="02020603050405020304" pitchFamily="18" charset="0"/>
                <a:cs typeface="Times New Roman" panose="02020603050405020304" pitchFamily="18" charset="0"/>
              </a:rPr>
            </a:br>
            <a:r>
              <a:rPr lang="en-GB" sz="1200" b="1" dirty="0">
                <a:effectLst/>
                <a:latin typeface="Calibri" panose="020F0502020204030204" pitchFamily="34" charset="0"/>
                <a:ea typeface="Times New Roman" panose="02020603050405020304" pitchFamily="18" charset="0"/>
                <a:cs typeface="Times New Roman" panose="02020603050405020304" pitchFamily="18" charset="0"/>
              </a:rPr>
              <a:t># What Is Human Resources? The Ultimate Guide </a:t>
            </a: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By Shweta on Dec 21, 2022</a:t>
            </a:r>
            <a:br>
              <a:rPr lang="en-GB" sz="1200" dirty="0">
                <a:effectLst/>
                <a:latin typeface="Calibri" panose="020F0502020204030204" pitchFamily="34" charset="0"/>
                <a:ea typeface="Times New Roman" panose="02020603050405020304" pitchFamily="18" charset="0"/>
                <a:cs typeface="Times New Roman" panose="02020603050405020304" pitchFamily="18" charset="0"/>
              </a:rPr>
            </a:b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https://www.forbes.com/advisor/business/what-is-human-resources/ (Access 20.03.23)</a:t>
            </a:r>
            <a:br>
              <a:rPr lang="en-GB" sz="12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200" dirty="0">
                <a:effectLst/>
                <a:latin typeface="Calibri" panose="020F0502020204030204" pitchFamily="34" charset="0"/>
                <a:ea typeface="Times New Roman" panose="02020603050405020304" pitchFamily="18" charset="0"/>
                <a:cs typeface="Times New Roman" panose="02020603050405020304" pitchFamily="18" charset="0"/>
              </a:rPr>
            </a:br>
            <a:r>
              <a:rPr lang="en-GB" sz="1200" b="1" dirty="0">
                <a:effectLst/>
                <a:latin typeface="Calibri" panose="020F0502020204030204" pitchFamily="34" charset="0"/>
                <a:ea typeface="Times New Roman" panose="02020603050405020304" pitchFamily="18" charset="0"/>
                <a:cs typeface="Times New Roman" panose="02020603050405020304" pitchFamily="18" charset="0"/>
              </a:rPr>
              <a:t># Top 9 sought-after HR skills for HR professionals in 2022</a:t>
            </a:r>
            <a:br>
              <a:rPr lang="en-GB" sz="1200" dirty="0">
                <a:effectLst/>
                <a:latin typeface="Calibri" panose="020F0502020204030204" pitchFamily="34" charset="0"/>
                <a:ea typeface="Times New Roman" panose="02020603050405020304" pitchFamily="18" charset="0"/>
                <a:cs typeface="Times New Roman" panose="02020603050405020304" pitchFamily="18" charset="0"/>
              </a:rPr>
            </a:b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By Chantelle Miller on 9 de may de 2022</a:t>
            </a:r>
            <a:br>
              <a:rPr lang="en-GB" sz="1200" dirty="0">
                <a:effectLst/>
                <a:latin typeface="Calibri" panose="020F0502020204030204" pitchFamily="34" charset="0"/>
                <a:ea typeface="Times New Roman" panose="02020603050405020304" pitchFamily="18" charset="0"/>
                <a:cs typeface="Times New Roman" panose="02020603050405020304" pitchFamily="18" charset="0"/>
              </a:rPr>
            </a:b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https://www.linkedin.com/pulse/top-9-sought-after-hr-skills-professionals-2022-chantelle-miller?trk=pulse-article_more-articles_related-content-card (Access 23.03.23)</a:t>
            </a:r>
            <a:br>
              <a:rPr lang="en-GB" sz="12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200" dirty="0">
                <a:effectLst/>
                <a:latin typeface="Calibri" panose="020F0502020204030204" pitchFamily="34" charset="0"/>
                <a:ea typeface="Times New Roman" panose="02020603050405020304" pitchFamily="18" charset="0"/>
                <a:cs typeface="Times New Roman" panose="02020603050405020304" pitchFamily="18" charset="0"/>
              </a:rPr>
            </a:br>
            <a:r>
              <a:rPr lang="en-GB" sz="1200" b="1" dirty="0">
                <a:effectLst/>
                <a:latin typeface="Calibri" panose="020F0502020204030204" pitchFamily="34" charset="0"/>
                <a:ea typeface="Times New Roman" panose="02020603050405020304" pitchFamily="18" charset="0"/>
                <a:cs typeface="Times New Roman" panose="02020603050405020304" pitchFamily="18" charset="0"/>
              </a:rPr>
              <a:t># The Ultimate Guide to Knowledge Management for Human Resources </a:t>
            </a: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by Applaud on Feb 3, 2023 </a:t>
            </a:r>
            <a:br>
              <a:rPr lang="en-GB" sz="1200" dirty="0">
                <a:effectLst/>
                <a:latin typeface="Calibri" panose="020F0502020204030204" pitchFamily="34" charset="0"/>
                <a:ea typeface="Times New Roman" panose="02020603050405020304" pitchFamily="18" charset="0"/>
                <a:cs typeface="Times New Roman" panose="02020603050405020304" pitchFamily="18" charset="0"/>
              </a:rPr>
            </a:b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https://www.google.com/amp/s/www.applaudhr.com/blog/digital-transformation/guide-to-knowledge-management-human-resources%3fhs_amp=true</a:t>
            </a:r>
            <a:br>
              <a:rPr lang="en-GB" sz="1200" dirty="0">
                <a:effectLst/>
                <a:latin typeface="Calibri" panose="020F0502020204030204" pitchFamily="34" charset="0"/>
                <a:ea typeface="Times New Roman" panose="02020603050405020304" pitchFamily="18" charset="0"/>
                <a:cs typeface="Times New Roman" panose="02020603050405020304" pitchFamily="18" charset="0"/>
              </a:rPr>
            </a:b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(Access 24.03.23)</a:t>
            </a:r>
            <a:br>
              <a:rPr lang="en-GB" sz="12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200" dirty="0">
                <a:effectLst/>
                <a:latin typeface="Calibri" panose="020F0502020204030204" pitchFamily="34" charset="0"/>
                <a:ea typeface="Times New Roman" panose="02020603050405020304" pitchFamily="18" charset="0"/>
                <a:cs typeface="Times New Roman" panose="02020603050405020304" pitchFamily="18" charset="0"/>
              </a:rPr>
            </a:br>
            <a:r>
              <a:rPr lang="en-GB" sz="1200" b="1" dirty="0">
                <a:effectLst/>
                <a:latin typeface="Calibri" panose="020F0502020204030204" pitchFamily="34" charset="0"/>
                <a:ea typeface="Times New Roman" panose="02020603050405020304" pitchFamily="18" charset="0"/>
                <a:cs typeface="Times New Roman" panose="02020603050405020304" pitchFamily="18" charset="0"/>
              </a:rPr>
              <a:t># The Eight Behaviours of HR Professionals </a:t>
            </a: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By </a:t>
            </a:r>
            <a:r>
              <a:rPr lang="en-GB" sz="1200" b="1" dirty="0">
                <a:effectLst/>
                <a:latin typeface="Calibri" panose="020F0502020204030204" pitchFamily="34" charset="0"/>
                <a:ea typeface="Times New Roman" panose="02020603050405020304" pitchFamily="18" charset="0"/>
                <a:cs typeface="Times New Roman" panose="02020603050405020304" pitchFamily="18" charset="0"/>
              </a:rPr>
              <a:t>Sarah </a:t>
            </a:r>
            <a:r>
              <a:rPr lang="en-GB" sz="1200" b="1" dirty="0" err="1">
                <a:effectLst/>
                <a:latin typeface="Calibri" panose="020F0502020204030204" pitchFamily="34" charset="0"/>
                <a:ea typeface="Times New Roman" panose="02020603050405020304" pitchFamily="18" charset="0"/>
                <a:cs typeface="Times New Roman" panose="02020603050405020304" pitchFamily="18" charset="0"/>
              </a:rPr>
              <a:t>Richson</a:t>
            </a: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 on May 25, 2021</a:t>
            </a:r>
            <a:br>
              <a:rPr lang="en-GB" sz="1200" dirty="0">
                <a:effectLst/>
                <a:latin typeface="Calibri" panose="020F0502020204030204" pitchFamily="34" charset="0"/>
                <a:ea typeface="Times New Roman" panose="02020603050405020304" pitchFamily="18" charset="0"/>
                <a:cs typeface="Times New Roman" panose="02020603050405020304" pitchFamily="18" charset="0"/>
              </a:rPr>
            </a:b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https://executivesupportmagazine.com/the-eight-behaviours-of-hr-professionals/ (Access 18.03.23)</a:t>
            </a:r>
            <a:br>
              <a:rPr lang="en-GB" sz="12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200" dirty="0">
                <a:effectLst/>
                <a:latin typeface="Calibri" panose="020F0502020204030204" pitchFamily="34" charset="0"/>
                <a:ea typeface="Times New Roman" panose="02020603050405020304" pitchFamily="18" charset="0"/>
                <a:cs typeface="Times New Roman" panose="02020603050405020304" pitchFamily="18" charset="0"/>
              </a:rPr>
            </a:br>
            <a:r>
              <a:rPr lang="en-GB" sz="1200" b="1" dirty="0">
                <a:effectLst/>
                <a:latin typeface="Calibri" panose="020F0502020204030204" pitchFamily="34" charset="0"/>
                <a:ea typeface="Times New Roman" panose="02020603050405020304" pitchFamily="18" charset="0"/>
                <a:cs typeface="Times New Roman" panose="02020603050405020304" pitchFamily="18" charset="0"/>
              </a:rPr>
              <a:t># HR SWOT Analysis, Examples + PPT Templates</a:t>
            </a:r>
            <a:br>
              <a:rPr lang="en-GB" sz="1200" dirty="0">
                <a:effectLst/>
                <a:latin typeface="Calibri" panose="020F0502020204030204" pitchFamily="34" charset="0"/>
                <a:ea typeface="Times New Roman" panose="02020603050405020304" pitchFamily="18" charset="0"/>
                <a:cs typeface="Times New Roman" panose="02020603050405020304" pitchFamily="18" charset="0"/>
              </a:rPr>
            </a:b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By Swathi Krishna On November 2nd, 2022</a:t>
            </a:r>
            <a:br>
              <a:rPr lang="en-GB" sz="1200" dirty="0">
                <a:effectLst/>
                <a:latin typeface="Calibri" panose="020F0502020204030204" pitchFamily="34" charset="0"/>
                <a:ea typeface="Times New Roman" panose="02020603050405020304" pitchFamily="18" charset="0"/>
                <a:cs typeface="Times New Roman" panose="02020603050405020304" pitchFamily="18" charset="0"/>
              </a:rPr>
            </a:b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https://slidebazaar.com/blog/hr-swot-analysis/</a:t>
            </a:r>
            <a:br>
              <a:rPr lang="en-GB" sz="1200" dirty="0">
                <a:effectLst/>
                <a:latin typeface="Calibri" panose="020F0502020204030204" pitchFamily="34" charset="0"/>
                <a:ea typeface="Times New Roman" panose="02020603050405020304" pitchFamily="18" charset="0"/>
                <a:cs typeface="Times New Roman" panose="02020603050405020304" pitchFamily="18" charset="0"/>
              </a:rPr>
            </a:b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(Access 24.03.23)</a:t>
            </a:r>
            <a:br>
              <a:rPr lang="en-GB" sz="12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200" dirty="0">
                <a:effectLst/>
                <a:latin typeface="Calibri" panose="020F0502020204030204" pitchFamily="34" charset="0"/>
                <a:ea typeface="Times New Roman" panose="02020603050405020304" pitchFamily="18" charset="0"/>
                <a:cs typeface="Times New Roman" panose="02020603050405020304" pitchFamily="18" charset="0"/>
              </a:rPr>
            </a:b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 Budget supermarket Lidl shares 25 things you probably didn't know about it </a:t>
            </a:r>
            <a:br>
              <a:rPr lang="en-GB" sz="1200" dirty="0">
                <a:effectLst/>
                <a:latin typeface="Calibri" panose="020F0502020204030204" pitchFamily="34" charset="0"/>
                <a:ea typeface="Times New Roman" panose="02020603050405020304" pitchFamily="18" charset="0"/>
                <a:cs typeface="Times New Roman" panose="02020603050405020304" pitchFamily="18" charset="0"/>
              </a:rPr>
            </a:b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By James Andrews on 9 SEP 2019</a:t>
            </a:r>
            <a:br>
              <a:rPr lang="en-GB" sz="1200" dirty="0">
                <a:effectLst/>
                <a:latin typeface="Calibri" panose="020F0502020204030204" pitchFamily="34" charset="0"/>
                <a:ea typeface="Times New Roman" panose="02020603050405020304" pitchFamily="18" charset="0"/>
                <a:cs typeface="Times New Roman" panose="02020603050405020304" pitchFamily="18" charset="0"/>
              </a:rPr>
            </a:b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https://www.dailyrecord.co.uk/lifestyle/money/budget-supermarket-lidl-shares-25-19911733</a:t>
            </a:r>
            <a:br>
              <a:rPr lang="en-GB" sz="12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200" dirty="0">
                <a:effectLst/>
                <a:latin typeface="Calibri" panose="020F0502020204030204" pitchFamily="34" charset="0"/>
                <a:ea typeface="Times New Roman" panose="02020603050405020304" pitchFamily="18" charset="0"/>
                <a:cs typeface="Times New Roman" panose="02020603050405020304" pitchFamily="18" charset="0"/>
              </a:rPr>
            </a:b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 Moodle (Access 17.03.23)</a:t>
            </a:r>
            <a:br>
              <a:rPr lang="en-GB" sz="12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200" dirty="0">
                <a:effectLst/>
                <a:latin typeface="Calibri" panose="020F0502020204030204" pitchFamily="34" charset="0"/>
                <a:ea typeface="Times New Roman" panose="02020603050405020304" pitchFamily="18" charset="0"/>
                <a:cs typeface="Times New Roman" panose="02020603050405020304" pitchFamily="18" charset="0"/>
              </a:rPr>
            </a:b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 Moodle (Access 21.03.23)</a:t>
            </a:r>
            <a:br>
              <a:rPr lang="en-GB" sz="1200" dirty="0">
                <a:effectLst/>
                <a:latin typeface="Calibri" panose="020F0502020204030204" pitchFamily="34" charset="0"/>
                <a:ea typeface="Times New Roman" panose="02020603050405020304" pitchFamily="18" charset="0"/>
                <a:cs typeface="Times New Roman" panose="02020603050405020304" pitchFamily="18" charset="0"/>
              </a:rPr>
            </a:br>
            <a:br>
              <a:rPr lang="en-GB" sz="1200" dirty="0">
                <a:effectLst/>
                <a:latin typeface="Calibri" panose="020F0502020204030204" pitchFamily="34" charset="0"/>
                <a:ea typeface="Times New Roman" panose="02020603050405020304" pitchFamily="18" charset="0"/>
                <a:cs typeface="Times New Roman" panose="02020603050405020304" pitchFamily="18" charset="0"/>
              </a:rPr>
            </a:b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 Moodle (Access 24.03.23)</a:t>
            </a:r>
          </a:p>
        </p:txBody>
      </p:sp>
    </p:spTree>
    <p:extLst>
      <p:ext uri="{BB962C8B-B14F-4D97-AF65-F5344CB8AC3E}">
        <p14:creationId xmlns:p14="http://schemas.microsoft.com/office/powerpoint/2010/main" val="42805220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4E959B03-C937-4569-9026-32FFFD1F4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3" descr="A hand holding a sign&#10;&#10;Description automatically generated with low confidence">
            <a:extLst>
              <a:ext uri="{FF2B5EF4-FFF2-40B4-BE49-F238E27FC236}">
                <a16:creationId xmlns:a16="http://schemas.microsoft.com/office/drawing/2014/main" id="{E8785499-6C9E-4B64-E572-7734E3A0BF4D}"/>
              </a:ext>
            </a:extLst>
          </p:cNvPr>
          <p:cNvPicPr>
            <a:picLocks noChangeAspect="1"/>
          </p:cNvPicPr>
          <p:nvPr/>
        </p:nvPicPr>
        <p:blipFill rotWithShape="1">
          <a:blip r:embed="rId2">
            <a:extLst>
              <a:ext uri="{28A0092B-C50C-407E-A947-70E740481C1C}">
                <a14:useLocalDpi xmlns:a14="http://schemas.microsoft.com/office/drawing/2010/main" val="0"/>
              </a:ext>
            </a:extLst>
          </a:blip>
          <a:srcRect t="451"/>
          <a:stretch/>
        </p:blipFill>
        <p:spPr>
          <a:xfrm>
            <a:off x="3607693" y="758952"/>
            <a:ext cx="8047304" cy="5330952"/>
          </a:xfrm>
          <a:prstGeom prst="rect">
            <a:avLst/>
          </a:prstGeom>
        </p:spPr>
      </p:pic>
      <p:sp>
        <p:nvSpPr>
          <p:cNvPr id="14" name="Rectangle 10">
            <a:extLst>
              <a:ext uri="{FF2B5EF4-FFF2-40B4-BE49-F238E27FC236}">
                <a16:creationId xmlns:a16="http://schemas.microsoft.com/office/drawing/2014/main" id="{7B2A55B3-2539-4BF5-BA64-F7590B870F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92697565"/>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TM03457475[[fn=Frame]]</Template>
  <TotalTime>704</TotalTime>
  <Words>887</Words>
  <Application>Microsoft Office PowerPoint</Application>
  <PresentationFormat>Widescreen</PresentationFormat>
  <Paragraphs>116</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Arial Black</vt:lpstr>
      <vt:lpstr>Calibri</vt:lpstr>
      <vt:lpstr>Corbel</vt:lpstr>
      <vt:lpstr>Wingdings 2</vt:lpstr>
      <vt:lpstr>Frame</vt:lpstr>
      <vt:lpstr> Training and Development needs for an HR officer</vt:lpstr>
      <vt:lpstr>CONTENTS</vt:lpstr>
      <vt:lpstr>Lidl Background</vt:lpstr>
      <vt:lpstr>CIPD ( Charters Institute of Personnel and Development ) is the professional body for human resource and people development.  An organization that aim to improve working life for everyone in employment. </vt:lpstr>
      <vt:lpstr>KNOWLEDGE </vt:lpstr>
      <vt:lpstr>Skills</vt:lpstr>
      <vt:lpstr>Behaviors</vt:lpstr>
      <vt:lpstr> SWOT ANALISIS</vt:lpstr>
      <vt:lpstr>Training and Development basically oversees the training of all new and current staff members They make sure that new and current staff members have the certifications that they need to do the job correctly and legally.    </vt:lpstr>
      <vt:lpstr>PowerPoint Presentation</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‘Training and Development needs for an HR officer’.</dc:title>
  <dc:creator>Sandra Tirala (2113304)</dc:creator>
  <cp:lastModifiedBy>Sandra Tirala (2113304)</cp:lastModifiedBy>
  <cp:revision>5</cp:revision>
  <dcterms:created xsi:type="dcterms:W3CDTF">2023-03-20T18:19:54Z</dcterms:created>
  <dcterms:modified xsi:type="dcterms:W3CDTF">2023-03-26T10:32:37Z</dcterms:modified>
</cp:coreProperties>
</file>